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0"/>
  </p:notesMasterIdLst>
  <p:sldIdLst>
    <p:sldId id="257" r:id="rId2"/>
    <p:sldId id="260" r:id="rId3"/>
    <p:sldId id="261" r:id="rId4"/>
    <p:sldId id="263" r:id="rId5"/>
    <p:sldId id="268" r:id="rId6"/>
    <p:sldId id="269" r:id="rId7"/>
    <p:sldId id="267"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B00E9-43F2-4841-9A22-E50DA6D86005}"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163DB-BEEF-4E5C-8ABF-43F6AF22FBF0}" type="slidenum">
              <a:rPr lang="en-US" smtClean="0"/>
              <a:t>‹#›</a:t>
            </a:fld>
            <a:endParaRPr lang="en-US"/>
          </a:p>
        </p:txBody>
      </p:sp>
    </p:spTree>
    <p:extLst>
      <p:ext uri="{BB962C8B-B14F-4D97-AF65-F5344CB8AC3E}">
        <p14:creationId xmlns:p14="http://schemas.microsoft.com/office/powerpoint/2010/main" val="311254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JasonAutomation/2020_03_DO_Boston_casestudy_part_1"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80" y="286603"/>
            <a:ext cx="10058400" cy="1450757"/>
          </a:xfrm>
        </p:spPr>
        <p:txBody>
          <a:bodyPr anchor="b">
            <a:normAutofit/>
          </a:bodyPr>
          <a:lstStyle/>
          <a:p>
            <a:r>
              <a:rPr lang="en-US" dirty="0"/>
              <a:t>DevOps Pipeline</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idx="1"/>
          </p:nvPr>
        </p:nvSpPr>
        <p:spPr>
          <a:xfrm>
            <a:off x="1097280" y="2057400"/>
            <a:ext cx="4639736" cy="736282"/>
          </a:xfrm>
        </p:spPr>
        <p:txBody>
          <a:bodyPr anchor="ctr">
            <a:normAutofit/>
          </a:bodyPr>
          <a:lstStyle/>
          <a:p>
            <a:r>
              <a:rPr lang="en-US" dirty="0"/>
              <a:t>Jason Kirkcaldy</a:t>
            </a:r>
          </a:p>
        </p:txBody>
      </p:sp>
      <p:sp>
        <p:nvSpPr>
          <p:cNvPr id="29" name="Text Placeholder 4">
            <a:extLst>
              <a:ext uri="{FF2B5EF4-FFF2-40B4-BE49-F238E27FC236}">
                <a16:creationId xmlns:a16="http://schemas.microsoft.com/office/drawing/2014/main" id="{32FCDC41-B364-4408-898D-B2079B5405EE}"/>
              </a:ext>
            </a:extLst>
          </p:cNvPr>
          <p:cNvSpPr>
            <a:spLocks noGrp="1"/>
          </p:cNvSpPr>
          <p:nvPr>
            <p:ph type="body" sz="quarter" idx="3"/>
          </p:nvPr>
        </p:nvSpPr>
        <p:spPr>
          <a:xfrm>
            <a:off x="6515944" y="2057400"/>
            <a:ext cx="4639736" cy="736282"/>
          </a:xfrm>
        </p:spPr>
        <p:txBody>
          <a:bodyPr/>
          <a:lstStyle/>
          <a:p>
            <a:r>
              <a:rPr lang="en-US" dirty="0"/>
              <a:t> </a:t>
            </a:r>
          </a:p>
        </p:txBody>
      </p:sp>
      <p:pic>
        <p:nvPicPr>
          <p:cNvPr id="9" name="Content Placeholder 8">
            <a:extLst>
              <a:ext uri="{FF2B5EF4-FFF2-40B4-BE49-F238E27FC236}">
                <a16:creationId xmlns:a16="http://schemas.microsoft.com/office/drawing/2014/main" id="{9FE31C69-7338-4E86-8F8A-69EEF3859173}"/>
              </a:ext>
            </a:extLst>
          </p:cNvPr>
          <p:cNvPicPr>
            <a:picLocks noGrp="1" noChangeAspect="1"/>
          </p:cNvPicPr>
          <p:nvPr>
            <p:ph sz="quarter" idx="4"/>
          </p:nvPr>
        </p:nvPicPr>
        <p:blipFill>
          <a:blip r:embed="rId2"/>
          <a:stretch>
            <a:fillRect/>
          </a:stretch>
        </p:blipFill>
        <p:spPr>
          <a:xfrm>
            <a:off x="6096000" y="2847976"/>
            <a:ext cx="6096000" cy="2493545"/>
          </a:xfrm>
          <a:prstGeom prst="rect">
            <a:avLst/>
          </a:prstGeom>
        </p:spPr>
      </p:pic>
      <p:pic>
        <p:nvPicPr>
          <p:cNvPr id="1026" name="Picture 2" descr="Image result for devops pipeline">
            <a:extLst>
              <a:ext uri="{FF2B5EF4-FFF2-40B4-BE49-F238E27FC236}">
                <a16:creationId xmlns:a16="http://schemas.microsoft.com/office/drawing/2014/main" id="{9583A326-97F7-4C0A-86E1-0F31A0BE7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07" y="2566974"/>
            <a:ext cx="5391150" cy="2774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C62B-93F8-449F-9865-1401195650D7}"/>
              </a:ext>
            </a:extLst>
          </p:cNvPr>
          <p:cNvSpPr>
            <a:spLocks noGrp="1"/>
          </p:cNvSpPr>
          <p:nvPr>
            <p:ph type="title"/>
          </p:nvPr>
        </p:nvSpPr>
        <p:spPr>
          <a:xfrm>
            <a:off x="990748" y="0"/>
            <a:ext cx="10058400" cy="748452"/>
          </a:xfrm>
        </p:spPr>
        <p:txBody>
          <a:bodyPr>
            <a:normAutofit/>
          </a:bodyPr>
          <a:lstStyle/>
          <a:p>
            <a:r>
              <a:rPr lang="en-US" dirty="0">
                <a:solidFill>
                  <a:schemeClr val="tx1"/>
                </a:solidFill>
              </a:rPr>
              <a:t>Planning</a:t>
            </a:r>
          </a:p>
        </p:txBody>
      </p:sp>
      <p:sp>
        <p:nvSpPr>
          <p:cNvPr id="3" name="Content Placeholder 2">
            <a:extLst>
              <a:ext uri="{FF2B5EF4-FFF2-40B4-BE49-F238E27FC236}">
                <a16:creationId xmlns:a16="http://schemas.microsoft.com/office/drawing/2014/main" id="{1C4E7F0E-F404-47C7-BDDE-B86605406FCA}"/>
              </a:ext>
            </a:extLst>
          </p:cNvPr>
          <p:cNvSpPr>
            <a:spLocks noGrp="1"/>
          </p:cNvSpPr>
          <p:nvPr>
            <p:ph idx="1"/>
          </p:nvPr>
        </p:nvSpPr>
        <p:spPr>
          <a:xfrm>
            <a:off x="795440" y="1193800"/>
            <a:ext cx="10058400" cy="4194945"/>
          </a:xfrm>
        </p:spPr>
        <p:txBody>
          <a:bodyPr>
            <a:normAutofit fontScale="85000" lnSpcReduction="20000"/>
          </a:bodyPr>
          <a:lstStyle/>
          <a:p>
            <a:pPr marL="457200" marR="0" lvl="1" indent="0">
              <a:lnSpc>
                <a:spcPct val="107000"/>
              </a:lnSpc>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goal of this project is to complete a pipeline which will automatically deploy and scale a flask application.</a:t>
            </a:r>
          </a:p>
          <a:p>
            <a:pPr marL="457200" marR="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Outline of steps to be taken:</a:t>
            </a:r>
          </a:p>
          <a:p>
            <a:pPr marL="457200" marR="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r>
              <a:rPr lang="en-US" sz="1900" b="1" dirty="0">
                <a:latin typeface="Calibri" panose="020F0502020204030204" pitchFamily="34" charset="0"/>
                <a:ea typeface="Calibri" panose="020F0502020204030204" pitchFamily="34" charset="0"/>
                <a:cs typeface="Times New Roman" panose="02020603050405020304" pitchFamily="18" charset="0"/>
              </a:rPr>
              <a:t>Create VM1</a:t>
            </a:r>
          </a:p>
          <a:p>
            <a:pPr marL="457200" lvl="1" indent="0">
              <a:lnSpc>
                <a:spcPct val="107000"/>
              </a:lnSpc>
              <a:spcBef>
                <a:spcPts val="0"/>
              </a:spcBef>
              <a:spcAft>
                <a:spcPts val="0"/>
              </a:spcAft>
              <a:buNone/>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Install Jenkins and Ansible</a:t>
            </a:r>
          </a:p>
          <a:p>
            <a:pPr marL="742950" marR="0" lvl="1" indent="-285750">
              <a:lnSpc>
                <a:spcPct val="107000"/>
              </a:lnSpc>
              <a:spcBef>
                <a:spcPts val="0"/>
              </a:spcBef>
              <a:spcAft>
                <a:spcPts val="0"/>
              </a:spcAft>
              <a:buFont typeface="+mj-lt"/>
              <a:buAutoNum type="alphaL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Install Ansible plugin and configure installation path </a:t>
            </a:r>
          </a:p>
          <a:p>
            <a:pPr marL="742950" marR="0" lvl="1" indent="-285750">
              <a:lnSpc>
                <a:spcPct val="107000"/>
              </a:lnSpc>
              <a:spcBef>
                <a:spcPts val="0"/>
              </a:spcBef>
              <a:spcAft>
                <a:spcPts val="0"/>
              </a:spcAft>
              <a:buFont typeface="+mj-lt"/>
              <a:buAutoNum type="alphaL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Clone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900" dirty="0">
                <a:effectLst/>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0"/>
              </a:spcAft>
              <a:buFont typeface="+mj-lt"/>
              <a:buAutoNum type="alphaL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Create requirements.txt file</a:t>
            </a:r>
          </a:p>
          <a:p>
            <a:pPr marL="742950" marR="0" lvl="1" indent="-285750">
              <a:lnSpc>
                <a:spcPct val="107000"/>
              </a:lnSpc>
              <a:spcBef>
                <a:spcPts val="0"/>
              </a:spcBef>
              <a:spcAft>
                <a:spcPts val="0"/>
              </a:spcAft>
              <a:buFont typeface="+mj-lt"/>
              <a:buAutoNum type="alphaL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Run flask app locally</a:t>
            </a:r>
          </a:p>
          <a:p>
            <a:pPr marL="742950" lvl="1" indent="-285750">
              <a:lnSpc>
                <a:spcPct val="107000"/>
              </a:lnSpc>
              <a:spcBef>
                <a:spcPts val="0"/>
              </a:spcBef>
              <a:spcAft>
                <a:spcPts val="0"/>
              </a:spcAft>
              <a:buFont typeface="+mj-lt"/>
              <a:buAutoNum type="alphaLcPeriod"/>
            </a:pPr>
            <a:r>
              <a:rPr lang="en-US" sz="1900" dirty="0">
                <a:latin typeface="Calibri" panose="020F0502020204030204" pitchFamily="34" charset="0"/>
                <a:ea typeface="Calibri" panose="020F0502020204030204" pitchFamily="34" charset="0"/>
                <a:cs typeface="Times New Roman" panose="02020603050405020304" pitchFamily="18" charset="0"/>
              </a:rPr>
              <a:t>Create </a:t>
            </a:r>
            <a:r>
              <a:rPr lang="en-US" sz="1900" dirty="0" err="1">
                <a:latin typeface="Calibri" panose="020F0502020204030204" pitchFamily="34" charset="0"/>
                <a:ea typeface="Calibri" panose="020F0502020204030204" pitchFamily="34" charset="0"/>
                <a:cs typeface="Times New Roman" panose="02020603050405020304" pitchFamily="18" charset="0"/>
              </a:rPr>
              <a:t>Dockerfile</a:t>
            </a:r>
            <a:r>
              <a:rPr lang="en-US" sz="1900" dirty="0">
                <a:latin typeface="Calibri" panose="020F0502020204030204" pitchFamily="34" charset="0"/>
                <a:ea typeface="Calibri" panose="020F0502020204030204" pitchFamily="34" charset="0"/>
                <a:cs typeface="Times New Roman" panose="02020603050405020304" pitchFamily="18" charset="0"/>
              </a:rPr>
              <a:t> to b</a:t>
            </a:r>
            <a:r>
              <a:rPr lang="en-US" sz="1900" dirty="0">
                <a:effectLst/>
                <a:latin typeface="Calibri" panose="020F0502020204030204" pitchFamily="34" charset="0"/>
                <a:ea typeface="Calibri" panose="020F0502020204030204" pitchFamily="34" charset="0"/>
                <a:cs typeface="Times New Roman" panose="02020603050405020304" pitchFamily="18" charset="0"/>
              </a:rPr>
              <a:t>uild docker image and push to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dockerhub</a:t>
            </a:r>
            <a:r>
              <a:rPr lang="en-US" sz="1900" dirty="0">
                <a:effectLst/>
                <a:latin typeface="Calibri" panose="020F0502020204030204" pitchFamily="34" charset="0"/>
                <a:ea typeface="Calibri" panose="020F0502020204030204" pitchFamily="34" charset="0"/>
                <a:cs typeface="Times New Roman" panose="02020603050405020304" pitchFamily="18" charset="0"/>
              </a:rPr>
              <a:t> -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jasonautomaton</a:t>
            </a:r>
            <a:r>
              <a:rPr lang="en-US" sz="1900" dirty="0">
                <a:effectLst/>
                <a:latin typeface="Calibri" panose="020F0502020204030204" pitchFamily="34" charset="0"/>
                <a:ea typeface="Calibri" panose="020F0502020204030204" pitchFamily="34" charset="0"/>
                <a:cs typeface="Times New Roman" panose="02020603050405020304" pitchFamily="18" charset="0"/>
              </a:rPr>
              <a:t>/case-study-part1</a:t>
            </a:r>
          </a:p>
          <a:p>
            <a:pPr marL="742950" marR="0" lvl="1" indent="-285750">
              <a:lnSpc>
                <a:spcPct val="107000"/>
              </a:lnSpc>
              <a:spcBef>
                <a:spcPts val="0"/>
              </a:spcBef>
              <a:spcAft>
                <a:spcPts val="0"/>
              </a:spcAft>
              <a:buFont typeface="+mj-lt"/>
              <a:buAutoNum type="alphaL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Create Kubernetes </a:t>
            </a:r>
            <a:r>
              <a:rPr lang="en-US" sz="1900" dirty="0" err="1">
                <a:effectLst/>
                <a:latin typeface="Calibri" panose="020F0502020204030204" pitchFamily="34" charset="0"/>
                <a:ea typeface="Calibri" panose="020F0502020204030204" pitchFamily="34" charset="0"/>
                <a:cs typeface="Times New Roman" panose="02020603050405020304" pitchFamily="18" charset="0"/>
              </a:rPr>
              <a:t>yaml</a:t>
            </a:r>
            <a:r>
              <a:rPr lang="en-US" sz="1900" dirty="0">
                <a:effectLst/>
                <a:latin typeface="Calibri" panose="020F0502020204030204" pitchFamily="34" charset="0"/>
                <a:ea typeface="Calibri" panose="020F0502020204030204" pitchFamily="34" charset="0"/>
                <a:cs typeface="Times New Roman" panose="02020603050405020304" pitchFamily="18" charset="0"/>
              </a:rPr>
              <a:t> file to build cluster with 3 replicas and run locally to test</a:t>
            </a:r>
          </a:p>
          <a:p>
            <a:pPr marL="742950" marR="0" lvl="1" indent="-285750">
              <a:lnSpc>
                <a:spcPct val="107000"/>
              </a:lnSpc>
              <a:spcBef>
                <a:spcPts val="0"/>
              </a:spcBef>
              <a:spcAft>
                <a:spcPts val="0"/>
              </a:spcAft>
              <a:buFont typeface="+mj-lt"/>
              <a:buAutoNum type="alphaLcPeriod"/>
            </a:pPr>
            <a:r>
              <a:rPr lang="en-US" sz="1900" dirty="0">
                <a:latin typeface="Calibri" panose="020F0502020204030204" pitchFamily="34" charset="0"/>
                <a:ea typeface="Calibri" panose="020F0502020204030204" pitchFamily="34" charset="0"/>
                <a:cs typeface="Times New Roman" panose="02020603050405020304" pitchFamily="18" charset="0"/>
              </a:rPr>
              <a:t>Create ansible playbook to initiate build on target machine</a:t>
            </a:r>
          </a:p>
          <a:p>
            <a:pPr marL="457200" lvl="1" indent="0">
              <a:lnSpc>
                <a:spcPct val="107000"/>
              </a:lnSpc>
              <a:spcBef>
                <a:spcPts val="0"/>
              </a:spcBef>
              <a:spcAft>
                <a:spcPts val="0"/>
              </a:spcAft>
              <a:buNone/>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r>
              <a:rPr lang="en-US" sz="1900" b="1" dirty="0">
                <a:latin typeface="Calibri" panose="020F0502020204030204" pitchFamily="34" charset="0"/>
                <a:ea typeface="Calibri" panose="020F0502020204030204" pitchFamily="34" charset="0"/>
                <a:cs typeface="Times New Roman" panose="02020603050405020304" pitchFamily="18" charset="0"/>
              </a:rPr>
              <a:t>Create VM2</a:t>
            </a: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984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500"/>
                                        <p:tgtEl>
                                          <p:spTgt spid="3">
                                            <p:txEl>
                                              <p:pRg st="10" end="1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fade">
                                      <p:cBhvr>
                                        <p:cTn id="30" dur="500"/>
                                        <p:tgtEl>
                                          <p:spTgt spid="3">
                                            <p:txEl>
                                              <p:pRg st="12" end="1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Effect transition="in" filter="fade">
                                      <p:cBhvr>
                                        <p:cTn id="33" dur="500"/>
                                        <p:tgtEl>
                                          <p:spTgt spid="3">
                                            <p:txEl>
                                              <p:pRg st="13" end="13"/>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4" end="14"/>
                                            </p:txEl>
                                          </p:spTgt>
                                        </p:tgtEl>
                                        <p:attrNameLst>
                                          <p:attrName>style.visibility</p:attrName>
                                        </p:attrNameLst>
                                      </p:cBhvr>
                                      <p:to>
                                        <p:strVal val="visible"/>
                                      </p:to>
                                    </p:set>
                                    <p:animEffect transition="in" filter="fade">
                                      <p:cBhvr>
                                        <p:cTn id="36" dur="500"/>
                                        <p:tgtEl>
                                          <p:spTgt spid="3">
                                            <p:txEl>
                                              <p:pRg st="14" end="14"/>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animEffect transition="in" filter="fade">
                                      <p:cBhvr>
                                        <p:cTn id="39" dur="500"/>
                                        <p:tgtEl>
                                          <p:spTgt spid="3">
                                            <p:txEl>
                                              <p:pRg st="15" end="15"/>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6" end="16"/>
                                            </p:txEl>
                                          </p:spTgt>
                                        </p:tgtEl>
                                        <p:attrNameLst>
                                          <p:attrName>style.visibility</p:attrName>
                                        </p:attrNameLst>
                                      </p:cBhvr>
                                      <p:to>
                                        <p:strVal val="visible"/>
                                      </p:to>
                                    </p:set>
                                    <p:animEffect transition="in" filter="fade">
                                      <p:cBhvr>
                                        <p:cTn id="42" dur="500"/>
                                        <p:tgtEl>
                                          <p:spTgt spid="3">
                                            <p:txEl>
                                              <p:pRg st="16" end="1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8" end="18"/>
                                            </p:txEl>
                                          </p:spTgt>
                                        </p:tgtEl>
                                        <p:attrNameLst>
                                          <p:attrName>style.visibility</p:attrName>
                                        </p:attrNameLst>
                                      </p:cBhvr>
                                      <p:to>
                                        <p:strVal val="visible"/>
                                      </p:to>
                                    </p:set>
                                    <p:animEffect transition="in" filter="fade">
                                      <p:cBhvr>
                                        <p:cTn id="45"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6" y="786383"/>
            <a:ext cx="3517567" cy="2093975"/>
          </a:xfrm>
        </p:spPr>
        <p:txBody>
          <a:bodyPr anchor="b">
            <a:normAutofit/>
          </a:bodyPr>
          <a:lstStyle/>
          <a:p>
            <a:pPr lvl="0"/>
            <a:br>
              <a:rPr lang="en-US" sz="1400" i="1"/>
            </a:br>
            <a:br>
              <a:rPr lang="en-US" sz="1400" i="1"/>
            </a:br>
            <a:br>
              <a:rPr lang="en-US" sz="1400" i="1"/>
            </a:br>
            <a:br>
              <a:rPr lang="en-US" sz="1400" i="1"/>
            </a:br>
            <a:br>
              <a:rPr lang="en-US" sz="1400" i="1"/>
            </a:br>
            <a:br>
              <a:rPr lang="en-US" sz="1400" i="1"/>
            </a:br>
            <a:br>
              <a:rPr lang="en-US" sz="1400" i="1"/>
            </a:br>
            <a:br>
              <a:rPr lang="en-US" sz="1400" i="1"/>
            </a:br>
            <a:br>
              <a:rPr lang="en-US" sz="1400" i="1"/>
            </a:br>
            <a:endParaRPr lang="en-US" sz="1400" i="1"/>
          </a:p>
        </p:txBody>
      </p:sp>
      <p:pic>
        <p:nvPicPr>
          <p:cNvPr id="6" name="Picture 5">
            <a:extLst>
              <a:ext uri="{FF2B5EF4-FFF2-40B4-BE49-F238E27FC236}">
                <a16:creationId xmlns:a16="http://schemas.microsoft.com/office/drawing/2014/main" id="{79726FC0-B66E-4D97-8EDE-2B44D746300D}"/>
              </a:ext>
            </a:extLst>
          </p:cNvPr>
          <p:cNvPicPr>
            <a:picLocks noChangeAspect="1"/>
          </p:cNvPicPr>
          <p:nvPr/>
        </p:nvPicPr>
        <p:blipFill>
          <a:blip r:embed="rId2"/>
          <a:stretch>
            <a:fillRect/>
          </a:stretch>
        </p:blipFill>
        <p:spPr>
          <a:xfrm>
            <a:off x="-1" y="904875"/>
            <a:ext cx="12192001" cy="5964942"/>
          </a:xfrm>
          <a:prstGeom prst="rect">
            <a:avLst/>
          </a:prstGeom>
          <a:noFill/>
        </p:spPr>
      </p:pic>
      <p:sp>
        <p:nvSpPr>
          <p:cNvPr id="9" name="Text Placeholder 8">
            <a:extLst>
              <a:ext uri="{FF2B5EF4-FFF2-40B4-BE49-F238E27FC236}">
                <a16:creationId xmlns:a16="http://schemas.microsoft.com/office/drawing/2014/main" id="{BB93E5BD-4566-43E7-852D-121FB6C18B17}"/>
              </a:ext>
            </a:extLst>
          </p:cNvPr>
          <p:cNvSpPr>
            <a:spLocks noGrp="1"/>
          </p:cNvSpPr>
          <p:nvPr>
            <p:ph type="body" sz="half" idx="2"/>
          </p:nvPr>
        </p:nvSpPr>
        <p:spPr>
          <a:xfrm>
            <a:off x="643465" y="3043050"/>
            <a:ext cx="3517567" cy="3064505"/>
          </a:xfrm>
        </p:spPr>
        <p:txBody>
          <a:bodyPr>
            <a:normAutofit/>
          </a:bodyPr>
          <a:lstStyle/>
          <a:p>
            <a:r>
              <a:rPr lang="en-US" dirty="0"/>
              <a:t> </a:t>
            </a:r>
          </a:p>
        </p:txBody>
      </p:sp>
      <p:sp>
        <p:nvSpPr>
          <p:cNvPr id="10" name="TextBox 9">
            <a:extLst>
              <a:ext uri="{FF2B5EF4-FFF2-40B4-BE49-F238E27FC236}">
                <a16:creationId xmlns:a16="http://schemas.microsoft.com/office/drawing/2014/main" id="{27943C7B-477A-4272-9FED-B00DA33925B1}"/>
              </a:ext>
            </a:extLst>
          </p:cNvPr>
          <p:cNvSpPr txBox="1"/>
          <p:nvPr/>
        </p:nvSpPr>
        <p:spPr>
          <a:xfrm>
            <a:off x="4724400" y="89917"/>
            <a:ext cx="6905625" cy="584775"/>
          </a:xfrm>
          <a:prstGeom prst="rect">
            <a:avLst/>
          </a:prstGeom>
          <a:noFill/>
        </p:spPr>
        <p:txBody>
          <a:bodyPr wrap="square" rtlCol="0">
            <a:spAutoFit/>
          </a:bodyPr>
          <a:lstStyle/>
          <a:p>
            <a:r>
              <a:rPr lang="en-US" sz="3200" dirty="0"/>
              <a:t>Flask app running locally on port 8081</a:t>
            </a:r>
          </a:p>
        </p:txBody>
      </p:sp>
    </p:spTree>
    <p:extLst>
      <p:ext uri="{BB962C8B-B14F-4D97-AF65-F5344CB8AC3E}">
        <p14:creationId xmlns:p14="http://schemas.microsoft.com/office/powerpoint/2010/main" val="1580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6" y="786383"/>
            <a:ext cx="3517567" cy="2093975"/>
          </a:xfrm>
        </p:spPr>
        <p:txBody>
          <a:bodyPr anchor="b">
            <a:normAutofit fontScale="90000"/>
          </a:bodyPr>
          <a:lstStyle/>
          <a:p>
            <a:pPr lvl="0"/>
            <a:br>
              <a:rPr lang="en-US" sz="1400" i="1" dirty="0"/>
            </a:br>
            <a:br>
              <a:rPr lang="en-US" sz="1400" i="1" dirty="0"/>
            </a:br>
            <a:br>
              <a:rPr lang="en-US" sz="1400" i="1" dirty="0"/>
            </a:br>
            <a:r>
              <a:rPr lang="en-US" sz="1400" i="1" dirty="0"/>
              <a:t>                 </a:t>
            </a:r>
            <a:r>
              <a:rPr lang="en-US" i="1" dirty="0"/>
              <a:t>ASSETS</a:t>
            </a:r>
            <a:br>
              <a:rPr lang="en-US" sz="1400" i="1" dirty="0"/>
            </a:br>
            <a:br>
              <a:rPr lang="en-US" sz="1400" i="1" dirty="0"/>
            </a:br>
            <a:br>
              <a:rPr lang="en-US" sz="1400" i="1" dirty="0"/>
            </a:br>
            <a:br>
              <a:rPr lang="en-US" sz="1400" i="1" dirty="0"/>
            </a:br>
            <a:br>
              <a:rPr lang="en-US" sz="1400" i="1" dirty="0"/>
            </a:br>
            <a:br>
              <a:rPr lang="en-US" sz="1400" i="1" dirty="0"/>
            </a:br>
            <a:br>
              <a:rPr lang="en-US" sz="1400" i="1" dirty="0"/>
            </a:br>
            <a:br>
              <a:rPr lang="en-US" sz="1400" i="1" dirty="0"/>
            </a:br>
            <a:br>
              <a:rPr lang="en-US" sz="1400" i="1" dirty="0"/>
            </a:br>
            <a:br>
              <a:rPr lang="en-US" sz="1400" i="1" dirty="0"/>
            </a:br>
            <a:endParaRPr lang="en-US" sz="1400" i="1" dirty="0"/>
          </a:p>
        </p:txBody>
      </p:sp>
      <p:sp>
        <p:nvSpPr>
          <p:cNvPr id="54" name="Content Placeholder 2">
            <a:extLst>
              <a:ext uri="{FF2B5EF4-FFF2-40B4-BE49-F238E27FC236}">
                <a16:creationId xmlns:a16="http://schemas.microsoft.com/office/drawing/2014/main" id="{05BB2723-9B46-4458-A579-80AD9F3DCE77}"/>
              </a:ext>
            </a:extLst>
          </p:cNvPr>
          <p:cNvSpPr>
            <a:spLocks noGrp="1"/>
          </p:cNvSpPr>
          <p:nvPr>
            <p:ph idx="1"/>
          </p:nvPr>
        </p:nvSpPr>
        <p:spPr>
          <a:xfrm>
            <a:off x="5458984" y="812799"/>
            <a:ext cx="5928344" cy="5294757"/>
          </a:xfrm>
        </p:spPr>
        <p:txBody>
          <a:bodyPr/>
          <a:lstStyle/>
          <a:p>
            <a:r>
              <a:rPr lang="en-US" dirty="0"/>
              <a:t>Install steps:</a:t>
            </a:r>
          </a:p>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VM1</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Install and setup Jenkins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Install ansible plugin and configure installation path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Clone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forked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repo</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requirements.txt file</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Run flask app locally</a:t>
            </a:r>
          </a:p>
          <a:p>
            <a:pPr marL="742950" lvl="1" indent="-285750">
              <a:lnSpc>
                <a:spcPct val="107000"/>
              </a:lnSpc>
              <a:spcBef>
                <a:spcPts val="0"/>
              </a:spcBef>
              <a:spcAft>
                <a:spcPts val="0"/>
              </a:spcAft>
              <a:buFont typeface="+mj-lt"/>
              <a:buAutoNum type="alphaLcPeriod"/>
            </a:pPr>
            <a:r>
              <a:rPr lang="en-US" sz="1100" dirty="0">
                <a:latin typeface="Calibri" panose="020F0502020204030204" pitchFamily="34" charset="0"/>
                <a:ea typeface="Calibri" panose="020F0502020204030204" pitchFamily="34" charset="0"/>
                <a:cs typeface="Times New Roman" panose="02020603050405020304" pitchFamily="18" charset="0"/>
              </a:rPr>
              <a:t>Create </a:t>
            </a:r>
            <a:r>
              <a:rPr lang="en-US" sz="1100" dirty="0" err="1">
                <a:latin typeface="Calibri" panose="020F0502020204030204" pitchFamily="34" charset="0"/>
                <a:ea typeface="Calibri" panose="020F0502020204030204" pitchFamily="34" charset="0"/>
                <a:cs typeface="Times New Roman" panose="02020603050405020304" pitchFamily="18" charset="0"/>
              </a:rPr>
              <a:t>Dockerfile</a:t>
            </a:r>
            <a:r>
              <a:rPr lang="en-US" sz="1100" dirty="0">
                <a:latin typeface="Calibri" panose="020F0502020204030204" pitchFamily="34" charset="0"/>
                <a:ea typeface="Calibri" panose="020F0502020204030204" pitchFamily="34" charset="0"/>
                <a:cs typeface="Times New Roman" panose="02020603050405020304" pitchFamily="18" charset="0"/>
              </a:rPr>
              <a:t> to b</a:t>
            </a:r>
            <a:r>
              <a:rPr lang="en-US" sz="1100" dirty="0">
                <a:effectLst/>
                <a:latin typeface="Calibri" panose="020F0502020204030204" pitchFamily="34" charset="0"/>
                <a:ea typeface="Calibri" panose="020F0502020204030204" pitchFamily="34" charset="0"/>
                <a:cs typeface="Times New Roman" panose="02020603050405020304" pitchFamily="18" charset="0"/>
              </a:rPr>
              <a:t>uild docker image and push to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dockerhub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jasonautomaton</a:t>
            </a:r>
            <a:r>
              <a:rPr lang="en-US" sz="1100" dirty="0">
                <a:effectLst/>
                <a:latin typeface="Calibri" panose="020F0502020204030204" pitchFamily="34" charset="0"/>
                <a:ea typeface="Calibri" panose="020F0502020204030204" pitchFamily="34" charset="0"/>
                <a:cs typeface="Times New Roman" panose="02020603050405020304" pitchFamily="18" charset="0"/>
              </a:rPr>
              <a:t>/case-study-part1</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Create Kubernetes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yaml</a:t>
            </a:r>
            <a:r>
              <a:rPr lang="en-US" sz="1100" dirty="0">
                <a:effectLst/>
                <a:latin typeface="Calibri" panose="020F0502020204030204" pitchFamily="34" charset="0"/>
                <a:ea typeface="Calibri" panose="020F0502020204030204" pitchFamily="34" charset="0"/>
                <a:cs typeface="Times New Roman" panose="02020603050405020304" pitchFamily="18" charset="0"/>
              </a:rPr>
              <a:t> file to build cluster with 3 replicas and run locally to test</a:t>
            </a:r>
          </a:p>
          <a:p>
            <a:pPr marL="742950" marR="0" lvl="1" indent="-285750">
              <a:lnSpc>
                <a:spcPct val="107000"/>
              </a:lnSpc>
              <a:spcBef>
                <a:spcPts val="0"/>
              </a:spcBef>
              <a:spcAft>
                <a:spcPts val="0"/>
              </a:spcAft>
              <a:buFont typeface="+mj-lt"/>
              <a:buAutoNum type="alphaLcPeriod"/>
            </a:pPr>
            <a:r>
              <a:rPr lang="en-US" sz="1100" dirty="0">
                <a:latin typeface="Calibri" panose="020F0502020204030204" pitchFamily="34" charset="0"/>
                <a:ea typeface="Calibri" panose="020F0502020204030204" pitchFamily="34" charset="0"/>
                <a:cs typeface="Times New Roman" panose="02020603050405020304" pitchFamily="18" charset="0"/>
              </a:rPr>
              <a:t>Create ansible playbook to initiate build on target machine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643465" y="1542724"/>
            <a:ext cx="3517567" cy="3064505"/>
          </a:xfrm>
        </p:spPr>
        <p:txBody>
          <a:bodyPr>
            <a:normAutofit/>
          </a:bodyPr>
          <a:lstStyle/>
          <a:p>
            <a:r>
              <a:rPr lang="en-US" sz="1800" i="1" dirty="0"/>
              <a:t>Virtual machine 1: </a:t>
            </a:r>
            <a:br>
              <a:rPr lang="en-US" sz="1800" i="1" dirty="0"/>
            </a:br>
            <a:r>
              <a:rPr lang="en-US" sz="1800" i="1" dirty="0"/>
              <a:t>	- Jenkins                                        </a:t>
            </a:r>
            <a:br>
              <a:rPr lang="en-US" sz="1800" i="1" dirty="0"/>
            </a:br>
            <a:r>
              <a:rPr lang="en-US" sz="1800" i="1" dirty="0"/>
              <a:t>	- Ansible</a:t>
            </a:r>
            <a:br>
              <a:rPr lang="en-US" sz="1800" i="1" dirty="0"/>
            </a:br>
            <a:r>
              <a:rPr lang="en-US" sz="1800" i="1" dirty="0"/>
              <a:t>	- Docker</a:t>
            </a:r>
            <a:br>
              <a:rPr lang="en-US" sz="1800" i="1" dirty="0"/>
            </a:br>
            <a:r>
              <a:rPr lang="en-US" sz="1800" i="1" dirty="0"/>
              <a:t>	-Git</a:t>
            </a:r>
            <a:br>
              <a:rPr lang="en-US" sz="1800" i="1" dirty="0"/>
            </a:br>
            <a:br>
              <a:rPr lang="en-US" sz="1800" i="1" dirty="0"/>
            </a:br>
            <a:r>
              <a:rPr lang="en-US" sz="1800" i="1" dirty="0"/>
              <a:t>Virtual machine 2: </a:t>
            </a:r>
            <a:br>
              <a:rPr lang="en-US" sz="1800" i="1" dirty="0"/>
            </a:br>
            <a:r>
              <a:rPr lang="en-US" sz="1800" i="1" dirty="0"/>
              <a:t>	- Docker</a:t>
            </a:r>
            <a:br>
              <a:rPr lang="en-US" sz="1800" i="1" dirty="0"/>
            </a:br>
            <a:r>
              <a:rPr lang="en-US" sz="1800" i="1" dirty="0"/>
              <a:t>	- </a:t>
            </a:r>
            <a:r>
              <a:rPr lang="en-US" sz="1800" i="1" dirty="0" err="1"/>
              <a:t>Minikube</a:t>
            </a:r>
            <a:endParaRPr lang="en-US" sz="1800" i="1" dirty="0"/>
          </a:p>
          <a:p>
            <a:endParaRPr lang="en-US" i="1" dirty="0"/>
          </a:p>
          <a:p>
            <a:endParaRPr lang="en-US" sz="1800" i="1" dirty="0"/>
          </a:p>
          <a:p>
            <a:endParaRPr lang="en-US" sz="1800" i="1" dirty="0"/>
          </a:p>
          <a:p>
            <a:endParaRPr lang="en-US" i="1" dirty="0"/>
          </a:p>
          <a:p>
            <a:endParaRPr lang="en-US" i="1" dirty="0"/>
          </a:p>
          <a:p>
            <a:endParaRPr lang="en-US" i="1" dirty="0"/>
          </a:p>
          <a:p>
            <a:endParaRPr lang="en-US" i="1" dirty="0"/>
          </a:p>
          <a:p>
            <a:endParaRPr lang="en-US" dirty="0"/>
          </a:p>
        </p:txBody>
      </p:sp>
    </p:spTree>
    <p:extLst>
      <p:ext uri="{BB962C8B-B14F-4D97-AF65-F5344CB8AC3E}">
        <p14:creationId xmlns:p14="http://schemas.microsoft.com/office/powerpoint/2010/main" val="15596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6" y="786383"/>
            <a:ext cx="3517567" cy="2093975"/>
          </a:xfrm>
        </p:spPr>
        <p:txBody>
          <a:bodyPr anchor="b">
            <a:normAutofit/>
          </a:bodyPr>
          <a:lstStyle/>
          <a:p>
            <a:pPr lvl="0"/>
            <a:br>
              <a:rPr lang="en-US" sz="1400" i="1"/>
            </a:br>
            <a:br>
              <a:rPr lang="en-US" sz="1400" i="1"/>
            </a:br>
            <a:br>
              <a:rPr lang="en-US" sz="1400" i="1"/>
            </a:br>
            <a:br>
              <a:rPr lang="en-US" sz="1400" i="1"/>
            </a:br>
            <a:br>
              <a:rPr lang="en-US" sz="1400" i="1"/>
            </a:br>
            <a:br>
              <a:rPr lang="en-US" sz="1400" i="1"/>
            </a:br>
            <a:br>
              <a:rPr lang="en-US" sz="1400" i="1"/>
            </a:br>
            <a:br>
              <a:rPr lang="en-US" sz="1400" i="1"/>
            </a:br>
            <a:br>
              <a:rPr lang="en-US" sz="1400" i="1"/>
            </a:br>
            <a:endParaRPr lang="en-US" sz="1400" i="1"/>
          </a:p>
        </p:txBody>
      </p:sp>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66676" y="443883"/>
            <a:ext cx="4094358" cy="5450890"/>
          </a:xfrm>
        </p:spPr>
        <p:txBody>
          <a:bodyPr>
            <a:normAutofit fontScale="92500" lnSpcReduction="20000"/>
          </a:bodyPr>
          <a:lstStyle/>
          <a:p>
            <a:r>
              <a:rPr lang="en-US" sz="2800" dirty="0"/>
              <a:t>Ansible playbook running from VM1 to target VM2</a:t>
            </a:r>
          </a:p>
          <a:p>
            <a:pPr marL="285750" indent="-285750">
              <a:buFontTx/>
              <a:buChar char="-"/>
            </a:pPr>
            <a:r>
              <a:rPr lang="en-US" dirty="0"/>
              <a:t>Pulls </a:t>
            </a:r>
            <a:r>
              <a:rPr lang="en-US" dirty="0" err="1"/>
              <a:t>github</a:t>
            </a:r>
            <a:r>
              <a:rPr lang="en-US" dirty="0"/>
              <a:t> repo (</a:t>
            </a:r>
            <a:r>
              <a:rPr lang="en-US" dirty="0">
                <a:hlinkClick r:id="rId2"/>
              </a:rPr>
              <a:t>https://github.com/JasonAutomation/2020_03_DO_Boston_casestudy_part_1</a:t>
            </a:r>
            <a:r>
              <a:rPr lang="en-US" dirty="0"/>
              <a:t>)</a:t>
            </a:r>
          </a:p>
          <a:p>
            <a:pPr marL="285750" indent="-285750">
              <a:buFontTx/>
              <a:buChar char="-"/>
            </a:pPr>
            <a:r>
              <a:rPr lang="en-US" dirty="0"/>
              <a:t>Builds docker image with </a:t>
            </a:r>
            <a:r>
              <a:rPr lang="en-US" dirty="0" err="1"/>
              <a:t>dockerfile</a:t>
            </a:r>
            <a:endParaRPr lang="en-US" dirty="0"/>
          </a:p>
          <a:p>
            <a:pPr marL="285750" indent="-285750">
              <a:buFontTx/>
              <a:buChar char="-"/>
            </a:pPr>
            <a:r>
              <a:rPr lang="en-US" dirty="0"/>
              <a:t>Pushes docker image to my </a:t>
            </a:r>
            <a:r>
              <a:rPr lang="en-US" dirty="0" err="1"/>
              <a:t>dockerhub</a:t>
            </a:r>
            <a:r>
              <a:rPr lang="en-US" dirty="0"/>
              <a:t> repo: </a:t>
            </a:r>
            <a:r>
              <a:rPr lang="en-US" dirty="0" err="1"/>
              <a:t>jasonautomation</a:t>
            </a:r>
            <a:r>
              <a:rPr lang="en-US" dirty="0"/>
              <a:t>/case-study-part1</a:t>
            </a:r>
          </a:p>
          <a:p>
            <a:pPr marL="285750" indent="-285750">
              <a:buFontTx/>
              <a:buChar char="-"/>
            </a:pPr>
            <a:r>
              <a:rPr lang="en-US" dirty="0"/>
              <a:t>SSH’s into target VM</a:t>
            </a:r>
          </a:p>
          <a:p>
            <a:pPr marL="285750" indent="-285750">
              <a:buFontTx/>
              <a:buChar char="-"/>
            </a:pPr>
            <a:r>
              <a:rPr lang="en-US" dirty="0"/>
              <a:t>Starts </a:t>
            </a:r>
            <a:r>
              <a:rPr lang="en-US" dirty="0" err="1"/>
              <a:t>minikube</a:t>
            </a:r>
            <a:endParaRPr lang="en-US" dirty="0"/>
          </a:p>
          <a:p>
            <a:pPr marL="285750" indent="-285750">
              <a:buFontTx/>
              <a:buChar char="-"/>
            </a:pPr>
            <a:r>
              <a:rPr lang="en-US" dirty="0"/>
              <a:t>Removes existing repo</a:t>
            </a:r>
          </a:p>
          <a:p>
            <a:pPr marL="285750" indent="-285750">
              <a:buFontTx/>
              <a:buChar char="-"/>
            </a:pPr>
            <a:r>
              <a:rPr lang="en-US" dirty="0"/>
              <a:t>Clones latest repo</a:t>
            </a:r>
          </a:p>
          <a:p>
            <a:pPr marL="285750" indent="-285750">
              <a:buFontTx/>
              <a:buChar char="-"/>
            </a:pPr>
            <a:r>
              <a:rPr lang="en-US" dirty="0"/>
              <a:t>Deploys application </a:t>
            </a:r>
          </a:p>
          <a:p>
            <a:endParaRPr lang="en-US" dirty="0"/>
          </a:p>
          <a:p>
            <a:endParaRPr lang="en-US" dirty="0"/>
          </a:p>
        </p:txBody>
      </p:sp>
      <p:pic>
        <p:nvPicPr>
          <p:cNvPr id="11" name="Picture 10">
            <a:extLst>
              <a:ext uri="{FF2B5EF4-FFF2-40B4-BE49-F238E27FC236}">
                <a16:creationId xmlns:a16="http://schemas.microsoft.com/office/drawing/2014/main" id="{317BF9AE-C5D8-4080-B449-693D28B5ADEE}"/>
              </a:ext>
            </a:extLst>
          </p:cNvPr>
          <p:cNvPicPr>
            <a:picLocks noChangeAspect="1"/>
          </p:cNvPicPr>
          <p:nvPr/>
        </p:nvPicPr>
        <p:blipFill>
          <a:blip r:embed="rId3"/>
          <a:stretch>
            <a:fillRect/>
          </a:stretch>
        </p:blipFill>
        <p:spPr>
          <a:xfrm>
            <a:off x="4610100" y="0"/>
            <a:ext cx="7581899" cy="6858000"/>
          </a:xfrm>
          <a:prstGeom prst="rect">
            <a:avLst/>
          </a:prstGeom>
        </p:spPr>
      </p:pic>
    </p:spTree>
    <p:extLst>
      <p:ext uri="{BB962C8B-B14F-4D97-AF65-F5344CB8AC3E}">
        <p14:creationId xmlns:p14="http://schemas.microsoft.com/office/powerpoint/2010/main" val="244271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endParaRPr lang="en-US" sz="1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70000" lnSpcReduction="20000"/>
          </a:bodyPr>
          <a:lstStyle/>
          <a:p>
            <a:r>
              <a:rPr lang="en-US" dirty="0">
                <a:solidFill>
                  <a:srgbClr val="FFFFFF"/>
                </a:solidFill>
              </a:rPr>
              <a:t>Ansible playbook results:</a:t>
            </a:r>
          </a:p>
          <a:p>
            <a:pPr marL="285750" indent="-285750">
              <a:buFontTx/>
              <a:buChar char="-"/>
            </a:pPr>
            <a:r>
              <a:rPr lang="en-US" sz="2300" dirty="0">
                <a:solidFill>
                  <a:srgbClr val="FFFFFF"/>
                </a:solidFill>
              </a:rPr>
              <a:t>Current issue with </a:t>
            </a:r>
            <a:r>
              <a:rPr lang="en-US" sz="2300" dirty="0" err="1">
                <a:solidFill>
                  <a:srgbClr val="FFFFFF"/>
                </a:solidFill>
              </a:rPr>
              <a:t>minikube</a:t>
            </a:r>
            <a:r>
              <a:rPr lang="en-US" sz="2300" dirty="0">
                <a:solidFill>
                  <a:srgbClr val="FFFFFF"/>
                </a:solidFill>
              </a:rPr>
              <a:t> pods</a:t>
            </a:r>
          </a:p>
          <a:p>
            <a:pPr marL="342900" indent="-342900">
              <a:buFontTx/>
              <a:buChar char="-"/>
            </a:pPr>
            <a:r>
              <a:rPr lang="en-US" sz="2300" dirty="0">
                <a:solidFill>
                  <a:srgbClr val="FFFFFF"/>
                </a:solidFill>
              </a:rPr>
              <a:t>Successfully pushes image to </a:t>
            </a:r>
            <a:r>
              <a:rPr lang="en-US" sz="2300" dirty="0" err="1">
                <a:solidFill>
                  <a:srgbClr val="FFFFFF"/>
                </a:solidFill>
              </a:rPr>
              <a:t>dockerhub</a:t>
            </a:r>
            <a:endParaRPr lang="en-US" sz="2300" dirty="0">
              <a:solidFill>
                <a:srgbClr val="FFFFFF"/>
              </a:solidFill>
            </a:endParaRPr>
          </a:p>
        </p:txBody>
      </p:sp>
      <p:pic>
        <p:nvPicPr>
          <p:cNvPr id="8" name="Picture 7">
            <a:extLst>
              <a:ext uri="{FF2B5EF4-FFF2-40B4-BE49-F238E27FC236}">
                <a16:creationId xmlns:a16="http://schemas.microsoft.com/office/drawing/2014/main" id="{5F959BF3-4623-4068-AEAF-168B37300579}"/>
              </a:ext>
            </a:extLst>
          </p:cNvPr>
          <p:cNvPicPr>
            <a:picLocks noChangeAspect="1"/>
          </p:cNvPicPr>
          <p:nvPr/>
        </p:nvPicPr>
        <p:blipFill>
          <a:blip r:embed="rId2"/>
          <a:stretch>
            <a:fillRect/>
          </a:stretch>
        </p:blipFill>
        <p:spPr>
          <a:xfrm>
            <a:off x="5514975" y="0"/>
            <a:ext cx="6677025" cy="4953000"/>
          </a:xfrm>
          <a:prstGeom prst="rect">
            <a:avLst/>
          </a:prstGeom>
        </p:spPr>
      </p:pic>
      <p:pic>
        <p:nvPicPr>
          <p:cNvPr id="10" name="Picture 9">
            <a:extLst>
              <a:ext uri="{FF2B5EF4-FFF2-40B4-BE49-F238E27FC236}">
                <a16:creationId xmlns:a16="http://schemas.microsoft.com/office/drawing/2014/main" id="{87941324-B437-42A7-A0B3-76C3D748058C}"/>
              </a:ext>
            </a:extLst>
          </p:cNvPr>
          <p:cNvPicPr>
            <a:picLocks noChangeAspect="1"/>
          </p:cNvPicPr>
          <p:nvPr/>
        </p:nvPicPr>
        <p:blipFill>
          <a:blip r:embed="rId3"/>
          <a:stretch>
            <a:fillRect/>
          </a:stretch>
        </p:blipFill>
        <p:spPr>
          <a:xfrm>
            <a:off x="60960" y="-1"/>
            <a:ext cx="5450967" cy="4952999"/>
          </a:xfrm>
          <a:prstGeom prst="rect">
            <a:avLst/>
          </a:prstGeom>
        </p:spPr>
      </p:pic>
    </p:spTree>
    <p:extLst>
      <p:ext uri="{BB962C8B-B14F-4D97-AF65-F5344CB8AC3E}">
        <p14:creationId xmlns:p14="http://schemas.microsoft.com/office/powerpoint/2010/main" val="152810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br>
              <a:rPr lang="en-US" sz="1800" i="1" dirty="0">
                <a:solidFill>
                  <a:srgbClr val="FFFFFF"/>
                </a:solidFill>
              </a:rPr>
            </a:br>
            <a:endParaRPr lang="en-US" sz="1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Ansible playbook ran from </a:t>
            </a:r>
            <a:r>
              <a:rPr lang="en-US" dirty="0" err="1">
                <a:solidFill>
                  <a:srgbClr val="FFFFFF"/>
                </a:solidFill>
              </a:rPr>
              <a:t>jenkins</a:t>
            </a:r>
            <a:endParaRPr lang="en-US" dirty="0">
              <a:solidFill>
                <a:srgbClr val="FFFFFF"/>
              </a:solidFill>
            </a:endParaRPr>
          </a:p>
        </p:txBody>
      </p:sp>
      <p:pic>
        <p:nvPicPr>
          <p:cNvPr id="5" name="Picture 4">
            <a:extLst>
              <a:ext uri="{FF2B5EF4-FFF2-40B4-BE49-F238E27FC236}">
                <a16:creationId xmlns:a16="http://schemas.microsoft.com/office/drawing/2014/main" id="{FF9BC168-9FDA-4276-B868-4FEF726665D9}"/>
              </a:ext>
            </a:extLst>
          </p:cNvPr>
          <p:cNvPicPr>
            <a:picLocks noChangeAspect="1"/>
          </p:cNvPicPr>
          <p:nvPr/>
        </p:nvPicPr>
        <p:blipFill>
          <a:blip r:embed="rId2"/>
          <a:stretch>
            <a:fillRect/>
          </a:stretch>
        </p:blipFill>
        <p:spPr>
          <a:xfrm>
            <a:off x="4525648" y="353946"/>
            <a:ext cx="7148946" cy="3482820"/>
          </a:xfrm>
          <a:prstGeom prst="rect">
            <a:avLst/>
          </a:prstGeom>
        </p:spPr>
      </p:pic>
      <p:pic>
        <p:nvPicPr>
          <p:cNvPr id="7" name="Picture 6">
            <a:extLst>
              <a:ext uri="{FF2B5EF4-FFF2-40B4-BE49-F238E27FC236}">
                <a16:creationId xmlns:a16="http://schemas.microsoft.com/office/drawing/2014/main" id="{DDAF4867-0728-47D5-8300-B17E402C229D}"/>
              </a:ext>
            </a:extLst>
          </p:cNvPr>
          <p:cNvPicPr>
            <a:picLocks noChangeAspect="1"/>
          </p:cNvPicPr>
          <p:nvPr/>
        </p:nvPicPr>
        <p:blipFill>
          <a:blip r:embed="rId3"/>
          <a:stretch>
            <a:fillRect/>
          </a:stretch>
        </p:blipFill>
        <p:spPr>
          <a:xfrm>
            <a:off x="1633646" y="19827"/>
            <a:ext cx="2145615" cy="4782233"/>
          </a:xfrm>
          <a:prstGeom prst="rect">
            <a:avLst/>
          </a:prstGeom>
        </p:spPr>
      </p:pic>
    </p:spTree>
    <p:extLst>
      <p:ext uri="{BB962C8B-B14F-4D97-AF65-F5344CB8AC3E}">
        <p14:creationId xmlns:p14="http://schemas.microsoft.com/office/powerpoint/2010/main" val="374406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First tried running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usermod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aG</a:t>
            </a:r>
            <a:r>
              <a:rPr lang="en-US" sz="1800" dirty="0">
                <a:effectLst/>
                <a:latin typeface="Calibri" panose="020F0502020204030204" pitchFamily="34" charset="0"/>
                <a:ea typeface="Calibri" panose="020F0502020204030204" pitchFamily="34" charset="0"/>
                <a:cs typeface="Times New Roman" panose="02020603050405020304" pitchFamily="18" charset="0"/>
              </a:rPr>
              <a:t> docker Jenkins” to add the user Jenkins to the docker group. This did not solve my problem. Running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chmod</a:t>
            </a:r>
            <a:r>
              <a:rPr lang="en-US" sz="1800" dirty="0">
                <a:effectLst/>
                <a:latin typeface="Calibri" panose="020F0502020204030204" pitchFamily="34" charset="0"/>
                <a:ea typeface="Calibri" panose="020F0502020204030204" pitchFamily="34" charset="0"/>
                <a:cs typeface="Times New Roman" panose="02020603050405020304" pitchFamily="18" charset="0"/>
              </a:rPr>
              <a:t> 777 /var/run/</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docker.sock</a:t>
            </a:r>
            <a:r>
              <a:rPr lang="en-US" sz="1800" dirty="0">
                <a:effectLst/>
                <a:latin typeface="Calibri" panose="020F0502020204030204" pitchFamily="34" charset="0"/>
                <a:ea typeface="Calibri" panose="020F0502020204030204" pitchFamily="34" charset="0"/>
                <a:cs typeface="Times New Roman" panose="02020603050405020304" pitchFamily="18" charset="0"/>
              </a:rPr>
              <a:t>” solved this issue, although I am not sure if this is the best way of solving it.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Error: couldn’t find any revision to build. Verify the repository and branch configuration for this job. (solved by changing default branch name to master)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This was resolved by renaming my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800" dirty="0">
                <a:effectLst/>
                <a:latin typeface="Calibri" panose="020F0502020204030204" pitchFamily="34" charset="0"/>
                <a:ea typeface="Calibri" panose="020F0502020204030204" pitchFamily="34" charset="0"/>
                <a:cs typeface="Times New Roman" panose="02020603050405020304" pitchFamily="18" charset="0"/>
              </a:rPr>
              <a:t> default branch from “main” to “master”.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Issues – resolved</a:t>
            </a:r>
          </a:p>
        </p:txBody>
      </p:sp>
      <p:pic>
        <p:nvPicPr>
          <p:cNvPr id="6" name="Picture 5">
            <a:extLst>
              <a:ext uri="{FF2B5EF4-FFF2-40B4-BE49-F238E27FC236}">
                <a16:creationId xmlns:a16="http://schemas.microsoft.com/office/drawing/2014/main" id="{387A7D50-FA9C-4FB8-9396-68D36AD2FCDA}"/>
              </a:ext>
            </a:extLst>
          </p:cNvPr>
          <p:cNvPicPr/>
          <p:nvPr/>
        </p:nvPicPr>
        <p:blipFill>
          <a:blip r:embed="rId2"/>
          <a:stretch>
            <a:fillRect/>
          </a:stretch>
        </p:blipFill>
        <p:spPr>
          <a:xfrm>
            <a:off x="1036320" y="355108"/>
            <a:ext cx="6438678" cy="958788"/>
          </a:xfrm>
          <a:prstGeom prst="rect">
            <a:avLst/>
          </a:prstGeom>
        </p:spPr>
      </p:pic>
    </p:spTree>
    <p:extLst>
      <p:ext uri="{BB962C8B-B14F-4D97-AF65-F5344CB8AC3E}">
        <p14:creationId xmlns:p14="http://schemas.microsoft.com/office/powerpoint/2010/main" val="284938251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{2E3C18EB-23E4-4AF4-A2FD-0CE31DD2A19E}tf56160789_win32</Template>
  <TotalTime>832</TotalTime>
  <Words>453</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1_RetrospectVTI</vt:lpstr>
      <vt:lpstr>DevOps Pipeline</vt:lpstr>
      <vt:lpstr>Planning</vt:lpstr>
      <vt:lpstr>         </vt:lpstr>
      <vt:lpstr>                    ASSETS          </vt:lpstr>
      <vt:lpstr>         </vt:lpstr>
      <vt:lpstr>         </vt:lpstr>
      <vt:lpstr>         </vt:lpstr>
      <vt:lpstr>First tried running “usermod -aG docker Jenkins” to add the user Jenkins to the docker group. This did not solve my problem. Running “chmod 777 /var/run/docker.sock” solved this issue, although I am not sure if this is the best way of solving it.    Error: couldn’t find any revision to build. Verify the repository and branch configuration for this job. (solved by changing default branch name to master)  This was resolved by renaming my github default branch from “main” to “master”.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Jason K</dc:creator>
  <cp:lastModifiedBy>Jason K</cp:lastModifiedBy>
  <cp:revision>15</cp:revision>
  <dcterms:created xsi:type="dcterms:W3CDTF">2021-02-04T13:55:12Z</dcterms:created>
  <dcterms:modified xsi:type="dcterms:W3CDTF">2021-02-05T04:14:35Z</dcterms:modified>
</cp:coreProperties>
</file>