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2" r:id="rId4"/>
    <p:sldId id="268" r:id="rId5"/>
    <p:sldId id="264" r:id="rId6"/>
    <p:sldId id="265" r:id="rId7"/>
    <p:sldId id="263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7" y="1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Ubuntu VM1 on </a:t>
          </a:r>
          <a:r>
            <a:rPr lang="en-US" dirty="0" err="1"/>
            <a:t>Virtualbox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Terraform to deploy resources onto AWS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AWS CLI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Ubuntu VM2 on </a:t>
          </a:r>
          <a:r>
            <a:rPr lang="en-US" dirty="0" err="1"/>
            <a:t>Virtualbox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Jenkins Server for automating code deployment.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AWS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EKS Cluster with supporting VPC, Load balancer, EC2 worker nodes.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0F350AFB-A419-4302-A865-FC77BE7F8FCC}">
      <dgm:prSet phldrT="[Text]"/>
      <dgm:spPr/>
      <dgm:t>
        <a:bodyPr/>
        <a:lstStyle/>
        <a:p>
          <a:r>
            <a:rPr lang="en-US" dirty="0"/>
            <a:t>EKSCTL to communicate with EKS cluster</a:t>
          </a:r>
        </a:p>
      </dgm:t>
    </dgm:pt>
    <dgm:pt modelId="{A9198B85-5100-45F2-93B8-E7D5D9BD4C20}" type="parTrans" cxnId="{50A43E97-1CB2-4D6C-94EB-3ADBDAE75C1B}">
      <dgm:prSet/>
      <dgm:spPr/>
      <dgm:t>
        <a:bodyPr/>
        <a:lstStyle/>
        <a:p>
          <a:endParaRPr lang="en-US"/>
        </a:p>
      </dgm:t>
    </dgm:pt>
    <dgm:pt modelId="{EB2F3E02-2057-4754-A31C-26EF7162222F}" type="sibTrans" cxnId="{50A43E97-1CB2-4D6C-94EB-3ADBDAE75C1B}">
      <dgm:prSet/>
      <dgm:spPr/>
      <dgm:t>
        <a:bodyPr/>
        <a:lstStyle/>
        <a:p>
          <a:endParaRPr lang="en-US"/>
        </a:p>
      </dgm:t>
    </dgm:pt>
    <dgm:pt modelId="{331E4D18-DA8C-40A6-833E-6B6B25DB1D95}">
      <dgm:prSet phldrT="[Text]"/>
      <dgm:spPr/>
      <dgm:t>
        <a:bodyPr/>
        <a:lstStyle/>
        <a:p>
          <a:r>
            <a:rPr lang="en-US" dirty="0"/>
            <a:t>Docker</a:t>
          </a:r>
        </a:p>
      </dgm:t>
    </dgm:pt>
    <dgm:pt modelId="{F7311057-DDE1-42D6-8CF7-A075CBF05106}" type="parTrans" cxnId="{0EBFF186-FDC0-4F42-AB92-EDB1CC27EDAF}">
      <dgm:prSet/>
      <dgm:spPr/>
    </dgm:pt>
    <dgm:pt modelId="{EC0FB5AE-0406-4D14-A73E-0EB9E4FFCC37}" type="sibTrans" cxnId="{0EBFF186-FDC0-4F42-AB92-EDB1CC27EDAF}">
      <dgm:prSet/>
      <dgm:spPr/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FF7C20C-B4DB-41EA-8122-C4F988DA694D}" type="pres">
      <dgm:prSet presAssocID="{4DF9FE7B-F642-4898-A360-D4E3814E1A3D}" presName="parentLin" presStyleCnt="0"/>
      <dgm:spPr/>
    </dgm:pt>
    <dgm:pt modelId="{2DC2F2DB-1CF5-43F3-816C-4FEB86861684}" type="pres">
      <dgm:prSet presAssocID="{4DF9FE7B-F642-4898-A360-D4E3814E1A3D}" presName="parentLeftMargin" presStyleLbl="node1" presStyleIdx="0" presStyleCnt="3"/>
      <dgm:spPr/>
    </dgm:pt>
    <dgm:pt modelId="{4F6431BA-E268-4E6C-BA89-FFF0C9BEFF7B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FFE074-9A21-496C-ACB8-75E26A4830D6}" type="pres">
      <dgm:prSet presAssocID="{4DF9FE7B-F642-4898-A360-D4E3814E1A3D}" presName="negativeSpace" presStyleCnt="0"/>
      <dgm:spPr/>
    </dgm:pt>
    <dgm:pt modelId="{B41B2430-42E1-4A56-B7F2-00B7E7586DC3}" type="pres">
      <dgm:prSet presAssocID="{4DF9FE7B-F642-4898-A360-D4E3814E1A3D}" presName="childText" presStyleLbl="conFgAcc1" presStyleIdx="0" presStyleCnt="3" custAng="0">
        <dgm:presLayoutVars>
          <dgm:bulletEnabled val="1"/>
        </dgm:presLayoutVars>
      </dgm:prSet>
      <dgm:spPr/>
    </dgm:pt>
    <dgm:pt modelId="{4B288B39-84AE-4A8B-909C-56B4427472E5}" type="pres">
      <dgm:prSet presAssocID="{43C18EFF-81FC-4D70-8C6B-E95FF3730413}" presName="spaceBetweenRectangles" presStyleCnt="0"/>
      <dgm:spPr/>
    </dgm:pt>
    <dgm:pt modelId="{A8C431C7-A4E9-4C73-9291-D23F53A1C9F0}" type="pres">
      <dgm:prSet presAssocID="{3929B1E1-4BC4-4C73-ABE8-27CEF96A3652}" presName="parentLin" presStyleCnt="0"/>
      <dgm:spPr/>
    </dgm:pt>
    <dgm:pt modelId="{BD5F6CCD-DEED-4C50-A91E-4377EC956198}" type="pres">
      <dgm:prSet presAssocID="{3929B1E1-4BC4-4C73-ABE8-27CEF96A3652}" presName="parentLeftMargin" presStyleLbl="node1" presStyleIdx="0" presStyleCnt="3"/>
      <dgm:spPr/>
    </dgm:pt>
    <dgm:pt modelId="{8B95F1A1-DE88-4530-AB60-61A43EB4B743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CCCD6-5406-49A0-868A-D0C27F0870B6}" type="pres">
      <dgm:prSet presAssocID="{3929B1E1-4BC4-4C73-ABE8-27CEF96A3652}" presName="negativeSpace" presStyleCnt="0"/>
      <dgm:spPr/>
    </dgm:pt>
    <dgm:pt modelId="{5A82E6E5-86A0-475F-85E6-D325240A867A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F50616FC-4502-4174-A972-F72050805BC1}" type="pres">
      <dgm:prSet presAssocID="{19BA0C22-38BB-4E9F-89D5-0FF5FF9F12CE}" presName="spaceBetweenRectangles" presStyleCnt="0"/>
      <dgm:spPr/>
    </dgm:pt>
    <dgm:pt modelId="{39DC2226-372F-4EE1-8257-F4C3B257309C}" type="pres">
      <dgm:prSet presAssocID="{60CDF8D0-D4FC-4467-A51E-79C5A58B0B2C}" presName="parentLin" presStyleCnt="0"/>
      <dgm:spPr/>
    </dgm:pt>
    <dgm:pt modelId="{48A215CB-F70B-48FA-997A-620A6834D116}" type="pres">
      <dgm:prSet presAssocID="{60CDF8D0-D4FC-4467-A51E-79C5A58B0B2C}" presName="parentLeftMargin" presStyleLbl="node1" presStyleIdx="1" presStyleCnt="3"/>
      <dgm:spPr/>
    </dgm:pt>
    <dgm:pt modelId="{E64E0815-54DA-43E1-9642-8F5153B8E00B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96325C-8EBF-4248-9F38-C24034C1A6AF}" type="pres">
      <dgm:prSet presAssocID="{60CDF8D0-D4FC-4467-A51E-79C5A58B0B2C}" presName="negativeSpace" presStyleCnt="0"/>
      <dgm:spPr/>
    </dgm:pt>
    <dgm:pt modelId="{03C3B6C2-1763-4790-9A37-BA583B2A18C8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E53D03-580A-4DEE-B752-52E2123A392F}" type="presOf" srcId="{60CDF8D0-D4FC-4467-A51E-79C5A58B0B2C}" destId="{E64E0815-54DA-43E1-9642-8F5153B8E00B}" srcOrd="1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E67910C-F58F-4F90-8E77-EEA220F145F6}" type="presOf" srcId="{99E0600D-9954-43F4-8926-13B8777FAAA1}" destId="{5A82E6E5-86A0-475F-85E6-D325240A867A}" srcOrd="0" destOrd="0" presId="urn:microsoft.com/office/officeart/2005/8/layout/list1"/>
    <dgm:cxn modelId="{43207A10-DB15-4A8D-9508-23F2D97F3411}" type="presOf" srcId="{4DF9FE7B-F642-4898-A360-D4E3814E1A3D}" destId="{4F6431BA-E268-4E6C-BA89-FFF0C9BEFF7B}" srcOrd="1" destOrd="0" presId="urn:microsoft.com/office/officeart/2005/8/layout/list1"/>
    <dgm:cxn modelId="{AA9D242C-1CCA-466E-A1DE-4AA2EBAFEF92}" type="presOf" srcId="{4DF9FE7B-F642-4898-A360-D4E3814E1A3D}" destId="{2DC2F2DB-1CF5-43F3-816C-4FEB86861684}" srcOrd="0" destOrd="0" presId="urn:microsoft.com/office/officeart/2005/8/layout/list1"/>
    <dgm:cxn modelId="{08205033-C0DE-4A90-BC25-11CF0FB0CD2A}" type="presOf" srcId="{331E4D18-DA8C-40A6-833E-6B6B25DB1D95}" destId="{5A82E6E5-86A0-475F-85E6-D325240A867A}" srcOrd="0" destOrd="1" presId="urn:microsoft.com/office/officeart/2005/8/layout/list1"/>
    <dgm:cxn modelId="{A7868933-E160-4484-81F0-5AB058E81092}" type="presOf" srcId="{3F442EA2-39BA-4C9A-AD59-755D4917D532}" destId="{14684AA3-854C-4F22-B102-C48C278E4B3D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7A3506B-7C90-430C-A1CB-E88B986A5FF1}" type="presOf" srcId="{50629C12-7464-4473-ADEF-1A284F8A9957}" destId="{03C3B6C2-1763-4790-9A37-BA583B2A18C8}" srcOrd="0" destOrd="0" presId="urn:microsoft.com/office/officeart/2005/8/layout/list1"/>
    <dgm:cxn modelId="{B74E0F70-90D9-402A-A87F-8D96AF4F9E75}" type="presOf" srcId="{0F350AFB-A419-4302-A865-FC77BE7F8FCC}" destId="{B41B2430-42E1-4A56-B7F2-00B7E7586DC3}" srcOrd="0" destOrd="2" presId="urn:microsoft.com/office/officeart/2005/8/layout/list1"/>
    <dgm:cxn modelId="{D2AD0F59-23CE-4550-AC15-1205536AD3DD}" type="presOf" srcId="{789CD6DB-3A68-4A41-90BD-4F0CBB3617D1}" destId="{B41B2430-42E1-4A56-B7F2-00B7E7586DC3}" srcOrd="0" destOrd="1" presId="urn:microsoft.com/office/officeart/2005/8/layout/list1"/>
    <dgm:cxn modelId="{0EBFF186-FDC0-4F42-AB92-EDB1CC27EDAF}" srcId="{3929B1E1-4BC4-4C73-ABE8-27CEF96A3652}" destId="{331E4D18-DA8C-40A6-833E-6B6B25DB1D95}" srcOrd="1" destOrd="0" parTransId="{F7311057-DDE1-42D6-8CF7-A075CBF05106}" sibTransId="{EC0FB5AE-0406-4D14-A73E-0EB9E4FFCC37}"/>
    <dgm:cxn modelId="{212DF689-93AC-4709-9FF9-0D6E1447F76C}" type="presOf" srcId="{3929B1E1-4BC4-4C73-ABE8-27CEF96A3652}" destId="{8B95F1A1-DE88-4530-AB60-61A43EB4B743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50A43E97-1CB2-4D6C-94EB-3ADBDAE75C1B}" srcId="{4DF9FE7B-F642-4898-A360-D4E3814E1A3D}" destId="{0F350AFB-A419-4302-A865-FC77BE7F8FCC}" srcOrd="2" destOrd="0" parTransId="{A9198B85-5100-45F2-93B8-E7D5D9BD4C20}" sibTransId="{EB2F3E02-2057-4754-A31C-26EF7162222F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4A0AC0CD-FB41-45B7-8FE9-DBB6CC5B5855}" type="presOf" srcId="{60CDF8D0-D4FC-4467-A51E-79C5A58B0B2C}" destId="{48A215CB-F70B-48FA-997A-620A6834D116}" srcOrd="0" destOrd="0" presId="urn:microsoft.com/office/officeart/2005/8/layout/list1"/>
    <dgm:cxn modelId="{374C5BD0-9B47-4CFC-ABA8-D97B340654A3}" type="presOf" srcId="{3929B1E1-4BC4-4C73-ABE8-27CEF96A3652}" destId="{BD5F6CCD-DEED-4C50-A91E-4377EC956198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20F1E5ED-D04F-419E-B9B1-0485A4C84CE5}" type="presOf" srcId="{EFF2750D-B4B3-474C-8B62-8B638DC31F7E}" destId="{B41B2430-42E1-4A56-B7F2-00B7E7586DC3}" srcOrd="0" destOrd="0" presId="urn:microsoft.com/office/officeart/2005/8/layout/list1"/>
    <dgm:cxn modelId="{C57D609F-D41A-481D-A248-A49D8E4FA935}" type="presParOf" srcId="{14684AA3-854C-4F22-B102-C48C278E4B3D}" destId="{6FF7C20C-B4DB-41EA-8122-C4F988DA694D}" srcOrd="0" destOrd="0" presId="urn:microsoft.com/office/officeart/2005/8/layout/list1"/>
    <dgm:cxn modelId="{280508DB-9424-426E-A208-4D51D86D492F}" type="presParOf" srcId="{6FF7C20C-B4DB-41EA-8122-C4F988DA694D}" destId="{2DC2F2DB-1CF5-43F3-816C-4FEB86861684}" srcOrd="0" destOrd="0" presId="urn:microsoft.com/office/officeart/2005/8/layout/list1"/>
    <dgm:cxn modelId="{30619381-1942-42E8-8E1D-6DDCE1E3CC48}" type="presParOf" srcId="{6FF7C20C-B4DB-41EA-8122-C4F988DA694D}" destId="{4F6431BA-E268-4E6C-BA89-FFF0C9BEFF7B}" srcOrd="1" destOrd="0" presId="urn:microsoft.com/office/officeart/2005/8/layout/list1"/>
    <dgm:cxn modelId="{6884946A-C087-4C57-8EA3-381FED5881BA}" type="presParOf" srcId="{14684AA3-854C-4F22-B102-C48C278E4B3D}" destId="{6EFFE074-9A21-496C-ACB8-75E26A4830D6}" srcOrd="1" destOrd="0" presId="urn:microsoft.com/office/officeart/2005/8/layout/list1"/>
    <dgm:cxn modelId="{CBF1902C-5712-4030-A180-B5A2124D2B6C}" type="presParOf" srcId="{14684AA3-854C-4F22-B102-C48C278E4B3D}" destId="{B41B2430-42E1-4A56-B7F2-00B7E7586DC3}" srcOrd="2" destOrd="0" presId="urn:microsoft.com/office/officeart/2005/8/layout/list1"/>
    <dgm:cxn modelId="{10E80DCF-18FD-47F8-B732-938909F74D1A}" type="presParOf" srcId="{14684AA3-854C-4F22-B102-C48C278E4B3D}" destId="{4B288B39-84AE-4A8B-909C-56B4427472E5}" srcOrd="3" destOrd="0" presId="urn:microsoft.com/office/officeart/2005/8/layout/list1"/>
    <dgm:cxn modelId="{968982D3-299D-4333-AA00-F4EBC8075E17}" type="presParOf" srcId="{14684AA3-854C-4F22-B102-C48C278E4B3D}" destId="{A8C431C7-A4E9-4C73-9291-D23F53A1C9F0}" srcOrd="4" destOrd="0" presId="urn:microsoft.com/office/officeart/2005/8/layout/list1"/>
    <dgm:cxn modelId="{DA85BA93-358F-44D8-AD76-B54D6C8F9B29}" type="presParOf" srcId="{A8C431C7-A4E9-4C73-9291-D23F53A1C9F0}" destId="{BD5F6CCD-DEED-4C50-A91E-4377EC956198}" srcOrd="0" destOrd="0" presId="urn:microsoft.com/office/officeart/2005/8/layout/list1"/>
    <dgm:cxn modelId="{376DE953-739B-4C0A-8170-6EC1A7BE7FAB}" type="presParOf" srcId="{A8C431C7-A4E9-4C73-9291-D23F53A1C9F0}" destId="{8B95F1A1-DE88-4530-AB60-61A43EB4B743}" srcOrd="1" destOrd="0" presId="urn:microsoft.com/office/officeart/2005/8/layout/list1"/>
    <dgm:cxn modelId="{0EDC2434-8776-4013-A338-84D8064EF050}" type="presParOf" srcId="{14684AA3-854C-4F22-B102-C48C278E4B3D}" destId="{98CCCCD6-5406-49A0-868A-D0C27F0870B6}" srcOrd="5" destOrd="0" presId="urn:microsoft.com/office/officeart/2005/8/layout/list1"/>
    <dgm:cxn modelId="{55D3F02D-E607-484A-9C5B-96EC7CE0E2F2}" type="presParOf" srcId="{14684AA3-854C-4F22-B102-C48C278E4B3D}" destId="{5A82E6E5-86A0-475F-85E6-D325240A867A}" srcOrd="6" destOrd="0" presId="urn:microsoft.com/office/officeart/2005/8/layout/list1"/>
    <dgm:cxn modelId="{131474E7-A334-4C50-B383-52C80914341C}" type="presParOf" srcId="{14684AA3-854C-4F22-B102-C48C278E4B3D}" destId="{F50616FC-4502-4174-A972-F72050805BC1}" srcOrd="7" destOrd="0" presId="urn:microsoft.com/office/officeart/2005/8/layout/list1"/>
    <dgm:cxn modelId="{2FDF9586-6806-402C-AC75-143417E3F41F}" type="presParOf" srcId="{14684AA3-854C-4F22-B102-C48C278E4B3D}" destId="{39DC2226-372F-4EE1-8257-F4C3B257309C}" srcOrd="8" destOrd="0" presId="urn:microsoft.com/office/officeart/2005/8/layout/list1"/>
    <dgm:cxn modelId="{8668CE41-9FF3-4127-9BDD-B935E50C8A40}" type="presParOf" srcId="{39DC2226-372F-4EE1-8257-F4C3B257309C}" destId="{48A215CB-F70B-48FA-997A-620A6834D116}" srcOrd="0" destOrd="0" presId="urn:microsoft.com/office/officeart/2005/8/layout/list1"/>
    <dgm:cxn modelId="{A2F277AD-6B5A-4176-A30C-5D45BC6FD851}" type="presParOf" srcId="{39DC2226-372F-4EE1-8257-F4C3B257309C}" destId="{E64E0815-54DA-43E1-9642-8F5153B8E00B}" srcOrd="1" destOrd="0" presId="urn:microsoft.com/office/officeart/2005/8/layout/list1"/>
    <dgm:cxn modelId="{79CDAE8B-0717-4057-A980-40B49400C101}" type="presParOf" srcId="{14684AA3-854C-4F22-B102-C48C278E4B3D}" destId="{0B96325C-8EBF-4248-9F38-C24034C1A6AF}" srcOrd="9" destOrd="0" presId="urn:microsoft.com/office/officeart/2005/8/layout/list1"/>
    <dgm:cxn modelId="{D241E28D-FF5B-4783-83BF-EE2EB252C5EB}" type="presParOf" srcId="{14684AA3-854C-4F22-B102-C48C278E4B3D}" destId="{03C3B6C2-1763-4790-9A37-BA583B2A18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B2430-42E1-4A56-B7F2-00B7E7586DC3}">
      <dsp:nvSpPr>
        <dsp:cNvPr id="0" name=""/>
        <dsp:cNvSpPr/>
      </dsp:nvSpPr>
      <dsp:spPr>
        <a:xfrm>
          <a:off x="0" y="358896"/>
          <a:ext cx="53848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Terraform to deploy resources onto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AWS CLI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EKSCTL to communicate with EKS cluster</a:t>
          </a:r>
        </a:p>
      </dsp:txBody>
      <dsp:txXfrm>
        <a:off x="0" y="358896"/>
        <a:ext cx="5384800" cy="1231650"/>
      </dsp:txXfrm>
    </dsp:sp>
    <dsp:sp modelId="{4F6431BA-E268-4E6C-BA89-FFF0C9BEFF7B}">
      <dsp:nvSpPr>
        <dsp:cNvPr id="0" name=""/>
        <dsp:cNvSpPr/>
      </dsp:nvSpPr>
      <dsp:spPr>
        <a:xfrm>
          <a:off x="269240" y="107975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Ubuntu VM1 on </a:t>
          </a:r>
          <a:r>
            <a:rPr lang="en-US" sz="1700" kern="1200" dirty="0" err="1"/>
            <a:t>Virtualbox</a:t>
          </a:r>
          <a:endParaRPr lang="en-US" sz="1700" kern="1200" dirty="0"/>
        </a:p>
      </dsp:txBody>
      <dsp:txXfrm>
        <a:off x="293738" y="132473"/>
        <a:ext cx="3720364" cy="452844"/>
      </dsp:txXfrm>
    </dsp:sp>
    <dsp:sp modelId="{5A82E6E5-86A0-475F-85E6-D325240A867A}">
      <dsp:nvSpPr>
        <dsp:cNvPr id="0" name=""/>
        <dsp:cNvSpPr/>
      </dsp:nvSpPr>
      <dsp:spPr>
        <a:xfrm>
          <a:off x="0" y="1933266"/>
          <a:ext cx="53848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Jenkins Server for automating code deployment.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Docker</a:t>
          </a:r>
        </a:p>
      </dsp:txBody>
      <dsp:txXfrm>
        <a:off x="0" y="1933266"/>
        <a:ext cx="5384800" cy="1204875"/>
      </dsp:txXfrm>
    </dsp:sp>
    <dsp:sp modelId="{8B95F1A1-DE88-4530-AB60-61A43EB4B743}">
      <dsp:nvSpPr>
        <dsp:cNvPr id="0" name=""/>
        <dsp:cNvSpPr/>
      </dsp:nvSpPr>
      <dsp:spPr>
        <a:xfrm>
          <a:off x="269240" y="1682345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-3277702"/>
                <a:satOff val="-3888"/>
                <a:lumOff val="-2059"/>
                <a:alphaOff val="0"/>
                <a:shade val="15000"/>
                <a:satMod val="180000"/>
              </a:schemeClr>
            </a:gs>
            <a:gs pos="50000">
              <a:schemeClr val="accent2">
                <a:hueOff val="-3277702"/>
                <a:satOff val="-3888"/>
                <a:lumOff val="-2059"/>
                <a:alphaOff val="0"/>
                <a:shade val="45000"/>
                <a:satMod val="170000"/>
              </a:schemeClr>
            </a:gs>
            <a:gs pos="70000">
              <a:schemeClr val="accent2">
                <a:hueOff val="-3277702"/>
                <a:satOff val="-3888"/>
                <a:lumOff val="-205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3277702"/>
                <a:satOff val="-3888"/>
                <a:lumOff val="-205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Ubuntu VM2 on </a:t>
          </a:r>
          <a:r>
            <a:rPr lang="en-US" sz="1700" kern="1200" dirty="0" err="1"/>
            <a:t>Virtualbox</a:t>
          </a:r>
          <a:endParaRPr lang="en-US" sz="1700" kern="1200" dirty="0"/>
        </a:p>
      </dsp:txBody>
      <dsp:txXfrm>
        <a:off x="293738" y="1706843"/>
        <a:ext cx="3720364" cy="452844"/>
      </dsp:txXfrm>
    </dsp:sp>
    <dsp:sp modelId="{03C3B6C2-1763-4790-9A37-BA583B2A18C8}">
      <dsp:nvSpPr>
        <dsp:cNvPr id="0" name=""/>
        <dsp:cNvSpPr/>
      </dsp:nvSpPr>
      <dsp:spPr>
        <a:xfrm>
          <a:off x="0" y="3480861"/>
          <a:ext cx="538480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354076" rIns="4179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EKS Cluster with supporting VPC, Load balancer, EC2 worker nodes.</a:t>
          </a:r>
        </a:p>
      </dsp:txBody>
      <dsp:txXfrm>
        <a:off x="0" y="3480861"/>
        <a:ext cx="5384800" cy="937125"/>
      </dsp:txXfrm>
    </dsp:sp>
    <dsp:sp modelId="{E64E0815-54DA-43E1-9642-8F5153B8E00B}">
      <dsp:nvSpPr>
        <dsp:cNvPr id="0" name=""/>
        <dsp:cNvSpPr/>
      </dsp:nvSpPr>
      <dsp:spPr>
        <a:xfrm>
          <a:off x="269240" y="3229941"/>
          <a:ext cx="3769360" cy="501840"/>
        </a:xfrm>
        <a:prstGeom prst="roundRect">
          <a:avLst/>
        </a:prstGeom>
        <a:gradFill rotWithShape="0">
          <a:gsLst>
            <a:gs pos="0">
              <a:schemeClr val="accent2">
                <a:hueOff val="-6555403"/>
                <a:satOff val="-7776"/>
                <a:lumOff val="-4117"/>
                <a:alphaOff val="0"/>
                <a:shade val="15000"/>
                <a:satMod val="180000"/>
              </a:schemeClr>
            </a:gs>
            <a:gs pos="50000">
              <a:schemeClr val="accent2">
                <a:hueOff val="-6555403"/>
                <a:satOff val="-7776"/>
                <a:lumOff val="-4117"/>
                <a:alphaOff val="0"/>
                <a:shade val="45000"/>
                <a:satMod val="170000"/>
              </a:schemeClr>
            </a:gs>
            <a:gs pos="70000">
              <a:schemeClr val="accent2">
                <a:hueOff val="-6555403"/>
                <a:satOff val="-7776"/>
                <a:lumOff val="-4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6555403"/>
                <a:satOff val="-7776"/>
                <a:lumOff val="-4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</a:t>
          </a:r>
        </a:p>
      </dsp:txBody>
      <dsp:txXfrm>
        <a:off x="293738" y="3254439"/>
        <a:ext cx="37203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3/1/2021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3/1/2021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Automation/2020_03_DO_Boston_casestudy_part_1" TargetMode="External"/><Relationship Id="rId2" Type="http://schemas.openxmlformats.org/officeDocument/2006/relationships/hyperlink" Target="https://learnk8s.io/terraform-e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eks/latest/userguide/install-aws-iam-authentica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Case-study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Kirkcaldy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370A-A3DE-46AF-AC35-09FDE067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F7BA-6EED-4AF9-9C6B-4B49D018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https://learnk8s.io/terraform-eks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https://github.com/JasonAutomation/2020_03_DO_Boston_casestudy_part_1</a:t>
            </a:r>
            <a:endParaRPr lang="en-US" dirty="0"/>
          </a:p>
          <a:p>
            <a:r>
              <a:rPr lang="en-US" dirty="0">
                <a:hlinkClick r:id="rId4"/>
              </a:rPr>
              <a:t>https://docs.aws.amazon.com/eks/latest/userguide/install-aws-iam-authenticator.html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>
            <a:norm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idx="2"/>
          </p:nvPr>
        </p:nvSpPr>
        <p:spPr>
          <a:xfrm>
            <a:off x="-85725" y="1552574"/>
            <a:ext cx="4962525" cy="5032375"/>
          </a:xfrm>
        </p:spPr>
        <p:txBody>
          <a:bodyPr>
            <a:normAutofit/>
          </a:bodyPr>
          <a:lstStyle/>
          <a:p>
            <a:pPr marL="768096" lvl="2" indent="0">
              <a:buNone/>
            </a:pPr>
            <a:r>
              <a:rPr lang="en-US" sz="1800" dirty="0"/>
              <a:t>Goals:</a:t>
            </a:r>
          </a:p>
          <a:p>
            <a:pPr lvl="4"/>
            <a:r>
              <a:rPr lang="en-US" sz="1800" dirty="0"/>
              <a:t>- Use Terraform to deploy a Kubernetes cluster on AWS EKS along with the supporting architecture.</a:t>
            </a:r>
          </a:p>
          <a:p>
            <a:pPr marL="1271016" lvl="4" indent="0">
              <a:buNone/>
            </a:pPr>
            <a:endParaRPr lang="en-US" sz="1800" dirty="0"/>
          </a:p>
          <a:p>
            <a:pPr lvl="4"/>
            <a:r>
              <a:rPr lang="en-US" sz="1800" dirty="0"/>
              <a:t>- Use Jenkins to call an ansible playbook which will clone the latest code from my </a:t>
            </a:r>
            <a:r>
              <a:rPr lang="en-US" sz="1800" dirty="0" err="1"/>
              <a:t>github</a:t>
            </a:r>
            <a:r>
              <a:rPr lang="en-US" sz="1800" dirty="0"/>
              <a:t> repo, build out a docker image, push that image to </a:t>
            </a:r>
            <a:r>
              <a:rPr lang="en-US" sz="1800" dirty="0" err="1"/>
              <a:t>dockerhub</a:t>
            </a:r>
            <a:r>
              <a:rPr lang="en-US" sz="1800" dirty="0"/>
              <a:t> and then deploy it to my EKS cluster.</a:t>
            </a:r>
          </a:p>
          <a:p>
            <a:pPr lvl="4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893A-7399-46E7-960B-F244F1D3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52729"/>
            <a:ext cx="7315200" cy="4352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1925552"/>
              </p:ext>
            </p:extLst>
          </p:nvPr>
        </p:nvGraphicFramePr>
        <p:xfrm>
          <a:off x="6438034" y="869901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rver Room - Becker">
            <a:extLst>
              <a:ext uri="{FF2B5EF4-FFF2-40B4-BE49-F238E27FC236}">
                <a16:creationId xmlns:a16="http://schemas.microsoft.com/office/drawing/2014/main" id="{C972145B-E70C-4C15-81AB-C04AD29E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" y="1324864"/>
            <a:ext cx="5688085" cy="39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initial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AWS CLI</a:t>
            </a:r>
          </a:p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EKSCTL</a:t>
            </a:r>
          </a:p>
          <a:p>
            <a:pPr marL="1613916" lvl="4" indent="-342900"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test Kubernetes cluster on AWS EKS with the EKSCTL create cluster command.</a:t>
            </a: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B3FE3-9EFE-40E8-9127-144E3F66005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201" y="3508773"/>
            <a:ext cx="5384800" cy="1314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690AA-3A6E-40FD-BE90-26EB240DC5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602" y="1017660"/>
            <a:ext cx="5943600" cy="27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EKS cluster with Terraform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main.tf file with K8 specs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plan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terraform apply</a:t>
            </a:r>
          </a:p>
          <a:p>
            <a:pPr marL="1613916" lvl="4" indent="-342900">
              <a:buFont typeface="Wingdings 2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BFD5-D7ED-4C1B-ADAB-628C8478D6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427" y="3028230"/>
            <a:ext cx="5515032" cy="30370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8C6F9-D880-4E5E-A171-F0208A7D6E9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4400" y="1426464"/>
            <a:ext cx="5384800" cy="731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B7AB6-18CC-4D30-90E7-3E7A006D03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6973" y="3028230"/>
            <a:ext cx="5943600" cy="26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2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EKS cluster with Terraform - continued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600587" y="1426464"/>
            <a:ext cx="5384801" cy="4321070"/>
          </a:xfrm>
        </p:spPr>
        <p:txBody>
          <a:bodyPr>
            <a:normAutofit/>
          </a:bodyPr>
          <a:lstStyle/>
          <a:p>
            <a:pPr marL="1271016" lvl="4" indent="0" algn="ctr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rror received when trying to connect to deployed EKS cluster – solved by installing AWS-IAM-Authenticator on my VM.</a:t>
            </a: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 algn="ctr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pods running on the EKS deployment.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0D514-5CEB-4B2B-834E-E2ECFEC55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625090"/>
            <a:ext cx="5943600" cy="803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54351-29F8-4111-83D3-283FEA23AF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4611751"/>
            <a:ext cx="5943600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Configure Jenkins to run Ansible playbook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518407"/>
            <a:ext cx="5384800" cy="4321070"/>
          </a:xfrm>
        </p:spPr>
        <p:txBody>
          <a:bodyPr>
            <a:normAutofit/>
          </a:bodyPr>
          <a:lstStyle/>
          <a:p>
            <a:pPr marL="1613916" lvl="4" indent="-342900"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ansible playbook which will automatically pull the latest code for my app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then build and push a docker image to my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account.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playbook through a Jenkins pipeline script whenever code changes are made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9E5F72-B949-4A3C-9217-F7BAA1F88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1780" y="1518407"/>
            <a:ext cx="5384800" cy="2628024"/>
          </a:xfrm>
        </p:spPr>
      </p:pic>
    </p:spTree>
    <p:extLst>
      <p:ext uri="{BB962C8B-B14F-4D97-AF65-F5344CB8AC3E}">
        <p14:creationId xmlns:p14="http://schemas.microsoft.com/office/powerpoint/2010/main" val="36947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Steps – </a:t>
            </a:r>
            <a:r>
              <a:rPr lang="en-US" sz="2400" dirty="0"/>
              <a:t>Deploy flask app onto the EKS cluster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-587231" y="1675317"/>
            <a:ext cx="6325299" cy="4337848"/>
          </a:xfrm>
        </p:spPr>
        <p:txBody>
          <a:bodyPr>
            <a:normAutofit/>
          </a:bodyPr>
          <a:lstStyle/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deployment.yaml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that will pull the latest version of flask app from my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repo- </a:t>
            </a:r>
            <a:r>
              <a:rPr lang="en-US" i="0" dirty="0" err="1">
                <a:effectLst/>
                <a:latin typeface="Open Sans"/>
              </a:rPr>
              <a:t>jasonautomation</a:t>
            </a:r>
            <a:r>
              <a:rPr lang="en-US" i="0" dirty="0">
                <a:effectLst/>
                <a:latin typeface="Open Sans"/>
              </a:rPr>
              <a:t>/case-study-part1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kubectl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apply -f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deployment.yaml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loadbalancer.yaml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the load balancer to AWS by running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apply –f command again. </a:t>
            </a:r>
          </a:p>
          <a:p>
            <a:pPr marL="1613916" lvl="4" indent="-342900">
              <a:buFont typeface="Wingdings 2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the public IP of the load balancer to view the deployed application.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Font typeface="Wingdings 2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Whenever new code is deployed, I will rerun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deployment.yaml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to push the latest release of the docker image.</a:t>
            </a: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FEAAE-EC82-44CB-9A5F-A6B38DD0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6464"/>
            <a:ext cx="5899646" cy="33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9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Monitoring</a:t>
            </a: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231470" y="1426464"/>
            <a:ext cx="6325299" cy="4337848"/>
          </a:xfrm>
        </p:spPr>
        <p:txBody>
          <a:bodyPr>
            <a:normAutofit/>
          </a:bodyPr>
          <a:lstStyle/>
          <a:p>
            <a:pPr marL="1271016" lvl="4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Cloudwatch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metrics dashboard to monitor the EC2 instances that are using on my EKS cluster.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3916" lvl="4" indent="-342900"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1016" lvl="4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3900-1C83-46EF-94FE-0C0CE98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2046914"/>
            <a:ext cx="9638949" cy="47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5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2784</TotalTime>
  <Words>419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Wingdings</vt:lpstr>
      <vt:lpstr>Wingdings 2</vt:lpstr>
      <vt:lpstr>Wingdings 3</vt:lpstr>
      <vt:lpstr>Nightfall design template</vt:lpstr>
      <vt:lpstr>Case-study part 2</vt:lpstr>
      <vt:lpstr>Design</vt:lpstr>
      <vt:lpstr>Assets</vt:lpstr>
      <vt:lpstr>Steps – initial testing</vt:lpstr>
      <vt:lpstr>Steps – Deploy EKS cluster with Terraform</vt:lpstr>
      <vt:lpstr>Steps – Deploy EKS cluster with Terraform - continued</vt:lpstr>
      <vt:lpstr>Steps – Configure Jenkins to run Ansible playbook</vt:lpstr>
      <vt:lpstr>Steps – Deploy flask app onto the EKS cluster</vt:lpstr>
      <vt:lpstr>Monitoring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Case-study part 2</dc:title>
  <dc:creator>Jason K</dc:creator>
  <cp:lastModifiedBy>Jason K</cp:lastModifiedBy>
  <cp:revision>26</cp:revision>
  <dcterms:created xsi:type="dcterms:W3CDTF">2021-03-01T16:35:01Z</dcterms:created>
  <dcterms:modified xsi:type="dcterms:W3CDTF">2021-03-03T14:59:14Z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