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83" r:id="rId3"/>
    <p:sldId id="257" r:id="rId4"/>
    <p:sldId id="290" r:id="rId5"/>
    <p:sldId id="289" r:id="rId6"/>
    <p:sldId id="294" r:id="rId7"/>
    <p:sldId id="293" r:id="rId8"/>
    <p:sldId id="295" r:id="rId9"/>
  </p:sldIdLst>
  <p:sldSz cx="9144000" cy="6858000" type="screen4x3"/>
  <p:notesSz cx="6858000" cy="910748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9900"/>
    <a:srgbClr val="0000FF"/>
    <a:srgbClr val="FFFF99"/>
    <a:srgbClr val="009900"/>
    <a:srgbClr val="008000"/>
    <a:srgbClr val="33CC33"/>
    <a:srgbClr val="3399FF"/>
    <a:srgbClr val="94B6D2"/>
    <a:srgbClr val="D8E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3856" autoAdjust="0"/>
  </p:normalViewPr>
  <p:slideViewPr>
    <p:cSldViewPr snapToGrid="0">
      <p:cViewPr varScale="1">
        <p:scale>
          <a:sx n="110" d="100"/>
          <a:sy n="110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E2FCB8-E988-4115-9D8F-2C00AC79C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2625"/>
            <a:ext cx="4556125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5938"/>
            <a:ext cx="54864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ACECD8-0511-44F6-87C4-0CC457117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6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8CCE2A-2821-4C7A-8CE8-EFCA5AA1E0B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3E03A9-A507-400D-A4E0-D1EB7065D219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3E03A9-A507-400D-A4E0-D1EB7065D219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3E03A9-A507-400D-A4E0-D1EB7065D21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3E03A9-A507-400D-A4E0-D1EB7065D219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317500" y="1676400"/>
            <a:ext cx="314325" cy="314325"/>
          </a:xfrm>
          <a:prstGeom prst="ellipse">
            <a:avLst/>
          </a:prstGeom>
          <a:solidFill>
            <a:srgbClr val="2E5F78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814388" y="1677988"/>
            <a:ext cx="315912" cy="314325"/>
          </a:xfrm>
          <a:prstGeom prst="ellipse">
            <a:avLst/>
          </a:prstGeom>
          <a:solidFill>
            <a:srgbClr val="5098B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32"/>
          <p:cNvSpPr>
            <a:spLocks noChangeArrowheads="1"/>
          </p:cNvSpPr>
          <p:nvPr/>
        </p:nvSpPr>
        <p:spPr bwMode="auto">
          <a:xfrm>
            <a:off x="1312863" y="1677988"/>
            <a:ext cx="314325" cy="3143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 wrap="square"/>
          <a:lstStyle>
            <a:lvl1pPr marL="0" indent="0">
              <a:buFont typeface="Wingdings 3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A58AC7-503D-426F-ADB8-1BAD5F63E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F045-6A4E-452A-9F27-AEE6B6139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1BCAF-6348-4DA8-9779-7D039A765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D71D-138A-4789-85D2-AC0C219E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0825" cy="6856413"/>
          </a:xfrm>
          <a:prstGeom prst="rect">
            <a:avLst/>
          </a:prstGeom>
          <a:solidFill>
            <a:srgbClr val="3062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17500" y="1676400"/>
            <a:ext cx="314325" cy="314325"/>
          </a:xfrm>
          <a:prstGeom prst="ellipse">
            <a:avLst/>
          </a:prstGeom>
          <a:solidFill>
            <a:srgbClr val="488A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14388" y="1677988"/>
            <a:ext cx="315912" cy="314325"/>
          </a:xfrm>
          <a:prstGeom prst="ellipse">
            <a:avLst/>
          </a:prstGeom>
          <a:solidFill>
            <a:srgbClr val="80B4C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12863" y="1677988"/>
            <a:ext cx="314325" cy="3143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 wrap="square"/>
          <a:lstStyle>
            <a:lvl1pPr marL="0" indent="0">
              <a:buFont typeface="Wingdings 3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D9F771-1DA9-4BDE-9602-4C359ADD8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973EA-7E1E-4C27-BAEE-D88819CF8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0C615-72C0-4F98-A8A7-BF30C354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4600D-E220-4689-B956-5F5A50D3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6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6439-CB7F-485B-975C-A9ED3061A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C482D-3C30-4345-8471-E628695E0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4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E446A-DD71-44E2-B138-309837EB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063F1-250E-464F-8B2F-FAA61902C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2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D8810-8076-4464-9DAE-39EAB3682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96CB7-2532-468D-A213-F475C3A19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8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20FEA-5BDC-483D-A186-63236612B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1C1C-4E34-4539-B55D-79ECAD322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4CFC0-7E0D-407E-94DC-9B789BED8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00F2A-1C5B-41DA-804A-B00A7AC6E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C84DA-DFCB-4B4F-8D87-9CB145D25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B7EFE-9071-4730-820A-8FA6D5F5E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2A9E-63C3-48B8-80D0-0A68A551E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6D25-24B2-494F-8AFD-4D0F0E322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8F46D-2FAE-4B63-8953-A8D7CF4F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fld id="{D98ADD9E-FEF7-4C49-AA83-A3331350B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2" name="Group 22"/>
          <p:cNvGrpSpPr>
            <a:grpSpLocks/>
          </p:cNvGrpSpPr>
          <p:nvPr/>
        </p:nvGrpSpPr>
        <p:grpSpPr bwMode="auto">
          <a:xfrm>
            <a:off x="177800" y="838200"/>
            <a:ext cx="1003300" cy="228600"/>
            <a:chOff x="96" y="528"/>
            <a:chExt cx="632" cy="144"/>
          </a:xfrm>
        </p:grpSpPr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96" y="528"/>
              <a:ext cx="144" cy="144"/>
            </a:xfrm>
            <a:prstGeom prst="ellipse">
              <a:avLst/>
            </a:prstGeom>
            <a:solidFill>
              <a:srgbClr val="356E8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340" y="528"/>
              <a:ext cx="144" cy="144"/>
            </a:xfrm>
            <a:prstGeom prst="ellipse">
              <a:avLst/>
            </a:prstGeom>
            <a:solidFill>
              <a:srgbClr val="509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584" y="5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01638" indent="-401638" algn="l" rtl="0" eaLnBrk="0" fontAlgn="base" hangingPunct="0">
        <a:spcBef>
          <a:spcPct val="20000"/>
        </a:spcBef>
        <a:spcAft>
          <a:spcPct val="25000"/>
        </a:spcAft>
        <a:buClr>
          <a:srgbClr val="5EA1C2"/>
        </a:buClr>
        <a:buSzPct val="75000"/>
        <a:buFont typeface="Wingdings 3" pitchFamily="18" charset="2"/>
        <a:buChar char=""/>
        <a:defRPr sz="2600">
          <a:solidFill>
            <a:schemeClr val="tx2"/>
          </a:solidFill>
          <a:latin typeface="+mn-lt"/>
          <a:ea typeface="+mn-ea"/>
          <a:cs typeface="+mn-cs"/>
        </a:defRPr>
      </a:lvl1pPr>
      <a:lvl2pPr marL="801688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65000"/>
        <a:buFont typeface="Wingdings" pitchFamily="2" charset="2"/>
        <a:buChar char="§"/>
        <a:defRPr sz="2500">
          <a:solidFill>
            <a:schemeClr val="tx2"/>
          </a:solidFill>
          <a:latin typeface="+mn-lt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fld id="{9ADCF0E8-0D72-4CF8-89A9-064C8C4F9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177800" y="838200"/>
            <a:ext cx="1003300" cy="228600"/>
            <a:chOff x="96" y="528"/>
            <a:chExt cx="632" cy="144"/>
          </a:xfrm>
        </p:grpSpPr>
        <p:sp>
          <p:nvSpPr>
            <p:cNvPr id="113673" name="Oval 9"/>
            <p:cNvSpPr>
              <a:spLocks noChangeArrowheads="1"/>
            </p:cNvSpPr>
            <p:nvPr/>
          </p:nvSpPr>
          <p:spPr bwMode="auto">
            <a:xfrm>
              <a:off x="96" y="528"/>
              <a:ext cx="144" cy="144"/>
            </a:xfrm>
            <a:prstGeom prst="ellipse">
              <a:avLst/>
            </a:prstGeom>
            <a:solidFill>
              <a:srgbClr val="356E8B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340" y="528"/>
              <a:ext cx="144" cy="144"/>
            </a:xfrm>
            <a:prstGeom prst="ellipse">
              <a:avLst/>
            </a:prstGeom>
            <a:solidFill>
              <a:srgbClr val="509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584" y="5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01638" indent="-401638" algn="l" rtl="0" eaLnBrk="0" fontAlgn="base" hangingPunct="0">
        <a:spcBef>
          <a:spcPct val="20000"/>
        </a:spcBef>
        <a:spcAft>
          <a:spcPct val="25000"/>
        </a:spcAft>
        <a:buClr>
          <a:srgbClr val="5EA1C2"/>
        </a:buClr>
        <a:buSzPct val="75000"/>
        <a:buFont typeface="Wingdings 3" pitchFamily="18" charset="2"/>
        <a:buChar char=""/>
        <a:defRPr sz="2600">
          <a:solidFill>
            <a:schemeClr val="tx2"/>
          </a:solidFill>
          <a:latin typeface="+mn-lt"/>
          <a:ea typeface="+mn-ea"/>
          <a:cs typeface="+mn-cs"/>
        </a:defRPr>
      </a:lvl1pPr>
      <a:lvl2pPr marL="801688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65000"/>
        <a:buFont typeface="Wingdings" pitchFamily="2" charset="2"/>
        <a:buChar char="§"/>
        <a:defRPr sz="2500">
          <a:solidFill>
            <a:schemeClr val="tx2"/>
          </a:solidFill>
          <a:latin typeface="+mn-lt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6450" y="1371600"/>
            <a:ext cx="6477000" cy="1752600"/>
          </a:xfrm>
        </p:spPr>
        <p:txBody>
          <a:bodyPr/>
          <a:lstStyle/>
          <a:p>
            <a:pPr eaLnBrk="1" hangingPunct="1"/>
            <a:r>
              <a:rPr lang="en-US" sz="3200" dirty="0"/>
              <a:t>A</a:t>
            </a:r>
            <a:r>
              <a:rPr lang="en-US" sz="3200" dirty="0" smtClean="0"/>
              <a:t>pplication Catalog Tool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 Version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60500" y="1670050"/>
            <a:ext cx="739616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200" dirty="0" smtClean="0"/>
              <a:t>Visual Studio </a:t>
            </a:r>
            <a:r>
              <a:rPr lang="en-US" sz="2200" dirty="0" smtClean="0"/>
              <a:t>Project</a:t>
            </a:r>
            <a:r>
              <a:rPr lang="en-US" sz="2200" dirty="0" smtClean="0"/>
              <a:t> </a:t>
            </a:r>
            <a:r>
              <a:rPr lang="en-US" sz="2200" dirty="0" smtClean="0"/>
              <a:t>Structure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200" dirty="0" smtClean="0"/>
              <a:t>Solution Structure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200" dirty="0" smtClean="0"/>
              <a:t>Code Catalog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Visual Studio </a:t>
            </a:r>
            <a:r>
              <a:rPr lang="en-US" dirty="0" smtClean="0"/>
              <a:t>Project</a:t>
            </a:r>
            <a:r>
              <a:rPr lang="en-US" dirty="0" smtClean="0"/>
              <a:t> </a:t>
            </a:r>
            <a:r>
              <a:rPr lang="en-US" dirty="0" smtClean="0"/>
              <a:t>Structure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95004" y="1670050"/>
            <a:ext cx="7396163" cy="4114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Visual Studio Solution File has many Projects.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Visual Studio Project has many Files.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Project is dependent on 1 or many Projects.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File is dependent on 1 or many Projects.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File is made up of 1 or many lines.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1 Line is made up of 1 or many words. </a:t>
            </a:r>
            <a:endParaRPr lang="en-US" sz="2200" dirty="0" smtClean="0"/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A project compiles into an Assembly.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An assembly consists of 1 or many classes (files).</a:t>
            </a:r>
            <a:endParaRPr lang="en-US" sz="2200" dirty="0" smtClean="0"/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A Class consists of 1 or many functions.</a:t>
            </a:r>
            <a:endParaRPr lang="en-US" sz="2200" dirty="0" smtClean="0"/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758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Structure</a:t>
            </a:r>
          </a:p>
        </p:txBody>
      </p:sp>
      <p:sp>
        <p:nvSpPr>
          <p:cNvPr id="22" name="Straight Connector 3"/>
          <p:cNvSpPr/>
          <p:nvPr/>
        </p:nvSpPr>
        <p:spPr>
          <a:xfrm>
            <a:off x="6865124" y="2030322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303323"/>
                </a:lnTo>
                <a:lnTo>
                  <a:pt x="282161" y="303323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4"/>
          <p:cNvSpPr/>
          <p:nvPr/>
        </p:nvSpPr>
        <p:spPr>
          <a:xfrm>
            <a:off x="6865124" y="1726999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3323"/>
                </a:moveTo>
                <a:lnTo>
                  <a:pt x="141080" y="303323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traight Connector 6"/>
          <p:cNvSpPr/>
          <p:nvPr/>
        </p:nvSpPr>
        <p:spPr>
          <a:xfrm>
            <a:off x="5166400" y="2328803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303323"/>
                </a:lnTo>
                <a:lnTo>
                  <a:pt x="282161" y="303323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Straight Connector 7"/>
          <p:cNvSpPr/>
          <p:nvPr/>
        </p:nvSpPr>
        <p:spPr>
          <a:xfrm>
            <a:off x="5166400" y="2025480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3323"/>
                </a:moveTo>
                <a:lnTo>
                  <a:pt x="141080" y="303323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Straight Connector 9"/>
          <p:cNvSpPr/>
          <p:nvPr/>
        </p:nvSpPr>
        <p:spPr>
          <a:xfrm>
            <a:off x="1780467" y="4153584"/>
            <a:ext cx="282161" cy="1213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1213292"/>
                </a:lnTo>
                <a:lnTo>
                  <a:pt x="282161" y="1213292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traight Connector 12"/>
          <p:cNvSpPr/>
          <p:nvPr/>
        </p:nvSpPr>
        <p:spPr>
          <a:xfrm>
            <a:off x="3473433" y="2940291"/>
            <a:ext cx="282161" cy="606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606646"/>
                </a:lnTo>
                <a:lnTo>
                  <a:pt x="282161" y="60664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Straight Connector 15"/>
          <p:cNvSpPr/>
          <p:nvPr/>
        </p:nvSpPr>
        <p:spPr>
          <a:xfrm>
            <a:off x="3473433" y="2333645"/>
            <a:ext cx="282161" cy="606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606646"/>
                </a:moveTo>
                <a:lnTo>
                  <a:pt x="141080" y="606646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Straight Connector 16"/>
          <p:cNvSpPr/>
          <p:nvPr/>
        </p:nvSpPr>
        <p:spPr>
          <a:xfrm>
            <a:off x="1780467" y="2940291"/>
            <a:ext cx="282161" cy="12132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213292"/>
                </a:moveTo>
                <a:lnTo>
                  <a:pt x="141080" y="1213292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/>
          <p:cNvGrpSpPr/>
          <p:nvPr/>
        </p:nvGrpSpPr>
        <p:grpSpPr>
          <a:xfrm>
            <a:off x="369662" y="3929810"/>
            <a:ext cx="1410805" cy="430295"/>
            <a:chOff x="1585" y="2413752"/>
            <a:chExt cx="1410805" cy="430295"/>
          </a:xfrm>
          <a:solidFill>
            <a:srgbClr val="0070C0"/>
          </a:solidFill>
        </p:grpSpPr>
        <p:sp>
          <p:nvSpPr>
            <p:cNvPr id="79" name="Rectangle 78"/>
            <p:cNvSpPr/>
            <p:nvPr/>
          </p:nvSpPr>
          <p:spPr>
            <a:xfrm>
              <a:off x="1585" y="2413752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1585" y="2413752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Solution</a:t>
              </a:r>
              <a:endParaRPr lang="en-US" sz="14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62628" y="2725143"/>
            <a:ext cx="1410805" cy="430295"/>
            <a:chOff x="1694551" y="1200459"/>
            <a:chExt cx="1410805" cy="430295"/>
          </a:xfrm>
          <a:solidFill>
            <a:srgbClr val="0070C0"/>
          </a:solidFill>
        </p:grpSpPr>
        <p:sp>
          <p:nvSpPr>
            <p:cNvPr id="77" name="Rectangle 76"/>
            <p:cNvSpPr/>
            <p:nvPr/>
          </p:nvSpPr>
          <p:spPr>
            <a:xfrm>
              <a:off x="1694551" y="1200459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1694551" y="1200459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Project 1</a:t>
              </a:r>
              <a:endParaRPr lang="en-US" sz="14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55595" y="2118497"/>
            <a:ext cx="1410805" cy="430295"/>
            <a:chOff x="3387518" y="593813"/>
            <a:chExt cx="1410805" cy="430295"/>
          </a:xfrm>
          <a:solidFill>
            <a:srgbClr val="0070C0"/>
          </a:solidFill>
        </p:grpSpPr>
        <p:sp>
          <p:nvSpPr>
            <p:cNvPr id="75" name="Rectangle 74"/>
            <p:cNvSpPr/>
            <p:nvPr/>
          </p:nvSpPr>
          <p:spPr>
            <a:xfrm>
              <a:off x="3387518" y="593813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3387518" y="593813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File 1</a:t>
              </a:r>
              <a:endParaRPr lang="en-US" sz="14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48561" y="1789296"/>
            <a:ext cx="1410805" cy="430295"/>
            <a:chOff x="5080484" y="290490"/>
            <a:chExt cx="1410805" cy="430295"/>
          </a:xfrm>
          <a:solidFill>
            <a:srgbClr val="0070C0"/>
          </a:solidFill>
        </p:grpSpPr>
        <p:sp>
          <p:nvSpPr>
            <p:cNvPr id="73" name="Rectangle 72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Line 1</a:t>
              </a:r>
              <a:endParaRPr lang="en-US" sz="14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55595" y="3331789"/>
            <a:ext cx="1410805" cy="430295"/>
            <a:chOff x="3387518" y="1807105"/>
            <a:chExt cx="1410805" cy="430295"/>
          </a:xfrm>
          <a:solidFill>
            <a:srgbClr val="0070C0"/>
          </a:solidFill>
        </p:grpSpPr>
        <p:sp>
          <p:nvSpPr>
            <p:cNvPr id="69" name="Rectangle 68"/>
            <p:cNvSpPr/>
            <p:nvPr/>
          </p:nvSpPr>
          <p:spPr>
            <a:xfrm>
              <a:off x="3387518" y="1807105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angle 69"/>
            <p:cNvSpPr/>
            <p:nvPr/>
          </p:nvSpPr>
          <p:spPr>
            <a:xfrm>
              <a:off x="3387518" y="1807105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File n</a:t>
              </a:r>
              <a:endParaRPr lang="en-US" sz="14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62628" y="5151728"/>
            <a:ext cx="1410805" cy="430295"/>
            <a:chOff x="1694551" y="3627044"/>
            <a:chExt cx="1410805" cy="430295"/>
          </a:xfrm>
          <a:solidFill>
            <a:srgbClr val="0070C0"/>
          </a:solidFill>
        </p:grpSpPr>
        <p:sp>
          <p:nvSpPr>
            <p:cNvPr id="63" name="Rectangle 62"/>
            <p:cNvSpPr/>
            <p:nvPr/>
          </p:nvSpPr>
          <p:spPr>
            <a:xfrm>
              <a:off x="1694551" y="3627044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1694551" y="3627044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Project n</a:t>
              </a:r>
              <a:endParaRPr lang="en-US" sz="1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47285" y="1511851"/>
            <a:ext cx="1410805" cy="430295"/>
            <a:chOff x="5080484" y="3930367"/>
            <a:chExt cx="1410805" cy="430295"/>
          </a:xfrm>
          <a:solidFill>
            <a:srgbClr val="0070C0"/>
          </a:solidFill>
        </p:grpSpPr>
        <p:sp>
          <p:nvSpPr>
            <p:cNvPr id="53" name="Rectangle 52"/>
            <p:cNvSpPr/>
            <p:nvPr/>
          </p:nvSpPr>
          <p:spPr>
            <a:xfrm>
              <a:off x="5080484" y="3930367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5080484" y="3930367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Word 1</a:t>
              </a:r>
              <a:endParaRPr lang="en-US" sz="1400" kern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47285" y="2118498"/>
            <a:ext cx="1410805" cy="430295"/>
            <a:chOff x="5080484" y="4537014"/>
            <a:chExt cx="1410805" cy="430295"/>
          </a:xfrm>
          <a:solidFill>
            <a:srgbClr val="0070C0"/>
          </a:solidFill>
        </p:grpSpPr>
        <p:sp>
          <p:nvSpPr>
            <p:cNvPr id="51" name="Rectangle 50"/>
            <p:cNvSpPr/>
            <p:nvPr/>
          </p:nvSpPr>
          <p:spPr>
            <a:xfrm>
              <a:off x="5080484" y="4537014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5080484" y="4537014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Word n</a:t>
              </a:r>
              <a:endParaRPr lang="en-US" sz="1400" kern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54319" y="2416126"/>
            <a:ext cx="1410805" cy="430295"/>
            <a:chOff x="5080484" y="290490"/>
            <a:chExt cx="1410805" cy="430295"/>
          </a:xfrm>
          <a:solidFill>
            <a:srgbClr val="0070C0"/>
          </a:solidFill>
        </p:grpSpPr>
        <p:sp>
          <p:nvSpPr>
            <p:cNvPr id="82" name="Rectangle 81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 82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Line n</a:t>
              </a:r>
              <a:endParaRPr lang="en-US" sz="1400" kern="1200" dirty="0"/>
            </a:p>
          </p:txBody>
        </p:sp>
      </p:grpSp>
      <p:sp>
        <p:nvSpPr>
          <p:cNvPr id="40" name="Straight Connector 12"/>
          <p:cNvSpPr/>
          <p:nvPr/>
        </p:nvSpPr>
        <p:spPr>
          <a:xfrm>
            <a:off x="3479191" y="5387207"/>
            <a:ext cx="282161" cy="606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606646"/>
                </a:lnTo>
                <a:lnTo>
                  <a:pt x="282161" y="606646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traight Connector 15"/>
          <p:cNvSpPr/>
          <p:nvPr/>
        </p:nvSpPr>
        <p:spPr>
          <a:xfrm>
            <a:off x="3479191" y="4780561"/>
            <a:ext cx="282161" cy="606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606646"/>
                </a:moveTo>
                <a:lnTo>
                  <a:pt x="141080" y="606646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/>
          <p:cNvGrpSpPr/>
          <p:nvPr/>
        </p:nvGrpSpPr>
        <p:grpSpPr>
          <a:xfrm>
            <a:off x="3769979" y="4556787"/>
            <a:ext cx="1410805" cy="430295"/>
            <a:chOff x="3387518" y="593813"/>
            <a:chExt cx="1410805" cy="430295"/>
          </a:xfrm>
          <a:solidFill>
            <a:srgbClr val="FF0000"/>
          </a:solidFill>
        </p:grpSpPr>
        <p:sp>
          <p:nvSpPr>
            <p:cNvPr id="45" name="Rectangle 44"/>
            <p:cNvSpPr/>
            <p:nvPr/>
          </p:nvSpPr>
          <p:spPr>
            <a:xfrm>
              <a:off x="3387518" y="593813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387518" y="593813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Class</a:t>
              </a:r>
              <a:r>
                <a:rPr lang="en-US" sz="1400" kern="1200" dirty="0" smtClean="0"/>
                <a:t> </a:t>
              </a:r>
              <a:r>
                <a:rPr lang="en-US" sz="1400" kern="1200" dirty="0" smtClean="0"/>
                <a:t>1</a:t>
              </a:r>
              <a:endParaRPr lang="en-US" sz="14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55594" y="5778705"/>
            <a:ext cx="1410805" cy="430295"/>
            <a:chOff x="3387518" y="1807105"/>
            <a:chExt cx="1410805" cy="430295"/>
          </a:xfrm>
          <a:solidFill>
            <a:srgbClr val="FF0000"/>
          </a:solidFill>
        </p:grpSpPr>
        <p:sp>
          <p:nvSpPr>
            <p:cNvPr id="48" name="Rectangle 47"/>
            <p:cNvSpPr/>
            <p:nvPr/>
          </p:nvSpPr>
          <p:spPr>
            <a:xfrm>
              <a:off x="3387518" y="1807105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3387518" y="1807105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Class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n</a:t>
              </a:r>
              <a:endParaRPr lang="en-US" sz="1400" kern="1200" dirty="0"/>
            </a:p>
          </p:txBody>
        </p:sp>
      </p:grpSp>
      <p:sp>
        <p:nvSpPr>
          <p:cNvPr id="56" name="Straight Connector 6"/>
          <p:cNvSpPr/>
          <p:nvPr/>
        </p:nvSpPr>
        <p:spPr>
          <a:xfrm>
            <a:off x="5189410" y="4775719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41080" y="0"/>
                </a:lnTo>
                <a:lnTo>
                  <a:pt x="141080" y="303323"/>
                </a:lnTo>
                <a:lnTo>
                  <a:pt x="282161" y="303323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Straight Connector 7"/>
          <p:cNvSpPr/>
          <p:nvPr/>
        </p:nvSpPr>
        <p:spPr>
          <a:xfrm>
            <a:off x="5189410" y="4472396"/>
            <a:ext cx="282161" cy="3033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3323"/>
                </a:moveTo>
                <a:lnTo>
                  <a:pt x="141080" y="303323"/>
                </a:lnTo>
                <a:lnTo>
                  <a:pt x="141080" y="0"/>
                </a:lnTo>
                <a:lnTo>
                  <a:pt x="282161" y="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8" name="Group 57"/>
          <p:cNvGrpSpPr/>
          <p:nvPr/>
        </p:nvGrpSpPr>
        <p:grpSpPr>
          <a:xfrm>
            <a:off x="5471571" y="4248135"/>
            <a:ext cx="1410805" cy="430295"/>
            <a:chOff x="5080484" y="290490"/>
            <a:chExt cx="1410805" cy="430295"/>
          </a:xfrm>
          <a:solidFill>
            <a:srgbClr val="00B050"/>
          </a:solidFill>
        </p:grpSpPr>
        <p:sp>
          <p:nvSpPr>
            <p:cNvPr id="59" name="Rectangle 58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Function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1</a:t>
              </a:r>
              <a:endParaRPr lang="en-US" sz="14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80197" y="4920272"/>
            <a:ext cx="1410805" cy="430295"/>
            <a:chOff x="5080484" y="290490"/>
            <a:chExt cx="1410805" cy="430295"/>
          </a:xfrm>
          <a:solidFill>
            <a:srgbClr val="00B050"/>
          </a:solidFill>
        </p:grpSpPr>
        <p:sp>
          <p:nvSpPr>
            <p:cNvPr id="62" name="Rectangle 61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5080484" y="290490"/>
              <a:ext cx="1410805" cy="4302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Function</a:t>
              </a:r>
              <a:r>
                <a:rPr lang="en-US" sz="1400" dirty="0" smtClean="0"/>
                <a:t> </a:t>
              </a:r>
              <a:r>
                <a:rPr lang="en-US" sz="1400" dirty="0"/>
                <a:t>n</a:t>
              </a:r>
              <a:endParaRPr lang="en-US" sz="1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</a:t>
            </a:r>
            <a:r>
              <a:rPr lang="en-US" dirty="0" smtClean="0"/>
              <a:t>Catalog</a:t>
            </a:r>
            <a:endParaRPr lang="en-US" dirty="0" smtClean="0"/>
          </a:p>
        </p:txBody>
      </p:sp>
      <p:pic>
        <p:nvPicPr>
          <p:cNvPr id="2" name="Picture 2" descr="C:\work\images\Reverse\Catalogu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84" y="1770835"/>
            <a:ext cx="6030913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Reports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95004" y="1325010"/>
            <a:ext cx="7396163" cy="285019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How big is our code base?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How many different file types are we using?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How many projects does RealEC have?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What are the different project types we have?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How many different Vendor assemblies are there?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What are the dependencies between applications?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What are the dependencies between projects?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/>
              <a:t>What are file dependencies?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dirty="0" smtClean="0"/>
              <a:t>The result of this analysis: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100" dirty="0" smtClean="0"/>
              <a:t>Allow better coordination between developers.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100" dirty="0" smtClean="0"/>
              <a:t>Faster and less error prone deployments.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100" dirty="0" smtClean="0"/>
              <a:t>Better understanding of our code base.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100" dirty="0" smtClean="0"/>
              <a:t>Ability to re-architecture and fix defects.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053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Available Commands</a:t>
            </a:r>
            <a:endParaRPr lang="en-US" dirty="0" smtClean="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32858" y="1325010"/>
            <a:ext cx="7640121" cy="512754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70C0"/>
                </a:solidFill>
              </a:rPr>
              <a:t>catalog list-solutions</a:t>
            </a: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Lists all solutions in TFS</a:t>
            </a:r>
            <a:endParaRPr lang="en-US" sz="2100" dirty="0" smtClean="0"/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c</a:t>
            </a:r>
            <a:r>
              <a:rPr lang="en-US" sz="2200" dirty="0" smtClean="0">
                <a:solidFill>
                  <a:srgbClr val="0070C0"/>
                </a:solidFill>
              </a:rPr>
              <a:t>atalog list-</a:t>
            </a:r>
            <a:r>
              <a:rPr lang="en-US" sz="2200" dirty="0" err="1" smtClean="0">
                <a:solidFill>
                  <a:srgbClr val="0070C0"/>
                </a:solidFill>
              </a:rPr>
              <a:t>filetypes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/>
              <a:t>Recursively traverse </a:t>
            </a:r>
            <a:r>
              <a:rPr lang="en-US" sz="2100" dirty="0" smtClean="0"/>
              <a:t>apps </a:t>
            </a:r>
            <a:r>
              <a:rPr lang="en-US" sz="2100" dirty="0"/>
              <a:t>and list all file types.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c</a:t>
            </a:r>
            <a:r>
              <a:rPr lang="en-US" sz="2200" dirty="0" smtClean="0">
                <a:solidFill>
                  <a:srgbClr val="0070C0"/>
                </a:solidFill>
              </a:rPr>
              <a:t>atalog simple houengtfs01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Takes 2 minutes to run against houengtfs01.</a:t>
            </a: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Catalogs applications, solutions, projects etc.</a:t>
            </a:r>
            <a:endParaRPr lang="en-US" sz="2100" dirty="0"/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c</a:t>
            </a:r>
            <a:r>
              <a:rPr lang="en-US" sz="2200" dirty="0" smtClean="0">
                <a:solidFill>
                  <a:srgbClr val="0070C0"/>
                </a:solidFill>
              </a:rPr>
              <a:t>atalog advance houengtfs01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Takes 9 minutes to run.</a:t>
            </a: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Performs additional steps of generating file dependency.</a:t>
            </a: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Generate unique key words dictionary.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catalog </a:t>
            </a:r>
            <a:r>
              <a:rPr lang="en-US" sz="2200" dirty="0" smtClean="0">
                <a:solidFill>
                  <a:srgbClr val="0070C0"/>
                </a:solidFill>
              </a:rPr>
              <a:t>search *.</a:t>
            </a:r>
            <a:r>
              <a:rPr lang="en-US" sz="2200" dirty="0" err="1" smtClean="0">
                <a:solidFill>
                  <a:srgbClr val="0070C0"/>
                </a:solidFill>
              </a:rPr>
              <a:t>cs</a:t>
            </a:r>
            <a:r>
              <a:rPr lang="en-US" sz="2200" dirty="0" smtClean="0">
                <a:solidFill>
                  <a:srgbClr val="0070C0"/>
                </a:solidFill>
              </a:rPr>
              <a:t> “pattern”</a:t>
            </a:r>
            <a:endParaRPr lang="en-US" sz="2200" dirty="0">
              <a:solidFill>
                <a:srgbClr val="0070C0"/>
              </a:solidFill>
            </a:endParaRP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Search all file text using patterns and file types.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catalog </a:t>
            </a:r>
            <a:r>
              <a:rPr lang="en-US" sz="2200" dirty="0" smtClean="0">
                <a:solidFill>
                  <a:srgbClr val="0070C0"/>
                </a:solidFill>
              </a:rPr>
              <a:t>report </a:t>
            </a:r>
            <a:r>
              <a:rPr lang="en-US" sz="2200" dirty="0" err="1" smtClean="0">
                <a:solidFill>
                  <a:srgbClr val="0070C0"/>
                </a:solidFill>
              </a:rPr>
              <a:t>ProjectName.prj</a:t>
            </a:r>
            <a:endParaRPr lang="en-US" sz="2200" dirty="0">
              <a:solidFill>
                <a:srgbClr val="0070C0"/>
              </a:solidFill>
            </a:endParaRPr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100" dirty="0" smtClean="0"/>
              <a:t>Generate dependency report for specified project.</a:t>
            </a:r>
            <a:endParaRPr lang="en-US" sz="2200" dirty="0"/>
          </a:p>
          <a:p>
            <a:pPr marL="857250" lvl="1" indent="-457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sz="2200" dirty="0"/>
          </a:p>
          <a:p>
            <a:pPr marL="400050" lvl="1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400050" lvl="1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200" dirty="0" smtClean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209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Return on investment of the recruiting process presentation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Return on investment of the recruiting process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4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4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turn on investment of the recruiting process presentatio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urn on investment of the recruiting process presentatio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urn on investment of the recruiting process presentatio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urn on investment of the recruiting process presentatio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urn on investment of the recruiting process presentatio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4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4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Return on investment of the recruiting process presentation</Template>
  <TotalTime>417</TotalTime>
  <Words>319</Words>
  <Application>Microsoft Office PowerPoint</Application>
  <PresentationFormat>On-screen Show (4:3)</PresentationFormat>
  <Paragraphs>77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Return on investment of the recruiting process presentation</vt:lpstr>
      <vt:lpstr>1_Echo</vt:lpstr>
      <vt:lpstr>Application Catalog Tool - Version 1</vt:lpstr>
      <vt:lpstr>Agenda</vt:lpstr>
      <vt:lpstr>Visual Studio Project Structure</vt:lpstr>
      <vt:lpstr>Solution Structure</vt:lpstr>
      <vt:lpstr>Application Catalog</vt:lpstr>
      <vt:lpstr>Analysis Reports</vt:lpstr>
      <vt:lpstr>Available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 - Version 1</dc:title>
  <cp:lastModifiedBy>Jason Azim</cp:lastModifiedBy>
  <cp:revision>27</cp:revision>
  <dcterms:created xsi:type="dcterms:W3CDTF">2008-05-16T15:09:51Z</dcterms:created>
  <dcterms:modified xsi:type="dcterms:W3CDTF">2013-04-22T15:14:43Z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TC012304801033</vt:lpwstr>
  </property>
</Properties>
</file>