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72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5" name="Footer Placeholder 4"/>
          <p:cNvSpPr>
            <a:spLocks noGrp="1"/>
          </p:cNvSpPr>
          <p:nvPr>
            <p:ph type="ftr" sz="quarter" idx="11"/>
          </p:nvPr>
        </p:nvSpPr>
        <p:spPr/>
        <p:txBody>
          <a:bodyPr/>
          <a:lstStyle/>
          <a:p>
            <a:endParaRPr lang="en-US" dirty="0">
              <a:solidFill>
                <a:schemeClr val="bg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555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0519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90698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61606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6" name="Footer Placeholder 5"/>
          <p:cNvSpPr>
            <a:spLocks noGrp="1"/>
          </p:cNvSpPr>
          <p:nvPr>
            <p:ph type="ftr" sz="quarter" idx="11"/>
          </p:nvPr>
        </p:nvSpPr>
        <p:spPr/>
        <p:txBody>
          <a:bodyPr/>
          <a:lstStyle/>
          <a:p>
            <a:endParaRPr lang="en-US" spc="50" dirty="0"/>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189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468516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12/6/2023</a:t>
            </a:fld>
            <a:endParaRPr lang="en-US" spc="50" dirty="0"/>
          </a:p>
        </p:txBody>
      </p:sp>
      <p:sp>
        <p:nvSpPr>
          <p:cNvPr id="4" name="Footer Placeholder 3"/>
          <p:cNvSpPr>
            <a:spLocks noGrp="1"/>
          </p:cNvSpPr>
          <p:nvPr>
            <p:ph type="ftr" sz="quarter" idx="11"/>
          </p:nvPr>
        </p:nvSpPr>
        <p:spPr/>
        <p:txBody>
          <a:bodyPr/>
          <a:lstStyle/>
          <a:p>
            <a:endParaRPr lang="en-US" spc="50" dirty="0"/>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9953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6502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9083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76794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5" name="Footer Placeholder 4"/>
          <p:cNvSpPr>
            <a:spLocks noGrp="1"/>
          </p:cNvSpPr>
          <p:nvPr>
            <p:ph type="ftr" sz="quarter" idx="11"/>
          </p:nvPr>
        </p:nvSpPr>
        <p:spPr/>
        <p:txBody>
          <a:bodyPr/>
          <a:lstStyle/>
          <a:p>
            <a:endParaRPr lang="en-US" dirty="0">
              <a:solidFill>
                <a:schemeClr val="tx1"/>
              </a:solidFill>
            </a:endParaRPr>
          </a:p>
        </p:txBody>
      </p:sp>
      <p:sp>
        <p:nvSpPr>
          <p:cNvPr id="6" name="Slide Number Placeholder 5"/>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208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7344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8" name="Footer Placeholder 7"/>
          <p:cNvSpPr>
            <a:spLocks noGrp="1"/>
          </p:cNvSpPr>
          <p:nvPr>
            <p:ph type="ftr" sz="quarter" idx="11"/>
          </p:nvPr>
        </p:nvSpPr>
        <p:spPr/>
        <p:txBody>
          <a:bodyPr/>
          <a:lstStyle/>
          <a:p>
            <a:endParaRPr lang="en-US" dirty="0">
              <a:solidFill>
                <a:schemeClr val="tx1"/>
              </a:solidFill>
            </a:endParaRPr>
          </a:p>
        </p:txBody>
      </p:sp>
      <p:sp>
        <p:nvSpPr>
          <p:cNvPr id="9" name="Slide Number Placeholder 8"/>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3004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4" name="Footer Placeholder 3"/>
          <p:cNvSpPr>
            <a:spLocks noGrp="1"/>
          </p:cNvSpPr>
          <p:nvPr>
            <p:ph type="ftr" sz="quarter" idx="11"/>
          </p:nvPr>
        </p:nvSpPr>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52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3" name="Footer Placeholder 2"/>
          <p:cNvSpPr>
            <a:spLocks noGrp="1"/>
          </p:cNvSpPr>
          <p:nvPr>
            <p:ph type="ftr" sz="quarter" idx="11"/>
          </p:nvPr>
        </p:nvSpPr>
        <p:spPr/>
        <p:txBody>
          <a:bodyPr/>
          <a:lstStyle/>
          <a:p>
            <a:endParaRPr lang="en-US" dirty="0">
              <a:solidFill>
                <a:schemeClr val="tx1"/>
              </a:solidFill>
            </a:endParaRPr>
          </a:p>
        </p:txBody>
      </p:sp>
      <p:sp>
        <p:nvSpPr>
          <p:cNvPr id="4" name="Slide Number Placeholder 3"/>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96645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6" name="Footer Placeholder 5"/>
          <p:cNvSpPr>
            <a:spLocks noGrp="1"/>
          </p:cNvSpPr>
          <p:nvPr>
            <p:ph type="ftr" sz="quarter" idx="11"/>
          </p:nvPr>
        </p:nvSpPr>
        <p:spPr/>
        <p:txBody>
          <a:bodyPr/>
          <a:lstStyle/>
          <a:p>
            <a:endParaRPr lang="en-US" dirty="0">
              <a:solidFill>
                <a:schemeClr val="tx1"/>
              </a:solidFill>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7637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A37D6D71-8B28-4ED6-B932-04B197003D23}" type="datetimeFigureOut">
              <a:rPr lang="en-US" smtClean="0"/>
              <a:pPr algn="r"/>
              <a:t>12/6/2023</a:t>
            </a:fld>
            <a:endParaRPr lang="en-US" dirty="0"/>
          </a:p>
        </p:txBody>
      </p:sp>
      <p:sp>
        <p:nvSpPr>
          <p:cNvPr id="6" name="Footer Placeholder 5"/>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60524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fld id="{A37D6D71-8B28-4ED6-B932-04B197003D23}" type="datetimeFigureOut">
              <a:rPr lang="en-US" smtClean="0"/>
              <a:pPr algn="r"/>
              <a:t>12/6/2023</a:t>
            </a:fld>
            <a:endParaRPr lang="en-US" spc="50"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spc="5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76417981"/>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asana.com/resources/agile-methodolo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softwaretestinghelp.com/scrum-roles-responsibilitie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standuply.com/blog/daily-standup-meeting/"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luciferrocks.medium.com/introduction-to-waterfall-model-of-sdlc-software-development-life-cycle-a01c7ec5e2ef" TargetMode="External"/><Relationship Id="rId5" Type="http://schemas.openxmlformats.org/officeDocument/2006/relationships/hyperlink" Target="https://asana.com/resources/agile-methodology"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blog.ganttpro.com/en/waterfall-vs-agile-with-advantages-and-disadvantage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uciferrocks.medium.com/introduction-to-waterfall-model-of-sdlc-software-development-life-cycle-a01c7ec5e2ef" TargetMode="External"/><Relationship Id="rId2" Type="http://schemas.openxmlformats.org/officeDocument/2006/relationships/hyperlink" Target="https://standuply.com/blog/daily-standup-meeting/" TargetMode="External"/><Relationship Id="rId1" Type="http://schemas.openxmlformats.org/officeDocument/2006/relationships/slideLayout" Target="../slideLayouts/slideLayout2.xml"/><Relationship Id="rId6" Type="http://schemas.openxmlformats.org/officeDocument/2006/relationships/hyperlink" Target="https://www.softwaretestinghelp.com/scrum-roles-responsibilities/" TargetMode="External"/><Relationship Id="rId5" Type="http://schemas.openxmlformats.org/officeDocument/2006/relationships/hyperlink" Target="https://blog.ganttpro.com/en/waterfall-vs-agile-with-advantages-and-disadvantages/" TargetMode="External"/><Relationship Id="rId4" Type="http://schemas.openxmlformats.org/officeDocument/2006/relationships/hyperlink" Target="https://asana.com/resources/agile-method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15A8-EFE3-F9FF-5282-F9238A6E2E03}"/>
              </a:ext>
            </a:extLst>
          </p:cNvPr>
          <p:cNvSpPr>
            <a:spLocks noGrp="1"/>
          </p:cNvSpPr>
          <p:nvPr>
            <p:ph type="ctrTitle"/>
          </p:nvPr>
        </p:nvSpPr>
        <p:spPr>
          <a:xfrm>
            <a:off x="6435091" y="628651"/>
            <a:ext cx="5080634" cy="3495674"/>
          </a:xfrm>
        </p:spPr>
        <p:txBody>
          <a:bodyPr>
            <a:normAutofit/>
          </a:bodyPr>
          <a:lstStyle/>
          <a:p>
            <a:r>
              <a:rPr lang="en-US" sz="4400" dirty="0"/>
              <a:t>Agile Methodology</a:t>
            </a:r>
          </a:p>
        </p:txBody>
      </p:sp>
      <p:sp>
        <p:nvSpPr>
          <p:cNvPr id="3" name="Subtitle 2">
            <a:extLst>
              <a:ext uri="{FF2B5EF4-FFF2-40B4-BE49-F238E27FC236}">
                <a16:creationId xmlns:a16="http://schemas.microsoft.com/office/drawing/2014/main" id="{94CDEE0B-E34A-2CB3-3FD9-81101DD29E09}"/>
              </a:ext>
            </a:extLst>
          </p:cNvPr>
          <p:cNvSpPr>
            <a:spLocks noGrp="1"/>
          </p:cNvSpPr>
          <p:nvPr>
            <p:ph type="subTitle" idx="1"/>
          </p:nvPr>
        </p:nvSpPr>
        <p:spPr>
          <a:xfrm>
            <a:off x="6435091" y="4286250"/>
            <a:ext cx="5147308" cy="1809750"/>
          </a:xfrm>
        </p:spPr>
        <p:txBody>
          <a:bodyPr>
            <a:normAutofit/>
          </a:bodyPr>
          <a:lstStyle/>
          <a:p>
            <a:r>
              <a:rPr lang="en-US"/>
              <a:t>By: Jason Barry</a:t>
            </a:r>
          </a:p>
        </p:txBody>
      </p:sp>
      <p:sp>
        <p:nvSpPr>
          <p:cNvPr id="9" name="Rectangle 8">
            <a:extLst>
              <a:ext uri="{FF2B5EF4-FFF2-40B4-BE49-F238E27FC236}">
                <a16:creationId xmlns:a16="http://schemas.microsoft.com/office/drawing/2014/main" id="{FECED217-AD9C-44C3-A97B-89CC1C1EA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14B507-F826-4EC9-A06A-2F13DFD7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ttps://asana.com/resources/agile-methodology">
            <a:extLst>
              <a:ext uri="{FF2B5EF4-FFF2-40B4-BE49-F238E27FC236}">
                <a16:creationId xmlns:a16="http://schemas.microsoft.com/office/drawing/2014/main" id="{082AE624-5376-A984-160F-60B3B915DB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5" y="624460"/>
            <a:ext cx="5445765" cy="5609080"/>
          </a:xfrm>
          <a:prstGeom prst="rect">
            <a:avLst/>
          </a:prstGeom>
        </p:spPr>
      </p:pic>
      <p:sp>
        <p:nvSpPr>
          <p:cNvPr id="7" name="TextBox 6">
            <a:extLst>
              <a:ext uri="{FF2B5EF4-FFF2-40B4-BE49-F238E27FC236}">
                <a16:creationId xmlns:a16="http://schemas.microsoft.com/office/drawing/2014/main" id="{C9BBF545-592E-62C3-4AF4-B1123425056A}"/>
              </a:ext>
            </a:extLst>
          </p:cNvPr>
          <p:cNvSpPr txBox="1"/>
          <p:nvPr/>
        </p:nvSpPr>
        <p:spPr>
          <a:xfrm>
            <a:off x="650235" y="5715157"/>
            <a:ext cx="5445765" cy="584775"/>
          </a:xfrm>
          <a:prstGeom prst="rect">
            <a:avLst/>
          </a:prstGeom>
          <a:solidFill>
            <a:schemeClr val="bg2"/>
          </a:solidFill>
        </p:spPr>
        <p:txBody>
          <a:bodyPr wrap="square" rtlCol="0">
            <a:spAutoFit/>
          </a:bodyPr>
          <a:lstStyle/>
          <a:p>
            <a:pPr algn="ctr"/>
            <a:r>
              <a:rPr lang="en-US" sz="1200" dirty="0"/>
              <a:t>Agile Methodology</a:t>
            </a:r>
          </a:p>
          <a:p>
            <a:pPr algn="ctr"/>
            <a:endParaRPr lang="en-US" sz="1000" dirty="0"/>
          </a:p>
          <a:p>
            <a:r>
              <a:rPr lang="en-US" sz="1000" dirty="0">
                <a:hlinkClick r:id="rId4"/>
              </a:rPr>
              <a:t>What Is Agile Methodology? (A Beginner’s Guide) [2023] </a:t>
            </a:r>
            <a:endParaRPr lang="en-US" sz="1000" dirty="0"/>
          </a:p>
        </p:txBody>
      </p:sp>
    </p:spTree>
    <p:extLst>
      <p:ext uri="{BB962C8B-B14F-4D97-AF65-F5344CB8AC3E}">
        <p14:creationId xmlns:p14="http://schemas.microsoft.com/office/powerpoint/2010/main" val="125778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945F-7AB8-226B-8E69-63FAD7EE61BC}"/>
              </a:ext>
            </a:extLst>
          </p:cNvPr>
          <p:cNvSpPr>
            <a:spLocks noGrp="1"/>
          </p:cNvSpPr>
          <p:nvPr>
            <p:ph type="title"/>
          </p:nvPr>
        </p:nvSpPr>
        <p:spPr/>
        <p:txBody>
          <a:bodyPr>
            <a:normAutofit/>
          </a:bodyPr>
          <a:lstStyle/>
          <a:p>
            <a:r>
              <a:rPr lang="en-US" dirty="0"/>
              <a:t>Roles of a Scrum-Agile Team</a:t>
            </a:r>
          </a:p>
        </p:txBody>
      </p:sp>
      <p:sp>
        <p:nvSpPr>
          <p:cNvPr id="3" name="Content Placeholder 2">
            <a:extLst>
              <a:ext uri="{FF2B5EF4-FFF2-40B4-BE49-F238E27FC236}">
                <a16:creationId xmlns:a16="http://schemas.microsoft.com/office/drawing/2014/main" id="{BC630ED7-18EC-BC3A-BA1F-A4121F86E6BD}"/>
              </a:ext>
            </a:extLst>
          </p:cNvPr>
          <p:cNvSpPr>
            <a:spLocks noGrp="1"/>
          </p:cNvSpPr>
          <p:nvPr>
            <p:ph sz="half" idx="1"/>
          </p:nvPr>
        </p:nvSpPr>
        <p:spPr>
          <a:xfrm>
            <a:off x="913794" y="1704975"/>
            <a:ext cx="6077555" cy="4762500"/>
          </a:xfrm>
        </p:spPr>
        <p:txBody>
          <a:bodyPr>
            <a:normAutofit fontScale="85000" lnSpcReduction="20000"/>
          </a:bodyPr>
          <a:lstStyle/>
          <a:p>
            <a:r>
              <a:rPr lang="en-US" sz="1900" dirty="0"/>
              <a:t>Product Owner: </a:t>
            </a:r>
          </a:p>
          <a:p>
            <a:pPr lvl="1"/>
            <a:r>
              <a:rPr lang="en-US" sz="1300" dirty="0"/>
              <a:t>Responsible for managing and prioritizing the Product Backlog</a:t>
            </a:r>
          </a:p>
          <a:p>
            <a:pPr lvl="1"/>
            <a:r>
              <a:rPr lang="en-US" sz="1300" dirty="0"/>
              <a:t>Uses collaborative tools like </a:t>
            </a:r>
            <a:r>
              <a:rPr lang="en-US" sz="1300" i="1" dirty="0"/>
              <a:t>Jira Software </a:t>
            </a:r>
            <a:r>
              <a:rPr lang="en-US" sz="1300" dirty="0"/>
              <a:t>to create User Stories</a:t>
            </a:r>
          </a:p>
          <a:p>
            <a:pPr lvl="1"/>
            <a:r>
              <a:rPr lang="en-US" sz="1300" dirty="0"/>
              <a:t>Regularly meets with Stakeholders to ensure the developed software meets evolving needs</a:t>
            </a:r>
          </a:p>
          <a:p>
            <a:r>
              <a:rPr lang="en-US" sz="1900" dirty="0"/>
              <a:t>Scrum Master:</a:t>
            </a:r>
          </a:p>
          <a:p>
            <a:pPr lvl="1"/>
            <a:r>
              <a:rPr lang="en-US" sz="1300" dirty="0"/>
              <a:t>Encourages effective communication amongst Team Members</a:t>
            </a:r>
          </a:p>
          <a:p>
            <a:pPr lvl="1"/>
            <a:r>
              <a:rPr lang="en-US" sz="1300" dirty="0"/>
              <a:t>Removes any difficulties which may arise</a:t>
            </a:r>
          </a:p>
          <a:p>
            <a:pPr lvl="1"/>
            <a:r>
              <a:rPr lang="en-US" sz="1300" dirty="0"/>
              <a:t>Plans and facilitates regular meetings including the Sprint Planning Meeting (at beginning of Sprint), Daily Stand-ups (occur daily), and the Sprint Retrospective (at the end of a Sprint)</a:t>
            </a:r>
          </a:p>
          <a:p>
            <a:r>
              <a:rPr lang="en-US" sz="1900" dirty="0"/>
              <a:t>Development Team:</a:t>
            </a:r>
          </a:p>
          <a:p>
            <a:pPr lvl="1"/>
            <a:r>
              <a:rPr lang="en-US" sz="1300" dirty="0"/>
              <a:t>Responsible for creating and implementing User Stories into the Developed Software</a:t>
            </a:r>
          </a:p>
          <a:p>
            <a:pPr lvl="1"/>
            <a:r>
              <a:rPr lang="en-US" sz="1300" dirty="0"/>
              <a:t>Assists in determining the prioritization of User Stories during the Sprint Planning Meeting</a:t>
            </a:r>
          </a:p>
          <a:p>
            <a:pPr lvl="1"/>
            <a:r>
              <a:rPr lang="en-US" sz="1300" dirty="0"/>
              <a:t>Communicates with fellow Team members</a:t>
            </a:r>
          </a:p>
          <a:p>
            <a:pPr lvl="2"/>
            <a:r>
              <a:rPr lang="en-US" sz="1300" dirty="0"/>
              <a:t>Gets aid from and provides aid to fellow Team Members</a:t>
            </a:r>
          </a:p>
          <a:p>
            <a:pPr lvl="2"/>
            <a:r>
              <a:rPr lang="en-US" sz="1300" dirty="0"/>
              <a:t>Updates Sprint progress within Collaborative Tools like </a:t>
            </a:r>
            <a:r>
              <a:rPr lang="en-US" sz="1300" i="1" dirty="0"/>
              <a:t>Jira Software</a:t>
            </a:r>
            <a:endParaRPr lang="en-US" sz="1300" dirty="0"/>
          </a:p>
        </p:txBody>
      </p:sp>
      <p:pic>
        <p:nvPicPr>
          <p:cNvPr id="6" name="Content Placeholder 5" descr="A diagram of a team&#10;&#10;Description automatically generated">
            <a:extLst>
              <a:ext uri="{FF2B5EF4-FFF2-40B4-BE49-F238E27FC236}">
                <a16:creationId xmlns:a16="http://schemas.microsoft.com/office/drawing/2014/main" id="{C0782DCA-27F7-0EC5-7DAB-0680E76DC6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31883" y="1877952"/>
            <a:ext cx="4199459" cy="3588629"/>
          </a:xfrm>
        </p:spPr>
      </p:pic>
      <p:sp>
        <p:nvSpPr>
          <p:cNvPr id="7" name="TextBox 6">
            <a:extLst>
              <a:ext uri="{FF2B5EF4-FFF2-40B4-BE49-F238E27FC236}">
                <a16:creationId xmlns:a16="http://schemas.microsoft.com/office/drawing/2014/main" id="{BF497AE2-3197-C1B5-9084-645770333F6D}"/>
              </a:ext>
            </a:extLst>
          </p:cNvPr>
          <p:cNvSpPr txBox="1"/>
          <p:nvPr/>
        </p:nvSpPr>
        <p:spPr>
          <a:xfrm>
            <a:off x="7264592" y="5408612"/>
            <a:ext cx="4334043" cy="584775"/>
          </a:xfrm>
          <a:prstGeom prst="rect">
            <a:avLst/>
          </a:prstGeom>
          <a:noFill/>
        </p:spPr>
        <p:txBody>
          <a:bodyPr wrap="square" rtlCol="0">
            <a:spAutoFit/>
          </a:bodyPr>
          <a:lstStyle/>
          <a:p>
            <a:pPr algn="ctr"/>
            <a:r>
              <a:rPr lang="en-US" sz="1200" dirty="0"/>
              <a:t>Scrum Roles</a:t>
            </a:r>
          </a:p>
          <a:p>
            <a:r>
              <a:rPr lang="en-US" sz="1000" dirty="0">
                <a:hlinkClick r:id="rId3"/>
              </a:rPr>
              <a:t>Scrum Team Roles and Responsibilities: Scrum Master and Product Owner (softwaretestinghelp.com)</a:t>
            </a:r>
            <a:endParaRPr lang="en-US" sz="1000" dirty="0"/>
          </a:p>
        </p:txBody>
      </p:sp>
    </p:spTree>
    <p:extLst>
      <p:ext uri="{BB962C8B-B14F-4D97-AF65-F5344CB8AC3E}">
        <p14:creationId xmlns:p14="http://schemas.microsoft.com/office/powerpoint/2010/main" val="967437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8E74-6F08-D6CA-AAB9-DE34F7E13E73}"/>
              </a:ext>
            </a:extLst>
          </p:cNvPr>
          <p:cNvSpPr>
            <a:spLocks noGrp="1"/>
          </p:cNvSpPr>
          <p:nvPr>
            <p:ph type="title"/>
          </p:nvPr>
        </p:nvSpPr>
        <p:spPr/>
        <p:txBody>
          <a:bodyPr>
            <a:normAutofit/>
          </a:bodyPr>
          <a:lstStyle/>
          <a:p>
            <a:r>
              <a:rPr lang="en-US" dirty="0"/>
              <a:t>Phases of SDLC Work in Agile</a:t>
            </a:r>
          </a:p>
        </p:txBody>
      </p:sp>
      <p:pic>
        <p:nvPicPr>
          <p:cNvPr id="6" name="Content Placeholder 5" descr="A group of women standing in front of a white board&#10;&#10;Description automatically generated">
            <a:extLst>
              <a:ext uri="{FF2B5EF4-FFF2-40B4-BE49-F238E27FC236}">
                <a16:creationId xmlns:a16="http://schemas.microsoft.com/office/drawing/2014/main" id="{16EAA87B-B906-28F6-7B88-260C502E24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2407761"/>
            <a:ext cx="4276725" cy="3063240"/>
          </a:xfrm>
        </p:spPr>
      </p:pic>
      <p:sp>
        <p:nvSpPr>
          <p:cNvPr id="4" name="Content Placeholder 3">
            <a:extLst>
              <a:ext uri="{FF2B5EF4-FFF2-40B4-BE49-F238E27FC236}">
                <a16:creationId xmlns:a16="http://schemas.microsoft.com/office/drawing/2014/main" id="{CDB133E0-88D2-491C-9849-DB817B12D4A0}"/>
              </a:ext>
            </a:extLst>
          </p:cNvPr>
          <p:cNvSpPr>
            <a:spLocks noGrp="1"/>
          </p:cNvSpPr>
          <p:nvPr>
            <p:ph sz="half" idx="2"/>
          </p:nvPr>
        </p:nvSpPr>
        <p:spPr>
          <a:xfrm>
            <a:off x="5190519" y="1935921"/>
            <a:ext cx="5971657" cy="4545746"/>
          </a:xfrm>
        </p:spPr>
        <p:txBody>
          <a:bodyPr>
            <a:normAutofit fontScale="47500" lnSpcReduction="20000"/>
          </a:bodyPr>
          <a:lstStyle/>
          <a:p>
            <a:r>
              <a:rPr lang="en-US" sz="2600" dirty="0"/>
              <a:t>Sprint Planning:</a:t>
            </a:r>
          </a:p>
          <a:p>
            <a:pPr lvl="1"/>
            <a:r>
              <a:rPr lang="en-US" sz="2100" dirty="0"/>
              <a:t>A lengthy meeting that occurs at the beginning of every sprint that provides an opportunity for the Product Owner and the Teams to determine what User Stories will be accomplished during the upcoming Sprint. Once decided, the Team Members work together to determine what tasks are necessary to implement these User Stories</a:t>
            </a:r>
            <a:r>
              <a:rPr lang="en-US" sz="1900" dirty="0"/>
              <a:t>.</a:t>
            </a:r>
          </a:p>
          <a:p>
            <a:r>
              <a:rPr lang="en-US" sz="2600" dirty="0"/>
              <a:t>Daily Stand-Up: </a:t>
            </a:r>
          </a:p>
          <a:p>
            <a:pPr lvl="1"/>
            <a:r>
              <a:rPr lang="en-US" sz="2100" dirty="0"/>
              <a:t>Short, daily, 15-minute meetings that allow Team Members to update their fellow Members on their progress in accomplishing the Sprint objectives.</a:t>
            </a:r>
          </a:p>
          <a:p>
            <a:pPr lvl="2"/>
            <a:r>
              <a:rPr lang="en-US" sz="2100" dirty="0"/>
              <a:t>Also provides an avenue for Team Members to get assistance from fellow Team Members on any issues which may arise.</a:t>
            </a:r>
          </a:p>
          <a:p>
            <a:r>
              <a:rPr lang="en-US" sz="2600" dirty="0"/>
              <a:t>Sprint Review:</a:t>
            </a:r>
          </a:p>
          <a:p>
            <a:pPr lvl="1"/>
            <a:r>
              <a:rPr lang="en-US" sz="2100" dirty="0"/>
              <a:t>Occurs at the end of every Sprint and primarily consists of the team presenting their work to the Product Owner for review. Because the Product Owner should have already seen the results of the software throughout the Sprint, these meetings are essentially brief, user-acceptance tests.</a:t>
            </a:r>
          </a:p>
          <a:p>
            <a:r>
              <a:rPr lang="en-US" sz="2600" dirty="0"/>
              <a:t>Sprint Retrospective:</a:t>
            </a:r>
          </a:p>
          <a:p>
            <a:pPr lvl="1"/>
            <a:r>
              <a:rPr lang="en-US" sz="2500" dirty="0"/>
              <a:t>Following the Sprint Review, a lengthier meeting known as the Sprint Retrospective meeting occurs. This meetings provides an opportunity for the Team to reflect on what was learned and/or accomplished during the completed Sprint. Furthermore, these meetings help the team identify what didn’t go well and, by extension, what areas need to be improved as the Team transitions into the next Sprint.</a:t>
            </a:r>
          </a:p>
          <a:p>
            <a:endParaRPr lang="en-US" dirty="0"/>
          </a:p>
        </p:txBody>
      </p:sp>
      <p:sp>
        <p:nvSpPr>
          <p:cNvPr id="7" name="TextBox 6">
            <a:extLst>
              <a:ext uri="{FF2B5EF4-FFF2-40B4-BE49-F238E27FC236}">
                <a16:creationId xmlns:a16="http://schemas.microsoft.com/office/drawing/2014/main" id="{DC3AF453-7759-C7BF-4E68-48F1E221199E}"/>
              </a:ext>
            </a:extLst>
          </p:cNvPr>
          <p:cNvSpPr txBox="1"/>
          <p:nvPr/>
        </p:nvSpPr>
        <p:spPr>
          <a:xfrm>
            <a:off x="913795" y="5471001"/>
            <a:ext cx="4276724" cy="615553"/>
          </a:xfrm>
          <a:prstGeom prst="rect">
            <a:avLst/>
          </a:prstGeom>
          <a:noFill/>
        </p:spPr>
        <p:txBody>
          <a:bodyPr wrap="square" rtlCol="0">
            <a:spAutoFit/>
          </a:bodyPr>
          <a:lstStyle/>
          <a:p>
            <a:pPr algn="ctr"/>
            <a:r>
              <a:rPr lang="en-US" sz="1400" dirty="0"/>
              <a:t>Visualizing a Daily Stand-Up</a:t>
            </a:r>
          </a:p>
          <a:p>
            <a:r>
              <a:rPr lang="en-US" sz="1000" dirty="0">
                <a:hlinkClick r:id="rId3"/>
              </a:rPr>
              <a:t>Daily Standup Meeting: Best Standup Tools and Agile Software (standuply.com)</a:t>
            </a:r>
            <a:endParaRPr lang="en-US" sz="1000" dirty="0"/>
          </a:p>
        </p:txBody>
      </p:sp>
    </p:spTree>
    <p:extLst>
      <p:ext uri="{BB962C8B-B14F-4D97-AF65-F5344CB8AC3E}">
        <p14:creationId xmlns:p14="http://schemas.microsoft.com/office/powerpoint/2010/main" val="65131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B76F39C-DC92-43A2-AFAC-DF33A3F0E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467D0-3AE6-9BD3-2CD0-AF5077BC45FC}"/>
              </a:ext>
            </a:extLst>
          </p:cNvPr>
          <p:cNvSpPr>
            <a:spLocks noGrp="1"/>
          </p:cNvSpPr>
          <p:nvPr>
            <p:ph type="title"/>
          </p:nvPr>
        </p:nvSpPr>
        <p:spPr>
          <a:xfrm>
            <a:off x="913796" y="4223657"/>
            <a:ext cx="5021337" cy="1922107"/>
          </a:xfrm>
        </p:spPr>
        <p:txBody>
          <a:bodyPr>
            <a:normAutofit/>
          </a:bodyPr>
          <a:lstStyle/>
          <a:p>
            <a:pPr algn="l"/>
            <a:r>
              <a:rPr lang="en-US" sz="2800" dirty="0"/>
              <a:t>Waterfall vs. Agile</a:t>
            </a:r>
          </a:p>
        </p:txBody>
      </p:sp>
      <p:pic>
        <p:nvPicPr>
          <p:cNvPr id="16" name="Picture 15" descr="A diagram of a waterfall model&#10;&#10;Description automatically generated">
            <a:extLst>
              <a:ext uri="{FF2B5EF4-FFF2-40B4-BE49-F238E27FC236}">
                <a16:creationId xmlns:a16="http://schemas.microsoft.com/office/drawing/2014/main" id="{313469D8-675C-9063-0BE2-B9984991A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804" y="309877"/>
            <a:ext cx="4247997" cy="3398398"/>
          </a:xfrm>
          <a:prstGeom prst="rect">
            <a:avLst/>
          </a:prstGeom>
        </p:spPr>
      </p:pic>
      <p:cxnSp>
        <p:nvCxnSpPr>
          <p:cNvPr id="23" name="Straight Connector 22">
            <a:extLst>
              <a:ext uri="{FF2B5EF4-FFF2-40B4-BE49-F238E27FC236}">
                <a16:creationId xmlns:a16="http://schemas.microsoft.com/office/drawing/2014/main" id="{966758FC-A415-4D42-862A-2C0765FF8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154913"/>
            <a:ext cx="0" cy="20838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descr="A diagram of a process&#10;&#10;Description automatically generated">
            <a:extLst>
              <a:ext uri="{FF2B5EF4-FFF2-40B4-BE49-F238E27FC236}">
                <a16:creationId xmlns:a16="http://schemas.microsoft.com/office/drawing/2014/main" id="{C805ECDB-34F9-53F9-4614-72AFB71322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034" y="497655"/>
            <a:ext cx="4399161" cy="3398352"/>
          </a:xfrm>
          <a:prstGeom prst="rect">
            <a:avLst/>
          </a:prstGeom>
        </p:spPr>
      </p:pic>
      <p:sp>
        <p:nvSpPr>
          <p:cNvPr id="3" name="Content Placeholder 2">
            <a:extLst>
              <a:ext uri="{FF2B5EF4-FFF2-40B4-BE49-F238E27FC236}">
                <a16:creationId xmlns:a16="http://schemas.microsoft.com/office/drawing/2014/main" id="{FED75EE5-A0C6-B255-A711-F5BFE7914779}"/>
              </a:ext>
            </a:extLst>
          </p:cNvPr>
          <p:cNvSpPr>
            <a:spLocks noGrp="1"/>
          </p:cNvSpPr>
          <p:nvPr>
            <p:ph idx="1"/>
          </p:nvPr>
        </p:nvSpPr>
        <p:spPr>
          <a:xfrm>
            <a:off x="6096000" y="4449114"/>
            <a:ext cx="5010691" cy="2098681"/>
          </a:xfrm>
        </p:spPr>
        <p:txBody>
          <a:bodyPr anchor="ctr">
            <a:normAutofit/>
          </a:bodyPr>
          <a:lstStyle/>
          <a:p>
            <a:pPr>
              <a:lnSpc>
                <a:spcPct val="110000"/>
              </a:lnSpc>
            </a:pPr>
            <a:r>
              <a:rPr lang="en-US" sz="1000" dirty="0"/>
              <a:t>Waterfall</a:t>
            </a:r>
          </a:p>
          <a:p>
            <a:pPr lvl="1">
              <a:lnSpc>
                <a:spcPct val="110000"/>
              </a:lnSpc>
            </a:pPr>
            <a:r>
              <a:rPr lang="en-US" sz="1000" dirty="0"/>
              <a:t>Utilizes sequential phases with Rigid Requirements which significantly reduces the involvement of stakeholders.</a:t>
            </a:r>
          </a:p>
          <a:p>
            <a:pPr lvl="2">
              <a:lnSpc>
                <a:spcPct val="110000"/>
              </a:lnSpc>
            </a:pPr>
            <a:r>
              <a:rPr lang="en-US" sz="1000" dirty="0"/>
              <a:t>This is a strict approach that is far less adaptable to change.</a:t>
            </a:r>
          </a:p>
          <a:p>
            <a:pPr>
              <a:lnSpc>
                <a:spcPct val="110000"/>
              </a:lnSpc>
            </a:pPr>
            <a:r>
              <a:rPr lang="en-US" sz="1000" dirty="0"/>
              <a:t>Agile:</a:t>
            </a:r>
          </a:p>
          <a:p>
            <a:pPr lvl="1">
              <a:lnSpc>
                <a:spcPct val="110000"/>
              </a:lnSpc>
            </a:pPr>
            <a:r>
              <a:rPr lang="en-US" sz="1000" dirty="0"/>
              <a:t>Focuses on Iterative Development and continuous feedback</a:t>
            </a:r>
          </a:p>
          <a:p>
            <a:pPr lvl="2">
              <a:lnSpc>
                <a:spcPct val="110000"/>
              </a:lnSpc>
            </a:pPr>
            <a:r>
              <a:rPr lang="en-US" sz="1000" dirty="0"/>
              <a:t>This a far more flexible approach that is inherently adaptive to change.</a:t>
            </a:r>
          </a:p>
          <a:p>
            <a:pPr>
              <a:lnSpc>
                <a:spcPct val="110000"/>
              </a:lnSpc>
            </a:pPr>
            <a:endParaRPr lang="en-US" sz="1000" dirty="0"/>
          </a:p>
        </p:txBody>
      </p:sp>
      <p:sp>
        <p:nvSpPr>
          <p:cNvPr id="22" name="TextBox 21">
            <a:extLst>
              <a:ext uri="{FF2B5EF4-FFF2-40B4-BE49-F238E27FC236}">
                <a16:creationId xmlns:a16="http://schemas.microsoft.com/office/drawing/2014/main" id="{569DE2DB-417E-61FC-39DC-9F0D8BAFE185}"/>
              </a:ext>
            </a:extLst>
          </p:cNvPr>
          <p:cNvSpPr txBox="1"/>
          <p:nvPr/>
        </p:nvSpPr>
        <p:spPr>
          <a:xfrm>
            <a:off x="6776034" y="3374962"/>
            <a:ext cx="4399162" cy="584775"/>
          </a:xfrm>
          <a:prstGeom prst="rect">
            <a:avLst/>
          </a:prstGeom>
          <a:solidFill>
            <a:schemeClr val="bg2"/>
          </a:solidFill>
        </p:spPr>
        <p:txBody>
          <a:bodyPr wrap="square" rtlCol="0">
            <a:spAutoFit/>
          </a:bodyPr>
          <a:lstStyle/>
          <a:p>
            <a:pPr algn="ctr"/>
            <a:r>
              <a:rPr lang="en-US" sz="1200" dirty="0"/>
              <a:t>Agile Methodology</a:t>
            </a:r>
          </a:p>
          <a:p>
            <a:pPr algn="ctr"/>
            <a:endParaRPr lang="en-US" sz="1000" dirty="0"/>
          </a:p>
          <a:p>
            <a:r>
              <a:rPr lang="en-US" sz="1000" dirty="0">
                <a:hlinkClick r:id="rId5"/>
              </a:rPr>
              <a:t>What Is Agile Methodology? (A Beginner’s Guide) [2023] </a:t>
            </a:r>
            <a:endParaRPr lang="en-US" sz="1000" dirty="0"/>
          </a:p>
        </p:txBody>
      </p:sp>
      <p:sp>
        <p:nvSpPr>
          <p:cNvPr id="24" name="TextBox 23">
            <a:extLst>
              <a:ext uri="{FF2B5EF4-FFF2-40B4-BE49-F238E27FC236}">
                <a16:creationId xmlns:a16="http://schemas.microsoft.com/office/drawing/2014/main" id="{7AC114F3-DFF9-559D-0E11-C76ECF1FC542}"/>
              </a:ext>
            </a:extLst>
          </p:cNvPr>
          <p:cNvSpPr txBox="1"/>
          <p:nvPr/>
        </p:nvSpPr>
        <p:spPr>
          <a:xfrm>
            <a:off x="1016803" y="3679673"/>
            <a:ext cx="4247998" cy="769441"/>
          </a:xfrm>
          <a:prstGeom prst="rect">
            <a:avLst/>
          </a:prstGeom>
          <a:solidFill>
            <a:schemeClr val="bg2"/>
          </a:solidFill>
        </p:spPr>
        <p:txBody>
          <a:bodyPr wrap="square" rtlCol="0">
            <a:spAutoFit/>
          </a:bodyPr>
          <a:lstStyle/>
          <a:p>
            <a:pPr algn="ctr"/>
            <a:r>
              <a:rPr lang="en-US" sz="1200" dirty="0"/>
              <a:t>Waterfall Model</a:t>
            </a:r>
          </a:p>
          <a:p>
            <a:pPr algn="ctr"/>
            <a:endParaRPr lang="en-US" sz="1200" dirty="0"/>
          </a:p>
          <a:p>
            <a:r>
              <a:rPr lang="en-US" sz="1000" dirty="0">
                <a:hlinkClick r:id="rId6"/>
              </a:rPr>
              <a:t>Introduction to Waterfall Model of SDLC (Software Development Life Cycle) | by Dhruv Khanna | Medium</a:t>
            </a:r>
            <a:endParaRPr lang="en-US" sz="1000" dirty="0"/>
          </a:p>
        </p:txBody>
      </p:sp>
    </p:spTree>
    <p:extLst>
      <p:ext uri="{BB962C8B-B14F-4D97-AF65-F5344CB8AC3E}">
        <p14:creationId xmlns:p14="http://schemas.microsoft.com/office/powerpoint/2010/main" val="207488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B2FF-329C-0B83-F934-FDA7881CC592}"/>
              </a:ext>
            </a:extLst>
          </p:cNvPr>
          <p:cNvSpPr>
            <a:spLocks noGrp="1"/>
          </p:cNvSpPr>
          <p:nvPr>
            <p:ph type="title"/>
          </p:nvPr>
        </p:nvSpPr>
        <p:spPr>
          <a:xfrm>
            <a:off x="643467" y="643466"/>
            <a:ext cx="10624089" cy="1223433"/>
          </a:xfrm>
        </p:spPr>
        <p:txBody>
          <a:bodyPr anchor="b">
            <a:normAutofit/>
          </a:bodyPr>
          <a:lstStyle/>
          <a:p>
            <a:r>
              <a:rPr lang="en-US" sz="5400" dirty="0"/>
              <a:t>waterfall or agile?</a:t>
            </a:r>
          </a:p>
        </p:txBody>
      </p:sp>
      <p:pic>
        <p:nvPicPr>
          <p:cNvPr id="8" name="Picture 7">
            <a:extLst>
              <a:ext uri="{FF2B5EF4-FFF2-40B4-BE49-F238E27FC236}">
                <a16:creationId xmlns:a16="http://schemas.microsoft.com/office/drawing/2014/main" id="{C3958E0C-BFC6-F2E2-77A3-32632480B0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2193787"/>
            <a:ext cx="7212920" cy="2470425"/>
          </a:xfrm>
          <a:prstGeom prst="rect">
            <a:avLst/>
          </a:prstGeom>
        </p:spPr>
      </p:pic>
      <p:sp>
        <p:nvSpPr>
          <p:cNvPr id="3" name="Content Placeholder 2">
            <a:extLst>
              <a:ext uri="{FF2B5EF4-FFF2-40B4-BE49-F238E27FC236}">
                <a16:creationId xmlns:a16="http://schemas.microsoft.com/office/drawing/2014/main" id="{10F00EED-9902-47E2-8963-A7E91DE0F31D}"/>
              </a:ext>
            </a:extLst>
          </p:cNvPr>
          <p:cNvSpPr>
            <a:spLocks noGrp="1"/>
          </p:cNvSpPr>
          <p:nvPr>
            <p:ph idx="1"/>
          </p:nvPr>
        </p:nvSpPr>
        <p:spPr>
          <a:xfrm>
            <a:off x="7981950" y="1641108"/>
            <a:ext cx="3285607" cy="4573426"/>
          </a:xfrm>
        </p:spPr>
        <p:txBody>
          <a:bodyPr anchor="ctr">
            <a:normAutofit/>
          </a:bodyPr>
          <a:lstStyle/>
          <a:p>
            <a:r>
              <a:rPr lang="en-US" sz="1100" dirty="0"/>
              <a:t>Waterfall:</a:t>
            </a:r>
          </a:p>
          <a:p>
            <a:pPr lvl="1"/>
            <a:r>
              <a:rPr lang="en-US" sz="1100" dirty="0"/>
              <a:t>Useful on well-defined projects that have strict requirements and little Stakeholder involvement. Furthermore, because this process is unable to accommodate change, it is far more useful on short, less complex projects.</a:t>
            </a:r>
          </a:p>
          <a:p>
            <a:r>
              <a:rPr lang="en-US" sz="1100" dirty="0"/>
              <a:t>Agile:</a:t>
            </a:r>
          </a:p>
          <a:p>
            <a:pPr lvl="1"/>
            <a:r>
              <a:rPr lang="en-US" sz="1100" dirty="0"/>
              <a:t>Useful on projects with evolving requirements and consistent Stakeholder involvement. The Agile methodology sees greater impact on larger, more complex projects because the methodology encourages fast iterations that meet the ever-evolving requirements.</a:t>
            </a:r>
          </a:p>
        </p:txBody>
      </p:sp>
      <p:sp>
        <p:nvSpPr>
          <p:cNvPr id="9" name="TextBox 8">
            <a:extLst>
              <a:ext uri="{FF2B5EF4-FFF2-40B4-BE49-F238E27FC236}">
                <a16:creationId xmlns:a16="http://schemas.microsoft.com/office/drawing/2014/main" id="{F4B64A39-FD1B-5C7B-D76E-D848BDBC53B4}"/>
              </a:ext>
            </a:extLst>
          </p:cNvPr>
          <p:cNvSpPr txBox="1"/>
          <p:nvPr/>
        </p:nvSpPr>
        <p:spPr>
          <a:xfrm>
            <a:off x="643467" y="4664212"/>
            <a:ext cx="7212920" cy="384721"/>
          </a:xfrm>
          <a:prstGeom prst="rect">
            <a:avLst/>
          </a:prstGeom>
          <a:noFill/>
        </p:spPr>
        <p:txBody>
          <a:bodyPr wrap="square" rtlCol="0">
            <a:spAutoFit/>
          </a:bodyPr>
          <a:lstStyle/>
          <a:p>
            <a:pPr algn="ctr"/>
            <a:r>
              <a:rPr lang="en-US" sz="1000" dirty="0"/>
              <a:t>Waterfall vs Agile</a:t>
            </a:r>
            <a:endParaRPr lang="en-US" sz="900" dirty="0"/>
          </a:p>
          <a:p>
            <a:r>
              <a:rPr lang="en-US" sz="900" dirty="0">
                <a:hlinkClick r:id="rId4"/>
              </a:rPr>
              <a:t>Agile Methodology vs Waterfall Model: Pros and Cons (ganttpro.com)</a:t>
            </a:r>
            <a:endParaRPr lang="en-US" sz="900" dirty="0"/>
          </a:p>
        </p:txBody>
      </p:sp>
    </p:spTree>
    <p:extLst>
      <p:ext uri="{BB962C8B-B14F-4D97-AF65-F5344CB8AC3E}">
        <p14:creationId xmlns:p14="http://schemas.microsoft.com/office/powerpoint/2010/main" val="94538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176A-C718-0DE9-CF63-FFF8DD9CBD01}"/>
              </a:ext>
            </a:extLst>
          </p:cNvPr>
          <p:cNvSpPr>
            <a:spLocks noGrp="1"/>
          </p:cNvSpPr>
          <p:nvPr>
            <p:ph type="title"/>
          </p:nvPr>
        </p:nvSpPr>
        <p:spPr/>
        <p:txBody>
          <a:bodyPr/>
          <a:lstStyle/>
          <a:p>
            <a:pPr algn="ctr"/>
            <a:r>
              <a:rPr lang="en-US" dirty="0"/>
              <a:t>Works Cited</a:t>
            </a:r>
          </a:p>
        </p:txBody>
      </p:sp>
      <p:sp>
        <p:nvSpPr>
          <p:cNvPr id="3" name="Content Placeholder 2">
            <a:extLst>
              <a:ext uri="{FF2B5EF4-FFF2-40B4-BE49-F238E27FC236}">
                <a16:creationId xmlns:a16="http://schemas.microsoft.com/office/drawing/2014/main" id="{C4BDCF54-AA06-74B3-F7B5-5F0542F06DE1}"/>
              </a:ext>
            </a:extLst>
          </p:cNvPr>
          <p:cNvSpPr>
            <a:spLocks noGrp="1"/>
          </p:cNvSpPr>
          <p:nvPr>
            <p:ph idx="1"/>
          </p:nvPr>
        </p:nvSpPr>
        <p:spPr/>
        <p:txBody>
          <a:bodyPr>
            <a:noAutofit/>
          </a:bodyPr>
          <a:lstStyle/>
          <a:p>
            <a:r>
              <a:rPr lang="en-US" sz="1400" dirty="0"/>
              <a:t>Cobb, C. G. (2015). </a:t>
            </a:r>
            <a:r>
              <a:rPr lang="en-US" sz="1400" i="1" dirty="0"/>
              <a:t>The Project Manager’s Guide to Mastering Agile: Principles and Practices for an Adaptive Approach</a:t>
            </a:r>
            <a:r>
              <a:rPr lang="en-US" sz="1400" dirty="0"/>
              <a:t>. textbook, Wiley. </a:t>
            </a:r>
          </a:p>
          <a:p>
            <a:r>
              <a:rPr lang="en-US" sz="1400" i="1" dirty="0"/>
              <a:t>Daily Standup Meeting: Best Standup Tools and Agile Software</a:t>
            </a:r>
            <a:r>
              <a:rPr lang="en-US" sz="1400" dirty="0"/>
              <a:t>. Standuply Journal. (2023, May 11). </a:t>
            </a:r>
            <a:r>
              <a:rPr lang="en-US" sz="1400" dirty="0">
                <a:hlinkClick r:id="rId2"/>
              </a:rPr>
              <a:t>https://standuply.com/blog/daily-standup-meeting/ </a:t>
            </a:r>
            <a:endParaRPr lang="en-US" sz="1400" dirty="0"/>
          </a:p>
          <a:p>
            <a:r>
              <a:rPr lang="en-US" sz="1400" dirty="0"/>
              <a:t>Khanna, D. (2021, June 1). </a:t>
            </a:r>
            <a:r>
              <a:rPr lang="en-US" sz="1400" i="1" dirty="0"/>
              <a:t>Introduction to Waterfall Model of SDLC (Software Development Life Cycle). </a:t>
            </a:r>
            <a:r>
              <a:rPr lang="en-US" sz="1400" dirty="0"/>
              <a:t>Medium. </a:t>
            </a:r>
            <a:r>
              <a:rPr lang="en-US" sz="1400" dirty="0">
                <a:hlinkClick r:id="rId3"/>
              </a:rPr>
              <a:t>https://luciferrocks.medium.com/introduction-to-waterfall-model-of-sdlc-software-development-life-cycle-a01c7ec5e2ef </a:t>
            </a:r>
            <a:endParaRPr lang="en-US" sz="1400" dirty="0"/>
          </a:p>
          <a:p>
            <a:r>
              <a:rPr lang="en-US" sz="1400" dirty="0"/>
              <a:t>Laoyan, S. (2022, October 15). </a:t>
            </a:r>
            <a:r>
              <a:rPr lang="en-US" sz="1400" i="1" dirty="0"/>
              <a:t>What is Agile Methodology? (A Beginner’s Guide) [2023]</a:t>
            </a:r>
            <a:r>
              <a:rPr lang="en-US" sz="1400" dirty="0"/>
              <a:t>. Asana. </a:t>
            </a:r>
            <a:r>
              <a:rPr lang="en-US" sz="1400" dirty="0">
                <a:hlinkClick r:id="rId4"/>
              </a:rPr>
              <a:t>https://asana.com/resources/agile-methodology </a:t>
            </a:r>
            <a:endParaRPr lang="en-US" sz="1400" dirty="0"/>
          </a:p>
          <a:p>
            <a:r>
              <a:rPr lang="en-US" sz="1400" dirty="0"/>
              <a:t>Mueller, L., Team, G., Sharma, M., MLPate64, &amp;amp; 6, A. K. (2022, August 25). Agile Methodology vs Waterfall Model: Pros and cons. Gantt Chart GanttPRO Blog. </a:t>
            </a:r>
            <a:r>
              <a:rPr lang="en-US" sz="1400" dirty="0">
                <a:hlinkClick r:id="rId5"/>
              </a:rPr>
              <a:t>https://blog.ganttpro.com/en/waterfall-vs-agile-with-advantages-and-disadvantages/</a:t>
            </a:r>
            <a:endParaRPr lang="en-US" sz="1400" dirty="0"/>
          </a:p>
          <a:p>
            <a:r>
              <a:rPr lang="en-US" sz="1400" i="1" dirty="0"/>
              <a:t>Scrum Team Roles and Responsibilities: Scrum Master and Product Owner</a:t>
            </a:r>
            <a:r>
              <a:rPr lang="en-US" sz="1400" dirty="0"/>
              <a:t>. Software Testing Help. (2023, June 28). </a:t>
            </a:r>
            <a:r>
              <a:rPr lang="en-US" sz="1400" dirty="0">
                <a:hlinkClick r:id="rId6"/>
              </a:rPr>
              <a:t>https://www.softwaretestinghelp.com/scrum-roles-responsibilities/ </a:t>
            </a:r>
            <a:endParaRPr lang="en-US" sz="1400" dirty="0"/>
          </a:p>
        </p:txBody>
      </p:sp>
    </p:spTree>
    <p:extLst>
      <p:ext uri="{BB962C8B-B14F-4D97-AF65-F5344CB8AC3E}">
        <p14:creationId xmlns:p14="http://schemas.microsoft.com/office/powerpoint/2010/main" val="2928274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89</TotalTime>
  <Words>835</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Agile Methodology</vt:lpstr>
      <vt:lpstr>Roles of a Scrum-Agile Team</vt:lpstr>
      <vt:lpstr>Phases of SDLC Work in Agile</vt:lpstr>
      <vt:lpstr>Waterfall vs. Agile</vt:lpstr>
      <vt:lpstr>waterfall or agile?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JASON BARRY</dc:creator>
  <cp:lastModifiedBy>JASON BARRY</cp:lastModifiedBy>
  <cp:revision>21</cp:revision>
  <dcterms:created xsi:type="dcterms:W3CDTF">2023-12-07T00:03:39Z</dcterms:created>
  <dcterms:modified xsi:type="dcterms:W3CDTF">2023-12-07T01:33:00Z</dcterms:modified>
</cp:coreProperties>
</file>