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rive.google.com/file/d/1FUKatnDbGqtFrT-CFL75gkX7G8q5zjWv/view"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1416a6a9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1416a6a9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183cc7fa8c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183cc7fa8c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1416a6a9d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1416a6a9d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183cc7fa8c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183cc7fa8c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1416a6a9d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1416a6a9d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183cc7fa8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183cc7fa8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18793bcbe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18793bcbe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18941d0f5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18941d0f5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18793bcbe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18793bcbe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18793bcbe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18793bcbe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16a8bf54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16a8bf54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16a8bf545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16a8bf545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18793bcbe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18793bcbe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183cc7fa8c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183cc7fa8c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183cc7fa8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183cc7fa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Vertical farming is the practice of growing crops in vertically stacked layers.</a:t>
            </a:r>
            <a:endParaRPr/>
          </a:p>
          <a:p>
            <a:pPr indent="0" lvl="0" marL="0" rtl="0" algn="l">
              <a:spcBef>
                <a:spcPts val="0"/>
              </a:spcBef>
              <a:spcAft>
                <a:spcPts val="0"/>
              </a:spcAft>
              <a:buNone/>
            </a:pPr>
            <a:r>
              <a:rPr lang="en"/>
              <a:t>Net-zero Transitions is being a state of balance between emissions and emissions reductions</a:t>
            </a:r>
            <a:endParaRPr/>
          </a:p>
          <a:p>
            <a:pPr indent="0" lvl="0" marL="0" rtl="0" algn="l">
              <a:spcBef>
                <a:spcPts val="0"/>
              </a:spcBef>
              <a:spcAft>
                <a:spcPts val="0"/>
              </a:spcAft>
              <a:buNone/>
            </a:pPr>
            <a:r>
              <a:rPr lang="en"/>
              <a:t>Quantum computing </a:t>
            </a:r>
            <a:r>
              <a:rPr lang="en" u="sng">
                <a:solidFill>
                  <a:schemeClr val="hlink"/>
                </a:solidFill>
                <a:hlinkClick r:id="rId2"/>
              </a:rPr>
              <a:t>https://drive.google.com/file/d/1FUKatnDbGqtFrT-CFL75gkX7G8q5zjWv/view</a:t>
            </a:r>
            <a:endParaRPr/>
          </a:p>
          <a:p>
            <a:pPr indent="0" lvl="0" marL="0" rtl="0" algn="l">
              <a:spcBef>
                <a:spcPts val="0"/>
              </a:spcBef>
              <a:spcAft>
                <a:spcPts val="0"/>
              </a:spcAft>
              <a:buNone/>
            </a:pPr>
            <a:r>
              <a:rPr lang="en"/>
              <a:t>Objective of smart cities: economic growth, sustainability, and higher quality of life.</a:t>
            </a:r>
            <a:endParaRPr/>
          </a:p>
          <a:p>
            <a:pPr indent="0" lvl="0" marL="0" rtl="0" algn="l">
              <a:spcBef>
                <a:spcPts val="0"/>
              </a:spcBef>
              <a:spcAft>
                <a:spcPts val="0"/>
              </a:spcAft>
              <a:buNone/>
            </a:pPr>
            <a:r>
              <a:rPr lang="en"/>
              <a:t>Postharvest handling is the stage of crop production immediately following harvest, including cooling, cleaning, sorting and packing.</a:t>
            </a:r>
            <a:endParaRPr/>
          </a:p>
          <a:p>
            <a:pPr indent="0" lvl="0" marL="0" rtl="0" algn="l">
              <a:spcBef>
                <a:spcPts val="0"/>
              </a:spcBef>
              <a:spcAft>
                <a:spcPts val="0"/>
              </a:spcAft>
              <a:buNone/>
            </a:pPr>
            <a:r>
              <a:rPr lang="en"/>
              <a:t>Digital agriculture, sometimes known as smart farming or e-agriculture, is tools that digitally collect, store, analyze, and share electronic data and/or information in agriculture.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1416a6a9d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1416a6a9d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1416a6a9d2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1416a6a9d2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1416a6a9d2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1416a6a9d2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1416a6a9d2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1416a6a9d2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1416a6a9d2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1416a6a9d2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1416a6a9d2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1416a6a9d2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183cc7fa8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183cc7fa8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www2.deloitte.com/global/en/pages/about-deloitte/articles/impact-that-matters.html" TargetMode="External"/><Relationship Id="rId4" Type="http://schemas.openxmlformats.org/officeDocument/2006/relationships/hyperlink" Target="https://www2.deloitte.com/my/en/pages/risk/articles/emerging-tech-innovation-in-malaysia-agriculture.htm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953487"/>
            <a:ext cx="8520600" cy="996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Drone</a:t>
            </a:r>
            <a:endParaRPr/>
          </a:p>
        </p:txBody>
      </p:sp>
      <p:sp>
        <p:nvSpPr>
          <p:cNvPr id="55" name="Google Shape;55;p13"/>
          <p:cNvSpPr txBox="1"/>
          <p:nvPr>
            <p:ph idx="1" type="subTitle"/>
          </p:nvPr>
        </p:nvSpPr>
        <p:spPr>
          <a:xfrm>
            <a:off x="686750" y="3059313"/>
            <a:ext cx="3567300" cy="1130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400"/>
              <a:t>Prepared By:</a:t>
            </a:r>
            <a:endParaRPr sz="1400"/>
          </a:p>
          <a:p>
            <a:pPr indent="-317500" lvl="0" marL="457200" rtl="0" algn="l">
              <a:lnSpc>
                <a:spcPct val="150000"/>
              </a:lnSpc>
              <a:spcBef>
                <a:spcPts val="0"/>
              </a:spcBef>
              <a:spcAft>
                <a:spcPts val="0"/>
              </a:spcAft>
              <a:buSzPts val="1400"/>
              <a:buChar char="●"/>
            </a:pPr>
            <a:r>
              <a:rPr lang="en" sz="1400"/>
              <a:t>Ahmad Dhiya’uddin Bin Md Nasir</a:t>
            </a:r>
            <a:endParaRPr sz="1400"/>
          </a:p>
          <a:p>
            <a:pPr indent="-317500" lvl="0" marL="457200" rtl="0" algn="l">
              <a:lnSpc>
                <a:spcPct val="150000"/>
              </a:lnSpc>
              <a:spcBef>
                <a:spcPts val="0"/>
              </a:spcBef>
              <a:spcAft>
                <a:spcPts val="0"/>
              </a:spcAft>
              <a:buSzPts val="1400"/>
              <a:buChar char="●"/>
            </a:pPr>
            <a:r>
              <a:rPr lang="en" sz="1400"/>
              <a:t>Jason Beh Wei Zhi</a:t>
            </a:r>
            <a:endParaRPr sz="1400"/>
          </a:p>
        </p:txBody>
      </p:sp>
      <p:cxnSp>
        <p:nvCxnSpPr>
          <p:cNvPr id="56" name="Google Shape;56;p13"/>
          <p:cNvCxnSpPr/>
          <p:nvPr/>
        </p:nvCxnSpPr>
        <p:spPr>
          <a:xfrm>
            <a:off x="1153650" y="2336163"/>
            <a:ext cx="6836700" cy="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22"/>
          <p:cNvPicPr preferRelativeResize="0"/>
          <p:nvPr/>
        </p:nvPicPr>
        <p:blipFill>
          <a:blip r:embed="rId3">
            <a:alphaModFix/>
          </a:blip>
          <a:stretch>
            <a:fillRect/>
          </a:stretch>
        </p:blipFill>
        <p:spPr>
          <a:xfrm>
            <a:off x="645775" y="1733888"/>
            <a:ext cx="3276575" cy="2176225"/>
          </a:xfrm>
          <a:prstGeom prst="rect">
            <a:avLst/>
          </a:prstGeom>
          <a:noFill/>
          <a:ln>
            <a:noFill/>
          </a:ln>
        </p:spPr>
      </p:pic>
      <p:sp>
        <p:nvSpPr>
          <p:cNvPr id="129" name="Google Shape;129;p22"/>
          <p:cNvSpPr/>
          <p:nvPr/>
        </p:nvSpPr>
        <p:spPr>
          <a:xfrm>
            <a:off x="4800600" y="1400450"/>
            <a:ext cx="3311100" cy="2843100"/>
          </a:xfrm>
          <a:prstGeom prst="foldedCorner">
            <a:avLst>
              <a:gd fmla="val 16667" name="adj"/>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2"/>
          <p:cNvSpPr txBox="1"/>
          <p:nvPr/>
        </p:nvSpPr>
        <p:spPr>
          <a:xfrm>
            <a:off x="4881000" y="1652150"/>
            <a:ext cx="3150300" cy="2339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i="1" lang="en">
                <a:solidFill>
                  <a:schemeClr val="dk1"/>
                </a:solidFill>
              </a:rPr>
              <a:t>Goals Achieved</a:t>
            </a:r>
            <a:endParaRPr b="1" i="1">
              <a:solidFill>
                <a:schemeClr val="dk1"/>
              </a:solidFill>
            </a:endParaRPr>
          </a:p>
          <a:p>
            <a:pPr indent="-317500" lvl="0" marL="457200" rtl="0" algn="l">
              <a:lnSpc>
                <a:spcPct val="150000"/>
              </a:lnSpc>
              <a:spcBef>
                <a:spcPts val="0"/>
              </a:spcBef>
              <a:spcAft>
                <a:spcPts val="0"/>
              </a:spcAft>
              <a:buSzPts val="1400"/>
              <a:buChar char="●"/>
            </a:pPr>
            <a:r>
              <a:rPr lang="en"/>
              <a:t>Crops yield increased by 67% with the help of drones and IoT.</a:t>
            </a:r>
            <a:endParaRPr/>
          </a:p>
          <a:p>
            <a:pPr indent="-317500" lvl="0" marL="457200" rtl="0" algn="l">
              <a:lnSpc>
                <a:spcPct val="150000"/>
              </a:lnSpc>
              <a:spcBef>
                <a:spcPts val="0"/>
              </a:spcBef>
              <a:spcAft>
                <a:spcPts val="0"/>
              </a:spcAft>
              <a:buSzPts val="1400"/>
              <a:buChar char="●"/>
            </a:pPr>
            <a:r>
              <a:rPr lang="en"/>
              <a:t>Reduced the cost of food production by half by lowering the amount of traditional inputs needed to grow crops.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ctrTitle"/>
          </p:nvPr>
        </p:nvSpPr>
        <p:spPr>
          <a:xfrm>
            <a:off x="1264575" y="973300"/>
            <a:ext cx="6444900" cy="63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Braintree Technologies</a:t>
            </a:r>
            <a:endParaRPr sz="3000"/>
          </a:p>
        </p:txBody>
      </p:sp>
      <p:sp>
        <p:nvSpPr>
          <p:cNvPr id="136" name="Google Shape;136;p23"/>
          <p:cNvSpPr/>
          <p:nvPr/>
        </p:nvSpPr>
        <p:spPr>
          <a:xfrm>
            <a:off x="535800" y="1882650"/>
            <a:ext cx="3311100" cy="2146500"/>
          </a:xfrm>
          <a:prstGeom prst="foldedCorner">
            <a:avLst>
              <a:gd fmla="val 16667" name="adj"/>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3"/>
          <p:cNvSpPr txBox="1"/>
          <p:nvPr/>
        </p:nvSpPr>
        <p:spPr>
          <a:xfrm>
            <a:off x="616200" y="2014525"/>
            <a:ext cx="3150300" cy="2016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i="1" lang="en">
                <a:solidFill>
                  <a:schemeClr val="dk1"/>
                </a:solidFill>
              </a:rPr>
              <a:t>Problem Statement</a:t>
            </a:r>
            <a:endParaRPr b="1" i="1">
              <a:solidFill>
                <a:schemeClr val="dk1"/>
              </a:solidFill>
            </a:endParaRPr>
          </a:p>
          <a:p>
            <a:pPr indent="-317500" lvl="0" marL="457200" rtl="0" algn="l">
              <a:lnSpc>
                <a:spcPct val="150000"/>
              </a:lnSpc>
              <a:spcBef>
                <a:spcPts val="0"/>
              </a:spcBef>
              <a:spcAft>
                <a:spcPts val="0"/>
              </a:spcAft>
              <a:buSzPts val="1400"/>
              <a:buChar char="●"/>
            </a:pPr>
            <a:r>
              <a:rPr lang="en"/>
              <a:t>Inefficiency in plantation management.</a:t>
            </a:r>
            <a:endParaRPr/>
          </a:p>
          <a:p>
            <a:pPr indent="-317500" lvl="0" marL="457200" rtl="0" algn="l">
              <a:lnSpc>
                <a:spcPct val="150000"/>
              </a:lnSpc>
              <a:spcBef>
                <a:spcPts val="0"/>
              </a:spcBef>
              <a:spcAft>
                <a:spcPts val="0"/>
              </a:spcAft>
              <a:buSzPts val="1400"/>
              <a:buChar char="●"/>
            </a:pPr>
            <a:r>
              <a:rPr lang="en"/>
              <a:t>Low yield and high costs in agriculture industry.</a:t>
            </a:r>
            <a:endParaRPr/>
          </a:p>
          <a:p>
            <a:pPr indent="0" lvl="0" marL="0" rtl="0" algn="l">
              <a:lnSpc>
                <a:spcPct val="150000"/>
              </a:lnSpc>
              <a:spcBef>
                <a:spcPts val="0"/>
              </a:spcBef>
              <a:spcAft>
                <a:spcPts val="0"/>
              </a:spcAft>
              <a:buNone/>
            </a:pPr>
            <a:r>
              <a:t/>
            </a:r>
            <a:endParaRPr/>
          </a:p>
        </p:txBody>
      </p:sp>
      <p:sp>
        <p:nvSpPr>
          <p:cNvPr id="138" name="Google Shape;138;p23"/>
          <p:cNvSpPr/>
          <p:nvPr/>
        </p:nvSpPr>
        <p:spPr>
          <a:xfrm>
            <a:off x="4645575" y="1882650"/>
            <a:ext cx="4034100" cy="2146500"/>
          </a:xfrm>
          <a:prstGeom prst="foldedCorner">
            <a:avLst>
              <a:gd fmla="val 16667" name="adj"/>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3"/>
          <p:cNvSpPr txBox="1"/>
          <p:nvPr/>
        </p:nvSpPr>
        <p:spPr>
          <a:xfrm>
            <a:off x="4691025" y="2014525"/>
            <a:ext cx="3943200" cy="1693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i="1" lang="en"/>
              <a:t>Solutions</a:t>
            </a:r>
            <a:endParaRPr b="1" i="1"/>
          </a:p>
          <a:p>
            <a:pPr indent="-317500" lvl="0" marL="457200" rtl="0" algn="l">
              <a:lnSpc>
                <a:spcPct val="150000"/>
              </a:lnSpc>
              <a:spcBef>
                <a:spcPts val="0"/>
              </a:spcBef>
              <a:spcAft>
                <a:spcPts val="0"/>
              </a:spcAft>
              <a:buClr>
                <a:schemeClr val="dk1"/>
              </a:buClr>
              <a:buSzPts val="1400"/>
              <a:buChar char="●"/>
            </a:pPr>
            <a:r>
              <a:rPr lang="en">
                <a:solidFill>
                  <a:schemeClr val="dk1"/>
                </a:solidFill>
              </a:rPr>
              <a:t>Drones used for pesticide spraying over mature oil palm tree for better efficiency.</a:t>
            </a:r>
            <a:endParaRPr>
              <a:solidFill>
                <a:schemeClr val="dk1"/>
              </a:solidFill>
            </a:endParaRPr>
          </a:p>
          <a:p>
            <a:pPr indent="-317500" lvl="0" marL="457200" rtl="0" algn="l">
              <a:lnSpc>
                <a:spcPct val="150000"/>
              </a:lnSpc>
              <a:spcBef>
                <a:spcPts val="0"/>
              </a:spcBef>
              <a:spcAft>
                <a:spcPts val="0"/>
              </a:spcAft>
              <a:buClr>
                <a:schemeClr val="dk1"/>
              </a:buClr>
              <a:buSzPts val="1400"/>
              <a:buChar char="●"/>
            </a:pPr>
            <a:r>
              <a:rPr lang="en">
                <a:solidFill>
                  <a:schemeClr val="dk1"/>
                </a:solidFill>
              </a:rPr>
              <a:t>Provide more drone services such as AI powered tree counting and mapping.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4"/>
          <p:cNvPicPr preferRelativeResize="0"/>
          <p:nvPr/>
        </p:nvPicPr>
        <p:blipFill>
          <a:blip r:embed="rId3">
            <a:alphaModFix/>
          </a:blip>
          <a:stretch>
            <a:fillRect/>
          </a:stretch>
        </p:blipFill>
        <p:spPr>
          <a:xfrm>
            <a:off x="677650" y="1835337"/>
            <a:ext cx="3283574" cy="1847025"/>
          </a:xfrm>
          <a:prstGeom prst="rect">
            <a:avLst/>
          </a:prstGeom>
          <a:noFill/>
          <a:ln>
            <a:noFill/>
          </a:ln>
        </p:spPr>
      </p:pic>
      <p:sp>
        <p:nvSpPr>
          <p:cNvPr id="145" name="Google Shape;145;p24"/>
          <p:cNvSpPr/>
          <p:nvPr/>
        </p:nvSpPr>
        <p:spPr>
          <a:xfrm>
            <a:off x="4800600" y="1400450"/>
            <a:ext cx="3311100" cy="2843100"/>
          </a:xfrm>
          <a:prstGeom prst="foldedCorner">
            <a:avLst>
              <a:gd fmla="val 16667" name="adj"/>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4"/>
          <p:cNvSpPr txBox="1"/>
          <p:nvPr/>
        </p:nvSpPr>
        <p:spPr>
          <a:xfrm>
            <a:off x="4881000" y="1652150"/>
            <a:ext cx="3230700" cy="2016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i="1" lang="en">
                <a:solidFill>
                  <a:schemeClr val="dk1"/>
                </a:solidFill>
              </a:rPr>
              <a:t>Goals Achieved</a:t>
            </a:r>
            <a:endParaRPr b="1" i="1">
              <a:solidFill>
                <a:schemeClr val="dk1"/>
              </a:solidFill>
            </a:endParaRPr>
          </a:p>
          <a:p>
            <a:pPr indent="-317500" lvl="0" marL="457200" rtl="0" algn="l">
              <a:lnSpc>
                <a:spcPct val="150000"/>
              </a:lnSpc>
              <a:spcBef>
                <a:spcPts val="0"/>
              </a:spcBef>
              <a:spcAft>
                <a:spcPts val="0"/>
              </a:spcAft>
              <a:buSzPts val="1400"/>
              <a:buChar char="●"/>
            </a:pPr>
            <a:r>
              <a:rPr lang="en"/>
              <a:t>500 hectares of energy efficiency were achieved</a:t>
            </a:r>
            <a:r>
              <a:rPr lang="en"/>
              <a:t>.</a:t>
            </a:r>
            <a:endParaRPr/>
          </a:p>
          <a:p>
            <a:pPr indent="-317500" lvl="0" marL="457200" rtl="0" algn="l">
              <a:lnSpc>
                <a:spcPct val="150000"/>
              </a:lnSpc>
              <a:spcBef>
                <a:spcPts val="0"/>
              </a:spcBef>
              <a:spcAft>
                <a:spcPts val="0"/>
              </a:spcAft>
              <a:buSzPts val="1400"/>
              <a:buChar char="●"/>
            </a:pPr>
            <a:r>
              <a:rPr lang="en"/>
              <a:t>Drone pesticide spraying over mature oil palm trees is 100 percent effective.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5"/>
          <p:cNvSpPr txBox="1"/>
          <p:nvPr>
            <p:ph type="ctrTitle"/>
          </p:nvPr>
        </p:nvSpPr>
        <p:spPr>
          <a:xfrm>
            <a:off x="1264575" y="973300"/>
            <a:ext cx="6444900" cy="63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BoomGrow (Machine Farm)</a:t>
            </a:r>
            <a:endParaRPr sz="3000"/>
          </a:p>
        </p:txBody>
      </p:sp>
      <p:sp>
        <p:nvSpPr>
          <p:cNvPr id="152" name="Google Shape;152;p25"/>
          <p:cNvSpPr/>
          <p:nvPr/>
        </p:nvSpPr>
        <p:spPr>
          <a:xfrm>
            <a:off x="535800" y="1882650"/>
            <a:ext cx="3311100" cy="1369800"/>
          </a:xfrm>
          <a:prstGeom prst="foldedCorner">
            <a:avLst>
              <a:gd fmla="val 16667" name="adj"/>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5"/>
          <p:cNvSpPr txBox="1"/>
          <p:nvPr/>
        </p:nvSpPr>
        <p:spPr>
          <a:xfrm>
            <a:off x="616200" y="2014525"/>
            <a:ext cx="3150300" cy="1369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i="1" lang="en">
                <a:solidFill>
                  <a:schemeClr val="dk1"/>
                </a:solidFill>
              </a:rPr>
              <a:t>Problem Statement</a:t>
            </a:r>
            <a:endParaRPr b="1" i="1">
              <a:solidFill>
                <a:schemeClr val="dk1"/>
              </a:solidFill>
            </a:endParaRPr>
          </a:p>
          <a:p>
            <a:pPr indent="-317500" lvl="0" marL="457200" rtl="0" algn="l">
              <a:lnSpc>
                <a:spcPct val="150000"/>
              </a:lnSpc>
              <a:spcBef>
                <a:spcPts val="0"/>
              </a:spcBef>
              <a:spcAft>
                <a:spcPts val="0"/>
              </a:spcAft>
              <a:buSzPts val="1400"/>
              <a:buChar char="●"/>
            </a:pPr>
            <a:r>
              <a:rPr lang="en"/>
              <a:t>Cost spent for farming is high.</a:t>
            </a:r>
            <a:endParaRPr/>
          </a:p>
          <a:p>
            <a:pPr indent="-317500" lvl="0" marL="457200" rtl="0" algn="l">
              <a:lnSpc>
                <a:spcPct val="150000"/>
              </a:lnSpc>
              <a:spcBef>
                <a:spcPts val="0"/>
              </a:spcBef>
              <a:spcAft>
                <a:spcPts val="0"/>
              </a:spcAft>
              <a:buSzPts val="1400"/>
              <a:buChar char="●"/>
            </a:pPr>
            <a:r>
              <a:rPr lang="en"/>
              <a:t>Scarcity of land</a:t>
            </a:r>
            <a:endParaRPr/>
          </a:p>
          <a:p>
            <a:pPr indent="0" lvl="0" marL="0" rtl="0" algn="l">
              <a:lnSpc>
                <a:spcPct val="150000"/>
              </a:lnSpc>
              <a:spcBef>
                <a:spcPts val="0"/>
              </a:spcBef>
              <a:spcAft>
                <a:spcPts val="0"/>
              </a:spcAft>
              <a:buNone/>
            </a:pPr>
            <a:r>
              <a:t/>
            </a:r>
            <a:endParaRPr/>
          </a:p>
        </p:txBody>
      </p:sp>
      <p:sp>
        <p:nvSpPr>
          <p:cNvPr id="154" name="Google Shape;154;p25"/>
          <p:cNvSpPr/>
          <p:nvPr/>
        </p:nvSpPr>
        <p:spPr>
          <a:xfrm>
            <a:off x="4645575" y="1882650"/>
            <a:ext cx="4034100" cy="2682300"/>
          </a:xfrm>
          <a:prstGeom prst="foldedCorner">
            <a:avLst>
              <a:gd fmla="val 16667" name="adj"/>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5"/>
          <p:cNvSpPr txBox="1"/>
          <p:nvPr/>
        </p:nvSpPr>
        <p:spPr>
          <a:xfrm>
            <a:off x="4691025" y="2014525"/>
            <a:ext cx="3943200" cy="2339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i="1" lang="en"/>
              <a:t>Solutions</a:t>
            </a:r>
            <a:endParaRPr b="1" i="1"/>
          </a:p>
          <a:p>
            <a:pPr indent="-317500" lvl="0" marL="457200" rtl="0" algn="l">
              <a:lnSpc>
                <a:spcPct val="150000"/>
              </a:lnSpc>
              <a:spcBef>
                <a:spcPts val="0"/>
              </a:spcBef>
              <a:spcAft>
                <a:spcPts val="0"/>
              </a:spcAft>
              <a:buClr>
                <a:schemeClr val="dk1"/>
              </a:buClr>
              <a:buSzPts val="1400"/>
              <a:buChar char="●"/>
            </a:pPr>
            <a:r>
              <a:rPr lang="en">
                <a:solidFill>
                  <a:schemeClr val="dk1"/>
                </a:solidFill>
              </a:rPr>
              <a:t>Controlled LEDs to ensure optimal growing conditions for plants.</a:t>
            </a:r>
            <a:endParaRPr>
              <a:solidFill>
                <a:schemeClr val="dk1"/>
              </a:solidFill>
            </a:endParaRPr>
          </a:p>
          <a:p>
            <a:pPr indent="-317500" lvl="0" marL="457200" rtl="0" algn="l">
              <a:lnSpc>
                <a:spcPct val="150000"/>
              </a:lnSpc>
              <a:spcBef>
                <a:spcPts val="0"/>
              </a:spcBef>
              <a:spcAft>
                <a:spcPts val="0"/>
              </a:spcAft>
              <a:buClr>
                <a:schemeClr val="dk1"/>
              </a:buClr>
              <a:buSzPts val="1400"/>
              <a:buChar char="●"/>
            </a:pPr>
            <a:r>
              <a:rPr lang="en">
                <a:solidFill>
                  <a:schemeClr val="dk1"/>
                </a:solidFill>
              </a:rPr>
              <a:t>Equipped with modular racking system that allow the farmers to grow a wide range of greens with the option of scaling up as needed.</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26"/>
          <p:cNvPicPr preferRelativeResize="0"/>
          <p:nvPr/>
        </p:nvPicPr>
        <p:blipFill>
          <a:blip r:embed="rId3">
            <a:alphaModFix/>
          </a:blip>
          <a:stretch>
            <a:fillRect/>
          </a:stretch>
        </p:blipFill>
        <p:spPr>
          <a:xfrm>
            <a:off x="719384" y="2193912"/>
            <a:ext cx="3394341" cy="1776375"/>
          </a:xfrm>
          <a:prstGeom prst="rect">
            <a:avLst/>
          </a:prstGeom>
          <a:noFill/>
          <a:ln>
            <a:noFill/>
          </a:ln>
        </p:spPr>
      </p:pic>
      <p:sp>
        <p:nvSpPr>
          <p:cNvPr id="161" name="Google Shape;161;p26"/>
          <p:cNvSpPr/>
          <p:nvPr/>
        </p:nvSpPr>
        <p:spPr>
          <a:xfrm>
            <a:off x="4800600" y="1400450"/>
            <a:ext cx="3311100" cy="3164400"/>
          </a:xfrm>
          <a:prstGeom prst="foldedCorner">
            <a:avLst>
              <a:gd fmla="val 16667" name="adj"/>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6"/>
          <p:cNvSpPr txBox="1"/>
          <p:nvPr/>
        </p:nvSpPr>
        <p:spPr>
          <a:xfrm>
            <a:off x="4840800" y="1588999"/>
            <a:ext cx="3230700" cy="2662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i="1" lang="en">
                <a:solidFill>
                  <a:schemeClr val="dk1"/>
                </a:solidFill>
              </a:rPr>
              <a:t>Goals Achieved</a:t>
            </a:r>
            <a:endParaRPr b="1" i="1">
              <a:solidFill>
                <a:schemeClr val="dk1"/>
              </a:solidFill>
            </a:endParaRPr>
          </a:p>
          <a:p>
            <a:pPr indent="-317500" lvl="0" marL="457200" rtl="0" algn="l">
              <a:lnSpc>
                <a:spcPct val="150000"/>
              </a:lnSpc>
              <a:spcBef>
                <a:spcPts val="0"/>
              </a:spcBef>
              <a:spcAft>
                <a:spcPts val="0"/>
              </a:spcAft>
              <a:buSzPts val="1400"/>
              <a:buChar char="●"/>
            </a:pPr>
            <a:r>
              <a:rPr lang="en"/>
              <a:t>AI-driven platforms can shorten plant cycles and boost crop yield.</a:t>
            </a:r>
            <a:endParaRPr/>
          </a:p>
          <a:p>
            <a:pPr indent="-317500" lvl="0" marL="457200" rtl="0" algn="l">
              <a:lnSpc>
                <a:spcPct val="150000"/>
              </a:lnSpc>
              <a:spcBef>
                <a:spcPts val="0"/>
              </a:spcBef>
              <a:spcAft>
                <a:spcPts val="0"/>
              </a:spcAft>
              <a:buSzPts val="1400"/>
              <a:buChar char="●"/>
            </a:pPr>
            <a:r>
              <a:rPr lang="en"/>
              <a:t>Lowered</a:t>
            </a:r>
            <a:r>
              <a:rPr lang="en"/>
              <a:t> water, land and</a:t>
            </a:r>
            <a:endParaRPr/>
          </a:p>
          <a:p>
            <a:pPr indent="0" lvl="0" marL="457200" rtl="0" algn="l">
              <a:lnSpc>
                <a:spcPct val="150000"/>
              </a:lnSpc>
              <a:spcBef>
                <a:spcPts val="0"/>
              </a:spcBef>
              <a:spcAft>
                <a:spcPts val="0"/>
              </a:spcAft>
              <a:buNone/>
            </a:pPr>
            <a:r>
              <a:rPr lang="en"/>
              <a:t>fuel consumption by 95%</a:t>
            </a:r>
            <a:endParaRPr/>
          </a:p>
          <a:p>
            <a:pPr indent="0" lvl="0" marL="457200" rtl="0" algn="l">
              <a:lnSpc>
                <a:spcPct val="150000"/>
              </a:lnSpc>
              <a:spcBef>
                <a:spcPts val="0"/>
              </a:spcBef>
              <a:spcAft>
                <a:spcPts val="0"/>
              </a:spcAft>
              <a:buNone/>
            </a:pPr>
            <a:r>
              <a:rPr lang="en"/>
              <a:t>compared to traditional</a:t>
            </a:r>
            <a:endParaRPr/>
          </a:p>
          <a:p>
            <a:pPr indent="0" lvl="0" marL="457200" rtl="0" algn="l">
              <a:lnSpc>
                <a:spcPct val="150000"/>
              </a:lnSpc>
              <a:spcBef>
                <a:spcPts val="0"/>
              </a:spcBef>
              <a:spcAft>
                <a:spcPts val="0"/>
              </a:spcAft>
              <a:buNone/>
            </a:pPr>
            <a:r>
              <a:rPr lang="en"/>
              <a:t>outdoor farming.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7"/>
          <p:cNvSpPr txBox="1"/>
          <p:nvPr>
            <p:ph idx="1" type="body"/>
          </p:nvPr>
        </p:nvSpPr>
        <p:spPr>
          <a:xfrm>
            <a:off x="311700" y="1152475"/>
            <a:ext cx="6267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UAV (drones) for tree and blank spot detection</a:t>
            </a:r>
            <a:endParaRPr/>
          </a:p>
          <a:p>
            <a:pPr indent="-317500" lvl="1" marL="914400" rtl="0" algn="l">
              <a:lnSpc>
                <a:spcPct val="150000"/>
              </a:lnSpc>
              <a:spcBef>
                <a:spcPts val="0"/>
              </a:spcBef>
              <a:spcAft>
                <a:spcPts val="0"/>
              </a:spcAft>
              <a:buSzPts val="1400"/>
              <a:buChar char="○"/>
            </a:pPr>
            <a:r>
              <a:rPr lang="en"/>
              <a:t>Improved management decisions</a:t>
            </a:r>
            <a:endParaRPr/>
          </a:p>
          <a:p>
            <a:pPr indent="-317500" lvl="1" marL="914400" rtl="0" algn="l">
              <a:lnSpc>
                <a:spcPct val="150000"/>
              </a:lnSpc>
              <a:spcBef>
                <a:spcPts val="0"/>
              </a:spcBef>
              <a:spcAft>
                <a:spcPts val="0"/>
              </a:spcAft>
              <a:buSzPts val="1400"/>
              <a:buChar char="○"/>
            </a:pPr>
            <a:r>
              <a:rPr lang="en"/>
              <a:t>Crop yields improved</a:t>
            </a:r>
            <a:endParaRPr/>
          </a:p>
          <a:p>
            <a:pPr indent="-317500" lvl="1" marL="914400" rtl="0" algn="l">
              <a:lnSpc>
                <a:spcPct val="150000"/>
              </a:lnSpc>
              <a:spcBef>
                <a:spcPts val="0"/>
              </a:spcBef>
              <a:spcAft>
                <a:spcPts val="0"/>
              </a:spcAft>
              <a:buSzPts val="1400"/>
              <a:buChar char="○"/>
            </a:pPr>
            <a:r>
              <a:rPr lang="en"/>
              <a:t>Overall profitability increased</a:t>
            </a:r>
            <a:endParaRPr/>
          </a:p>
          <a:p>
            <a:pPr indent="-342900" lvl="0" marL="457200" rtl="0" algn="l">
              <a:lnSpc>
                <a:spcPct val="150000"/>
              </a:lnSpc>
              <a:spcBef>
                <a:spcPts val="0"/>
              </a:spcBef>
              <a:spcAft>
                <a:spcPts val="0"/>
              </a:spcAft>
              <a:buSzPts val="1800"/>
              <a:buChar char="●"/>
            </a:pPr>
            <a:r>
              <a:rPr lang="en"/>
              <a:t>Plant health monitoring for palm oil and fiber tree</a:t>
            </a:r>
            <a:endParaRPr/>
          </a:p>
          <a:p>
            <a:pPr indent="-317500" lvl="1" marL="914400" rtl="0" algn="l">
              <a:lnSpc>
                <a:spcPct val="150000"/>
              </a:lnSpc>
              <a:spcBef>
                <a:spcPts val="0"/>
              </a:spcBef>
              <a:spcAft>
                <a:spcPts val="0"/>
              </a:spcAft>
              <a:buSzPts val="1400"/>
              <a:buChar char="○"/>
            </a:pPr>
            <a:r>
              <a:rPr lang="en"/>
              <a:t>Reduce manual labour intervention</a:t>
            </a:r>
            <a:endParaRPr/>
          </a:p>
          <a:p>
            <a:pPr indent="-317500" lvl="1" marL="914400" rtl="0" algn="l">
              <a:lnSpc>
                <a:spcPct val="150000"/>
              </a:lnSpc>
              <a:spcBef>
                <a:spcPts val="0"/>
              </a:spcBef>
              <a:spcAft>
                <a:spcPts val="0"/>
              </a:spcAft>
              <a:buSzPts val="1400"/>
              <a:buChar char="○"/>
            </a:pPr>
            <a:r>
              <a:rPr lang="en"/>
              <a:t>Lower labour costs</a:t>
            </a:r>
            <a:endParaRPr/>
          </a:p>
          <a:p>
            <a:pPr indent="-317500" lvl="1" marL="914400" rtl="0" algn="l">
              <a:lnSpc>
                <a:spcPct val="150000"/>
              </a:lnSpc>
              <a:spcBef>
                <a:spcPts val="0"/>
              </a:spcBef>
              <a:spcAft>
                <a:spcPts val="0"/>
              </a:spcAft>
              <a:buSzPts val="1400"/>
              <a:buChar char="○"/>
            </a:pPr>
            <a:r>
              <a:rPr lang="en"/>
              <a:t>Implement appropriate actions without much delay</a:t>
            </a:r>
            <a:endParaRPr/>
          </a:p>
        </p:txBody>
      </p:sp>
      <p:sp>
        <p:nvSpPr>
          <p:cNvPr id="168" name="Google Shape;168;p27"/>
          <p:cNvSpPr/>
          <p:nvPr/>
        </p:nvSpPr>
        <p:spPr>
          <a:xfrm>
            <a:off x="3152175" y="182175"/>
            <a:ext cx="2839650" cy="589350"/>
          </a:xfrm>
          <a:prstGeom prst="flowChartProcess">
            <a:avLst/>
          </a:prstGeom>
          <a:solidFill>
            <a:srgbClr val="E69138"/>
          </a:solidFill>
          <a:ln cap="flat" cmpd="sng" w="9525">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chemeClr val="lt1"/>
                </a:solidFill>
              </a:rPr>
              <a:t>Current Usage of Drones in RGE</a:t>
            </a:r>
            <a:endParaRPr b="1" sz="18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8"/>
          <p:cNvSpPr/>
          <p:nvPr/>
        </p:nvSpPr>
        <p:spPr>
          <a:xfrm>
            <a:off x="2736500" y="278625"/>
            <a:ext cx="3671000" cy="589350"/>
          </a:xfrm>
          <a:prstGeom prst="flowChartProcess">
            <a:avLst/>
          </a:prstGeom>
          <a:solidFill>
            <a:srgbClr val="BF9000"/>
          </a:solidFill>
          <a:ln cap="flat" cmpd="sng" w="952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chemeClr val="lt1"/>
                </a:solidFill>
              </a:rPr>
              <a:t>Empower Drones with Image Recognition</a:t>
            </a:r>
            <a:endParaRPr b="1" sz="1800">
              <a:solidFill>
                <a:schemeClr val="lt1"/>
              </a:solidFill>
            </a:endParaRPr>
          </a:p>
        </p:txBody>
      </p:sp>
      <p:sp>
        <p:nvSpPr>
          <p:cNvPr id="174" name="Google Shape;174;p28"/>
          <p:cNvSpPr txBox="1"/>
          <p:nvPr>
            <p:ph idx="4294967295" type="body"/>
          </p:nvPr>
        </p:nvSpPr>
        <p:spPr>
          <a:xfrm>
            <a:off x="4082650" y="1602550"/>
            <a:ext cx="4511400" cy="25122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SzPts val="1400"/>
              <a:buChar char="●"/>
            </a:pPr>
            <a:r>
              <a:rPr lang="en" sz="1400"/>
              <a:t>APRIL and ACE Digital collaborate to develop plant monitoring solutions through aerial imaginary and computer vision. </a:t>
            </a:r>
            <a:endParaRPr sz="1400"/>
          </a:p>
          <a:p>
            <a:pPr indent="-317500" lvl="0" marL="457200" rtl="0" algn="l">
              <a:lnSpc>
                <a:spcPct val="150000"/>
              </a:lnSpc>
              <a:spcBef>
                <a:spcPts val="0"/>
              </a:spcBef>
              <a:spcAft>
                <a:spcPts val="0"/>
              </a:spcAft>
              <a:buSzPts val="1400"/>
              <a:buChar char="●"/>
            </a:pPr>
            <a:r>
              <a:rPr lang="en" sz="1400"/>
              <a:t>This is done by leveraging image analysis to reproduce expert </a:t>
            </a:r>
            <a:r>
              <a:rPr lang="en" sz="1400"/>
              <a:t>observations</a:t>
            </a:r>
            <a:r>
              <a:rPr lang="en" sz="1400"/>
              <a:t> on every plants across thousands of hectares using RGB aerial imaginary.</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9"/>
          <p:cNvSpPr txBox="1"/>
          <p:nvPr>
            <p:ph idx="4294967295" type="body"/>
          </p:nvPr>
        </p:nvSpPr>
        <p:spPr>
          <a:xfrm>
            <a:off x="459725" y="1183663"/>
            <a:ext cx="4448700" cy="27762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SzPts val="1400"/>
              <a:buChar char="●"/>
            </a:pPr>
            <a:r>
              <a:rPr lang="en" sz="1400"/>
              <a:t>Normalized Difference Vegetation Index (NDVI) measures plant health based on how the plant reflects lights at near-infrared (NIR) and visible spectrum.</a:t>
            </a:r>
            <a:endParaRPr sz="1400"/>
          </a:p>
          <a:p>
            <a:pPr indent="-317500" lvl="0" marL="457200" rtl="0" algn="l">
              <a:lnSpc>
                <a:spcPct val="150000"/>
              </a:lnSpc>
              <a:spcBef>
                <a:spcPts val="0"/>
              </a:spcBef>
              <a:spcAft>
                <a:spcPts val="0"/>
              </a:spcAft>
              <a:buSzPts val="1400"/>
              <a:buChar char="●"/>
            </a:pPr>
            <a:r>
              <a:rPr lang="en" sz="1400"/>
              <a:t>It differentiates bare soil from plantation or weed, aiding us from detecting stressed plants </a:t>
            </a:r>
            <a:r>
              <a:rPr lang="en" sz="1400"/>
              <a:t>which allow us to implement appropriate actions.</a:t>
            </a:r>
            <a:endParaRPr sz="1400"/>
          </a:p>
        </p:txBody>
      </p:sp>
      <p:pic>
        <p:nvPicPr>
          <p:cNvPr id="180" name="Google Shape;180;p29"/>
          <p:cNvPicPr preferRelativeResize="0"/>
          <p:nvPr/>
        </p:nvPicPr>
        <p:blipFill>
          <a:blip r:embed="rId3">
            <a:alphaModFix/>
          </a:blip>
          <a:stretch>
            <a:fillRect/>
          </a:stretch>
        </p:blipFill>
        <p:spPr>
          <a:xfrm>
            <a:off x="5086499" y="1073263"/>
            <a:ext cx="3597773" cy="299697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0"/>
          <p:cNvSpPr/>
          <p:nvPr/>
        </p:nvSpPr>
        <p:spPr>
          <a:xfrm>
            <a:off x="2736500" y="278625"/>
            <a:ext cx="3671000" cy="589350"/>
          </a:xfrm>
          <a:prstGeom prst="flowChartProcess">
            <a:avLst/>
          </a:prstGeom>
          <a:solidFill>
            <a:srgbClr val="BF9000"/>
          </a:solidFill>
          <a:ln cap="flat" cmpd="sng" w="952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chemeClr val="lt1"/>
                </a:solidFill>
              </a:rPr>
              <a:t>Empower Drones with Sensors</a:t>
            </a:r>
            <a:endParaRPr b="1" sz="180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1"/>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Use cases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ctrTitle"/>
          </p:nvPr>
        </p:nvSpPr>
        <p:spPr>
          <a:xfrm>
            <a:off x="2777100" y="626700"/>
            <a:ext cx="3589800" cy="1098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3000"/>
              <a:t>What is Drone?</a:t>
            </a:r>
            <a:endParaRPr b="1" sz="3000"/>
          </a:p>
        </p:txBody>
      </p:sp>
      <p:sp>
        <p:nvSpPr>
          <p:cNvPr id="62" name="Google Shape;62;p14"/>
          <p:cNvSpPr txBox="1"/>
          <p:nvPr>
            <p:ph idx="1" type="subTitle"/>
          </p:nvPr>
        </p:nvSpPr>
        <p:spPr>
          <a:xfrm>
            <a:off x="1227450" y="1779150"/>
            <a:ext cx="6689100" cy="25392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SzPts val="1400"/>
              <a:buChar char="●"/>
            </a:pPr>
            <a:r>
              <a:rPr lang="en" sz="1400"/>
              <a:t>A drone or unmanned aerial vehicle (UAV) is a flying robot with embedded technologies that may be commanded remotely or fly independently using software-driven flight plans.</a:t>
            </a:r>
            <a:endParaRPr sz="1400"/>
          </a:p>
          <a:p>
            <a:pPr indent="-317500" lvl="0" marL="457200" rtl="0" algn="l">
              <a:lnSpc>
                <a:spcPct val="150000"/>
              </a:lnSpc>
              <a:spcBef>
                <a:spcPts val="0"/>
              </a:spcBef>
              <a:spcAft>
                <a:spcPts val="0"/>
              </a:spcAft>
              <a:buSzPts val="1400"/>
              <a:buChar char="●"/>
            </a:pPr>
            <a:r>
              <a:rPr lang="en" sz="1400"/>
              <a:t>Over the past few years, drone technology has developed and prospered which brings a significant increase in terms of drone adoptions for several usages.</a:t>
            </a:r>
            <a:endParaRPr sz="1400"/>
          </a:p>
        </p:txBody>
      </p:sp>
      <p:pic>
        <p:nvPicPr>
          <p:cNvPr id="63" name="Google Shape;63;p14"/>
          <p:cNvPicPr preferRelativeResize="0"/>
          <p:nvPr/>
        </p:nvPicPr>
        <p:blipFill>
          <a:blip r:embed="rId3">
            <a:alphaModFix/>
          </a:blip>
          <a:stretch>
            <a:fillRect/>
          </a:stretch>
        </p:blipFill>
        <p:spPr>
          <a:xfrm>
            <a:off x="6429374" y="878237"/>
            <a:ext cx="1553800" cy="595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2"/>
          <p:cNvSpPr/>
          <p:nvPr/>
        </p:nvSpPr>
        <p:spPr>
          <a:xfrm>
            <a:off x="1508875" y="1363425"/>
            <a:ext cx="1896600" cy="1378200"/>
          </a:xfrm>
          <a:prstGeom prst="foldedCorner">
            <a:avLst>
              <a:gd fmla="val 16667" name="adj"/>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2"/>
          <p:cNvSpPr/>
          <p:nvPr/>
        </p:nvSpPr>
        <p:spPr>
          <a:xfrm>
            <a:off x="5898238" y="1363413"/>
            <a:ext cx="1896600" cy="1378200"/>
          </a:xfrm>
          <a:prstGeom prst="foldedCorner">
            <a:avLst>
              <a:gd fmla="val 16667" name="adj"/>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2"/>
          <p:cNvSpPr/>
          <p:nvPr/>
        </p:nvSpPr>
        <p:spPr>
          <a:xfrm>
            <a:off x="3517275" y="3163700"/>
            <a:ext cx="1896600" cy="1378200"/>
          </a:xfrm>
          <a:prstGeom prst="foldedCorner">
            <a:avLst>
              <a:gd fmla="val 16667" name="adj"/>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2"/>
          <p:cNvSpPr txBox="1"/>
          <p:nvPr/>
        </p:nvSpPr>
        <p:spPr>
          <a:xfrm>
            <a:off x="3463725" y="3483350"/>
            <a:ext cx="20037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t>Shipping and delivery</a:t>
            </a:r>
            <a:endParaRPr sz="1800"/>
          </a:p>
        </p:txBody>
      </p:sp>
      <p:sp>
        <p:nvSpPr>
          <p:cNvPr id="199" name="Google Shape;199;p32"/>
          <p:cNvSpPr txBox="1"/>
          <p:nvPr/>
        </p:nvSpPr>
        <p:spPr>
          <a:xfrm>
            <a:off x="5871463" y="1636863"/>
            <a:ext cx="18966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Equipped with thermal sensors for rescue operation</a:t>
            </a:r>
            <a:endParaRPr/>
          </a:p>
        </p:txBody>
      </p:sp>
      <p:sp>
        <p:nvSpPr>
          <p:cNvPr id="200" name="Google Shape;200;p32"/>
          <p:cNvSpPr txBox="1"/>
          <p:nvPr/>
        </p:nvSpPr>
        <p:spPr>
          <a:xfrm>
            <a:off x="1591825" y="1636875"/>
            <a:ext cx="17307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Construction site or building safety inspection</a:t>
            </a:r>
            <a:endParaRPr/>
          </a:p>
        </p:txBody>
      </p:sp>
      <p:sp>
        <p:nvSpPr>
          <p:cNvPr id="201" name="Google Shape;201;p32"/>
          <p:cNvSpPr/>
          <p:nvPr/>
        </p:nvSpPr>
        <p:spPr>
          <a:xfrm>
            <a:off x="3152175" y="182175"/>
            <a:ext cx="2839650" cy="589350"/>
          </a:xfrm>
          <a:prstGeom prst="flowChartProcess">
            <a:avLst/>
          </a:prstGeom>
          <a:solidFill>
            <a:srgbClr val="EA9999"/>
          </a:solid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000">
                <a:solidFill>
                  <a:schemeClr val="lt1"/>
                </a:solidFill>
              </a:rPr>
              <a:t>Other</a:t>
            </a:r>
            <a:r>
              <a:rPr b="1" lang="en" sz="2000">
                <a:solidFill>
                  <a:schemeClr val="lt1"/>
                </a:solidFill>
              </a:rPr>
              <a:t> Applications of Drones</a:t>
            </a:r>
            <a:endParaRPr b="1" sz="2000">
              <a:solidFill>
                <a:schemeClr val="lt1"/>
              </a:solidFill>
            </a:endParaRPr>
          </a:p>
        </p:txBody>
      </p:sp>
      <p:pic>
        <p:nvPicPr>
          <p:cNvPr id="202" name="Google Shape;202;p32"/>
          <p:cNvPicPr preferRelativeResize="0"/>
          <p:nvPr/>
        </p:nvPicPr>
        <p:blipFill>
          <a:blip r:embed="rId3">
            <a:alphaModFix/>
          </a:blip>
          <a:stretch>
            <a:fillRect/>
          </a:stretch>
        </p:blipFill>
        <p:spPr>
          <a:xfrm>
            <a:off x="7379626" y="1160137"/>
            <a:ext cx="570727" cy="589350"/>
          </a:xfrm>
          <a:prstGeom prst="rect">
            <a:avLst/>
          </a:prstGeom>
          <a:noFill/>
          <a:ln>
            <a:noFill/>
          </a:ln>
        </p:spPr>
      </p:pic>
      <p:pic>
        <p:nvPicPr>
          <p:cNvPr id="203" name="Google Shape;203;p32"/>
          <p:cNvPicPr preferRelativeResize="0"/>
          <p:nvPr/>
        </p:nvPicPr>
        <p:blipFill>
          <a:blip r:embed="rId4">
            <a:alphaModFix/>
          </a:blip>
          <a:stretch>
            <a:fillRect/>
          </a:stretch>
        </p:blipFill>
        <p:spPr>
          <a:xfrm>
            <a:off x="4914327" y="2937359"/>
            <a:ext cx="765950" cy="606416"/>
          </a:xfrm>
          <a:prstGeom prst="rect">
            <a:avLst/>
          </a:prstGeom>
          <a:noFill/>
          <a:ln>
            <a:noFill/>
          </a:ln>
        </p:spPr>
      </p:pic>
      <p:pic>
        <p:nvPicPr>
          <p:cNvPr id="204" name="Google Shape;204;p32"/>
          <p:cNvPicPr preferRelativeResize="0"/>
          <p:nvPr/>
        </p:nvPicPr>
        <p:blipFill>
          <a:blip r:embed="rId5">
            <a:alphaModFix/>
          </a:blip>
          <a:stretch>
            <a:fillRect/>
          </a:stretch>
        </p:blipFill>
        <p:spPr>
          <a:xfrm>
            <a:off x="2845658" y="923116"/>
            <a:ext cx="865512" cy="75996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3"/>
          <p:cNvSpPr txBox="1"/>
          <p:nvPr>
            <p:ph idx="1" type="subTitle"/>
          </p:nvPr>
        </p:nvSpPr>
        <p:spPr>
          <a:xfrm>
            <a:off x="934500" y="1687550"/>
            <a:ext cx="7275000" cy="16665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SzPts val="1400"/>
              <a:buChar char="●"/>
            </a:pPr>
            <a:r>
              <a:rPr lang="en" sz="1400"/>
              <a:t>Drones or </a:t>
            </a:r>
            <a:r>
              <a:rPr lang="en" sz="1400">
                <a:highlight>
                  <a:srgbClr val="FFFFFF"/>
                </a:highlight>
              </a:rPr>
              <a:t>unmanned aerial vehicle (UAV) plays an important role in revolutionizing the businesses such as agriculture and forestry.</a:t>
            </a:r>
            <a:endParaRPr sz="1400">
              <a:highlight>
                <a:srgbClr val="FFFFFF"/>
              </a:highlight>
            </a:endParaRPr>
          </a:p>
          <a:p>
            <a:pPr indent="-317500" lvl="0" marL="457200" rtl="0" algn="l">
              <a:lnSpc>
                <a:spcPct val="150000"/>
              </a:lnSpc>
              <a:spcBef>
                <a:spcPts val="0"/>
              </a:spcBef>
              <a:spcAft>
                <a:spcPts val="0"/>
              </a:spcAft>
              <a:buSzPts val="1400"/>
              <a:buChar char="●"/>
            </a:pPr>
            <a:r>
              <a:rPr lang="en" sz="1400">
                <a:highlight>
                  <a:srgbClr val="FFFFFF"/>
                </a:highlight>
              </a:rPr>
              <a:t>Uses and applications of drones in </a:t>
            </a:r>
            <a:r>
              <a:rPr lang="en" sz="1400">
                <a:highlight>
                  <a:srgbClr val="FFFFFF"/>
                </a:highlight>
              </a:rPr>
              <a:t>appropriate</a:t>
            </a:r>
            <a:r>
              <a:rPr lang="en" sz="1400">
                <a:highlight>
                  <a:srgbClr val="FFFFFF"/>
                </a:highlight>
              </a:rPr>
              <a:t> fields are able to generate several benefits such as reduce costs, time and improved efficiency.</a:t>
            </a:r>
            <a:endParaRPr sz="1400">
              <a:highlight>
                <a:srgbClr val="FFFFFF"/>
              </a:highlight>
            </a:endParaRPr>
          </a:p>
        </p:txBody>
      </p:sp>
      <p:sp>
        <p:nvSpPr>
          <p:cNvPr id="210" name="Google Shape;210;p33"/>
          <p:cNvSpPr/>
          <p:nvPr/>
        </p:nvSpPr>
        <p:spPr>
          <a:xfrm>
            <a:off x="3152175" y="182175"/>
            <a:ext cx="2839650" cy="589350"/>
          </a:xfrm>
          <a:prstGeom prst="flowChartProcess">
            <a:avLst/>
          </a:prstGeom>
          <a:solidFill>
            <a:srgbClr val="6D9EEB"/>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000">
                <a:solidFill>
                  <a:schemeClr val="lt1"/>
                </a:solidFill>
              </a:rPr>
              <a:t>Conclusions</a:t>
            </a:r>
            <a:endParaRPr b="1" sz="2000">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Sources Cited:</a:t>
            </a:r>
            <a:endParaRPr/>
          </a:p>
        </p:txBody>
      </p:sp>
      <p:sp>
        <p:nvSpPr>
          <p:cNvPr id="216" name="Google Shape;216;p34"/>
          <p:cNvSpPr txBox="1"/>
          <p:nvPr>
            <p:ph idx="1" type="body"/>
          </p:nvPr>
        </p:nvSpPr>
        <p:spPr>
          <a:xfrm>
            <a:off x="0" y="1152475"/>
            <a:ext cx="9144000" cy="34164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SzPts val="1400"/>
              <a:buChar char="●"/>
            </a:pPr>
            <a:r>
              <a:rPr lang="en" sz="1400"/>
              <a:t>Amirudin A. S., Justin O., (2021). </a:t>
            </a:r>
            <a:r>
              <a:rPr lang="en" sz="1400"/>
              <a:t>Emerging Tech &amp; Innovation in Malaysia's Agriculture Landscape. </a:t>
            </a:r>
            <a:r>
              <a:rPr i="1" lang="en" sz="1400">
                <a:highlight>
                  <a:srgbClr val="FFFFFF"/>
                </a:highlight>
                <a:uFill>
                  <a:noFill/>
                </a:uFill>
                <a:hlinkClick r:id="rId3"/>
              </a:rPr>
              <a:t>Deloitte</a:t>
            </a:r>
            <a:r>
              <a:rPr i="1" lang="en" sz="1400"/>
              <a:t>. </a:t>
            </a:r>
            <a:r>
              <a:rPr i="1" lang="en" sz="1400" u="sng">
                <a:hlinkClick r:id="rId4"/>
              </a:rPr>
              <a:t>https://www2.deloitte.com/my/en/pages/risk/articles/emerging-tech-innovation-in-malaysia-agriculture.html</a:t>
            </a:r>
            <a:r>
              <a:rPr i="1" lang="en" sz="1400"/>
              <a:t> </a:t>
            </a:r>
            <a:endParaRPr i="1" sz="1400"/>
          </a:p>
          <a:p>
            <a:pPr indent="-317500" lvl="0" marL="457200" rtl="0" algn="l">
              <a:lnSpc>
                <a:spcPct val="150000"/>
              </a:lnSpc>
              <a:spcBef>
                <a:spcPts val="0"/>
              </a:spcBef>
              <a:spcAft>
                <a:spcPts val="0"/>
              </a:spcAft>
              <a:buSzPts val="1400"/>
              <a:buChar char="●"/>
            </a:pPr>
            <a:r>
              <a:rPr lang="en" sz="1400">
                <a:highlight>
                  <a:srgbClr val="FFFFFF"/>
                </a:highlight>
              </a:rPr>
              <a:t>Ahirwar, S., Swarnkar, R., Bhukya, S., &amp; Namwade, G. (2019). Application of drone in agriculture. </a:t>
            </a:r>
            <a:r>
              <a:rPr i="1" lang="en" sz="1400">
                <a:highlight>
                  <a:srgbClr val="FFFFFF"/>
                </a:highlight>
              </a:rPr>
              <a:t>International Journal of Current Microbiology and Applied Sciences</a:t>
            </a:r>
            <a:r>
              <a:rPr lang="en" sz="1400">
                <a:highlight>
                  <a:srgbClr val="FFFFFF"/>
                </a:highlight>
              </a:rPr>
              <a:t>, </a:t>
            </a:r>
            <a:r>
              <a:rPr i="1" lang="en" sz="1400">
                <a:highlight>
                  <a:srgbClr val="FFFFFF"/>
                </a:highlight>
              </a:rPr>
              <a:t>8</a:t>
            </a:r>
            <a:r>
              <a:rPr lang="en" sz="1400">
                <a:highlight>
                  <a:srgbClr val="FFFFFF"/>
                </a:highlight>
              </a:rPr>
              <a:t>(01), 2500-2505.</a:t>
            </a:r>
            <a:endParaRPr sz="1400">
              <a:highlight>
                <a:srgbClr val="FFFFFF"/>
              </a:highlight>
            </a:endParaRPr>
          </a:p>
          <a:p>
            <a:pPr indent="-317500" lvl="0" marL="457200" rtl="0" algn="l">
              <a:lnSpc>
                <a:spcPct val="150000"/>
              </a:lnSpc>
              <a:spcBef>
                <a:spcPts val="0"/>
              </a:spcBef>
              <a:spcAft>
                <a:spcPts val="0"/>
              </a:spcAft>
              <a:buSzPts val="1400"/>
              <a:buChar char="●"/>
            </a:pPr>
            <a:r>
              <a:rPr lang="en" sz="1400">
                <a:highlight>
                  <a:srgbClr val="FFFFFF"/>
                </a:highlight>
              </a:rPr>
              <a:t>Rani, A. L. K. A., Chaudhary, A. M. R. E. S. H., Sinha, N., Mohanty, M., &amp; Chaudhary, R. (2019). Drone: The green technology for future agriculture. </a:t>
            </a:r>
            <a:r>
              <a:rPr i="1" lang="en" sz="1400">
                <a:highlight>
                  <a:srgbClr val="FFFFFF"/>
                </a:highlight>
              </a:rPr>
              <a:t>Harit Dhara</a:t>
            </a:r>
            <a:r>
              <a:rPr lang="en" sz="1400">
                <a:highlight>
                  <a:srgbClr val="FFFFFF"/>
                </a:highlight>
              </a:rPr>
              <a:t>, </a:t>
            </a:r>
            <a:r>
              <a:rPr i="1" lang="en" sz="1400">
                <a:highlight>
                  <a:srgbClr val="FFFFFF"/>
                </a:highlight>
              </a:rPr>
              <a:t>2</a:t>
            </a:r>
            <a:r>
              <a:rPr lang="en" sz="1400">
                <a:highlight>
                  <a:srgbClr val="FFFFFF"/>
                </a:highlight>
              </a:rPr>
              <a:t>(1), 3-6.</a:t>
            </a:r>
            <a:endParaRPr sz="1400">
              <a:highlight>
                <a:srgbClr val="FFFFFF"/>
              </a:highlight>
            </a:endParaRPr>
          </a:p>
          <a:p>
            <a:pPr indent="-317500" lvl="0" marL="457200" rtl="0" algn="l">
              <a:lnSpc>
                <a:spcPct val="150000"/>
              </a:lnSpc>
              <a:spcBef>
                <a:spcPts val="0"/>
              </a:spcBef>
              <a:spcAft>
                <a:spcPts val="0"/>
              </a:spcAft>
              <a:buSzPts val="1400"/>
              <a:buChar char="●"/>
            </a:pPr>
            <a:r>
              <a:rPr lang="en" sz="1400">
                <a:highlight>
                  <a:srgbClr val="FFFFFF"/>
                </a:highlight>
              </a:rPr>
              <a:t>Banu, T. P., Borlea, G. F., &amp; Banu, C. (2016). The use of drones in forestry. </a:t>
            </a:r>
            <a:r>
              <a:rPr i="1" lang="en" sz="1400">
                <a:highlight>
                  <a:srgbClr val="FFFFFF"/>
                </a:highlight>
              </a:rPr>
              <a:t>Journal of Environmental Science and Engineering B</a:t>
            </a:r>
            <a:r>
              <a:rPr lang="en" sz="1400">
                <a:highlight>
                  <a:srgbClr val="FFFFFF"/>
                </a:highlight>
              </a:rPr>
              <a:t>, </a:t>
            </a:r>
            <a:r>
              <a:rPr i="1" lang="en" sz="1400">
                <a:highlight>
                  <a:srgbClr val="FFFFFF"/>
                </a:highlight>
              </a:rPr>
              <a:t>5</a:t>
            </a:r>
            <a:r>
              <a:rPr lang="en" sz="1400">
                <a:highlight>
                  <a:srgbClr val="FFFFFF"/>
                </a:highlight>
              </a:rPr>
              <a:t>(11), 557-562.</a:t>
            </a:r>
            <a:endParaRPr sz="1400">
              <a:highlight>
                <a:srgbClr val="FFFFFF"/>
              </a:high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Weekly Picks Idea</a:t>
            </a:r>
            <a:endParaRPr/>
          </a:p>
        </p:txBody>
      </p:sp>
      <p:sp>
        <p:nvSpPr>
          <p:cNvPr id="222" name="Google Shape;222;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Vertical Farming</a:t>
            </a:r>
            <a:endParaRPr/>
          </a:p>
          <a:p>
            <a:pPr indent="-342900" lvl="0" marL="457200" rtl="0" algn="l">
              <a:spcBef>
                <a:spcPts val="0"/>
              </a:spcBef>
              <a:spcAft>
                <a:spcPts val="0"/>
              </a:spcAft>
              <a:buSzPts val="1800"/>
              <a:buChar char="●"/>
            </a:pPr>
            <a:r>
              <a:rPr lang="en"/>
              <a:t>Net-zero transitions</a:t>
            </a:r>
            <a:endParaRPr/>
          </a:p>
          <a:p>
            <a:pPr indent="-342900" lvl="0" marL="457200" rtl="0" algn="l">
              <a:spcBef>
                <a:spcPts val="0"/>
              </a:spcBef>
              <a:spcAft>
                <a:spcPts val="0"/>
              </a:spcAft>
              <a:buSzPts val="1800"/>
              <a:buChar char="●"/>
            </a:pPr>
            <a:r>
              <a:rPr lang="en"/>
              <a:t>Quantum computing</a:t>
            </a:r>
            <a:endParaRPr/>
          </a:p>
          <a:p>
            <a:pPr indent="-342900" lvl="0" marL="457200" rtl="0" algn="l">
              <a:spcBef>
                <a:spcPts val="0"/>
              </a:spcBef>
              <a:spcAft>
                <a:spcPts val="0"/>
              </a:spcAft>
              <a:buSzPts val="1800"/>
              <a:buChar char="●"/>
            </a:pPr>
            <a:r>
              <a:rPr lang="en"/>
              <a:t>Renewables (em)power smart cities</a:t>
            </a:r>
            <a:endParaRPr/>
          </a:p>
          <a:p>
            <a:pPr indent="-342900" lvl="0" marL="457200" rtl="0" algn="l">
              <a:spcBef>
                <a:spcPts val="0"/>
              </a:spcBef>
              <a:spcAft>
                <a:spcPts val="0"/>
              </a:spcAft>
              <a:buSzPts val="1800"/>
              <a:buChar char="●"/>
            </a:pPr>
            <a:r>
              <a:rPr lang="en"/>
              <a:t>Postharvest crop loss reduction</a:t>
            </a:r>
            <a:endParaRPr/>
          </a:p>
          <a:p>
            <a:pPr indent="-342900" lvl="0" marL="457200" rtl="0" algn="l">
              <a:spcBef>
                <a:spcPts val="0"/>
              </a:spcBef>
              <a:spcAft>
                <a:spcPts val="0"/>
              </a:spcAft>
              <a:buSzPts val="1800"/>
              <a:buChar char="●"/>
            </a:pPr>
            <a:r>
              <a:rPr lang="en"/>
              <a:t>Digital Agriculture</a:t>
            </a:r>
            <a:endParaRPr/>
          </a:p>
          <a:p>
            <a:pPr indent="-342900" lvl="0" marL="457200" rtl="0" algn="l">
              <a:spcBef>
                <a:spcPts val="0"/>
              </a:spcBef>
              <a:spcAft>
                <a:spcPts val="0"/>
              </a:spcAft>
              <a:buSzPts val="1800"/>
              <a:buChar char="●"/>
            </a:pPr>
            <a:r>
              <a:rPr lang="en"/>
              <a:t>Precision Agriculture</a:t>
            </a:r>
            <a:endParaRPr/>
          </a:p>
          <a:p>
            <a:pPr indent="-342900" lvl="0" marL="457200" rtl="0" algn="l">
              <a:spcBef>
                <a:spcPts val="0"/>
              </a:spcBef>
              <a:spcAft>
                <a:spcPts val="0"/>
              </a:spcAft>
              <a:buSzPts val="1800"/>
              <a:buChar char="●"/>
            </a:pPr>
            <a:r>
              <a:rPr b="1" lang="en" u="sng"/>
              <a:t>Agricultural Robotics</a:t>
            </a:r>
            <a:endParaRPr b="1" u="sng"/>
          </a:p>
          <a:p>
            <a:pPr indent="-342900" lvl="0" marL="457200" rtl="0" algn="l">
              <a:spcBef>
                <a:spcPts val="0"/>
              </a:spcBef>
              <a:spcAft>
                <a:spcPts val="0"/>
              </a:spcAft>
              <a:buSzPts val="1800"/>
              <a:buChar char="●"/>
            </a:pPr>
            <a:r>
              <a:rPr lang="en"/>
              <a:t>Regenerative Agriculture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p:nvPr/>
        </p:nvSpPr>
        <p:spPr>
          <a:xfrm>
            <a:off x="3152175" y="210500"/>
            <a:ext cx="2839650" cy="589350"/>
          </a:xfrm>
          <a:prstGeom prst="flowChartProcess">
            <a:avLst/>
          </a:prstGeom>
          <a:solidFill>
            <a:srgbClr val="EA9999"/>
          </a:solid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chemeClr val="lt1"/>
                </a:solidFill>
              </a:rPr>
              <a:t>Applications of Drones in Agriculture</a:t>
            </a:r>
            <a:endParaRPr b="1" sz="1800">
              <a:solidFill>
                <a:schemeClr val="lt1"/>
              </a:solidFill>
            </a:endParaRPr>
          </a:p>
        </p:txBody>
      </p:sp>
      <p:sp>
        <p:nvSpPr>
          <p:cNvPr id="69" name="Google Shape;69;p15"/>
          <p:cNvSpPr txBox="1"/>
          <p:nvPr>
            <p:ph type="ctrTitle"/>
          </p:nvPr>
        </p:nvSpPr>
        <p:spPr>
          <a:xfrm>
            <a:off x="955150" y="812475"/>
            <a:ext cx="3098700" cy="632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1800"/>
              <a:t>Soil &amp; Field Analysis</a:t>
            </a:r>
            <a:endParaRPr b="1" sz="1800"/>
          </a:p>
        </p:txBody>
      </p:sp>
      <p:sp>
        <p:nvSpPr>
          <p:cNvPr id="70" name="Google Shape;70;p15"/>
          <p:cNvSpPr txBox="1"/>
          <p:nvPr>
            <p:ph idx="1" type="subTitle"/>
          </p:nvPr>
        </p:nvSpPr>
        <p:spPr>
          <a:xfrm>
            <a:off x="392850" y="1444875"/>
            <a:ext cx="8358300" cy="14160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sz="1400"/>
              <a:t>Drones can used to create accurate 3D maps of early soil analysis, which is helpful in seed planting planning patterns. </a:t>
            </a:r>
            <a:endParaRPr sz="1400"/>
          </a:p>
          <a:p>
            <a:pPr indent="-317500" lvl="0" marL="457200" rtl="0" algn="l">
              <a:lnSpc>
                <a:spcPct val="150000"/>
              </a:lnSpc>
              <a:spcBef>
                <a:spcPts val="0"/>
              </a:spcBef>
              <a:spcAft>
                <a:spcPts val="0"/>
              </a:spcAft>
              <a:buSzPts val="1400"/>
              <a:buChar char="●"/>
            </a:pPr>
            <a:r>
              <a:rPr lang="en" sz="1400"/>
              <a:t>A</a:t>
            </a:r>
            <a:r>
              <a:rPr lang="en" sz="1400"/>
              <a:t>fter planting, drone-assisted soil analysis</a:t>
            </a:r>
            <a:r>
              <a:rPr lang="en" sz="1400"/>
              <a:t> can be used to plan irrigation and management of nitrogen levels.</a:t>
            </a:r>
            <a:endParaRPr sz="1400"/>
          </a:p>
          <a:p>
            <a:pPr indent="0" lvl="0" marL="0" rtl="0" algn="l">
              <a:lnSpc>
                <a:spcPct val="150000"/>
              </a:lnSpc>
              <a:spcBef>
                <a:spcPts val="0"/>
              </a:spcBef>
              <a:spcAft>
                <a:spcPts val="0"/>
              </a:spcAft>
              <a:buNone/>
            </a:pPr>
            <a:r>
              <a:t/>
            </a:r>
            <a:endParaRPr sz="1400"/>
          </a:p>
        </p:txBody>
      </p:sp>
      <p:sp>
        <p:nvSpPr>
          <p:cNvPr id="71" name="Google Shape;71;p15"/>
          <p:cNvSpPr txBox="1"/>
          <p:nvPr>
            <p:ph idx="1" type="subTitle"/>
          </p:nvPr>
        </p:nvSpPr>
        <p:spPr>
          <a:xfrm>
            <a:off x="392850" y="3493275"/>
            <a:ext cx="8052900" cy="15306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SzPts val="1400"/>
              <a:buChar char="●"/>
            </a:pPr>
            <a:r>
              <a:rPr lang="en" sz="1400"/>
              <a:t>Drones with planting systems have been designed and developed for tasks such as seed planting by </a:t>
            </a:r>
            <a:r>
              <a:rPr lang="en" sz="1400"/>
              <a:t>shooting </a:t>
            </a:r>
            <a:r>
              <a:rPr lang="en" sz="1400"/>
              <a:t>pods containing seeds and plant nutrients into the soil, giving the plant with all of the nutrition it requires to live.</a:t>
            </a:r>
            <a:endParaRPr sz="1400"/>
          </a:p>
          <a:p>
            <a:pPr indent="0" lvl="0" marL="0" rtl="0" algn="l">
              <a:lnSpc>
                <a:spcPct val="150000"/>
              </a:lnSpc>
              <a:spcBef>
                <a:spcPts val="0"/>
              </a:spcBef>
              <a:spcAft>
                <a:spcPts val="0"/>
              </a:spcAft>
              <a:buNone/>
            </a:pPr>
            <a:r>
              <a:t/>
            </a:r>
            <a:endParaRPr sz="1400"/>
          </a:p>
        </p:txBody>
      </p:sp>
      <p:sp>
        <p:nvSpPr>
          <p:cNvPr id="72" name="Google Shape;72;p15"/>
          <p:cNvSpPr txBox="1"/>
          <p:nvPr>
            <p:ph type="ctrTitle"/>
          </p:nvPr>
        </p:nvSpPr>
        <p:spPr>
          <a:xfrm>
            <a:off x="955150" y="2860875"/>
            <a:ext cx="1552200" cy="632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1800"/>
              <a:t>Planting</a:t>
            </a:r>
            <a:endParaRPr b="1"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ctrTitle"/>
          </p:nvPr>
        </p:nvSpPr>
        <p:spPr>
          <a:xfrm>
            <a:off x="955150" y="1477750"/>
            <a:ext cx="3013500" cy="632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1800"/>
              <a:t>Crop Monitoring</a:t>
            </a:r>
            <a:endParaRPr b="1" sz="1800"/>
          </a:p>
        </p:txBody>
      </p:sp>
      <p:sp>
        <p:nvSpPr>
          <p:cNvPr id="78" name="Google Shape;78;p16"/>
          <p:cNvSpPr txBox="1"/>
          <p:nvPr>
            <p:ph idx="1" type="subTitle"/>
          </p:nvPr>
        </p:nvSpPr>
        <p:spPr>
          <a:xfrm>
            <a:off x="466050" y="2110150"/>
            <a:ext cx="8211900" cy="5589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sz="1400"/>
              <a:t>Application of drones with suitable sensors ease the crop monitoring process for farmers.</a:t>
            </a:r>
            <a:endParaRPr sz="1400"/>
          </a:p>
          <a:p>
            <a:pPr indent="0" lvl="0" marL="0" rtl="0" algn="l">
              <a:lnSpc>
                <a:spcPct val="150000"/>
              </a:lnSpc>
              <a:spcBef>
                <a:spcPts val="0"/>
              </a:spcBef>
              <a:spcAft>
                <a:spcPts val="0"/>
              </a:spcAft>
              <a:buNone/>
            </a:pPr>
            <a:r>
              <a:t/>
            </a:r>
            <a:endParaRPr sz="1400"/>
          </a:p>
        </p:txBody>
      </p:sp>
      <p:sp>
        <p:nvSpPr>
          <p:cNvPr id="79" name="Google Shape;79;p16"/>
          <p:cNvSpPr txBox="1"/>
          <p:nvPr>
            <p:ph idx="1" type="subTitle"/>
          </p:nvPr>
        </p:nvSpPr>
        <p:spPr>
          <a:xfrm>
            <a:off x="392850" y="716225"/>
            <a:ext cx="8358300" cy="8160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sz="1400"/>
              <a:t>Drones can scan the ground and spray the appropriate amount of liquid, regulating distance from the ground and spraying in real time to ensure even coverage.</a:t>
            </a:r>
            <a:endParaRPr sz="1400"/>
          </a:p>
          <a:p>
            <a:pPr indent="0" lvl="0" marL="0" rtl="0" algn="l">
              <a:lnSpc>
                <a:spcPct val="150000"/>
              </a:lnSpc>
              <a:spcBef>
                <a:spcPts val="0"/>
              </a:spcBef>
              <a:spcAft>
                <a:spcPts val="0"/>
              </a:spcAft>
              <a:buNone/>
            </a:pPr>
            <a:r>
              <a:t/>
            </a:r>
            <a:endParaRPr sz="1400"/>
          </a:p>
        </p:txBody>
      </p:sp>
      <p:sp>
        <p:nvSpPr>
          <p:cNvPr id="80" name="Google Shape;80;p16"/>
          <p:cNvSpPr txBox="1"/>
          <p:nvPr>
            <p:ph type="ctrTitle"/>
          </p:nvPr>
        </p:nvSpPr>
        <p:spPr>
          <a:xfrm>
            <a:off x="955150" y="83825"/>
            <a:ext cx="3098700" cy="632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t>Crop Spraying</a:t>
            </a:r>
            <a:endParaRPr b="1" sz="1800"/>
          </a:p>
        </p:txBody>
      </p:sp>
      <p:sp>
        <p:nvSpPr>
          <p:cNvPr id="81" name="Google Shape;81;p16"/>
          <p:cNvSpPr txBox="1"/>
          <p:nvPr>
            <p:ph idx="1" type="subTitle"/>
          </p:nvPr>
        </p:nvSpPr>
        <p:spPr>
          <a:xfrm>
            <a:off x="466050" y="3129700"/>
            <a:ext cx="7820100" cy="17565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sz="1400"/>
              <a:t>Drones equipped with hyper-spectral, multispectral, or thermal sensors can detect areas of a field that are dry or in need of improvement. </a:t>
            </a:r>
            <a:endParaRPr sz="1400"/>
          </a:p>
          <a:p>
            <a:pPr indent="-317500" lvl="0" marL="457200" rtl="0" algn="l">
              <a:lnSpc>
                <a:spcPct val="150000"/>
              </a:lnSpc>
              <a:spcBef>
                <a:spcPts val="0"/>
              </a:spcBef>
              <a:spcAft>
                <a:spcPts val="0"/>
              </a:spcAft>
              <a:buSzPts val="1400"/>
              <a:buChar char="●"/>
            </a:pPr>
            <a:r>
              <a:rPr lang="en" sz="1400"/>
              <a:t>Drones can also calculate the vegetation index, which describes the relative density and health of the crop, and reveal the heat signature, which is the amount of energy or heat the crop releases while the crop is growing.</a:t>
            </a:r>
            <a:endParaRPr sz="1400"/>
          </a:p>
          <a:p>
            <a:pPr indent="0" lvl="0" marL="0" rtl="0" algn="l">
              <a:lnSpc>
                <a:spcPct val="150000"/>
              </a:lnSpc>
              <a:spcBef>
                <a:spcPts val="0"/>
              </a:spcBef>
              <a:spcAft>
                <a:spcPts val="0"/>
              </a:spcAft>
              <a:buNone/>
            </a:pPr>
            <a:r>
              <a:t/>
            </a:r>
            <a:endParaRPr sz="1400"/>
          </a:p>
        </p:txBody>
      </p:sp>
      <p:sp>
        <p:nvSpPr>
          <p:cNvPr id="82" name="Google Shape;82;p16"/>
          <p:cNvSpPr txBox="1"/>
          <p:nvPr>
            <p:ph type="ctrTitle"/>
          </p:nvPr>
        </p:nvSpPr>
        <p:spPr>
          <a:xfrm>
            <a:off x="955150" y="2496750"/>
            <a:ext cx="3098700" cy="632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1800"/>
              <a:t>Irrigation</a:t>
            </a:r>
            <a:endParaRPr b="1"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ctrTitle"/>
          </p:nvPr>
        </p:nvSpPr>
        <p:spPr>
          <a:xfrm>
            <a:off x="955150" y="83825"/>
            <a:ext cx="3098700" cy="632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1800"/>
              <a:t>Health Assessment</a:t>
            </a:r>
            <a:endParaRPr b="1" sz="1800"/>
          </a:p>
        </p:txBody>
      </p:sp>
      <p:sp>
        <p:nvSpPr>
          <p:cNvPr id="88" name="Google Shape;88;p17"/>
          <p:cNvSpPr txBox="1"/>
          <p:nvPr>
            <p:ph idx="1" type="subTitle"/>
          </p:nvPr>
        </p:nvSpPr>
        <p:spPr>
          <a:xfrm>
            <a:off x="392850" y="716225"/>
            <a:ext cx="8358300" cy="14055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sz="1400"/>
              <a:t>Drone-carried equipment can distinguish which plants reflect various quantities of green light and near-infrared light by scanning a crop with both visible and near-infrared light. </a:t>
            </a:r>
            <a:endParaRPr sz="1400"/>
          </a:p>
          <a:p>
            <a:pPr indent="-317500" lvl="0" marL="457200" rtl="0" algn="l">
              <a:lnSpc>
                <a:spcPct val="150000"/>
              </a:lnSpc>
              <a:spcBef>
                <a:spcPts val="0"/>
              </a:spcBef>
              <a:spcAft>
                <a:spcPts val="0"/>
              </a:spcAft>
              <a:buSzPts val="1400"/>
              <a:buChar char="●"/>
            </a:pPr>
            <a:r>
              <a:rPr lang="en" sz="1400"/>
              <a:t>This data can be used to create multispectral images that track plant changes and indicate their health.</a:t>
            </a:r>
            <a:endParaRPr sz="1400"/>
          </a:p>
          <a:p>
            <a:pPr indent="0" lvl="0" marL="0" rtl="0" algn="l">
              <a:lnSpc>
                <a:spcPct val="150000"/>
              </a:lnSpc>
              <a:spcBef>
                <a:spcPts val="0"/>
              </a:spcBef>
              <a:spcAft>
                <a:spcPts val="0"/>
              </a:spcAft>
              <a:buNone/>
            </a:pPr>
            <a:r>
              <a:t/>
            </a:r>
            <a:endParaRPr sz="1400"/>
          </a:p>
        </p:txBody>
      </p:sp>
      <p:sp>
        <p:nvSpPr>
          <p:cNvPr id="89" name="Google Shape;89;p17"/>
          <p:cNvSpPr txBox="1"/>
          <p:nvPr>
            <p:ph type="ctrTitle"/>
          </p:nvPr>
        </p:nvSpPr>
        <p:spPr>
          <a:xfrm>
            <a:off x="955150" y="1939350"/>
            <a:ext cx="3013500" cy="632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1800"/>
              <a:t>Geofencing</a:t>
            </a:r>
            <a:endParaRPr b="1" sz="1800"/>
          </a:p>
        </p:txBody>
      </p:sp>
      <p:sp>
        <p:nvSpPr>
          <p:cNvPr id="90" name="Google Shape;90;p17"/>
          <p:cNvSpPr txBox="1"/>
          <p:nvPr>
            <p:ph idx="1" type="subTitle"/>
          </p:nvPr>
        </p:nvSpPr>
        <p:spPr>
          <a:xfrm>
            <a:off x="466050" y="2571750"/>
            <a:ext cx="8211900" cy="7395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sz="1400"/>
              <a:t>Drones mounted with thermal sensors can detect human or animals during night time in order to protect the fields from external damage.</a:t>
            </a:r>
            <a:endParaRPr sz="1400"/>
          </a:p>
          <a:p>
            <a:pPr indent="0" lvl="0" marL="0" rtl="0" algn="l">
              <a:lnSpc>
                <a:spcPct val="150000"/>
              </a:lnSpc>
              <a:spcBef>
                <a:spcPts val="0"/>
              </a:spcBef>
              <a:spcAft>
                <a:spcPts val="0"/>
              </a:spcAft>
              <a:buNone/>
            </a:pPr>
            <a:r>
              <a:t/>
            </a:r>
            <a:endParaRPr sz="1400"/>
          </a:p>
        </p:txBody>
      </p:sp>
      <p:sp>
        <p:nvSpPr>
          <p:cNvPr id="91" name="Google Shape;91;p17"/>
          <p:cNvSpPr txBox="1"/>
          <p:nvPr>
            <p:ph type="ctrTitle"/>
          </p:nvPr>
        </p:nvSpPr>
        <p:spPr>
          <a:xfrm>
            <a:off x="997750" y="3313325"/>
            <a:ext cx="3013500" cy="632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1800"/>
              <a:t>Crop Insurance</a:t>
            </a:r>
            <a:endParaRPr b="1" sz="1800"/>
          </a:p>
        </p:txBody>
      </p:sp>
      <p:sp>
        <p:nvSpPr>
          <p:cNvPr id="92" name="Google Shape;92;p17"/>
          <p:cNvSpPr txBox="1"/>
          <p:nvPr>
            <p:ph idx="1" type="subTitle"/>
          </p:nvPr>
        </p:nvSpPr>
        <p:spPr>
          <a:xfrm>
            <a:off x="466050" y="3945725"/>
            <a:ext cx="8211900" cy="7395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sz="1400"/>
              <a:t>Drones can used precisely for determining and monitoring crops failure which bring convenience to farmer to claim insurance based on the degree of damage.</a:t>
            </a:r>
            <a:endParaRPr sz="1400"/>
          </a:p>
          <a:p>
            <a:pPr indent="0" lvl="0" marL="0" rtl="0" algn="l">
              <a:lnSpc>
                <a:spcPct val="150000"/>
              </a:lnSpc>
              <a:spcBef>
                <a:spcPts val="0"/>
              </a:spcBef>
              <a:spcAft>
                <a:spcPts val="0"/>
              </a:spcAft>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p:nvPr/>
        </p:nvSpPr>
        <p:spPr>
          <a:xfrm>
            <a:off x="3152175" y="210500"/>
            <a:ext cx="2839650" cy="589350"/>
          </a:xfrm>
          <a:prstGeom prst="flowChartProcess">
            <a:avLst/>
          </a:prstGeom>
          <a:solidFill>
            <a:srgbClr val="93C47D"/>
          </a:solidFill>
          <a:ln cap="flat" cmpd="sng" w="952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chemeClr val="lt1"/>
                </a:solidFill>
              </a:rPr>
              <a:t>Applications of Drones in Forestry</a:t>
            </a:r>
            <a:endParaRPr b="1" sz="1800">
              <a:solidFill>
                <a:schemeClr val="lt1"/>
              </a:solidFill>
            </a:endParaRPr>
          </a:p>
        </p:txBody>
      </p:sp>
      <p:sp>
        <p:nvSpPr>
          <p:cNvPr id="98" name="Google Shape;98;p18"/>
          <p:cNvSpPr txBox="1"/>
          <p:nvPr>
            <p:ph type="ctrTitle"/>
          </p:nvPr>
        </p:nvSpPr>
        <p:spPr>
          <a:xfrm>
            <a:off x="955150" y="812475"/>
            <a:ext cx="4038300" cy="632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t>Mapping Forests and Biodiversity</a:t>
            </a:r>
            <a:endParaRPr b="1" sz="1800"/>
          </a:p>
        </p:txBody>
      </p:sp>
      <p:sp>
        <p:nvSpPr>
          <p:cNvPr id="99" name="Google Shape;99;p18"/>
          <p:cNvSpPr txBox="1"/>
          <p:nvPr>
            <p:ph idx="1" type="subTitle"/>
          </p:nvPr>
        </p:nvSpPr>
        <p:spPr>
          <a:xfrm>
            <a:off x="392850" y="1444875"/>
            <a:ext cx="8358300" cy="9447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sz="1400"/>
              <a:t>A drone can be designed and developed for mapping forest.</a:t>
            </a:r>
            <a:endParaRPr sz="1400"/>
          </a:p>
          <a:p>
            <a:pPr indent="-317500" lvl="0" marL="457200" rtl="0" algn="l">
              <a:lnSpc>
                <a:spcPct val="150000"/>
              </a:lnSpc>
              <a:spcBef>
                <a:spcPts val="0"/>
              </a:spcBef>
              <a:spcAft>
                <a:spcPts val="0"/>
              </a:spcAft>
              <a:buSzPts val="1400"/>
              <a:buChar char="●"/>
            </a:pPr>
            <a:r>
              <a:rPr lang="en" sz="1400"/>
              <a:t>Applications of drones for mapping purpose can save time, costs and labour power.</a:t>
            </a:r>
            <a:endParaRPr sz="1400"/>
          </a:p>
          <a:p>
            <a:pPr indent="0" lvl="0" marL="0" rtl="0" algn="l">
              <a:lnSpc>
                <a:spcPct val="150000"/>
              </a:lnSpc>
              <a:spcBef>
                <a:spcPts val="0"/>
              </a:spcBef>
              <a:spcAft>
                <a:spcPts val="0"/>
              </a:spcAft>
              <a:buNone/>
            </a:pPr>
            <a:r>
              <a:t/>
            </a:r>
            <a:endParaRPr sz="1400"/>
          </a:p>
        </p:txBody>
      </p:sp>
      <p:sp>
        <p:nvSpPr>
          <p:cNvPr id="100" name="Google Shape;100;p18"/>
          <p:cNvSpPr txBox="1"/>
          <p:nvPr>
            <p:ph idx="1" type="subTitle"/>
          </p:nvPr>
        </p:nvSpPr>
        <p:spPr>
          <a:xfrm>
            <a:off x="392850" y="2978925"/>
            <a:ext cx="8222400" cy="1530900"/>
          </a:xfrm>
          <a:prstGeom prst="rect">
            <a:avLst/>
          </a:prstGeom>
        </p:spPr>
        <p:txBody>
          <a:bodyPr anchorCtr="0" anchor="t" bIns="91425" lIns="91425" spcFirstLastPara="1" rIns="91425" wrap="square" tIns="91425">
            <a:normAutofit lnSpcReduction="20000"/>
          </a:bodyPr>
          <a:lstStyle/>
          <a:p>
            <a:pPr indent="-317500" lvl="0" marL="457200" rtl="0" algn="l">
              <a:lnSpc>
                <a:spcPct val="150000"/>
              </a:lnSpc>
              <a:spcBef>
                <a:spcPts val="0"/>
              </a:spcBef>
              <a:spcAft>
                <a:spcPts val="0"/>
              </a:spcAft>
              <a:buSzPts val="1400"/>
              <a:buChar char="●"/>
            </a:pPr>
            <a:r>
              <a:rPr lang="en" sz="1400"/>
              <a:t>Wind and snow disturbances, in particular, have a direct impact on forest regeneration, biodiversity, and productivity. </a:t>
            </a:r>
            <a:endParaRPr sz="1400"/>
          </a:p>
          <a:p>
            <a:pPr indent="-317500" lvl="0" marL="457200" rtl="0" algn="l">
              <a:lnSpc>
                <a:spcPct val="150000"/>
              </a:lnSpc>
              <a:spcBef>
                <a:spcPts val="0"/>
              </a:spcBef>
              <a:spcAft>
                <a:spcPts val="0"/>
              </a:spcAft>
              <a:buSzPts val="1400"/>
              <a:buChar char="●"/>
            </a:pPr>
            <a:r>
              <a:rPr lang="en" sz="1400"/>
              <a:t>Mapping the gaps in the forest canopy can provide a precise situation of these types of disruptions.</a:t>
            </a:r>
            <a:endParaRPr sz="1400"/>
          </a:p>
          <a:p>
            <a:pPr indent="0" lvl="0" marL="0" rtl="0" algn="l">
              <a:lnSpc>
                <a:spcPct val="150000"/>
              </a:lnSpc>
              <a:spcBef>
                <a:spcPts val="0"/>
              </a:spcBef>
              <a:spcAft>
                <a:spcPts val="0"/>
              </a:spcAft>
              <a:buNone/>
            </a:pPr>
            <a:r>
              <a:t/>
            </a:r>
            <a:endParaRPr sz="1400"/>
          </a:p>
        </p:txBody>
      </p:sp>
      <p:sp>
        <p:nvSpPr>
          <p:cNvPr id="101" name="Google Shape;101;p18"/>
          <p:cNvSpPr txBox="1"/>
          <p:nvPr>
            <p:ph type="ctrTitle"/>
          </p:nvPr>
        </p:nvSpPr>
        <p:spPr>
          <a:xfrm>
            <a:off x="955150" y="2346525"/>
            <a:ext cx="2795400" cy="632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1800"/>
              <a:t>Mapping Canopy Gaps </a:t>
            </a:r>
            <a:endParaRPr b="1"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idx="1" type="subTitle"/>
          </p:nvPr>
        </p:nvSpPr>
        <p:spPr>
          <a:xfrm>
            <a:off x="545550" y="1431450"/>
            <a:ext cx="8052900" cy="29130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sz="1400"/>
              <a:t>Important factors of forest planning and sustainable forest management include canopy cover, number of trees, volume estimation, vitality, and stand composition.</a:t>
            </a:r>
            <a:endParaRPr sz="1400"/>
          </a:p>
          <a:p>
            <a:pPr indent="-317500" lvl="0" marL="457200" rtl="0" algn="l">
              <a:lnSpc>
                <a:spcPct val="150000"/>
              </a:lnSpc>
              <a:spcBef>
                <a:spcPts val="0"/>
              </a:spcBef>
              <a:spcAft>
                <a:spcPts val="0"/>
              </a:spcAft>
              <a:buSzPts val="1400"/>
              <a:buChar char="●"/>
            </a:pPr>
            <a:r>
              <a:rPr lang="en" sz="1400"/>
              <a:t>Quick and precise determination of these parameters can be done through the use of drones with appropriate sensors which lead to better decisions that improve optimal quality and productivity of stands.</a:t>
            </a:r>
            <a:endParaRPr sz="1400"/>
          </a:p>
          <a:p>
            <a:pPr indent="-317500" lvl="0" marL="457200" rtl="0" algn="l">
              <a:lnSpc>
                <a:spcPct val="150000"/>
              </a:lnSpc>
              <a:spcBef>
                <a:spcPts val="0"/>
              </a:spcBef>
              <a:spcAft>
                <a:spcPts val="0"/>
              </a:spcAft>
              <a:buSzPts val="1400"/>
              <a:buChar char="●"/>
            </a:pPr>
            <a:r>
              <a:rPr lang="en" sz="1400">
                <a:highlight>
                  <a:schemeClr val="lt1"/>
                </a:highlight>
              </a:rPr>
              <a:t>A drone with radar SAR (L-band - Synthetic Aperture Radar) sensor is suitable for measuring biomass volume in young stands with lower BA (Basal Area) and lower AGB (Above Ground Biomass).</a:t>
            </a:r>
            <a:endParaRPr sz="1400"/>
          </a:p>
          <a:p>
            <a:pPr indent="0" lvl="0" marL="0" rtl="0" algn="l">
              <a:lnSpc>
                <a:spcPct val="150000"/>
              </a:lnSpc>
              <a:spcBef>
                <a:spcPts val="0"/>
              </a:spcBef>
              <a:spcAft>
                <a:spcPts val="0"/>
              </a:spcAft>
              <a:buNone/>
            </a:pPr>
            <a:r>
              <a:t/>
            </a:r>
            <a:endParaRPr sz="1400"/>
          </a:p>
        </p:txBody>
      </p:sp>
      <p:sp>
        <p:nvSpPr>
          <p:cNvPr id="107" name="Google Shape;107;p19"/>
          <p:cNvSpPr txBox="1"/>
          <p:nvPr>
            <p:ph type="ctrTitle"/>
          </p:nvPr>
        </p:nvSpPr>
        <p:spPr>
          <a:xfrm>
            <a:off x="1094475" y="799050"/>
            <a:ext cx="5217000" cy="632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1800"/>
              <a:t>Precision Forestry and Sustainable Forest Planning Management </a:t>
            </a:r>
            <a:endParaRPr b="1"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idx="1" type="subTitle"/>
          </p:nvPr>
        </p:nvSpPr>
        <p:spPr>
          <a:xfrm>
            <a:off x="545550" y="1431450"/>
            <a:ext cx="8052900" cy="29130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sz="1400"/>
              <a:t>Canopy height is an important forestry parameter that is usually measured through field measurements.</a:t>
            </a:r>
            <a:endParaRPr sz="1400"/>
          </a:p>
          <a:p>
            <a:pPr indent="-317500" lvl="0" marL="457200" rtl="0" algn="l">
              <a:lnSpc>
                <a:spcPct val="150000"/>
              </a:lnSpc>
              <a:spcBef>
                <a:spcPts val="0"/>
              </a:spcBef>
              <a:spcAft>
                <a:spcPts val="0"/>
              </a:spcAft>
              <a:buSzPts val="1400"/>
              <a:buChar char="●"/>
            </a:pPr>
            <a:r>
              <a:rPr lang="en" sz="1400"/>
              <a:t>LiDAR (Light Detection and Ranging) technology is becoming more widely available, and it currently represents a new solution for canopy height measurements, especially given that it can be installed on drones.</a:t>
            </a:r>
            <a:endParaRPr sz="1400"/>
          </a:p>
          <a:p>
            <a:pPr indent="-317500" lvl="0" marL="457200" rtl="0" algn="l">
              <a:lnSpc>
                <a:spcPct val="150000"/>
              </a:lnSpc>
              <a:spcBef>
                <a:spcPts val="0"/>
              </a:spcBef>
              <a:spcAft>
                <a:spcPts val="0"/>
              </a:spcAft>
              <a:buSzPts val="1400"/>
              <a:buChar char="●"/>
            </a:pPr>
            <a:r>
              <a:rPr lang="en" sz="1400"/>
              <a:t>Besides, drones equipped with an oblique optical sensor and new digital photogrammetry techniques can be another new methods for assessing canopy height.</a:t>
            </a:r>
            <a:endParaRPr sz="1400"/>
          </a:p>
          <a:p>
            <a:pPr indent="0" lvl="0" marL="0" rtl="0" algn="l">
              <a:lnSpc>
                <a:spcPct val="150000"/>
              </a:lnSpc>
              <a:spcBef>
                <a:spcPts val="0"/>
              </a:spcBef>
              <a:spcAft>
                <a:spcPts val="0"/>
              </a:spcAft>
              <a:buNone/>
            </a:pPr>
            <a:r>
              <a:t/>
            </a:r>
            <a:endParaRPr sz="1400"/>
          </a:p>
        </p:txBody>
      </p:sp>
      <p:sp>
        <p:nvSpPr>
          <p:cNvPr id="113" name="Google Shape;113;p20"/>
          <p:cNvSpPr txBox="1"/>
          <p:nvPr>
            <p:ph type="ctrTitle"/>
          </p:nvPr>
        </p:nvSpPr>
        <p:spPr>
          <a:xfrm>
            <a:off x="1094475" y="799050"/>
            <a:ext cx="5217000" cy="632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1800"/>
              <a:t>Measuring Forest Canopy Height and Attributes</a:t>
            </a:r>
            <a:endParaRPr b="1"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p:nvPr/>
        </p:nvSpPr>
        <p:spPr>
          <a:xfrm>
            <a:off x="4645575" y="1882650"/>
            <a:ext cx="4034100" cy="2843100"/>
          </a:xfrm>
          <a:prstGeom prst="foldedCorner">
            <a:avLst>
              <a:gd fmla="val 16667" name="adj"/>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1"/>
          <p:cNvSpPr/>
          <p:nvPr/>
        </p:nvSpPr>
        <p:spPr>
          <a:xfrm>
            <a:off x="535800" y="1882650"/>
            <a:ext cx="3311100" cy="2146500"/>
          </a:xfrm>
          <a:prstGeom prst="foldedCorner">
            <a:avLst>
              <a:gd fmla="val 16667" name="adj"/>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1"/>
          <p:cNvSpPr txBox="1"/>
          <p:nvPr>
            <p:ph type="ctrTitle"/>
          </p:nvPr>
        </p:nvSpPr>
        <p:spPr>
          <a:xfrm>
            <a:off x="1264575" y="973300"/>
            <a:ext cx="6444900" cy="63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Aerodyne (Agrimor SuperApp)</a:t>
            </a:r>
            <a:endParaRPr sz="3000"/>
          </a:p>
        </p:txBody>
      </p:sp>
      <p:sp>
        <p:nvSpPr>
          <p:cNvPr id="121" name="Google Shape;121;p21"/>
          <p:cNvSpPr/>
          <p:nvPr/>
        </p:nvSpPr>
        <p:spPr>
          <a:xfrm>
            <a:off x="2858763" y="182175"/>
            <a:ext cx="3426475" cy="589350"/>
          </a:xfrm>
          <a:prstGeom prst="flowChartProcess">
            <a:avLst/>
          </a:prstGeom>
          <a:solidFill>
            <a:srgbClr val="B4A7D6"/>
          </a:solidFill>
          <a:ln cap="flat" cmpd="sng" w="9525">
            <a:solidFill>
              <a:srgbClr val="B4A7D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a:solidFill>
                  <a:schemeClr val="lt1"/>
                </a:solidFill>
              </a:rPr>
              <a:t>Trends of Precision Agriculture Technology in Malaysia</a:t>
            </a:r>
            <a:endParaRPr b="1">
              <a:solidFill>
                <a:schemeClr val="lt1"/>
              </a:solidFill>
            </a:endParaRPr>
          </a:p>
        </p:txBody>
      </p:sp>
      <p:sp>
        <p:nvSpPr>
          <p:cNvPr id="122" name="Google Shape;122;p21"/>
          <p:cNvSpPr txBox="1"/>
          <p:nvPr/>
        </p:nvSpPr>
        <p:spPr>
          <a:xfrm>
            <a:off x="616200" y="2014525"/>
            <a:ext cx="3150300" cy="1693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i="1" lang="en">
                <a:solidFill>
                  <a:schemeClr val="dk1"/>
                </a:solidFill>
              </a:rPr>
              <a:t>Problem Statement</a:t>
            </a:r>
            <a:endParaRPr b="1" i="1">
              <a:solidFill>
                <a:schemeClr val="dk1"/>
              </a:solidFill>
            </a:endParaRPr>
          </a:p>
          <a:p>
            <a:pPr indent="-317500" lvl="0" marL="457200" rtl="0" algn="l">
              <a:lnSpc>
                <a:spcPct val="150000"/>
              </a:lnSpc>
              <a:spcBef>
                <a:spcPts val="0"/>
              </a:spcBef>
              <a:spcAft>
                <a:spcPts val="0"/>
              </a:spcAft>
              <a:buSzPts val="1400"/>
              <a:buChar char="●"/>
            </a:pPr>
            <a:r>
              <a:rPr lang="en"/>
              <a:t>Massive data processing is time-consuming.</a:t>
            </a:r>
            <a:endParaRPr/>
          </a:p>
          <a:p>
            <a:pPr indent="-317500" lvl="0" marL="457200" rtl="0" algn="l">
              <a:lnSpc>
                <a:spcPct val="150000"/>
              </a:lnSpc>
              <a:spcBef>
                <a:spcPts val="0"/>
              </a:spcBef>
              <a:spcAft>
                <a:spcPts val="0"/>
              </a:spcAft>
              <a:buSzPts val="1400"/>
              <a:buChar char="●"/>
            </a:pPr>
            <a:r>
              <a:rPr lang="en"/>
              <a:t>Production costs to grow crops are increasing.</a:t>
            </a:r>
            <a:endParaRPr/>
          </a:p>
        </p:txBody>
      </p:sp>
      <p:sp>
        <p:nvSpPr>
          <p:cNvPr id="123" name="Google Shape;123;p21"/>
          <p:cNvSpPr txBox="1"/>
          <p:nvPr/>
        </p:nvSpPr>
        <p:spPr>
          <a:xfrm>
            <a:off x="4691025" y="2014525"/>
            <a:ext cx="3943200" cy="2339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i="1" lang="en"/>
              <a:t>Solutions</a:t>
            </a:r>
            <a:endParaRPr b="1" i="1"/>
          </a:p>
          <a:p>
            <a:pPr indent="-317500" lvl="0" marL="457200" rtl="0" algn="l">
              <a:lnSpc>
                <a:spcPct val="150000"/>
              </a:lnSpc>
              <a:spcBef>
                <a:spcPts val="0"/>
              </a:spcBef>
              <a:spcAft>
                <a:spcPts val="0"/>
              </a:spcAft>
              <a:buSzPts val="1400"/>
              <a:buChar char="●"/>
            </a:pPr>
            <a:r>
              <a:rPr lang="en"/>
              <a:t>Increased crop yields and profitability through the utilisation of new technologies such as drones and the IoT.</a:t>
            </a:r>
            <a:endParaRPr/>
          </a:p>
          <a:p>
            <a:pPr indent="-317500" lvl="0" marL="457200" rtl="0" algn="l">
              <a:lnSpc>
                <a:spcPct val="150000"/>
              </a:lnSpc>
              <a:spcBef>
                <a:spcPts val="0"/>
              </a:spcBef>
              <a:spcAft>
                <a:spcPts val="0"/>
              </a:spcAft>
              <a:buSzPts val="1400"/>
              <a:buChar char="●"/>
            </a:pPr>
            <a:r>
              <a:rPr lang="en"/>
              <a:t>Reducing the amount of traditional agricultural inputs required (land, water, fertilizer, herbicides and insecticides).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