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2" r:id="rId4"/>
    <p:sldId id="260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ADD1-38AE-E071-6654-334D0E615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681E0-2B17-DB66-B726-FA9F6F80F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192ED-8D07-86B6-509C-DD1BA0D48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CFB1-E686-4882-A5D1-7317D9A9E230}" type="datetimeFigureOut">
              <a:rPr lang="en-MY" smtClean="0"/>
              <a:t>13/5/2022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BF7DE-F2CA-7E14-8713-538EA6535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D859A-0773-7E26-3F58-EF2D8324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5843-C2A8-417A-9E6F-A24C77A9CAD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4526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6DD6-2282-C971-2707-808C35B4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0F758-45D5-FA76-C27A-152AD98AD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A3AB-6A00-F01C-94F6-39403425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CFB1-E686-4882-A5D1-7317D9A9E230}" type="datetimeFigureOut">
              <a:rPr lang="en-MY" smtClean="0"/>
              <a:t>13/5/2022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9F570-A3BA-6EC2-01FC-A65AF9CC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DF723-59A5-AC43-4918-DEC406DE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5843-C2A8-417A-9E6F-A24C77A9CAD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2980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7F970-2B3F-FF0A-9D98-0332FDEF2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7864A-7CD1-036E-D497-C90D67675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176F2-D12E-BE67-BB8B-9E9937C4A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CFB1-E686-4882-A5D1-7317D9A9E230}" type="datetimeFigureOut">
              <a:rPr lang="en-MY" smtClean="0"/>
              <a:t>13/5/2022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A2156-680F-D245-0109-F1B3880B0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FEF47-D079-0952-1272-C706AD5F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5843-C2A8-417A-9E6F-A24C77A9CAD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8306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1A679-103F-45FF-8C99-4398FCA7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21F16-E6CB-E37E-CB3E-DFE85BA98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D7BAE-8FE2-A8E3-C550-16583248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CFB1-E686-4882-A5D1-7317D9A9E230}" type="datetimeFigureOut">
              <a:rPr lang="en-MY" smtClean="0"/>
              <a:t>13/5/2022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1C37E-630B-4DAB-87BD-2147F797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459D2-A85C-CB68-1A5C-617898A8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5843-C2A8-417A-9E6F-A24C77A9CAD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2183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7498F-96CA-9A8D-CB20-93BBBC2C1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1CF70-06E0-C7DE-90F9-617D05113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77113-31B8-C5F3-DFA7-D0FA63CD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CFB1-E686-4882-A5D1-7317D9A9E230}" type="datetimeFigureOut">
              <a:rPr lang="en-MY" smtClean="0"/>
              <a:t>13/5/2022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10339-6FE4-476B-E655-388F31F2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3A4CA-14FF-6681-05B5-28FCCB43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5843-C2A8-417A-9E6F-A24C77A9CAD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5646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02CFD-0C33-7771-8D39-4D335B2DE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49500-770D-A827-B259-801C0BDA4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928C5-EBE0-30D9-BAAD-CB6604370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994F0-9A44-9549-32D4-FC8542D3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CFB1-E686-4882-A5D1-7317D9A9E230}" type="datetimeFigureOut">
              <a:rPr lang="en-MY" smtClean="0"/>
              <a:t>13/5/2022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FA080-FA23-691D-A4E6-F07DAD76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E20CE-111E-8384-4583-9E1BDCF3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5843-C2A8-417A-9E6F-A24C77A9CAD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9869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9E4A0-A657-2439-3ADD-8111265A2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9D517-3124-030F-55E8-D7A6FB409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45A1F-A1E4-DAF6-AF96-0922A9948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418F1-7A19-0FEE-31FA-7614A4AFC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9A00E5-C9F0-338A-A177-C194DAFAE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FBFA60-B6E5-D23C-0BCD-5A949E97C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CFB1-E686-4882-A5D1-7317D9A9E230}" type="datetimeFigureOut">
              <a:rPr lang="en-MY" smtClean="0"/>
              <a:t>13/5/2022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44307C-78A6-3698-AAB5-ADDBE9AE9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77184-338F-46AD-D2D6-F387298E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5843-C2A8-417A-9E6F-A24C77A9CAD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5784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65C0-3AD3-D8A2-343E-69C1A2B0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F2536-FD11-9FFF-A4EA-87B8A819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CFB1-E686-4882-A5D1-7317D9A9E230}" type="datetimeFigureOut">
              <a:rPr lang="en-MY" smtClean="0"/>
              <a:t>13/5/2022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08177-E298-B630-DBD5-52EA3D8E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FC318-0564-8AD8-86C7-E593894C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5843-C2A8-417A-9E6F-A24C77A9CAD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297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097A66-9427-C2E9-0571-D7CE22D2A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CFB1-E686-4882-A5D1-7317D9A9E230}" type="datetimeFigureOut">
              <a:rPr lang="en-MY" smtClean="0"/>
              <a:t>13/5/2022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9B8B7-3E98-0C9D-BF16-979063FD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6BDD2-04F1-CDAE-9549-35FA129C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5843-C2A8-417A-9E6F-A24C77A9CAD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465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AFF09-0E18-16FC-B423-375DE9B57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A5BAC-6F87-844D-A07F-D6616364F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12F63-37D4-1E78-8BEC-D9B7F4F61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B9A24-65BA-1E5B-49E3-C78DBAA5C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CFB1-E686-4882-A5D1-7317D9A9E230}" type="datetimeFigureOut">
              <a:rPr lang="en-MY" smtClean="0"/>
              <a:t>13/5/2022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C60AA-5F98-A100-2E1F-1C6A7C04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DA9C6-D2BB-BA7C-F7D5-3EFEBEBA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5843-C2A8-417A-9E6F-A24C77A9CAD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3312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F486-E870-82B1-367B-AD384444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C82A3E-0098-1D5B-4276-BBD97B873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718DD-FE67-C78C-C12B-B12D3FD86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3F97B-36C1-CC6A-C55B-FD114126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CFB1-E686-4882-A5D1-7317D9A9E230}" type="datetimeFigureOut">
              <a:rPr lang="en-MY" smtClean="0"/>
              <a:t>13/5/2022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89614-B9C8-BED8-9662-9E1613AF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6BD7A-3804-743C-9270-9A16DD8D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5843-C2A8-417A-9E6F-A24C77A9CAD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0730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82F034-7F34-BF12-9108-609A91443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3BD37-78F1-361D-FF86-9DD1D039C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F3C02-D6AD-A261-D87A-6F2390A73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ACFB1-E686-4882-A5D1-7317D9A9E230}" type="datetimeFigureOut">
              <a:rPr lang="en-MY" smtClean="0"/>
              <a:t>13/5/2022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91FA1-0C94-6579-EF5B-DA51C246A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586E1-BB09-CD03-6F89-8D5AED976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55843-C2A8-417A-9E6F-A24C77A9CAD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8445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v7wm7wm3LQ&amp;ab_channel=SharkRobotic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cnjsTzNn8o&amp;ab_channel=CITICHICKaichengIntelligenceEquipmentCo.%2CLtd" TargetMode="External"/><Relationship Id="rId2" Type="http://schemas.openxmlformats.org/officeDocument/2006/relationships/hyperlink" Target="https://youtu.be/5cdtOLt93X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0OZ7XqpFys&amp;ab_channel=FOUROBOT" TargetMode="External"/><Relationship Id="rId2" Type="http://schemas.openxmlformats.org/officeDocument/2006/relationships/hyperlink" Target="https://youtu.be/5cdtOLt93X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5cdtOLt93XA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OfYgSxrVzM&amp;t=36s&amp;ab_channel=UnifireAB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4C0166-C7CF-B511-5264-443327B3F6DE}"/>
              </a:ext>
            </a:extLst>
          </p:cNvPr>
          <p:cNvSpPr txBox="1"/>
          <p:nvPr/>
        </p:nvSpPr>
        <p:spPr>
          <a:xfrm>
            <a:off x="2504613" y="86101"/>
            <a:ext cx="6922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b="1" dirty="0">
                <a:latin typeface="Roboto" panose="02000000000000000000" pitchFamily="2" charset="0"/>
              </a:rPr>
              <a:t>Colossus by </a:t>
            </a:r>
            <a:r>
              <a:rPr lang="en-US" altLang="zh-CN" b="1" dirty="0">
                <a:latin typeface="Roboto" panose="02000000000000000000" pitchFamily="2" charset="0"/>
              </a:rPr>
              <a:t>Shark Robotics (France)</a:t>
            </a:r>
            <a:endParaRPr lang="en-MY" b="1" i="0" dirty="0">
              <a:effectLst/>
              <a:latin typeface="Roboto" panose="02000000000000000000" pitchFamily="2" charset="0"/>
            </a:endParaRPr>
          </a:p>
        </p:txBody>
      </p:sp>
      <p:pic>
        <p:nvPicPr>
          <p:cNvPr id="8" name="Picture 7" descr="A picture containing red, toy, farm machine&#10;&#10;Description automatically generated">
            <a:extLst>
              <a:ext uri="{FF2B5EF4-FFF2-40B4-BE49-F238E27FC236}">
                <a16:creationId xmlns:a16="http://schemas.microsoft.com/office/drawing/2014/main" id="{62F9A836-B4A0-DFAB-6EDC-03D810808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94" y="853933"/>
            <a:ext cx="3008637" cy="30086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EF9C13-9398-5823-7707-F40D7E25C475}"/>
              </a:ext>
            </a:extLst>
          </p:cNvPr>
          <p:cNvSpPr txBox="1"/>
          <p:nvPr/>
        </p:nvSpPr>
        <p:spPr>
          <a:xfrm>
            <a:off x="5575546" y="998029"/>
            <a:ext cx="46962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Power Supply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6 lithium-ion batteries (14S8P - 48V - 27AH)</a:t>
            </a:r>
          </a:p>
          <a:p>
            <a:endParaRPr lang="en-US" altLang="zh-CN" sz="1200" dirty="0"/>
          </a:p>
          <a:p>
            <a:r>
              <a:rPr lang="en-US" altLang="zh-CN" sz="1200" b="1" dirty="0"/>
              <a:t>Camera/Sensor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Zoom X 30 Thermal Camera</a:t>
            </a:r>
          </a:p>
          <a:p>
            <a:endParaRPr lang="en-MY" sz="1200" dirty="0"/>
          </a:p>
          <a:p>
            <a:r>
              <a:rPr lang="en-MY" sz="1200" b="1" dirty="0"/>
              <a:t>Motion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200" dirty="0"/>
              <a:t>7 km/h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Climbing angle: Slope - up to 40° / Side slope - up to 35°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Obstacle clearance: Up to 30 cm</a:t>
            </a:r>
          </a:p>
          <a:p>
            <a:endParaRPr lang="en-MY" sz="1200" dirty="0"/>
          </a:p>
          <a:p>
            <a:r>
              <a:rPr lang="en-MY" sz="1200" b="1" dirty="0"/>
              <a:t>Water Supply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200" dirty="0"/>
              <a:t>3000 litres/m</a:t>
            </a:r>
          </a:p>
          <a:p>
            <a:endParaRPr lang="en-MY" sz="1200" dirty="0"/>
          </a:p>
          <a:p>
            <a:r>
              <a:rPr lang="en-MY" sz="1200" b="1" dirty="0"/>
              <a:t>Transmission Distance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IK-Shark (300 m at sight)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GCS-Shark (500 m at sight)</a:t>
            </a:r>
            <a:endParaRPr lang="en-MY" sz="1200" dirty="0"/>
          </a:p>
          <a:p>
            <a:endParaRPr lang="en-MY" sz="1200" dirty="0"/>
          </a:p>
          <a:p>
            <a:r>
              <a:rPr lang="en-US" altLang="zh-CN" sz="1200" b="1" dirty="0"/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Resistant to heat waves (up to 900°C)</a:t>
            </a:r>
            <a:endParaRPr lang="en-MY" sz="1200" dirty="0"/>
          </a:p>
          <a:p>
            <a:endParaRPr lang="en-MY" sz="1200" dirty="0"/>
          </a:p>
          <a:p>
            <a:r>
              <a:rPr lang="en-MY" sz="1200" b="1" dirty="0"/>
              <a:t>Configuration (Optional)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Long Distance Transmission: Mesh Relay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Sensors Tray: CBRN, gas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Extra batteries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Control camera on the front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Connection cable</a:t>
            </a:r>
            <a:endParaRPr lang="en-MY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E80CC4-3F6C-F7DB-9DA7-90C5D3525DC6}"/>
              </a:ext>
            </a:extLst>
          </p:cNvPr>
          <p:cNvSpPr txBox="1"/>
          <p:nvPr/>
        </p:nvSpPr>
        <p:spPr>
          <a:xfrm>
            <a:off x="2918534" y="6611779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10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(https://www.youtube.com/watch?v=9v7wm7wm3LQ&amp;ab_channel=</a:t>
            </a:r>
            <a:r>
              <a:rPr lang="en-MY" sz="10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SharkRobotics</a:t>
            </a:r>
            <a:r>
              <a:rPr lang="en-MY" sz="1000" dirty="0">
                <a:solidFill>
                  <a:schemeClr val="accent1"/>
                </a:solidFill>
              </a:rPr>
              <a:t>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3F80DF-DEBF-322F-8DBF-640DE8A1B9C1}"/>
              </a:ext>
            </a:extLst>
          </p:cNvPr>
          <p:cNvSpPr txBox="1"/>
          <p:nvPr/>
        </p:nvSpPr>
        <p:spPr>
          <a:xfrm>
            <a:off x="1519192" y="3714520"/>
            <a:ext cx="197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Colossus</a:t>
            </a:r>
            <a:endParaRPr lang="en-MY" dirty="0"/>
          </a:p>
        </p:txBody>
      </p:sp>
      <p:pic>
        <p:nvPicPr>
          <p:cNvPr id="5" name="Picture 4" descr="A close-up of a gps&#10;&#10;Description automatically generated with low confidence">
            <a:extLst>
              <a:ext uri="{FF2B5EF4-FFF2-40B4-BE49-F238E27FC236}">
                <a16:creationId xmlns:a16="http://schemas.microsoft.com/office/drawing/2014/main" id="{B232AC01-A5B4-0496-3D46-FD9C3D012A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942" y="4421079"/>
            <a:ext cx="977989" cy="10947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0790AF-B9CD-20E7-8F3E-B15B28BFCE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55" y="4421080"/>
            <a:ext cx="1217673" cy="10947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49B9D6-6DF3-B156-904E-E4A77630FA4A}"/>
              </a:ext>
            </a:extLst>
          </p:cNvPr>
          <p:cNvSpPr txBox="1"/>
          <p:nvPr/>
        </p:nvSpPr>
        <p:spPr>
          <a:xfrm>
            <a:off x="533770" y="5668358"/>
            <a:ext cx="197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IK-Shark</a:t>
            </a:r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5EF683-0BD6-389E-70EB-BC2BB3A924F6}"/>
              </a:ext>
            </a:extLst>
          </p:cNvPr>
          <p:cNvSpPr txBox="1"/>
          <p:nvPr/>
        </p:nvSpPr>
        <p:spPr>
          <a:xfrm>
            <a:off x="2534515" y="5679998"/>
            <a:ext cx="197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GCS-Shark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2696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9210C5A-F9B6-3F20-EE24-D087E21367EF}"/>
              </a:ext>
            </a:extLst>
          </p:cNvPr>
          <p:cNvSpPr txBox="1"/>
          <p:nvPr/>
        </p:nvSpPr>
        <p:spPr>
          <a:xfrm>
            <a:off x="2693263" y="6611779"/>
            <a:ext cx="68054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10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MY" sz="1000" dirty="0">
                <a:solidFill>
                  <a:srgbClr val="0563C1"/>
                </a:solidFill>
                <a:hlinkClick r:id="rId3"/>
              </a:rPr>
              <a:t>https://www.youtube.com/watch?v=WcnjsTzNn8o&amp;ab_channel=CITICHICKaichengIntelligenceEquipmentCo.%2CLtd</a:t>
            </a:r>
            <a:r>
              <a:rPr lang="en-MY" sz="1000" dirty="0">
                <a:solidFill>
                  <a:srgbClr val="0563C1"/>
                </a:solidFill>
              </a:rPr>
              <a:t>.</a:t>
            </a:r>
            <a:r>
              <a:rPr lang="en-MY" sz="1000" dirty="0">
                <a:solidFill>
                  <a:schemeClr val="accent1"/>
                </a:solidFill>
              </a:rPr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1B1945-9D8E-DC91-E726-37EC425E0D96}"/>
              </a:ext>
            </a:extLst>
          </p:cNvPr>
          <p:cNvSpPr txBox="1"/>
          <p:nvPr/>
        </p:nvSpPr>
        <p:spPr>
          <a:xfrm>
            <a:off x="1519192" y="4279047"/>
            <a:ext cx="197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RXR-MC80JD</a:t>
            </a:r>
            <a:endParaRPr lang="en-M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B94BC9-2935-FAA9-AE90-557198B8B98B}"/>
              </a:ext>
            </a:extLst>
          </p:cNvPr>
          <p:cNvSpPr txBox="1"/>
          <p:nvPr/>
        </p:nvSpPr>
        <p:spPr>
          <a:xfrm>
            <a:off x="5575546" y="998029"/>
            <a:ext cx="469628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Power Supply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Lithium Battery</a:t>
            </a:r>
          </a:p>
          <a:p>
            <a:endParaRPr lang="en-US" altLang="zh-CN" sz="1200" dirty="0"/>
          </a:p>
          <a:p>
            <a:r>
              <a:rPr lang="en-US" altLang="zh-CN" sz="1200" b="1" dirty="0"/>
              <a:t>Camera/Sensor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Yes</a:t>
            </a:r>
            <a:endParaRPr lang="en-US" sz="1200" dirty="0"/>
          </a:p>
          <a:p>
            <a:endParaRPr lang="en-MY" sz="1200" dirty="0"/>
          </a:p>
          <a:p>
            <a:r>
              <a:rPr lang="en-MY" sz="1200" b="1" dirty="0"/>
              <a:t>Water Supply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Spray type: water / foam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Spraying mode: rotation / pitching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Drag two 60 m water hoses</a:t>
            </a:r>
          </a:p>
          <a:p>
            <a:endParaRPr lang="en-MY" sz="1200" dirty="0"/>
          </a:p>
          <a:p>
            <a:r>
              <a:rPr lang="en-MY" sz="1200" b="1" dirty="0"/>
              <a:t>Transmission Distance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200" dirty="0"/>
              <a:t>1 km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MY" sz="1200" dirty="0"/>
          </a:p>
          <a:p>
            <a:r>
              <a:rPr lang="en-MY" sz="1200" b="1" dirty="0"/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Automatic sprinkling cooling system</a:t>
            </a:r>
          </a:p>
          <a:p>
            <a:endParaRPr lang="en-MY" sz="1200" dirty="0"/>
          </a:p>
          <a:p>
            <a:r>
              <a:rPr lang="en-MY" sz="1200" b="1" dirty="0"/>
              <a:t>Configuration (Optional)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Internet connection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Environment acquisition for gas detection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Heat eye detection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Remote hose drop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Sound and image collection</a:t>
            </a:r>
            <a:endParaRPr lang="en-MY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94A62-B297-0560-5173-22147045EDDD}"/>
              </a:ext>
            </a:extLst>
          </p:cNvPr>
          <p:cNvSpPr txBox="1"/>
          <p:nvPr/>
        </p:nvSpPr>
        <p:spPr>
          <a:xfrm>
            <a:off x="2504613" y="86101"/>
            <a:ext cx="6922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b="1" dirty="0">
                <a:latin typeface="Roboto" panose="02000000000000000000" pitchFamily="2" charset="0"/>
              </a:rPr>
              <a:t>RXR-MC80JD by</a:t>
            </a:r>
            <a:r>
              <a:rPr lang="zh-CN" altLang="en-US" b="1" dirty="0">
                <a:latin typeface="Roboto" panose="02000000000000000000" pitchFamily="2" charset="0"/>
              </a:rPr>
              <a:t> </a:t>
            </a:r>
            <a:r>
              <a:rPr lang="en-MY" altLang="zh-CN" b="1" dirty="0">
                <a:latin typeface="Roboto" panose="02000000000000000000" pitchFamily="2" charset="0"/>
              </a:rPr>
              <a:t>CITIC Group (China)</a:t>
            </a:r>
            <a:endParaRPr lang="en-MY" b="1" i="0" dirty="0">
              <a:effectLst/>
              <a:latin typeface="Roboto" panose="02000000000000000000" pitchFamily="2" charset="0"/>
            </a:endParaRPr>
          </a:p>
        </p:txBody>
      </p:sp>
      <p:pic>
        <p:nvPicPr>
          <p:cNvPr id="4" name="Picture 3" descr="A picture containing cake, toy, yellow&#10;&#10;Description automatically generated">
            <a:extLst>
              <a:ext uri="{FF2B5EF4-FFF2-40B4-BE49-F238E27FC236}">
                <a16:creationId xmlns:a16="http://schemas.microsoft.com/office/drawing/2014/main" id="{FD82CEE4-C4E1-7E09-50B4-E66D8712D1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45" y="1965708"/>
            <a:ext cx="3004536" cy="225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0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9210C5A-F9B6-3F20-EE24-D087E21367EF}"/>
              </a:ext>
            </a:extLst>
          </p:cNvPr>
          <p:cNvSpPr txBox="1"/>
          <p:nvPr/>
        </p:nvSpPr>
        <p:spPr>
          <a:xfrm>
            <a:off x="3048740" y="6611779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10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MY" sz="1000" dirty="0">
                <a:solidFill>
                  <a:srgbClr val="0563C1"/>
                </a:solidFill>
                <a:hlinkClick r:id="rId3"/>
              </a:rPr>
              <a:t>https://www.youtube.com/watch?v=R0OZ7XqpFys&amp;ab_channel=FOUROBOT</a:t>
            </a:r>
            <a:r>
              <a:rPr lang="en-MY" sz="1000" dirty="0">
                <a:solidFill>
                  <a:schemeClr val="accent1"/>
                </a:solidFill>
              </a:rPr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1B1945-9D8E-DC91-E726-37EC425E0D96}"/>
              </a:ext>
            </a:extLst>
          </p:cNvPr>
          <p:cNvSpPr txBox="1"/>
          <p:nvPr/>
        </p:nvSpPr>
        <p:spPr>
          <a:xfrm>
            <a:off x="1705623" y="4030474"/>
            <a:ext cx="197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RXR-M30D-13</a:t>
            </a:r>
            <a:endParaRPr lang="en-M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B94BC9-2935-FAA9-AE90-557198B8B98B}"/>
              </a:ext>
            </a:extLst>
          </p:cNvPr>
          <p:cNvSpPr txBox="1"/>
          <p:nvPr/>
        </p:nvSpPr>
        <p:spPr>
          <a:xfrm>
            <a:off x="5575546" y="998029"/>
            <a:ext cx="46962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Power Supply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Battery Pack</a:t>
            </a:r>
          </a:p>
          <a:p>
            <a:endParaRPr lang="en-US" altLang="zh-CN" sz="1200" dirty="0"/>
          </a:p>
          <a:p>
            <a:r>
              <a:rPr lang="en-US" altLang="zh-CN" sz="1200" b="1" dirty="0"/>
              <a:t>Camera/Sensor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Not Stated</a:t>
            </a:r>
          </a:p>
          <a:p>
            <a:endParaRPr lang="en-MY" sz="1200" dirty="0"/>
          </a:p>
          <a:p>
            <a:r>
              <a:rPr lang="en-MY" sz="1200" b="1" dirty="0"/>
              <a:t>Motion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200" dirty="0"/>
              <a:t>1 m/s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Climbing angle: Slope - up to 30°</a:t>
            </a:r>
          </a:p>
          <a:p>
            <a:endParaRPr lang="en-MY" sz="1200" dirty="0"/>
          </a:p>
          <a:p>
            <a:r>
              <a:rPr lang="en-MY" sz="1200" b="1" dirty="0"/>
              <a:t>Water Supply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200" dirty="0"/>
              <a:t>30 litres/s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200" dirty="0"/>
              <a:t>Max reach: 40 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200" dirty="0"/>
              <a:t>Spray type: waterspout / water mist</a:t>
            </a:r>
          </a:p>
          <a:p>
            <a:endParaRPr lang="en-MY" sz="1200" dirty="0"/>
          </a:p>
          <a:p>
            <a:r>
              <a:rPr lang="en-MY" sz="1200" b="1" dirty="0"/>
              <a:t>Transmission Distance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200" dirty="0"/>
              <a:t>200 m</a:t>
            </a:r>
          </a:p>
          <a:p>
            <a:endParaRPr lang="en-MY" sz="1200" dirty="0"/>
          </a:p>
          <a:p>
            <a:r>
              <a:rPr lang="en-MY" sz="1200" b="1" dirty="0"/>
              <a:t>Configuration (Optional)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Self cooling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Multifunction bucket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Communication support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Light Alarm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Rescue cart</a:t>
            </a:r>
            <a:endParaRPr lang="en-MY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94A62-B297-0560-5173-22147045EDDD}"/>
              </a:ext>
            </a:extLst>
          </p:cNvPr>
          <p:cNvSpPr txBox="1"/>
          <p:nvPr/>
        </p:nvSpPr>
        <p:spPr>
          <a:xfrm>
            <a:off x="2504613" y="86101"/>
            <a:ext cx="6922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b="1" dirty="0">
                <a:latin typeface="Roboto" panose="02000000000000000000" pitchFamily="2" charset="0"/>
              </a:rPr>
              <a:t>RXR-M30D-13 by</a:t>
            </a:r>
            <a:r>
              <a:rPr lang="zh-CN" altLang="en-US" b="1" dirty="0">
                <a:latin typeface="Roboto" panose="02000000000000000000" pitchFamily="2" charset="0"/>
              </a:rPr>
              <a:t> </a:t>
            </a:r>
            <a:r>
              <a:rPr lang="en-MY" altLang="zh-CN" b="1" dirty="0" err="1">
                <a:latin typeface="Roboto" panose="02000000000000000000" pitchFamily="2" charset="0"/>
              </a:rPr>
              <a:t>fourobot</a:t>
            </a:r>
            <a:r>
              <a:rPr lang="en-MY" altLang="zh-CN" b="1" dirty="0">
                <a:latin typeface="Roboto" panose="02000000000000000000" pitchFamily="2" charset="0"/>
              </a:rPr>
              <a:t> (China)</a:t>
            </a:r>
            <a:endParaRPr lang="en-MY" b="1" i="0" dirty="0">
              <a:effectLst/>
              <a:latin typeface="Roboto" panose="02000000000000000000" pitchFamily="2" charset="0"/>
            </a:endParaRPr>
          </a:p>
        </p:txBody>
      </p:sp>
      <p:pic>
        <p:nvPicPr>
          <p:cNvPr id="3" name="Picture 2" descr="A picture containing toy&#10;&#10;Description automatically generated">
            <a:extLst>
              <a:ext uri="{FF2B5EF4-FFF2-40B4-BE49-F238E27FC236}">
                <a16:creationId xmlns:a16="http://schemas.microsoft.com/office/drawing/2014/main" id="{BD4907D6-9C78-6163-B233-663B791999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0" y="2038343"/>
            <a:ext cx="3280188" cy="204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09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red, lawn mower, outdoor object, farm machine&#10;&#10;Description automatically generated">
            <a:extLst>
              <a:ext uri="{FF2B5EF4-FFF2-40B4-BE49-F238E27FC236}">
                <a16:creationId xmlns:a16="http://schemas.microsoft.com/office/drawing/2014/main" id="{70F6175F-4AA9-8BA8-2232-884EAE3AC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6" y="1837653"/>
            <a:ext cx="2899134" cy="21466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210C5A-F9B6-3F20-EE24-D087E21367EF}"/>
              </a:ext>
            </a:extLst>
          </p:cNvPr>
          <p:cNvSpPr txBox="1"/>
          <p:nvPr/>
        </p:nvSpPr>
        <p:spPr>
          <a:xfrm>
            <a:off x="3048740" y="6611779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10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(https://youtu.be/</a:t>
            </a:r>
            <a:r>
              <a:rPr lang="en-MY" sz="10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5cdtOLt93XA</a:t>
            </a:r>
            <a:r>
              <a:rPr lang="en-MY" sz="1000" dirty="0">
                <a:solidFill>
                  <a:schemeClr val="accent1"/>
                </a:solidFill>
              </a:rPr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1B1945-9D8E-DC91-E726-37EC425E0D96}"/>
              </a:ext>
            </a:extLst>
          </p:cNvPr>
          <p:cNvSpPr txBox="1"/>
          <p:nvPr/>
        </p:nvSpPr>
        <p:spPr>
          <a:xfrm>
            <a:off x="1519192" y="3994964"/>
            <a:ext cx="1970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Multiscope</a:t>
            </a:r>
            <a:r>
              <a:rPr lang="en-US" altLang="zh-CN" dirty="0"/>
              <a:t> Rescue with Hydra</a:t>
            </a:r>
            <a:endParaRPr lang="en-M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B94BC9-2935-FAA9-AE90-557198B8B98B}"/>
              </a:ext>
            </a:extLst>
          </p:cNvPr>
          <p:cNvSpPr txBox="1"/>
          <p:nvPr/>
        </p:nvSpPr>
        <p:spPr>
          <a:xfrm>
            <a:off x="5575546" y="998029"/>
            <a:ext cx="469628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Power Supply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Battery Pack (Lead acid / Li-ion) / Diesel engine &amp; electric generator</a:t>
            </a:r>
          </a:p>
          <a:p>
            <a:endParaRPr lang="en-US" altLang="zh-CN" sz="1200" dirty="0"/>
          </a:p>
          <a:p>
            <a:r>
              <a:rPr lang="en-US" altLang="zh-CN" sz="1200" b="1" dirty="0"/>
              <a:t>Camera/Sensor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Not Stated</a:t>
            </a:r>
          </a:p>
          <a:p>
            <a:endParaRPr lang="en-MY" sz="1200" dirty="0"/>
          </a:p>
          <a:p>
            <a:r>
              <a:rPr lang="en-MY" sz="1200" b="1" dirty="0"/>
              <a:t>Motion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200" dirty="0"/>
              <a:t>20 km/h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Climbing angle: Slope - up to 30°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Ground</a:t>
            </a:r>
            <a:r>
              <a:rPr lang="en-US" sz="1200" dirty="0"/>
              <a:t> clearance: 40 - 60 cm</a:t>
            </a:r>
          </a:p>
          <a:p>
            <a:endParaRPr lang="en-MY" sz="1200" dirty="0"/>
          </a:p>
          <a:p>
            <a:r>
              <a:rPr lang="en-MY" sz="1200" b="1" dirty="0"/>
              <a:t>Water Supply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200" dirty="0"/>
              <a:t>3000 litres/m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200" dirty="0"/>
              <a:t>Max reach: 62 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Spray type: water / foam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Drag four water hose</a:t>
            </a:r>
            <a:endParaRPr lang="en-MY" sz="1200" dirty="0"/>
          </a:p>
          <a:p>
            <a:endParaRPr lang="en-MY" sz="1200" dirty="0"/>
          </a:p>
          <a:p>
            <a:r>
              <a:rPr lang="en-MY" sz="1200" b="1" dirty="0"/>
              <a:t>Transmission Distance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200" dirty="0"/>
              <a:t>Not Stated</a:t>
            </a:r>
          </a:p>
          <a:p>
            <a:endParaRPr lang="en-MY" sz="1200" dirty="0"/>
          </a:p>
          <a:p>
            <a:r>
              <a:rPr lang="en-MY" sz="1200" b="1" dirty="0"/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Two fire monitors able to rotate 360°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Two cooling sprinkles to protect vehicle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94A62-B297-0560-5173-22147045EDDD}"/>
              </a:ext>
            </a:extLst>
          </p:cNvPr>
          <p:cNvSpPr txBox="1"/>
          <p:nvPr/>
        </p:nvSpPr>
        <p:spPr>
          <a:xfrm>
            <a:off x="2504613" y="86101"/>
            <a:ext cx="6922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b="1" dirty="0" err="1">
                <a:latin typeface="Roboto" panose="02000000000000000000" pitchFamily="2" charset="0"/>
              </a:rPr>
              <a:t>Multiscope</a:t>
            </a:r>
            <a:r>
              <a:rPr lang="en-MY" b="1" dirty="0">
                <a:latin typeface="Roboto" panose="02000000000000000000" pitchFamily="2" charset="0"/>
              </a:rPr>
              <a:t> Rescue with Hydra by </a:t>
            </a:r>
            <a:r>
              <a:rPr lang="en-US" altLang="zh-CN" b="1" dirty="0">
                <a:latin typeface="Roboto" panose="02000000000000000000" pitchFamily="2" charset="0"/>
              </a:rPr>
              <a:t>Milrem Robotics (Estonia)</a:t>
            </a:r>
            <a:endParaRPr lang="en-MY" b="1" i="0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66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91B1945-9D8E-DC91-E726-37EC425E0D96}"/>
              </a:ext>
            </a:extLst>
          </p:cNvPr>
          <p:cNvSpPr txBox="1"/>
          <p:nvPr/>
        </p:nvSpPr>
        <p:spPr>
          <a:xfrm>
            <a:off x="1705623" y="4358949"/>
            <a:ext cx="197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FlameRanger</a:t>
            </a:r>
            <a:endParaRPr lang="en-M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B94BC9-2935-FAA9-AE90-557198B8B98B}"/>
              </a:ext>
            </a:extLst>
          </p:cNvPr>
          <p:cNvSpPr txBox="1"/>
          <p:nvPr/>
        </p:nvSpPr>
        <p:spPr>
          <a:xfrm>
            <a:off x="5575546" y="998029"/>
            <a:ext cx="46962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Camera/Sensor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Tyco FV311: </a:t>
            </a:r>
            <a:r>
              <a:rPr lang="en-MY" sz="1200" dirty="0"/>
              <a:t>detect x, y coordinates up to 4 fires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err="1"/>
              <a:t>FireTIR</a:t>
            </a:r>
            <a:r>
              <a:rPr lang="en-US" altLang="zh-CN" sz="1200" dirty="0"/>
              <a:t>: detect heat before there is a fire</a:t>
            </a:r>
          </a:p>
          <a:p>
            <a:endParaRPr lang="en-MY" sz="1200" dirty="0"/>
          </a:p>
          <a:p>
            <a:r>
              <a:rPr lang="en-MY" sz="1200" b="1" dirty="0"/>
              <a:t>Water Supply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200" dirty="0"/>
              <a:t>Spray type: water / foam</a:t>
            </a:r>
          </a:p>
          <a:p>
            <a:endParaRPr lang="fr-FR" sz="1200" dirty="0"/>
          </a:p>
          <a:p>
            <a:r>
              <a:rPr lang="fr-FR" sz="1200" dirty="0"/>
              <a:t>FORCE 50: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2200 litres/min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Max </a:t>
            </a:r>
            <a:r>
              <a:rPr lang="fr-FR" sz="1200" dirty="0" err="1"/>
              <a:t>reach</a:t>
            </a:r>
            <a:r>
              <a:rPr lang="fr-FR" sz="1200" dirty="0"/>
              <a:t>: 65 m</a:t>
            </a:r>
          </a:p>
          <a:p>
            <a:endParaRPr lang="fr-FR" sz="1200" dirty="0"/>
          </a:p>
          <a:p>
            <a:r>
              <a:rPr lang="fr-FR" sz="1200" dirty="0"/>
              <a:t>FORCE 80: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5500 litres/min</a:t>
            </a:r>
            <a:endParaRPr lang="en-MY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200" dirty="0"/>
              <a:t>Max reach: 85 m</a:t>
            </a:r>
          </a:p>
          <a:p>
            <a:endParaRPr lang="en-MY" sz="1200" dirty="0"/>
          </a:p>
          <a:p>
            <a:r>
              <a:rPr lang="en-MY" sz="1200" b="1" dirty="0"/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200" dirty="0"/>
              <a:t>Full 360</a:t>
            </a:r>
            <a:r>
              <a:rPr lang="en-US" sz="1200" dirty="0"/>
              <a:t>° horizontal rotation and full 180° vertical movement for water cannon</a:t>
            </a:r>
            <a:endParaRPr lang="en-MY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Manual Remote Control (Industrial remote, Smartphone App, </a:t>
            </a:r>
            <a:r>
              <a:rPr lang="en-US" sz="1200" dirty="0" err="1"/>
              <a:t>CANbus</a:t>
            </a:r>
            <a:r>
              <a:rPr lang="en-US" sz="1200" dirty="0"/>
              <a:t> Joystick, PC interfaces)</a:t>
            </a:r>
          </a:p>
          <a:p>
            <a:endParaRPr lang="en-MY" sz="1200" dirty="0"/>
          </a:p>
          <a:p>
            <a:r>
              <a:rPr lang="en-MY" sz="1200" b="1" dirty="0"/>
              <a:t>Configuration (Optional)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Swing Arms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Extending Boom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Mounting Pipes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Valve &amp; Actuator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Robotic Platform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Customized GUIs</a:t>
            </a:r>
            <a:endParaRPr lang="en-MY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94A62-B297-0560-5173-22147045EDDD}"/>
              </a:ext>
            </a:extLst>
          </p:cNvPr>
          <p:cNvSpPr txBox="1"/>
          <p:nvPr/>
        </p:nvSpPr>
        <p:spPr>
          <a:xfrm>
            <a:off x="2504613" y="86101"/>
            <a:ext cx="6922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b="1" dirty="0" err="1">
                <a:latin typeface="Roboto" panose="02000000000000000000" pitchFamily="2" charset="0"/>
              </a:rPr>
              <a:t>FlameRanger</a:t>
            </a:r>
            <a:r>
              <a:rPr lang="en-MY" b="1" dirty="0">
                <a:latin typeface="Roboto" panose="02000000000000000000" pitchFamily="2" charset="0"/>
              </a:rPr>
              <a:t> by </a:t>
            </a:r>
            <a:r>
              <a:rPr lang="en-MY" b="1" dirty="0" err="1">
                <a:latin typeface="Roboto" panose="02000000000000000000" pitchFamily="2" charset="0"/>
              </a:rPr>
              <a:t>UniFire</a:t>
            </a:r>
            <a:r>
              <a:rPr lang="en-MY" b="1" dirty="0">
                <a:latin typeface="Roboto" panose="02000000000000000000" pitchFamily="2" charset="0"/>
              </a:rPr>
              <a:t> </a:t>
            </a:r>
            <a:r>
              <a:rPr lang="en-MY" altLang="zh-CN" b="1" dirty="0">
                <a:latin typeface="Roboto" panose="02000000000000000000" pitchFamily="2" charset="0"/>
              </a:rPr>
              <a:t>(</a:t>
            </a:r>
            <a:r>
              <a:rPr lang="en-US" altLang="zh-CN" b="1" dirty="0">
                <a:latin typeface="Roboto" panose="02000000000000000000" pitchFamily="2" charset="0"/>
              </a:rPr>
              <a:t>Sweden</a:t>
            </a:r>
            <a:r>
              <a:rPr lang="en-MY" altLang="zh-CN" b="1" dirty="0">
                <a:latin typeface="Roboto" panose="02000000000000000000" pitchFamily="2" charset="0"/>
              </a:rPr>
              <a:t>)</a:t>
            </a:r>
            <a:endParaRPr lang="en-MY" b="1" i="0" dirty="0">
              <a:effectLst/>
              <a:latin typeface="Roboto" panose="02000000000000000000" pitchFamily="2" charset="0"/>
            </a:endParaRPr>
          </a:p>
        </p:txBody>
      </p:sp>
      <p:pic>
        <p:nvPicPr>
          <p:cNvPr id="7" name="Picture 6" descr="A picture containing outdoor, tree, smoke, spring&#10;&#10;Description automatically generated">
            <a:extLst>
              <a:ext uri="{FF2B5EF4-FFF2-40B4-BE49-F238E27FC236}">
                <a16:creationId xmlns:a16="http://schemas.microsoft.com/office/drawing/2014/main" id="{B122BD75-D630-18C9-5520-D35F9CA0F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06" y="1803223"/>
            <a:ext cx="4402676" cy="25290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EE0B76-E7B1-CA04-EFCB-C6EC885040AC}"/>
              </a:ext>
            </a:extLst>
          </p:cNvPr>
          <p:cNvSpPr txBox="1"/>
          <p:nvPr/>
        </p:nvSpPr>
        <p:spPr>
          <a:xfrm>
            <a:off x="2829665" y="6611779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10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(https://www.youtube.com/watch?v=WOfYgSxrVzM&amp;t=36s&amp;ab_channel=UnifireAB</a:t>
            </a:r>
            <a:r>
              <a:rPr lang="en-MY" sz="1000" dirty="0">
                <a:solidFill>
                  <a:schemeClr val="accent1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7345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557</Words>
  <Application>Microsoft Office PowerPoint</Application>
  <PresentationFormat>Widescreen</PresentationFormat>
  <Paragraphs>140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Zhi</dc:creator>
  <cp:lastModifiedBy>Wei Zhi</cp:lastModifiedBy>
  <cp:revision>14</cp:revision>
  <dcterms:created xsi:type="dcterms:W3CDTF">2022-05-05T01:05:50Z</dcterms:created>
  <dcterms:modified xsi:type="dcterms:W3CDTF">2022-05-13T05:59:37Z</dcterms:modified>
</cp:coreProperties>
</file>