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70" r:id="rId5"/>
    <p:sldId id="272" r:id="rId6"/>
    <p:sldId id="273" r:id="rId7"/>
    <p:sldId id="274" r:id="rId8"/>
    <p:sldId id="275" r:id="rId9"/>
    <p:sldId id="276" r:id="rId10"/>
    <p:sldId id="277" r:id="rId11"/>
    <p:sldId id="278" r:id="rId12"/>
    <p:sldId id="279" r:id="rId13"/>
    <p:sldId id="280" r:id="rId14"/>
    <p:sldId id="281" r:id="rId15"/>
    <p:sldId id="282" r:id="rId16"/>
    <p:sldId id="292" r:id="rId17"/>
    <p:sldId id="283" r:id="rId18"/>
    <p:sldId id="284" r:id="rId19"/>
    <p:sldId id="285" r:id="rId20"/>
    <p:sldId id="294" r:id="rId21"/>
    <p:sldId id="286" r:id="rId22"/>
    <p:sldId id="287" r:id="rId23"/>
    <p:sldId id="288" r:id="rId24"/>
    <p:sldId id="289" r:id="rId25"/>
    <p:sldId id="290" r:id="rId26"/>
    <p:sldId id="291"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844" autoAdjust="0"/>
  </p:normalViewPr>
  <p:slideViewPr>
    <p:cSldViewPr snapToGrid="0" showGuides="1">
      <p:cViewPr varScale="1">
        <p:scale>
          <a:sx n="94" d="100"/>
          <a:sy n="94" d="100"/>
        </p:scale>
        <p:origin x="1176" y="90"/>
      </p:cViewPr>
      <p:guideLst>
        <p:guide orient="horz" pos="1872"/>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5BDF-9B7E-3646-B6C9-FC2C3E116129}" type="datetimeFigureOut">
              <a:rPr lang="en-US" smtClean="0"/>
              <a:t>8/19/2016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BADB7-1FBB-B74E-B90C-DA1567BD042E}" type="slidenum">
              <a:rPr lang="en-US" smtClean="0"/>
              <a:t>‹#›</a:t>
            </a:fld>
            <a:endParaRPr lang="en-US"/>
          </a:p>
        </p:txBody>
      </p:sp>
    </p:spTree>
    <p:extLst>
      <p:ext uri="{BB962C8B-B14F-4D97-AF65-F5344CB8AC3E}">
        <p14:creationId xmlns:p14="http://schemas.microsoft.com/office/powerpoint/2010/main" val="9703388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3" Type="http://schemas.openxmlformats.org/officeDocument/2006/relationships/hyperlink" Target="http://www.pchenry.com/Home/tabid/36/EntryID/125/Default.aspx" TargetMode="External"/><Relationship Id="rId18" Type="http://schemas.openxmlformats.org/officeDocument/2006/relationships/hyperlink" Target="http://thedailywtf.com/Articles/Avoiding-the-Exception.aspx" TargetMode="External"/><Relationship Id="rId26" Type="http://schemas.openxmlformats.org/officeDocument/2006/relationships/hyperlink" Target="http://panteravb.com/blog/posts/2008/10/29/evil-exception-handling.ashx" TargetMode="External"/><Relationship Id="rId39" Type="http://schemas.openxmlformats.org/officeDocument/2006/relationships/hyperlink" Target="http://www.pchenry.com/Home/tabid/36/EntryID/123/Default.aspx" TargetMode="External"/><Relationship Id="rId21" Type="http://schemas.openxmlformats.org/officeDocument/2006/relationships/hyperlink" Target="http://blogs.msdn.com/sburke/archive/2008/01/16/configuring-visual-studio-to-debug-net-framework-source-code.aspx" TargetMode="External"/><Relationship Id="rId34" Type="http://schemas.openxmlformats.org/officeDocument/2006/relationships/hyperlink" Target="http://musingmarc.blogspot.com/2005/09/exception-handling-in-net-some-general.html" TargetMode="External"/><Relationship Id="rId42" Type="http://schemas.openxmlformats.org/officeDocument/2006/relationships/hyperlink" Target="http://www.inf.ethz.ch/personal/fruja/publications/clrexctests.pdf" TargetMode="External"/><Relationship Id="rId47" Type="http://schemas.openxmlformats.org/officeDocument/2006/relationships/hyperlink" Target="http://thedailywtf.com/Articles/My-Tales.aspx" TargetMode="External"/><Relationship Id="rId50" Type="http://schemas.openxmlformats.org/officeDocument/2006/relationships/hyperlink" Target="http://leedumond.com/blog/friends-dont-let-friends-catch-exception/" TargetMode="External"/><Relationship Id="rId55" Type="http://schemas.openxmlformats.org/officeDocument/2006/relationships/hyperlink" Target="http://msdn.microsoft.com/en-us/magazine/dd419661.aspx" TargetMode="External"/><Relationship Id="rId63" Type="http://schemas.openxmlformats.org/officeDocument/2006/relationships/hyperlink" Target="http://leedumond.com/blog/integrating-exception-handling-into-the-development-cycle/" TargetMode="External"/><Relationship Id="rId68" Type="http://schemas.openxmlformats.org/officeDocument/2006/relationships/hyperlink" Target="http://cs.rthand.com/blogs/blog_with_righthand/archive/2006/05/13/648.aspx" TargetMode="External"/><Relationship Id="rId76" Type="http://schemas.openxmlformats.org/officeDocument/2006/relationships/hyperlink" Target="http://www.aaron-powell.com/blog/december-2008/should-you-catch-systemexception.aspx" TargetMode="External"/><Relationship Id="rId84" Type="http://schemas.openxmlformats.org/officeDocument/2006/relationships/hyperlink" Target="http://weblogs.asp.net/okloeten/archive/2008/08/25/6564322.aspx" TargetMode="External"/><Relationship Id="rId89" Type="http://schemas.openxmlformats.org/officeDocument/2006/relationships/hyperlink" Target="http://blogs.msdn.com/ericlippert/archive/2008/09/10/vexing-exceptions.aspx" TargetMode="External"/><Relationship Id="rId7" Type="http://schemas.openxmlformats.org/officeDocument/2006/relationships/hyperlink" Target="http://www.jasonbock.net/JB/Default.aspx?blog=entry.194f2a132ce34de3bfcf9953de1caab7" TargetMode="External"/><Relationship Id="rId71" Type="http://schemas.openxmlformats.org/officeDocument/2006/relationships/hyperlink" Target="http://blogs.msdn.com/fxcop/archive/2006/06/17/FAQ_3A00_-Why-does-FxCop-warn-against-catch_2800_Exception_29003F00_-_2D00_-Part-2-_5B00_Nick-Guerrera_5D00_.aspx" TargetMode="External"/><Relationship Id="rId92" Type="http://schemas.openxmlformats.org/officeDocument/2006/relationships/hyperlink" Target="http://blogs.msdn.com/clrteam/archive/2009/02/19/why-catch-exception-empty-catch-is-bad.aspx" TargetMode="External"/><Relationship Id="rId2" Type="http://schemas.openxmlformats.org/officeDocument/2006/relationships/slide" Target="../slides/slide24.xml"/><Relationship Id="rId16" Type="http://schemas.openxmlformats.org/officeDocument/2006/relationships/hyperlink" Target="http://blogs.msdn.com/jmstall/archive/2007/02/07/catch-rethrow.aspx" TargetMode="External"/><Relationship Id="rId29" Type="http://schemas.openxmlformats.org/officeDocument/2006/relationships/hyperlink" Target="http://msdn.microsoft.com/en-us/library/vstudio/ms229005(v=vs.100).aspx" TargetMode="External"/><Relationship Id="rId11" Type="http://schemas.openxmlformats.org/officeDocument/2006/relationships/hyperlink" Target="http://www.microsoft.com/msj/0197/exception/exception.aspx" TargetMode="External"/><Relationship Id="rId24" Type="http://schemas.openxmlformats.org/officeDocument/2006/relationships/hyperlink" Target="http://blogs.msdn.com/saraford/archive/2008/08/06/did-you-know-you-can-examine-the-exception-object-from-the-exception-assistant-275.aspx" TargetMode="External"/><Relationship Id="rId32" Type="http://schemas.openxmlformats.org/officeDocument/2006/relationships/hyperlink" Target="http://www.codeproject.com/KB/architecture/exceptionbestpractices.aspx" TargetMode="External"/><Relationship Id="rId37" Type="http://schemas.openxmlformats.org/officeDocument/2006/relationships/hyperlink" Target="http://www.pchenry.com/Home/tabid/36/EntryID/121/Default.aspx" TargetMode="External"/><Relationship Id="rId40" Type="http://schemas.openxmlformats.org/officeDocument/2006/relationships/hyperlink" Target="http://www.simple-talk.com/dotnet/.net-framework/exceptionally-mysterious/" TargetMode="External"/><Relationship Id="rId45" Type="http://schemas.openxmlformats.org/officeDocument/2006/relationships/hyperlink" Target="https://blogs.msdn.microsoft.com/codeanalysis/2006/06/20/faq-why-does-fxcop-warn-against-catchexception-part-3-nick-guerrera/" TargetMode="External"/><Relationship Id="rId53" Type="http://schemas.openxmlformats.org/officeDocument/2006/relationships/hyperlink" Target="http://www.hanselman.com/blog/GoodExceptionManagementRulesOfThumb.aspx" TargetMode="External"/><Relationship Id="rId58" Type="http://schemas.openxmlformats.org/officeDocument/2006/relationships/hyperlink" Target="http://blogs.msdn.com/clrteam/archive/2009/05/14/how-clr-maps-seh-exceptions-to-managed-exception-types.aspx" TargetMode="External"/><Relationship Id="rId66" Type="http://schemas.openxmlformats.org/officeDocument/2006/relationships/hyperlink" Target="http://blogs.msdn.com/jmstall/archive/2007/02/12/making-catch-rethrow-more-debuggable.aspx" TargetMode="External"/><Relationship Id="rId74" Type="http://schemas.openxmlformats.org/officeDocument/2006/relationships/hyperlink" Target="http://community.bartdesmet.net/blogs/bart/archive/2009/12/06/reader-challenge-fault-handlers-in-c.aspx" TargetMode="External"/><Relationship Id="rId79" Type="http://schemas.openxmlformats.org/officeDocument/2006/relationships/hyperlink" Target="http://www.atalasoft.com/cs/blogs/stevehawley/archive/2008/09/11/some-managed-unmanaged-exception-tricks.aspx" TargetMode="External"/><Relationship Id="rId87" Type="http://schemas.openxmlformats.org/officeDocument/2006/relationships/hyperlink" Target="http://msdn.microsoft.com/en-gb/magazine/cc793966.aspx" TargetMode="External"/><Relationship Id="rId5" Type="http://schemas.openxmlformats.org/officeDocument/2006/relationships/hyperlink" Target="http://www.codeplex.com/ExFinderReflector" TargetMode="External"/><Relationship Id="rId61" Type="http://schemas.openxmlformats.org/officeDocument/2006/relationships/hyperlink" Target="http://blogs.msdn.com/lexli/archive/2009/04/28/how-to-handle-net-unhandled-exceptions-gracefully.aspx" TargetMode="External"/><Relationship Id="rId82" Type="http://schemas.openxmlformats.org/officeDocument/2006/relationships/hyperlink" Target="http://joeduffyblog.com/2016/02/07/the-error-model/" TargetMode="External"/><Relationship Id="rId90" Type="http://schemas.openxmlformats.org/officeDocument/2006/relationships/hyperlink" Target="http://blogs.msdn.com/drnick/archive/tags/Faults/default.aspx" TargetMode="External"/><Relationship Id="rId19" Type="http://schemas.openxmlformats.org/officeDocument/2006/relationships/hyperlink" Target="http://www.microsoft.com/downloads/details.aspx?familyid=7421bca5-1efc-41fc-989f-d112144f5561&amp;displaylang=en" TargetMode="External"/><Relationship Id="rId14" Type="http://schemas.openxmlformats.org/officeDocument/2006/relationships/hyperlink" Target="http://particular.net/blog/but-all-my-errors-are-severe" TargetMode="External"/><Relationship Id="rId22" Type="http://schemas.openxmlformats.org/officeDocument/2006/relationships/hyperlink" Target="http://leedumond.com/blog/defensive-programming-or-why-exception-handling-is-like-car-insurance/" TargetMode="External"/><Relationship Id="rId27" Type="http://schemas.openxmlformats.org/officeDocument/2006/relationships/hyperlink" Target="http://blog.freakcode.com/2010/12/exception-data-evolved.html" TargetMode="External"/><Relationship Id="rId30" Type="http://schemas.openxmlformats.org/officeDocument/2006/relationships/hyperlink" Target="http://today.java.net/article/2006/04/04/exception-handling-antipatterns" TargetMode="External"/><Relationship Id="rId35" Type="http://schemas.openxmlformats.org/officeDocument/2006/relationships/hyperlink" Target="http://blogs.msdn.com/cdndevs/archive/2009/08/04/exceptions-the-airbags-of-code.aspx" TargetMode="External"/><Relationship Id="rId43" Type="http://schemas.openxmlformats.org/officeDocument/2006/relationships/hyperlink" Target="https://blogs.msdn.microsoft.com/codeanalysis/2006/06/15/faq-why-does-fxcop-warn-against-catchexception-part-1-nick-guerrera/" TargetMode="External"/><Relationship Id="rId48" Type="http://schemas.openxmlformats.org/officeDocument/2006/relationships/hyperlink" Target="http://support.microsoft.com/kb/105675" TargetMode="External"/><Relationship Id="rId56" Type="http://schemas.openxmlformats.org/officeDocument/2006/relationships/hyperlink" Target="http://www.julmar.com/blog/mark/PermaLink,guid,f733e261-5d39-4ca1-be1a-c422f3cf1f1b.aspx" TargetMode="External"/><Relationship Id="rId64" Type="http://schemas.openxmlformats.org/officeDocument/2006/relationships/hyperlink" Target="http://msdn.microsoft.com/en-us/magazine/cc163606.aspx" TargetMode="External"/><Relationship Id="rId69" Type="http://schemas.openxmlformats.org/officeDocument/2006/relationships/hyperlink" Target="http://www.jot.fm/issues/issue_2006_04/article1/" TargetMode="External"/><Relationship Id="rId77" Type="http://schemas.openxmlformats.org/officeDocument/2006/relationships/hyperlink" Target="http://www.wintellect.com/CS/blogs/jclark/archive/2005/03/30/simple-main.aspx" TargetMode="External"/><Relationship Id="rId8" Type="http://schemas.openxmlformats.org/officeDocument/2006/relationships/hyperlink" Target="http://www.jasonbock.net/JB/Default.aspx?blog=entry.3daabf90e7d94c82bbff9d923ad457d3" TargetMode="External"/><Relationship Id="rId51" Type="http://schemas.openxmlformats.org/officeDocument/2006/relationships/hyperlink" Target="http://blogs.msdn.com/clrteam/archive/2009/06/19/getting-more-information-than-the-exception-class-provides.aspx" TargetMode="External"/><Relationship Id="rId72" Type="http://schemas.openxmlformats.org/officeDocument/2006/relationships/hyperlink" Target="http://blogs.msdn.com/fxcop/archive/2006/06/19/FAQ_3A00_-Why-does-FxCop-warn-against-catch_2800_Exception_29003F00_-_2D00_-Part-3-_5B00_Nick-Guerrera_5D00_.aspx" TargetMode="External"/><Relationship Id="rId80" Type="http://schemas.openxmlformats.org/officeDocument/2006/relationships/hyperlink" Target="http://blogs.msdn.com/b/pfxteam/archive/2011/09/28/10217876.aspx" TargetMode="External"/><Relationship Id="rId85" Type="http://schemas.openxmlformats.org/officeDocument/2006/relationships/hyperlink" Target="http://bartdesmet.net/blogs/bart/archive/2006/03/12/3815.aspx" TargetMode="External"/><Relationship Id="rId93" Type="http://schemas.openxmlformats.org/officeDocument/2006/relationships/hyperlink" Target="http://www.bluebytesoftware.com/blog/CommentView,guid,3663a39f-72ed-4d40-a4d0-c3fbd3d12716.aspx" TargetMode="External"/><Relationship Id="rId3" Type="http://schemas.openxmlformats.org/officeDocument/2006/relationships/hyperlink" Target="http://www.jasonbock.net/JB/Default.aspx?blog=entry.f63839d17a39452aa305e37a8724a31d" TargetMode="External"/><Relationship Id="rId12" Type="http://schemas.openxmlformats.org/officeDocument/2006/relationships/hyperlink" Target="http://www.simple-talk.com/dotnet/.net-framework/a-look-at-exceptions-in-.net-applications/" TargetMode="External"/><Relationship Id="rId17" Type="http://schemas.openxmlformats.org/officeDocument/2006/relationships/hyperlink" Target="http://blogs.msdn.com/clrteam/archive/2009/02/05/catch-rethrow-and-filters-why-you-should-care.aspx" TargetMode="External"/><Relationship Id="rId25" Type="http://schemas.openxmlformats.org/officeDocument/2006/relationships/hyperlink" Target="http://www.bluebytesoftware.com/blog/2005/04/08/DGUpdateDisposeFinalizationAndResourceManagement.aspx" TargetMode="External"/><Relationship Id="rId33" Type="http://schemas.openxmlformats.org/officeDocument/2006/relationships/hyperlink" Target="http://www.4guysfromrolla.com/articles/081209-1.aspx" TargetMode="External"/><Relationship Id="rId38" Type="http://schemas.openxmlformats.org/officeDocument/2006/relationships/hyperlink" Target="http://www.pchenry.com/Home/tabid/36/EntryID/124/Default.aspx" TargetMode="External"/><Relationship Id="rId46" Type="http://schemas.openxmlformats.org/officeDocument/2006/relationships/hyperlink" Target="http://blogs.msdn.com/b/pfxteam/archive/2010/08/06/10046819.aspx" TargetMode="External"/><Relationship Id="rId59" Type="http://schemas.openxmlformats.org/officeDocument/2006/relationships/hyperlink" Target="http://www.codethinked.com/post/2009/05/14/How-Do-You-Deal-With-Exceptions.aspx" TargetMode="External"/><Relationship Id="rId67" Type="http://schemas.openxmlformats.org/officeDocument/2006/relationships/hyperlink" Target="http://www.bluebytesoftware.com/blog/2009/03/13/ManagedCodeAndAsynchronousExceptionHardening.aspx" TargetMode="External"/><Relationship Id="rId20" Type="http://schemas.openxmlformats.org/officeDocument/2006/relationships/hyperlink" Target="http://bartdesmet.net/blogs/bart/archive/2006/04/04/clr-exception-handling-from-a-to-z-everything-you-didn-t-want-to-know-about-try-catch-finally-fault-filter.aspx" TargetMode="External"/><Relationship Id="rId41" Type="http://schemas.openxmlformats.org/officeDocument/2006/relationships/hyperlink" Target="http://www.ssw.uni-linz.ac.at/Teaching/Lectures/Sem/2001/Literatur/Architecture.doc" TargetMode="External"/><Relationship Id="rId54" Type="http://schemas.openxmlformats.org/officeDocument/2006/relationships/hyperlink" Target="http://leedumond.com/blog/the-greatest-exception-handling-wtf-of-all-time/" TargetMode="External"/><Relationship Id="rId62" Type="http://schemas.openxmlformats.org/officeDocument/2006/relationships/hyperlink" Target="http://www.codinghorror.com/blog/archives/000216.html" TargetMode="External"/><Relationship Id="rId70" Type="http://schemas.openxmlformats.org/officeDocument/2006/relationships/hyperlink" Target="http://blogs.msdn.com/fxcop/archive/2006/06/14/FAQ_3A00_-Why-does-FxCop-warn-against-catch_2800_Exception_29003F00_-_2D00_-Part-1-_5B00_Nick-Guerrera_5D00_.aspx" TargetMode="External"/><Relationship Id="rId75" Type="http://schemas.openxmlformats.org/officeDocument/2006/relationships/hyperlink" Target="http://blogs.msdn.com/rmbyers/archive/2010/01/30/sample-reflection-emit-code-for-using-exception-filters-from-c.aspx" TargetMode="External"/><Relationship Id="rId83" Type="http://schemas.openxmlformats.org/officeDocument/2006/relationships/hyperlink" Target="http://msdn.technetweb3.orcsweb.com/curth/archive/2008/07/31/this-is-dynamic.aspx" TargetMode="External"/><Relationship Id="rId88" Type="http://schemas.openxmlformats.org/officeDocument/2006/relationships/hyperlink" Target="http://blogs.msdn.com/vbteam/archive/2008/10/09/vb-catch-when-why-so-special.aspx" TargetMode="External"/><Relationship Id="rId91" Type="http://schemas.openxmlformats.org/officeDocument/2006/relationships/hyperlink" Target="http://blogs.msdn.com/davidklinems/archive/2005/07/12/438061.aspx" TargetMode="External"/><Relationship Id="rId1" Type="http://schemas.openxmlformats.org/officeDocument/2006/relationships/notesMaster" Target="../notesMasters/notesMaster1.xml"/><Relationship Id="rId6" Type="http://schemas.openxmlformats.org/officeDocument/2006/relationships/hyperlink" Target="http://www.codeplex.com/ExceptionViews" TargetMode="External"/><Relationship Id="rId15" Type="http://schemas.openxmlformats.org/officeDocument/2006/relationships/hyperlink" Target="https://msdn.microsoft.com/en-us/magazine/mt620018.aspx" TargetMode="External"/><Relationship Id="rId23" Type="http://schemas.openxmlformats.org/officeDocument/2006/relationships/hyperlink" Target="http://msdn.microsoft.com/en-us/library/d21c150d(VS.80).aspx" TargetMode="External"/><Relationship Id="rId28" Type="http://schemas.openxmlformats.org/officeDocument/2006/relationships/hyperlink" Target="http://blogs.msdn.com/junfeng/archive/2008/12/08/exception-filter.aspx" TargetMode="External"/><Relationship Id="rId36" Type="http://schemas.openxmlformats.org/officeDocument/2006/relationships/hyperlink" Target="http://blogs.msdn.com/clrteam/archive/2009/03/23/exceptions-out-of-fault-finally.aspx" TargetMode="External"/><Relationship Id="rId49" Type="http://schemas.openxmlformats.org/officeDocument/2006/relationships/hyperlink" Target="http://nunit.com/blogs/?p=63" TargetMode="External"/><Relationship Id="rId57" Type="http://schemas.openxmlformats.org/officeDocument/2006/relationships/hyperlink" Target="http://www.developer.com/tech/article.php/3370341" TargetMode="External"/><Relationship Id="rId10" Type="http://schemas.openxmlformats.org/officeDocument/2006/relationships/hyperlink" Target="http://www.dotnetjunkies.ddj.com/Tutorial/030F9042-C48A-4210-9977-0425C231BF75.dcik" TargetMode="External"/><Relationship Id="rId31" Type="http://schemas.openxmlformats.org/officeDocument/2006/relationships/hyperlink" Target="http://forums.thedailywtf.com/forums/p/8499/161761.aspx" TargetMode="External"/><Relationship Id="rId44" Type="http://schemas.openxmlformats.org/officeDocument/2006/relationships/hyperlink" Target="https://blogs.msdn.microsoft.com/codeanalysis/2006/06/18/faq-why-does-fxcop-warn-against-catchexception-part-2-nick-guerrera/" TargetMode="External"/><Relationship Id="rId52" Type="http://schemas.openxmlformats.org/officeDocument/2006/relationships/hyperlink" Target="http://blogs.msdn.com/clrteam/archive/2009/08/25/the-good-and-the-bad-of-exception-filters.aspx" TargetMode="External"/><Relationship Id="rId60" Type="http://schemas.openxmlformats.org/officeDocument/2006/relationships/hyperlink" Target="http://www.helixoft.com/blog/archives/24" TargetMode="External"/><Relationship Id="rId65" Type="http://schemas.openxmlformats.org/officeDocument/2006/relationships/hyperlink" Target="http://msdn.microsoft.com/en-us/library/ee941656(VS.100).aspx" TargetMode="External"/><Relationship Id="rId73" Type="http://schemas.openxmlformats.org/officeDocument/2006/relationships/hyperlink" Target="http://msdn.microsoft.com/en-us/netframework/aa569283.aspx" TargetMode="External"/><Relationship Id="rId78" Type="http://schemas.openxmlformats.org/officeDocument/2006/relationships/hyperlink" Target="http://feeds.feedburner.com/~r/AyendeRahien/~3/348393371/Some-finalizer-pitfalls.aspx" TargetMode="External"/><Relationship Id="rId81" Type="http://schemas.openxmlformats.org/officeDocument/2006/relationships/hyperlink" Target="http://blog.wekeroad.com/blog/tdd-and-fail-code/" TargetMode="External"/><Relationship Id="rId86" Type="http://schemas.openxmlformats.org/officeDocument/2006/relationships/hyperlink" Target="http://codebetter.com/blogs/karlseguin/archive/2006/04/05/142355.aspx" TargetMode="External"/><Relationship Id="rId94" Type="http://schemas.openxmlformats.org/officeDocument/2006/relationships/hyperlink" Target="http://msdn.microsoft.com/en-us/magazine/cc163298.aspx" TargetMode="External"/><Relationship Id="rId4" Type="http://schemas.openxmlformats.org/officeDocument/2006/relationships/hyperlink" Target="http://www.jasonbock.net/JB/Default.aspx?blog=entry.f40d569497f148f084cdf8a6fc93b3ac" TargetMode="External"/><Relationship Id="rId9" Type="http://schemas.openxmlformats.org/officeDocument/2006/relationships/hyperlink" Target="http://www.jasonbock.net/JB/Default.aspx?blog=entry.9d6dbbd00d294f6fa2fee35f03e56ae8"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a:t>
            </a:fld>
            <a:endParaRPr lang="en-US"/>
          </a:p>
        </p:txBody>
      </p:sp>
    </p:spTree>
    <p:extLst>
      <p:ext uri="{BB962C8B-B14F-4D97-AF65-F5344CB8AC3E}">
        <p14:creationId xmlns:p14="http://schemas.microsoft.com/office/powerpoint/2010/main" val="342834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in C#7 (maybe,</a:t>
            </a:r>
            <a:r>
              <a:rPr lang="en-US" baseline="0" dirty="0" smtClean="0"/>
              <a:t> or at least a “future” C# version), tuples with the addition of an analyzer may help to enforce and handle error return values.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13</a:t>
            </a:fld>
            <a:endParaRPr lang="en-US"/>
          </a:p>
        </p:txBody>
      </p:sp>
    </p:spTree>
    <p:extLst>
      <p:ext uri="{BB962C8B-B14F-4D97-AF65-F5344CB8AC3E}">
        <p14:creationId xmlns:p14="http://schemas.microsoft.com/office/powerpoint/2010/main" val="3881801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 test,</a:t>
            </a:r>
            <a:r>
              <a:rPr lang="en-US" baseline="0" dirty="0" smtClean="0"/>
              <a:t> test. Developers will say, “well, I don’t know what that code will do” – well, write tests then! Be ruthless here. Vet out as much as you can.</a:t>
            </a:r>
          </a:p>
          <a:p>
            <a:endParaRPr lang="en-US" baseline="0" dirty="0" smtClean="0"/>
          </a:p>
          <a:p>
            <a:r>
              <a:rPr lang="en-US" baseline="0" dirty="0" smtClean="0"/>
              <a:t>Document data that you’ll accept in a method. Also state exceptions that might be thrown.</a:t>
            </a:r>
          </a:p>
          <a:p>
            <a:endParaRPr lang="en-US" baseline="0" dirty="0" smtClean="0"/>
          </a:p>
          <a:p>
            <a:r>
              <a:rPr lang="en-US" baseline="0" dirty="0" smtClean="0"/>
              <a:t>Exceptions are costly when thrown. That’s why </a:t>
            </a:r>
            <a:r>
              <a:rPr lang="en-US" baseline="0" dirty="0" err="1" smtClean="0"/>
              <a:t>TryParse</a:t>
            </a:r>
            <a:r>
              <a:rPr lang="en-US" baseline="0" dirty="0" smtClean="0"/>
              <a:t>() methods were introduced (their implementation is only 1 if statement different than the Parse() implementations).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14</a:t>
            </a:fld>
            <a:endParaRPr lang="en-US"/>
          </a:p>
        </p:txBody>
      </p:sp>
    </p:spTree>
    <p:extLst>
      <p:ext uri="{BB962C8B-B14F-4D97-AF65-F5344CB8AC3E}">
        <p14:creationId xmlns:p14="http://schemas.microsoft.com/office/powerpoint/2010/main" val="318813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demo, you’ll see just how costly</a:t>
            </a:r>
            <a:r>
              <a:rPr lang="en-US" baseline="0" dirty="0" smtClean="0"/>
              <a:t> it can be to try and catch exceptions as Parse() forced you to do.</a:t>
            </a:r>
            <a:endParaRPr lang="en-US" dirty="0" smtClean="0"/>
          </a:p>
        </p:txBody>
      </p:sp>
      <p:sp>
        <p:nvSpPr>
          <p:cNvPr id="4" name="Slide Number Placeholder 3"/>
          <p:cNvSpPr>
            <a:spLocks noGrp="1"/>
          </p:cNvSpPr>
          <p:nvPr>
            <p:ph type="sldNum" sz="quarter" idx="10"/>
          </p:nvPr>
        </p:nvSpPr>
        <p:spPr/>
        <p:txBody>
          <a:bodyPr/>
          <a:lstStyle/>
          <a:p>
            <a:fld id="{4E8BADB7-1FBB-B74E-B90C-DA1567BD042E}" type="slidenum">
              <a:rPr lang="en-US" smtClean="0"/>
              <a:t>15</a:t>
            </a:fld>
            <a:endParaRPr lang="en-US"/>
          </a:p>
        </p:txBody>
      </p:sp>
    </p:spTree>
    <p:extLst>
      <p:ext uri="{BB962C8B-B14F-4D97-AF65-F5344CB8AC3E}">
        <p14:creationId xmlns:p14="http://schemas.microsoft.com/office/powerpoint/2010/main" val="3576849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developers will claim that this anti-pattern is “resilient” code because it will never crash. I used to see some dev shops have as a coding standard a requirement to put the TCS around the body of method, in EVERY method. Or, even worse, log the exception in every catch block, and then </a:t>
            </a:r>
            <a:r>
              <a:rPr lang="en-US" baseline="0" dirty="0" err="1" smtClean="0"/>
              <a:t>rethrow</a:t>
            </a:r>
            <a:r>
              <a:rPr lang="en-US" baseline="0" dirty="0" smtClean="0"/>
              <a:t> it (more often than not with “throw ex;”). </a:t>
            </a:r>
          </a:p>
          <a:p>
            <a:endParaRPr lang="en-US" baseline="0" dirty="0" smtClean="0"/>
          </a:p>
          <a:p>
            <a:r>
              <a:rPr lang="en-US" baseline="0" dirty="0" smtClean="0"/>
              <a:t>It is easy to get an application into a corrupted state if you do TCS – the upcoming demo will show this. It doesn’t even have to be something like low-level memory corruption. Just data being in an invalid and unexpected state.</a:t>
            </a:r>
          </a:p>
          <a:p>
            <a:endParaRPr lang="en-US" baseline="0" dirty="0" smtClean="0"/>
          </a:p>
          <a:p>
            <a:r>
              <a:rPr lang="en-US" baseline="0" dirty="0" smtClean="0"/>
              <a:t>This also doesn’t catch everything. </a:t>
            </a:r>
            <a:r>
              <a:rPr lang="en-US" baseline="0" dirty="0" err="1" smtClean="0"/>
              <a:t>StackOverflowException</a:t>
            </a:r>
            <a:r>
              <a:rPr lang="en-US" baseline="0" dirty="0" smtClean="0"/>
              <a:t>, among others, cannot be caught.</a:t>
            </a:r>
          </a:p>
          <a:p>
            <a:endParaRPr lang="en-US" baseline="0" dirty="0" smtClean="0"/>
          </a:p>
          <a:p>
            <a:r>
              <a:rPr lang="en-US" baseline="0" dirty="0" smtClean="0"/>
              <a:t>You have no idea why it failed unexpectedly. A severe error may have occurred, but you’ll keep on going. </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16</a:t>
            </a:fld>
            <a:endParaRPr lang="en-US"/>
          </a:p>
        </p:txBody>
      </p:sp>
    </p:spTree>
    <p:extLst>
      <p:ext uri="{BB962C8B-B14F-4D97-AF65-F5344CB8AC3E}">
        <p14:creationId xmlns:p14="http://schemas.microsoft.com/office/powerpoint/2010/main" val="1040476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list of exceptions that are difficult or</a:t>
            </a:r>
            <a:r>
              <a:rPr lang="en-US" baseline="0" dirty="0" smtClean="0"/>
              <a:t> “impossible” to catch:</a:t>
            </a:r>
          </a:p>
          <a:p>
            <a:endParaRPr lang="en-US" baseline="0" dirty="0" smtClean="0"/>
          </a:p>
          <a:p>
            <a:pPr marL="171450" indent="-171450">
              <a:buFont typeface="Arial" panose="020B0604020202020204" pitchFamily="34" charset="0"/>
              <a:buChar char="•"/>
            </a:pPr>
            <a:r>
              <a:rPr lang="en-US" baseline="0" dirty="0" err="1" smtClean="0"/>
              <a:t>StackOverflowException</a:t>
            </a:r>
            <a:r>
              <a:rPr lang="en-US" baseline="0" dirty="0" smtClean="0"/>
              <a:t>. Note, it can be caught if you’re hosting the CLR yourself, but that’s an extreme example</a:t>
            </a:r>
          </a:p>
          <a:p>
            <a:pPr marL="171450" indent="-171450">
              <a:buFont typeface="Arial" panose="020B0604020202020204" pitchFamily="34" charset="0"/>
              <a:buChar char="•"/>
            </a:pPr>
            <a:r>
              <a:rPr lang="en-US" baseline="0" dirty="0" err="1" smtClean="0"/>
              <a:t>ThreadAbortException</a:t>
            </a:r>
            <a:r>
              <a:rPr lang="en-US" baseline="0" dirty="0" smtClean="0"/>
              <a:t>. It can be caught, but it’ll be re-raised after your catch block</a:t>
            </a:r>
          </a:p>
          <a:p>
            <a:pPr marL="171450" indent="-171450">
              <a:buFont typeface="Arial" panose="020B0604020202020204" pitchFamily="34" charset="0"/>
              <a:buChar char="•"/>
            </a:pPr>
            <a:r>
              <a:rPr lang="en-US" baseline="0" dirty="0" smtClean="0"/>
              <a:t>CSEs, they can’t be caught unless you mark a method with [</a:t>
            </a:r>
            <a:r>
              <a:rPr lang="en-US" baseline="0" dirty="0" err="1" smtClean="0"/>
              <a:t>HandleProcessCorruptedStateExceptions</a:t>
            </a:r>
            <a:r>
              <a:rPr lang="en-US" baseline="0" dirty="0" smtClean="0"/>
              <a:t>]. There are other ways to do it via configuration, and it also depends on the security trust of the executed code.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17</a:t>
            </a:fld>
            <a:endParaRPr lang="en-US"/>
          </a:p>
        </p:txBody>
      </p:sp>
    </p:spTree>
    <p:extLst>
      <p:ext uri="{BB962C8B-B14F-4D97-AF65-F5344CB8AC3E}">
        <p14:creationId xmlns:p14="http://schemas.microsoft.com/office/powerpoint/2010/main" val="1743697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also known as “</a:t>
            </a:r>
            <a:r>
              <a:rPr lang="en-US" baseline="0" dirty="0" err="1" smtClean="0"/>
              <a:t>Pokemon</a:t>
            </a:r>
            <a:r>
              <a:rPr lang="en-US" baseline="0" dirty="0" smtClean="0"/>
              <a:t> Exception Handling” – </a:t>
            </a:r>
            <a:r>
              <a:rPr lang="en-US" baseline="0" dirty="0" err="1" smtClean="0"/>
              <a:t>gotta</a:t>
            </a:r>
            <a:r>
              <a:rPr lang="en-US" baseline="0" dirty="0" smtClean="0"/>
              <a:t> catch ‘</a:t>
            </a:r>
            <a:r>
              <a:rPr lang="en-US" baseline="0" dirty="0" err="1" smtClean="0"/>
              <a:t>em</a:t>
            </a:r>
            <a:r>
              <a:rPr lang="en-US" baseline="0" dirty="0" smtClean="0"/>
              <a:t> all!</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18</a:t>
            </a:fld>
            <a:endParaRPr lang="en-US"/>
          </a:p>
        </p:txBody>
      </p:sp>
    </p:spTree>
    <p:extLst>
      <p:ext uri="{BB962C8B-B14F-4D97-AF65-F5344CB8AC3E}">
        <p14:creationId xmlns:p14="http://schemas.microsoft.com/office/powerpoint/2010/main" val="991014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hard one to believe. Most coders will say, “but my code can’t die! It has to stay running!” As we’ll see in a moment, the best thing to do is to stop immediately when something unexpected happens, and have retry or restart policies in place.</a:t>
            </a:r>
          </a:p>
          <a:p>
            <a:endParaRPr lang="en-US" baseline="0" dirty="0" smtClean="0"/>
          </a:p>
          <a:p>
            <a:r>
              <a:rPr lang="en-US" baseline="0" dirty="0" smtClean="0"/>
              <a:t>Case in point, I was on an application that was a complex load processing system. We had thousands of unit tests, lots of QA testing, lots of user acceptance testing, etc. We had only 6 “catch” blocks in the entire code base. That’s it. And this was an application that won awards in that company when it was released and received praises like “Other than a few minor issues which we were able to address, there were no problems.  Ironically, we received a lot of positive feedback from users responding to the "unmonitored" email address which we use for outbound notifications.  It was both enraging and delightful at the same time.” and “I'm definitely appreciative of the work you guys put in - you didn't cut corners and we're reaping the benefits now”. </a:t>
            </a:r>
          </a:p>
          <a:p>
            <a:endParaRPr lang="en-US" baseline="0" dirty="0" smtClean="0"/>
          </a:p>
          <a:p>
            <a:r>
              <a:rPr lang="en-US" baseline="0" dirty="0" smtClean="0"/>
              <a:t>You don’t need tons of exception handlers in your code. Only in the places where you know an exception may happen and you know how to recover from those specific ones.</a:t>
            </a:r>
          </a:p>
          <a:p>
            <a:endParaRPr lang="en-US" baseline="0" dirty="0" smtClean="0"/>
          </a:p>
          <a:p>
            <a:r>
              <a:rPr lang="en-US" baseline="0" dirty="0" smtClean="0"/>
              <a:t>You’ll always want some way to catch unhandled exception, if for anything to log the details before the process falls down (and you may want to restart it).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19</a:t>
            </a:fld>
            <a:endParaRPr lang="en-US"/>
          </a:p>
        </p:txBody>
      </p:sp>
    </p:spTree>
    <p:extLst>
      <p:ext uri="{BB962C8B-B14F-4D97-AF65-F5344CB8AC3E}">
        <p14:creationId xmlns:p14="http://schemas.microsoft.com/office/powerpoint/2010/main" val="2708527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demo, we’ll look at the dangers of TCS and what you can do</a:t>
            </a:r>
            <a:r>
              <a:rPr lang="en-US" baseline="0" dirty="0" smtClean="0"/>
              <a:t> as alternatives.</a:t>
            </a:r>
            <a:endParaRPr lang="en-US" dirty="0" smtClean="0"/>
          </a:p>
        </p:txBody>
      </p:sp>
      <p:sp>
        <p:nvSpPr>
          <p:cNvPr id="4" name="Slide Number Placeholder 3"/>
          <p:cNvSpPr>
            <a:spLocks noGrp="1"/>
          </p:cNvSpPr>
          <p:nvPr>
            <p:ph type="sldNum" sz="quarter" idx="10"/>
          </p:nvPr>
        </p:nvSpPr>
        <p:spPr/>
        <p:txBody>
          <a:bodyPr/>
          <a:lstStyle/>
          <a:p>
            <a:fld id="{4E8BADB7-1FBB-B74E-B90C-DA1567BD042E}" type="slidenum">
              <a:rPr lang="en-US" smtClean="0"/>
              <a:t>20</a:t>
            </a:fld>
            <a:endParaRPr lang="en-US"/>
          </a:p>
        </p:txBody>
      </p:sp>
    </p:spTree>
    <p:extLst>
      <p:ext uri="{BB962C8B-B14F-4D97-AF65-F5344CB8AC3E}">
        <p14:creationId xmlns:p14="http://schemas.microsoft.com/office/powerpoint/2010/main" val="4053544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demo, we’ll take a look at Code Analysis</a:t>
            </a:r>
            <a:r>
              <a:rPr lang="en-US" baseline="0" dirty="0" smtClean="0"/>
              <a:t> and how this can help making exception handling different.</a:t>
            </a:r>
            <a:endParaRPr lang="en-US" dirty="0" smtClean="0"/>
          </a:p>
        </p:txBody>
      </p:sp>
      <p:sp>
        <p:nvSpPr>
          <p:cNvPr id="4" name="Slide Number Placeholder 3"/>
          <p:cNvSpPr>
            <a:spLocks noGrp="1"/>
          </p:cNvSpPr>
          <p:nvPr>
            <p:ph type="sldNum" sz="quarter" idx="10"/>
          </p:nvPr>
        </p:nvSpPr>
        <p:spPr/>
        <p:txBody>
          <a:bodyPr/>
          <a:lstStyle/>
          <a:p>
            <a:fld id="{4E8BADB7-1FBB-B74E-B90C-DA1567BD042E}" type="slidenum">
              <a:rPr lang="en-US" smtClean="0"/>
              <a:t>22</a:t>
            </a:fld>
            <a:endParaRPr lang="en-US"/>
          </a:p>
        </p:txBody>
      </p:sp>
    </p:spTree>
    <p:extLst>
      <p:ext uri="{BB962C8B-B14F-4D97-AF65-F5344CB8AC3E}">
        <p14:creationId xmlns:p14="http://schemas.microsoft.com/office/powerpoint/2010/main" val="4170571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path is clear – destroy bad exception handling practices. </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23</a:t>
            </a:fld>
            <a:endParaRPr lang="en-US"/>
          </a:p>
        </p:txBody>
      </p:sp>
    </p:spTree>
    <p:extLst>
      <p:ext uri="{BB962C8B-B14F-4D97-AF65-F5344CB8AC3E}">
        <p14:creationId xmlns:p14="http://schemas.microsoft.com/office/powerpoint/2010/main" val="161268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Exceptions…such</a:t>
            </a:r>
            <a:r>
              <a:rPr lang="en-US" baseline="0" dirty="0" smtClean="0"/>
              <a:t> a small thing. Yet I’ve seen them cause (or hide) so many unexpected problems and issues. I’ve also seem them abused badly in the name of “resilient” code. The following example is what finally got me to start doing a talk on this “small” thing. Note: this example came from a project I was on around 2007.</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a:t>
            </a:fld>
            <a:endParaRPr lang="en-US"/>
          </a:p>
        </p:txBody>
      </p:sp>
    </p:spTree>
    <p:extLst>
      <p:ext uri="{BB962C8B-B14F-4D97-AF65-F5344CB8AC3E}">
        <p14:creationId xmlns:p14="http://schemas.microsoft.com/office/powerpoint/2010/main" val="2631366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Exceptional Development – References</a:t>
            </a:r>
          </a:p>
          <a:p>
            <a:r>
              <a:rPr lang="en-US" sz="1200" b="1" kern="1200" dirty="0" smtClean="0">
                <a:solidFill>
                  <a:schemeClr val="tx1"/>
                </a:solidFill>
                <a:effectLst/>
                <a:latin typeface="+mn-lt"/>
                <a:ea typeface="+mn-ea"/>
                <a:cs typeface="+mn-cs"/>
              </a:rPr>
              <a:t>Personal</a:t>
            </a:r>
          </a:p>
          <a:p>
            <a:pPr lvl="0"/>
            <a:r>
              <a:rPr lang="en-US" sz="1200" kern="1200" dirty="0" smtClean="0">
                <a:solidFill>
                  <a:schemeClr val="tx1"/>
                </a:solidFill>
                <a:effectLst/>
                <a:latin typeface="+mn-lt"/>
                <a:ea typeface="+mn-ea"/>
                <a:cs typeface="+mn-cs"/>
              </a:rPr>
              <a:t>Commercial Assembly Throws </a:t>
            </a:r>
            <a:r>
              <a:rPr lang="en-US" sz="1200" kern="1200" dirty="0" err="1" smtClean="0">
                <a:solidFill>
                  <a:schemeClr val="tx1"/>
                </a:solidFill>
                <a:effectLst/>
                <a:latin typeface="+mn-lt"/>
                <a:ea typeface="+mn-ea"/>
                <a:cs typeface="+mn-cs"/>
              </a:rPr>
              <a:t>System.Exception</a:t>
            </a:r>
            <a:r>
              <a:rPr lang="en-US" sz="1200" kern="1200" dirty="0" smtClean="0">
                <a:solidFill>
                  <a:schemeClr val="tx1"/>
                </a:solidFill>
                <a:effectLst/>
                <a:latin typeface="+mn-lt"/>
                <a:ea typeface="+mn-ea"/>
                <a:cs typeface="+mn-cs"/>
              </a:rPr>
              <a:t> All The Time - </a:t>
            </a:r>
            <a:r>
              <a:rPr lang="en-US" sz="1200" u="sng" kern="1200" dirty="0" smtClean="0">
                <a:solidFill>
                  <a:schemeClr val="tx1"/>
                </a:solidFill>
                <a:effectLst/>
                <a:latin typeface="+mn-lt"/>
                <a:ea typeface="+mn-ea"/>
                <a:cs typeface="+mn-cs"/>
                <a:hlinkClick r:id="rId3"/>
              </a:rPr>
              <a:t>http://www.jasonbock.net/JB/Default.aspx?blog=entry.f63839d17a39452aa305e37a8724a31d</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Disposable Object, </a:t>
            </a:r>
            <a:r>
              <a:rPr lang="en-US" sz="1200" kern="1200" dirty="0" err="1" smtClean="0">
                <a:solidFill>
                  <a:schemeClr val="tx1"/>
                </a:solidFill>
                <a:effectLst/>
                <a:latin typeface="+mn-lt"/>
                <a:ea typeface="+mn-ea"/>
                <a:cs typeface="+mn-cs"/>
              </a:rPr>
              <a:t>ObjectDisposedException</a:t>
            </a:r>
            <a:r>
              <a:rPr lang="en-US" sz="1200" kern="1200" dirty="0" smtClean="0">
                <a:solidFill>
                  <a:schemeClr val="tx1"/>
                </a:solidFill>
                <a:effectLst/>
                <a:latin typeface="+mn-lt"/>
                <a:ea typeface="+mn-ea"/>
                <a:cs typeface="+mn-cs"/>
              </a:rPr>
              <a:t>, and Sharing Disposable Objects - </a:t>
            </a:r>
            <a:r>
              <a:rPr lang="en-US" sz="1200" u="sng" kern="1200" dirty="0" smtClean="0">
                <a:solidFill>
                  <a:schemeClr val="tx1"/>
                </a:solidFill>
                <a:effectLst/>
                <a:latin typeface="+mn-lt"/>
                <a:ea typeface="+mn-ea"/>
                <a:cs typeface="+mn-cs"/>
                <a:hlinkClick r:id="rId4"/>
              </a:rPr>
              <a:t>http://www.jasonbock.net/JB/Default.aspx?blog=entry.f40d569497f148f084cdf8a6fc93b3ac</a:t>
            </a:r>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ExceptionFinder</a:t>
            </a:r>
            <a:r>
              <a:rPr lang="en-US" sz="1200" kern="1200" dirty="0" smtClean="0">
                <a:solidFill>
                  <a:schemeClr val="tx1"/>
                </a:solidFill>
                <a:effectLst/>
                <a:latin typeface="+mn-lt"/>
                <a:ea typeface="+mn-ea"/>
                <a:cs typeface="+mn-cs"/>
              </a:rPr>
              <a:t> for Reflector - </a:t>
            </a:r>
            <a:r>
              <a:rPr lang="en-US" sz="1200" u="sng" kern="1200" dirty="0" smtClean="0">
                <a:solidFill>
                  <a:schemeClr val="tx1"/>
                </a:solidFill>
                <a:effectLst/>
                <a:latin typeface="+mn-lt"/>
                <a:ea typeface="+mn-ea"/>
                <a:cs typeface="+mn-cs"/>
                <a:hlinkClick r:id="rId5"/>
              </a:rPr>
              <a:t>http://www.codeplex.com/ExFinderReflector</a:t>
            </a:r>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ExceptionViews</a:t>
            </a:r>
            <a:r>
              <a:rPr lang="en-US" sz="1200" kern="1200" dirty="0" smtClean="0">
                <a:solidFill>
                  <a:schemeClr val="tx1"/>
                </a:solidFill>
                <a:effectLst/>
                <a:latin typeface="+mn-lt"/>
                <a:ea typeface="+mn-ea"/>
                <a:cs typeface="+mn-cs"/>
              </a:rPr>
              <a:t> - </a:t>
            </a:r>
            <a:r>
              <a:rPr lang="en-US" sz="1200" u="sng" kern="1200" dirty="0" smtClean="0">
                <a:solidFill>
                  <a:schemeClr val="tx1"/>
                </a:solidFill>
                <a:effectLst/>
                <a:latin typeface="+mn-lt"/>
                <a:ea typeface="+mn-ea"/>
                <a:cs typeface="+mn-cs"/>
                <a:hlinkClick r:id="rId6"/>
              </a:rPr>
              <a:t>http://www.codeplex.com/ExceptionViews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Interesting Exception Results: Throwing Exceptions From the Finally Block - </a:t>
            </a:r>
            <a:r>
              <a:rPr lang="en-US" sz="1200" u="sng" kern="1200" dirty="0" smtClean="0">
                <a:solidFill>
                  <a:schemeClr val="tx1"/>
                </a:solidFill>
                <a:effectLst/>
                <a:latin typeface="+mn-lt"/>
                <a:ea typeface="+mn-ea"/>
                <a:cs typeface="+mn-cs"/>
                <a:hlinkClick r:id="rId7"/>
              </a:rPr>
              <a:t>http://www.jasonbock.net/JB/Default.aspx?blog=entry.194f2a132ce34de3bfcf9953de1caab7</a:t>
            </a:r>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StackOverflowException</a:t>
            </a:r>
            <a:r>
              <a:rPr lang="en-US" sz="1200" kern="1200" dirty="0" smtClean="0">
                <a:solidFill>
                  <a:schemeClr val="tx1"/>
                </a:solidFill>
                <a:effectLst/>
                <a:latin typeface="+mn-lt"/>
                <a:ea typeface="+mn-ea"/>
                <a:cs typeface="+mn-cs"/>
              </a:rPr>
              <a:t> - </a:t>
            </a:r>
            <a:r>
              <a:rPr lang="en-US" sz="1200" u="sng" kern="1200" dirty="0" smtClean="0">
                <a:solidFill>
                  <a:schemeClr val="tx1"/>
                </a:solidFill>
                <a:effectLst/>
                <a:latin typeface="+mn-lt"/>
                <a:ea typeface="+mn-ea"/>
                <a:cs typeface="+mn-cs"/>
                <a:hlinkClick r:id="rId8"/>
              </a:rPr>
              <a:t>http://www.jasonbock.net/JB/Default.aspx?blog=entry.3daabf90e7d94c82bbff9d923ad457d3</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Throwing Exceptions That Are Not Exceptions - </a:t>
            </a:r>
            <a:r>
              <a:rPr lang="en-US" sz="1200" u="sng" kern="1200" dirty="0" smtClean="0">
                <a:solidFill>
                  <a:schemeClr val="tx1"/>
                </a:solidFill>
                <a:effectLst/>
                <a:latin typeface="+mn-lt"/>
                <a:ea typeface="+mn-ea"/>
                <a:cs typeface="+mn-cs"/>
                <a:hlinkClick r:id="rId9"/>
              </a:rPr>
              <a:t>http://www.jasonbock.net/JB/Default.aspx?blog=entry.9d6dbbd00d294f6fa2fee35f03e56ae8</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Others</a:t>
            </a:r>
          </a:p>
          <a:p>
            <a:pPr lvl="0"/>
            <a:r>
              <a:rPr lang="en-US" sz="1200" kern="1200" dirty="0" smtClean="0">
                <a:solidFill>
                  <a:schemeClr val="tx1"/>
                </a:solidFill>
                <a:effectLst/>
                <a:latin typeface="+mn-lt"/>
                <a:ea typeface="+mn-ea"/>
                <a:cs typeface="+mn-cs"/>
              </a:rPr>
              <a:t>.NET Anatomy - Structured Exception Handling in .NET - </a:t>
            </a:r>
            <a:r>
              <a:rPr lang="en-US" sz="1200" u="sng" kern="1200" dirty="0" smtClean="0">
                <a:solidFill>
                  <a:schemeClr val="tx1"/>
                </a:solidFill>
                <a:effectLst/>
                <a:latin typeface="+mn-lt"/>
                <a:ea typeface="+mn-ea"/>
                <a:cs typeface="+mn-cs"/>
                <a:hlinkClick r:id="rId10"/>
              </a:rPr>
              <a:t>http://www.dotnetjunkies.ddj.com/Tutorial/030F9042-C48A-4210-9977-0425C231BF75.dcik</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 Crash Course on the Depths of Win32™ Structured Exception Handling - </a:t>
            </a:r>
            <a:r>
              <a:rPr lang="en-US" sz="1200" u="sng" kern="1200" dirty="0" smtClean="0">
                <a:solidFill>
                  <a:schemeClr val="tx1"/>
                </a:solidFill>
                <a:effectLst/>
                <a:latin typeface="+mn-lt"/>
                <a:ea typeface="+mn-ea"/>
                <a:cs typeface="+mn-cs"/>
                <a:hlinkClick r:id="rId11"/>
              </a:rPr>
              <a:t>http://www.microsoft.com/msj/0197/exception/exception.aspx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 Look at Exceptions in .NET Applications - </a:t>
            </a:r>
            <a:r>
              <a:rPr lang="en-US" sz="1200" u="sng" kern="1200" dirty="0" smtClean="0">
                <a:solidFill>
                  <a:schemeClr val="tx1"/>
                </a:solidFill>
                <a:effectLst/>
                <a:latin typeface="+mn-lt"/>
                <a:ea typeface="+mn-ea"/>
                <a:cs typeface="+mn-cs"/>
                <a:hlinkClick r:id="rId12"/>
              </a:rPr>
              <a:t>http://www.simple-talk.com/dotnet/.net-framework/a-look-at-exceptions-in-.net-applications/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Are you getting an </a:t>
            </a:r>
            <a:r>
              <a:rPr lang="en-US" sz="1200" kern="1200" dirty="0" err="1" smtClean="0">
                <a:solidFill>
                  <a:schemeClr val="tx1"/>
                </a:solidFill>
                <a:effectLst/>
                <a:latin typeface="+mn-lt"/>
                <a:ea typeface="+mn-ea"/>
                <a:cs typeface="+mn-cs"/>
              </a:rPr>
              <a:t>IOException</a:t>
            </a:r>
            <a:r>
              <a:rPr lang="en-US" sz="1200" kern="1200" dirty="0" smtClean="0">
                <a:solidFill>
                  <a:schemeClr val="tx1"/>
                </a:solidFill>
                <a:effectLst/>
                <a:latin typeface="+mn-lt"/>
                <a:ea typeface="+mn-ea"/>
                <a:cs typeface="+mn-cs"/>
              </a:rPr>
              <a:t> on </a:t>
            </a:r>
            <a:r>
              <a:rPr lang="en-US" sz="1200" kern="1200" dirty="0" err="1" smtClean="0">
                <a:solidFill>
                  <a:schemeClr val="tx1"/>
                </a:solidFill>
                <a:effectLst/>
                <a:latin typeface="+mn-lt"/>
                <a:ea typeface="+mn-ea"/>
                <a:cs typeface="+mn-cs"/>
              </a:rPr>
              <a:t>Path.GetTempFileName</a:t>
            </a:r>
            <a:r>
              <a:rPr lang="en-US" sz="1200" kern="1200" dirty="0" smtClean="0">
                <a:solidFill>
                  <a:schemeClr val="tx1"/>
                </a:solidFill>
                <a:effectLst/>
                <a:latin typeface="+mn-lt"/>
                <a:ea typeface="+mn-ea"/>
                <a:cs typeface="+mn-cs"/>
              </a:rPr>
              <a:t>()? Debugging tells you it's creating an empty ("") filename in the exception? - </a:t>
            </a:r>
            <a:r>
              <a:rPr lang="en-US" sz="1200" u="sng" kern="1200" dirty="0" smtClean="0">
                <a:solidFill>
                  <a:schemeClr val="tx1"/>
                </a:solidFill>
                <a:effectLst/>
                <a:latin typeface="+mn-lt"/>
                <a:ea typeface="+mn-ea"/>
                <a:cs typeface="+mn-cs"/>
                <a:hlinkClick r:id="rId13"/>
              </a:rPr>
              <a:t>http://www.pchenry.com/Home/tabid/36/EntryID/125/Default.aspx</a:t>
            </a:r>
            <a:endParaRPr lang="en-US" sz="1200" kern="1200" dirty="0" smtClean="0">
              <a:solidFill>
                <a:schemeClr val="tx1"/>
              </a:solidFill>
              <a:effectLst/>
              <a:latin typeface="+mn-lt"/>
              <a:ea typeface="+mn-ea"/>
              <a:cs typeface="+mn-cs"/>
            </a:endParaRPr>
          </a:p>
          <a:p>
            <a:pPr lvl="0"/>
            <a:r>
              <a:rPr lang="en-US" sz="1600" kern="1200" dirty="0" smtClean="0">
                <a:solidFill>
                  <a:schemeClr val="tx1"/>
                </a:solidFill>
                <a:effectLst/>
                <a:latin typeface="+mn-lt"/>
                <a:ea typeface="+mn-ea"/>
                <a:cs typeface="+mn-cs"/>
              </a:rPr>
              <a:t>But all my errors are severe! - </a:t>
            </a:r>
            <a:r>
              <a:rPr lang="en-US" sz="1200" u="sng" kern="1200" dirty="0" smtClean="0">
                <a:solidFill>
                  <a:schemeClr val="tx1"/>
                </a:solidFill>
                <a:effectLst/>
                <a:latin typeface="+mn-lt"/>
                <a:ea typeface="+mn-ea"/>
                <a:cs typeface="+mn-cs"/>
                <a:hlinkClick r:id="rId14"/>
              </a:rPr>
              <a:t>http://particular.net/blog/but-all-my-errors-are-severe</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 Exception Handling - </a:t>
            </a:r>
            <a:r>
              <a:rPr lang="en-US" sz="1200" u="sng" kern="1200" dirty="0" smtClean="0">
                <a:solidFill>
                  <a:schemeClr val="tx1"/>
                </a:solidFill>
                <a:effectLst/>
                <a:latin typeface="+mn-lt"/>
                <a:ea typeface="+mn-ea"/>
                <a:cs typeface="+mn-cs"/>
                <a:hlinkClick r:id="rId15"/>
              </a:rPr>
              <a:t>https://msdn.microsoft.com/en-us/magazine/mt620018.aspx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Catch, </a:t>
            </a:r>
            <a:r>
              <a:rPr lang="en-US" sz="1200" kern="1200" dirty="0" err="1" smtClean="0">
                <a:solidFill>
                  <a:schemeClr val="tx1"/>
                </a:solidFill>
                <a:effectLst/>
                <a:latin typeface="+mn-lt"/>
                <a:ea typeface="+mn-ea"/>
                <a:cs typeface="+mn-cs"/>
              </a:rPr>
              <a:t>Rethrow</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Debuggability</a:t>
            </a:r>
            <a:r>
              <a:rPr lang="en-US" sz="1200" kern="1200" dirty="0" smtClean="0">
                <a:solidFill>
                  <a:schemeClr val="tx1"/>
                </a:solidFill>
                <a:effectLst/>
                <a:latin typeface="+mn-lt"/>
                <a:ea typeface="+mn-ea"/>
                <a:cs typeface="+mn-cs"/>
              </a:rPr>
              <a:t> - </a:t>
            </a:r>
            <a:r>
              <a:rPr lang="en-US" sz="1200" u="sng" kern="1200" dirty="0" smtClean="0">
                <a:solidFill>
                  <a:schemeClr val="tx1"/>
                </a:solidFill>
                <a:effectLst/>
                <a:latin typeface="+mn-lt"/>
                <a:ea typeface="+mn-ea"/>
                <a:cs typeface="+mn-cs"/>
                <a:hlinkClick r:id="rId16"/>
              </a:rPr>
              <a:t>http://blogs.msdn.com/jmstall/archive/2007/02/07/catch-rethrow.aspx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Catch, </a:t>
            </a:r>
            <a:r>
              <a:rPr lang="en-US" sz="1200" kern="1200" dirty="0" err="1" smtClean="0">
                <a:solidFill>
                  <a:schemeClr val="tx1"/>
                </a:solidFill>
                <a:effectLst/>
                <a:latin typeface="+mn-lt"/>
                <a:ea typeface="+mn-ea"/>
                <a:cs typeface="+mn-cs"/>
              </a:rPr>
              <a:t>Rethrow</a:t>
            </a:r>
            <a:r>
              <a:rPr lang="en-US" sz="1200" kern="1200" dirty="0" smtClean="0">
                <a:solidFill>
                  <a:schemeClr val="tx1"/>
                </a:solidFill>
                <a:effectLst/>
                <a:latin typeface="+mn-lt"/>
                <a:ea typeface="+mn-ea"/>
                <a:cs typeface="+mn-cs"/>
              </a:rPr>
              <a:t> and Filters - Why you should care? - </a:t>
            </a:r>
            <a:r>
              <a:rPr lang="en-US" sz="1200" u="sng" kern="1200" dirty="0" smtClean="0">
                <a:solidFill>
                  <a:schemeClr val="tx1"/>
                </a:solidFill>
                <a:effectLst/>
                <a:latin typeface="+mn-lt"/>
                <a:ea typeface="+mn-ea"/>
                <a:cs typeface="+mn-cs"/>
                <a:hlinkClick r:id="rId17"/>
              </a:rPr>
              <a:t>http://blogs.msdn.com/clrteam/archive/2009/02/05/catch-rethrow-and-filters-why-you-should-care.aspx</a:t>
            </a:r>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CodeSOD</a:t>
            </a:r>
            <a:r>
              <a:rPr lang="en-US" sz="1200" kern="1200" dirty="0" smtClean="0">
                <a:solidFill>
                  <a:schemeClr val="tx1"/>
                </a:solidFill>
                <a:effectLst/>
                <a:latin typeface="+mn-lt"/>
                <a:ea typeface="+mn-ea"/>
                <a:cs typeface="+mn-cs"/>
              </a:rPr>
              <a:t>: Avoiding the Exception - </a:t>
            </a:r>
            <a:r>
              <a:rPr lang="en-US" sz="1200" u="sng" kern="1200" dirty="0" smtClean="0">
                <a:solidFill>
                  <a:schemeClr val="tx1"/>
                </a:solidFill>
                <a:effectLst/>
                <a:latin typeface="+mn-lt"/>
                <a:ea typeface="+mn-ea"/>
                <a:cs typeface="+mn-cs"/>
                <a:hlinkClick r:id="rId18"/>
              </a:rPr>
              <a:t>http://thedailywtf.com/Articles/Avoiding-the-Exception.aspx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CLR Exception Handling And Memory Management Presentation - </a:t>
            </a:r>
            <a:r>
              <a:rPr lang="en-US" sz="1200" u="sng" kern="1200" dirty="0" smtClean="0">
                <a:solidFill>
                  <a:schemeClr val="tx1"/>
                </a:solidFill>
                <a:effectLst/>
                <a:latin typeface="+mn-lt"/>
                <a:ea typeface="+mn-ea"/>
                <a:cs typeface="+mn-cs"/>
                <a:hlinkClick r:id="rId19"/>
              </a:rPr>
              <a:t>http://www.microsoft.com/downloads/details.aspx?familyid=7421bca5-1efc-41fc-989f-d112144f5561&amp;displaylang=en</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CLR exception handling from A to Z - Everything you didn't want to know about try-catch-finally-fault-filter - </a:t>
            </a:r>
            <a:r>
              <a:rPr lang="en-US" sz="1200" u="sng" kern="1200" dirty="0" smtClean="0">
                <a:solidFill>
                  <a:schemeClr val="tx1"/>
                </a:solidFill>
                <a:effectLst/>
                <a:latin typeface="+mn-lt"/>
                <a:ea typeface="+mn-ea"/>
                <a:cs typeface="+mn-cs"/>
                <a:hlinkClick r:id="rId20"/>
              </a:rPr>
              <a:t>http://bartdesmet.net/blogs/bart/archive/2006/04/04/clr-exception-handling-from-a-to-z-everything-you-didn-t-want-to-know-about-try-catch-finally-fault-filter.aspx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Configuring Visual Studio to Debug .NET Framework Source Code - </a:t>
            </a:r>
            <a:r>
              <a:rPr lang="en-US" sz="1200" u="sng" kern="1200" dirty="0" smtClean="0">
                <a:solidFill>
                  <a:schemeClr val="tx1"/>
                </a:solidFill>
                <a:effectLst/>
                <a:latin typeface="+mn-lt"/>
                <a:ea typeface="+mn-ea"/>
                <a:cs typeface="+mn-cs"/>
                <a:hlinkClick r:id="rId21"/>
              </a:rPr>
              <a:t>http://blogs.msdn.com/sburke/archive/2008/01/16/configuring-visual-studio-to-debug-net-framework-source-code.aspx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Defensive Programming, or Why Exception Handling Is Like Car Insurance - </a:t>
            </a:r>
            <a:r>
              <a:rPr lang="en-US" sz="1200" u="sng" kern="1200" dirty="0" smtClean="0">
                <a:solidFill>
                  <a:schemeClr val="tx1"/>
                </a:solidFill>
                <a:effectLst/>
                <a:latin typeface="+mn-lt"/>
                <a:ea typeface="+mn-ea"/>
                <a:cs typeface="+mn-cs"/>
                <a:hlinkClick r:id="rId22"/>
              </a:rPr>
              <a:t>http://leedumond.com/blog/defensive-programming-or-why-exception-handling-is-like-car-insurance/</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Diagnosing Errors with Managed Debugging Assistants - </a:t>
            </a:r>
            <a:r>
              <a:rPr lang="en-US" sz="1200" u="sng" kern="1200" dirty="0" smtClean="0">
                <a:solidFill>
                  <a:schemeClr val="tx1"/>
                </a:solidFill>
                <a:effectLst/>
                <a:latin typeface="+mn-lt"/>
                <a:ea typeface="+mn-ea"/>
                <a:cs typeface="+mn-cs"/>
                <a:hlinkClick r:id="rId23"/>
              </a:rPr>
              <a:t>http://msdn.microsoft.com/en-us/library/d21c150d(VS.80).aspx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Did you know… You can examine the exception object from the exception assistant? - #275 - </a:t>
            </a:r>
            <a:r>
              <a:rPr lang="en-US" sz="1200" u="sng" kern="1200" dirty="0" smtClean="0">
                <a:solidFill>
                  <a:schemeClr val="tx1"/>
                </a:solidFill>
                <a:effectLst/>
                <a:latin typeface="+mn-lt"/>
                <a:ea typeface="+mn-ea"/>
                <a:cs typeface="+mn-cs"/>
                <a:hlinkClick r:id="rId24"/>
              </a:rPr>
              <a:t>http://blogs.msdn.com/saraford/archive/2008/08/06/did-you-know-you-can-examine-the-exception-object-from-the-exception-assistant-275.aspx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Dispose, Finalization, and Resource Management - </a:t>
            </a:r>
            <a:r>
              <a:rPr lang="en-US" sz="1200" u="sng" kern="1200" dirty="0" smtClean="0">
                <a:solidFill>
                  <a:schemeClr val="tx1"/>
                </a:solidFill>
                <a:effectLst/>
                <a:latin typeface="+mn-lt"/>
                <a:ea typeface="+mn-ea"/>
                <a:cs typeface="+mn-cs"/>
                <a:hlinkClick r:id="rId25"/>
              </a:rPr>
              <a:t>http://www.bluebytesoftware.com/blog/2005/04/08/DGUpdateDisposeFinalizationAndResourceManagement.aspx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Evil Exception Handling - </a:t>
            </a:r>
            <a:r>
              <a:rPr lang="en-US" sz="1200" u="sng" kern="1200" dirty="0" smtClean="0">
                <a:solidFill>
                  <a:schemeClr val="tx1"/>
                </a:solidFill>
                <a:effectLst/>
                <a:latin typeface="+mn-lt"/>
                <a:ea typeface="+mn-ea"/>
                <a:cs typeface="+mn-cs"/>
                <a:hlinkClick r:id="rId26"/>
              </a:rPr>
              <a:t>http://panteravb.com/blog/posts/2008/10/29/evil-exception-handling.ashx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Exception Data Evolved - </a:t>
            </a:r>
            <a:r>
              <a:rPr lang="en-US" sz="1200" u="sng" kern="1200" dirty="0" smtClean="0">
                <a:solidFill>
                  <a:schemeClr val="tx1"/>
                </a:solidFill>
                <a:effectLst/>
                <a:latin typeface="+mn-lt"/>
                <a:ea typeface="+mn-ea"/>
                <a:cs typeface="+mn-cs"/>
                <a:hlinkClick r:id="rId27"/>
              </a:rPr>
              <a:t>http://blog.freakcode.com/2010/12/exception-data-evolved.html</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Exception Filter - </a:t>
            </a:r>
            <a:r>
              <a:rPr lang="en-US" sz="1200" u="sng" kern="1200" dirty="0" smtClean="0">
                <a:solidFill>
                  <a:schemeClr val="tx1"/>
                </a:solidFill>
                <a:effectLst/>
                <a:latin typeface="+mn-lt"/>
                <a:ea typeface="+mn-ea"/>
                <a:cs typeface="+mn-cs"/>
                <a:hlinkClick r:id="rId28"/>
              </a:rPr>
              <a:t>http://blogs.msdn.com/junfeng/archive/2008/12/08/exception-filter.aspx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Exception Handling - </a:t>
            </a:r>
            <a:r>
              <a:rPr lang="en-US" sz="1200" u="sng" kern="1200" dirty="0" smtClean="0">
                <a:solidFill>
                  <a:schemeClr val="tx1"/>
                </a:solidFill>
                <a:effectLst/>
                <a:latin typeface="+mn-lt"/>
                <a:ea typeface="+mn-ea"/>
                <a:cs typeface="+mn-cs"/>
                <a:hlinkClick r:id="rId29"/>
              </a:rPr>
              <a:t>http://msdn.microsoft.com/en-us/library/vstudio/ms229005(v=vs.100).aspx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Exception-Handling </a:t>
            </a:r>
            <a:r>
              <a:rPr lang="en-US" sz="1200" kern="1200" dirty="0" err="1" smtClean="0">
                <a:solidFill>
                  <a:schemeClr val="tx1"/>
                </a:solidFill>
                <a:effectLst/>
                <a:latin typeface="+mn-lt"/>
                <a:ea typeface="+mn-ea"/>
                <a:cs typeface="+mn-cs"/>
              </a:rPr>
              <a:t>Antipatterns</a:t>
            </a:r>
            <a:r>
              <a:rPr lang="en-US" sz="1200" kern="1200" dirty="0" smtClean="0">
                <a:solidFill>
                  <a:schemeClr val="tx1"/>
                </a:solidFill>
                <a:effectLst/>
                <a:latin typeface="+mn-lt"/>
                <a:ea typeface="+mn-ea"/>
                <a:cs typeface="+mn-cs"/>
              </a:rPr>
              <a:t> - </a:t>
            </a:r>
            <a:r>
              <a:rPr lang="en-US" sz="1200" u="sng" kern="1200" dirty="0" smtClean="0">
                <a:solidFill>
                  <a:schemeClr val="tx1"/>
                </a:solidFill>
                <a:effectLst/>
                <a:latin typeface="+mn-lt"/>
                <a:ea typeface="+mn-ea"/>
                <a:cs typeface="+mn-cs"/>
                <a:hlinkClick r:id="rId30"/>
              </a:rPr>
              <a:t>http://today.java.net/article/2006/04/04/exception-handling-antipatterns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Exception Handling – the </a:t>
            </a:r>
            <a:r>
              <a:rPr lang="en-US" sz="1200" kern="1200" dirty="0" err="1" smtClean="0">
                <a:solidFill>
                  <a:schemeClr val="tx1"/>
                </a:solidFill>
                <a:effectLst/>
                <a:latin typeface="+mn-lt"/>
                <a:ea typeface="+mn-ea"/>
                <a:cs typeface="+mn-cs"/>
              </a:rPr>
              <a:t>Pokemon</a:t>
            </a:r>
            <a:r>
              <a:rPr lang="en-US" sz="1200" kern="1200" dirty="0" smtClean="0">
                <a:solidFill>
                  <a:schemeClr val="tx1"/>
                </a:solidFill>
                <a:effectLst/>
                <a:latin typeface="+mn-lt"/>
                <a:ea typeface="+mn-ea"/>
                <a:cs typeface="+mn-cs"/>
              </a:rPr>
              <a:t> Way - </a:t>
            </a:r>
            <a:r>
              <a:rPr lang="en-US" sz="1200" u="sng" kern="1200" dirty="0" smtClean="0">
                <a:solidFill>
                  <a:schemeClr val="tx1"/>
                </a:solidFill>
                <a:effectLst/>
                <a:latin typeface="+mn-lt"/>
                <a:ea typeface="+mn-ea"/>
                <a:cs typeface="+mn-cs"/>
                <a:hlinkClick r:id="rId31"/>
              </a:rPr>
              <a:t>http://forums.thedailywtf.com/forums/p/8499/161761.aspx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Exception Handling Best Practices - </a:t>
            </a:r>
            <a:r>
              <a:rPr lang="en-US" sz="1200" u="sng" kern="1200" dirty="0" smtClean="0">
                <a:solidFill>
                  <a:schemeClr val="tx1"/>
                </a:solidFill>
                <a:effectLst/>
                <a:latin typeface="+mn-lt"/>
                <a:ea typeface="+mn-ea"/>
                <a:cs typeface="+mn-cs"/>
                <a:hlinkClick r:id="rId32"/>
              </a:rPr>
              <a:t>http://www.codeproject.com/KB/architecture/exceptionbestpractices.aspx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Exception Handling Advice for ASP.NET Web Applications - </a:t>
            </a:r>
            <a:r>
              <a:rPr lang="en-US" sz="1200" u="sng" kern="1200" dirty="0" smtClean="0">
                <a:solidFill>
                  <a:schemeClr val="tx1"/>
                </a:solidFill>
                <a:effectLst/>
                <a:latin typeface="+mn-lt"/>
                <a:ea typeface="+mn-ea"/>
                <a:cs typeface="+mn-cs"/>
                <a:hlinkClick r:id="rId33"/>
              </a:rPr>
              <a:t>http://www.4guysfromrolla.com/articles/081209-1.aspx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Exception Handling in .NET (some general guidelines) - </a:t>
            </a:r>
            <a:r>
              <a:rPr lang="en-US" sz="1200" u="sng" kern="1200" dirty="0" smtClean="0">
                <a:solidFill>
                  <a:schemeClr val="tx1"/>
                </a:solidFill>
                <a:effectLst/>
                <a:latin typeface="+mn-lt"/>
                <a:ea typeface="+mn-ea"/>
                <a:cs typeface="+mn-cs"/>
                <a:hlinkClick r:id="rId34"/>
              </a:rPr>
              <a:t>http://musingmarc.blogspot.com/2005/09/exception-handling-in-net-some-general.html</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Exceptions: The Airbags of Code - </a:t>
            </a:r>
            <a:r>
              <a:rPr lang="en-US" sz="1200" u="sng" kern="1200" dirty="0" smtClean="0">
                <a:solidFill>
                  <a:schemeClr val="tx1"/>
                </a:solidFill>
                <a:effectLst/>
                <a:latin typeface="+mn-lt"/>
                <a:ea typeface="+mn-ea"/>
                <a:cs typeface="+mn-cs"/>
                <a:hlinkClick r:id="rId35"/>
              </a:rPr>
              <a:t>http://blogs.msdn.com/cdndevs/archive/2009/08/04/exceptions-the-airbags-of-code.aspx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Exceptions out of Fault/Finally - </a:t>
            </a:r>
            <a:r>
              <a:rPr lang="en-US" sz="1200" u="sng" kern="1200" dirty="0" smtClean="0">
                <a:solidFill>
                  <a:schemeClr val="tx1"/>
                </a:solidFill>
                <a:effectLst/>
                <a:latin typeface="+mn-lt"/>
                <a:ea typeface="+mn-ea"/>
                <a:cs typeface="+mn-cs"/>
                <a:hlinkClick r:id="rId36"/>
              </a:rPr>
              <a:t>http://blogs.msdn.com/clrteam/archive/2009/03/23/exceptions-out-of-fault-finally.aspx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Exceptional Series</a:t>
            </a:r>
          </a:p>
          <a:p>
            <a:pPr lvl="1"/>
            <a:r>
              <a:rPr lang="en-US" sz="1200" kern="1200" dirty="0" smtClean="0">
                <a:solidFill>
                  <a:schemeClr val="tx1"/>
                </a:solidFill>
                <a:effectLst/>
                <a:latin typeface="+mn-lt"/>
                <a:ea typeface="+mn-ea"/>
                <a:cs typeface="+mn-cs"/>
              </a:rPr>
              <a:t>Throwing exceptions in different ways - </a:t>
            </a:r>
            <a:r>
              <a:rPr lang="en-US" sz="1200" u="sng" kern="1200" dirty="0" smtClean="0">
                <a:solidFill>
                  <a:schemeClr val="tx1"/>
                </a:solidFill>
                <a:effectLst/>
                <a:latin typeface="+mn-lt"/>
                <a:ea typeface="+mn-ea"/>
                <a:cs typeface="+mn-cs"/>
                <a:hlinkClick r:id="rId37"/>
              </a:rPr>
              <a:t>http://www.pchenry.com/Home/tabid/36/EntryID/121/Default.aspx</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Performance impacts with Exceptions - </a:t>
            </a:r>
            <a:r>
              <a:rPr lang="en-US" sz="1200" u="sng" kern="1200" dirty="0" smtClean="0">
                <a:solidFill>
                  <a:schemeClr val="tx1"/>
                </a:solidFill>
                <a:effectLst/>
                <a:latin typeface="+mn-lt"/>
                <a:ea typeface="+mn-ea"/>
                <a:cs typeface="+mn-cs"/>
                <a:hlinkClick r:id="rId38"/>
              </a:rPr>
              <a:t>http://www.pchenry.com/Home/tabid/36/EntryID/124/Default.aspx</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Alternative error handling mechanism for Exceptions - </a:t>
            </a:r>
            <a:r>
              <a:rPr lang="en-US" sz="1200" u="sng" kern="1200" dirty="0" smtClean="0">
                <a:solidFill>
                  <a:schemeClr val="tx1"/>
                </a:solidFill>
                <a:effectLst/>
                <a:latin typeface="+mn-lt"/>
                <a:ea typeface="+mn-ea"/>
                <a:cs typeface="+mn-cs"/>
                <a:hlinkClick r:id="rId39"/>
              </a:rPr>
              <a:t>http://www.pchenry.com/Home/tabid/36/EntryID/123/Default.aspx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Exceptionally Mysterious - </a:t>
            </a:r>
            <a:r>
              <a:rPr lang="en-US" sz="1200" u="sng" kern="1200" dirty="0" smtClean="0">
                <a:solidFill>
                  <a:schemeClr val="tx1"/>
                </a:solidFill>
                <a:effectLst/>
                <a:latin typeface="+mn-lt"/>
                <a:ea typeface="+mn-ea"/>
                <a:cs typeface="+mn-cs"/>
                <a:hlinkClick r:id="rId40"/>
              </a:rPr>
              <a:t>http://www.simple-talk.com/dotnet/.net-framework/exceptionally-mysterious/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Execution Engine Architecture - </a:t>
            </a:r>
            <a:r>
              <a:rPr lang="en-US" sz="1200" u="sng" kern="1200" dirty="0" smtClean="0">
                <a:solidFill>
                  <a:schemeClr val="tx1"/>
                </a:solidFill>
                <a:effectLst/>
                <a:latin typeface="+mn-lt"/>
                <a:ea typeface="+mn-ea"/>
                <a:cs typeface="+mn-cs"/>
                <a:hlinkClick r:id="rId41"/>
              </a:rPr>
              <a:t>http://www.ssw.uni-linz.ac.at/Teaching/Lectures/Sem/2001/Literatur/Architecture.doc</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Experiments With the CLR Exception Handling Mechanism - </a:t>
            </a:r>
            <a:r>
              <a:rPr lang="en-US" sz="1200" u="sng" kern="1200" dirty="0" smtClean="0">
                <a:solidFill>
                  <a:schemeClr val="tx1"/>
                </a:solidFill>
                <a:effectLst/>
                <a:latin typeface="+mn-lt"/>
                <a:ea typeface="+mn-ea"/>
                <a:cs typeface="+mn-cs"/>
                <a:hlinkClick r:id="rId42"/>
              </a:rPr>
              <a:t>http://www.inf.ethz.ch/personal/fruja/publications/clrexctests.pdf</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FAQ: Why does </a:t>
            </a:r>
            <a:r>
              <a:rPr lang="en-US" sz="1200" kern="1200" dirty="0" err="1" smtClean="0">
                <a:solidFill>
                  <a:schemeClr val="tx1"/>
                </a:solidFill>
                <a:effectLst/>
                <a:latin typeface="+mn-lt"/>
                <a:ea typeface="+mn-ea"/>
                <a:cs typeface="+mn-cs"/>
              </a:rPr>
              <a:t>FxCop</a:t>
            </a:r>
            <a:r>
              <a:rPr lang="en-US" sz="1200" kern="1200" dirty="0" smtClean="0">
                <a:solidFill>
                  <a:schemeClr val="tx1"/>
                </a:solidFill>
                <a:effectLst/>
                <a:latin typeface="+mn-lt"/>
                <a:ea typeface="+mn-ea"/>
                <a:cs typeface="+mn-cs"/>
              </a:rPr>
              <a:t> warn against catch(Exception)?</a:t>
            </a:r>
          </a:p>
          <a:p>
            <a:pPr lvl="1"/>
            <a:r>
              <a:rPr lang="en-US" sz="1200" kern="1200" dirty="0" smtClean="0">
                <a:solidFill>
                  <a:schemeClr val="tx1"/>
                </a:solidFill>
                <a:effectLst/>
                <a:latin typeface="+mn-lt"/>
                <a:ea typeface="+mn-ea"/>
                <a:cs typeface="+mn-cs"/>
              </a:rPr>
              <a:t>Part 1 – </a:t>
            </a:r>
            <a:r>
              <a:rPr lang="en-US" sz="1200" u="sng" kern="1200" dirty="0" smtClean="0">
                <a:solidFill>
                  <a:schemeClr val="tx1"/>
                </a:solidFill>
                <a:effectLst/>
                <a:latin typeface="+mn-lt"/>
                <a:ea typeface="+mn-ea"/>
                <a:cs typeface="+mn-cs"/>
                <a:hlinkClick r:id="rId43"/>
              </a:rPr>
              <a:t>https://blogs.msdn.microsoft.com/codeanalysis/2006/06/15/faq-why-does-fxcop-warn-against-catchexception-part-1-nick-guerrera/</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Part 2 – </a:t>
            </a:r>
            <a:r>
              <a:rPr lang="en-US" sz="1200" u="sng" kern="1200" dirty="0" smtClean="0">
                <a:solidFill>
                  <a:schemeClr val="tx1"/>
                </a:solidFill>
                <a:effectLst/>
                <a:latin typeface="+mn-lt"/>
                <a:ea typeface="+mn-ea"/>
                <a:cs typeface="+mn-cs"/>
                <a:hlinkClick r:id="rId44"/>
              </a:rPr>
              <a:t>https://blogs.msdn.microsoft.com/codeanalysis/2006/06/18/faq-why-does-fxcop-warn-against-catchexception-part-2-nick-guerrera/</a:t>
            </a:r>
            <a:r>
              <a:rPr lang="en-US" sz="1200" kern="1200" dirty="0" smtClean="0">
                <a:solidFill>
                  <a:schemeClr val="tx1"/>
                </a:solidFill>
                <a:effectLst/>
                <a:latin typeface="+mn-lt"/>
                <a:ea typeface="+mn-ea"/>
                <a:cs typeface="+mn-cs"/>
              </a:rPr>
              <a:t> </a:t>
            </a:r>
          </a:p>
          <a:p>
            <a:pPr lvl="1"/>
            <a:r>
              <a:rPr lang="en-US" sz="1200" kern="1200" dirty="0" smtClean="0">
                <a:solidFill>
                  <a:schemeClr val="tx1"/>
                </a:solidFill>
                <a:effectLst/>
                <a:latin typeface="+mn-lt"/>
                <a:ea typeface="+mn-ea"/>
                <a:cs typeface="+mn-cs"/>
              </a:rPr>
              <a:t>Part 3 –  </a:t>
            </a:r>
            <a:r>
              <a:rPr lang="en-US" sz="1200" u="sng" kern="1200" dirty="0" smtClean="0">
                <a:solidFill>
                  <a:schemeClr val="tx1"/>
                </a:solidFill>
                <a:effectLst/>
                <a:latin typeface="+mn-lt"/>
                <a:ea typeface="+mn-ea"/>
                <a:cs typeface="+mn-cs"/>
                <a:hlinkClick r:id="rId45"/>
              </a:rPr>
              <a:t>https://blogs.msdn.microsoft.com/codeanalysis/2006/06/20/faq-why-does-fxcop-warn-against-catchexception-part-3-nick-guerrera/</a:t>
            </a:r>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FAQ :: </a:t>
            </a:r>
            <a:r>
              <a:rPr lang="en-US" sz="1200" kern="1200" dirty="0" err="1" smtClean="0">
                <a:solidFill>
                  <a:schemeClr val="tx1"/>
                </a:solidFill>
                <a:effectLst/>
                <a:latin typeface="+mn-lt"/>
                <a:ea typeface="+mn-ea"/>
                <a:cs typeface="+mn-cs"/>
              </a:rPr>
              <a:t>TaskScheduler.UnobservedTaskException</a:t>
            </a:r>
            <a:r>
              <a:rPr lang="en-US" sz="1200" kern="1200" dirty="0" smtClean="0">
                <a:solidFill>
                  <a:schemeClr val="tx1"/>
                </a:solidFill>
                <a:effectLst/>
                <a:latin typeface="+mn-lt"/>
                <a:ea typeface="+mn-ea"/>
                <a:cs typeface="+mn-cs"/>
              </a:rPr>
              <a:t> event doesn’t work? - </a:t>
            </a:r>
            <a:r>
              <a:rPr lang="en-US" sz="1200" u="sng" kern="1200" dirty="0" smtClean="0">
                <a:solidFill>
                  <a:schemeClr val="tx1"/>
                </a:solidFill>
                <a:effectLst/>
                <a:latin typeface="+mn-lt"/>
                <a:ea typeface="+mn-ea"/>
                <a:cs typeface="+mn-cs"/>
                <a:hlinkClick r:id="rId46"/>
              </a:rPr>
              <a:t>http://blogs.msdn.com/b/pfxteam/archive/2010/08/06/10046819.aspx</a:t>
            </a:r>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Finally! - </a:t>
            </a:r>
            <a:r>
              <a:rPr lang="en-US" sz="1200" u="sng" kern="1200" dirty="0" smtClean="0">
                <a:solidFill>
                  <a:schemeClr val="tx1"/>
                </a:solidFill>
                <a:effectLst/>
                <a:latin typeface="+mn-lt"/>
                <a:ea typeface="+mn-ea"/>
                <a:cs typeface="+mn-cs"/>
                <a:hlinkClick r:id="rId47"/>
              </a:rPr>
              <a:t>http://thedailywtf.com/Articles/My-Tales.aspx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First and second chance exception handling - </a:t>
            </a:r>
            <a:r>
              <a:rPr lang="en-US" sz="1200" u="sng" kern="1200" dirty="0" smtClean="0">
                <a:solidFill>
                  <a:schemeClr val="tx1"/>
                </a:solidFill>
                <a:effectLst/>
                <a:latin typeface="+mn-lt"/>
                <a:ea typeface="+mn-ea"/>
                <a:cs typeface="+mn-cs"/>
                <a:hlinkClick r:id="rId48"/>
              </a:rPr>
              <a:t>http://support.microsoft.com/kb/105675</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Four Ways to Test Expected Exceptions - </a:t>
            </a:r>
            <a:r>
              <a:rPr lang="en-US" sz="1200" u="sng" kern="1200" dirty="0" smtClean="0">
                <a:solidFill>
                  <a:schemeClr val="tx1"/>
                </a:solidFill>
                <a:effectLst/>
                <a:latin typeface="+mn-lt"/>
                <a:ea typeface="+mn-ea"/>
                <a:cs typeface="+mn-cs"/>
                <a:hlinkClick r:id="rId49"/>
              </a:rPr>
              <a:t>http://nunit.com/blogs/?p=63</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Friends Don’t Let Friends catch (Exception) – </a:t>
            </a:r>
            <a:r>
              <a:rPr lang="en-US" sz="1200" u="sng" kern="1200" dirty="0" smtClean="0">
                <a:solidFill>
                  <a:schemeClr val="tx1"/>
                </a:solidFill>
                <a:effectLst/>
                <a:latin typeface="+mn-lt"/>
                <a:ea typeface="+mn-ea"/>
                <a:cs typeface="+mn-cs"/>
                <a:hlinkClick r:id="rId50"/>
              </a:rPr>
              <a:t>http://leedumond.com/blog/friends-dont-let-friends-catch-exception/</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Getting more information than the exception class provides - </a:t>
            </a:r>
            <a:r>
              <a:rPr lang="en-US" sz="1200" u="sng" kern="1200" dirty="0" smtClean="0">
                <a:solidFill>
                  <a:schemeClr val="tx1"/>
                </a:solidFill>
                <a:effectLst/>
                <a:latin typeface="+mn-lt"/>
                <a:ea typeface="+mn-ea"/>
                <a:cs typeface="+mn-cs"/>
                <a:hlinkClick r:id="rId51"/>
              </a:rPr>
              <a:t>http://blogs.msdn.com/clrteam/archive/2009/06/19/getting-more-information-than-the-exception-class-provides.aspx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good and the bad of exception filters - </a:t>
            </a:r>
            <a:r>
              <a:rPr lang="en-US" sz="1200" u="sng" kern="1200" dirty="0" smtClean="0">
                <a:solidFill>
                  <a:schemeClr val="tx1"/>
                </a:solidFill>
                <a:effectLst/>
                <a:latin typeface="+mn-lt"/>
                <a:ea typeface="+mn-ea"/>
                <a:cs typeface="+mn-cs"/>
                <a:hlinkClick r:id="rId52"/>
              </a:rPr>
              <a:t>http://blogs.msdn.com/clrteam/archive/2009/08/25/the-good-and-the-bad-of-exception-filters.aspx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Good Exception Management Rules of Thumb - </a:t>
            </a:r>
            <a:r>
              <a:rPr lang="en-US" sz="1200" u="sng" kern="1200" dirty="0" smtClean="0">
                <a:solidFill>
                  <a:schemeClr val="tx1"/>
                </a:solidFill>
                <a:effectLst/>
                <a:latin typeface="+mn-lt"/>
                <a:ea typeface="+mn-ea"/>
                <a:cs typeface="+mn-cs"/>
                <a:hlinkClick r:id="rId53"/>
              </a:rPr>
              <a:t>http://www.hanselman.com/blog/GoodExceptionManagementRulesOfThumb.aspx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Greatest Exception Handling WTF?!? of All Time - </a:t>
            </a:r>
            <a:r>
              <a:rPr lang="en-US" sz="1200" u="sng" kern="1200" dirty="0" smtClean="0">
                <a:solidFill>
                  <a:schemeClr val="tx1"/>
                </a:solidFill>
                <a:effectLst/>
                <a:latin typeface="+mn-lt"/>
                <a:ea typeface="+mn-ea"/>
                <a:cs typeface="+mn-cs"/>
                <a:hlinkClick r:id="rId54"/>
              </a:rPr>
              <a:t>http://leedumond.com/blog/the-greatest-exception-handling-wtf-of-all-time/</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Handling Corrupted State Exceptions - </a:t>
            </a:r>
            <a:r>
              <a:rPr lang="en-US" sz="1200" u="sng" kern="1200" dirty="0" smtClean="0">
                <a:solidFill>
                  <a:schemeClr val="tx1"/>
                </a:solidFill>
                <a:effectLst/>
                <a:latin typeface="+mn-lt"/>
                <a:ea typeface="+mn-ea"/>
                <a:cs typeface="+mn-cs"/>
                <a:hlinkClick r:id="rId55"/>
              </a:rPr>
              <a:t>http://msdn.microsoft.com/en-us/magazine/dd419661.aspx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Handling “Unhandled Exceptions” in .NET 2.0 - </a:t>
            </a:r>
            <a:r>
              <a:rPr lang="en-US" sz="1200" u="sng" kern="1200" dirty="0" smtClean="0">
                <a:solidFill>
                  <a:schemeClr val="tx1"/>
                </a:solidFill>
                <a:effectLst/>
                <a:latin typeface="+mn-lt"/>
                <a:ea typeface="+mn-ea"/>
                <a:cs typeface="+mn-cs"/>
                <a:hlinkClick r:id="rId56"/>
              </a:rPr>
              <a:t>http://www.julmar.com/blog/mark/PermaLink,guid,f733e261-5d39-4ca1-be1a-c422f3cf1f1b.aspx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Handling Exceptions - </a:t>
            </a:r>
            <a:r>
              <a:rPr lang="en-US" sz="1200" u="sng" kern="1200" dirty="0" smtClean="0">
                <a:solidFill>
                  <a:schemeClr val="tx1"/>
                </a:solidFill>
                <a:effectLst/>
                <a:latin typeface="+mn-lt"/>
                <a:ea typeface="+mn-ea"/>
                <a:cs typeface="+mn-cs"/>
                <a:hlinkClick r:id="rId57"/>
              </a:rPr>
              <a:t>http://www.developer.com/tech/article.php/3370341</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How CLR maps SEH exceptions to managed exception types - </a:t>
            </a:r>
            <a:r>
              <a:rPr lang="en-US" sz="1200" u="sng" kern="1200" dirty="0" smtClean="0">
                <a:solidFill>
                  <a:schemeClr val="tx1"/>
                </a:solidFill>
                <a:effectLst/>
                <a:latin typeface="+mn-lt"/>
                <a:ea typeface="+mn-ea"/>
                <a:cs typeface="+mn-cs"/>
                <a:hlinkClick r:id="rId58"/>
              </a:rPr>
              <a:t>http://blogs.msdn.com/clrteam/archive/2009/05/14/how-clr-maps-seh-exceptions-to-managed-exception-types.aspx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How Do You Deal With Exceptions? - </a:t>
            </a:r>
            <a:r>
              <a:rPr lang="en-US" sz="1200" u="sng" kern="1200" dirty="0" smtClean="0">
                <a:solidFill>
                  <a:schemeClr val="tx1"/>
                </a:solidFill>
                <a:effectLst/>
                <a:latin typeface="+mn-lt"/>
                <a:ea typeface="+mn-ea"/>
                <a:cs typeface="+mn-cs"/>
                <a:hlinkClick r:id="rId59"/>
              </a:rPr>
              <a:t>http://www.codethinked.com/post/2009/05/14/How-Do-You-Deal-With-Exceptions.aspx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How To Disable “A first chance exception of type…” Messages in VS 2005 - </a:t>
            </a:r>
            <a:r>
              <a:rPr lang="en-US" sz="1200" u="sng" kern="1200" dirty="0" smtClean="0">
                <a:solidFill>
                  <a:schemeClr val="tx1"/>
                </a:solidFill>
                <a:effectLst/>
                <a:latin typeface="+mn-lt"/>
                <a:ea typeface="+mn-ea"/>
                <a:cs typeface="+mn-cs"/>
                <a:hlinkClick r:id="rId60"/>
              </a:rPr>
              <a:t>http://www.helixoft.com/blog/archives/24</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How to Handle .NET Unhandled Exceptions Gracefully - </a:t>
            </a:r>
            <a:r>
              <a:rPr lang="en-US" sz="1200" u="sng" kern="1200" dirty="0" smtClean="0">
                <a:solidFill>
                  <a:schemeClr val="tx1"/>
                </a:solidFill>
                <a:effectLst/>
                <a:latin typeface="+mn-lt"/>
                <a:ea typeface="+mn-ea"/>
                <a:cs typeface="+mn-cs"/>
                <a:hlinkClick r:id="rId61"/>
              </a:rPr>
              <a:t>http://blogs.msdn.com/lexli/archive/2009/04/28/how-to-handle-net-unhandled-exceptions-gracefully.aspx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Improved Unhandled Exception Behavior in .NET 2.0 - </a:t>
            </a:r>
            <a:r>
              <a:rPr lang="en-US" sz="1200" u="sng" kern="1200" dirty="0" smtClean="0">
                <a:solidFill>
                  <a:schemeClr val="tx1"/>
                </a:solidFill>
                <a:effectLst/>
                <a:latin typeface="+mn-lt"/>
                <a:ea typeface="+mn-ea"/>
                <a:cs typeface="+mn-cs"/>
                <a:hlinkClick r:id="rId62"/>
              </a:rPr>
              <a:t>http://www.codinghorror.com/blog/archives/000216.html</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Integrating Exception Handling Into the Development Cycle - </a:t>
            </a:r>
            <a:r>
              <a:rPr lang="en-US" sz="1200" u="sng" kern="1200" dirty="0" smtClean="0">
                <a:solidFill>
                  <a:schemeClr val="tx1"/>
                </a:solidFill>
                <a:effectLst/>
                <a:latin typeface="+mn-lt"/>
                <a:ea typeface="+mn-ea"/>
                <a:cs typeface="+mn-cs"/>
                <a:hlinkClick r:id="rId63"/>
              </a:rPr>
              <a:t>http://leedumond.com/blog/integrating-exception-handling-into-the-development-cycle/</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Let The CLR Find Bugs For You With Managed Debugging Assistants - </a:t>
            </a:r>
            <a:r>
              <a:rPr lang="en-US" sz="1200" u="sng" kern="1200" dirty="0" smtClean="0">
                <a:solidFill>
                  <a:schemeClr val="tx1"/>
                </a:solidFill>
                <a:effectLst/>
                <a:latin typeface="+mn-lt"/>
                <a:ea typeface="+mn-ea"/>
                <a:cs typeface="+mn-cs"/>
                <a:hlinkClick r:id="rId64"/>
              </a:rPr>
              <a:t>http://msdn.microsoft.com/en-us/magazine/cc163606.aspx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.NET Framework 4 Migration Issues - </a:t>
            </a:r>
            <a:r>
              <a:rPr lang="en-US" sz="1200" u="sng" kern="1200" dirty="0" smtClean="0">
                <a:solidFill>
                  <a:schemeClr val="tx1"/>
                </a:solidFill>
                <a:effectLst/>
                <a:latin typeface="+mn-lt"/>
                <a:ea typeface="+mn-ea"/>
                <a:cs typeface="+mn-cs"/>
                <a:hlinkClick r:id="rId65"/>
              </a:rPr>
              <a:t>http://msdn.microsoft.com/en-us/library/ee941656%28VS.100%29.aspx</a:t>
            </a:r>
            <a:r>
              <a:rPr lang="en-US" sz="1200" kern="1200" dirty="0" smtClean="0">
                <a:solidFill>
                  <a:schemeClr val="tx1"/>
                </a:solidFill>
                <a:effectLst/>
                <a:latin typeface="+mn-lt"/>
                <a:ea typeface="+mn-ea"/>
                <a:cs typeface="+mn-cs"/>
              </a:rPr>
              <a:t> (specifically, look at the “Exceptions” section)</a:t>
            </a:r>
          </a:p>
          <a:p>
            <a:pPr lvl="0"/>
            <a:r>
              <a:rPr lang="en-US" sz="1200" kern="1200" dirty="0" smtClean="0">
                <a:solidFill>
                  <a:schemeClr val="tx1"/>
                </a:solidFill>
                <a:effectLst/>
                <a:latin typeface="+mn-lt"/>
                <a:ea typeface="+mn-ea"/>
                <a:cs typeface="+mn-cs"/>
              </a:rPr>
              <a:t>Making Catch, </a:t>
            </a:r>
            <a:r>
              <a:rPr lang="en-US" sz="1200" kern="1200" dirty="0" err="1" smtClean="0">
                <a:solidFill>
                  <a:schemeClr val="tx1"/>
                </a:solidFill>
                <a:effectLst/>
                <a:latin typeface="+mn-lt"/>
                <a:ea typeface="+mn-ea"/>
                <a:cs typeface="+mn-cs"/>
              </a:rPr>
              <a:t>Rethrow</a:t>
            </a:r>
            <a:r>
              <a:rPr lang="en-US" sz="1200" kern="1200" dirty="0" smtClean="0">
                <a:solidFill>
                  <a:schemeClr val="tx1"/>
                </a:solidFill>
                <a:effectLst/>
                <a:latin typeface="+mn-lt"/>
                <a:ea typeface="+mn-ea"/>
                <a:cs typeface="+mn-cs"/>
              </a:rPr>
              <a:t> more </a:t>
            </a:r>
            <a:r>
              <a:rPr lang="en-US" sz="1200" kern="1200" dirty="0" err="1" smtClean="0">
                <a:solidFill>
                  <a:schemeClr val="tx1"/>
                </a:solidFill>
                <a:effectLst/>
                <a:latin typeface="+mn-lt"/>
                <a:ea typeface="+mn-ea"/>
                <a:cs typeface="+mn-cs"/>
              </a:rPr>
              <a:t>debuggable</a:t>
            </a:r>
            <a:r>
              <a:rPr lang="en-US" sz="1200" kern="1200" dirty="0" smtClean="0">
                <a:solidFill>
                  <a:schemeClr val="tx1"/>
                </a:solidFill>
                <a:effectLst/>
                <a:latin typeface="+mn-lt"/>
                <a:ea typeface="+mn-ea"/>
                <a:cs typeface="+mn-cs"/>
              </a:rPr>
              <a:t> - </a:t>
            </a:r>
            <a:r>
              <a:rPr lang="en-US" sz="1200" u="sng" kern="1200" dirty="0" smtClean="0">
                <a:solidFill>
                  <a:schemeClr val="tx1"/>
                </a:solidFill>
                <a:effectLst/>
                <a:latin typeface="+mn-lt"/>
                <a:ea typeface="+mn-ea"/>
                <a:cs typeface="+mn-cs"/>
                <a:hlinkClick r:id="rId66"/>
              </a:rPr>
              <a:t>http://blogs.msdn.com/jmstall/archive/2007/02/12/making-catch-rethrow-more-debuggable.aspx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Managed code and asynchronous exception hardening - </a:t>
            </a:r>
            <a:r>
              <a:rPr lang="en-US" sz="1200" u="sng" kern="1200" dirty="0" smtClean="0">
                <a:solidFill>
                  <a:schemeClr val="tx1"/>
                </a:solidFill>
                <a:effectLst/>
                <a:latin typeface="+mn-lt"/>
                <a:ea typeface="+mn-ea"/>
                <a:cs typeface="+mn-cs"/>
                <a:hlinkClick r:id="rId67"/>
              </a:rPr>
              <a:t>http://www.bluebytesoftware.com/blog/2009/03/13/ManagedCodeAndAsynchronousExceptionHardening.aspx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Managed Debugging Assistants in VS2005 - </a:t>
            </a:r>
            <a:r>
              <a:rPr lang="en-US" sz="1200" u="sng" kern="1200" dirty="0" smtClean="0">
                <a:solidFill>
                  <a:schemeClr val="tx1"/>
                </a:solidFill>
                <a:effectLst/>
                <a:latin typeface="+mn-lt"/>
                <a:ea typeface="+mn-ea"/>
                <a:cs typeface="+mn-cs"/>
                <a:hlinkClick r:id="rId68"/>
              </a:rPr>
              <a:t>http://cs.rthand.com/blogs/blog_with_righthand/archive/2006/05/13/648.aspx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Modeling the .NET CLR Exception Handling Mechanism for a Mathematical Analysis - </a:t>
            </a:r>
            <a:r>
              <a:rPr lang="en-US" sz="1200" u="sng" kern="1200" dirty="0" smtClean="0">
                <a:solidFill>
                  <a:schemeClr val="tx1"/>
                </a:solidFill>
                <a:effectLst/>
                <a:latin typeface="+mn-lt"/>
                <a:ea typeface="+mn-ea"/>
                <a:cs typeface="+mn-cs"/>
                <a:hlinkClick r:id="rId69"/>
              </a:rPr>
              <a:t>http://www.jot.fm/issues/issue_2006_04/article1/</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Part 1 - </a:t>
            </a:r>
            <a:r>
              <a:rPr lang="en-US" sz="1200" u="sng" kern="1200" dirty="0" smtClean="0">
                <a:solidFill>
                  <a:schemeClr val="tx1"/>
                </a:solidFill>
                <a:effectLst/>
                <a:latin typeface="+mn-lt"/>
                <a:ea typeface="+mn-ea"/>
                <a:cs typeface="+mn-cs"/>
                <a:hlinkClick r:id="rId70"/>
              </a:rPr>
              <a:t>http://blogs.msdn.com/fxcop/archive/2006/06/14/FAQ_3A00_-Why-does-FxCop-warn-against-catch_2800_Exception_29003F00_-_2D00_-Part-1-_5B00_Nick-Guerrera_5D00_.aspx</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Part 2 - </a:t>
            </a:r>
            <a:r>
              <a:rPr lang="en-US" sz="1200" u="sng" kern="1200" dirty="0" smtClean="0">
                <a:solidFill>
                  <a:schemeClr val="tx1"/>
                </a:solidFill>
                <a:effectLst/>
                <a:latin typeface="+mn-lt"/>
                <a:ea typeface="+mn-ea"/>
                <a:cs typeface="+mn-cs"/>
                <a:hlinkClick r:id="rId71"/>
              </a:rPr>
              <a:t>http://blogs.msdn.com/fxcop/archive/2006/06/17/FAQ_3A00_-Why-does-FxCop-warn-against-catch_2800_Exception_29003F00_-_2D00_-Part-2-_5B00_Nick-Guerrera_5D00_.aspx</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Part 3 - </a:t>
            </a:r>
            <a:r>
              <a:rPr lang="en-US" sz="1200" u="sng" kern="1200" dirty="0" smtClean="0">
                <a:solidFill>
                  <a:schemeClr val="tx1"/>
                </a:solidFill>
                <a:effectLst/>
                <a:latin typeface="+mn-lt"/>
                <a:ea typeface="+mn-ea"/>
                <a:cs typeface="+mn-cs"/>
                <a:hlinkClick r:id="rId72"/>
              </a:rPr>
              <a:t>http://blogs.msdn.com/fxcop/archive/2006/06/19/FAQ_3A00_-Why-does-FxCop-warn-against-catch_2800_Exception_29003F00_-_2D00_-Part-3-_5B00_Nick-Guerrera_5D00_.aspx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Partition Documents - </a:t>
            </a:r>
            <a:r>
              <a:rPr lang="en-US" sz="1200" u="sng" kern="1200" dirty="0" smtClean="0">
                <a:solidFill>
                  <a:schemeClr val="tx1"/>
                </a:solidFill>
                <a:effectLst/>
                <a:latin typeface="+mn-lt"/>
                <a:ea typeface="+mn-ea"/>
                <a:cs typeface="+mn-cs"/>
                <a:hlinkClick r:id="rId73"/>
              </a:rPr>
              <a:t>http://msdn.microsoft.com/en-us/netframework/aa569283.aspx</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Partition I – Section 10.5, “Exceptions”</a:t>
            </a:r>
          </a:p>
          <a:p>
            <a:pPr lvl="1"/>
            <a:r>
              <a:rPr lang="en-US" sz="1200" kern="1200" dirty="0" smtClean="0">
                <a:solidFill>
                  <a:schemeClr val="tx1"/>
                </a:solidFill>
                <a:effectLst/>
                <a:latin typeface="+mn-lt"/>
                <a:ea typeface="+mn-ea"/>
                <a:cs typeface="+mn-cs"/>
              </a:rPr>
              <a:t>Partition II – Section 19, “Exception handling”</a:t>
            </a:r>
          </a:p>
          <a:p>
            <a:pPr lvl="1"/>
            <a:r>
              <a:rPr lang="en-US" sz="1200" kern="1200" dirty="0" smtClean="0">
                <a:solidFill>
                  <a:schemeClr val="tx1"/>
                </a:solidFill>
                <a:effectLst/>
                <a:latin typeface="+mn-lt"/>
                <a:ea typeface="+mn-ea"/>
                <a:cs typeface="+mn-cs"/>
              </a:rPr>
              <a:t>Partition III</a:t>
            </a:r>
          </a:p>
          <a:p>
            <a:pPr lvl="2"/>
            <a:r>
              <a:rPr lang="en-US" sz="1200" kern="1200" dirty="0" smtClean="0">
                <a:solidFill>
                  <a:schemeClr val="tx1"/>
                </a:solidFill>
                <a:effectLst/>
                <a:latin typeface="+mn-lt"/>
                <a:ea typeface="+mn-ea"/>
                <a:cs typeface="+mn-cs"/>
              </a:rPr>
              <a:t>Section 4.24, “</a:t>
            </a:r>
            <a:r>
              <a:rPr lang="en-US" sz="1200" kern="1200" dirty="0" err="1" smtClean="0">
                <a:solidFill>
                  <a:schemeClr val="tx1"/>
                </a:solidFill>
                <a:effectLst/>
                <a:latin typeface="+mn-lt"/>
                <a:ea typeface="+mn-ea"/>
                <a:cs typeface="+mn-cs"/>
              </a:rPr>
              <a:t>rethrow</a:t>
            </a:r>
            <a:r>
              <a:rPr lang="en-US" sz="1200" kern="1200" dirty="0" smtClean="0">
                <a:solidFill>
                  <a:schemeClr val="tx1"/>
                </a:solidFill>
                <a:effectLst/>
                <a:latin typeface="+mn-lt"/>
                <a:ea typeface="+mn-ea"/>
                <a:cs typeface="+mn-cs"/>
              </a:rPr>
              <a:t>”</a:t>
            </a:r>
          </a:p>
          <a:p>
            <a:pPr lvl="2"/>
            <a:r>
              <a:rPr lang="en-US" sz="1200" kern="1200" dirty="0" smtClean="0">
                <a:solidFill>
                  <a:schemeClr val="tx1"/>
                </a:solidFill>
                <a:effectLst/>
                <a:latin typeface="+mn-lt"/>
                <a:ea typeface="+mn-ea"/>
                <a:cs typeface="+mn-cs"/>
              </a:rPr>
              <a:t>Section 4.31, “throw”</a:t>
            </a:r>
          </a:p>
          <a:p>
            <a:pPr lvl="0"/>
            <a:r>
              <a:rPr lang="en-US" sz="1200" kern="1200" dirty="0" smtClean="0">
                <a:solidFill>
                  <a:schemeClr val="tx1"/>
                </a:solidFill>
                <a:effectLst/>
                <a:latin typeface="+mn-lt"/>
                <a:ea typeface="+mn-ea"/>
                <a:cs typeface="+mn-cs"/>
              </a:rPr>
              <a:t>Reader Challenge – Fault Handlers in C# - </a:t>
            </a:r>
            <a:r>
              <a:rPr lang="en-US" sz="1200" u="sng" kern="1200" dirty="0" smtClean="0">
                <a:solidFill>
                  <a:schemeClr val="tx1"/>
                </a:solidFill>
                <a:effectLst/>
                <a:latin typeface="+mn-lt"/>
                <a:ea typeface="+mn-ea"/>
                <a:cs typeface="+mn-cs"/>
                <a:hlinkClick r:id="rId74"/>
              </a:rPr>
              <a:t>http://community.bartdesmet.net/blogs/bart/archive/2009/12/06/reader-challenge-fault-handlers-in-c.aspx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Sample </a:t>
            </a:r>
            <a:r>
              <a:rPr lang="en-US" sz="1200" kern="1200" dirty="0" err="1" smtClean="0">
                <a:solidFill>
                  <a:schemeClr val="tx1"/>
                </a:solidFill>
                <a:effectLst/>
                <a:latin typeface="+mn-lt"/>
                <a:ea typeface="+mn-ea"/>
                <a:cs typeface="+mn-cs"/>
              </a:rPr>
              <a:t>Reflection.Emit</a:t>
            </a:r>
            <a:r>
              <a:rPr lang="en-US" sz="1200" kern="1200" dirty="0" smtClean="0">
                <a:solidFill>
                  <a:schemeClr val="tx1"/>
                </a:solidFill>
                <a:effectLst/>
                <a:latin typeface="+mn-lt"/>
                <a:ea typeface="+mn-ea"/>
                <a:cs typeface="+mn-cs"/>
              </a:rPr>
              <a:t> code for using exception filters from C# - </a:t>
            </a:r>
            <a:r>
              <a:rPr lang="en-US" sz="1200" u="sng" kern="1200" dirty="0" smtClean="0">
                <a:solidFill>
                  <a:schemeClr val="tx1"/>
                </a:solidFill>
                <a:effectLst/>
                <a:latin typeface="+mn-lt"/>
                <a:ea typeface="+mn-ea"/>
                <a:cs typeface="+mn-cs"/>
                <a:hlinkClick r:id="rId75"/>
              </a:rPr>
              <a:t>http://blogs.msdn.com/rmbyers/archive/2010/01/30/sample-reflection-emit-code-for-using-exception-filters-from-c.aspx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“Secure Programming with Static Analysis” (specifically, Chapter 8: “Errors and Exceptions”) </a:t>
            </a:r>
          </a:p>
          <a:p>
            <a:pPr lvl="0"/>
            <a:r>
              <a:rPr lang="en-US" sz="1200" kern="1200" dirty="0" smtClean="0">
                <a:solidFill>
                  <a:schemeClr val="tx1"/>
                </a:solidFill>
                <a:effectLst/>
                <a:latin typeface="+mn-lt"/>
                <a:ea typeface="+mn-ea"/>
                <a:cs typeface="+mn-cs"/>
              </a:rPr>
              <a:t>Should you catch </a:t>
            </a:r>
            <a:r>
              <a:rPr lang="en-US" sz="1200" kern="1200" dirty="0" err="1" smtClean="0">
                <a:solidFill>
                  <a:schemeClr val="tx1"/>
                </a:solidFill>
                <a:effectLst/>
                <a:latin typeface="+mn-lt"/>
                <a:ea typeface="+mn-ea"/>
                <a:cs typeface="+mn-cs"/>
              </a:rPr>
              <a:t>System.Exception</a:t>
            </a:r>
            <a:r>
              <a:rPr lang="en-US" sz="1200" kern="1200" dirty="0" smtClean="0">
                <a:solidFill>
                  <a:schemeClr val="tx1"/>
                </a:solidFill>
                <a:effectLst/>
                <a:latin typeface="+mn-lt"/>
                <a:ea typeface="+mn-ea"/>
                <a:cs typeface="+mn-cs"/>
              </a:rPr>
              <a:t>? - </a:t>
            </a:r>
            <a:r>
              <a:rPr lang="en-US" sz="1200" u="sng" kern="1200" dirty="0" smtClean="0">
                <a:solidFill>
                  <a:schemeClr val="tx1"/>
                </a:solidFill>
                <a:effectLst/>
                <a:latin typeface="+mn-lt"/>
                <a:ea typeface="+mn-ea"/>
                <a:cs typeface="+mn-cs"/>
                <a:hlinkClick r:id="rId76"/>
              </a:rPr>
              <a:t>http://www.aaron-powell.com/blog/december-2008/should-you-catch-systemexception.aspx#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Simple Main - </a:t>
            </a:r>
            <a:r>
              <a:rPr lang="en-US" sz="1200" u="sng" kern="1200" dirty="0" smtClean="0">
                <a:solidFill>
                  <a:schemeClr val="tx1"/>
                </a:solidFill>
                <a:effectLst/>
                <a:latin typeface="+mn-lt"/>
                <a:ea typeface="+mn-ea"/>
                <a:cs typeface="+mn-cs"/>
                <a:hlinkClick r:id="rId77"/>
              </a:rPr>
              <a:t>http://www.wintellect.com/CS/blogs/jclark/archive/2005/03/30/simple-main.aspx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Some finalizer pitfalls - </a:t>
            </a:r>
            <a:r>
              <a:rPr lang="en-US" sz="1200" u="sng" kern="1200" dirty="0" smtClean="0">
                <a:solidFill>
                  <a:schemeClr val="tx1"/>
                </a:solidFill>
                <a:effectLst/>
                <a:latin typeface="+mn-lt"/>
                <a:ea typeface="+mn-ea"/>
                <a:cs typeface="+mn-cs"/>
                <a:hlinkClick r:id="rId78"/>
              </a:rPr>
              <a:t>http://feeds.feedburner.com/~r/AyendeRahien/~3/348393371/Some-finalizer-pitfalls.aspx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Some Managed/Unmanaged Exception Tricks - </a:t>
            </a:r>
            <a:r>
              <a:rPr lang="en-US" sz="1200" u="sng" kern="1200" dirty="0" smtClean="0">
                <a:solidFill>
                  <a:schemeClr val="tx1"/>
                </a:solidFill>
                <a:effectLst/>
                <a:latin typeface="+mn-lt"/>
                <a:ea typeface="+mn-ea"/>
                <a:cs typeface="+mn-cs"/>
                <a:hlinkClick r:id="rId79"/>
              </a:rPr>
              <a:t>http://www.atalasoft.com/cs/blogs/stevehawley/archive/2008/09/11/some-managed-unmanaged-exception-tricks.aspx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Task Exception Handling in .NET 4.5 - </a:t>
            </a:r>
            <a:r>
              <a:rPr lang="en-US" sz="1200" u="sng" kern="1200" dirty="0" smtClean="0">
                <a:solidFill>
                  <a:schemeClr val="tx1"/>
                </a:solidFill>
                <a:effectLst/>
                <a:latin typeface="+mn-lt"/>
                <a:ea typeface="+mn-ea"/>
                <a:cs typeface="+mn-cs"/>
                <a:hlinkClick r:id="rId80"/>
              </a:rPr>
              <a:t>http://blogs.msdn.com/b/pfxteam/archive/2011/09/28/10217876.aspx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TDD and Fail Code - </a:t>
            </a:r>
            <a:r>
              <a:rPr lang="en-US" sz="1200" u="sng" kern="1200" dirty="0" smtClean="0">
                <a:solidFill>
                  <a:schemeClr val="tx1"/>
                </a:solidFill>
                <a:effectLst/>
                <a:latin typeface="+mn-lt"/>
                <a:ea typeface="+mn-ea"/>
                <a:cs typeface="+mn-cs"/>
                <a:hlinkClick r:id="rId81"/>
              </a:rPr>
              <a:t>http://blog.wekeroad.com/blog/tdd-and-fail-code/</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Error Model - </a:t>
            </a:r>
            <a:r>
              <a:rPr lang="en-US" sz="1200" u="sng" kern="1200" dirty="0" smtClean="0">
                <a:solidFill>
                  <a:schemeClr val="tx1"/>
                </a:solidFill>
                <a:effectLst/>
                <a:latin typeface="+mn-lt"/>
                <a:ea typeface="+mn-ea"/>
                <a:cs typeface="+mn-cs"/>
                <a:hlinkClick r:id="rId82"/>
              </a:rPr>
              <a:t>http://joeduffyblog.com/2016/02/07/the-error-model/</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This…is…Dynamic! - </a:t>
            </a:r>
            <a:r>
              <a:rPr lang="en-US" sz="1200" u="sng" kern="1200" dirty="0" smtClean="0">
                <a:solidFill>
                  <a:schemeClr val="tx1"/>
                </a:solidFill>
                <a:effectLst/>
                <a:latin typeface="+mn-lt"/>
                <a:ea typeface="+mn-ea"/>
                <a:cs typeface="+mn-cs"/>
                <a:hlinkClick r:id="rId83"/>
              </a:rPr>
              <a:t>http://msdn.technetweb3.orcsweb.com/curth/archive/2008/07/31/this-is-dynamic.aspx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Throw Before You Yield - </a:t>
            </a:r>
            <a:r>
              <a:rPr lang="en-US" sz="1200" u="sng" kern="1200" dirty="0" smtClean="0">
                <a:solidFill>
                  <a:schemeClr val="tx1"/>
                </a:solidFill>
                <a:effectLst/>
                <a:latin typeface="+mn-lt"/>
                <a:ea typeface="+mn-ea"/>
                <a:cs typeface="+mn-cs"/>
                <a:hlinkClick r:id="rId84"/>
              </a:rPr>
              <a:t>http://weblogs.asp.net/okloeten/archive/2008/08/25/6564322.aspx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To throw or </a:t>
            </a:r>
            <a:r>
              <a:rPr lang="en-US" sz="1200" kern="1200" dirty="0" err="1" smtClean="0">
                <a:solidFill>
                  <a:schemeClr val="tx1"/>
                </a:solidFill>
                <a:effectLst/>
                <a:latin typeface="+mn-lt"/>
                <a:ea typeface="+mn-ea"/>
                <a:cs typeface="+mn-cs"/>
              </a:rPr>
              <a:t>rethrow</a:t>
            </a:r>
            <a:r>
              <a:rPr lang="en-US" sz="1200" kern="1200" dirty="0" smtClean="0">
                <a:solidFill>
                  <a:schemeClr val="tx1"/>
                </a:solidFill>
                <a:effectLst/>
                <a:latin typeface="+mn-lt"/>
                <a:ea typeface="+mn-ea"/>
                <a:cs typeface="+mn-cs"/>
              </a:rPr>
              <a:t>? - </a:t>
            </a:r>
            <a:r>
              <a:rPr lang="en-US" sz="1200" u="sng" kern="1200" dirty="0" smtClean="0">
                <a:solidFill>
                  <a:schemeClr val="tx1"/>
                </a:solidFill>
                <a:effectLst/>
                <a:latin typeface="+mn-lt"/>
                <a:ea typeface="+mn-ea"/>
                <a:cs typeface="+mn-cs"/>
                <a:hlinkClick r:id="rId85"/>
              </a:rPr>
              <a:t>http://bartdesmet.net/blogs/bart/archive/2006/03/12/3815.aspx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Understanding and Using Exceptions - </a:t>
            </a:r>
            <a:r>
              <a:rPr lang="en-US" sz="1200" u="sng" kern="1200" dirty="0" smtClean="0">
                <a:solidFill>
                  <a:schemeClr val="tx1"/>
                </a:solidFill>
                <a:effectLst/>
                <a:latin typeface="+mn-lt"/>
                <a:ea typeface="+mn-ea"/>
                <a:cs typeface="+mn-cs"/>
                <a:hlinkClick r:id="rId86"/>
              </a:rPr>
              <a:t>http://codebetter.com/blogs/karlseguin/archive/2006/04/05/142355.aspx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Unhandled Exception Processing in the CLR - </a:t>
            </a:r>
            <a:r>
              <a:rPr lang="en-US" sz="1200" u="sng" kern="1200" dirty="0" smtClean="0">
                <a:solidFill>
                  <a:schemeClr val="tx1"/>
                </a:solidFill>
                <a:effectLst/>
                <a:latin typeface="+mn-lt"/>
                <a:ea typeface="+mn-ea"/>
                <a:cs typeface="+mn-cs"/>
                <a:hlinkClick r:id="rId87"/>
              </a:rPr>
              <a:t>http://msdn.microsoft.com/en-gb/magazine/cc793966.aspx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VB Catch ... When: Why so special? - </a:t>
            </a:r>
            <a:r>
              <a:rPr lang="en-US" sz="1200" u="sng" kern="1200" dirty="0" smtClean="0">
                <a:solidFill>
                  <a:schemeClr val="tx1"/>
                </a:solidFill>
                <a:effectLst/>
                <a:latin typeface="+mn-lt"/>
                <a:ea typeface="+mn-ea"/>
                <a:cs typeface="+mn-cs"/>
                <a:hlinkClick r:id="rId88"/>
              </a:rPr>
              <a:t>http://blogs.msdn.com/vbteam/archive/2008/10/09/vb-catch-when-why-so-special.aspx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Vexing Exceptions - </a:t>
            </a:r>
            <a:r>
              <a:rPr lang="en-US" sz="1200" u="sng" kern="1200" dirty="0" smtClean="0">
                <a:solidFill>
                  <a:schemeClr val="tx1"/>
                </a:solidFill>
                <a:effectLst/>
                <a:latin typeface="+mn-lt"/>
                <a:ea typeface="+mn-ea"/>
                <a:cs typeface="+mn-cs"/>
                <a:hlinkClick r:id="rId89"/>
              </a:rPr>
              <a:t>http://blogs.msdn.com/ericlippert/archive/2008/09/10/vexing-exceptions.aspx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WCF and Faults - </a:t>
            </a:r>
            <a:r>
              <a:rPr lang="en-US" sz="1200" u="sng" kern="1200" dirty="0" smtClean="0">
                <a:solidFill>
                  <a:schemeClr val="tx1"/>
                </a:solidFill>
                <a:effectLst/>
                <a:latin typeface="+mn-lt"/>
                <a:ea typeface="+mn-ea"/>
                <a:cs typeface="+mn-cs"/>
                <a:hlinkClick r:id="rId90"/>
              </a:rPr>
              <a:t>http://blogs.msdn.com/drnick/archive/tags/Faults/default.aspx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What is a First Chance Exception? - </a:t>
            </a:r>
            <a:r>
              <a:rPr lang="en-US" sz="1200" u="sng" kern="1200" dirty="0" smtClean="0">
                <a:solidFill>
                  <a:schemeClr val="tx1"/>
                </a:solidFill>
                <a:effectLst/>
                <a:latin typeface="+mn-lt"/>
                <a:ea typeface="+mn-ea"/>
                <a:cs typeface="+mn-cs"/>
                <a:hlinkClick r:id="rId91"/>
              </a:rPr>
              <a:t>http://blogs.msdn.com/davidklinems/archive/2005/07/12/438061.aspx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Why catch(Exception)/empty catch is bad - </a:t>
            </a:r>
            <a:r>
              <a:rPr lang="en-US" sz="1200" u="sng" kern="1200" dirty="0" smtClean="0">
                <a:solidFill>
                  <a:schemeClr val="tx1"/>
                </a:solidFill>
                <a:effectLst/>
                <a:latin typeface="+mn-lt"/>
                <a:ea typeface="+mn-ea"/>
                <a:cs typeface="+mn-cs"/>
                <a:hlinkClick r:id="rId92"/>
              </a:rPr>
              <a:t>http://blogs.msdn.com/clrteam/archive/2009/02/19/why-catch-exception-empty-catch-is-bad.aspx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Wrapping non-CLS exceptions - </a:t>
            </a:r>
            <a:r>
              <a:rPr lang="en-US" sz="1200" u="sng" kern="1200" dirty="0" smtClean="0">
                <a:solidFill>
                  <a:schemeClr val="tx1"/>
                </a:solidFill>
                <a:effectLst/>
                <a:latin typeface="+mn-lt"/>
                <a:ea typeface="+mn-ea"/>
                <a:cs typeface="+mn-cs"/>
                <a:hlinkClick r:id="rId93"/>
              </a:rPr>
              <a:t>http://www.bluebytesoftware.com/blog/CommentView,guid,3663a39f-72ed-4d40-a4d0-c3fbd3d12716.aspx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Writing Reliable Code - </a:t>
            </a:r>
            <a:r>
              <a:rPr lang="en-US" sz="1200" u="sng" kern="1200" dirty="0" smtClean="0">
                <a:solidFill>
                  <a:schemeClr val="tx1"/>
                </a:solidFill>
                <a:effectLst/>
                <a:latin typeface="+mn-lt"/>
                <a:ea typeface="+mn-ea"/>
                <a:cs typeface="+mn-cs"/>
                <a:hlinkClick r:id="rId94"/>
              </a:rPr>
              <a:t>http://msdn.microsoft.com/en-us/magazine/cc163298.aspx</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24</a:t>
            </a:fld>
            <a:endParaRPr lang="en-US"/>
          </a:p>
        </p:txBody>
      </p:sp>
    </p:spTree>
    <p:extLst>
      <p:ext uri="{BB962C8B-B14F-4D97-AF65-F5344CB8AC3E}">
        <p14:creationId xmlns:p14="http://schemas.microsoft.com/office/powerpoint/2010/main" val="686095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method’s sole purpose was to add medical data points to the given list. I’m posting it verbatim – we’ll judge it later </a:t>
            </a:r>
            <a:r>
              <a:rPr lang="en-US" baseline="0" dirty="0" smtClean="0">
                <a:sym typeface="Wingdings" panose="00000500000000000000" pitchFamily="2" charset="2"/>
              </a:rPr>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6</a:t>
            </a:fld>
            <a:endParaRPr lang="en-US"/>
          </a:p>
        </p:txBody>
      </p:sp>
    </p:spTree>
    <p:extLst>
      <p:ext uri="{BB962C8B-B14F-4D97-AF65-F5344CB8AC3E}">
        <p14:creationId xmlns:p14="http://schemas.microsoft.com/office/powerpoint/2010/main" val="712108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method’s sole purpose was to add medical data points to the given list. I’m posting it verbatim – we’ll judge it later </a:t>
            </a:r>
            <a:r>
              <a:rPr lang="en-US" baseline="0" dirty="0" smtClean="0">
                <a:sym typeface="Wingdings" panose="00000500000000000000" pitchFamily="2" charset="2"/>
              </a:rPr>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7</a:t>
            </a:fld>
            <a:endParaRPr lang="en-US"/>
          </a:p>
        </p:txBody>
      </p:sp>
    </p:spTree>
    <p:extLst>
      <p:ext uri="{BB962C8B-B14F-4D97-AF65-F5344CB8AC3E}">
        <p14:creationId xmlns:p14="http://schemas.microsoft.com/office/powerpoint/2010/main" val="981338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method’s sole purpose was to add medical data points to the given list. I’m posting it verbatim – we’ll judge it later </a:t>
            </a:r>
            <a:r>
              <a:rPr lang="en-US" baseline="0" dirty="0" smtClean="0">
                <a:sym typeface="Wingdings" panose="00000500000000000000" pitchFamily="2" charset="2"/>
              </a:rPr>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8</a:t>
            </a:fld>
            <a:endParaRPr lang="en-US"/>
          </a:p>
        </p:txBody>
      </p:sp>
    </p:spTree>
    <p:extLst>
      <p:ext uri="{BB962C8B-B14F-4D97-AF65-F5344CB8AC3E}">
        <p14:creationId xmlns:p14="http://schemas.microsoft.com/office/powerpoint/2010/main" val="4136620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what made this so problematic?</a:t>
            </a:r>
          </a:p>
          <a:p>
            <a:endParaRPr lang="en-US" baseline="0" dirty="0" smtClean="0"/>
          </a:p>
          <a:p>
            <a:pPr marL="171450" indent="-171450">
              <a:buFont typeface="Arial" panose="020B0604020202020204" pitchFamily="34" charset="0"/>
              <a:buChar char="•"/>
            </a:pPr>
            <a:r>
              <a:rPr lang="en-US" dirty="0" smtClean="0"/>
              <a:t>Catching the general exception type – I have no idea what really failed (Reflection? Invoked method? The cast?)</a:t>
            </a:r>
          </a:p>
          <a:p>
            <a:pPr marL="171450" indent="-171450">
              <a:buFont typeface="Arial" panose="020B0604020202020204" pitchFamily="34" charset="0"/>
              <a:buChar char="•"/>
            </a:pPr>
            <a:r>
              <a:rPr lang="en-US" dirty="0" smtClean="0"/>
              <a:t>The caught exception isn’t propagated as an inner exception</a:t>
            </a:r>
          </a:p>
          <a:p>
            <a:pPr marL="171450" indent="-171450">
              <a:buFont typeface="Arial" panose="020B0604020202020204" pitchFamily="34" charset="0"/>
              <a:buChar char="•"/>
            </a:pPr>
            <a:r>
              <a:rPr lang="en-US" dirty="0" smtClean="0"/>
              <a:t>A new exception of type Exception is thrown – see 1st bullet point</a:t>
            </a:r>
          </a:p>
          <a:p>
            <a:pPr marL="171450" indent="-171450">
              <a:buFont typeface="Arial" panose="020B0604020202020204" pitchFamily="34" charset="0"/>
              <a:buChar char="•"/>
            </a:pPr>
            <a:r>
              <a:rPr lang="en-US" dirty="0" smtClean="0"/>
              <a:t>Side note: Reflection is completely unnecessary –</a:t>
            </a:r>
            <a:r>
              <a:rPr lang="en-US" baseline="0" dirty="0" smtClean="0"/>
              <a:t> to make a long story short, a base interface with different implementations of point generators would have made all of this unnecessary</a:t>
            </a:r>
            <a:endParaRPr lang="en-US" dirty="0" smtClean="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9</a:t>
            </a:fld>
            <a:endParaRPr lang="en-US"/>
          </a:p>
        </p:txBody>
      </p:sp>
    </p:spTree>
    <p:extLst>
      <p:ext uri="{BB962C8B-B14F-4D97-AF65-F5344CB8AC3E}">
        <p14:creationId xmlns:p14="http://schemas.microsoft.com/office/powerpoint/2010/main" val="3418866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here’s the end result. The page that shows</a:t>
            </a:r>
            <a:r>
              <a:rPr lang="en-US" baseline="0" dirty="0" smtClean="0"/>
              <a:t> a logged in user medical information may show data points. If none exist, it should simply not show anything. But the problem is that this exception causes the page’s logic to re-route back to the sign-in page. This was a critical bug that was caused by poor error and exception management.</a:t>
            </a:r>
            <a:endParaRPr lang="en-US" dirty="0" smtClean="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10</a:t>
            </a:fld>
            <a:endParaRPr lang="en-US"/>
          </a:p>
        </p:txBody>
      </p:sp>
    </p:spTree>
    <p:extLst>
      <p:ext uri="{BB962C8B-B14F-4D97-AF65-F5344CB8AC3E}">
        <p14:creationId xmlns:p14="http://schemas.microsoft.com/office/powerpoint/2010/main" val="2985138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demo,</a:t>
            </a:r>
            <a:r>
              <a:rPr lang="en-US" baseline="0" dirty="0" smtClean="0"/>
              <a:t> we’re going to cover the basics of exceptions</a:t>
            </a:r>
          </a:p>
          <a:p>
            <a:endParaRPr lang="en-US" baseline="0" dirty="0" smtClean="0"/>
          </a:p>
          <a:p>
            <a:r>
              <a:rPr lang="en-US" dirty="0" smtClean="0"/>
              <a:t>Exception class</a:t>
            </a:r>
          </a:p>
          <a:p>
            <a:pPr lvl="1"/>
            <a:r>
              <a:rPr lang="en-US" dirty="0" err="1" smtClean="0"/>
              <a:t>InnerException</a:t>
            </a:r>
            <a:r>
              <a:rPr lang="en-US" dirty="0" smtClean="0"/>
              <a:t> – contains the root exception (can be null)</a:t>
            </a:r>
          </a:p>
          <a:p>
            <a:pPr lvl="1"/>
            <a:r>
              <a:rPr lang="en-US" dirty="0" smtClean="0"/>
              <a:t>Message – a simple description providing more information</a:t>
            </a:r>
          </a:p>
          <a:p>
            <a:pPr lvl="1"/>
            <a:r>
              <a:rPr lang="en-US" dirty="0" smtClean="0"/>
              <a:t>Source – the application that caused the exception</a:t>
            </a:r>
          </a:p>
          <a:p>
            <a:pPr lvl="1"/>
            <a:r>
              <a:rPr lang="en-US" dirty="0" err="1" smtClean="0"/>
              <a:t>StackTrace</a:t>
            </a:r>
            <a:r>
              <a:rPr lang="en-US" dirty="0" smtClean="0"/>
              <a:t> – the call stack at the time of the exception</a:t>
            </a:r>
          </a:p>
          <a:p>
            <a:pPr lvl="1"/>
            <a:r>
              <a:rPr lang="en-US" dirty="0" err="1" smtClean="0"/>
              <a:t>TargetSite</a:t>
            </a:r>
            <a:r>
              <a:rPr lang="en-US" dirty="0" smtClean="0"/>
              <a:t> – the method that threw the exception</a:t>
            </a:r>
          </a:p>
          <a:p>
            <a:pPr lvl="1"/>
            <a:r>
              <a:rPr lang="en-US" dirty="0" smtClean="0"/>
              <a:t>Data – A key/value bucket of miscellaneous data</a:t>
            </a:r>
          </a:p>
          <a:p>
            <a:pPr lvl="1"/>
            <a:r>
              <a:rPr lang="en-US" dirty="0" err="1" smtClean="0"/>
              <a:t>HelpLink</a:t>
            </a:r>
            <a:r>
              <a:rPr lang="en-US" dirty="0" smtClean="0"/>
              <a:t> – a link to a help file</a:t>
            </a:r>
          </a:p>
          <a:p>
            <a:endParaRPr lang="en-US" dirty="0" smtClean="0"/>
          </a:p>
          <a:p>
            <a:r>
              <a:rPr lang="en-US" dirty="0" smtClean="0"/>
              <a:t>Making Custom Exceptions</a:t>
            </a:r>
          </a:p>
          <a:p>
            <a:pPr lvl="1"/>
            <a:r>
              <a:rPr lang="en-US" dirty="0" smtClean="0"/>
              <a:t>Derive from Exception</a:t>
            </a:r>
          </a:p>
          <a:p>
            <a:pPr lvl="1"/>
            <a:r>
              <a:rPr lang="en-US" dirty="0" smtClean="0"/>
              <a:t>End with “Exception” suffix</a:t>
            </a:r>
          </a:p>
          <a:p>
            <a:pPr lvl="1"/>
            <a:r>
              <a:rPr lang="en-US" dirty="0" smtClean="0"/>
              <a:t>[Serializable] </a:t>
            </a:r>
          </a:p>
          <a:p>
            <a:pPr lvl="1"/>
            <a:r>
              <a:rPr lang="en-US" dirty="0" smtClean="0"/>
              <a:t>Provide four constructors</a:t>
            </a:r>
          </a:p>
          <a:p>
            <a:pPr lvl="1"/>
            <a:r>
              <a:rPr lang="en-US" dirty="0" smtClean="0"/>
              <a:t>Use</a:t>
            </a:r>
            <a:r>
              <a:rPr lang="en-US" baseline="0" dirty="0" smtClean="0"/>
              <a:t> Code Snippets</a:t>
            </a:r>
          </a:p>
          <a:p>
            <a:pPr lvl="1"/>
            <a:endParaRPr lang="en-US" baseline="0" dirty="0" smtClean="0"/>
          </a:p>
          <a:p>
            <a:r>
              <a:rPr lang="en-US" dirty="0" smtClean="0"/>
              <a:t>Raising Exceptions</a:t>
            </a:r>
          </a:p>
          <a:p>
            <a:pPr lvl="1"/>
            <a:r>
              <a:rPr lang="en-US" dirty="0" smtClean="0"/>
              <a:t>throw new {exception} – Creates a new exception and throws it</a:t>
            </a:r>
          </a:p>
          <a:p>
            <a:pPr lvl="1"/>
            <a:r>
              <a:rPr lang="en-US" dirty="0" smtClean="0"/>
              <a:t>throw – Takes the exception caught in a handler and </a:t>
            </a:r>
            <a:r>
              <a:rPr lang="en-US" dirty="0" err="1" smtClean="0"/>
              <a:t>rethrows</a:t>
            </a:r>
            <a:endParaRPr lang="en-US" dirty="0" smtClean="0"/>
          </a:p>
          <a:p>
            <a:pPr lvl="2"/>
            <a:r>
              <a:rPr lang="en-US" dirty="0" smtClean="0"/>
              <a:t>Throw (use this one, not the other one)</a:t>
            </a:r>
          </a:p>
          <a:p>
            <a:pPr lvl="2"/>
            <a:r>
              <a:rPr lang="en-US" dirty="0" smtClean="0"/>
              <a:t>throw {object reference}</a:t>
            </a:r>
          </a:p>
          <a:p>
            <a:pPr lvl="1"/>
            <a:r>
              <a:rPr lang="en-US" dirty="0" smtClean="0"/>
              <a:t>Note: It’s legal to throw an object that does not inherit from Exception (although C# does not support this)</a:t>
            </a:r>
          </a:p>
          <a:p>
            <a:pPr lvl="1"/>
            <a:endParaRPr lang="en-US" dirty="0" smtClean="0"/>
          </a:p>
          <a:p>
            <a:r>
              <a:rPr lang="en-US" dirty="0" smtClean="0"/>
              <a:t>Handlers</a:t>
            </a:r>
          </a:p>
          <a:p>
            <a:pPr lvl="1"/>
            <a:r>
              <a:rPr lang="en-US" dirty="0" smtClean="0"/>
              <a:t>Must have a try block (also known as a protected or guarded block)</a:t>
            </a:r>
          </a:p>
          <a:p>
            <a:pPr lvl="1"/>
            <a:r>
              <a:rPr lang="en-US" dirty="0" smtClean="0"/>
              <a:t>Must have at least</a:t>
            </a:r>
          </a:p>
          <a:p>
            <a:pPr lvl="2"/>
            <a:r>
              <a:rPr lang="en-US" dirty="0" smtClean="0"/>
              <a:t>1 or more catch handlers AND/OR</a:t>
            </a:r>
          </a:p>
          <a:p>
            <a:pPr lvl="2"/>
            <a:r>
              <a:rPr lang="en-US" dirty="0" smtClean="0"/>
              <a:t>1 finally handler</a:t>
            </a:r>
          </a:p>
          <a:p>
            <a:pPr lvl="1"/>
            <a:r>
              <a:rPr lang="en-US" dirty="0" smtClean="0"/>
              <a:t>Can add filter handlers with “when” keyword</a:t>
            </a:r>
          </a:p>
          <a:p>
            <a:pPr lvl="1"/>
            <a:r>
              <a:rPr lang="en-US" dirty="0" smtClean="0"/>
              <a:t>In C#6, </a:t>
            </a:r>
            <a:r>
              <a:rPr lang="en-US" baseline="0" dirty="0" smtClean="0"/>
              <a:t>you can “await” in catch and finally blocks</a:t>
            </a:r>
            <a:endParaRPr lang="en-US" dirty="0" smtClean="0"/>
          </a:p>
          <a:p>
            <a:pPr lvl="1"/>
            <a:r>
              <a:rPr lang="en-US" dirty="0" smtClean="0"/>
              <a:t>No explicit support for fault handlers (C# will emit them)</a:t>
            </a:r>
          </a:p>
          <a:p>
            <a:pPr lvl="1"/>
            <a:endParaRPr lang="en-US" dirty="0" smtClean="0"/>
          </a:p>
          <a:p>
            <a:r>
              <a:rPr lang="en-US" dirty="0" smtClean="0"/>
              <a:t>Threads</a:t>
            </a:r>
            <a:r>
              <a:rPr lang="en-US" baseline="0" dirty="0" smtClean="0"/>
              <a:t> and Tasks</a:t>
            </a:r>
            <a:endParaRPr lang="en-US" dirty="0" smtClean="0"/>
          </a:p>
          <a:p>
            <a:pPr lvl="1"/>
            <a:r>
              <a:rPr lang="en-US" dirty="0" smtClean="0"/>
              <a:t>In 1.x, threads were “swallowed”</a:t>
            </a:r>
          </a:p>
          <a:p>
            <a:pPr lvl="1"/>
            <a:r>
              <a:rPr lang="en-US" dirty="0" smtClean="0"/>
              <a:t>In 2.0 and beyond, an unhandled exception in a thread will terminate the process</a:t>
            </a:r>
          </a:p>
          <a:p>
            <a:pPr lvl="1"/>
            <a:r>
              <a:rPr lang="en-US" dirty="0" smtClean="0"/>
              <a:t>In 4.5, this changes again</a:t>
            </a:r>
          </a:p>
          <a:p>
            <a:pPr lvl="1"/>
            <a:r>
              <a:rPr lang="en-US" dirty="0" smtClean="0"/>
              <a:t>Tasks can</a:t>
            </a:r>
            <a:r>
              <a:rPr lang="en-US" baseline="0" dirty="0" smtClean="0"/>
              <a:t> also muddy the picture (see </a:t>
            </a:r>
            <a:r>
              <a:rPr lang="en-US" baseline="0" dirty="0" err="1" smtClean="0"/>
              <a:t>TaskSchedule.UnobservedTaskException</a:t>
            </a:r>
            <a:r>
              <a:rPr lang="en-US" baseline="0" dirty="0" smtClean="0"/>
              <a:t> event - </a:t>
            </a:r>
            <a:r>
              <a:rPr lang="en-US" sz="1200" kern="1200" dirty="0" smtClean="0">
                <a:solidFill>
                  <a:schemeClr val="tx1"/>
                </a:solidFill>
                <a:latin typeface="+mn-lt"/>
                <a:ea typeface="+mn-ea"/>
                <a:cs typeface="+mn-cs"/>
              </a:rPr>
              <a:t>https://msdn.microsoft.com/en-us/library/system.threading.tasks.taskscheduler.unobservedtaskexception(v=vs.110).aspx)</a:t>
            </a:r>
            <a:endParaRPr lang="en-US" dirty="0" smtClean="0"/>
          </a:p>
          <a:p>
            <a:pPr lvl="1"/>
            <a:r>
              <a:rPr lang="en-US" dirty="0" smtClean="0"/>
              <a:t>Configuration supports backwards compatibility</a:t>
            </a:r>
          </a:p>
          <a:p>
            <a:pPr lvl="1"/>
            <a:endParaRPr lang="en-US" dirty="0" smtClean="0"/>
          </a:p>
          <a:p>
            <a:r>
              <a:rPr lang="en-US" dirty="0" smtClean="0"/>
              <a:t>Keywords</a:t>
            </a:r>
          </a:p>
          <a:p>
            <a:pPr lvl="1"/>
            <a:r>
              <a:rPr lang="en-US" dirty="0" smtClean="0"/>
              <a:t>using</a:t>
            </a:r>
            <a:r>
              <a:rPr lang="en-US" baseline="0" dirty="0" smtClean="0"/>
              <a:t> </a:t>
            </a:r>
            <a:r>
              <a:rPr lang="en-US" dirty="0" smtClean="0"/>
              <a:t>– expands to a try…finally that calls Dispose()</a:t>
            </a:r>
          </a:p>
          <a:p>
            <a:pPr lvl="1"/>
            <a:r>
              <a:rPr lang="en-US" dirty="0" smtClean="0"/>
              <a:t>lock</a:t>
            </a:r>
            <a:r>
              <a:rPr lang="en-US" baseline="0" dirty="0" smtClean="0"/>
              <a:t> </a:t>
            </a:r>
            <a:r>
              <a:rPr lang="en-US" dirty="0" smtClean="0"/>
              <a:t>– expands to a try…finally that calls </a:t>
            </a:r>
            <a:r>
              <a:rPr lang="en-US" dirty="0" err="1" smtClean="0"/>
              <a:t>Monitor.Enter</a:t>
            </a:r>
            <a:r>
              <a:rPr lang="en-US" dirty="0" smtClean="0"/>
              <a:t>() and </a:t>
            </a:r>
            <a:r>
              <a:rPr lang="en-US" dirty="0" err="1" smtClean="0"/>
              <a:t>Monitor.Exit</a:t>
            </a:r>
            <a:r>
              <a:rPr lang="en-US" dirty="0" smtClean="0"/>
              <a:t>()</a:t>
            </a:r>
          </a:p>
          <a:p>
            <a:pPr lvl="1"/>
            <a:r>
              <a:rPr lang="en-US" dirty="0" err="1" smtClean="0"/>
              <a:t>foreach</a:t>
            </a:r>
            <a:r>
              <a:rPr lang="en-US" baseline="0" dirty="0" smtClean="0"/>
              <a:t> </a:t>
            </a:r>
            <a:r>
              <a:rPr lang="en-US" dirty="0" smtClean="0"/>
              <a:t>– expands to a try…finally that calls Dispose() on the enumerator</a:t>
            </a:r>
          </a:p>
          <a:p>
            <a:pPr lvl="1"/>
            <a:r>
              <a:rPr lang="en-US" dirty="0" smtClean="0"/>
              <a:t>checked – throws </a:t>
            </a:r>
            <a:r>
              <a:rPr lang="en-US" dirty="0" err="1" smtClean="0"/>
              <a:t>OverflowException</a:t>
            </a:r>
            <a:r>
              <a:rPr lang="en-US" dirty="0" smtClean="0"/>
              <a:t> on operations that…overflow </a:t>
            </a:r>
            <a:r>
              <a:rPr lang="en-US" dirty="0" smtClean="0">
                <a:sym typeface="Wingdings" pitchFamily="2" charset="2"/>
              </a:rPr>
              <a:t></a:t>
            </a:r>
            <a:r>
              <a:rPr lang="en-US" dirty="0" smtClean="0"/>
              <a:t> (emits the .</a:t>
            </a:r>
            <a:r>
              <a:rPr lang="en-US" dirty="0" err="1" smtClean="0"/>
              <a:t>ovf</a:t>
            </a:r>
            <a:r>
              <a:rPr lang="en-US" dirty="0" smtClean="0"/>
              <a:t> version of the opcode)</a:t>
            </a:r>
          </a:p>
          <a:p>
            <a:pPr lvl="1"/>
            <a:endParaRPr lang="en-US" dirty="0" smtClean="0"/>
          </a:p>
          <a:p>
            <a:r>
              <a:rPr lang="en-US" dirty="0" smtClean="0"/>
              <a:t>Debugging</a:t>
            </a:r>
          </a:p>
          <a:p>
            <a:pPr lvl="1"/>
            <a:r>
              <a:rPr lang="en-US" dirty="0" smtClean="0"/>
              <a:t>$exception is always available</a:t>
            </a:r>
          </a:p>
          <a:p>
            <a:pPr lvl="1"/>
            <a:r>
              <a:rPr lang="en-US" dirty="0" smtClean="0"/>
              <a:t>Exception Handling (Debugging) window:</a:t>
            </a:r>
          </a:p>
        </p:txBody>
      </p:sp>
      <p:sp>
        <p:nvSpPr>
          <p:cNvPr id="4" name="Slide Number Placeholder 3"/>
          <p:cNvSpPr>
            <a:spLocks noGrp="1"/>
          </p:cNvSpPr>
          <p:nvPr>
            <p:ph type="sldNum" sz="quarter" idx="10"/>
          </p:nvPr>
        </p:nvSpPr>
        <p:spPr/>
        <p:txBody>
          <a:bodyPr/>
          <a:lstStyle/>
          <a:p>
            <a:fld id="{4E8BADB7-1FBB-B74E-B90C-DA1567BD042E}" type="slidenum">
              <a:rPr lang="en-US" smtClean="0"/>
              <a:t>11</a:t>
            </a:fld>
            <a:endParaRPr lang="en-US"/>
          </a:p>
        </p:txBody>
      </p:sp>
    </p:spTree>
    <p:extLst>
      <p:ext uri="{BB962C8B-B14F-4D97-AF65-F5344CB8AC3E}">
        <p14:creationId xmlns:p14="http://schemas.microsoft.com/office/powerpoint/2010/main" val="2470190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long time, the mantra in .NET was “use exceptions”. But there are cases where using an error code isn’t a bad idea either</a:t>
            </a:r>
            <a:r>
              <a:rPr lang="en-US" baseline="0" dirty="0" smtClean="0"/>
              <a:t>, like </a:t>
            </a:r>
            <a:r>
              <a:rPr lang="en-US" baseline="0" dirty="0" err="1" smtClean="0"/>
              <a:t>TryParse</a:t>
            </a:r>
            <a:r>
              <a:rPr lang="en-US" baseline="0" dirty="0" smtClean="0"/>
              <a:t>(). However, if you didn’t expect something to happen that is “really bad” (that’s a whole discussion in and of itself) then use an exception.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12</a:t>
            </a:fld>
            <a:endParaRPr lang="en-US"/>
          </a:p>
        </p:txBody>
      </p:sp>
    </p:spTree>
    <p:extLst>
      <p:ext uri="{BB962C8B-B14F-4D97-AF65-F5344CB8AC3E}">
        <p14:creationId xmlns:p14="http://schemas.microsoft.com/office/powerpoint/2010/main" val="1152842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0846" y="1454203"/>
            <a:ext cx="7226060" cy="1862379"/>
          </a:xfrm>
        </p:spPr>
        <p:txBody>
          <a:bodyPr anchor="t">
            <a:noAutofit/>
          </a:bodyPr>
          <a:lstStyle>
            <a:lvl1pPr algn="l">
              <a:lnSpc>
                <a:spcPts val="5500"/>
              </a:lnSpc>
              <a:defRPr sz="6000" i="1" baseline="0">
                <a:solidFill>
                  <a:schemeClr val="tx1"/>
                </a:solidFill>
                <a:latin typeface="+mn-lt"/>
                <a:cs typeface="Cordia New" panose="020B0304020202020204" pitchFamily="34" charset="-34"/>
              </a:defRPr>
            </a:lvl1pPr>
          </a:lstStyle>
          <a:p>
            <a:r>
              <a:rPr lang="en-US" dirty="0" smtClean="0"/>
              <a:t>TITLE OF THE</a:t>
            </a:r>
            <a:br>
              <a:rPr lang="en-US" dirty="0" smtClean="0"/>
            </a:br>
            <a:r>
              <a:rPr lang="en-US" dirty="0" smtClean="0"/>
              <a:t>PRESENTATION</a:t>
            </a:r>
            <a:br>
              <a:rPr lang="en-US" dirty="0" smtClean="0"/>
            </a:br>
            <a:r>
              <a:rPr lang="en-US" dirty="0" smtClean="0"/>
              <a:t>WILL GO HERE</a:t>
            </a:r>
            <a:endParaRPr lang="en-US" dirty="0"/>
          </a:p>
        </p:txBody>
      </p:sp>
      <p:sp>
        <p:nvSpPr>
          <p:cNvPr id="3" name="Subtitle 2"/>
          <p:cNvSpPr>
            <a:spLocks noGrp="1"/>
          </p:cNvSpPr>
          <p:nvPr>
            <p:ph type="subTitle" idx="1" hasCustomPrompt="1"/>
          </p:nvPr>
        </p:nvSpPr>
        <p:spPr>
          <a:xfrm>
            <a:off x="641228" y="3554081"/>
            <a:ext cx="7165678" cy="379561"/>
          </a:xfrm>
        </p:spPr>
        <p:txBody>
          <a:bodyPr>
            <a:noAutofit/>
          </a:bodyPr>
          <a:lstStyle>
            <a:lvl1pPr marL="0" indent="0" algn="l">
              <a:lnSpc>
                <a:spcPts val="1700"/>
              </a:lnSpc>
              <a:spcBef>
                <a:spcPts val="0"/>
              </a:spcBef>
              <a:buNone/>
              <a:defRPr sz="1350" b="0" kern="0" spc="30" baseline="0">
                <a:solidFill>
                  <a:schemeClr val="accent5"/>
                </a:solidFill>
                <a:latin typeface="+mn-lt"/>
                <a:cs typeface="Cordia New" panose="020B0304020202020204" pitchFamily="34"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Title of the presentation will be no longer than three lines</a:t>
            </a:r>
            <a:endParaRPr lang="en-US" dirty="0"/>
          </a:p>
        </p:txBody>
      </p:sp>
      <p:sp>
        <p:nvSpPr>
          <p:cNvPr id="6" name="Text Placeholder 2"/>
          <p:cNvSpPr>
            <a:spLocks noGrp="1"/>
          </p:cNvSpPr>
          <p:nvPr>
            <p:ph type="body" idx="10" hasCustomPrompt="1"/>
          </p:nvPr>
        </p:nvSpPr>
        <p:spPr>
          <a:xfrm>
            <a:off x="641228" y="3933642"/>
            <a:ext cx="3254188" cy="2104849"/>
          </a:xfrm>
        </p:spPr>
        <p:txBody>
          <a:bodyPr anchor="ctr"/>
          <a:lstStyle>
            <a:lvl1pPr marL="0" indent="0" algn="l" defTabSz="182880">
              <a:lnSpc>
                <a:spcPts val="1800"/>
              </a:lnSpc>
              <a:spcBef>
                <a:spcPts val="0"/>
              </a:spcBef>
              <a:buNone/>
              <a:defRPr sz="1150" b="1" baseline="0">
                <a:solidFill>
                  <a:schemeClr val="tx2"/>
                </a:solidFill>
                <a:latin typeface="+mn-lt"/>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Presenter One</a:t>
            </a:r>
          </a:p>
          <a:p>
            <a:pPr lvl="0"/>
            <a:r>
              <a:rPr lang="en-US" dirty="0" smtClean="0"/>
              <a:t>Presenter Two	</a:t>
            </a:r>
          </a:p>
          <a:p>
            <a:pPr lvl="0"/>
            <a:r>
              <a:rPr lang="en-US" dirty="0" smtClean="0"/>
              <a:t>Presenter Three		</a:t>
            </a:r>
          </a:p>
        </p:txBody>
      </p:sp>
      <p:sp>
        <p:nvSpPr>
          <p:cNvPr id="8" name="Text Placeholder 2"/>
          <p:cNvSpPr>
            <a:spLocks noGrp="1"/>
          </p:cNvSpPr>
          <p:nvPr>
            <p:ph type="body" idx="11" hasCustomPrompt="1"/>
          </p:nvPr>
        </p:nvSpPr>
        <p:spPr>
          <a:xfrm>
            <a:off x="641228" y="668256"/>
            <a:ext cx="3782275" cy="412233"/>
          </a:xfrm>
        </p:spPr>
        <p:txBody>
          <a:bodyPr anchor="t"/>
          <a:lstStyle>
            <a:lvl1pPr marL="0" indent="0">
              <a:buNone/>
              <a:defRPr sz="2600" b="1">
                <a:solidFill>
                  <a:schemeClr val="accent6"/>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XX.XX.16</a:t>
            </a:r>
          </a:p>
        </p:txBody>
      </p:sp>
    </p:spTree>
    <p:extLst>
      <p:ext uri="{BB962C8B-B14F-4D97-AF65-F5344CB8AC3E}">
        <p14:creationId xmlns:p14="http://schemas.microsoft.com/office/powerpoint/2010/main" val="323084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32154" y="911225"/>
            <a:ext cx="11430000" cy="481084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386499" y="254524"/>
            <a:ext cx="11425287" cy="540618"/>
          </a:xfrm>
        </p:spPr>
        <p:txBody>
          <a:bodyPr/>
          <a:lstStyle/>
          <a:p>
            <a:r>
              <a:rPr lang="en-US" smtClean="0"/>
              <a:t>Click to edit Master title style</a:t>
            </a:r>
            <a:endParaRPr lang="en-US" dirty="0"/>
          </a:p>
        </p:txBody>
      </p:sp>
      <p:sp>
        <p:nvSpPr>
          <p:cNvPr id="6" name="Rectangle 5"/>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378859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35671"/>
            <a:ext cx="3086886"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499" y="235671"/>
            <a:ext cx="8186001"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27330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userDrawn="1"/>
        </p:nvSpPr>
        <p:spPr>
          <a:xfrm>
            <a:off x="7047297" y="345238"/>
            <a:ext cx="4433643" cy="36193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100" b="1" dirty="0" smtClean="0">
                <a:solidFill>
                  <a:srgbClr val="56565A"/>
                </a:solidFill>
                <a:latin typeface="Franklin Gothic Medium Cond" charset="0"/>
                <a:ea typeface="Franklin Gothic Medium Cond" charset="0"/>
                <a:cs typeface="Franklin Gothic Medium Cond" charset="0"/>
              </a:rPr>
              <a:t>877.277.1044   </a:t>
            </a:r>
            <a:r>
              <a:rPr lang="en-US" sz="1200" b="1" i="0" dirty="0" smtClean="0">
                <a:solidFill>
                  <a:srgbClr val="7DC242"/>
                </a:solidFill>
                <a:latin typeface="Arial Black" charset="0"/>
                <a:ea typeface="Arial Black" charset="0"/>
                <a:cs typeface="Arial Black" charset="0"/>
              </a:rPr>
              <a:t>/</a:t>
            </a:r>
            <a:r>
              <a:rPr lang="en-US" sz="1100" b="1" dirty="0" smtClean="0">
                <a:solidFill>
                  <a:srgbClr val="56565A"/>
                </a:solidFill>
                <a:latin typeface="Franklin Gothic Medium Cond" charset="0"/>
                <a:ea typeface="Franklin Gothic Medium Cond" charset="0"/>
                <a:cs typeface="Franklin Gothic Medium Cond" charset="0"/>
              </a:rPr>
              <a:t>   </a:t>
            </a:r>
            <a:r>
              <a:rPr lang="en-US" sz="1100" b="1" dirty="0" err="1" smtClean="0">
                <a:solidFill>
                  <a:srgbClr val="56565A"/>
                </a:solidFill>
                <a:latin typeface="Franklin Gothic Medium Cond" charset="0"/>
                <a:ea typeface="Franklin Gothic Medium Cond" charset="0"/>
                <a:cs typeface="Franklin Gothic Medium Cond" charset="0"/>
              </a:rPr>
              <a:t>magenic.com</a:t>
            </a:r>
            <a:r>
              <a:rPr lang="en-US" sz="1100" b="1" dirty="0" smtClean="0">
                <a:solidFill>
                  <a:srgbClr val="56565A"/>
                </a:solidFill>
                <a:latin typeface="Franklin Gothic Medium Cond" charset="0"/>
                <a:ea typeface="Franklin Gothic Medium Cond" charset="0"/>
                <a:cs typeface="Franklin Gothic Medium Cond" charset="0"/>
              </a:rPr>
              <a:t>   </a:t>
            </a:r>
            <a:r>
              <a:rPr lang="en-US" sz="1200" b="1" i="0" dirty="0" smtClean="0">
                <a:solidFill>
                  <a:srgbClr val="7DC242"/>
                </a:solidFill>
                <a:latin typeface="Arial Black" charset="0"/>
                <a:ea typeface="Arial Black" charset="0"/>
                <a:cs typeface="Arial Black" charset="0"/>
              </a:rPr>
              <a:t>//</a:t>
            </a:r>
            <a:endParaRPr lang="en-US" sz="1200" b="1" i="0" dirty="0">
              <a:solidFill>
                <a:srgbClr val="56565A"/>
              </a:solidFill>
              <a:latin typeface="Arial Black" charset="0"/>
              <a:ea typeface="Arial Black" charset="0"/>
              <a:cs typeface="Arial Black" charset="0"/>
            </a:endParaRPr>
          </a:p>
        </p:txBody>
      </p:sp>
      <p:sp>
        <p:nvSpPr>
          <p:cNvPr id="4" name="Title 1"/>
          <p:cNvSpPr txBox="1">
            <a:spLocks/>
          </p:cNvSpPr>
          <p:nvPr userDrawn="1"/>
        </p:nvSpPr>
        <p:spPr>
          <a:xfrm>
            <a:off x="11374267" y="345238"/>
            <a:ext cx="457929" cy="29911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fld id="{28E39B6D-4B99-497D-9F61-EDE8F8EC9C63}" type="slidenum">
              <a:rPr lang="en-US" sz="1100" b="1" baseline="0" smtClean="0">
                <a:solidFill>
                  <a:srgbClr val="56565A"/>
                </a:solidFill>
                <a:latin typeface="+mj-lt"/>
                <a:cs typeface="Cordia New" panose="020B0304020202020204" pitchFamily="34" charset="-34"/>
              </a:rPr>
              <a:pPr algn="l"/>
              <a:t>‹#›</a:t>
            </a:fld>
            <a:endParaRPr lang="en-US" sz="1100" b="1" baseline="0" dirty="0">
              <a:solidFill>
                <a:srgbClr val="56565A"/>
              </a:solidFill>
              <a:latin typeface="+mj-lt"/>
              <a:cs typeface="Cordia New" panose="020B0304020202020204" pitchFamily="34" charset="-34"/>
            </a:endParaRPr>
          </a:p>
        </p:txBody>
      </p:sp>
      <p:sp>
        <p:nvSpPr>
          <p:cNvPr id="5" name="Subtitle 2"/>
          <p:cNvSpPr txBox="1">
            <a:spLocks/>
          </p:cNvSpPr>
          <p:nvPr userDrawn="1"/>
        </p:nvSpPr>
        <p:spPr>
          <a:xfrm>
            <a:off x="6816011" y="4975156"/>
            <a:ext cx="5267132" cy="6698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5600"/>
              </a:lnSpc>
              <a:spcBef>
                <a:spcPts val="0"/>
              </a:spcBef>
            </a:pPr>
            <a:r>
              <a:rPr lang="en-US" sz="6500" b="0" i="1" dirty="0" smtClean="0">
                <a:solidFill>
                  <a:srgbClr val="56565A"/>
                </a:solidFill>
                <a:latin typeface="+mn-lt"/>
                <a:ea typeface="Dotum" panose="020B0600000101010101" pitchFamily="34" charset="-127"/>
                <a:cs typeface="Cordia New" panose="020B0304020202020204" pitchFamily="34" charset="-34"/>
              </a:rPr>
              <a:t>THANK YOU</a:t>
            </a:r>
            <a:endParaRPr lang="en-US" sz="6500" b="0" i="1" dirty="0">
              <a:solidFill>
                <a:srgbClr val="56565A"/>
              </a:solidFill>
              <a:latin typeface="+mn-lt"/>
              <a:ea typeface="Dotum" panose="020B0600000101010101" pitchFamily="34" charset="-127"/>
              <a:cs typeface="Cordia New" panose="020B0304020202020204" pitchFamily="34" charset="-34"/>
            </a:endParaRPr>
          </a:p>
        </p:txBody>
      </p:sp>
    </p:spTree>
    <p:extLst>
      <p:ext uri="{BB962C8B-B14F-4D97-AF65-F5344CB8AC3E}">
        <p14:creationId xmlns:p14="http://schemas.microsoft.com/office/powerpoint/2010/main" val="302656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154" y="911225"/>
            <a:ext cx="11430000" cy="481084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title"/>
          </p:nvPr>
        </p:nvSpPr>
        <p:spPr>
          <a:xfrm>
            <a:off x="386499" y="254524"/>
            <a:ext cx="11425287" cy="540618"/>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00308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4447" y="252398"/>
            <a:ext cx="11429999" cy="342395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394447" y="3703343"/>
            <a:ext cx="11429999" cy="201872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11096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4447" y="914401"/>
            <a:ext cx="5625353" cy="480767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199" y="914401"/>
            <a:ext cx="5652247" cy="480767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1"/>
          <p:cNvSpPr>
            <a:spLocks noGrp="1"/>
          </p:cNvSpPr>
          <p:nvPr>
            <p:ph type="title"/>
          </p:nvPr>
        </p:nvSpPr>
        <p:spPr>
          <a:xfrm>
            <a:off x="386499" y="254524"/>
            <a:ext cx="11425287" cy="540618"/>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68994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6499" y="254524"/>
            <a:ext cx="11425287" cy="54061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500" y="904973"/>
            <a:ext cx="561107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500" y="1719359"/>
            <a:ext cx="5611076" cy="40027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904973"/>
            <a:ext cx="563958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1719359"/>
            <a:ext cx="5639586" cy="40027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8"/>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125402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6499" y="254524"/>
            <a:ext cx="11425287" cy="540618"/>
          </a:xfrm>
        </p:spPr>
        <p:txBody>
          <a:bodyPr/>
          <a:lstStyle/>
          <a:p>
            <a:r>
              <a:rPr lang="en-US" smtClean="0"/>
              <a:t>Click to edit Master title style</a:t>
            </a:r>
            <a:endParaRPr lang="en-US" dirty="0"/>
          </a:p>
        </p:txBody>
      </p:sp>
      <p:sp>
        <p:nvSpPr>
          <p:cNvPr id="6" name="Rectangle 5"/>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191500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722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633" y="254524"/>
            <a:ext cx="4685121" cy="90733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230322" y="254524"/>
            <a:ext cx="6628598" cy="54675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Rectangle 6"/>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225410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6622" y="248270"/>
            <a:ext cx="6616330" cy="5458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6" name="Title 1"/>
          <p:cNvSpPr>
            <a:spLocks noGrp="1"/>
          </p:cNvSpPr>
          <p:nvPr>
            <p:ph type="title"/>
          </p:nvPr>
        </p:nvSpPr>
        <p:spPr>
          <a:xfrm>
            <a:off x="433633" y="254524"/>
            <a:ext cx="4685121" cy="907330"/>
          </a:xfrm>
        </p:spPr>
        <p:txBody>
          <a:bodyPr anchor="b"/>
          <a:lstStyle>
            <a:lvl1pPr>
              <a:defRPr sz="3200"/>
            </a:lvl1pPr>
          </a:lstStyle>
          <a:p>
            <a:r>
              <a:rPr lang="en-US" smtClean="0"/>
              <a:t>Click to edit Master title style</a:t>
            </a:r>
            <a:endParaRPr lang="en-US" dirty="0"/>
          </a:p>
        </p:txBody>
      </p:sp>
      <p:sp>
        <p:nvSpPr>
          <p:cNvPr id="7"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Rectangle 8"/>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105798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154" y="265393"/>
            <a:ext cx="11430000" cy="510895"/>
          </a:xfrm>
          <a:prstGeom prst="rect">
            <a:avLst/>
          </a:prstGeom>
          <a:noFill/>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32154" y="911225"/>
            <a:ext cx="11430000" cy="3884893"/>
          </a:xfrm>
          <a:prstGeom prst="rect">
            <a:avLst/>
          </a:prstGeom>
        </p:spPr>
        <p:txBody>
          <a:bodyPr vert="horz" lIns="91440" tIns="45720" rIns="91440" bIns="4572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648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0846" y="1454203"/>
            <a:ext cx="8288834" cy="1862379"/>
          </a:xfrm>
        </p:spPr>
        <p:txBody>
          <a:bodyPr/>
          <a:lstStyle/>
          <a:p>
            <a:r>
              <a:rPr lang="en-US" dirty="0" smtClean="0"/>
              <a:t>Exceptional Development</a:t>
            </a:r>
            <a:r>
              <a:rPr lang="en-US" dirty="0"/>
              <a:t>: Dealing with Exceptions in .NET</a:t>
            </a:r>
          </a:p>
        </p:txBody>
      </p:sp>
      <p:sp>
        <p:nvSpPr>
          <p:cNvPr id="4" name="Text Placeholder 3"/>
          <p:cNvSpPr>
            <a:spLocks noGrp="1"/>
          </p:cNvSpPr>
          <p:nvPr>
            <p:ph type="body" idx="10"/>
          </p:nvPr>
        </p:nvSpPr>
        <p:spPr/>
        <p:txBody>
          <a:bodyPr/>
          <a:lstStyle/>
          <a:p>
            <a:r>
              <a:rPr lang="en-US" dirty="0" smtClean="0"/>
              <a:t>Jason Bock</a:t>
            </a:r>
          </a:p>
          <a:p>
            <a:r>
              <a:rPr lang="en-US" dirty="0" smtClean="0"/>
              <a:t>Practice Lead</a:t>
            </a:r>
            <a:endParaRPr lang="en-US" dirty="0"/>
          </a:p>
        </p:txBody>
      </p:sp>
    </p:spTree>
    <p:extLst>
      <p:ext uri="{BB962C8B-B14F-4D97-AF65-F5344CB8AC3E}">
        <p14:creationId xmlns:p14="http://schemas.microsoft.com/office/powerpoint/2010/main" val="543732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Motivation	</a:t>
            </a:r>
            <a:endParaRPr lang="en-US" dirty="0"/>
          </a:p>
        </p:txBody>
      </p:sp>
      <p:pic>
        <p:nvPicPr>
          <p:cNvPr id="6" name="Picture 5" descr="ErrorMessage.png"/>
          <p:cNvPicPr>
            <a:picLocks noChangeAspect="1"/>
          </p:cNvPicPr>
          <p:nvPr/>
        </p:nvPicPr>
        <p:blipFill>
          <a:blip r:embed="rId3" cstate="print"/>
          <a:stretch>
            <a:fillRect/>
          </a:stretch>
        </p:blipFill>
        <p:spPr>
          <a:xfrm>
            <a:off x="3105972" y="2326343"/>
            <a:ext cx="5986340" cy="2419350"/>
          </a:xfrm>
          <a:prstGeom prst="rect">
            <a:avLst/>
          </a:prstGeom>
        </p:spPr>
      </p:pic>
    </p:spTree>
    <p:extLst>
      <p:ext uri="{BB962C8B-B14F-4D97-AF65-F5344CB8AC3E}">
        <p14:creationId xmlns:p14="http://schemas.microsoft.com/office/powerpoint/2010/main" val="2788905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Exception Essentials</a:t>
            </a:r>
            <a:endParaRPr lang="en-US" dirty="0"/>
          </a:p>
        </p:txBody>
      </p:sp>
      <p:sp>
        <p:nvSpPr>
          <p:cNvPr id="3" name="Text Placeholder 2"/>
          <p:cNvSpPr>
            <a:spLocks noGrp="1"/>
          </p:cNvSpPr>
          <p:nvPr>
            <p:ph type="body" idx="1"/>
          </p:nvPr>
        </p:nvSpPr>
        <p:spPr/>
        <p:txBody>
          <a:bodyPr/>
          <a:lstStyle/>
          <a:p>
            <a:r>
              <a:rPr lang="en-US" dirty="0" smtClean="0"/>
              <a:t>Exceptional Development: Dealing with Exceptions in .NET</a:t>
            </a:r>
            <a:endParaRPr lang="en-US" dirty="0"/>
          </a:p>
        </p:txBody>
      </p:sp>
    </p:spTree>
    <p:extLst>
      <p:ext uri="{BB962C8B-B14F-4D97-AF65-F5344CB8AC3E}">
        <p14:creationId xmlns:p14="http://schemas.microsoft.com/office/powerpoint/2010/main" val="777008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 error codes (or tuples) to return expected conditions</a:t>
            </a:r>
          </a:p>
          <a:p>
            <a:pPr lvl="1"/>
            <a:r>
              <a:rPr lang="en-US" dirty="0" err="1" smtClean="0"/>
              <a:t>TryParse</a:t>
            </a:r>
            <a:r>
              <a:rPr lang="en-US" dirty="0" smtClean="0"/>
              <a:t>() methods on </a:t>
            </a:r>
            <a:r>
              <a:rPr lang="en-US" dirty="0" err="1" smtClean="0"/>
              <a:t>structs</a:t>
            </a:r>
            <a:endParaRPr lang="en-US" dirty="0" smtClean="0"/>
          </a:p>
          <a:p>
            <a:r>
              <a:rPr lang="en-US" dirty="0" smtClean="0"/>
              <a:t>Use exceptions to communicate unexpected situations</a:t>
            </a:r>
          </a:p>
          <a:p>
            <a:pPr lvl="1"/>
            <a:r>
              <a:rPr lang="en-US" dirty="0"/>
              <a:t>Exceptions communicate rich information about errors</a:t>
            </a:r>
          </a:p>
          <a:p>
            <a:pPr lvl="1"/>
            <a:r>
              <a:rPr lang="en-US" dirty="0"/>
              <a:t>Exceptions cannot be (easily) ignored</a:t>
            </a:r>
          </a:p>
          <a:p>
            <a:pPr lvl="1"/>
            <a:r>
              <a:rPr lang="en-US" dirty="0"/>
              <a:t>Don’t return exceptions as error codes</a:t>
            </a:r>
            <a:r>
              <a:rPr lang="en-US" dirty="0" smtClean="0"/>
              <a:t>!</a:t>
            </a:r>
          </a:p>
          <a:p>
            <a:endParaRPr lang="en-US" dirty="0"/>
          </a:p>
        </p:txBody>
      </p:sp>
      <p:sp>
        <p:nvSpPr>
          <p:cNvPr id="3" name="Title 2"/>
          <p:cNvSpPr>
            <a:spLocks noGrp="1"/>
          </p:cNvSpPr>
          <p:nvPr>
            <p:ph type="title"/>
          </p:nvPr>
        </p:nvSpPr>
        <p:spPr/>
        <p:txBody>
          <a:bodyPr/>
          <a:lstStyle/>
          <a:p>
            <a:r>
              <a:rPr lang="en-US" dirty="0" smtClean="0"/>
              <a:t>Recommendations	</a:t>
            </a:r>
            <a:endParaRPr lang="en-US" dirty="0"/>
          </a:p>
        </p:txBody>
      </p:sp>
    </p:spTree>
    <p:extLst>
      <p:ext uri="{BB962C8B-B14F-4D97-AF65-F5344CB8AC3E}">
        <p14:creationId xmlns:p14="http://schemas.microsoft.com/office/powerpoint/2010/main" val="2794354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Recommendations	</a:t>
            </a:r>
            <a:endParaRPr lang="en-US" dirty="0"/>
          </a:p>
        </p:txBody>
      </p:sp>
      <p:sp>
        <p:nvSpPr>
          <p:cNvPr id="5" name="Content Placeholder 4"/>
          <p:cNvSpPr>
            <a:spLocks noGrp="1"/>
          </p:cNvSpPr>
          <p:nvPr>
            <p:ph idx="1"/>
          </p:nvPr>
        </p:nvSpPr>
        <p:spPr>
          <a:xfrm>
            <a:off x="563161" y="1123950"/>
            <a:ext cx="7514039" cy="4728210"/>
          </a:xfrm>
        </p:spPr>
        <p:txBody>
          <a:bodyPr anchor="t" anchorCtr="0">
            <a:noAutofit/>
          </a:bodyPr>
          <a:lstStyle/>
          <a:p>
            <a:pPr marL="0" indent="0">
              <a:buNone/>
            </a:pPr>
            <a:r>
              <a:rPr lang="en-US" sz="2400" dirty="0" err="1" smtClean="0">
                <a:latin typeface="Consolas" pitchFamily="49" charset="0"/>
              </a:rPr>
              <a:t>var</a:t>
            </a:r>
            <a:r>
              <a:rPr lang="en-US" sz="2400" dirty="0" smtClean="0">
                <a:latin typeface="Consolas" pitchFamily="49" charset="0"/>
              </a:rPr>
              <a:t> (result, error) = DoSomething();</a:t>
            </a:r>
          </a:p>
          <a:p>
            <a:pPr marL="0" indent="0">
              <a:buNone/>
            </a:pPr>
            <a:endParaRPr lang="en-US" sz="2400" dirty="0" smtClean="0">
              <a:latin typeface="Consolas" pitchFamily="49" charset="0"/>
            </a:endParaRPr>
          </a:p>
          <a:p>
            <a:pPr marL="0" indent="0">
              <a:buNone/>
            </a:pPr>
            <a:r>
              <a:rPr lang="en-US" sz="2400" dirty="0" smtClean="0">
                <a:latin typeface="Consolas" pitchFamily="49" charset="0"/>
              </a:rPr>
              <a:t>if(!</a:t>
            </a:r>
            <a:r>
              <a:rPr lang="en-US" sz="2400" dirty="0" err="1" smtClean="0">
                <a:latin typeface="Consolas" pitchFamily="49" charset="0"/>
              </a:rPr>
              <a:t>error.Exists</a:t>
            </a:r>
            <a:r>
              <a:rPr lang="en-US" sz="2400" dirty="0" smtClean="0">
                <a:latin typeface="Consolas" pitchFamily="49" charset="0"/>
              </a:rPr>
              <a:t>)</a:t>
            </a:r>
          </a:p>
          <a:p>
            <a:pPr marL="0" indent="0">
              <a:buNone/>
            </a:pPr>
            <a:r>
              <a:rPr lang="en-US" sz="2400" dirty="0" smtClean="0">
                <a:latin typeface="Consolas" pitchFamily="49" charset="0"/>
              </a:rPr>
              <a:t>{</a:t>
            </a:r>
          </a:p>
          <a:p>
            <a:pPr marL="0" indent="0">
              <a:buNone/>
            </a:pPr>
            <a:r>
              <a:rPr lang="en-US" sz="2400" dirty="0">
                <a:latin typeface="Consolas" pitchFamily="49" charset="0"/>
              </a:rPr>
              <a:t> </a:t>
            </a:r>
            <a:r>
              <a:rPr lang="en-US" sz="2400" dirty="0" smtClean="0">
                <a:latin typeface="Consolas" pitchFamily="49" charset="0"/>
              </a:rPr>
              <a:t> // Work with result.</a:t>
            </a:r>
          </a:p>
          <a:p>
            <a:pPr marL="0" indent="0">
              <a:buNone/>
            </a:pPr>
            <a:r>
              <a:rPr lang="en-US" sz="2400" dirty="0" smtClean="0">
                <a:latin typeface="Consolas" pitchFamily="49" charset="0"/>
              </a:rPr>
              <a:t>}</a:t>
            </a:r>
          </a:p>
          <a:p>
            <a:pPr marL="0" indent="0">
              <a:buNone/>
            </a:pPr>
            <a:r>
              <a:rPr lang="en-US" sz="2400" dirty="0" smtClean="0">
                <a:latin typeface="Consolas" pitchFamily="49" charset="0"/>
              </a:rPr>
              <a:t>else</a:t>
            </a:r>
          </a:p>
          <a:p>
            <a:pPr marL="0" indent="0">
              <a:buNone/>
            </a:pPr>
            <a:r>
              <a:rPr lang="en-US" sz="2400" dirty="0" smtClean="0">
                <a:latin typeface="Consolas" pitchFamily="49" charset="0"/>
              </a:rPr>
              <a:t>{</a:t>
            </a:r>
          </a:p>
          <a:p>
            <a:pPr marL="0" indent="0">
              <a:buNone/>
            </a:pPr>
            <a:r>
              <a:rPr lang="en-US" sz="2400" dirty="0">
                <a:latin typeface="Consolas" pitchFamily="49" charset="0"/>
              </a:rPr>
              <a:t> </a:t>
            </a:r>
            <a:r>
              <a:rPr lang="en-US" sz="2400" dirty="0" smtClean="0">
                <a:latin typeface="Consolas" pitchFamily="49" charset="0"/>
              </a:rPr>
              <a:t> // </a:t>
            </a:r>
            <a:r>
              <a:rPr lang="en-US" sz="2400" dirty="0">
                <a:latin typeface="Consolas" pitchFamily="49" charset="0"/>
              </a:rPr>
              <a:t>Handle the error.</a:t>
            </a:r>
            <a:endParaRPr lang="en-US" sz="2400" dirty="0" smtClean="0">
              <a:latin typeface="Consolas" pitchFamily="49" charset="0"/>
            </a:endParaRPr>
          </a:p>
          <a:p>
            <a:pPr marL="0" indent="0">
              <a:buNone/>
            </a:pPr>
            <a:r>
              <a:rPr lang="en-US" sz="2400" dirty="0">
                <a:latin typeface="Consolas" pitchFamily="49" charset="0"/>
              </a:rPr>
              <a:t>}</a:t>
            </a:r>
            <a:endParaRPr lang="en-US" sz="2400" dirty="0" smtClean="0">
              <a:latin typeface="Consolas" pitchFamily="49" charset="0"/>
            </a:endParaRPr>
          </a:p>
        </p:txBody>
      </p:sp>
    </p:spTree>
    <p:extLst>
      <p:ext uri="{BB962C8B-B14F-4D97-AF65-F5344CB8AC3E}">
        <p14:creationId xmlns:p14="http://schemas.microsoft.com/office/powerpoint/2010/main" val="42656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Testing</a:t>
            </a:r>
          </a:p>
          <a:p>
            <a:pPr lvl="1"/>
            <a:r>
              <a:rPr lang="en-US" dirty="0" smtClean="0"/>
              <a:t>Unit, integration, end-to-end, QA, penetration, “chaos monkey”</a:t>
            </a:r>
          </a:p>
          <a:p>
            <a:pPr lvl="1"/>
            <a:r>
              <a:rPr lang="en-US" dirty="0" smtClean="0"/>
              <a:t>Find the issues and solve them before production</a:t>
            </a:r>
          </a:p>
          <a:p>
            <a:r>
              <a:rPr lang="en-US" dirty="0" smtClean="0"/>
              <a:t>Defensiveness</a:t>
            </a:r>
          </a:p>
          <a:p>
            <a:pPr lvl="1"/>
            <a:r>
              <a:rPr lang="en-US" dirty="0" smtClean="0"/>
              <a:t>Use design-by-contract principles</a:t>
            </a:r>
          </a:p>
          <a:p>
            <a:r>
              <a:rPr lang="en-US" dirty="0"/>
              <a:t>Only throw and catch exceptions when necessary </a:t>
            </a:r>
          </a:p>
          <a:p>
            <a:pPr lvl="1"/>
            <a:r>
              <a:rPr lang="en-US" dirty="0"/>
              <a:t>It’s expensive</a:t>
            </a:r>
          </a:p>
          <a:p>
            <a:pPr lvl="1"/>
            <a:r>
              <a:rPr lang="en-US" dirty="0"/>
              <a:t>Cost is only incurred when exception is </a:t>
            </a:r>
            <a:r>
              <a:rPr lang="en-US" dirty="0" smtClean="0"/>
              <a:t>thrown</a:t>
            </a:r>
          </a:p>
          <a:p>
            <a:endParaRPr lang="en-US" dirty="0"/>
          </a:p>
        </p:txBody>
      </p:sp>
      <p:sp>
        <p:nvSpPr>
          <p:cNvPr id="3" name="Title 2"/>
          <p:cNvSpPr>
            <a:spLocks noGrp="1"/>
          </p:cNvSpPr>
          <p:nvPr>
            <p:ph type="title"/>
          </p:nvPr>
        </p:nvSpPr>
        <p:spPr/>
        <p:txBody>
          <a:bodyPr/>
          <a:lstStyle/>
          <a:p>
            <a:r>
              <a:rPr lang="en-US" dirty="0" smtClean="0"/>
              <a:t>Recommendations	</a:t>
            </a:r>
            <a:endParaRPr lang="en-US" dirty="0"/>
          </a:p>
        </p:txBody>
      </p:sp>
    </p:spTree>
    <p:extLst>
      <p:ext uri="{BB962C8B-B14F-4D97-AF65-F5344CB8AC3E}">
        <p14:creationId xmlns:p14="http://schemas.microsoft.com/office/powerpoint/2010/main" val="3340190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Timing Exceptions</a:t>
            </a:r>
            <a:endParaRPr lang="en-US" dirty="0"/>
          </a:p>
        </p:txBody>
      </p:sp>
      <p:sp>
        <p:nvSpPr>
          <p:cNvPr id="3" name="Text Placeholder 2"/>
          <p:cNvSpPr>
            <a:spLocks noGrp="1"/>
          </p:cNvSpPr>
          <p:nvPr>
            <p:ph type="body" idx="1"/>
          </p:nvPr>
        </p:nvSpPr>
        <p:spPr/>
        <p:txBody>
          <a:bodyPr/>
          <a:lstStyle/>
          <a:p>
            <a:r>
              <a:rPr lang="en-US" dirty="0" smtClean="0"/>
              <a:t>Exceptional Development: Dealing with Exceptions in .NET</a:t>
            </a:r>
            <a:endParaRPr lang="en-US" dirty="0"/>
          </a:p>
        </p:txBody>
      </p:sp>
    </p:spTree>
    <p:extLst>
      <p:ext uri="{BB962C8B-B14F-4D97-AF65-F5344CB8AC3E}">
        <p14:creationId xmlns:p14="http://schemas.microsoft.com/office/powerpoint/2010/main" val="3380209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154" y="911225"/>
            <a:ext cx="11430000" cy="490855"/>
          </a:xfrm>
        </p:spPr>
        <p:txBody>
          <a:bodyPr/>
          <a:lstStyle/>
          <a:p>
            <a:r>
              <a:rPr lang="en-US" dirty="0" smtClean="0"/>
              <a:t>Avoid “try/catch/swallow” (TCS) patterns</a:t>
            </a:r>
          </a:p>
          <a:p>
            <a:endParaRPr lang="en-US" dirty="0"/>
          </a:p>
        </p:txBody>
      </p:sp>
      <p:sp>
        <p:nvSpPr>
          <p:cNvPr id="3" name="Title 2"/>
          <p:cNvSpPr>
            <a:spLocks noGrp="1"/>
          </p:cNvSpPr>
          <p:nvPr>
            <p:ph type="title"/>
          </p:nvPr>
        </p:nvSpPr>
        <p:spPr/>
        <p:txBody>
          <a:bodyPr/>
          <a:lstStyle/>
          <a:p>
            <a:r>
              <a:rPr lang="en-US" dirty="0" smtClean="0"/>
              <a:t>Recommendations	</a:t>
            </a:r>
            <a:endParaRPr lang="en-US" dirty="0"/>
          </a:p>
        </p:txBody>
      </p:sp>
      <p:sp>
        <p:nvSpPr>
          <p:cNvPr id="4" name="Rectangle 3"/>
          <p:cNvSpPr/>
          <p:nvPr/>
        </p:nvSpPr>
        <p:spPr>
          <a:xfrm>
            <a:off x="533400" y="2085340"/>
            <a:ext cx="4572000" cy="954107"/>
          </a:xfrm>
          <a:prstGeom prst="rect">
            <a:avLst/>
          </a:prstGeom>
        </p:spPr>
        <p:txBody>
          <a:bodyPr>
            <a:spAutoFit/>
          </a:bodyPr>
          <a:lstStyle/>
          <a:p>
            <a:r>
              <a:rPr lang="en-US" sz="2800" dirty="0">
                <a:latin typeface="Consolas" pitchFamily="49" charset="0"/>
                <a:cs typeface="Consolas" pitchFamily="49" charset="0"/>
              </a:rPr>
              <a:t>try { /* ... */ }</a:t>
            </a:r>
          </a:p>
          <a:p>
            <a:r>
              <a:rPr lang="en-US" sz="2800" dirty="0">
                <a:latin typeface="Consolas" pitchFamily="49" charset="0"/>
                <a:cs typeface="Consolas" pitchFamily="49" charset="0"/>
              </a:rPr>
              <a:t>catch { }</a:t>
            </a:r>
          </a:p>
        </p:txBody>
      </p:sp>
      <p:sp>
        <p:nvSpPr>
          <p:cNvPr id="5" name="Content Placeholder 1"/>
          <p:cNvSpPr txBox="1">
            <a:spLocks/>
          </p:cNvSpPr>
          <p:nvPr/>
        </p:nvSpPr>
        <p:spPr>
          <a:xfrm>
            <a:off x="432154" y="3674745"/>
            <a:ext cx="11430000" cy="1984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Why?</a:t>
            </a:r>
          </a:p>
          <a:p>
            <a:pPr lvl="1"/>
            <a:r>
              <a:rPr lang="en-US" dirty="0"/>
              <a:t>Application state is unknown</a:t>
            </a:r>
          </a:p>
          <a:p>
            <a:pPr lvl="1"/>
            <a:r>
              <a:rPr lang="en-US" dirty="0"/>
              <a:t>Doesn’t catch all (</a:t>
            </a:r>
            <a:r>
              <a:rPr lang="en-US" dirty="0" err="1"/>
              <a:t>StackOverflowException</a:t>
            </a:r>
            <a:r>
              <a:rPr lang="en-US" dirty="0"/>
              <a:t> in 2.0 is not </a:t>
            </a:r>
            <a:r>
              <a:rPr lang="en-US" dirty="0" err="1"/>
              <a:t>catcheable</a:t>
            </a:r>
            <a:r>
              <a:rPr lang="en-US" dirty="0"/>
              <a:t>)</a:t>
            </a:r>
          </a:p>
          <a:p>
            <a:pPr lvl="1"/>
            <a:r>
              <a:rPr lang="en-US" dirty="0"/>
              <a:t>No knowledge of exception is preserved</a:t>
            </a:r>
          </a:p>
        </p:txBody>
      </p:sp>
    </p:spTree>
    <p:extLst>
      <p:ext uri="{BB962C8B-B14F-4D97-AF65-F5344CB8AC3E}">
        <p14:creationId xmlns:p14="http://schemas.microsoft.com/office/powerpoint/2010/main" val="2914464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StackOverflowException</a:t>
            </a:r>
            <a:endParaRPr lang="en-US" dirty="0"/>
          </a:p>
          <a:p>
            <a:r>
              <a:rPr lang="en-US" dirty="0" err="1"/>
              <a:t>ThreadAbortException</a:t>
            </a:r>
            <a:endParaRPr lang="en-US" dirty="0"/>
          </a:p>
          <a:p>
            <a:r>
              <a:rPr lang="en-US" dirty="0"/>
              <a:t>Corrupted State Exceptions (e.g. </a:t>
            </a:r>
            <a:r>
              <a:rPr lang="en-US" dirty="0" err="1"/>
              <a:t>AccessViolationException</a:t>
            </a:r>
            <a:r>
              <a:rPr lang="en-US" dirty="0"/>
              <a:t>)</a:t>
            </a:r>
            <a:endParaRPr lang="en-US" dirty="0"/>
          </a:p>
        </p:txBody>
      </p:sp>
      <p:sp>
        <p:nvSpPr>
          <p:cNvPr id="3" name="Title 2"/>
          <p:cNvSpPr>
            <a:spLocks noGrp="1"/>
          </p:cNvSpPr>
          <p:nvPr>
            <p:ph type="title"/>
          </p:nvPr>
        </p:nvSpPr>
        <p:spPr/>
        <p:txBody>
          <a:bodyPr/>
          <a:lstStyle/>
          <a:p>
            <a:r>
              <a:rPr lang="en-US" dirty="0" smtClean="0"/>
              <a:t>Recommendations	</a:t>
            </a:r>
            <a:endParaRPr lang="en-US" dirty="0"/>
          </a:p>
        </p:txBody>
      </p:sp>
    </p:spTree>
    <p:extLst>
      <p:ext uri="{BB962C8B-B14F-4D97-AF65-F5344CB8AC3E}">
        <p14:creationId xmlns:p14="http://schemas.microsoft.com/office/powerpoint/2010/main" val="3810052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Recommendations	</a:t>
            </a:r>
            <a:endParaRPr lang="en-US" dirty="0"/>
          </a:p>
        </p:txBody>
      </p:sp>
      <p:sp>
        <p:nvSpPr>
          <p:cNvPr id="7" name="Rectangle 6"/>
          <p:cNvSpPr/>
          <p:nvPr/>
        </p:nvSpPr>
        <p:spPr>
          <a:xfrm>
            <a:off x="5610225" y="6287054"/>
            <a:ext cx="6581775" cy="453605"/>
          </a:xfrm>
          <a:prstGeom prst="rect">
            <a:avLst/>
          </a:prstGeom>
        </p:spPr>
        <p:txBody>
          <a:bodyPr wrap="square" anchor="ctr" anchorCtr="0">
            <a:noAutofit/>
          </a:bodyPr>
          <a:lstStyle/>
          <a:p>
            <a:pPr algn="r"/>
            <a:r>
              <a:rPr lang="en-US" sz="1200" dirty="0">
                <a:latin typeface="+mj-lt"/>
                <a:cs typeface="Calibri" pitchFamily="34" charset="0"/>
              </a:rPr>
              <a:t>http://24.media.tumblr.com/tumblr_lpflmeeqfz1ql3fxto1_500.jpg</a:t>
            </a:r>
          </a:p>
        </p:txBody>
      </p:sp>
      <p:pic>
        <p:nvPicPr>
          <p:cNvPr id="5" name="Picture 2" descr="G:\JasonBock\Personal\Presentations\Exceptional Development\Pokem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5625" y="1026859"/>
            <a:ext cx="4527034" cy="479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430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Only handle </a:t>
            </a:r>
            <a:r>
              <a:rPr lang="en-US" dirty="0" smtClean="0"/>
              <a:t>exceptions </a:t>
            </a:r>
            <a:r>
              <a:rPr lang="en-US" dirty="0"/>
              <a:t>you can handle and recover </a:t>
            </a:r>
            <a:r>
              <a:rPr lang="en-US" dirty="0" smtClean="0"/>
              <a:t>from</a:t>
            </a:r>
          </a:p>
          <a:p>
            <a:r>
              <a:rPr lang="en-US" dirty="0" smtClean="0"/>
              <a:t>Most of the time, this means you’ll hardly have any handlers</a:t>
            </a:r>
            <a:endParaRPr lang="en-US" dirty="0"/>
          </a:p>
          <a:p>
            <a:r>
              <a:rPr lang="en-US" dirty="0"/>
              <a:t>Use host events to hook unhandled exceptions</a:t>
            </a:r>
          </a:p>
          <a:p>
            <a:pPr lvl="1"/>
            <a:r>
              <a:rPr lang="en-US" dirty="0" err="1"/>
              <a:t>AppDomain</a:t>
            </a:r>
            <a:r>
              <a:rPr lang="en-US" dirty="0"/>
              <a:t> – </a:t>
            </a:r>
            <a:r>
              <a:rPr lang="en-US" dirty="0" err="1"/>
              <a:t>UnhandledException</a:t>
            </a:r>
            <a:endParaRPr lang="en-US" dirty="0"/>
          </a:p>
          <a:p>
            <a:pPr lvl="1"/>
            <a:r>
              <a:rPr lang="en-US" dirty="0"/>
              <a:t>ASP.NET – </a:t>
            </a:r>
            <a:r>
              <a:rPr lang="en-US" dirty="0" err="1"/>
              <a:t>Global.asax</a:t>
            </a:r>
            <a:r>
              <a:rPr lang="en-US" dirty="0"/>
              <a:t>, </a:t>
            </a:r>
            <a:r>
              <a:rPr lang="en-US" dirty="0" err="1"/>
              <a:t>Application_Error</a:t>
            </a:r>
            <a:endParaRPr lang="en-US" dirty="0"/>
          </a:p>
          <a:p>
            <a:pPr lvl="1"/>
            <a:r>
              <a:rPr lang="en-US" dirty="0"/>
              <a:t>WPF – </a:t>
            </a:r>
            <a:r>
              <a:rPr lang="en-US" dirty="0" err="1"/>
              <a:t>Application.DispatcherUnhandledException</a:t>
            </a:r>
            <a:endParaRPr lang="en-US" dirty="0"/>
          </a:p>
          <a:p>
            <a:pPr lvl="1"/>
            <a:r>
              <a:rPr lang="en-US" dirty="0" err="1"/>
              <a:t>WebAPI</a:t>
            </a:r>
            <a:r>
              <a:rPr lang="en-US" dirty="0"/>
              <a:t> – </a:t>
            </a:r>
            <a:r>
              <a:rPr lang="en-US" dirty="0" err="1"/>
              <a:t>ExceptionFilterAttribute</a:t>
            </a:r>
            <a:r>
              <a:rPr lang="en-US" dirty="0"/>
              <a:t>, </a:t>
            </a:r>
            <a:r>
              <a:rPr lang="en-US" dirty="0" err="1"/>
              <a:t>IExceptionLogger</a:t>
            </a:r>
            <a:r>
              <a:rPr lang="en-US" dirty="0"/>
              <a:t>, </a:t>
            </a:r>
            <a:r>
              <a:rPr lang="en-US" dirty="0" err="1"/>
              <a:t>IExceptionHandler</a:t>
            </a:r>
            <a:endParaRPr lang="en-US" dirty="0"/>
          </a:p>
          <a:p>
            <a:pPr lvl="1"/>
            <a:r>
              <a:rPr lang="en-US" dirty="0"/>
              <a:t>.NET Core – https://github.com/dotnet/corefx/issues/6398 (?)</a:t>
            </a:r>
          </a:p>
        </p:txBody>
      </p:sp>
      <p:sp>
        <p:nvSpPr>
          <p:cNvPr id="3" name="Title 2"/>
          <p:cNvSpPr>
            <a:spLocks noGrp="1"/>
          </p:cNvSpPr>
          <p:nvPr>
            <p:ph type="title"/>
          </p:nvPr>
        </p:nvSpPr>
        <p:spPr/>
        <p:txBody>
          <a:bodyPr/>
          <a:lstStyle/>
          <a:p>
            <a:r>
              <a:rPr lang="en-US" dirty="0" smtClean="0"/>
              <a:t>Recommendations	</a:t>
            </a:r>
            <a:endParaRPr lang="en-US" dirty="0"/>
          </a:p>
        </p:txBody>
      </p:sp>
    </p:spTree>
    <p:extLst>
      <p:ext uri="{BB962C8B-B14F-4D97-AF65-F5344CB8AC3E}">
        <p14:creationId xmlns:p14="http://schemas.microsoft.com/office/powerpoint/2010/main" val="3257779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http://www.magenic.com</a:t>
            </a:r>
          </a:p>
          <a:p>
            <a:r>
              <a:rPr lang="en-US" dirty="0"/>
              <a:t>http://www.jasonbock.net</a:t>
            </a:r>
          </a:p>
          <a:p>
            <a:r>
              <a:rPr lang="en-US" dirty="0"/>
              <a:t>https://www.twitter.com/jasonbock</a:t>
            </a:r>
          </a:p>
          <a:p>
            <a:r>
              <a:rPr lang="en-US" dirty="0"/>
              <a:t>https://www.github.com/jasonbock</a:t>
            </a:r>
          </a:p>
          <a:p>
            <a:r>
              <a:rPr lang="en-US" dirty="0"/>
              <a:t>jasonb@magenic.com</a:t>
            </a:r>
          </a:p>
          <a:p>
            <a:endParaRPr lang="en-US" dirty="0"/>
          </a:p>
        </p:txBody>
      </p:sp>
      <p:sp>
        <p:nvSpPr>
          <p:cNvPr id="3" name="Title 2"/>
          <p:cNvSpPr>
            <a:spLocks noGrp="1"/>
          </p:cNvSpPr>
          <p:nvPr>
            <p:ph type="title"/>
          </p:nvPr>
        </p:nvSpPr>
        <p:spPr/>
        <p:txBody>
          <a:bodyPr/>
          <a:lstStyle/>
          <a:p>
            <a:r>
              <a:rPr lang="en-US" dirty="0" smtClean="0"/>
              <a:t>Personal Info</a:t>
            </a:r>
            <a:endParaRPr lang="en-US" dirty="0"/>
          </a:p>
        </p:txBody>
      </p:sp>
    </p:spTree>
    <p:extLst>
      <p:ext uri="{BB962C8B-B14F-4D97-AF65-F5344CB8AC3E}">
        <p14:creationId xmlns:p14="http://schemas.microsoft.com/office/powerpoint/2010/main" val="47932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TCS and Alternatives</a:t>
            </a:r>
            <a:endParaRPr lang="en-US" dirty="0"/>
          </a:p>
        </p:txBody>
      </p:sp>
      <p:sp>
        <p:nvSpPr>
          <p:cNvPr id="3" name="Text Placeholder 2"/>
          <p:cNvSpPr>
            <a:spLocks noGrp="1"/>
          </p:cNvSpPr>
          <p:nvPr>
            <p:ph type="body" idx="1"/>
          </p:nvPr>
        </p:nvSpPr>
        <p:spPr/>
        <p:txBody>
          <a:bodyPr/>
          <a:lstStyle/>
          <a:p>
            <a:r>
              <a:rPr lang="en-US" dirty="0" smtClean="0"/>
              <a:t>Exceptional Development: Dealing with Exceptions in .NET</a:t>
            </a:r>
            <a:endParaRPr lang="en-US" dirty="0"/>
          </a:p>
        </p:txBody>
      </p:sp>
    </p:spTree>
    <p:extLst>
      <p:ext uri="{BB962C8B-B14F-4D97-AF65-F5344CB8AC3E}">
        <p14:creationId xmlns:p14="http://schemas.microsoft.com/office/powerpoint/2010/main" val="1546519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Never throw the general Exception type</a:t>
            </a:r>
          </a:p>
          <a:p>
            <a:r>
              <a:rPr lang="en-US" dirty="0" smtClean="0"/>
              <a:t>Don’t </a:t>
            </a:r>
            <a:r>
              <a:rPr lang="en-US" dirty="0"/>
              <a:t>throw exceptions from finally handlers</a:t>
            </a:r>
          </a:p>
          <a:p>
            <a:r>
              <a:rPr lang="en-US" dirty="0"/>
              <a:t>Avoid throwing exceptions in type initializers – renders the type useless in that </a:t>
            </a:r>
            <a:r>
              <a:rPr lang="en-US" dirty="0" err="1"/>
              <a:t>AppDomain</a:t>
            </a:r>
            <a:endParaRPr lang="en-US" dirty="0"/>
          </a:p>
          <a:p>
            <a:r>
              <a:rPr lang="en-US" dirty="0"/>
              <a:t>If you create a new exception in a catch block to throw, always chain the original exception as the </a:t>
            </a:r>
            <a:r>
              <a:rPr lang="en-US" dirty="0" err="1" smtClean="0"/>
              <a:t>InnerException</a:t>
            </a:r>
            <a:endParaRPr lang="en-US" dirty="0" smtClean="0"/>
          </a:p>
          <a:p>
            <a:r>
              <a:rPr lang="en-US" dirty="0"/>
              <a:t>Use tools to help find exception-based issues (e.g. Code Analysis</a:t>
            </a:r>
            <a:r>
              <a:rPr lang="en-US" dirty="0" smtClean="0"/>
              <a:t>)</a:t>
            </a:r>
            <a:endParaRPr lang="en-US" dirty="0"/>
          </a:p>
        </p:txBody>
      </p:sp>
      <p:sp>
        <p:nvSpPr>
          <p:cNvPr id="3" name="Title 2"/>
          <p:cNvSpPr>
            <a:spLocks noGrp="1"/>
          </p:cNvSpPr>
          <p:nvPr>
            <p:ph type="title"/>
          </p:nvPr>
        </p:nvSpPr>
        <p:spPr/>
        <p:txBody>
          <a:bodyPr/>
          <a:lstStyle/>
          <a:p>
            <a:r>
              <a:rPr lang="en-US" dirty="0" smtClean="0"/>
              <a:t>Recommendations	</a:t>
            </a:r>
            <a:endParaRPr lang="en-US" dirty="0"/>
          </a:p>
        </p:txBody>
      </p:sp>
    </p:spTree>
    <p:extLst>
      <p:ext uri="{BB962C8B-B14F-4D97-AF65-F5344CB8AC3E}">
        <p14:creationId xmlns:p14="http://schemas.microsoft.com/office/powerpoint/2010/main" val="1271053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Using Tools</a:t>
            </a:r>
            <a:endParaRPr lang="en-US" dirty="0"/>
          </a:p>
        </p:txBody>
      </p:sp>
      <p:sp>
        <p:nvSpPr>
          <p:cNvPr id="3" name="Text Placeholder 2"/>
          <p:cNvSpPr>
            <a:spLocks noGrp="1"/>
          </p:cNvSpPr>
          <p:nvPr>
            <p:ph type="body" idx="1"/>
          </p:nvPr>
        </p:nvSpPr>
        <p:spPr/>
        <p:txBody>
          <a:bodyPr/>
          <a:lstStyle/>
          <a:p>
            <a:r>
              <a:rPr lang="en-US" dirty="0" smtClean="0"/>
              <a:t>Exceptional Development: Dealing with Exceptions in .NET</a:t>
            </a:r>
            <a:endParaRPr lang="en-US" dirty="0"/>
          </a:p>
        </p:txBody>
      </p:sp>
    </p:spTree>
    <p:extLst>
      <p:ext uri="{BB962C8B-B14F-4D97-AF65-F5344CB8AC3E}">
        <p14:creationId xmlns:p14="http://schemas.microsoft.com/office/powerpoint/2010/main" val="2794634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	</a:t>
            </a:r>
            <a:endParaRPr lang="en-US" dirty="0"/>
          </a:p>
        </p:txBody>
      </p:sp>
      <p:sp>
        <p:nvSpPr>
          <p:cNvPr id="7" name="Rectangle 6"/>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http://tolkien-world.com/forum/uploads/attachment/2013-04/1365544536_lord-of-the-rings-return-of-the-king.-special-extended-edition-3of3-(dvdrip.xvid.ac3.rus).0-46-26.444.jpg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154" y="1412240"/>
            <a:ext cx="9657976" cy="4104640"/>
          </a:xfrm>
          <a:prstGeom prst="rect">
            <a:avLst/>
          </a:prstGeom>
        </p:spPr>
      </p:pic>
    </p:spTree>
    <p:extLst>
      <p:ext uri="{BB962C8B-B14F-4D97-AF65-F5344CB8AC3E}">
        <p14:creationId xmlns:p14="http://schemas.microsoft.com/office/powerpoint/2010/main" val="2742466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0846" y="1454203"/>
            <a:ext cx="8288834" cy="1862379"/>
          </a:xfrm>
        </p:spPr>
        <p:txBody>
          <a:bodyPr/>
          <a:lstStyle/>
          <a:p>
            <a:r>
              <a:rPr lang="en-US" dirty="0"/>
              <a:t>Exceptional Development: Dealing with Exceptions in .NET</a:t>
            </a:r>
          </a:p>
        </p:txBody>
      </p:sp>
      <p:sp>
        <p:nvSpPr>
          <p:cNvPr id="4" name="Text Placeholder 3"/>
          <p:cNvSpPr>
            <a:spLocks noGrp="1"/>
          </p:cNvSpPr>
          <p:nvPr>
            <p:ph type="body" idx="10"/>
          </p:nvPr>
        </p:nvSpPr>
        <p:spPr/>
        <p:txBody>
          <a:bodyPr/>
          <a:lstStyle/>
          <a:p>
            <a:r>
              <a:rPr lang="en-US" dirty="0" smtClean="0"/>
              <a:t>Jason Bock</a:t>
            </a:r>
          </a:p>
          <a:p>
            <a:r>
              <a:rPr lang="en-US" dirty="0" smtClean="0"/>
              <a:t>Practice Lead</a:t>
            </a:r>
            <a:endParaRPr lang="en-US" dirty="0"/>
          </a:p>
        </p:txBody>
      </p:sp>
    </p:spTree>
    <p:extLst>
      <p:ext uri="{BB962C8B-B14F-4D97-AF65-F5344CB8AC3E}">
        <p14:creationId xmlns:p14="http://schemas.microsoft.com/office/powerpoint/2010/main" val="342502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nchorCtr="0"/>
          <a:lstStyle/>
          <a:p>
            <a:pPr marL="68580" indent="0" algn="ctr">
              <a:buNone/>
            </a:pPr>
            <a:r>
              <a:rPr lang="en-US" sz="3600" dirty="0"/>
              <a:t>https://</a:t>
            </a:r>
            <a:r>
              <a:rPr lang="en-US" sz="3600" dirty="0" smtClean="0"/>
              <a:t>github.com/JasonBock/ExceptionalDevelopment</a:t>
            </a:r>
          </a:p>
          <a:p>
            <a:pPr marL="68580" indent="0" algn="ctr">
              <a:buNone/>
            </a:pPr>
            <a:endParaRPr lang="en-US" sz="3600" dirty="0" smtClean="0"/>
          </a:p>
          <a:p>
            <a:pPr marL="68580" indent="0" algn="ctr">
              <a:buNone/>
            </a:pPr>
            <a:r>
              <a:rPr lang="en-US" sz="3600" dirty="0" smtClean="0"/>
              <a:t>https</a:t>
            </a:r>
            <a:r>
              <a:rPr lang="en-US" sz="3600" dirty="0"/>
              <a:t>://docs.com/jason-bock/2431/exceptional-development</a:t>
            </a:r>
            <a:endParaRPr lang="en-US" sz="3600" dirty="0" smtClean="0"/>
          </a:p>
        </p:txBody>
      </p:sp>
      <p:sp>
        <p:nvSpPr>
          <p:cNvPr id="3" name="Title 2"/>
          <p:cNvSpPr>
            <a:spLocks noGrp="1"/>
          </p:cNvSpPr>
          <p:nvPr>
            <p:ph type="title"/>
          </p:nvPr>
        </p:nvSpPr>
        <p:spPr/>
        <p:txBody>
          <a:bodyPr/>
          <a:lstStyle/>
          <a:p>
            <a:r>
              <a:rPr lang="en-US" dirty="0" smtClean="0"/>
              <a:t>Downloads</a:t>
            </a:r>
            <a:endParaRPr lang="en-US" dirty="0"/>
          </a:p>
        </p:txBody>
      </p:sp>
    </p:spTree>
    <p:extLst>
      <p:ext uri="{BB962C8B-B14F-4D97-AF65-F5344CB8AC3E}">
        <p14:creationId xmlns:p14="http://schemas.microsoft.com/office/powerpoint/2010/main" val="1129710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Motivation</a:t>
            </a:r>
          </a:p>
          <a:p>
            <a:r>
              <a:rPr lang="en-US" dirty="0"/>
              <a:t>Essentials</a:t>
            </a:r>
          </a:p>
          <a:p>
            <a:r>
              <a:rPr lang="en-US" dirty="0" smtClean="0"/>
              <a:t>Recommendations</a:t>
            </a:r>
            <a:endParaRPr lang="en-US" dirty="0"/>
          </a:p>
          <a:p>
            <a:r>
              <a:rPr lang="en-US" dirty="0"/>
              <a:t>Summary</a:t>
            </a:r>
          </a:p>
          <a:p>
            <a:endParaRPr lang="en-US" dirty="0"/>
          </a:p>
        </p:txBody>
      </p:sp>
      <p:sp>
        <p:nvSpPr>
          <p:cNvPr id="3" name="Title 2"/>
          <p:cNvSpPr>
            <a:spLocks noGrp="1"/>
          </p:cNvSpPr>
          <p:nvPr>
            <p:ph type="title"/>
          </p:nvPr>
        </p:nvSpPr>
        <p:spPr/>
        <p:txBody>
          <a:bodyPr/>
          <a:lstStyle/>
          <a:p>
            <a:r>
              <a:rPr lang="en-US" dirty="0" smtClean="0"/>
              <a:t>Overview	</a:t>
            </a:r>
            <a:endParaRPr lang="en-US" dirty="0"/>
          </a:p>
        </p:txBody>
      </p:sp>
      <p:sp>
        <p:nvSpPr>
          <p:cNvPr id="4" name="Content Placeholder 1"/>
          <p:cNvSpPr txBox="1">
            <a:spLocks/>
          </p:cNvSpPr>
          <p:nvPr/>
        </p:nvSpPr>
        <p:spPr>
          <a:xfrm>
            <a:off x="3759200" y="3840480"/>
            <a:ext cx="8304333" cy="1881590"/>
          </a:xfrm>
          <a:prstGeom prst="rect">
            <a:avLst/>
          </a:prstGeom>
        </p:spPr>
        <p:txBody>
          <a:bodyPr vert="horz" lIns="91440" tIns="45720" rIns="91440" bIns="45720" rtlCol="0" anchor="ctr" anchorCtr="0">
            <a:normAutofit/>
          </a:bodyPr>
          <a:lstStyle>
            <a:lvl1pPr marL="342900" indent="-274320" algn="l" defTabSz="914400" rtl="0" eaLnBrk="1" latinLnBrk="0" hangingPunct="1">
              <a:spcBef>
                <a:spcPct val="20000"/>
              </a:spcBef>
              <a:buClr>
                <a:srgbClr val="7AB800"/>
              </a:buClr>
              <a:buSzPct val="90000"/>
              <a:buFont typeface="Arial" pitchFamily="34" charset="0"/>
              <a:buChar char="•"/>
              <a:defRPr sz="2200" kern="1200">
                <a:solidFill>
                  <a:srgbClr val="1E1E1E"/>
                </a:solidFill>
                <a:latin typeface="Calibri"/>
                <a:ea typeface="+mn-ea"/>
                <a:cs typeface="Calibri"/>
              </a:defRPr>
            </a:lvl1pPr>
            <a:lvl2pPr marL="640080" indent="-274320" algn="l" defTabSz="914400" rtl="0" eaLnBrk="1" latinLnBrk="0" hangingPunct="1">
              <a:spcBef>
                <a:spcPct val="20000"/>
              </a:spcBef>
              <a:buClr>
                <a:srgbClr val="7AB800"/>
              </a:buClr>
              <a:buSzPct val="90000"/>
              <a:buFont typeface="Calibri" pitchFamily="34" charset="0"/>
              <a:buChar char="–"/>
              <a:defRPr sz="2200" kern="1200">
                <a:solidFill>
                  <a:srgbClr val="1E1E1E"/>
                </a:solidFill>
                <a:latin typeface="Calibri"/>
                <a:ea typeface="+mn-ea"/>
                <a:cs typeface="Calibri"/>
              </a:defRPr>
            </a:lvl2pPr>
            <a:lvl3pPr marL="914400" indent="-228600" algn="l" defTabSz="914400" rtl="0" eaLnBrk="1" latinLnBrk="0" hangingPunct="1">
              <a:spcBef>
                <a:spcPct val="20000"/>
              </a:spcBef>
              <a:buClr>
                <a:srgbClr val="7AB800"/>
              </a:buClr>
              <a:buSzPct val="90000"/>
              <a:buFont typeface="Arial" pitchFamily="34" charset="0"/>
              <a:buChar char="•"/>
              <a:defRPr sz="1800" kern="1200">
                <a:solidFill>
                  <a:srgbClr val="1E1E1E"/>
                </a:solidFill>
                <a:latin typeface="Calibri"/>
                <a:ea typeface="+mn-ea"/>
                <a:cs typeface="Calibri"/>
              </a:defRPr>
            </a:lvl3pPr>
            <a:lvl4pPr marL="1124712" indent="-228600" algn="l" defTabSz="914400" rtl="0" eaLnBrk="1" latinLnBrk="0" hangingPunct="1">
              <a:spcBef>
                <a:spcPct val="20000"/>
              </a:spcBef>
              <a:buClr>
                <a:srgbClr val="7AB800"/>
              </a:buClr>
              <a:buSzPct val="90000"/>
              <a:buFont typeface="Arial" pitchFamily="34" charset="0"/>
              <a:buChar char="•"/>
              <a:defRPr sz="1600" kern="1200">
                <a:solidFill>
                  <a:srgbClr val="1E1E1E"/>
                </a:solidFill>
                <a:latin typeface="Calibri"/>
                <a:ea typeface="+mn-ea"/>
                <a:cs typeface="Calibri"/>
              </a:defRPr>
            </a:lvl4pPr>
            <a:lvl5pPr marL="1325880" indent="-228600" algn="l" defTabSz="914400" rtl="0" eaLnBrk="1" latinLnBrk="0" hangingPunct="1">
              <a:spcBef>
                <a:spcPct val="20000"/>
              </a:spcBef>
              <a:buClr>
                <a:srgbClr val="7AB800"/>
              </a:buClr>
              <a:buSzPct val="90000"/>
              <a:buFont typeface="Arial" pitchFamily="34" charset="0"/>
              <a:buChar char="•"/>
              <a:defRPr sz="1400" kern="1200" baseline="0">
                <a:solidFill>
                  <a:srgbClr val="1E1E1E"/>
                </a:solidFill>
                <a:latin typeface="Calibri"/>
                <a:ea typeface="+mn-ea"/>
                <a:cs typeface="Calibri"/>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lgn="ctr">
              <a:buFont typeface="Arial" pitchFamily="34" charset="0"/>
              <a:buNone/>
            </a:pPr>
            <a:r>
              <a:rPr lang="en-US" sz="2400" dirty="0" smtClean="0">
                <a:latin typeface="+mn-lt"/>
              </a:rPr>
              <a:t>Remember…</a:t>
            </a:r>
          </a:p>
          <a:p>
            <a:pPr marL="68580" indent="0" algn="ctr">
              <a:buNone/>
            </a:pPr>
            <a:r>
              <a:rPr lang="en-US" sz="2400" dirty="0">
                <a:latin typeface="+mn-lt"/>
              </a:rPr>
              <a:t>https://</a:t>
            </a:r>
            <a:r>
              <a:rPr lang="en-US" sz="2400" dirty="0" smtClean="0">
                <a:latin typeface="+mn-lt"/>
              </a:rPr>
              <a:t>github.com/JasonBock/ExceptionalDevelopment</a:t>
            </a:r>
            <a:endParaRPr lang="en-US" sz="2400" dirty="0">
              <a:latin typeface="+mn-lt"/>
            </a:endParaRPr>
          </a:p>
          <a:p>
            <a:pPr marL="68580" indent="0" algn="ctr">
              <a:buNone/>
            </a:pPr>
            <a:r>
              <a:rPr lang="en-US" sz="2400" dirty="0">
                <a:latin typeface="+mn-lt"/>
              </a:rPr>
              <a:t>https://</a:t>
            </a:r>
            <a:r>
              <a:rPr lang="en-US" sz="2400" dirty="0" smtClean="0">
                <a:latin typeface="+mn-lt"/>
              </a:rPr>
              <a:t>docs.com/jason-bock/2431/exceptional-development</a:t>
            </a:r>
            <a:endParaRPr lang="en-US" sz="2400" dirty="0">
              <a:latin typeface="+mn-lt"/>
            </a:endParaRPr>
          </a:p>
        </p:txBody>
      </p:sp>
    </p:spTree>
    <p:extLst>
      <p:ext uri="{BB962C8B-B14F-4D97-AF65-F5344CB8AC3E}">
        <p14:creationId xmlns:p14="http://schemas.microsoft.com/office/powerpoint/2010/main" val="1909431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Motivation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289" y="1047403"/>
            <a:ext cx="9823706" cy="4611363"/>
          </a:xfrm>
          <a:prstGeom prst="rect">
            <a:avLst/>
          </a:prstGeom>
        </p:spPr>
      </p:pic>
      <p:sp>
        <p:nvSpPr>
          <p:cNvPr id="7" name="Rectangle 6"/>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http://smg.photobucket.com/user/ShirelingUK/media/JOURNEY/CH38/ringgoessouth74.jpg.html</a:t>
            </a:r>
          </a:p>
        </p:txBody>
      </p:sp>
    </p:spTree>
    <p:extLst>
      <p:ext uri="{BB962C8B-B14F-4D97-AF65-F5344CB8AC3E}">
        <p14:creationId xmlns:p14="http://schemas.microsoft.com/office/powerpoint/2010/main" val="3482992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Motivation</a:t>
            </a:r>
            <a:endParaRPr lang="en-US" dirty="0"/>
          </a:p>
        </p:txBody>
      </p:sp>
      <p:sp>
        <p:nvSpPr>
          <p:cNvPr id="5" name="Content Placeholder 4"/>
          <p:cNvSpPr>
            <a:spLocks noGrp="1"/>
          </p:cNvSpPr>
          <p:nvPr>
            <p:ph idx="1"/>
          </p:nvPr>
        </p:nvSpPr>
        <p:spPr>
          <a:xfrm>
            <a:off x="563161" y="1123950"/>
            <a:ext cx="11344359" cy="4829810"/>
          </a:xfrm>
        </p:spPr>
        <p:txBody>
          <a:bodyPr anchor="t" anchorCtr="0">
            <a:normAutofit/>
          </a:bodyPr>
          <a:lstStyle/>
          <a:p>
            <a:pPr marL="0" indent="0">
              <a:buNone/>
            </a:pPr>
            <a:r>
              <a:rPr lang="en-US" sz="2400" dirty="0">
                <a:latin typeface="Consolas" pitchFamily="49" charset="0"/>
              </a:rPr>
              <a:t>public void </a:t>
            </a:r>
            <a:r>
              <a:rPr lang="en-US" sz="2400" dirty="0" err="1">
                <a:latin typeface="Consolas" pitchFamily="49" charset="0"/>
              </a:rPr>
              <a:t>AddPoints</a:t>
            </a:r>
            <a:r>
              <a:rPr lang="en-US" sz="2400" dirty="0">
                <a:latin typeface="Consolas" pitchFamily="49" charset="0"/>
              </a:rPr>
              <a:t>(List&lt;</a:t>
            </a:r>
            <a:r>
              <a:rPr lang="en-US" sz="2400" dirty="0" err="1">
                <a:latin typeface="Consolas" pitchFamily="49" charset="0"/>
              </a:rPr>
              <a:t>DataPoint</a:t>
            </a:r>
            <a:r>
              <a:rPr lang="en-US" sz="2400" dirty="0">
                <a:latin typeface="Consolas" pitchFamily="49" charset="0"/>
              </a:rPr>
              <a:t>&gt; points, </a:t>
            </a:r>
          </a:p>
          <a:p>
            <a:pPr marL="0" indent="0">
              <a:buNone/>
            </a:pPr>
            <a:r>
              <a:rPr lang="en-US" sz="2400" dirty="0" smtClean="0">
                <a:latin typeface="Consolas" pitchFamily="49" charset="0"/>
              </a:rPr>
              <a:t>  string </a:t>
            </a:r>
            <a:r>
              <a:rPr lang="en-US" sz="2400" dirty="0" err="1">
                <a:latin typeface="Consolas" pitchFamily="49" charset="0"/>
              </a:rPr>
              <a:t>pointGeneratorTypeName</a:t>
            </a:r>
            <a:r>
              <a:rPr lang="en-US" sz="2400" dirty="0">
                <a:latin typeface="Consolas" pitchFamily="49" charset="0"/>
              </a:rPr>
              <a:t>)</a:t>
            </a:r>
          </a:p>
          <a:p>
            <a:pPr marL="0" indent="0">
              <a:buNone/>
            </a:pPr>
            <a:r>
              <a:rPr lang="en-US" sz="2400" dirty="0">
                <a:latin typeface="Consolas" pitchFamily="49" charset="0"/>
              </a:rPr>
              <a:t>{</a:t>
            </a:r>
          </a:p>
          <a:p>
            <a:pPr marL="0" indent="0">
              <a:buNone/>
            </a:pPr>
            <a:r>
              <a:rPr lang="en-US" sz="2400" dirty="0">
                <a:latin typeface="Consolas" pitchFamily="49" charset="0"/>
              </a:rPr>
              <a:t>  Type </a:t>
            </a:r>
            <a:r>
              <a:rPr lang="en-US" sz="2400" dirty="0" err="1">
                <a:latin typeface="Consolas" pitchFamily="49" charset="0"/>
              </a:rPr>
              <a:t>generatorType</a:t>
            </a:r>
            <a:r>
              <a:rPr lang="en-US" sz="2400" dirty="0">
                <a:latin typeface="Consolas" pitchFamily="49" charset="0"/>
              </a:rPr>
              <a:t> = </a:t>
            </a:r>
          </a:p>
          <a:p>
            <a:pPr marL="0" indent="0">
              <a:buNone/>
            </a:pPr>
            <a:r>
              <a:rPr lang="en-US" sz="2400" dirty="0">
                <a:latin typeface="Consolas" pitchFamily="49" charset="0"/>
              </a:rPr>
              <a:t>    </a:t>
            </a:r>
            <a:r>
              <a:rPr lang="en-US" sz="2400" dirty="0" err="1">
                <a:latin typeface="Consolas" pitchFamily="49" charset="0"/>
              </a:rPr>
              <a:t>Type.GetType</a:t>
            </a:r>
            <a:r>
              <a:rPr lang="en-US" sz="2400" dirty="0">
                <a:latin typeface="Consolas" pitchFamily="49" charset="0"/>
              </a:rPr>
              <a:t>(</a:t>
            </a:r>
            <a:r>
              <a:rPr lang="en-US" sz="2400" dirty="0" err="1">
                <a:latin typeface="Consolas" pitchFamily="49" charset="0"/>
              </a:rPr>
              <a:t>pointGeneratorTypeName</a:t>
            </a:r>
            <a:r>
              <a:rPr lang="en-US" sz="2400" dirty="0">
                <a:latin typeface="Consolas" pitchFamily="49" charset="0"/>
              </a:rPr>
              <a:t>);</a:t>
            </a:r>
          </a:p>
          <a:p>
            <a:pPr marL="0" indent="0">
              <a:buNone/>
            </a:pPr>
            <a:r>
              <a:rPr lang="en-US" sz="2400" dirty="0">
                <a:latin typeface="Consolas" pitchFamily="49" charset="0"/>
              </a:rPr>
              <a:t>  object generator = </a:t>
            </a:r>
          </a:p>
          <a:p>
            <a:pPr marL="0" indent="0">
              <a:buNone/>
            </a:pPr>
            <a:r>
              <a:rPr lang="en-US" sz="2400" dirty="0">
                <a:latin typeface="Consolas" pitchFamily="49" charset="0"/>
              </a:rPr>
              <a:t>    </a:t>
            </a:r>
            <a:r>
              <a:rPr lang="en-US" sz="2400" dirty="0" err="1">
                <a:latin typeface="Consolas" pitchFamily="49" charset="0"/>
              </a:rPr>
              <a:t>Activator.CreateInstance</a:t>
            </a:r>
            <a:r>
              <a:rPr lang="en-US" sz="2400" dirty="0">
                <a:latin typeface="Consolas" pitchFamily="49" charset="0"/>
              </a:rPr>
              <a:t>(</a:t>
            </a:r>
            <a:r>
              <a:rPr lang="en-US" sz="2400" dirty="0" err="1">
                <a:latin typeface="Consolas" pitchFamily="49" charset="0"/>
              </a:rPr>
              <a:t>generatorType</a:t>
            </a:r>
            <a:r>
              <a:rPr lang="en-US" sz="2400" dirty="0">
                <a:latin typeface="Consolas" pitchFamily="49" charset="0"/>
              </a:rPr>
              <a:t>);</a:t>
            </a:r>
          </a:p>
          <a:p>
            <a:pPr marL="0" indent="0">
              <a:buNone/>
            </a:pPr>
            <a:r>
              <a:rPr lang="en-US" sz="2400" dirty="0">
                <a:latin typeface="Consolas" pitchFamily="49" charset="0"/>
              </a:rPr>
              <a:t>  object[] arguments = </a:t>
            </a:r>
          </a:p>
          <a:p>
            <a:pPr marL="0" indent="0">
              <a:buNone/>
            </a:pPr>
            <a:r>
              <a:rPr lang="en-US" sz="2400" dirty="0">
                <a:latin typeface="Consolas" pitchFamily="49" charset="0"/>
              </a:rPr>
              <a:t>    new object[] { </a:t>
            </a:r>
            <a:r>
              <a:rPr lang="en-US" sz="2400" dirty="0" err="1">
                <a:latin typeface="Consolas" pitchFamily="49" charset="0"/>
              </a:rPr>
              <a:t>startDate</a:t>
            </a:r>
            <a:r>
              <a:rPr lang="en-US" sz="2400" dirty="0">
                <a:latin typeface="Consolas" pitchFamily="49" charset="0"/>
              </a:rPr>
              <a:t>, </a:t>
            </a:r>
            <a:r>
              <a:rPr lang="en-US" sz="2400" dirty="0" err="1">
                <a:latin typeface="Consolas" pitchFamily="49" charset="0"/>
              </a:rPr>
              <a:t>endDate</a:t>
            </a:r>
            <a:r>
              <a:rPr lang="en-US" sz="2400" dirty="0">
                <a:latin typeface="Consolas" pitchFamily="49" charset="0"/>
              </a:rPr>
              <a:t> </a:t>
            </a: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2407987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Motivation</a:t>
            </a:r>
            <a:endParaRPr lang="en-US" dirty="0"/>
          </a:p>
        </p:txBody>
      </p:sp>
      <p:sp>
        <p:nvSpPr>
          <p:cNvPr id="5" name="Content Placeholder 4"/>
          <p:cNvSpPr>
            <a:spLocks noGrp="1"/>
          </p:cNvSpPr>
          <p:nvPr>
            <p:ph idx="1"/>
          </p:nvPr>
        </p:nvSpPr>
        <p:spPr>
          <a:xfrm>
            <a:off x="563161" y="1123950"/>
            <a:ext cx="11344359" cy="4829810"/>
          </a:xfrm>
        </p:spPr>
        <p:txBody>
          <a:bodyPr anchor="t" anchorCtr="0">
            <a:normAutofit/>
          </a:bodyPr>
          <a:lstStyle/>
          <a:p>
            <a:pPr marL="0" indent="0">
              <a:buNone/>
            </a:pPr>
            <a:r>
              <a:rPr lang="en-US" sz="2400" dirty="0">
                <a:latin typeface="Consolas" pitchFamily="49" charset="0"/>
              </a:rPr>
              <a:t> </a:t>
            </a:r>
            <a:r>
              <a:rPr lang="en-US" sz="2400" dirty="0" smtClean="0">
                <a:latin typeface="Consolas" pitchFamily="49" charset="0"/>
              </a:rPr>
              <a:t> try</a:t>
            </a:r>
            <a:endParaRPr lang="en-US" sz="2400" dirty="0">
              <a:latin typeface="Consolas" pitchFamily="49" charset="0"/>
            </a:endParaRPr>
          </a:p>
          <a:p>
            <a:pPr marL="0" indent="0">
              <a:buNone/>
            </a:pPr>
            <a:r>
              <a:rPr lang="en-US" sz="2400" dirty="0">
                <a:latin typeface="Consolas" pitchFamily="49" charset="0"/>
              </a:rPr>
              <a:t>  {</a:t>
            </a:r>
          </a:p>
          <a:p>
            <a:pPr marL="0" indent="0">
              <a:buNone/>
            </a:pPr>
            <a:r>
              <a:rPr lang="en-US" sz="2400" dirty="0">
                <a:latin typeface="Consolas" pitchFamily="49" charset="0"/>
              </a:rPr>
              <a:t>    </a:t>
            </a:r>
            <a:r>
              <a:rPr lang="en-US" sz="2400" dirty="0" err="1">
                <a:latin typeface="Consolas" pitchFamily="49" charset="0"/>
              </a:rPr>
              <a:t>points.AddRange</a:t>
            </a:r>
            <a:r>
              <a:rPr lang="en-US" sz="2400" dirty="0">
                <a:latin typeface="Consolas" pitchFamily="49" charset="0"/>
              </a:rPr>
              <a:t>((List&lt;</a:t>
            </a:r>
            <a:r>
              <a:rPr lang="en-US" sz="2400" dirty="0" err="1">
                <a:latin typeface="Consolas" pitchFamily="49" charset="0"/>
              </a:rPr>
              <a:t>DataPoint</a:t>
            </a:r>
            <a:r>
              <a:rPr lang="en-US" sz="2400" dirty="0">
                <a:latin typeface="Consolas" pitchFamily="49" charset="0"/>
              </a:rPr>
              <a:t>&gt;)</a:t>
            </a:r>
          </a:p>
          <a:p>
            <a:pPr marL="0" indent="0">
              <a:buNone/>
            </a:pPr>
            <a:r>
              <a:rPr lang="en-US" sz="2400" dirty="0">
                <a:latin typeface="Consolas" pitchFamily="49" charset="0"/>
              </a:rPr>
              <a:t>      </a:t>
            </a:r>
            <a:r>
              <a:rPr lang="en-US" sz="2400" dirty="0" err="1">
                <a:latin typeface="Consolas" pitchFamily="49" charset="0"/>
              </a:rPr>
              <a:t>generatorType.InvokeMember</a:t>
            </a:r>
            <a:r>
              <a:rPr lang="en-US" sz="2400" dirty="0">
                <a:latin typeface="Consolas" pitchFamily="49" charset="0"/>
              </a:rPr>
              <a:t>(</a:t>
            </a:r>
          </a:p>
          <a:p>
            <a:pPr marL="0" indent="0">
              <a:buNone/>
            </a:pPr>
            <a:r>
              <a:rPr lang="en-US" sz="2400" dirty="0">
                <a:latin typeface="Consolas" pitchFamily="49" charset="0"/>
              </a:rPr>
              <a:t>        "</a:t>
            </a:r>
            <a:r>
              <a:rPr lang="en-US" sz="2400" dirty="0" err="1">
                <a:latin typeface="Consolas" pitchFamily="49" charset="0"/>
              </a:rPr>
              <a:t>GetDataPoints</a:t>
            </a:r>
            <a:r>
              <a:rPr lang="en-US" sz="2400" dirty="0">
                <a:latin typeface="Consolas" pitchFamily="49" charset="0"/>
              </a:rPr>
              <a:t>", </a:t>
            </a:r>
          </a:p>
          <a:p>
            <a:pPr marL="0" indent="0">
              <a:buNone/>
            </a:pPr>
            <a:r>
              <a:rPr lang="en-US" sz="2400" dirty="0">
                <a:latin typeface="Consolas" pitchFamily="49" charset="0"/>
              </a:rPr>
              <a:t>        </a:t>
            </a:r>
            <a:r>
              <a:rPr lang="en-US" sz="2400" dirty="0" err="1">
                <a:latin typeface="Consolas" pitchFamily="49" charset="0"/>
              </a:rPr>
              <a:t>BindingFlags.InvokeMethod</a:t>
            </a:r>
            <a:r>
              <a:rPr lang="en-US" sz="2400" dirty="0">
                <a:latin typeface="Consolas" pitchFamily="49" charset="0"/>
              </a:rPr>
              <a:t>, null, </a:t>
            </a:r>
          </a:p>
          <a:p>
            <a:pPr marL="0" indent="0">
              <a:buNone/>
            </a:pPr>
            <a:r>
              <a:rPr lang="en-US" sz="2400" dirty="0">
                <a:latin typeface="Consolas" pitchFamily="49" charset="0"/>
              </a:rPr>
              <a:t>        generator, arguments));</a:t>
            </a:r>
          </a:p>
          <a:p>
            <a:pPr marL="0" indent="0">
              <a:buNone/>
            </a:pPr>
            <a:r>
              <a:rPr lang="en-US" sz="2400" dirty="0">
                <a:latin typeface="Consolas" pitchFamily="49" charset="0"/>
              </a:rPr>
              <a:t>  }</a:t>
            </a:r>
          </a:p>
        </p:txBody>
      </p:sp>
    </p:spTree>
    <p:extLst>
      <p:ext uri="{BB962C8B-B14F-4D97-AF65-F5344CB8AC3E}">
        <p14:creationId xmlns:p14="http://schemas.microsoft.com/office/powerpoint/2010/main" val="2837297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Motivation</a:t>
            </a:r>
            <a:endParaRPr lang="en-US" dirty="0"/>
          </a:p>
        </p:txBody>
      </p:sp>
      <p:sp>
        <p:nvSpPr>
          <p:cNvPr id="5" name="Content Placeholder 4"/>
          <p:cNvSpPr>
            <a:spLocks noGrp="1"/>
          </p:cNvSpPr>
          <p:nvPr>
            <p:ph idx="1"/>
          </p:nvPr>
        </p:nvSpPr>
        <p:spPr>
          <a:xfrm>
            <a:off x="563161" y="1123950"/>
            <a:ext cx="11344359" cy="4829810"/>
          </a:xfrm>
        </p:spPr>
        <p:txBody>
          <a:bodyPr anchor="t" anchorCtr="0">
            <a:normAutofit/>
          </a:bodyPr>
          <a:lstStyle/>
          <a:p>
            <a:pPr marL="0" indent="0">
              <a:buNone/>
            </a:pPr>
            <a:r>
              <a:rPr lang="en-US" sz="2400" dirty="0">
                <a:latin typeface="Consolas" pitchFamily="49" charset="0"/>
              </a:rPr>
              <a:t> </a:t>
            </a:r>
            <a:r>
              <a:rPr lang="en-US" sz="2400" dirty="0" smtClean="0">
                <a:latin typeface="Consolas" pitchFamily="49" charset="0"/>
              </a:rPr>
              <a:t> catch </a:t>
            </a:r>
            <a:r>
              <a:rPr lang="en-US" sz="2400" dirty="0">
                <a:latin typeface="Consolas" pitchFamily="49" charset="0"/>
              </a:rPr>
              <a:t>(Exception e)</a:t>
            </a:r>
          </a:p>
          <a:p>
            <a:pPr marL="0" indent="0">
              <a:buNone/>
            </a:pPr>
            <a:r>
              <a:rPr lang="en-US" sz="2400" dirty="0">
                <a:latin typeface="Consolas" pitchFamily="49" charset="0"/>
              </a:rPr>
              <a:t>  {</a:t>
            </a:r>
          </a:p>
          <a:p>
            <a:pPr marL="0" indent="0">
              <a:buNone/>
            </a:pPr>
            <a:r>
              <a:rPr lang="en-US" sz="2400" dirty="0">
                <a:latin typeface="Consolas" pitchFamily="49" charset="0"/>
              </a:rPr>
              <a:t>    // Note: don't change this message! </a:t>
            </a:r>
          </a:p>
          <a:p>
            <a:pPr marL="0" indent="0">
              <a:buNone/>
            </a:pPr>
            <a:r>
              <a:rPr lang="en-US" sz="2400" dirty="0">
                <a:latin typeface="Consolas" pitchFamily="49" charset="0"/>
              </a:rPr>
              <a:t>    // Flash needs it!</a:t>
            </a:r>
          </a:p>
          <a:p>
            <a:pPr marL="0" indent="0">
              <a:buNone/>
            </a:pPr>
            <a:r>
              <a:rPr lang="en-US" sz="2400" dirty="0">
                <a:latin typeface="Consolas" pitchFamily="49" charset="0"/>
              </a:rPr>
              <a:t>    throw (new Exception("Well-Known " +</a:t>
            </a:r>
          </a:p>
          <a:p>
            <a:pPr marL="0" indent="0">
              <a:buNone/>
            </a:pPr>
            <a:r>
              <a:rPr lang="en-US" sz="2400" dirty="0">
                <a:latin typeface="Consolas" pitchFamily="49" charset="0"/>
              </a:rPr>
              <a:t>      "Web Service Connection Lost."));</a:t>
            </a:r>
          </a:p>
          <a:p>
            <a:pPr marL="0" indent="0">
              <a:buNone/>
            </a:pPr>
            <a:r>
              <a:rPr lang="en-US" sz="2400" dirty="0">
                <a:latin typeface="Consolas" pitchFamily="49" charset="0"/>
              </a:rPr>
              <a:t>  }</a:t>
            </a:r>
          </a:p>
          <a:p>
            <a:pPr marL="0" indent="0">
              <a:buNone/>
            </a:pPr>
            <a:r>
              <a:rPr lang="en-US" sz="2400" dirty="0">
                <a:latin typeface="Consolas" pitchFamily="49" charset="0"/>
              </a:rPr>
              <a:t>}</a:t>
            </a:r>
          </a:p>
        </p:txBody>
      </p:sp>
    </p:spTree>
    <p:extLst>
      <p:ext uri="{BB962C8B-B14F-4D97-AF65-F5344CB8AC3E}">
        <p14:creationId xmlns:p14="http://schemas.microsoft.com/office/powerpoint/2010/main" val="2980762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Motivation	</a:t>
            </a:r>
            <a:endParaRPr lang="en-US" dirty="0"/>
          </a:p>
        </p:txBody>
      </p:sp>
      <p:sp>
        <p:nvSpPr>
          <p:cNvPr id="7" name="Rectangle 6"/>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http://www.plognark.com/Art/Sketches/Blogsketches/2008/thestupiditburns.jpg</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999" y="417183"/>
            <a:ext cx="5333999" cy="5476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1702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MGNC_PPT_FINAL">
  <a:themeElements>
    <a:clrScheme name="MAGENIC COLORS">
      <a:dk1>
        <a:srgbClr val="53565A"/>
      </a:dk1>
      <a:lt1>
        <a:sysClr val="window" lastClr="FFFFFF"/>
      </a:lt1>
      <a:dk2>
        <a:srgbClr val="78BE3C"/>
      </a:dk2>
      <a:lt2>
        <a:srgbClr val="FFC32C"/>
      </a:lt2>
      <a:accent1>
        <a:srgbClr val="78BE3C"/>
      </a:accent1>
      <a:accent2>
        <a:srgbClr val="00A9E0"/>
      </a:accent2>
      <a:accent3>
        <a:srgbClr val="F26A21"/>
      </a:accent3>
      <a:accent4>
        <a:srgbClr val="E31C79"/>
      </a:accent4>
      <a:accent5>
        <a:srgbClr val="75787B"/>
      </a:accent5>
      <a:accent6>
        <a:srgbClr val="97999B"/>
      </a:accent6>
      <a:hlink>
        <a:srgbClr val="F37121"/>
      </a:hlink>
      <a:folHlink>
        <a:srgbClr val="75787B"/>
      </a:folHlink>
    </a:clrScheme>
    <a:fontScheme name="Magenic_Fonts">
      <a:majorFont>
        <a:latin typeface="Franklin Gothic Medium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1F49E07-481A-EF40-8C7A-4EC36E0BA8D6}" vid="{6F5D4837-CDDD-BA4D-BADD-2F5BA0FD6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mpany xmlns="f0d6b4bb-fd12-4740-8884-687737dcca9a">Magenic</Company>
    <Tech_x0020_Used xmlns="f0d6b4bb-fd12-4740-8884-687737dcca9a"/>
    <Document_x0020_Type xmlns="f0d6b4bb-fd12-4740-8884-687737dcca9a">
      <Value>Template</Value>
    </Document_x0020_Type>
    <Industry_x002f_Vertical xmlns="f0d6b4bb-fd12-4740-8884-687737dcca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D047A0B1BD8FE45B080D14CD83AD5DB" ma:contentTypeVersion="4" ma:contentTypeDescription="Create a new document." ma:contentTypeScope="" ma:versionID="bb8fe93aa668ed2e9af0b4a91588e96f">
  <xsd:schema xmlns:xsd="http://www.w3.org/2001/XMLSchema" xmlns:xs="http://www.w3.org/2001/XMLSchema" xmlns:p="http://schemas.microsoft.com/office/2006/metadata/properties" xmlns:ns2="f0d6b4bb-fd12-4740-8884-687737dcca9a" targetNamespace="http://schemas.microsoft.com/office/2006/metadata/properties" ma:root="true" ma:fieldsID="9ccf4b7a71e6b6cf55d0a74afbac0ca8" ns2:_="">
    <xsd:import namespace="f0d6b4bb-fd12-4740-8884-687737dcca9a"/>
    <xsd:element name="properties">
      <xsd:complexType>
        <xsd:sequence>
          <xsd:element name="documentManagement">
            <xsd:complexType>
              <xsd:all>
                <xsd:element ref="ns2:Tech_x0020_Used" minOccurs="0"/>
                <xsd:element ref="ns2:Document_x0020_Type" minOccurs="0"/>
                <xsd:element ref="ns2:Industry_x002f_Vertical" minOccurs="0"/>
                <xsd:element ref="ns2:Compan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6b4bb-fd12-4740-8884-687737dcca9a" elementFormDefault="qualified">
    <xsd:import namespace="http://schemas.microsoft.com/office/2006/documentManagement/types"/>
    <xsd:import namespace="http://schemas.microsoft.com/office/infopath/2007/PartnerControls"/>
    <xsd:element name="Tech_x0020_Used" ma:index="8" nillable="true" ma:displayName="Tech Used" ma:internalName="Tech_x0020_Used">
      <xsd:complexType>
        <xsd:complexContent>
          <xsd:extension base="dms:MultiChoice">
            <xsd:sequence>
              <xsd:element name="Value" maxOccurs="unbounded" minOccurs="0" nillable="true">
                <xsd:simpleType>
                  <xsd:restriction base="dms:Choice">
                    <xsd:enumeration value="App Dev"/>
                    <xsd:enumeration value="Mobile"/>
                    <xsd:enumeration value="Biztalk"/>
                    <xsd:enumeration value="Azure"/>
                    <xsd:enumeration value="Data Services"/>
                    <xsd:enumeration value="Application Lifecycle Mgmt"/>
                    <xsd:enumeration value="SharePoint"/>
                    <xsd:enumeration value="UX/UI"/>
                    <xsd:enumeration value="QAT"/>
                    <xsd:enumeration value="Support &amp; Maintenance"/>
                  </xsd:restriction>
                </xsd:simpleType>
              </xsd:element>
            </xsd:sequence>
          </xsd:extension>
        </xsd:complexContent>
      </xsd:complexType>
    </xsd:element>
    <xsd:element name="Document_x0020_Type" ma:index="9" nillable="true" ma:displayName="Document Type" ma:default="Case Study" ma:internalName="Document_x0020_Type" ma:requiredMultiChoice="true">
      <xsd:complexType>
        <xsd:complexContent>
          <xsd:extension base="dms:MultiChoice">
            <xsd:sequence>
              <xsd:element name="Value" maxOccurs="unbounded" minOccurs="0" nillable="true">
                <xsd:simpleType>
                  <xsd:restriction base="dms:Choice">
                    <xsd:enumeration value="Proposal"/>
                    <xsd:enumeration value="Template"/>
                    <xsd:enumeration value="Graphics"/>
                    <xsd:enumeration value="Presentation"/>
                    <xsd:enumeration value="Base Deck"/>
                    <xsd:enumeration value="Envisioning"/>
                    <xsd:enumeration value="Case Study"/>
                    <xsd:enumeration value="Estimate"/>
                    <xsd:enumeration value="Client Supplied Docs / RFP"/>
                    <xsd:enumeration value="Pursuit Docs"/>
                    <xsd:enumeration value="White Paper"/>
                  </xsd:restriction>
                </xsd:simpleType>
              </xsd:element>
            </xsd:sequence>
          </xsd:extension>
        </xsd:complexContent>
      </xsd:complexType>
    </xsd:element>
    <xsd:element name="Industry_x002f_Vertical" ma:index="10" nillable="true" ma:displayName="Industry/Vertical" ma:format="RadioButtons" ma:internalName="Industry_x002f_Vertical">
      <xsd:simpleType>
        <xsd:restriction base="dms:Choice">
          <xsd:enumeration value="Retail"/>
          <xsd:enumeration value="Manufacturing"/>
          <xsd:enumeration value="Transportation/Logistics"/>
          <xsd:enumeration value="Financial Services/Banking"/>
          <xsd:enumeration value="Healthcare/Life Sciences"/>
          <xsd:enumeration value="Insurance"/>
          <xsd:enumeration value="Professional Services"/>
          <xsd:enumeration value="Misc."/>
        </xsd:restriction>
      </xsd:simpleType>
    </xsd:element>
    <xsd:element name="Company" ma:index="11" nillable="true" ma:displayName="Company" ma:internalName="Compan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8D97D8-3C52-47EE-88EC-CF46155D7428}">
  <ds:schemaRefs>
    <ds:schemaRef ds:uri="http://schemas.microsoft.com/sharepoint/v3/contenttype/forms"/>
  </ds:schemaRefs>
</ds:datastoreItem>
</file>

<file path=customXml/itemProps2.xml><?xml version="1.0" encoding="utf-8"?>
<ds:datastoreItem xmlns:ds="http://schemas.openxmlformats.org/officeDocument/2006/customXml" ds:itemID="{65A3A91F-3324-4EE4-8BF2-C3B78E1D1674}">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f0d6b4bb-fd12-4740-8884-687737dcca9a"/>
    <ds:schemaRef ds:uri="http://purl.org/dc/elements/1.1/"/>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554ECF4A-C03F-4D49-9C40-03179AA892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6b4bb-fd12-4740-8884-687737dc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Exceptional Development</Template>
  <TotalTime>3433</TotalTime>
  <Words>3058</Words>
  <Application>Microsoft Office PowerPoint</Application>
  <PresentationFormat>Widescreen</PresentationFormat>
  <Paragraphs>338</Paragraphs>
  <Slides>24</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Black</vt:lpstr>
      <vt:lpstr>Calibri</vt:lpstr>
      <vt:lpstr>Consolas</vt:lpstr>
      <vt:lpstr>Cordia New</vt:lpstr>
      <vt:lpstr>Dotum</vt:lpstr>
      <vt:lpstr>Franklin Gothic Book</vt:lpstr>
      <vt:lpstr>Franklin Gothic Medium Cond</vt:lpstr>
      <vt:lpstr>Wingdings</vt:lpstr>
      <vt:lpstr>MGNC_PPT_FINAL</vt:lpstr>
      <vt:lpstr>Exceptional Development: Dealing with Exceptions in .NET</vt:lpstr>
      <vt:lpstr>Personal Info</vt:lpstr>
      <vt:lpstr>Downloads</vt:lpstr>
      <vt:lpstr>Overview </vt:lpstr>
      <vt:lpstr>Motivation </vt:lpstr>
      <vt:lpstr>Motivation</vt:lpstr>
      <vt:lpstr>Motivation</vt:lpstr>
      <vt:lpstr>Motivation</vt:lpstr>
      <vt:lpstr>Motivation </vt:lpstr>
      <vt:lpstr>Motivation </vt:lpstr>
      <vt:lpstr>Demo: Exception Essentials</vt:lpstr>
      <vt:lpstr>Recommendations </vt:lpstr>
      <vt:lpstr>Recommendations </vt:lpstr>
      <vt:lpstr>Recommendations </vt:lpstr>
      <vt:lpstr>Demo: Timing Exceptions</vt:lpstr>
      <vt:lpstr>Recommendations </vt:lpstr>
      <vt:lpstr>Recommendations </vt:lpstr>
      <vt:lpstr>Recommendations </vt:lpstr>
      <vt:lpstr>Recommendations </vt:lpstr>
      <vt:lpstr>Demo: TCS and Alternatives</vt:lpstr>
      <vt:lpstr>Recommendations </vt:lpstr>
      <vt:lpstr>Demo: Using Tools</vt:lpstr>
      <vt:lpstr>Summary </vt:lpstr>
      <vt:lpstr>Exceptional Development: Dealing with Exceptions in .NET</vt:lpstr>
    </vt:vector>
  </TitlesOfParts>
  <Company>Magenic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Exceptional Development: Dealing with Exceptions in .NET</dc:title>
  <dc:creator>Jason Bock</dc:creator>
  <cp:lastModifiedBy>JASON BOCK</cp:lastModifiedBy>
  <cp:revision>26</cp:revision>
  <dcterms:created xsi:type="dcterms:W3CDTF">2016-02-19T22:00:39Z</dcterms:created>
  <dcterms:modified xsi:type="dcterms:W3CDTF">2016-08-19T15:20:09Z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0x010100FD047A0B1BD8FE45B080D14CD83AD5DB</vt:lpwstr>
  </property>
</Properties>
</file>