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300"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513" autoAdjust="0"/>
  </p:normalViewPr>
  <p:slideViewPr>
    <p:cSldViewPr snapToGrid="0">
      <p:cViewPr varScale="1">
        <p:scale>
          <a:sx n="90" d="100"/>
          <a:sy n="90" d="100"/>
        </p:scale>
        <p:origin x="1332" y="96"/>
      </p:cViewPr>
      <p:guideLst/>
    </p:cSldViewPr>
  </p:slideViewPr>
  <p:notesTextViewPr>
    <p:cViewPr>
      <p:scale>
        <a:sx n="1" d="1"/>
        <a:sy n="1" d="1"/>
      </p:scale>
      <p:origin x="0" y="-35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77C25-A785-4689-8E58-885399C8D6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F072B1-BC48-4E36-8ACA-32671FDA280D}">
      <dgm:prSet/>
      <dgm:spPr/>
      <dgm:t>
        <a:bodyPr/>
        <a:lstStyle/>
        <a:p>
          <a:pPr algn="ctr" rtl="0"/>
          <a:r>
            <a:rPr lang="en-US"/>
            <a:t>.NET Compiler Platform ("Roslyn")</a:t>
          </a:r>
        </a:p>
      </dgm:t>
    </dgm:pt>
    <dgm:pt modelId="{BF6CA2C5-46F3-4420-93B4-02CD3FDFBD58}" type="parTrans" cxnId="{06C3589A-2CB9-440D-9AB1-B6F8B848EF42}">
      <dgm:prSet/>
      <dgm:spPr/>
      <dgm:t>
        <a:bodyPr/>
        <a:lstStyle/>
        <a:p>
          <a:pPr algn="ctr"/>
          <a:endParaRPr lang="en-US"/>
        </a:p>
      </dgm:t>
    </dgm:pt>
    <dgm:pt modelId="{6A979551-7B75-4084-B199-145D65A249CE}" type="sibTrans" cxnId="{06C3589A-2CB9-440D-9AB1-B6F8B848EF42}">
      <dgm:prSet/>
      <dgm:spPr/>
      <dgm:t>
        <a:bodyPr/>
        <a:lstStyle/>
        <a:p>
          <a:pPr algn="ctr"/>
          <a:endParaRPr lang="en-US"/>
        </a:p>
      </dgm:t>
    </dgm:pt>
    <dgm:pt modelId="{52C339C2-D2B7-47A1-9373-612CC6B5F1A1}">
      <dgm:prSet/>
      <dgm:spPr/>
      <dgm:t>
        <a:bodyPr/>
        <a:lstStyle/>
        <a:p>
          <a:pPr algn="ctr" rtl="0"/>
          <a:r>
            <a:rPr lang="en-US"/>
            <a:t>.NET Core</a:t>
          </a:r>
        </a:p>
      </dgm:t>
    </dgm:pt>
    <dgm:pt modelId="{D78AAEE2-9838-4467-8504-18AAFC9A0603}" type="parTrans" cxnId="{C65FEE31-B971-4F5D-BCA6-9A08D33DEC38}">
      <dgm:prSet/>
      <dgm:spPr/>
      <dgm:t>
        <a:bodyPr/>
        <a:lstStyle/>
        <a:p>
          <a:pPr algn="ctr"/>
          <a:endParaRPr lang="en-US"/>
        </a:p>
      </dgm:t>
    </dgm:pt>
    <dgm:pt modelId="{6712A451-065C-4DFD-B071-30CD131D64E6}" type="sibTrans" cxnId="{C65FEE31-B971-4F5D-BCA6-9A08D33DEC38}">
      <dgm:prSet/>
      <dgm:spPr/>
      <dgm:t>
        <a:bodyPr/>
        <a:lstStyle/>
        <a:p>
          <a:pPr algn="ctr"/>
          <a:endParaRPr lang="en-US"/>
        </a:p>
      </dgm:t>
    </dgm:pt>
    <dgm:pt modelId="{420A659B-422A-448E-BD5E-107A801ACD45}">
      <dgm:prSet/>
      <dgm:spPr/>
      <dgm:t>
        <a:bodyPr/>
        <a:lstStyle/>
        <a:p>
          <a:pPr algn="ctr" rtl="0"/>
          <a:r>
            <a:rPr lang="en-US"/>
            <a:t>ASP.NET Core</a:t>
          </a:r>
        </a:p>
      </dgm:t>
    </dgm:pt>
    <dgm:pt modelId="{EFD92504-530F-47C9-8006-B339389F082F}" type="parTrans" cxnId="{2F0C2E1A-2319-4899-B264-0BFCFEA301B2}">
      <dgm:prSet/>
      <dgm:spPr/>
      <dgm:t>
        <a:bodyPr/>
        <a:lstStyle/>
        <a:p>
          <a:pPr algn="ctr"/>
          <a:endParaRPr lang="en-US"/>
        </a:p>
      </dgm:t>
    </dgm:pt>
    <dgm:pt modelId="{671B40D0-E128-422D-8A9F-A63AE25DD73F}" type="sibTrans" cxnId="{2F0C2E1A-2319-4899-B264-0BFCFEA301B2}">
      <dgm:prSet/>
      <dgm:spPr/>
      <dgm:t>
        <a:bodyPr/>
        <a:lstStyle/>
        <a:p>
          <a:pPr algn="ctr"/>
          <a:endParaRPr lang="en-US"/>
        </a:p>
      </dgm:t>
    </dgm:pt>
    <dgm:pt modelId="{4F48D5FB-C701-470A-93D8-8A520E177DF3}">
      <dgm:prSet/>
      <dgm:spPr/>
      <dgm:t>
        <a:bodyPr/>
        <a:lstStyle/>
        <a:p>
          <a:pPr algn="ctr" rtl="0"/>
          <a:r>
            <a:rPr lang="en-US"/>
            <a:t>ASP.NET SignalR</a:t>
          </a:r>
        </a:p>
      </dgm:t>
    </dgm:pt>
    <dgm:pt modelId="{F0278E00-88D7-46EA-8651-F087E24CB4A9}" type="parTrans" cxnId="{22677E04-02E3-4EEA-9E61-D1B6BE261781}">
      <dgm:prSet/>
      <dgm:spPr/>
      <dgm:t>
        <a:bodyPr/>
        <a:lstStyle/>
        <a:p>
          <a:pPr algn="ctr"/>
          <a:endParaRPr lang="en-US"/>
        </a:p>
      </dgm:t>
    </dgm:pt>
    <dgm:pt modelId="{A331029F-4703-49A7-BB3C-C99ADEA96E0C}" type="sibTrans" cxnId="{22677E04-02E3-4EEA-9E61-D1B6BE261781}">
      <dgm:prSet/>
      <dgm:spPr/>
      <dgm:t>
        <a:bodyPr/>
        <a:lstStyle/>
        <a:p>
          <a:pPr algn="ctr"/>
          <a:endParaRPr lang="en-US"/>
        </a:p>
      </dgm:t>
    </dgm:pt>
    <dgm:pt modelId="{E11B6DA5-3A38-4FFF-8B4B-D65B28657BB7}">
      <dgm:prSet/>
      <dgm:spPr/>
      <dgm:t>
        <a:bodyPr/>
        <a:lstStyle/>
        <a:p>
          <a:pPr algn="ctr" rtl="0"/>
          <a:r>
            <a:rPr lang="en-US"/>
            <a:t>BenchmarkDotNet</a:t>
          </a:r>
        </a:p>
      </dgm:t>
    </dgm:pt>
    <dgm:pt modelId="{ABC4D6AE-5902-4E8B-BE15-529B7512A461}" type="parTrans" cxnId="{E3E0CDFA-4C5A-4A7E-82F9-171AF3983F5D}">
      <dgm:prSet/>
      <dgm:spPr/>
      <dgm:t>
        <a:bodyPr/>
        <a:lstStyle/>
        <a:p>
          <a:pPr algn="ctr"/>
          <a:endParaRPr lang="en-US"/>
        </a:p>
      </dgm:t>
    </dgm:pt>
    <dgm:pt modelId="{D823840E-E981-4E2F-8066-1F267B5A7046}" type="sibTrans" cxnId="{E3E0CDFA-4C5A-4A7E-82F9-171AF3983F5D}">
      <dgm:prSet/>
      <dgm:spPr/>
      <dgm:t>
        <a:bodyPr/>
        <a:lstStyle/>
        <a:p>
          <a:pPr algn="ctr"/>
          <a:endParaRPr lang="en-US"/>
        </a:p>
      </dgm:t>
    </dgm:pt>
    <dgm:pt modelId="{66AD75A4-9E1B-41F6-8D16-87F25DA2F34A}">
      <dgm:prSet/>
      <dgm:spPr/>
      <dgm:t>
        <a:bodyPr/>
        <a:lstStyle/>
        <a:p>
          <a:pPr algn="ctr" rtl="0"/>
          <a:r>
            <a:rPr lang="en-US"/>
            <a:t>Cake</a:t>
          </a:r>
        </a:p>
      </dgm:t>
    </dgm:pt>
    <dgm:pt modelId="{7EC0D39E-32F6-4A16-BB4D-5A80C4462333}" type="parTrans" cxnId="{ACB2DCDF-F3AD-49C6-B17C-F39158DC76CA}">
      <dgm:prSet/>
      <dgm:spPr/>
      <dgm:t>
        <a:bodyPr/>
        <a:lstStyle/>
        <a:p>
          <a:pPr algn="ctr"/>
          <a:endParaRPr lang="en-US"/>
        </a:p>
      </dgm:t>
    </dgm:pt>
    <dgm:pt modelId="{D45B42D8-AE32-4085-A92E-409715B1E31E}" type="sibTrans" cxnId="{ACB2DCDF-F3AD-49C6-B17C-F39158DC76CA}">
      <dgm:prSet/>
      <dgm:spPr/>
      <dgm:t>
        <a:bodyPr/>
        <a:lstStyle/>
        <a:p>
          <a:pPr algn="ctr"/>
          <a:endParaRPr lang="en-US"/>
        </a:p>
      </dgm:t>
    </dgm:pt>
    <dgm:pt modelId="{B142A900-73CA-4795-9962-C39E975218AA}">
      <dgm:prSet/>
      <dgm:spPr/>
      <dgm:t>
        <a:bodyPr/>
        <a:lstStyle/>
        <a:p>
          <a:pPr algn="ctr" rtl="0"/>
          <a:r>
            <a:rPr lang="en-US"/>
            <a:t>And a lot more!</a:t>
          </a:r>
        </a:p>
      </dgm:t>
    </dgm:pt>
    <dgm:pt modelId="{93C1A46A-8C2D-4E14-AFA9-DADBD00C565C}" type="parTrans" cxnId="{6F05E6ED-8087-4ED1-96E7-F3DEF6F9E25C}">
      <dgm:prSet/>
      <dgm:spPr/>
      <dgm:t>
        <a:bodyPr/>
        <a:lstStyle/>
        <a:p>
          <a:pPr algn="ctr"/>
          <a:endParaRPr lang="en-US"/>
        </a:p>
      </dgm:t>
    </dgm:pt>
    <dgm:pt modelId="{DA6A208E-B668-47A8-9475-48D52C929D82}" type="sibTrans" cxnId="{6F05E6ED-8087-4ED1-96E7-F3DEF6F9E25C}">
      <dgm:prSet/>
      <dgm:spPr/>
      <dgm:t>
        <a:bodyPr/>
        <a:lstStyle/>
        <a:p>
          <a:pPr algn="ctr"/>
          <a:endParaRPr lang="en-US"/>
        </a:p>
      </dgm:t>
    </dgm:pt>
    <dgm:pt modelId="{3FE1F05E-3189-45D7-90C2-A70BC0D1B87A}" type="pres">
      <dgm:prSet presAssocID="{71977C25-A785-4689-8E58-885399C8D66E}" presName="linear" presStyleCnt="0">
        <dgm:presLayoutVars>
          <dgm:animLvl val="lvl"/>
          <dgm:resizeHandles val="exact"/>
        </dgm:presLayoutVars>
      </dgm:prSet>
      <dgm:spPr/>
    </dgm:pt>
    <dgm:pt modelId="{B7BE2C34-4ED7-4464-987B-8B83FDD7A087}" type="pres">
      <dgm:prSet presAssocID="{ABF072B1-BC48-4E36-8ACA-32671FDA280D}" presName="parentText" presStyleLbl="node1" presStyleIdx="0" presStyleCnt="7">
        <dgm:presLayoutVars>
          <dgm:chMax val="0"/>
          <dgm:bulletEnabled val="1"/>
        </dgm:presLayoutVars>
      </dgm:prSet>
      <dgm:spPr/>
    </dgm:pt>
    <dgm:pt modelId="{71615911-A474-42CB-85E6-28CF806B04EC}" type="pres">
      <dgm:prSet presAssocID="{6A979551-7B75-4084-B199-145D65A249CE}" presName="spacer" presStyleCnt="0"/>
      <dgm:spPr/>
    </dgm:pt>
    <dgm:pt modelId="{A7951027-CF2E-45B8-B249-42D687FFEE3A}" type="pres">
      <dgm:prSet presAssocID="{52C339C2-D2B7-47A1-9373-612CC6B5F1A1}" presName="parentText" presStyleLbl="node1" presStyleIdx="1" presStyleCnt="7">
        <dgm:presLayoutVars>
          <dgm:chMax val="0"/>
          <dgm:bulletEnabled val="1"/>
        </dgm:presLayoutVars>
      </dgm:prSet>
      <dgm:spPr/>
    </dgm:pt>
    <dgm:pt modelId="{9517D0C2-2ACE-4391-B1ED-3CDC1F06DE00}" type="pres">
      <dgm:prSet presAssocID="{6712A451-065C-4DFD-B071-30CD131D64E6}" presName="spacer" presStyleCnt="0"/>
      <dgm:spPr/>
    </dgm:pt>
    <dgm:pt modelId="{8E6EBDFD-ECB8-4710-B578-4D2A8FB37851}" type="pres">
      <dgm:prSet presAssocID="{420A659B-422A-448E-BD5E-107A801ACD45}" presName="parentText" presStyleLbl="node1" presStyleIdx="2" presStyleCnt="7">
        <dgm:presLayoutVars>
          <dgm:chMax val="0"/>
          <dgm:bulletEnabled val="1"/>
        </dgm:presLayoutVars>
      </dgm:prSet>
      <dgm:spPr/>
    </dgm:pt>
    <dgm:pt modelId="{902B8EDE-0F02-4DBB-8325-B15B3A07F9DE}" type="pres">
      <dgm:prSet presAssocID="{671B40D0-E128-422D-8A9F-A63AE25DD73F}" presName="spacer" presStyleCnt="0"/>
      <dgm:spPr/>
    </dgm:pt>
    <dgm:pt modelId="{2EBEE560-54AE-4D7D-9F34-B96DC7F57458}" type="pres">
      <dgm:prSet presAssocID="{4F48D5FB-C701-470A-93D8-8A520E177DF3}" presName="parentText" presStyleLbl="node1" presStyleIdx="3" presStyleCnt="7">
        <dgm:presLayoutVars>
          <dgm:chMax val="0"/>
          <dgm:bulletEnabled val="1"/>
        </dgm:presLayoutVars>
      </dgm:prSet>
      <dgm:spPr/>
    </dgm:pt>
    <dgm:pt modelId="{84BCF9A0-2CA1-4A12-92F5-B39F3AEF0606}" type="pres">
      <dgm:prSet presAssocID="{A331029F-4703-49A7-BB3C-C99ADEA96E0C}" presName="spacer" presStyleCnt="0"/>
      <dgm:spPr/>
    </dgm:pt>
    <dgm:pt modelId="{8EBCC26F-A082-43EE-ADA9-340AAF6E64EC}" type="pres">
      <dgm:prSet presAssocID="{E11B6DA5-3A38-4FFF-8B4B-D65B28657BB7}" presName="parentText" presStyleLbl="node1" presStyleIdx="4" presStyleCnt="7">
        <dgm:presLayoutVars>
          <dgm:chMax val="0"/>
          <dgm:bulletEnabled val="1"/>
        </dgm:presLayoutVars>
      </dgm:prSet>
      <dgm:spPr/>
    </dgm:pt>
    <dgm:pt modelId="{E0769F3B-A492-47F0-AFF5-C38EAACFCDA6}" type="pres">
      <dgm:prSet presAssocID="{D823840E-E981-4E2F-8066-1F267B5A7046}" presName="spacer" presStyleCnt="0"/>
      <dgm:spPr/>
    </dgm:pt>
    <dgm:pt modelId="{C4F5E101-D40E-4E9A-BA75-08FA62CAF20C}" type="pres">
      <dgm:prSet presAssocID="{66AD75A4-9E1B-41F6-8D16-87F25DA2F34A}" presName="parentText" presStyleLbl="node1" presStyleIdx="5" presStyleCnt="7">
        <dgm:presLayoutVars>
          <dgm:chMax val="0"/>
          <dgm:bulletEnabled val="1"/>
        </dgm:presLayoutVars>
      </dgm:prSet>
      <dgm:spPr/>
    </dgm:pt>
    <dgm:pt modelId="{D7DB859B-D723-42B8-A495-F838CED37268}" type="pres">
      <dgm:prSet presAssocID="{D45B42D8-AE32-4085-A92E-409715B1E31E}" presName="spacer" presStyleCnt="0"/>
      <dgm:spPr/>
    </dgm:pt>
    <dgm:pt modelId="{1DDFC604-64AB-466F-9603-4BBCE060BF2E}" type="pres">
      <dgm:prSet presAssocID="{B142A900-73CA-4795-9962-C39E975218AA}" presName="parentText" presStyleLbl="node1" presStyleIdx="6" presStyleCnt="7">
        <dgm:presLayoutVars>
          <dgm:chMax val="0"/>
          <dgm:bulletEnabled val="1"/>
        </dgm:presLayoutVars>
      </dgm:prSet>
      <dgm:spPr/>
    </dgm:pt>
  </dgm:ptLst>
  <dgm:cxnLst>
    <dgm:cxn modelId="{DDD6E702-AABF-4B47-BB9D-A16A7D41C835}" type="presOf" srcId="{52C339C2-D2B7-47A1-9373-612CC6B5F1A1}" destId="{A7951027-CF2E-45B8-B249-42D687FFEE3A}" srcOrd="0" destOrd="0" presId="urn:microsoft.com/office/officeart/2005/8/layout/vList2"/>
    <dgm:cxn modelId="{22677E04-02E3-4EEA-9E61-D1B6BE261781}" srcId="{71977C25-A785-4689-8E58-885399C8D66E}" destId="{4F48D5FB-C701-470A-93D8-8A520E177DF3}" srcOrd="3" destOrd="0" parTransId="{F0278E00-88D7-46EA-8651-F087E24CB4A9}" sibTransId="{A331029F-4703-49A7-BB3C-C99ADEA96E0C}"/>
    <dgm:cxn modelId="{2F0C2E1A-2319-4899-B264-0BFCFEA301B2}" srcId="{71977C25-A785-4689-8E58-885399C8D66E}" destId="{420A659B-422A-448E-BD5E-107A801ACD45}" srcOrd="2" destOrd="0" parTransId="{EFD92504-530F-47C9-8006-B339389F082F}" sibTransId="{671B40D0-E128-422D-8A9F-A63AE25DD73F}"/>
    <dgm:cxn modelId="{F78A9927-FC54-4F33-A293-C4BE60D6ACDF}" type="presOf" srcId="{4F48D5FB-C701-470A-93D8-8A520E177DF3}" destId="{2EBEE560-54AE-4D7D-9F34-B96DC7F57458}" srcOrd="0" destOrd="0" presId="urn:microsoft.com/office/officeart/2005/8/layout/vList2"/>
    <dgm:cxn modelId="{C65FEE31-B971-4F5D-BCA6-9A08D33DEC38}" srcId="{71977C25-A785-4689-8E58-885399C8D66E}" destId="{52C339C2-D2B7-47A1-9373-612CC6B5F1A1}" srcOrd="1" destOrd="0" parTransId="{D78AAEE2-9838-4467-8504-18AAFC9A0603}" sibTransId="{6712A451-065C-4DFD-B071-30CD131D64E6}"/>
    <dgm:cxn modelId="{BD9D065C-E94A-4E30-A946-47A2699D0148}" type="presOf" srcId="{66AD75A4-9E1B-41F6-8D16-87F25DA2F34A}" destId="{C4F5E101-D40E-4E9A-BA75-08FA62CAF20C}" srcOrd="0" destOrd="0" presId="urn:microsoft.com/office/officeart/2005/8/layout/vList2"/>
    <dgm:cxn modelId="{A6A74750-8C53-40F3-BCAF-EB2737AB657A}" type="presOf" srcId="{ABF072B1-BC48-4E36-8ACA-32671FDA280D}" destId="{B7BE2C34-4ED7-4464-987B-8B83FDD7A087}" srcOrd="0" destOrd="0" presId="urn:microsoft.com/office/officeart/2005/8/layout/vList2"/>
    <dgm:cxn modelId="{A7798D7D-363A-4FCA-9C18-3A60B0E9E2B0}" type="presOf" srcId="{E11B6DA5-3A38-4FFF-8B4B-D65B28657BB7}" destId="{8EBCC26F-A082-43EE-ADA9-340AAF6E64EC}" srcOrd="0" destOrd="0" presId="urn:microsoft.com/office/officeart/2005/8/layout/vList2"/>
    <dgm:cxn modelId="{462B4A7E-97FE-4AE0-8613-77A1841F6128}" type="presOf" srcId="{B142A900-73CA-4795-9962-C39E975218AA}" destId="{1DDFC604-64AB-466F-9603-4BBCE060BF2E}" srcOrd="0" destOrd="0" presId="urn:microsoft.com/office/officeart/2005/8/layout/vList2"/>
    <dgm:cxn modelId="{8F5E2685-16F9-476B-8E35-38C68209CE2C}" type="presOf" srcId="{420A659B-422A-448E-BD5E-107A801ACD45}" destId="{8E6EBDFD-ECB8-4710-B578-4D2A8FB37851}" srcOrd="0" destOrd="0" presId="urn:microsoft.com/office/officeart/2005/8/layout/vList2"/>
    <dgm:cxn modelId="{06C3589A-2CB9-440D-9AB1-B6F8B848EF42}" srcId="{71977C25-A785-4689-8E58-885399C8D66E}" destId="{ABF072B1-BC48-4E36-8ACA-32671FDA280D}" srcOrd="0" destOrd="0" parTransId="{BF6CA2C5-46F3-4420-93B4-02CD3FDFBD58}" sibTransId="{6A979551-7B75-4084-B199-145D65A249CE}"/>
    <dgm:cxn modelId="{ACB2DCDF-F3AD-49C6-B17C-F39158DC76CA}" srcId="{71977C25-A785-4689-8E58-885399C8D66E}" destId="{66AD75A4-9E1B-41F6-8D16-87F25DA2F34A}" srcOrd="5" destOrd="0" parTransId="{7EC0D39E-32F6-4A16-BB4D-5A80C4462333}" sibTransId="{D45B42D8-AE32-4085-A92E-409715B1E31E}"/>
    <dgm:cxn modelId="{6F05E6ED-8087-4ED1-96E7-F3DEF6F9E25C}" srcId="{71977C25-A785-4689-8E58-885399C8D66E}" destId="{B142A900-73CA-4795-9962-C39E975218AA}" srcOrd="6" destOrd="0" parTransId="{93C1A46A-8C2D-4E14-AFA9-DADBD00C565C}" sibTransId="{DA6A208E-B668-47A8-9475-48D52C929D82}"/>
    <dgm:cxn modelId="{9A046FF3-057E-4632-88CB-878B6078538C}" type="presOf" srcId="{71977C25-A785-4689-8E58-885399C8D66E}" destId="{3FE1F05E-3189-45D7-90C2-A70BC0D1B87A}" srcOrd="0" destOrd="0" presId="urn:microsoft.com/office/officeart/2005/8/layout/vList2"/>
    <dgm:cxn modelId="{E3E0CDFA-4C5A-4A7E-82F9-171AF3983F5D}" srcId="{71977C25-A785-4689-8E58-885399C8D66E}" destId="{E11B6DA5-3A38-4FFF-8B4B-D65B28657BB7}" srcOrd="4" destOrd="0" parTransId="{ABC4D6AE-5902-4E8B-BE15-529B7512A461}" sibTransId="{D823840E-E981-4E2F-8066-1F267B5A7046}"/>
    <dgm:cxn modelId="{7C2BA417-FA31-40DA-8830-F5FBCBCAC3B9}" type="presParOf" srcId="{3FE1F05E-3189-45D7-90C2-A70BC0D1B87A}" destId="{B7BE2C34-4ED7-4464-987B-8B83FDD7A087}" srcOrd="0" destOrd="0" presId="urn:microsoft.com/office/officeart/2005/8/layout/vList2"/>
    <dgm:cxn modelId="{72AB9A36-969D-45B1-A06E-FC667D19918E}" type="presParOf" srcId="{3FE1F05E-3189-45D7-90C2-A70BC0D1B87A}" destId="{71615911-A474-42CB-85E6-28CF806B04EC}" srcOrd="1" destOrd="0" presId="urn:microsoft.com/office/officeart/2005/8/layout/vList2"/>
    <dgm:cxn modelId="{4983A672-EC9A-4BE9-836A-63270ED3376E}" type="presParOf" srcId="{3FE1F05E-3189-45D7-90C2-A70BC0D1B87A}" destId="{A7951027-CF2E-45B8-B249-42D687FFEE3A}" srcOrd="2" destOrd="0" presId="urn:microsoft.com/office/officeart/2005/8/layout/vList2"/>
    <dgm:cxn modelId="{F43DD5F7-8E21-402A-8126-FE56765C9436}" type="presParOf" srcId="{3FE1F05E-3189-45D7-90C2-A70BC0D1B87A}" destId="{9517D0C2-2ACE-4391-B1ED-3CDC1F06DE00}" srcOrd="3" destOrd="0" presId="urn:microsoft.com/office/officeart/2005/8/layout/vList2"/>
    <dgm:cxn modelId="{35273A60-05F5-4561-804D-DCC7BCA2D623}" type="presParOf" srcId="{3FE1F05E-3189-45D7-90C2-A70BC0D1B87A}" destId="{8E6EBDFD-ECB8-4710-B578-4D2A8FB37851}" srcOrd="4" destOrd="0" presId="urn:microsoft.com/office/officeart/2005/8/layout/vList2"/>
    <dgm:cxn modelId="{1F3E5965-ADEC-4121-917A-3E5F425A7D17}" type="presParOf" srcId="{3FE1F05E-3189-45D7-90C2-A70BC0D1B87A}" destId="{902B8EDE-0F02-4DBB-8325-B15B3A07F9DE}" srcOrd="5" destOrd="0" presId="urn:microsoft.com/office/officeart/2005/8/layout/vList2"/>
    <dgm:cxn modelId="{CC19BBBD-E2E9-4DCD-853C-EC35DC54C292}" type="presParOf" srcId="{3FE1F05E-3189-45D7-90C2-A70BC0D1B87A}" destId="{2EBEE560-54AE-4D7D-9F34-B96DC7F57458}" srcOrd="6" destOrd="0" presId="urn:microsoft.com/office/officeart/2005/8/layout/vList2"/>
    <dgm:cxn modelId="{1540EF36-AE43-4595-B125-7D5F7A4AF281}" type="presParOf" srcId="{3FE1F05E-3189-45D7-90C2-A70BC0D1B87A}" destId="{84BCF9A0-2CA1-4A12-92F5-B39F3AEF0606}" srcOrd="7" destOrd="0" presId="urn:microsoft.com/office/officeart/2005/8/layout/vList2"/>
    <dgm:cxn modelId="{F9F08E14-95F5-48F6-9E0C-201D44EB9DCF}" type="presParOf" srcId="{3FE1F05E-3189-45D7-90C2-A70BC0D1B87A}" destId="{8EBCC26F-A082-43EE-ADA9-340AAF6E64EC}" srcOrd="8" destOrd="0" presId="urn:microsoft.com/office/officeart/2005/8/layout/vList2"/>
    <dgm:cxn modelId="{10A86CB1-E7BB-4C13-B8C2-0DC01B6BD6DE}" type="presParOf" srcId="{3FE1F05E-3189-45D7-90C2-A70BC0D1B87A}" destId="{E0769F3B-A492-47F0-AFF5-C38EAACFCDA6}" srcOrd="9" destOrd="0" presId="urn:microsoft.com/office/officeart/2005/8/layout/vList2"/>
    <dgm:cxn modelId="{23C78E92-3D84-4C4B-A73B-E1A680D39FD9}" type="presParOf" srcId="{3FE1F05E-3189-45D7-90C2-A70BC0D1B87A}" destId="{C4F5E101-D40E-4E9A-BA75-08FA62CAF20C}" srcOrd="10" destOrd="0" presId="urn:microsoft.com/office/officeart/2005/8/layout/vList2"/>
    <dgm:cxn modelId="{3162FCB1-CCBF-408C-AEF0-390ABA30BA7E}" type="presParOf" srcId="{3FE1F05E-3189-45D7-90C2-A70BC0D1B87A}" destId="{D7DB859B-D723-42B8-A495-F838CED37268}" srcOrd="11" destOrd="0" presId="urn:microsoft.com/office/officeart/2005/8/layout/vList2"/>
    <dgm:cxn modelId="{695FFDC1-9507-41B4-966E-5D22D5741653}" type="presParOf" srcId="{3FE1F05E-3189-45D7-90C2-A70BC0D1B87A}" destId="{1DDFC604-64AB-466F-9603-4BBCE060BF2E}"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2C34-4ED7-4464-987B-8B83FDD7A087}">
      <dsp:nvSpPr>
        <dsp:cNvPr id="0" name=""/>
        <dsp:cNvSpPr/>
      </dsp:nvSpPr>
      <dsp:spPr>
        <a:xfrm>
          <a:off x="0" y="42569"/>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.NET Compiler Platform ("Roslyn")</a:t>
          </a:r>
        </a:p>
      </dsp:txBody>
      <dsp:txXfrm>
        <a:off x="15221" y="57790"/>
        <a:ext cx="4503395" cy="281363"/>
      </dsp:txXfrm>
    </dsp:sp>
    <dsp:sp modelId="{A7951027-CF2E-45B8-B249-42D687FFEE3A}">
      <dsp:nvSpPr>
        <dsp:cNvPr id="0" name=""/>
        <dsp:cNvSpPr/>
      </dsp:nvSpPr>
      <dsp:spPr>
        <a:xfrm>
          <a:off x="0" y="391814"/>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.NET Core</a:t>
          </a:r>
        </a:p>
      </dsp:txBody>
      <dsp:txXfrm>
        <a:off x="15221" y="407035"/>
        <a:ext cx="4503395" cy="281363"/>
      </dsp:txXfrm>
    </dsp:sp>
    <dsp:sp modelId="{8E6EBDFD-ECB8-4710-B578-4D2A8FB37851}">
      <dsp:nvSpPr>
        <dsp:cNvPr id="0" name=""/>
        <dsp:cNvSpPr/>
      </dsp:nvSpPr>
      <dsp:spPr>
        <a:xfrm>
          <a:off x="0" y="741059"/>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ASP.NET Core</a:t>
          </a:r>
        </a:p>
      </dsp:txBody>
      <dsp:txXfrm>
        <a:off x="15221" y="756280"/>
        <a:ext cx="4503395" cy="281363"/>
      </dsp:txXfrm>
    </dsp:sp>
    <dsp:sp modelId="{2EBEE560-54AE-4D7D-9F34-B96DC7F57458}">
      <dsp:nvSpPr>
        <dsp:cNvPr id="0" name=""/>
        <dsp:cNvSpPr/>
      </dsp:nvSpPr>
      <dsp:spPr>
        <a:xfrm>
          <a:off x="0" y="1090304"/>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ASP.NET SignalR</a:t>
          </a:r>
        </a:p>
      </dsp:txBody>
      <dsp:txXfrm>
        <a:off x="15221" y="1105525"/>
        <a:ext cx="4503395" cy="281363"/>
      </dsp:txXfrm>
    </dsp:sp>
    <dsp:sp modelId="{8EBCC26F-A082-43EE-ADA9-340AAF6E64EC}">
      <dsp:nvSpPr>
        <dsp:cNvPr id="0" name=""/>
        <dsp:cNvSpPr/>
      </dsp:nvSpPr>
      <dsp:spPr>
        <a:xfrm>
          <a:off x="0" y="1439549"/>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BenchmarkDotNet</a:t>
          </a:r>
        </a:p>
      </dsp:txBody>
      <dsp:txXfrm>
        <a:off x="15221" y="1454770"/>
        <a:ext cx="4503395" cy="281363"/>
      </dsp:txXfrm>
    </dsp:sp>
    <dsp:sp modelId="{C4F5E101-D40E-4E9A-BA75-08FA62CAF20C}">
      <dsp:nvSpPr>
        <dsp:cNvPr id="0" name=""/>
        <dsp:cNvSpPr/>
      </dsp:nvSpPr>
      <dsp:spPr>
        <a:xfrm>
          <a:off x="0" y="1788794"/>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Cake</a:t>
          </a:r>
        </a:p>
      </dsp:txBody>
      <dsp:txXfrm>
        <a:off x="15221" y="1804015"/>
        <a:ext cx="4503395" cy="281363"/>
      </dsp:txXfrm>
    </dsp:sp>
    <dsp:sp modelId="{1DDFC604-64AB-466F-9603-4BBCE060BF2E}">
      <dsp:nvSpPr>
        <dsp:cNvPr id="0" name=""/>
        <dsp:cNvSpPr/>
      </dsp:nvSpPr>
      <dsp:spPr>
        <a:xfrm>
          <a:off x="0" y="2138039"/>
          <a:ext cx="4533837"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And a lot more!</a:t>
          </a:r>
        </a:p>
      </dsp:txBody>
      <dsp:txXfrm>
        <a:off x="15221" y="2153260"/>
        <a:ext cx="4503395" cy="2813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start, what exactly is Git?</a:t>
            </a:r>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418935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create a simple .NET Core Hello</a:t>
            </a:r>
            <a:r>
              <a:rPr lang="en-US" baseline="0" dirty="0"/>
              <a:t> World app that’s stored in a local Git repo</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392188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TFS is a product</a:t>
            </a:r>
            <a:r>
              <a:rPr lang="en-US" baseline="0" dirty="0"/>
              <a:t> that encompasses a lot of the development and project lifecycle. Part of that is source control. TFS was originally equated with source control, but the world has changed….</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4114902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now use a Git repo</a:t>
            </a:r>
            <a:r>
              <a:rPr lang="en-US" baseline="0" dirty="0"/>
              <a:t> with a TFS project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215326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some people just don’t want to move to Git. Change for change’s sake isn’t a good thing, but….well, that phrase sums it up.</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31668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article that talks about some specific advantages with Git.</a:t>
            </a:r>
          </a:p>
          <a:p>
            <a:endParaRPr lang="en-US" baseline="0" dirty="0"/>
          </a:p>
          <a:p>
            <a:r>
              <a:rPr lang="en-US" baseline="0" dirty="0"/>
              <a:t>Merge times are much smaller.</a:t>
            </a:r>
          </a:p>
          <a:p>
            <a:r>
              <a:rPr lang="en-US" baseline="0" dirty="0"/>
              <a:t>No checkouts (yes, TFSVC doesn’t make that required, but…)</a:t>
            </a:r>
          </a:p>
          <a:p>
            <a:r>
              <a:rPr lang="en-US" baseline="0" dirty="0"/>
              <a:t>Less conflicts, I’ve seen that myself</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1167490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one can use Git in TFS along with Visual Studio via the </a:t>
            </a:r>
            <a:r>
              <a:rPr lang="en-US" dirty="0" err="1"/>
              <a:t>MyVote</a:t>
            </a:r>
            <a:r>
              <a:rPr lang="en-US" baseline="0" dirty="0"/>
              <a:t> repository.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51639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a:t>
            </a:r>
            <a:r>
              <a:rPr lang="en-US" baseline="0" dirty="0"/>
              <a:t> = LOVE!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89226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for enterprises migrating or adopting Git - https://blogs.msdn.microsoft.com/premier_developer/2018/03/20/tips-for-enterprises-migrating-or-adopting-git/</a:t>
            </a:r>
          </a:p>
          <a:p>
            <a:r>
              <a:rPr lang="en-US" dirty="0"/>
              <a:t>Roslyn on GitHub - https://www.slideshare.net/terrajobst/roslyn-on-git-hub</a:t>
            </a:r>
          </a:p>
          <a:p>
            <a:r>
              <a:rPr lang="en-US" dirty="0"/>
              <a:t>Microsoft’s Performance Contributions to Git in 2017 - https://blogs.msdn.microsoft.com/devops/2018/01/11/microsofts-performance-contributions-to-git-in-2017/</a:t>
            </a:r>
          </a:p>
          <a:p>
            <a:r>
              <a:rPr lang="en-US" dirty="0"/>
              <a:t>GitHub Flow Like a Pro with these 13 Git Aliases - https://haacked.com/archive/2014/07/28/github-flow-aliases/</a:t>
            </a:r>
          </a:p>
          <a:p>
            <a:r>
              <a:rPr lang="en-US" dirty="0"/>
              <a:t>Trunk-Based Development or Pull Requests - Why Not Both? - https://jimmybogard.com/trunk-based-development-or-pull-requests-why-not-both/</a:t>
            </a:r>
          </a:p>
          <a:p>
            <a:r>
              <a:rPr lang="en-US" dirty="0"/>
              <a:t>GitHub Cheat Sheet - https://github.com/tiimgreen/github-cheat-sheet</a:t>
            </a:r>
          </a:p>
          <a:p>
            <a:r>
              <a:rPr lang="en-US" dirty="0"/>
              <a:t>Create a new Git repo in your project - https://docs.microsoft.com/en-us/vsts/git/create-new-repo</a:t>
            </a:r>
          </a:p>
          <a:p>
            <a:r>
              <a:rPr lang="en-US" dirty="0"/>
              <a:t>A successful Git branching model - http://nvie.com/posts/a-successful-git-branching-model/</a:t>
            </a:r>
          </a:p>
          <a:p>
            <a:r>
              <a:rPr lang="en-US" dirty="0"/>
              <a:t>Using Git and GitHub - https://www.youtube.com/watch?v=8olbR_Xtg2Q</a:t>
            </a:r>
          </a:p>
          <a:p>
            <a:r>
              <a:rPr lang="en-US" dirty="0"/>
              <a:t>Pro Git - https://git-scm.com/book/en/v2</a:t>
            </a:r>
          </a:p>
          <a:p>
            <a:r>
              <a:rPr lang="en-US" dirty="0"/>
              <a:t>Visual Studio Toolbox: Git Fundamentals - https://blogs.msdn.microsoft.com/robertgreen/2017/08/01/visual-studio-toolbox-git-fundamentals/</a:t>
            </a:r>
          </a:p>
          <a:p>
            <a:r>
              <a:rPr lang="en-US" dirty="0"/>
              <a:t>Git - https://git-scm.com/</a:t>
            </a:r>
          </a:p>
          <a:p>
            <a:r>
              <a:rPr lang="en-US" dirty="0"/>
              <a:t>Git Fundamentals - https://www.pluralsight.com/courses/git-fundamentals</a:t>
            </a:r>
          </a:p>
          <a:p>
            <a:r>
              <a:rPr lang="en-US" dirty="0"/>
              <a:t>Why you should abandon TFS and adopt Git - http://www.continuousimprover.com/2015/06/why-you-should-abandon-tfs-source.html</a:t>
            </a:r>
          </a:p>
          <a:p>
            <a:r>
              <a:rPr lang="en-US" dirty="0"/>
              <a:t>Get Started with Git and Team Services - https://www.visualstudio.com/en-us/docs/git/gitquickstart</a:t>
            </a:r>
          </a:p>
          <a:p>
            <a:r>
              <a:rPr lang="en-US" dirty="0"/>
              <a:t>The largest Git repo on the planet - https://blogs.msdn.microsoft.com/bharry/2017/05/24/the-largest-git-repo-on-the-planet/</a:t>
            </a:r>
          </a:p>
          <a:p>
            <a:r>
              <a:rPr lang="en-US" dirty="0"/>
              <a:t>Git Virtual File System - https://github.com/Microsoft/gvfs</a:t>
            </a:r>
          </a:p>
          <a:p>
            <a:r>
              <a:rPr lang="en-US" dirty="0"/>
              <a:t>.NET Foundation - https://dotnetfoundation.org/</a:t>
            </a:r>
          </a:p>
          <a:p>
            <a:r>
              <a:rPr lang="en-US" dirty="0"/>
              <a:t>GitHub - https://github.com/</a:t>
            </a:r>
          </a:p>
          <a:p>
            <a:r>
              <a:rPr lang="en-US" dirty="0"/>
              <a:t>Feature Branches And Toggles In A Post-GitHub World - Sam Newman - https://www.youtube.com/watch?v=7qTOdbUAqno</a:t>
            </a:r>
          </a:p>
          <a:p>
            <a:r>
              <a:rPr lang="en-US" dirty="0"/>
              <a:t>More Time with Git at the Command Line</a:t>
            </a:r>
          </a:p>
          <a:p>
            <a:r>
              <a:rPr lang="en-US" dirty="0"/>
              <a:t>	Setup - https://geoffhudik.com/tech/2017/07/19/git-command-line-part-1/</a:t>
            </a:r>
          </a:p>
          <a:p>
            <a:r>
              <a:rPr lang="en-US" dirty="0"/>
              <a:t>	Getting Latest and Making Changes - https://geoffhudik.com/tech/2017/07/19/git-command-line-part-2/</a:t>
            </a:r>
          </a:p>
          <a:p>
            <a:r>
              <a:rPr lang="en-US" dirty="0"/>
              <a:t>	Pushing, Fetching, and Viewing History - https://geoffhudik.com/tech/2017/07/19/git-command-line-part-3/</a:t>
            </a:r>
          </a:p>
          <a:p>
            <a:r>
              <a:rPr lang="en-US" dirty="0"/>
              <a:t>	Merging and Managing Branches - https://geoffhudik.com/tech/2017/07/19/git-command-line-part-4/</a:t>
            </a:r>
          </a:p>
          <a:p>
            <a:r>
              <a:rPr lang="en-US" dirty="0"/>
              <a:t>	Stashes and Reverting Work - https://geoffhudik.com/tech/2017/07/19/git-command-line-part-5/</a:t>
            </a:r>
          </a:p>
          <a:p>
            <a:r>
              <a:rPr lang="en-US" dirty="0"/>
              <a:t>	Miscellaneous / Wrap-up - https://geoffhudik.com/tech/2017/07/19/git-command-line-part-6/</a:t>
            </a:r>
          </a:p>
          <a:p>
            <a:r>
              <a:rPr lang="en-US" dirty="0"/>
              <a:t>How to Write a Git Commit Message - https://chris.beams.io/posts/git-commit/</a:t>
            </a:r>
          </a:p>
          <a:p>
            <a:r>
              <a:rPr lang="en-US" dirty="0"/>
              <a:t>Git and Visual Studio 2017</a:t>
            </a:r>
          </a:p>
          <a:p>
            <a:r>
              <a:rPr lang="en-US" dirty="0"/>
              <a:t>	Part 1 - https://blogs.msdn.microsoft.com/kenakamu/2017/09/28/git-and-visual-studio-2017-part-1/</a:t>
            </a:r>
          </a:p>
          <a:p>
            <a:r>
              <a:rPr lang="en-US" dirty="0"/>
              <a:t>	Part 2 - https://blogs.msdn.microsoft.com/kenakamu/2017/09/28/git-and-visual-studio-2017-part-2/</a:t>
            </a:r>
          </a:p>
          <a:p>
            <a:r>
              <a:rPr lang="en-US" dirty="0"/>
              <a:t>	Part 3 - https://blogs.msdn.microsoft.com/kenakamu/2017/09/29/git-and-visual-studio-2017-part-3/</a:t>
            </a:r>
          </a:p>
          <a:p>
            <a:r>
              <a:rPr lang="en-US" dirty="0"/>
              <a:t>	Part 4 - https://blogs.msdn.microsoft.com/kenakamu/2017/09/29/git-and-visual-studio-2017-part-4/</a:t>
            </a:r>
          </a:p>
          <a:p>
            <a:r>
              <a:rPr lang="en-US" dirty="0"/>
              <a:t>	Part 5 - https://blogs.msdn.microsoft.com/kenakamu/2017/09/29/git-and-visual-studio-2017-part-5/</a:t>
            </a:r>
          </a:p>
          <a:p>
            <a:r>
              <a:rPr lang="en-US" dirty="0"/>
              <a:t>	Part 6 - https://blogs.msdn.microsoft.com/kenakamu/2017/09/29/git-and-visual-studio-2017-part-6/</a:t>
            </a:r>
          </a:p>
          <a:p>
            <a:r>
              <a:rPr lang="en-US" dirty="0"/>
              <a:t>	Part 7 - https://blogs.msdn.microsoft.com/kenakamu/2017/09/29/git-and-visual-studio-2017-part-7/</a:t>
            </a:r>
          </a:p>
          <a:p>
            <a:r>
              <a:rPr lang="en-US" dirty="0"/>
              <a:t>	Part 8 - https://blogs.msdn.microsoft.com/kenakamu/2017/09/29/git-and-visual-studio-2017-part-8/</a:t>
            </a:r>
          </a:p>
          <a:p>
            <a:r>
              <a:rPr lang="en-US" dirty="0"/>
              <a:t>	Part 9 - https://blogs.msdn.microsoft.com/kenakamu/2017/09/29/git-and-visual-studio-2017-part-9/</a:t>
            </a:r>
          </a:p>
          <a:p>
            <a:r>
              <a:rPr lang="en-US" dirty="0"/>
              <a:t>	Part 10 - https://blogs.msdn.microsoft.com/kenakamu/2017/09/29/git-and-visual-studio-2017-part-10/</a:t>
            </a:r>
          </a:p>
          <a:p>
            <a:r>
              <a:rPr lang="en-US" dirty="0"/>
              <a:t>	Part 11 - https://blogs.msdn.microsoft.com/kenakamu/2017/09/29/git-and-visual-studio-2017-part-11/</a:t>
            </a:r>
          </a:p>
          <a:p>
            <a:r>
              <a:rPr lang="en-US" dirty="0"/>
              <a:t>	Part 12 - https://blogs.msdn.microsoft.com/kenakamu/2017/09/29/git-and-visual-studio-2017-part-12/</a:t>
            </a:r>
          </a:p>
          <a:p>
            <a:r>
              <a:rPr lang="en-US" dirty="0"/>
              <a:t>	Part 13 - https://blogs.msdn.microsoft.com/kenakamu/2017/09/29/git-and-visual-studio-2017-part-13/</a:t>
            </a:r>
          </a:p>
          <a:p>
            <a:r>
              <a:rPr lang="en-US" dirty="0"/>
              <a:t>	Part 14 - https://blogs.msdn.microsoft.com/kenakamu/2017/09/29/git-and-visual-studio-2017-part-14/</a:t>
            </a:r>
          </a:p>
          <a:p>
            <a:r>
              <a:rPr lang="en-US"/>
              <a:t>	Part 15 - https://blogs.msdn.microsoft.com/kenakamu/2017/09/29/git-and-visual-studio-2017-part-15/</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21</a:t>
            </a:fld>
            <a:endParaRPr lang="en-US"/>
          </a:p>
        </p:txBody>
      </p:sp>
    </p:spTree>
    <p:extLst>
      <p:ext uri="{BB962C8B-B14F-4D97-AF65-F5344CB8AC3E}">
        <p14:creationId xmlns:p14="http://schemas.microsoft.com/office/powerpoint/2010/main" val="56006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the main “selling” points for Git. Let’s drill down into a couple of them.</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107627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Frictionless Context Switching. Create a branch to try out an idea, commit a few times, switch back to where you branched from, apply a patch, switch back to where you are experimenting, and merge it in. </a:t>
            </a:r>
          </a:p>
          <a:p>
            <a:endParaRPr lang="en-US" dirty="0"/>
          </a:p>
          <a:p>
            <a:r>
              <a:rPr lang="en-US" dirty="0"/>
              <a:t>Role-Based </a:t>
            </a:r>
            <a:r>
              <a:rPr lang="en-US" dirty="0" err="1"/>
              <a:t>Codelines</a:t>
            </a:r>
            <a:r>
              <a:rPr lang="en-US" dirty="0"/>
              <a:t>. Have a branch that always contains only what goes to production, another that you merge work into for testing, and several smaller ones for day to day work. </a:t>
            </a:r>
          </a:p>
          <a:p>
            <a:endParaRPr lang="en-US" dirty="0"/>
          </a:p>
          <a:p>
            <a:r>
              <a:rPr lang="en-US" dirty="0"/>
              <a:t>Feature Based Workflow. Create new branches for each new feature you're working on so you can seamlessly switch back and forth between them, then delete each branch when that feature gets merged into your main line. </a:t>
            </a:r>
          </a:p>
          <a:p>
            <a:endParaRPr lang="en-US" dirty="0"/>
          </a:p>
          <a:p>
            <a:r>
              <a:rPr lang="en-US" dirty="0"/>
              <a:t>Disposable Experimentation. Create a branch to experiment in, realize it's not going to work, and just delete it - abandoning the work—with nobody else ever seeing it (even if you've pushed other branches in the meantime). </a:t>
            </a:r>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31046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fast. With Git, nearly all operations are performed locally, giving it a huge speed advantage on centralized systems that constantly have to communicate with a server somewhere. </a:t>
            </a:r>
          </a:p>
          <a:p>
            <a:r>
              <a:rPr lang="en-US" dirty="0"/>
              <a:t>Git was built to work on the Linux kernel, meaning that it has had to effectively handle large repositories from day one. Git is written in C, reducing the overhead of runtimes associated with higher-level languages. Speed and performance has been a primary design goal of the Git from the start. </a:t>
            </a:r>
          </a:p>
          <a:p>
            <a:endParaRPr lang="en-US" dirty="0"/>
          </a:p>
          <a:p>
            <a:r>
              <a:rPr lang="en-US" dirty="0"/>
              <a:t>Clearly, in many of these common version control operations, Git is one or two orders of magnitude faster than SVN, even under ideal conditions for SVN. </a:t>
            </a:r>
          </a:p>
          <a:p>
            <a:endParaRPr lang="en-US" dirty="0"/>
          </a:p>
          <a:p>
            <a:r>
              <a:rPr lang="en-US" dirty="0"/>
              <a:t>One place where Git is slower is in the initial clone operation. Here, Git is downloading the entire history rather than only the latest version. As seen in the above charts, it's not considerably slower for an operation that is only performed once. </a:t>
            </a:r>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152864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Backups</a:t>
            </a:r>
            <a:r>
              <a:rPr lang="en-US" baseline="0" dirty="0"/>
              <a:t> - </a:t>
            </a:r>
            <a:r>
              <a:rPr lang="en-US" dirty="0"/>
              <a:t>This means that even if you're using a centralized workflow, every user essentially has a full backup of the main server. Each of these copies could be pushed up to replace the main server in the event of a crash or corruption. In effect, there is no single point of failure with Git unless there is only a single copy of the repository. </a:t>
            </a:r>
          </a:p>
          <a:p>
            <a:endParaRPr lang="en-US" dirty="0"/>
          </a:p>
          <a:p>
            <a:r>
              <a:rPr lang="en-US" dirty="0"/>
              <a:t>Any Workflow</a:t>
            </a:r>
            <a:r>
              <a:rPr lang="en-US" baseline="0" dirty="0"/>
              <a:t> - </a:t>
            </a:r>
            <a:r>
              <a:rPr lang="en-US" dirty="0"/>
              <a:t>Because of Git's distributed nature and superb branching system, an almost endless number of workflows can be implemented with relative ease. </a:t>
            </a:r>
          </a:p>
          <a:p>
            <a:endParaRPr lang="en-US" dirty="0"/>
          </a:p>
          <a:p>
            <a:r>
              <a:rPr lang="en-US" dirty="0"/>
              <a:t>	Subversion-Style Workflow</a:t>
            </a:r>
            <a:r>
              <a:rPr lang="en-US" baseline="0" dirty="0"/>
              <a:t> - </a:t>
            </a:r>
            <a:r>
              <a:rPr lang="en-US" dirty="0"/>
              <a:t>A centralized workflow is very common, especially from people transitioning from a centralized system. Git will not allow you to push if someone has pushed since the last time you fetched, so a centralized model where all developers push to the same server works just fine. </a:t>
            </a:r>
          </a:p>
          <a:p>
            <a:endParaRPr lang="en-US" dirty="0"/>
          </a:p>
          <a:p>
            <a:r>
              <a:rPr lang="en-US" dirty="0"/>
              <a:t>	Dictator and Lieutenants Workflow</a:t>
            </a:r>
            <a:r>
              <a:rPr lang="en-US" baseline="0" dirty="0"/>
              <a:t> - </a:t>
            </a:r>
            <a:r>
              <a:rPr lang="en-US" dirty="0"/>
              <a:t>For more massive projects, a development workflow like that of the Linux kernel is often effective. In this model, some people ('lieutenants') are in charge of a specific subsystem of the project and they merge in all changes related to that subsystem. Another integrator (the 'dictator') can pull changes from only his/her lieutenants and then push to the 'blessed' repository that everyone then clones from again. </a:t>
            </a:r>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350381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it’s extremely interesting that the Windows source code base is now hosted in a Git repo. Used to be on something called </a:t>
            </a:r>
            <a:r>
              <a:rPr lang="en-US" baseline="0" dirty="0" err="1"/>
              <a:t>SourceDepot</a:t>
            </a:r>
            <a:r>
              <a:rPr lang="en-US" baseline="0" dirty="0"/>
              <a:t>, but they’ve moved to Git.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3319907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Micorsoft</a:t>
            </a:r>
            <a:r>
              <a:rPr lang="en-US" baseline="0" dirty="0"/>
              <a:t> has changed its tune on open source. A lot of their frameworks and packages, along with other community-backed projects, are now hosted on GitHub. Speaking of GitHub….</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184927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a provider of public (and private)</a:t>
            </a:r>
            <a:r>
              <a:rPr lang="en-US" baseline="0" dirty="0"/>
              <a:t> Git repositories.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150086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Git does not mean “I’m hosting on GitHub”.</a:t>
            </a:r>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1418554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Getting Git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https://blogs.msdn.microsoft.com/bharry/2017/05/24/the-largest-git-repo-on-the-planet/</a:t>
            </a:r>
          </a:p>
        </p:txBody>
      </p:sp>
      <p:pic>
        <p:nvPicPr>
          <p:cNvPr id="7" name="Picture 6">
            <a:extLst>
              <a:ext uri="{FF2B5EF4-FFF2-40B4-BE49-F238E27FC236}">
                <a16:creationId xmlns:a16="http://schemas.microsoft.com/office/drawing/2014/main" id="{E2AD16FB-FA4C-49D6-B2BB-F1115CBBFBFE}"/>
              </a:ext>
            </a:extLst>
          </p:cNvPr>
          <p:cNvPicPr>
            <a:picLocks noChangeAspect="1"/>
          </p:cNvPicPr>
          <p:nvPr/>
        </p:nvPicPr>
        <p:blipFill>
          <a:blip r:embed="rId3"/>
          <a:stretch>
            <a:fillRect/>
          </a:stretch>
        </p:blipFill>
        <p:spPr>
          <a:xfrm>
            <a:off x="1790099" y="1399413"/>
            <a:ext cx="8611802" cy="4877481"/>
          </a:xfrm>
          <a:prstGeom prst="rect">
            <a:avLst/>
          </a:prstGeom>
        </p:spPr>
      </p:pic>
      <p:sp>
        <p:nvSpPr>
          <p:cNvPr id="9" name="Rectangle 8">
            <a:extLst>
              <a:ext uri="{FF2B5EF4-FFF2-40B4-BE49-F238E27FC236}">
                <a16:creationId xmlns:a16="http://schemas.microsoft.com/office/drawing/2014/main" id="{83F5386B-E97C-4234-958C-F62B52CD456E}"/>
              </a:ext>
            </a:extLst>
          </p:cNvPr>
          <p:cNvSpPr/>
          <p:nvPr/>
        </p:nvSpPr>
        <p:spPr>
          <a:xfrm>
            <a:off x="1790099" y="5855361"/>
            <a:ext cx="1817259" cy="42153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9B0D26-C440-445A-BABF-7E03EDD29002}"/>
              </a:ext>
            </a:extLst>
          </p:cNvPr>
          <p:cNvSpPr/>
          <p:nvPr/>
        </p:nvSpPr>
        <p:spPr>
          <a:xfrm>
            <a:off x="160774" y="3172451"/>
            <a:ext cx="11816861" cy="1095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Windows is live on </a:t>
            </a:r>
            <a:r>
              <a:rPr lang="en-US" sz="8000" dirty="0" err="1"/>
              <a:t>Git</a:t>
            </a:r>
            <a:endParaRPr lang="en-US" sz="8000" dirty="0"/>
          </a:p>
        </p:txBody>
      </p:sp>
    </p:spTree>
    <p:extLst>
      <p:ext uri="{BB962C8B-B14F-4D97-AF65-F5344CB8AC3E}">
        <p14:creationId xmlns:p14="http://schemas.microsoft.com/office/powerpoint/2010/main" val="101279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https://dotnetfoundation.org/</a:t>
            </a:r>
          </a:p>
        </p:txBody>
      </p:sp>
      <p:pic>
        <p:nvPicPr>
          <p:cNvPr id="11" name="Picture 10">
            <a:extLst>
              <a:ext uri="{FF2B5EF4-FFF2-40B4-BE49-F238E27FC236}">
                <a16:creationId xmlns:a16="http://schemas.microsoft.com/office/drawing/2014/main" id="{6953925E-564B-4012-98C8-A99D60688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336105"/>
            <a:ext cx="11538857" cy="2444139"/>
          </a:xfrm>
          <a:prstGeom prst="rect">
            <a:avLst/>
          </a:prstGeom>
        </p:spPr>
      </p:pic>
      <p:graphicFrame>
        <p:nvGraphicFramePr>
          <p:cNvPr id="13" name="Diagram 12">
            <a:extLst>
              <a:ext uri="{FF2B5EF4-FFF2-40B4-BE49-F238E27FC236}">
                <a16:creationId xmlns:a16="http://schemas.microsoft.com/office/drawing/2014/main" id="{68A93F78-F522-474D-A3C8-67E2A2B8514B}"/>
              </a:ext>
            </a:extLst>
          </p:cNvPr>
          <p:cNvGraphicFramePr/>
          <p:nvPr>
            <p:extLst>
              <p:ext uri="{D42A27DB-BD31-4B8C-83A1-F6EECF244321}">
                <p14:modId xmlns:p14="http://schemas.microsoft.com/office/powerpoint/2010/main" val="167291773"/>
              </p:ext>
            </p:extLst>
          </p:nvPr>
        </p:nvGraphicFramePr>
        <p:xfrm>
          <a:off x="3829080" y="3883554"/>
          <a:ext cx="4533837" cy="2492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075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a:t>
            </a:r>
          </a:p>
        </p:txBody>
      </p:sp>
      <p:pic>
        <p:nvPicPr>
          <p:cNvPr id="7" name="Picture 6">
            <a:extLst>
              <a:ext uri="{FF2B5EF4-FFF2-40B4-BE49-F238E27FC236}">
                <a16:creationId xmlns:a16="http://schemas.microsoft.com/office/drawing/2014/main" id="{56AA6FD9-F09A-42B8-98BE-C15294B65A37}"/>
              </a:ext>
            </a:extLst>
          </p:cNvPr>
          <p:cNvPicPr>
            <a:picLocks noChangeAspect="1"/>
          </p:cNvPicPr>
          <p:nvPr/>
        </p:nvPicPr>
        <p:blipFill>
          <a:blip r:embed="rId3"/>
          <a:stretch>
            <a:fillRect/>
          </a:stretch>
        </p:blipFill>
        <p:spPr>
          <a:xfrm>
            <a:off x="713623" y="2072878"/>
            <a:ext cx="10764752" cy="3562847"/>
          </a:xfrm>
          <a:prstGeom prst="rect">
            <a:avLst/>
          </a:prstGeom>
        </p:spPr>
      </p:pic>
    </p:spTree>
    <p:extLst>
      <p:ext uri="{BB962C8B-B14F-4D97-AF65-F5344CB8AC3E}">
        <p14:creationId xmlns:p14="http://schemas.microsoft.com/office/powerpoint/2010/main" val="152240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5" name="TextBox 4">
            <a:extLst>
              <a:ext uri="{FF2B5EF4-FFF2-40B4-BE49-F238E27FC236}">
                <a16:creationId xmlns:a16="http://schemas.microsoft.com/office/drawing/2014/main" id="{E2EDFFD0-8FF2-43C6-94E0-5679EE6F9C00}"/>
              </a:ext>
            </a:extLst>
          </p:cNvPr>
          <p:cNvSpPr txBox="1"/>
          <p:nvPr/>
        </p:nvSpPr>
        <p:spPr>
          <a:xfrm>
            <a:off x="5327764" y="3043241"/>
            <a:ext cx="1114408" cy="1107996"/>
          </a:xfrm>
          <a:prstGeom prst="rect">
            <a:avLst/>
          </a:prstGeom>
          <a:noFill/>
        </p:spPr>
        <p:txBody>
          <a:bodyPr wrap="none" rtlCol="0">
            <a:spAutoFit/>
          </a:bodyPr>
          <a:lstStyle/>
          <a:p>
            <a:r>
              <a:rPr lang="en-US" sz="6600" dirty="0">
                <a:latin typeface="Consolas" panose="020B0609020204030204" pitchFamily="49" charset="0"/>
              </a:rPr>
              <a:t>!=</a:t>
            </a:r>
          </a:p>
        </p:txBody>
      </p:sp>
      <p:pic>
        <p:nvPicPr>
          <p:cNvPr id="6" name="Picture 5">
            <a:extLst>
              <a:ext uri="{FF2B5EF4-FFF2-40B4-BE49-F238E27FC236}">
                <a16:creationId xmlns:a16="http://schemas.microsoft.com/office/drawing/2014/main" id="{554C31F7-B44C-47A8-8233-C2BCF31EC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222" y="2532583"/>
            <a:ext cx="2133876" cy="2133876"/>
          </a:xfrm>
          <a:prstGeom prst="rect">
            <a:avLst/>
          </a:prstGeom>
        </p:spPr>
      </p:pic>
      <p:pic>
        <p:nvPicPr>
          <p:cNvPr id="9" name="Picture 8">
            <a:extLst>
              <a:ext uri="{FF2B5EF4-FFF2-40B4-BE49-F238E27FC236}">
                <a16:creationId xmlns:a16="http://schemas.microsoft.com/office/drawing/2014/main" id="{51E7AEF8-131B-4CB8-B2E1-891A47710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912" y="2161999"/>
            <a:ext cx="2870479" cy="2870479"/>
          </a:xfrm>
          <a:prstGeom prst="rect">
            <a:avLst/>
          </a:prstGeom>
        </p:spPr>
      </p:pic>
    </p:spTree>
    <p:extLst>
      <p:ext uri="{BB962C8B-B14F-4D97-AF65-F5344CB8AC3E}">
        <p14:creationId xmlns:p14="http://schemas.microsoft.com/office/powerpoint/2010/main" val="99721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ACFA-78F0-4F7B-A000-3604CFDC8576}"/>
              </a:ext>
            </a:extLst>
          </p:cNvPr>
          <p:cNvSpPr>
            <a:spLocks noGrp="1"/>
          </p:cNvSpPr>
          <p:nvPr>
            <p:ph type="title"/>
          </p:nvPr>
        </p:nvSpPr>
        <p:spPr/>
        <p:txBody>
          <a:bodyPr/>
          <a:lstStyle/>
          <a:p>
            <a:r>
              <a:rPr lang="en-US" dirty="0"/>
              <a:t>Demo: Basic Git Concepts</a:t>
            </a:r>
          </a:p>
        </p:txBody>
      </p:sp>
      <p:sp>
        <p:nvSpPr>
          <p:cNvPr id="3" name="Text Placeholder 2">
            <a:extLst>
              <a:ext uri="{FF2B5EF4-FFF2-40B4-BE49-F238E27FC236}">
                <a16:creationId xmlns:a16="http://schemas.microsoft.com/office/drawing/2014/main" id="{87396062-D2D9-4235-9BFD-E00C4FEEE430}"/>
              </a:ext>
            </a:extLst>
          </p:cNvPr>
          <p:cNvSpPr>
            <a:spLocks noGrp="1"/>
          </p:cNvSpPr>
          <p:nvPr>
            <p:ph type="body" idx="1"/>
          </p:nvPr>
        </p:nvSpPr>
        <p:spPr/>
        <p:txBody>
          <a:bodyPr/>
          <a:lstStyle/>
          <a:p>
            <a:r>
              <a:rPr lang="en-US" dirty="0"/>
              <a:t>Getting Git</a:t>
            </a:r>
          </a:p>
        </p:txBody>
      </p:sp>
    </p:spTree>
    <p:extLst>
      <p:ext uri="{BB962C8B-B14F-4D97-AF65-F5344CB8AC3E}">
        <p14:creationId xmlns:p14="http://schemas.microsoft.com/office/powerpoint/2010/main" val="25312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https://www.visualstudio.com/en-us/docs/devops-alm-overview</a:t>
            </a:r>
          </a:p>
        </p:txBody>
      </p:sp>
      <p:pic>
        <p:nvPicPr>
          <p:cNvPr id="5" name="Picture 4">
            <a:extLst>
              <a:ext uri="{FF2B5EF4-FFF2-40B4-BE49-F238E27FC236}">
                <a16:creationId xmlns:a16="http://schemas.microsoft.com/office/drawing/2014/main" id="{F855FE6B-529E-485D-91B7-2D0DC98F7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981" y="1871337"/>
            <a:ext cx="8066035" cy="3856573"/>
          </a:xfrm>
          <a:prstGeom prst="rect">
            <a:avLst/>
          </a:prstGeom>
        </p:spPr>
      </p:pic>
    </p:spTree>
    <p:extLst>
      <p:ext uri="{BB962C8B-B14F-4D97-AF65-F5344CB8AC3E}">
        <p14:creationId xmlns:p14="http://schemas.microsoft.com/office/powerpoint/2010/main" val="239416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https://www.visualstudio.com/en-us/docs/git/gitquickstart</a:t>
            </a:r>
          </a:p>
        </p:txBody>
      </p:sp>
      <p:pic>
        <p:nvPicPr>
          <p:cNvPr id="6" name="Picture 5">
            <a:extLst>
              <a:ext uri="{FF2B5EF4-FFF2-40B4-BE49-F238E27FC236}">
                <a16:creationId xmlns:a16="http://schemas.microsoft.com/office/drawing/2014/main" id="{B38A0D18-9C09-4DF4-885D-E28DE90CB527}"/>
              </a:ext>
            </a:extLst>
          </p:cNvPr>
          <p:cNvPicPr>
            <a:picLocks noChangeAspect="1"/>
          </p:cNvPicPr>
          <p:nvPr/>
        </p:nvPicPr>
        <p:blipFill>
          <a:blip r:embed="rId3"/>
          <a:stretch>
            <a:fillRect/>
          </a:stretch>
        </p:blipFill>
        <p:spPr>
          <a:xfrm>
            <a:off x="2037782" y="1846367"/>
            <a:ext cx="8116433" cy="3781953"/>
          </a:xfrm>
          <a:prstGeom prst="rect">
            <a:avLst/>
          </a:prstGeom>
        </p:spPr>
      </p:pic>
    </p:spTree>
    <p:extLst>
      <p:ext uri="{BB962C8B-B14F-4D97-AF65-F5344CB8AC3E}">
        <p14:creationId xmlns:p14="http://schemas.microsoft.com/office/powerpoint/2010/main" val="11039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https://www.visualstudio.com/en-us/docs/git/gitquickstart</a:t>
            </a:r>
          </a:p>
        </p:txBody>
      </p:sp>
      <p:pic>
        <p:nvPicPr>
          <p:cNvPr id="5" name="Picture 2" descr="https://pbs.twimg.com/media/BkLp10FCMAALsAQ.jpg">
            <a:extLst>
              <a:ext uri="{FF2B5EF4-FFF2-40B4-BE49-F238E27FC236}">
                <a16:creationId xmlns:a16="http://schemas.microsoft.com/office/drawing/2014/main" id="{DE1D96D0-68E1-498C-8E46-B7C428A57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312" y="1690688"/>
            <a:ext cx="8367373" cy="441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69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F355-05BB-4AEA-AFD5-73F9A2BA8DDA}"/>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0217FEB7-D240-490C-82DE-925DF2E68F4B}"/>
              </a:ext>
            </a:extLst>
          </p:cNvPr>
          <p:cNvSpPr>
            <a:spLocks noGrp="1"/>
          </p:cNvSpPr>
          <p:nvPr>
            <p:ph idx="1"/>
          </p:nvPr>
        </p:nvSpPr>
        <p:spPr/>
        <p:txBody>
          <a:bodyPr/>
          <a:lstStyle/>
          <a:p>
            <a:r>
              <a:rPr lang="en-US" dirty="0"/>
              <a:t>Merge times</a:t>
            </a:r>
          </a:p>
          <a:p>
            <a:r>
              <a:rPr lang="en-US" dirty="0"/>
              <a:t>Pull requests</a:t>
            </a:r>
          </a:p>
          <a:p>
            <a:r>
              <a:rPr lang="en-US" dirty="0"/>
              <a:t>Interactive rebase (== TFS changeset)</a:t>
            </a:r>
          </a:p>
          <a:p>
            <a:r>
              <a:rPr lang="en-US" dirty="0"/>
              <a:t>Parallel branch work</a:t>
            </a:r>
          </a:p>
          <a:p>
            <a:r>
              <a:rPr lang="en-US" dirty="0"/>
              <a:t>Git rebases</a:t>
            </a:r>
          </a:p>
          <a:p>
            <a:r>
              <a:rPr lang="en-US" dirty="0"/>
              <a:t>Three-way merges (less conflicts)</a:t>
            </a:r>
          </a:p>
          <a:p>
            <a:r>
              <a:rPr lang="en-US" dirty="0"/>
              <a:t>No checkouts (!!!!)</a:t>
            </a:r>
          </a:p>
          <a:p>
            <a:r>
              <a:rPr lang="en-US" dirty="0"/>
              <a:t>Offline work</a:t>
            </a:r>
          </a:p>
        </p:txBody>
      </p:sp>
      <p:sp>
        <p:nvSpPr>
          <p:cNvPr id="4" name="Rectangle 3">
            <a:extLst>
              <a:ext uri="{FF2B5EF4-FFF2-40B4-BE49-F238E27FC236}">
                <a16:creationId xmlns:a16="http://schemas.microsoft.com/office/drawing/2014/main" id="{0DB6B071-995A-459B-8FDC-6323BB18E7D3}"/>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http://www.continuousimprover.com/2015/06/why-you-should-abandon-tfs-source.html</a:t>
            </a:r>
          </a:p>
        </p:txBody>
      </p:sp>
    </p:spTree>
    <p:extLst>
      <p:ext uri="{BB962C8B-B14F-4D97-AF65-F5344CB8AC3E}">
        <p14:creationId xmlns:p14="http://schemas.microsoft.com/office/powerpoint/2010/main" val="73137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ACFA-78F0-4F7B-A000-3604CFDC8576}"/>
              </a:ext>
            </a:extLst>
          </p:cNvPr>
          <p:cNvSpPr>
            <a:spLocks noGrp="1"/>
          </p:cNvSpPr>
          <p:nvPr>
            <p:ph type="title"/>
          </p:nvPr>
        </p:nvSpPr>
        <p:spPr/>
        <p:txBody>
          <a:bodyPr/>
          <a:lstStyle/>
          <a:p>
            <a:r>
              <a:rPr lang="en-US" dirty="0"/>
              <a:t>Demo: Using Git in TFS</a:t>
            </a:r>
          </a:p>
        </p:txBody>
      </p:sp>
      <p:sp>
        <p:nvSpPr>
          <p:cNvPr id="3" name="Text Placeholder 2">
            <a:extLst>
              <a:ext uri="{FF2B5EF4-FFF2-40B4-BE49-F238E27FC236}">
                <a16:creationId xmlns:a16="http://schemas.microsoft.com/office/drawing/2014/main" id="{87396062-D2D9-4235-9BFD-E00C4FEEE430}"/>
              </a:ext>
            </a:extLst>
          </p:cNvPr>
          <p:cNvSpPr>
            <a:spLocks noGrp="1"/>
          </p:cNvSpPr>
          <p:nvPr>
            <p:ph type="body" idx="1"/>
          </p:nvPr>
        </p:nvSpPr>
        <p:spPr/>
        <p:txBody>
          <a:bodyPr/>
          <a:lstStyle/>
          <a:p>
            <a:r>
              <a:rPr lang="en-US" dirty="0"/>
              <a:t>Getting Git</a:t>
            </a:r>
          </a:p>
        </p:txBody>
      </p:sp>
    </p:spTree>
    <p:extLst>
      <p:ext uri="{BB962C8B-B14F-4D97-AF65-F5344CB8AC3E}">
        <p14:creationId xmlns:p14="http://schemas.microsoft.com/office/powerpoint/2010/main" val="385157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Conclusion</a:t>
            </a:r>
          </a:p>
        </p:txBody>
      </p:sp>
      <p:sp>
        <p:nvSpPr>
          <p:cNvPr id="6" name="TextBox 5">
            <a:extLst>
              <a:ext uri="{FF2B5EF4-FFF2-40B4-BE49-F238E27FC236}">
                <a16:creationId xmlns:a16="http://schemas.microsoft.com/office/drawing/2014/main" id="{0F87206F-3CFF-4D06-9116-C2455D92B907}"/>
              </a:ext>
            </a:extLst>
          </p:cNvPr>
          <p:cNvSpPr txBox="1"/>
          <p:nvPr/>
        </p:nvSpPr>
        <p:spPr>
          <a:xfrm>
            <a:off x="5830766" y="3277157"/>
            <a:ext cx="649537" cy="1107996"/>
          </a:xfrm>
          <a:prstGeom prst="rect">
            <a:avLst/>
          </a:prstGeom>
          <a:noFill/>
        </p:spPr>
        <p:txBody>
          <a:bodyPr wrap="none" rtlCol="0">
            <a:spAutoFit/>
          </a:bodyPr>
          <a:lstStyle/>
          <a:p>
            <a:r>
              <a:rPr lang="en-US" sz="6600" dirty="0">
                <a:latin typeface="Consolas" panose="020B0609020204030204" pitchFamily="49" charset="0"/>
              </a:rPr>
              <a:t>=</a:t>
            </a:r>
          </a:p>
        </p:txBody>
      </p:sp>
      <p:pic>
        <p:nvPicPr>
          <p:cNvPr id="7" name="Picture 6">
            <a:extLst>
              <a:ext uri="{FF2B5EF4-FFF2-40B4-BE49-F238E27FC236}">
                <a16:creationId xmlns:a16="http://schemas.microsoft.com/office/drawing/2014/main" id="{28594876-B6AD-40F2-906A-CF3E4FA4C91B}"/>
              </a:ext>
            </a:extLst>
          </p:cNvPr>
          <p:cNvPicPr>
            <a:picLocks noChangeAspect="1"/>
          </p:cNvPicPr>
          <p:nvPr/>
        </p:nvPicPr>
        <p:blipFill>
          <a:blip r:embed="rId3"/>
          <a:stretch>
            <a:fillRect/>
          </a:stretch>
        </p:blipFill>
        <p:spPr>
          <a:xfrm>
            <a:off x="6520495" y="2766499"/>
            <a:ext cx="2236467" cy="2133876"/>
          </a:xfrm>
          <a:prstGeom prst="rect">
            <a:avLst/>
          </a:prstGeom>
        </p:spPr>
      </p:pic>
      <p:pic>
        <p:nvPicPr>
          <p:cNvPr id="9" name="Picture 8">
            <a:extLst>
              <a:ext uri="{FF2B5EF4-FFF2-40B4-BE49-F238E27FC236}">
                <a16:creationId xmlns:a16="http://schemas.microsoft.com/office/drawing/2014/main" id="{D1C7477A-FEDF-4F97-9D8F-003161F46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224" y="2766499"/>
            <a:ext cx="2133876" cy="2133876"/>
          </a:xfrm>
          <a:prstGeom prst="rect">
            <a:avLst/>
          </a:prstGeom>
        </p:spPr>
      </p:pic>
    </p:spTree>
    <p:extLst>
      <p:ext uri="{BB962C8B-B14F-4D97-AF65-F5344CB8AC3E}">
        <p14:creationId xmlns:p14="http://schemas.microsoft.com/office/powerpoint/2010/main" val="628410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Getting Git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5" name="TextBox 4">
            <a:extLst>
              <a:ext uri="{FF2B5EF4-FFF2-40B4-BE49-F238E27FC236}">
                <a16:creationId xmlns:a16="http://schemas.microsoft.com/office/drawing/2014/main" id="{04B3E84D-B7D6-46FB-BE35-D3CFB2E1E0CD}"/>
              </a:ext>
            </a:extLst>
          </p:cNvPr>
          <p:cNvSpPr txBox="1"/>
          <p:nvPr/>
        </p:nvSpPr>
        <p:spPr>
          <a:xfrm>
            <a:off x="-1" y="5735637"/>
            <a:ext cx="10668001" cy="1122364"/>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https://github.com/JasonBock/Presentations/blob/master/Getting%20Git.pptx</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https://github.com/JasonBock/Presentations/</a:t>
            </a:r>
          </a:p>
          <a:p>
            <a:pPr marL="68580" indent="0" algn="ctr">
              <a:buNone/>
            </a:pPr>
            <a:r>
              <a:rPr lang="en-US" sz="2400" dirty="0"/>
              <a:t>blob/master/Getting%20Git.pptx</a:t>
            </a:r>
          </a:p>
        </p:txBody>
      </p:sp>
    </p:spTree>
    <p:extLst>
      <p:ext uri="{BB962C8B-B14F-4D97-AF65-F5344CB8AC3E}">
        <p14:creationId xmlns:p14="http://schemas.microsoft.com/office/powerpoint/2010/main" val="33728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Definitions</a:t>
            </a:r>
          </a:p>
          <a:p>
            <a:r>
              <a:rPr lang="en-US" dirty="0"/>
              <a:t>Demos</a:t>
            </a:r>
          </a:p>
        </p:txBody>
      </p:sp>
      <p:sp>
        <p:nvSpPr>
          <p:cNvPr id="4" name="TextBox 3">
            <a:extLst>
              <a:ext uri="{FF2B5EF4-FFF2-40B4-BE49-F238E27FC236}">
                <a16:creationId xmlns:a16="http://schemas.microsoft.com/office/drawing/2014/main" id="{8DBBCDCA-2107-4E8B-88C2-5B1AA2C9D02E}"/>
              </a:ext>
            </a:extLst>
          </p:cNvPr>
          <p:cNvSpPr txBox="1"/>
          <p:nvPr/>
        </p:nvSpPr>
        <p:spPr>
          <a:xfrm>
            <a:off x="1709938" y="5111571"/>
            <a:ext cx="10072436" cy="1200329"/>
          </a:xfrm>
          <a:prstGeom prst="rect">
            <a:avLst/>
          </a:prstGeom>
          <a:noFill/>
        </p:spPr>
        <p:txBody>
          <a:bodyPr wrap="none" rtlCol="0">
            <a:spAutoFit/>
          </a:bodyPr>
          <a:lstStyle/>
          <a:p>
            <a:pPr algn="ctr"/>
            <a:r>
              <a:rPr lang="en-US" sz="2400" dirty="0"/>
              <a:t>Remember….</a:t>
            </a:r>
          </a:p>
          <a:p>
            <a:pPr algn="ctr"/>
            <a:endParaRPr lang="en-US" sz="2400" dirty="0"/>
          </a:p>
          <a:p>
            <a:pPr marL="51435" indent="0" algn="ctr">
              <a:buNone/>
            </a:pPr>
            <a:r>
              <a:rPr lang="en-US" sz="2400" dirty="0"/>
              <a:t>https://github.com/JasonBock/Presentations/blob/master/Getting%20Git.pptx</a:t>
            </a:r>
            <a:endParaRPr lang="en-US" sz="2800" dirty="0"/>
          </a:p>
        </p:txBody>
      </p:sp>
    </p:spTree>
    <p:extLst>
      <p:ext uri="{BB962C8B-B14F-4D97-AF65-F5344CB8AC3E}">
        <p14:creationId xmlns:p14="http://schemas.microsoft.com/office/powerpoint/2010/main" val="16945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https://git-scm.com/images/logos/downloads/Git-Icon-1788C.png</a:t>
            </a:r>
          </a:p>
        </p:txBody>
      </p:sp>
      <p:sp>
        <p:nvSpPr>
          <p:cNvPr id="5" name="TextBox 4">
            <a:extLst>
              <a:ext uri="{FF2B5EF4-FFF2-40B4-BE49-F238E27FC236}">
                <a16:creationId xmlns:a16="http://schemas.microsoft.com/office/drawing/2014/main" id="{F31685DD-0C37-4ED0-BA6C-B565D6E17A5E}"/>
              </a:ext>
            </a:extLst>
          </p:cNvPr>
          <p:cNvSpPr txBox="1"/>
          <p:nvPr/>
        </p:nvSpPr>
        <p:spPr>
          <a:xfrm>
            <a:off x="1702601" y="2683142"/>
            <a:ext cx="5290820" cy="1862048"/>
          </a:xfrm>
          <a:prstGeom prst="rect">
            <a:avLst/>
          </a:prstGeom>
          <a:noFill/>
        </p:spPr>
        <p:txBody>
          <a:bodyPr wrap="square" rtlCol="0">
            <a:spAutoFit/>
          </a:bodyPr>
          <a:lstStyle/>
          <a:p>
            <a:r>
              <a:rPr lang="en-US" sz="11500" dirty="0"/>
              <a:t>What is</a:t>
            </a:r>
          </a:p>
        </p:txBody>
      </p:sp>
      <p:sp>
        <p:nvSpPr>
          <p:cNvPr id="6" name="TextBox 5">
            <a:extLst>
              <a:ext uri="{FF2B5EF4-FFF2-40B4-BE49-F238E27FC236}">
                <a16:creationId xmlns:a16="http://schemas.microsoft.com/office/drawing/2014/main" id="{ED258CDF-6C0F-4149-91AB-E21198DA3AF3}"/>
              </a:ext>
            </a:extLst>
          </p:cNvPr>
          <p:cNvSpPr txBox="1"/>
          <p:nvPr/>
        </p:nvSpPr>
        <p:spPr>
          <a:xfrm>
            <a:off x="9144497" y="2683142"/>
            <a:ext cx="1109029" cy="1862048"/>
          </a:xfrm>
          <a:prstGeom prst="rect">
            <a:avLst/>
          </a:prstGeom>
          <a:noFill/>
        </p:spPr>
        <p:txBody>
          <a:bodyPr wrap="square" rtlCol="0">
            <a:spAutoFit/>
          </a:bodyPr>
          <a:lstStyle/>
          <a:p>
            <a:r>
              <a:rPr lang="en-US" sz="11500" dirty="0"/>
              <a:t>?</a:t>
            </a:r>
          </a:p>
        </p:txBody>
      </p:sp>
      <p:pic>
        <p:nvPicPr>
          <p:cNvPr id="9" name="Picture 8">
            <a:extLst>
              <a:ext uri="{FF2B5EF4-FFF2-40B4-BE49-F238E27FC236}">
                <a16:creationId xmlns:a16="http://schemas.microsoft.com/office/drawing/2014/main" id="{825CEAE4-442B-4148-B06F-1A44E1759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863" y="2452194"/>
            <a:ext cx="2323943" cy="2323943"/>
          </a:xfrm>
          <a:prstGeom prst="rect">
            <a:avLst/>
          </a:prstGeom>
        </p:spPr>
      </p:pic>
    </p:spTree>
    <p:extLst>
      <p:ext uri="{BB962C8B-B14F-4D97-AF65-F5344CB8AC3E}">
        <p14:creationId xmlns:p14="http://schemas.microsoft.com/office/powerpoint/2010/main" val="298977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https://git-scm.com/about</a:t>
            </a:r>
          </a:p>
        </p:txBody>
      </p:sp>
      <p:sp>
        <p:nvSpPr>
          <p:cNvPr id="7" name="Oval 6">
            <a:extLst>
              <a:ext uri="{FF2B5EF4-FFF2-40B4-BE49-F238E27FC236}">
                <a16:creationId xmlns:a16="http://schemas.microsoft.com/office/drawing/2014/main" id="{1266B589-2B4C-46FB-B214-8CECD72E827B}"/>
              </a:ext>
            </a:extLst>
          </p:cNvPr>
          <p:cNvSpPr/>
          <p:nvPr/>
        </p:nvSpPr>
        <p:spPr>
          <a:xfrm>
            <a:off x="333935" y="2835153"/>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Branching and Merging</a:t>
            </a:r>
          </a:p>
        </p:txBody>
      </p:sp>
      <p:sp>
        <p:nvSpPr>
          <p:cNvPr id="10" name="Oval 9">
            <a:extLst>
              <a:ext uri="{FF2B5EF4-FFF2-40B4-BE49-F238E27FC236}">
                <a16:creationId xmlns:a16="http://schemas.microsoft.com/office/drawing/2014/main" id="{32BCB8FA-0B3D-4425-92FC-60AEBC5BC845}"/>
              </a:ext>
            </a:extLst>
          </p:cNvPr>
          <p:cNvSpPr/>
          <p:nvPr/>
        </p:nvSpPr>
        <p:spPr>
          <a:xfrm>
            <a:off x="2284990" y="2835153"/>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 and Fast</a:t>
            </a:r>
          </a:p>
        </p:txBody>
      </p:sp>
      <p:sp>
        <p:nvSpPr>
          <p:cNvPr id="11" name="Oval 10">
            <a:extLst>
              <a:ext uri="{FF2B5EF4-FFF2-40B4-BE49-F238E27FC236}">
                <a16:creationId xmlns:a16="http://schemas.microsoft.com/office/drawing/2014/main" id="{61BA9FBA-0B6C-4429-9A6A-FE0565A7E92E}"/>
              </a:ext>
            </a:extLst>
          </p:cNvPr>
          <p:cNvSpPr/>
          <p:nvPr/>
        </p:nvSpPr>
        <p:spPr>
          <a:xfrm>
            <a:off x="4236045" y="2835153"/>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a:t>
            </a:r>
          </a:p>
        </p:txBody>
      </p:sp>
      <p:sp>
        <p:nvSpPr>
          <p:cNvPr id="12" name="Oval 11">
            <a:extLst>
              <a:ext uri="{FF2B5EF4-FFF2-40B4-BE49-F238E27FC236}">
                <a16:creationId xmlns:a16="http://schemas.microsoft.com/office/drawing/2014/main" id="{67AA6E71-CAE1-4F9B-BCDD-2C653EFE1A7A}"/>
              </a:ext>
            </a:extLst>
          </p:cNvPr>
          <p:cNvSpPr/>
          <p:nvPr/>
        </p:nvSpPr>
        <p:spPr>
          <a:xfrm>
            <a:off x="6187100" y="2835153"/>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Assurance</a:t>
            </a:r>
          </a:p>
        </p:txBody>
      </p:sp>
      <p:sp>
        <p:nvSpPr>
          <p:cNvPr id="13" name="Oval 12">
            <a:extLst>
              <a:ext uri="{FF2B5EF4-FFF2-40B4-BE49-F238E27FC236}">
                <a16:creationId xmlns:a16="http://schemas.microsoft.com/office/drawing/2014/main" id="{FDF54AF7-A7C1-4333-96AE-28B4249894FC}"/>
              </a:ext>
            </a:extLst>
          </p:cNvPr>
          <p:cNvSpPr/>
          <p:nvPr/>
        </p:nvSpPr>
        <p:spPr>
          <a:xfrm>
            <a:off x="8138155" y="2835153"/>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14" name="Oval 13">
            <a:extLst>
              <a:ext uri="{FF2B5EF4-FFF2-40B4-BE49-F238E27FC236}">
                <a16:creationId xmlns:a16="http://schemas.microsoft.com/office/drawing/2014/main" id="{F0D7CD98-1594-4071-8183-72C9FD50AF3D}"/>
              </a:ext>
            </a:extLst>
          </p:cNvPr>
          <p:cNvSpPr/>
          <p:nvPr/>
        </p:nvSpPr>
        <p:spPr>
          <a:xfrm>
            <a:off x="10089210" y="2835153"/>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 and Open Source</a:t>
            </a:r>
          </a:p>
        </p:txBody>
      </p:sp>
    </p:spTree>
    <p:extLst>
      <p:ext uri="{BB962C8B-B14F-4D97-AF65-F5344CB8AC3E}">
        <p14:creationId xmlns:p14="http://schemas.microsoft.com/office/powerpoint/2010/main" val="173578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https://git-scm.com/about/branching-and-merging</a:t>
            </a:r>
          </a:p>
        </p:txBody>
      </p:sp>
      <p:sp>
        <p:nvSpPr>
          <p:cNvPr id="15" name="Oval 14">
            <a:extLst>
              <a:ext uri="{FF2B5EF4-FFF2-40B4-BE49-F238E27FC236}">
                <a16:creationId xmlns:a16="http://schemas.microsoft.com/office/drawing/2014/main" id="{A7EFC7B9-5A2A-4956-8E2A-DB651882B5A2}"/>
              </a:ext>
            </a:extLst>
          </p:cNvPr>
          <p:cNvSpPr/>
          <p:nvPr/>
        </p:nvSpPr>
        <p:spPr>
          <a:xfrm>
            <a:off x="5269803" y="1260651"/>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Branching and Merging</a:t>
            </a:r>
          </a:p>
        </p:txBody>
      </p:sp>
      <p:pic>
        <p:nvPicPr>
          <p:cNvPr id="16" name="Picture 2" descr="Branches">
            <a:extLst>
              <a:ext uri="{FF2B5EF4-FFF2-40B4-BE49-F238E27FC236}">
                <a16:creationId xmlns:a16="http://schemas.microsoft.com/office/drawing/2014/main" id="{34D85665-8107-4272-85F5-A9035D7C2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53" y="3386006"/>
            <a:ext cx="47625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17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https://git-scm.com/about/small-and-fast</a:t>
            </a:r>
          </a:p>
        </p:txBody>
      </p:sp>
      <p:sp>
        <p:nvSpPr>
          <p:cNvPr id="15" name="Oval 14">
            <a:extLst>
              <a:ext uri="{FF2B5EF4-FFF2-40B4-BE49-F238E27FC236}">
                <a16:creationId xmlns:a16="http://schemas.microsoft.com/office/drawing/2014/main" id="{A7EFC7B9-5A2A-4956-8E2A-DB651882B5A2}"/>
              </a:ext>
            </a:extLst>
          </p:cNvPr>
          <p:cNvSpPr/>
          <p:nvPr/>
        </p:nvSpPr>
        <p:spPr>
          <a:xfrm>
            <a:off x="5269803" y="1260651"/>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 and Fast</a:t>
            </a:r>
          </a:p>
        </p:txBody>
      </p:sp>
      <p:pic>
        <p:nvPicPr>
          <p:cNvPr id="6" name="Picture 5">
            <a:extLst>
              <a:ext uri="{FF2B5EF4-FFF2-40B4-BE49-F238E27FC236}">
                <a16:creationId xmlns:a16="http://schemas.microsoft.com/office/drawing/2014/main" id="{A5CA471F-4708-4596-9035-11A0FAF2EAAE}"/>
              </a:ext>
            </a:extLst>
          </p:cNvPr>
          <p:cNvPicPr>
            <a:picLocks noChangeAspect="1"/>
          </p:cNvPicPr>
          <p:nvPr/>
        </p:nvPicPr>
        <p:blipFill>
          <a:blip r:embed="rId3"/>
          <a:stretch>
            <a:fillRect/>
          </a:stretch>
        </p:blipFill>
        <p:spPr>
          <a:xfrm>
            <a:off x="2697474" y="3321981"/>
            <a:ext cx="6797051" cy="2830414"/>
          </a:xfrm>
          <a:prstGeom prst="rect">
            <a:avLst/>
          </a:prstGeom>
        </p:spPr>
      </p:pic>
    </p:spTree>
    <p:extLst>
      <p:ext uri="{BB962C8B-B14F-4D97-AF65-F5344CB8AC3E}">
        <p14:creationId xmlns:p14="http://schemas.microsoft.com/office/powerpoint/2010/main" val="88523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https://git-scm.com/about/branching-and-merging</a:t>
            </a:r>
          </a:p>
        </p:txBody>
      </p:sp>
      <p:sp>
        <p:nvSpPr>
          <p:cNvPr id="15" name="Oval 14">
            <a:extLst>
              <a:ext uri="{FF2B5EF4-FFF2-40B4-BE49-F238E27FC236}">
                <a16:creationId xmlns:a16="http://schemas.microsoft.com/office/drawing/2014/main" id="{A7EFC7B9-5A2A-4956-8E2A-DB651882B5A2}"/>
              </a:ext>
            </a:extLst>
          </p:cNvPr>
          <p:cNvSpPr/>
          <p:nvPr/>
        </p:nvSpPr>
        <p:spPr>
          <a:xfrm>
            <a:off x="5269803" y="1260651"/>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a:t>
            </a:r>
          </a:p>
        </p:txBody>
      </p:sp>
      <p:pic>
        <p:nvPicPr>
          <p:cNvPr id="10" name="Picture 9">
            <a:extLst>
              <a:ext uri="{FF2B5EF4-FFF2-40B4-BE49-F238E27FC236}">
                <a16:creationId xmlns:a16="http://schemas.microsoft.com/office/drawing/2014/main" id="{445B7EA9-73B7-43D8-884B-4731905EB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92" y="3429000"/>
            <a:ext cx="5051495" cy="2544006"/>
          </a:xfrm>
          <a:prstGeom prst="rect">
            <a:avLst/>
          </a:prstGeom>
        </p:spPr>
      </p:pic>
      <p:pic>
        <p:nvPicPr>
          <p:cNvPr id="11" name="Picture 10">
            <a:extLst>
              <a:ext uri="{FF2B5EF4-FFF2-40B4-BE49-F238E27FC236}">
                <a16:creationId xmlns:a16="http://schemas.microsoft.com/office/drawing/2014/main" id="{5F7C7669-F036-4A3B-AA87-14ED39961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848" y="3434245"/>
            <a:ext cx="4708857" cy="2538761"/>
          </a:xfrm>
          <a:prstGeom prst="rect">
            <a:avLst/>
          </a:prstGeom>
        </p:spPr>
      </p:pic>
    </p:spTree>
    <p:extLst>
      <p:ext uri="{BB962C8B-B14F-4D97-AF65-F5344CB8AC3E}">
        <p14:creationId xmlns:p14="http://schemas.microsoft.com/office/powerpoint/2010/main" val="165061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2025</Words>
  <Application>Microsoft Office PowerPoint</Application>
  <PresentationFormat>Widescreen</PresentationFormat>
  <Paragraphs>178</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Getting Git</vt:lpstr>
      <vt:lpstr>Personal Info</vt:lpstr>
      <vt:lpstr>Downloads</vt:lpstr>
      <vt:lpstr>Overview</vt:lpstr>
      <vt:lpstr>Definitions</vt:lpstr>
      <vt:lpstr>Definitions</vt:lpstr>
      <vt:lpstr>Definitions</vt:lpstr>
      <vt:lpstr>Definitions</vt:lpstr>
      <vt:lpstr>Definitions</vt:lpstr>
      <vt:lpstr>Definitions</vt:lpstr>
      <vt:lpstr>Definitions</vt:lpstr>
      <vt:lpstr>Definitions</vt:lpstr>
      <vt:lpstr>Definitions</vt:lpstr>
      <vt:lpstr>Demo: Basic Git Concepts</vt:lpstr>
      <vt:lpstr>Definitions</vt:lpstr>
      <vt:lpstr>Definitions</vt:lpstr>
      <vt:lpstr>Definitions</vt:lpstr>
      <vt:lpstr>Definitions</vt:lpstr>
      <vt:lpstr>Demo: Using Git in TFS</vt:lpstr>
      <vt:lpstr>Conclusion</vt:lpstr>
      <vt:lpstr>Getting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30</cp:revision>
  <dcterms:created xsi:type="dcterms:W3CDTF">2020-06-05T19:52:21Z</dcterms:created>
  <dcterms:modified xsi:type="dcterms:W3CDTF">2020-06-06T01:36:56Z</dcterms:modified>
</cp:coreProperties>
</file>