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17" r:id="rId43"/>
    <p:sldId id="309" r:id="rId44"/>
    <p:sldId id="310" r:id="rId45"/>
    <p:sldId id="311" r:id="rId46"/>
    <p:sldId id="314" r:id="rId47"/>
    <p:sldId id="315" r:id="rId48"/>
    <p:sldId id="31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81853" autoAdjust="0"/>
  </p:normalViewPr>
  <p:slideViewPr>
    <p:cSldViewPr snapToGrid="0" showGuides="1">
      <p:cViewPr varScale="1">
        <p:scale>
          <a:sx n="94" d="100"/>
          <a:sy n="94" d="100"/>
        </p:scale>
        <p:origin x="145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 Id="rId5" Type="http://schemas.openxmlformats.org/officeDocument/2006/relationships/image" Target="../media/image24.jpeg"/><Relationship Id="rId4" Type="http://schemas.openxmlformats.org/officeDocument/2006/relationships/image" Target="../media/image23.jpeg"/></Relationships>
</file>

<file path=ppt/diagrams/_rels/data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image" Target="../media/image27.jpe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38.pn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 Id="rId5" Type="http://schemas.openxmlformats.org/officeDocument/2006/relationships/image" Target="../media/image24.jpeg"/><Relationship Id="rId4" Type="http://schemas.openxmlformats.org/officeDocument/2006/relationships/image" Target="../media/image23.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image" Target="../media/image27.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3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Files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a:t>Services</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Databases</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a:t>Time</a:t>
          </a:r>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3D8BE3B8-A615-4834-8AE5-05F7AD75FB53}">
      <dgm:prSet phldrT="[Text]"/>
      <dgm:spPr/>
      <dgm:t>
        <a:bodyPr/>
        <a:lstStyle/>
        <a:p>
          <a:r>
            <a:rPr lang="en-US" dirty="0"/>
            <a:t>Randomness</a:t>
          </a:r>
        </a:p>
      </dgm:t>
    </dgm:pt>
    <dgm:pt modelId="{07E40553-B0D6-4D68-987C-39A2A5BD165B}" type="parTrans" cxnId="{B5AB0B57-9904-4171-83D6-8E2BAB506A3F}">
      <dgm:prSet/>
      <dgm:spPr/>
      <dgm:t>
        <a:bodyPr/>
        <a:lstStyle/>
        <a:p>
          <a:endParaRPr lang="en-US"/>
        </a:p>
      </dgm:t>
    </dgm:pt>
    <dgm:pt modelId="{F214E829-F18A-4CA6-81EF-62A50AD966C5}" type="sibTrans" cxnId="{B5AB0B57-9904-4171-83D6-8E2BAB506A3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7E98CD91-7BF0-4DA5-BC1F-79895361470F}" type="pres">
      <dgm:prSet presAssocID="{FEC80A91-54B5-4B46-955C-2DC92B08BA87}" presName="spacing" presStyleCnt="0"/>
      <dgm:spPr/>
    </dgm:pt>
    <dgm:pt modelId="{1B3B3A02-F193-46AA-B714-57CED10F4E1B}" type="pres">
      <dgm:prSet presAssocID="{3D8BE3B8-A615-4834-8AE5-05F7AD75FB53}" presName="composite" presStyleCnt="0"/>
      <dgm:spPr/>
    </dgm:pt>
    <dgm:pt modelId="{1174AEFE-606F-48D2-82DE-FED3E5C8F8E2}" type="pres">
      <dgm:prSet presAssocID="{3D8BE3B8-A615-4834-8AE5-05F7AD75FB53}" presName="imgShp" presStyleLbl="fgImgPlace1" presStyleIdx="4" presStyleCnt="5" custAng="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EAEF8074-A055-4DD0-84D0-FDE711B054C3}" type="pres">
      <dgm:prSet presAssocID="{3D8BE3B8-A615-4834-8AE5-05F7AD75FB53}" presName="txShp" presStyleLbl="node1" presStyleIdx="4" presStyleCnt="5">
        <dgm:presLayoutVars>
          <dgm:bulletEnabled val="1"/>
        </dgm:presLayoutVars>
      </dgm:prSet>
      <dgm:spPr/>
    </dgm:pt>
  </dgm:ptLst>
  <dgm:cxnLst>
    <dgm:cxn modelId="{4C2BFE2F-A811-4F49-91D2-80F9BE2CA0DE}" type="presOf" srcId="{6374C660-1CCA-475E-9F81-022012856B79}" destId="{B5E2292D-2CAE-49F9-8538-D83A08E2CDAC}" srcOrd="0" destOrd="0" presId="urn:microsoft.com/office/officeart/2005/8/layout/vList3"/>
    <dgm:cxn modelId="{7C8BD341-4F6D-4A6D-B3CF-AC26781643EC}" type="presOf" srcId="{BCF7D919-D4CE-4400-BA7A-7F656BC0867B}" destId="{39BA2D29-FA97-41E4-ACF0-EB3F767E87A6}" srcOrd="0" destOrd="0" presId="urn:microsoft.com/office/officeart/2005/8/layout/vList3"/>
    <dgm:cxn modelId="{C8028068-AF0E-42A0-8006-D722602C4896}" type="presOf" srcId="{3D8BE3B8-A615-4834-8AE5-05F7AD75FB53}" destId="{EAEF8074-A055-4DD0-84D0-FDE711B054C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B5AB0B57-9904-4171-83D6-8E2BAB506A3F}" srcId="{6374C660-1CCA-475E-9F81-022012856B79}" destId="{3D8BE3B8-A615-4834-8AE5-05F7AD75FB53}" srcOrd="4" destOrd="0" parTransId="{07E40553-B0D6-4D68-987C-39A2A5BD165B}" sibTransId="{F214E829-F18A-4CA6-81EF-62A50AD966C5}"/>
    <dgm:cxn modelId="{C711F078-9020-434E-8C53-EA9E01C8DA67}" type="presOf" srcId="{EA4B498C-6BE5-427F-8F2E-B1CFF575D085}" destId="{4B9C802F-79A3-4093-8592-D011AFDFC523}" srcOrd="0" destOrd="0" presId="urn:microsoft.com/office/officeart/2005/8/layout/vList3"/>
    <dgm:cxn modelId="{3527E8AC-D961-4677-BD9C-C2E3AA1617A6}" type="presOf" srcId="{AE1B2127-DEB1-4014-B68A-C747A7BE2C79}" destId="{3F7714AF-093B-40DE-A549-AD51681477A0}" srcOrd="0" destOrd="0" presId="urn:microsoft.com/office/officeart/2005/8/layout/vList3"/>
    <dgm:cxn modelId="{560606CA-3343-41F4-A322-9DDB78D85407}"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DCE4DCCA-FFF6-43D9-8CA9-C048F22F4963}" type="presParOf" srcId="{B5E2292D-2CAE-49F9-8538-D83A08E2CDAC}" destId="{4E9F6D20-21ED-4F90-B75D-F3B67D7AA772}" srcOrd="0" destOrd="0" presId="urn:microsoft.com/office/officeart/2005/8/layout/vList3"/>
    <dgm:cxn modelId="{A5A2BFD9-4E43-44DF-84BD-826F316A0A7A}" type="presParOf" srcId="{4E9F6D20-21ED-4F90-B75D-F3B67D7AA772}" destId="{DC2A26FD-65B1-4D44-BB5D-3584E300A11E}" srcOrd="0" destOrd="0" presId="urn:microsoft.com/office/officeart/2005/8/layout/vList3"/>
    <dgm:cxn modelId="{0916D034-F2D8-455B-8CF8-7C63A2D74BE9}" type="presParOf" srcId="{4E9F6D20-21ED-4F90-B75D-F3B67D7AA772}" destId="{91536C53-4153-4AC7-A4D7-87012646C739}" srcOrd="1" destOrd="0" presId="urn:microsoft.com/office/officeart/2005/8/layout/vList3"/>
    <dgm:cxn modelId="{C2452693-E1F1-4315-B22D-82A1F244D821}" type="presParOf" srcId="{B5E2292D-2CAE-49F9-8538-D83A08E2CDAC}" destId="{F3E50370-5D21-45E8-822A-E0FCB9699B38}" srcOrd="1" destOrd="0" presId="urn:microsoft.com/office/officeart/2005/8/layout/vList3"/>
    <dgm:cxn modelId="{2A10D618-746F-468E-99AD-4A29A19C4639}" type="presParOf" srcId="{B5E2292D-2CAE-49F9-8538-D83A08E2CDAC}" destId="{8B35801F-4CFE-4438-B645-EC3B6097ED30}" srcOrd="2" destOrd="0" presId="urn:microsoft.com/office/officeart/2005/8/layout/vList3"/>
    <dgm:cxn modelId="{42627376-D003-4148-BA9F-3A0E2B2251B8}" type="presParOf" srcId="{8B35801F-4CFE-4438-B645-EC3B6097ED30}" destId="{A796ECB5-4003-414B-AC55-9397191F3410}" srcOrd="0" destOrd="0" presId="urn:microsoft.com/office/officeart/2005/8/layout/vList3"/>
    <dgm:cxn modelId="{F5483171-A0A9-45AE-A3AB-5C26A21B1346}" type="presParOf" srcId="{8B35801F-4CFE-4438-B645-EC3B6097ED30}" destId="{3F7714AF-093B-40DE-A549-AD51681477A0}" srcOrd="1" destOrd="0" presId="urn:microsoft.com/office/officeart/2005/8/layout/vList3"/>
    <dgm:cxn modelId="{8F57A40D-B41D-4EEB-9D32-827E77FF0CDE}" type="presParOf" srcId="{B5E2292D-2CAE-49F9-8538-D83A08E2CDAC}" destId="{444830F2-9739-4B1B-8AD6-D7BDCDDBECB0}" srcOrd="3" destOrd="0" presId="urn:microsoft.com/office/officeart/2005/8/layout/vList3"/>
    <dgm:cxn modelId="{2F0A3112-213F-403F-B496-703AE8F86F9B}" type="presParOf" srcId="{B5E2292D-2CAE-49F9-8538-D83A08E2CDAC}" destId="{8D44DF1E-2020-47C0-A5EE-28F6BCF09F7E}" srcOrd="4" destOrd="0" presId="urn:microsoft.com/office/officeart/2005/8/layout/vList3"/>
    <dgm:cxn modelId="{1129CDAE-7A8B-4DB2-890A-2B23C7904B7E}" type="presParOf" srcId="{8D44DF1E-2020-47C0-A5EE-28F6BCF09F7E}" destId="{8146B40F-120D-4A4B-A881-0564B22B1500}" srcOrd="0" destOrd="0" presId="urn:microsoft.com/office/officeart/2005/8/layout/vList3"/>
    <dgm:cxn modelId="{6863BE42-C091-4467-83CD-CE539A0A36EE}" type="presParOf" srcId="{8D44DF1E-2020-47C0-A5EE-28F6BCF09F7E}" destId="{4B9C802F-79A3-4093-8592-D011AFDFC523}" srcOrd="1" destOrd="0" presId="urn:microsoft.com/office/officeart/2005/8/layout/vList3"/>
    <dgm:cxn modelId="{4324728D-5C06-476E-BDCE-4119C2C0C409}" type="presParOf" srcId="{B5E2292D-2CAE-49F9-8538-D83A08E2CDAC}" destId="{D6C2E5F2-1069-404E-9CAC-113E9A967C31}" srcOrd="5" destOrd="0" presId="urn:microsoft.com/office/officeart/2005/8/layout/vList3"/>
    <dgm:cxn modelId="{E75A3EE6-66A7-4C3F-99D0-D9DAFED543A7}" type="presParOf" srcId="{B5E2292D-2CAE-49F9-8538-D83A08E2CDAC}" destId="{50DB79C9-998E-4D1C-8FD0-73936000B5A9}" srcOrd="6" destOrd="0" presId="urn:microsoft.com/office/officeart/2005/8/layout/vList3"/>
    <dgm:cxn modelId="{AE5E21F2-A7F0-4858-BAEB-0281B372FF73}" type="presParOf" srcId="{50DB79C9-998E-4D1C-8FD0-73936000B5A9}" destId="{D3E5E7C9-DB45-4F9C-B457-01E2E65264BC}" srcOrd="0" destOrd="0" presId="urn:microsoft.com/office/officeart/2005/8/layout/vList3"/>
    <dgm:cxn modelId="{A2A03768-65CB-43C0-B0FF-27EE81D24D2B}" type="presParOf" srcId="{50DB79C9-998E-4D1C-8FD0-73936000B5A9}" destId="{39BA2D29-FA97-41E4-ACF0-EB3F767E87A6}" srcOrd="1" destOrd="0" presId="urn:microsoft.com/office/officeart/2005/8/layout/vList3"/>
    <dgm:cxn modelId="{C7C7FA00-F377-4D29-90FA-9572B91584FF}" type="presParOf" srcId="{B5E2292D-2CAE-49F9-8538-D83A08E2CDAC}" destId="{7E98CD91-7BF0-4DA5-BC1F-79895361470F}" srcOrd="7" destOrd="0" presId="urn:microsoft.com/office/officeart/2005/8/layout/vList3"/>
    <dgm:cxn modelId="{FC982B33-21CD-4C56-84EA-6247A632A4E0}" type="presParOf" srcId="{B5E2292D-2CAE-49F9-8538-D83A08E2CDAC}" destId="{1B3B3A02-F193-46AA-B714-57CED10F4E1B}" srcOrd="8" destOrd="0" presId="urn:microsoft.com/office/officeart/2005/8/layout/vList3"/>
    <dgm:cxn modelId="{637ED0AC-E098-4B52-93BF-21D307FABBBE}" type="presParOf" srcId="{1B3B3A02-F193-46AA-B714-57CED10F4E1B}" destId="{1174AEFE-606F-48D2-82DE-FED3E5C8F8E2}" srcOrd="0" destOrd="0" presId="urn:microsoft.com/office/officeart/2005/8/layout/vList3"/>
    <dgm:cxn modelId="{349656AA-5D69-4D61-9E3D-0B863614A2D9}" type="presParOf" srcId="{1B3B3A02-F193-46AA-B714-57CED10F4E1B}" destId="{EAEF8074-A055-4DD0-84D0-FDE711B054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Core Types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Algorithms</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2">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3F7714AF-093B-40DE-A549-AD51681477A0}" type="pres">
      <dgm:prSet presAssocID="{AE1B2127-DEB1-4014-B68A-C747A7BE2C79}" presName="txShp" presStyleLbl="node1" presStyleIdx="1" presStyleCnt="2">
        <dgm:presLayoutVars>
          <dgm:bulletEnabled val="1"/>
        </dgm:presLayoutVars>
      </dgm:prSet>
      <dgm:spPr/>
    </dgm:pt>
  </dgm:ptLst>
  <dgm:cxnLst>
    <dgm:cxn modelId="{56F46C3D-18B3-423B-97FE-068159848492}" type="presOf" srcId="{6374C660-1CCA-475E-9F81-022012856B79}" destId="{B5E2292D-2CAE-49F9-8538-D83A08E2CDAC}" srcOrd="0" destOrd="0" presId="urn:microsoft.com/office/officeart/2005/8/layout/vList3"/>
    <dgm:cxn modelId="{54C92CB9-D42B-40E4-8320-67F3EB38D754}"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6EFDFED-3225-4AC0-AF7E-2C7E9CE13BA3}" type="presOf" srcId="{AE1B2127-DEB1-4014-B68A-C747A7BE2C79}" destId="{3F7714AF-093B-40DE-A549-AD51681477A0}" srcOrd="0" destOrd="0" presId="urn:microsoft.com/office/officeart/2005/8/layout/vList3"/>
    <dgm:cxn modelId="{5A0A5B5F-2A45-4B35-B8B6-21875C66A19B}" type="presParOf" srcId="{B5E2292D-2CAE-49F9-8538-D83A08E2CDAC}" destId="{4E9F6D20-21ED-4F90-B75D-F3B67D7AA772}" srcOrd="0" destOrd="0" presId="urn:microsoft.com/office/officeart/2005/8/layout/vList3"/>
    <dgm:cxn modelId="{C9887ECF-8CC4-4134-B315-A329FCF12CD2}" type="presParOf" srcId="{4E9F6D20-21ED-4F90-B75D-F3B67D7AA772}" destId="{DC2A26FD-65B1-4D44-BB5D-3584E300A11E}" srcOrd="0" destOrd="0" presId="urn:microsoft.com/office/officeart/2005/8/layout/vList3"/>
    <dgm:cxn modelId="{641BE4CA-3298-4CED-8B5A-E26BE86CD419}" type="presParOf" srcId="{4E9F6D20-21ED-4F90-B75D-F3B67D7AA772}" destId="{91536C53-4153-4AC7-A4D7-87012646C739}" srcOrd="1" destOrd="0" presId="urn:microsoft.com/office/officeart/2005/8/layout/vList3"/>
    <dgm:cxn modelId="{D3586FDE-8443-48D5-90E5-82F8C99FE4C5}" type="presParOf" srcId="{B5E2292D-2CAE-49F9-8538-D83A08E2CDAC}" destId="{F3E50370-5D21-45E8-822A-E0FCB9699B38}" srcOrd="1" destOrd="0" presId="urn:microsoft.com/office/officeart/2005/8/layout/vList3"/>
    <dgm:cxn modelId="{97205A8B-B311-418D-A1C1-B64A324EB7D8}" type="presParOf" srcId="{B5E2292D-2CAE-49F9-8538-D83A08E2CDAC}" destId="{8B35801F-4CFE-4438-B645-EC3B6097ED30}" srcOrd="2" destOrd="0" presId="urn:microsoft.com/office/officeart/2005/8/layout/vList3"/>
    <dgm:cxn modelId="{AF708E29-97AD-4B6E-8CE4-0C1DA2FFF94E}" type="presParOf" srcId="{8B35801F-4CFE-4438-B645-EC3B6097ED30}" destId="{A796ECB5-4003-414B-AC55-9397191F3410}" srcOrd="0" destOrd="0" presId="urn:microsoft.com/office/officeart/2005/8/layout/vList3"/>
    <dgm:cxn modelId="{3E2BE29B-8478-479F-B037-C075C712DDC8}" type="presParOf" srcId="{8B35801F-4CFE-4438-B645-EC3B6097ED30}" destId="{3F7714AF-093B-40DE-A549-AD51681477A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8735B-2E21-4C8F-A59F-944BA68B5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FFF71A-03FC-4DA4-8EB5-7F1903C5E755}">
      <dgm:prSet/>
      <dgm:spPr/>
      <dgm:t>
        <a:bodyPr/>
        <a:lstStyle/>
        <a:p>
          <a:pPr algn="ctr" rtl="0"/>
          <a:r>
            <a:rPr lang="en-US"/>
            <a:t>Hides dependencies</a:t>
          </a:r>
        </a:p>
      </dgm:t>
    </dgm:pt>
    <dgm:pt modelId="{045F1579-71D8-4FC1-9AB3-AA3AF1A025D1}" type="parTrans" cxnId="{762C8A16-EB0B-40FA-B4F1-A0594415813D}">
      <dgm:prSet/>
      <dgm:spPr/>
      <dgm:t>
        <a:bodyPr/>
        <a:lstStyle/>
        <a:p>
          <a:pPr algn="ctr"/>
          <a:endParaRPr lang="en-US"/>
        </a:p>
      </dgm:t>
    </dgm:pt>
    <dgm:pt modelId="{695116B7-443E-409A-A187-0F245903A7E0}" type="sibTrans" cxnId="{762C8A16-EB0B-40FA-B4F1-A0594415813D}">
      <dgm:prSet/>
      <dgm:spPr/>
      <dgm:t>
        <a:bodyPr/>
        <a:lstStyle/>
        <a:p>
          <a:pPr algn="ctr"/>
          <a:endParaRPr lang="en-US"/>
        </a:p>
      </dgm:t>
    </dgm:pt>
    <dgm:pt modelId="{19474EE4-A921-4C6D-925B-CD042EE8CA2C}">
      <dgm:prSet/>
      <dgm:spPr/>
      <dgm:t>
        <a:bodyPr/>
        <a:lstStyle/>
        <a:p>
          <a:pPr algn="ctr" rtl="0"/>
          <a:r>
            <a:rPr lang="en-US"/>
            <a:t>Forced DI knowledge</a:t>
          </a:r>
        </a:p>
      </dgm:t>
    </dgm:pt>
    <dgm:pt modelId="{1702E764-4053-425F-A85D-9127FCE7EE1F}" type="parTrans" cxnId="{716D3127-576C-47A9-862B-CE94F2129BBA}">
      <dgm:prSet/>
      <dgm:spPr/>
      <dgm:t>
        <a:bodyPr/>
        <a:lstStyle/>
        <a:p>
          <a:pPr algn="ctr"/>
          <a:endParaRPr lang="en-US"/>
        </a:p>
      </dgm:t>
    </dgm:pt>
    <dgm:pt modelId="{CE077341-EA22-4663-8FD3-A158C78A2BDC}" type="sibTrans" cxnId="{716D3127-576C-47A9-862B-CE94F2129BBA}">
      <dgm:prSet/>
      <dgm:spPr/>
      <dgm:t>
        <a:bodyPr/>
        <a:lstStyle/>
        <a:p>
          <a:pPr algn="ctr"/>
          <a:endParaRPr lang="en-US"/>
        </a:p>
      </dgm:t>
    </dgm:pt>
    <dgm:pt modelId="{6374223D-2C1D-4B97-B993-72DD098477B1}">
      <dgm:prSet/>
      <dgm:spPr/>
      <dgm:t>
        <a:bodyPr/>
        <a:lstStyle/>
        <a:p>
          <a:pPr algn="ctr" rtl="0"/>
          <a:r>
            <a:rPr lang="en-US"/>
            <a:t>Unit testing difficulties</a:t>
          </a:r>
        </a:p>
      </dgm:t>
    </dgm:pt>
    <dgm:pt modelId="{7AAE0015-37DD-4C4E-BB5E-0C85FDFE566B}" type="parTrans" cxnId="{3F6D90DC-86E8-4CE6-91A5-B6BF35F49036}">
      <dgm:prSet/>
      <dgm:spPr/>
      <dgm:t>
        <a:bodyPr/>
        <a:lstStyle/>
        <a:p>
          <a:pPr algn="ctr"/>
          <a:endParaRPr lang="en-US"/>
        </a:p>
      </dgm:t>
    </dgm:pt>
    <dgm:pt modelId="{E29A9525-85DC-4DE6-B47E-AEEFE307BCCF}" type="sibTrans" cxnId="{3F6D90DC-86E8-4CE6-91A5-B6BF35F49036}">
      <dgm:prSet/>
      <dgm:spPr/>
      <dgm:t>
        <a:bodyPr/>
        <a:lstStyle/>
        <a:p>
          <a:pPr algn="ctr"/>
          <a:endParaRPr lang="en-US"/>
        </a:p>
      </dgm:t>
    </dgm:pt>
    <dgm:pt modelId="{7273C960-8B40-406F-BC75-B38D0684C448}" type="pres">
      <dgm:prSet presAssocID="{B2F8735B-2E21-4C8F-A59F-944BA68B5931}" presName="linear" presStyleCnt="0">
        <dgm:presLayoutVars>
          <dgm:animLvl val="lvl"/>
          <dgm:resizeHandles val="exact"/>
        </dgm:presLayoutVars>
      </dgm:prSet>
      <dgm:spPr/>
    </dgm:pt>
    <dgm:pt modelId="{6B572AC2-F164-4052-BA86-5A7CE44BD802}" type="pres">
      <dgm:prSet presAssocID="{E9FFF71A-03FC-4DA4-8EB5-7F1903C5E755}" presName="parentText" presStyleLbl="node1" presStyleIdx="0" presStyleCnt="3">
        <dgm:presLayoutVars>
          <dgm:chMax val="0"/>
          <dgm:bulletEnabled val="1"/>
        </dgm:presLayoutVars>
      </dgm:prSet>
      <dgm:spPr/>
    </dgm:pt>
    <dgm:pt modelId="{32ED9D5D-D5A4-42CB-A878-8CF633D8B8A5}" type="pres">
      <dgm:prSet presAssocID="{695116B7-443E-409A-A187-0F245903A7E0}" presName="spacer" presStyleCnt="0"/>
      <dgm:spPr/>
    </dgm:pt>
    <dgm:pt modelId="{FCFFAEB9-3930-43A7-9CF5-4001427E5C61}" type="pres">
      <dgm:prSet presAssocID="{19474EE4-A921-4C6D-925B-CD042EE8CA2C}" presName="parentText" presStyleLbl="node1" presStyleIdx="1" presStyleCnt="3">
        <dgm:presLayoutVars>
          <dgm:chMax val="0"/>
          <dgm:bulletEnabled val="1"/>
        </dgm:presLayoutVars>
      </dgm:prSet>
      <dgm:spPr/>
    </dgm:pt>
    <dgm:pt modelId="{8D83E49F-5936-42A4-B030-3B9545A25797}" type="pres">
      <dgm:prSet presAssocID="{CE077341-EA22-4663-8FD3-A158C78A2BDC}" presName="spacer" presStyleCnt="0"/>
      <dgm:spPr/>
    </dgm:pt>
    <dgm:pt modelId="{6C053F14-1D1C-4BA2-9B7D-EFDDC36AC767}" type="pres">
      <dgm:prSet presAssocID="{6374223D-2C1D-4B97-B993-72DD098477B1}" presName="parentText" presStyleLbl="node1" presStyleIdx="2" presStyleCnt="3">
        <dgm:presLayoutVars>
          <dgm:chMax val="0"/>
          <dgm:bulletEnabled val="1"/>
        </dgm:presLayoutVars>
      </dgm:prSet>
      <dgm:spPr/>
    </dgm:pt>
  </dgm:ptLst>
  <dgm:cxnLst>
    <dgm:cxn modelId="{762C8A16-EB0B-40FA-B4F1-A0594415813D}" srcId="{B2F8735B-2E21-4C8F-A59F-944BA68B5931}" destId="{E9FFF71A-03FC-4DA4-8EB5-7F1903C5E755}" srcOrd="0" destOrd="0" parTransId="{045F1579-71D8-4FC1-9AB3-AA3AF1A025D1}" sibTransId="{695116B7-443E-409A-A187-0F245903A7E0}"/>
    <dgm:cxn modelId="{716D3127-576C-47A9-862B-CE94F2129BBA}" srcId="{B2F8735B-2E21-4C8F-A59F-944BA68B5931}" destId="{19474EE4-A921-4C6D-925B-CD042EE8CA2C}" srcOrd="1" destOrd="0" parTransId="{1702E764-4053-425F-A85D-9127FCE7EE1F}" sibTransId="{CE077341-EA22-4663-8FD3-A158C78A2BDC}"/>
    <dgm:cxn modelId="{D6EA6641-6CD7-42E4-A0E3-28A4C53280FA}" type="presOf" srcId="{6374223D-2C1D-4B97-B993-72DD098477B1}" destId="{6C053F14-1D1C-4BA2-9B7D-EFDDC36AC767}" srcOrd="0" destOrd="0" presId="urn:microsoft.com/office/officeart/2005/8/layout/vList2"/>
    <dgm:cxn modelId="{BB274B8A-FCB4-4C51-8D83-5D58302383FD}" type="presOf" srcId="{B2F8735B-2E21-4C8F-A59F-944BA68B5931}" destId="{7273C960-8B40-406F-BC75-B38D0684C448}" srcOrd="0" destOrd="0" presId="urn:microsoft.com/office/officeart/2005/8/layout/vList2"/>
    <dgm:cxn modelId="{5C45E195-5FCF-42E1-84BB-60A6F1B62C28}" type="presOf" srcId="{E9FFF71A-03FC-4DA4-8EB5-7F1903C5E755}" destId="{6B572AC2-F164-4052-BA86-5A7CE44BD802}" srcOrd="0" destOrd="0" presId="urn:microsoft.com/office/officeart/2005/8/layout/vList2"/>
    <dgm:cxn modelId="{0E4A21D4-D237-4F22-866B-CF047B2BBE91}" type="presOf" srcId="{19474EE4-A921-4C6D-925B-CD042EE8CA2C}" destId="{FCFFAEB9-3930-43A7-9CF5-4001427E5C61}" srcOrd="0" destOrd="0" presId="urn:microsoft.com/office/officeart/2005/8/layout/vList2"/>
    <dgm:cxn modelId="{3F6D90DC-86E8-4CE6-91A5-B6BF35F49036}" srcId="{B2F8735B-2E21-4C8F-A59F-944BA68B5931}" destId="{6374223D-2C1D-4B97-B993-72DD098477B1}" srcOrd="2" destOrd="0" parTransId="{7AAE0015-37DD-4C4E-BB5E-0C85FDFE566B}" sibTransId="{E29A9525-85DC-4DE6-B47E-AEEFE307BCCF}"/>
    <dgm:cxn modelId="{04103603-C103-4688-A621-6D38FCC65892}" type="presParOf" srcId="{7273C960-8B40-406F-BC75-B38D0684C448}" destId="{6B572AC2-F164-4052-BA86-5A7CE44BD802}" srcOrd="0" destOrd="0" presId="urn:microsoft.com/office/officeart/2005/8/layout/vList2"/>
    <dgm:cxn modelId="{5B6852C7-2B57-46FC-85B0-8A6E1CE6D995}" type="presParOf" srcId="{7273C960-8B40-406F-BC75-B38D0684C448}" destId="{32ED9D5D-D5A4-42CB-A878-8CF633D8B8A5}" srcOrd="1" destOrd="0" presId="urn:microsoft.com/office/officeart/2005/8/layout/vList2"/>
    <dgm:cxn modelId="{C314467B-C234-4DD5-9D32-F066D90C78EF}" type="presParOf" srcId="{7273C960-8B40-406F-BC75-B38D0684C448}" destId="{FCFFAEB9-3930-43A7-9CF5-4001427E5C61}" srcOrd="2" destOrd="0" presId="urn:microsoft.com/office/officeart/2005/8/layout/vList2"/>
    <dgm:cxn modelId="{850EF742-703C-4382-9CF9-027E8F454CDD}" type="presParOf" srcId="{7273C960-8B40-406F-BC75-B38D0684C448}" destId="{8D83E49F-5936-42A4-B030-3B9545A25797}" srcOrd="3" destOrd="0" presId="urn:microsoft.com/office/officeart/2005/8/layout/vList2"/>
    <dgm:cxn modelId="{031146FB-23CE-40B1-8081-48687300036E}" type="presParOf" srcId="{7273C960-8B40-406F-BC75-B38D0684C448}" destId="{6C053F14-1D1C-4BA2-9B7D-EFDDC36AC76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Register</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Resolve</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65BA397C-8108-41A3-A47A-DD289F40838D}">
      <dgm:prSet phldrT="[Text]"/>
      <dgm:spPr/>
      <dgm:t>
        <a:bodyPr/>
        <a:lstStyle/>
        <a:p>
          <a:r>
            <a:rPr lang="en-US" dirty="0"/>
            <a:t>Release</a:t>
          </a:r>
        </a:p>
      </dgm:t>
    </dgm:pt>
    <dgm:pt modelId="{1DDA2887-4D1D-471D-A18D-6E4F8C9F6038}" type="parTrans" cxnId="{BF19C284-B22E-46E2-8E0B-BC96FE01BD43}">
      <dgm:prSet/>
      <dgm:spPr/>
      <dgm:t>
        <a:bodyPr/>
        <a:lstStyle/>
        <a:p>
          <a:endParaRPr lang="en-US"/>
        </a:p>
      </dgm:t>
    </dgm:pt>
    <dgm:pt modelId="{EA8C32D3-F7E9-45A2-B9EC-1B7176B9B8B9}" type="sibTrans" cxnId="{BF19C284-B22E-46E2-8E0B-BC96FE01BD4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3">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3">
        <dgm:presLayoutVars>
          <dgm:bulletEnabled val="1"/>
        </dgm:presLayoutVars>
      </dgm:prSet>
      <dgm:spPr/>
    </dgm:pt>
    <dgm:pt modelId="{65E70C94-3896-4239-8D6E-DB6E2DDAC7C4}" type="pres">
      <dgm:prSet presAssocID="{47A2BF96-3E1E-4409-896A-BB5716C0BFCD}" presName="spacing" presStyleCnt="0"/>
      <dgm:spPr/>
    </dgm:pt>
    <dgm:pt modelId="{BA12CE48-2923-4148-AA2C-3F073C3F7FD3}" type="pres">
      <dgm:prSet presAssocID="{65BA397C-8108-41A3-A47A-DD289F40838D}" presName="composite" presStyleCnt="0"/>
      <dgm:spPr/>
    </dgm:pt>
    <dgm:pt modelId="{42661966-8B32-4678-865C-D84ABA0A2AD5}" type="pres">
      <dgm:prSet presAssocID="{65BA397C-8108-41A3-A47A-DD289F40838D}" presName="imgShp" presStyleLbl="fgImgPlace1" presStyleIdx="2" presStyleCnt="3"/>
      <dgm:spPr>
        <a:blipFill rotWithShape="1">
          <a:blip xmlns:r="http://schemas.openxmlformats.org/officeDocument/2006/relationships" r:embed="rId3"/>
          <a:stretch>
            <a:fillRect/>
          </a:stretch>
        </a:blipFill>
      </dgm:spPr>
    </dgm:pt>
    <dgm:pt modelId="{F0B27CF7-6669-4165-B314-3E070B059B40}" type="pres">
      <dgm:prSet presAssocID="{65BA397C-8108-41A3-A47A-DD289F40838D}" presName="txShp" presStyleLbl="node1" presStyleIdx="2" presStyleCnt="3">
        <dgm:presLayoutVars>
          <dgm:bulletEnabled val="1"/>
        </dgm:presLayoutVars>
      </dgm:prSet>
      <dgm:spPr/>
    </dgm:pt>
  </dgm:ptLst>
  <dgm:cxnLst>
    <dgm:cxn modelId="{4DB98A12-C947-48A8-A663-54ED81FAF869}" type="presOf" srcId="{6556D14F-34F0-415D-9DEE-B4A9F7915B87}" destId="{91536C53-4153-4AC7-A4D7-87012646C739}" srcOrd="0" destOrd="0" presId="urn:microsoft.com/office/officeart/2005/8/layout/vList3"/>
    <dgm:cxn modelId="{1AC54A6A-5536-43A9-AFE7-845955FAC006}" type="presOf" srcId="{AE1B2127-DEB1-4014-B68A-C747A7BE2C79}" destId="{3F7714AF-093B-40DE-A549-AD51681477A0}" srcOrd="0" destOrd="0" presId="urn:microsoft.com/office/officeart/2005/8/layout/vList3"/>
    <dgm:cxn modelId="{BF19C284-B22E-46E2-8E0B-BC96FE01BD43}" srcId="{6374C660-1CCA-475E-9F81-022012856B79}" destId="{65BA397C-8108-41A3-A47A-DD289F40838D}" srcOrd="2" destOrd="0" parTransId="{1DDA2887-4D1D-471D-A18D-6E4F8C9F6038}" sibTransId="{EA8C32D3-F7E9-45A2-B9EC-1B7176B9B8B9}"/>
    <dgm:cxn modelId="{C57A9496-A425-4E16-A8F3-39230B4F10E5}" type="presOf" srcId="{65BA397C-8108-41A3-A47A-DD289F40838D}" destId="{F0B27CF7-6669-4165-B314-3E070B059B40}" srcOrd="0" destOrd="0" presId="urn:microsoft.com/office/officeart/2005/8/layout/vList3"/>
    <dgm:cxn modelId="{7FBE3F9D-6C0A-490E-A0FE-54CED860FEB0}" type="presOf" srcId="{6374C660-1CCA-475E-9F81-022012856B79}" destId="{B5E2292D-2CAE-49F9-8538-D83A08E2CDAC}"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94FFBDF3-B768-4127-AFB0-945FF3F88698}" type="presParOf" srcId="{B5E2292D-2CAE-49F9-8538-D83A08E2CDAC}" destId="{4E9F6D20-21ED-4F90-B75D-F3B67D7AA772}" srcOrd="0" destOrd="0" presId="urn:microsoft.com/office/officeart/2005/8/layout/vList3"/>
    <dgm:cxn modelId="{593CD5B1-6DA6-4642-8D14-AB854B43A9A9}" type="presParOf" srcId="{4E9F6D20-21ED-4F90-B75D-F3B67D7AA772}" destId="{DC2A26FD-65B1-4D44-BB5D-3584E300A11E}" srcOrd="0" destOrd="0" presId="urn:microsoft.com/office/officeart/2005/8/layout/vList3"/>
    <dgm:cxn modelId="{D4A51B4A-EA93-403C-BA57-020DFD6118A5}" type="presParOf" srcId="{4E9F6D20-21ED-4F90-B75D-F3B67D7AA772}" destId="{91536C53-4153-4AC7-A4D7-87012646C739}" srcOrd="1" destOrd="0" presId="urn:microsoft.com/office/officeart/2005/8/layout/vList3"/>
    <dgm:cxn modelId="{E63A6CA9-EA53-412A-A4C0-195A3AA8D55E}" type="presParOf" srcId="{B5E2292D-2CAE-49F9-8538-D83A08E2CDAC}" destId="{F3E50370-5D21-45E8-822A-E0FCB9699B38}" srcOrd="1" destOrd="0" presId="urn:microsoft.com/office/officeart/2005/8/layout/vList3"/>
    <dgm:cxn modelId="{9E97D655-0FE5-4087-94AB-E2A05F7EA8A4}" type="presParOf" srcId="{B5E2292D-2CAE-49F9-8538-D83A08E2CDAC}" destId="{8B35801F-4CFE-4438-B645-EC3B6097ED30}" srcOrd="2" destOrd="0" presId="urn:microsoft.com/office/officeart/2005/8/layout/vList3"/>
    <dgm:cxn modelId="{2826235A-01DB-4F0C-8480-AEBC0D04AC69}" type="presParOf" srcId="{8B35801F-4CFE-4438-B645-EC3B6097ED30}" destId="{A796ECB5-4003-414B-AC55-9397191F3410}" srcOrd="0" destOrd="0" presId="urn:microsoft.com/office/officeart/2005/8/layout/vList3"/>
    <dgm:cxn modelId="{24DA87B8-2213-4D35-90A4-A0ECCA93816E}" type="presParOf" srcId="{8B35801F-4CFE-4438-B645-EC3B6097ED30}" destId="{3F7714AF-093B-40DE-A549-AD51681477A0}" srcOrd="1" destOrd="0" presId="urn:microsoft.com/office/officeart/2005/8/layout/vList3"/>
    <dgm:cxn modelId="{099C2861-6A6F-4EC0-9790-04EAED82D9EE}" type="presParOf" srcId="{B5E2292D-2CAE-49F9-8538-D83A08E2CDAC}" destId="{65E70C94-3896-4239-8D6E-DB6E2DDAC7C4}" srcOrd="3" destOrd="0" presId="urn:microsoft.com/office/officeart/2005/8/layout/vList3"/>
    <dgm:cxn modelId="{0D66092B-A65E-490D-A97D-A84EBC4C9835}" type="presParOf" srcId="{B5E2292D-2CAE-49F9-8538-D83A08E2CDAC}" destId="{BA12CE48-2923-4148-AA2C-3F073C3F7FD3}" srcOrd="4" destOrd="0" presId="urn:microsoft.com/office/officeart/2005/8/layout/vList3"/>
    <dgm:cxn modelId="{963E0CE3-3BA6-4EF9-8893-9C0E781290ED}" type="presParOf" srcId="{BA12CE48-2923-4148-AA2C-3F073C3F7FD3}" destId="{42661966-8B32-4678-865C-D84ABA0A2AD5}" srcOrd="0" destOrd="0" presId="urn:microsoft.com/office/officeart/2005/8/layout/vList3"/>
    <dgm:cxn modelId="{9AE1769F-36EF-4391-9A8C-3F1FCBEE7251}" type="presParOf" srcId="{BA12CE48-2923-4148-AA2C-3F073C3F7FD3}" destId="{F0B27CF7-6669-4165-B314-3E070B059B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42AB263A-DDCE-4D8E-A075-173967383434}">
      <dgm:prSet phldrT="[Text]"/>
      <dgm:spPr/>
      <dgm:t>
        <a:bodyPr/>
        <a:lstStyle/>
        <a:p>
          <a:r>
            <a:rPr lang="en-US" dirty="0"/>
            <a:t>Frameworks</a:t>
          </a:r>
        </a:p>
      </dgm:t>
    </dgm:pt>
    <dgm:pt modelId="{E319BD7F-1CA9-4328-A1D6-C40D6D3E0510}" type="parTrans" cxnId="{DA7A2E27-4C94-4AE9-9E18-826AE74F09D3}">
      <dgm:prSet/>
      <dgm:spPr/>
      <dgm:t>
        <a:bodyPr/>
        <a:lstStyle/>
        <a:p>
          <a:endParaRPr lang="en-US"/>
        </a:p>
      </dgm:t>
    </dgm:pt>
    <dgm:pt modelId="{27694807-8E63-4870-90F9-FB432D7E63B6}" type="sibTrans" cxnId="{DA7A2E27-4C94-4AE9-9E18-826AE74F09D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093C53EE-2C07-468F-8D09-05F32F38CE12}" type="pres">
      <dgm:prSet presAssocID="{FEC80A91-54B5-4B46-955C-2DC92B08BA87}" presName="spacing" presStyleCnt="0"/>
      <dgm:spPr/>
    </dgm:pt>
    <dgm:pt modelId="{7253C0F1-7C8C-4D45-B563-1A11B453BB04}" type="pres">
      <dgm:prSet presAssocID="{42AB263A-DDCE-4D8E-A075-173967383434}" presName="composite" presStyleCnt="0"/>
      <dgm:spPr/>
    </dgm:pt>
    <dgm:pt modelId="{C7FF33BC-CF35-4E83-BA56-BA482AAFE53F}" type="pres">
      <dgm:prSet presAssocID="{42AB263A-DDCE-4D8E-A075-173967383434}" presName="imgShp" presStyleLbl="fgImgPlace1" presStyleIdx="4" presStyleCnt="5"/>
      <dgm:spPr>
        <a:blipFill rotWithShape="1">
          <a:blip xmlns:r="http://schemas.openxmlformats.org/officeDocument/2006/relationships" r:embed="rId5"/>
          <a:srcRect/>
          <a:stretch>
            <a:fillRect/>
          </a:stretch>
        </a:blipFill>
      </dgm:spPr>
    </dgm:pt>
    <dgm:pt modelId="{5BB3C0C4-BE30-4630-99EE-98D4F7430C22}" type="pres">
      <dgm:prSet presAssocID="{42AB263A-DDCE-4D8E-A075-173967383434}" presName="txShp" presStyleLbl="node1" presStyleIdx="4" presStyleCnt="5">
        <dgm:presLayoutVars>
          <dgm:bulletEnabled val="1"/>
        </dgm:presLayoutVars>
      </dgm:prSet>
      <dgm:spPr/>
    </dgm:pt>
  </dgm:ptLst>
  <dgm:cxnLst>
    <dgm:cxn modelId="{DA7A2E27-4C94-4AE9-9E18-826AE74F09D3}" srcId="{6374C660-1CCA-475E-9F81-022012856B79}" destId="{42AB263A-DDCE-4D8E-A075-173967383434}" srcOrd="4" destOrd="0" parTransId="{E319BD7F-1CA9-4328-A1D6-C40D6D3E0510}" sibTransId="{27694807-8E63-4870-90F9-FB432D7E63B6}"/>
    <dgm:cxn modelId="{1EF3C32F-6909-46DA-BB24-CA2A3A0737BB}" type="presOf" srcId="{AE1B2127-DEB1-4014-B68A-C747A7BE2C79}" destId="{3F7714AF-093B-40DE-A549-AD51681477A0}"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88D6EB9F-2B7C-45CC-9D71-640D660619F3}" type="presOf" srcId="{6374C660-1CCA-475E-9F81-022012856B79}" destId="{B5E2292D-2CAE-49F9-8538-D83A08E2CDAC}" srcOrd="0" destOrd="0" presId="urn:microsoft.com/office/officeart/2005/8/layout/vList3"/>
    <dgm:cxn modelId="{C7AD96A4-3668-4F80-A388-E67727E9693E}" type="presOf" srcId="{EA4B498C-6BE5-427F-8F2E-B1CFF575D085}" destId="{4B9C802F-79A3-4093-8592-D011AFDFC523}" srcOrd="0" destOrd="0" presId="urn:microsoft.com/office/officeart/2005/8/layout/vList3"/>
    <dgm:cxn modelId="{783FF1A9-7461-46A0-AB03-605A2AF9B745}" type="presOf" srcId="{6556D14F-34F0-415D-9DEE-B4A9F7915B87}" destId="{91536C53-4153-4AC7-A4D7-87012646C739}" srcOrd="0" destOrd="0" presId="urn:microsoft.com/office/officeart/2005/8/layout/vList3"/>
    <dgm:cxn modelId="{FA9A5DD1-7840-4B92-9E59-62BC4358D36A}"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AD3CDEE-47B7-458E-8D1B-83F022B2BC15}" type="presOf" srcId="{42AB263A-DDCE-4D8E-A075-173967383434}" destId="{5BB3C0C4-BE30-4630-99EE-98D4F7430C22}" srcOrd="0" destOrd="0" presId="urn:microsoft.com/office/officeart/2005/8/layout/vList3"/>
    <dgm:cxn modelId="{F05CD3FC-2AB5-4B0B-8217-8E137FF84C1C}" srcId="{6374C660-1CCA-475E-9F81-022012856B79}" destId="{EA4B498C-6BE5-427F-8F2E-B1CFF575D085}" srcOrd="2" destOrd="0" parTransId="{6247F4C2-7DFE-4CDC-A1D1-99037683F338}" sibTransId="{56020CE0-B0AF-499C-B19A-9F8AE125C81C}"/>
    <dgm:cxn modelId="{68A77C04-3C3C-4DAB-84E3-2895BAF1F8CC}" type="presParOf" srcId="{B5E2292D-2CAE-49F9-8538-D83A08E2CDAC}" destId="{4E9F6D20-21ED-4F90-B75D-F3B67D7AA772}" srcOrd="0" destOrd="0" presId="urn:microsoft.com/office/officeart/2005/8/layout/vList3"/>
    <dgm:cxn modelId="{1B1B5349-DB2B-4559-8F47-D76E2483C451}" type="presParOf" srcId="{4E9F6D20-21ED-4F90-B75D-F3B67D7AA772}" destId="{DC2A26FD-65B1-4D44-BB5D-3584E300A11E}" srcOrd="0" destOrd="0" presId="urn:microsoft.com/office/officeart/2005/8/layout/vList3"/>
    <dgm:cxn modelId="{52392860-B2E3-4280-8390-FD790654ABA4}" type="presParOf" srcId="{4E9F6D20-21ED-4F90-B75D-F3B67D7AA772}" destId="{91536C53-4153-4AC7-A4D7-87012646C739}" srcOrd="1" destOrd="0" presId="urn:microsoft.com/office/officeart/2005/8/layout/vList3"/>
    <dgm:cxn modelId="{7F5547A8-AD37-4E40-B033-E0196CD04C5C}" type="presParOf" srcId="{B5E2292D-2CAE-49F9-8538-D83A08E2CDAC}" destId="{F3E50370-5D21-45E8-822A-E0FCB9699B38}" srcOrd="1" destOrd="0" presId="urn:microsoft.com/office/officeart/2005/8/layout/vList3"/>
    <dgm:cxn modelId="{C2206060-951E-4712-91AC-95B5853CE83D}" type="presParOf" srcId="{B5E2292D-2CAE-49F9-8538-D83A08E2CDAC}" destId="{8B35801F-4CFE-4438-B645-EC3B6097ED30}" srcOrd="2" destOrd="0" presId="urn:microsoft.com/office/officeart/2005/8/layout/vList3"/>
    <dgm:cxn modelId="{9D7E95D9-1415-4C9A-97E4-83FE9DF90E9E}" type="presParOf" srcId="{8B35801F-4CFE-4438-B645-EC3B6097ED30}" destId="{A796ECB5-4003-414B-AC55-9397191F3410}" srcOrd="0" destOrd="0" presId="urn:microsoft.com/office/officeart/2005/8/layout/vList3"/>
    <dgm:cxn modelId="{60846AF3-B49C-4EB3-9D55-8EEAECD04E5E}" type="presParOf" srcId="{8B35801F-4CFE-4438-B645-EC3B6097ED30}" destId="{3F7714AF-093B-40DE-A549-AD51681477A0}" srcOrd="1" destOrd="0" presId="urn:microsoft.com/office/officeart/2005/8/layout/vList3"/>
    <dgm:cxn modelId="{0A21BDF1-721A-4AB3-907E-A3EF07170038}" type="presParOf" srcId="{B5E2292D-2CAE-49F9-8538-D83A08E2CDAC}" destId="{444830F2-9739-4B1B-8AD6-D7BDCDDBECB0}" srcOrd="3" destOrd="0" presId="urn:microsoft.com/office/officeart/2005/8/layout/vList3"/>
    <dgm:cxn modelId="{3CC99513-0DD3-46D9-B0AE-363F57A8B5AB}" type="presParOf" srcId="{B5E2292D-2CAE-49F9-8538-D83A08E2CDAC}" destId="{8D44DF1E-2020-47C0-A5EE-28F6BCF09F7E}" srcOrd="4" destOrd="0" presId="urn:microsoft.com/office/officeart/2005/8/layout/vList3"/>
    <dgm:cxn modelId="{7EB3F3DA-E3F8-4903-B52C-C2B7104FC761}" type="presParOf" srcId="{8D44DF1E-2020-47C0-A5EE-28F6BCF09F7E}" destId="{8146B40F-120D-4A4B-A881-0564B22B1500}" srcOrd="0" destOrd="0" presId="urn:microsoft.com/office/officeart/2005/8/layout/vList3"/>
    <dgm:cxn modelId="{E34E9969-F6F0-4DE4-9F37-72274422A7BA}" type="presParOf" srcId="{8D44DF1E-2020-47C0-A5EE-28F6BCF09F7E}" destId="{4B9C802F-79A3-4093-8592-D011AFDFC523}" srcOrd="1" destOrd="0" presId="urn:microsoft.com/office/officeart/2005/8/layout/vList3"/>
    <dgm:cxn modelId="{790CE622-9592-442F-803C-249F79ADA6FB}" type="presParOf" srcId="{B5E2292D-2CAE-49F9-8538-D83A08E2CDAC}" destId="{D6C2E5F2-1069-404E-9CAC-113E9A967C31}" srcOrd="5" destOrd="0" presId="urn:microsoft.com/office/officeart/2005/8/layout/vList3"/>
    <dgm:cxn modelId="{C7F9ABF6-F3D2-4307-A625-51EBC0F59DBD}" type="presParOf" srcId="{B5E2292D-2CAE-49F9-8538-D83A08E2CDAC}" destId="{50DB79C9-998E-4D1C-8FD0-73936000B5A9}" srcOrd="6" destOrd="0" presId="urn:microsoft.com/office/officeart/2005/8/layout/vList3"/>
    <dgm:cxn modelId="{DED5F418-56B1-4058-994E-FA1BC61FDC38}" type="presParOf" srcId="{50DB79C9-998E-4D1C-8FD0-73936000B5A9}" destId="{D3E5E7C9-DB45-4F9C-B457-01E2E65264BC}" srcOrd="0" destOrd="0" presId="urn:microsoft.com/office/officeart/2005/8/layout/vList3"/>
    <dgm:cxn modelId="{F0F40F05-70B7-483C-A153-34AD743BB120}" type="presParOf" srcId="{50DB79C9-998E-4D1C-8FD0-73936000B5A9}" destId="{39BA2D29-FA97-41E4-ACF0-EB3F767E87A6}" srcOrd="1" destOrd="0" presId="urn:microsoft.com/office/officeart/2005/8/layout/vList3"/>
    <dgm:cxn modelId="{491954BE-5652-4E81-9395-9CD1C8A4D6EC}" type="presParOf" srcId="{B5E2292D-2CAE-49F9-8538-D83A08E2CDAC}" destId="{093C53EE-2C07-468F-8D09-05F32F38CE12}" srcOrd="7" destOrd="0" presId="urn:microsoft.com/office/officeart/2005/8/layout/vList3"/>
    <dgm:cxn modelId="{6D2D2234-7838-4A1D-A316-171DAB3C74A8}" type="presParOf" srcId="{B5E2292D-2CAE-49F9-8538-D83A08E2CDAC}" destId="{7253C0F1-7C8C-4D45-B563-1A11B453BB04}" srcOrd="8" destOrd="0" presId="urn:microsoft.com/office/officeart/2005/8/layout/vList3"/>
    <dgm:cxn modelId="{318404EB-873A-4F8B-9B3C-BF74BD2A6C89}" type="presParOf" srcId="{7253C0F1-7C8C-4D45-B563-1A11B453BB04}" destId="{C7FF33BC-CF35-4E83-BA56-BA482AAFE53F}" srcOrd="0" destOrd="0" presId="urn:microsoft.com/office/officeart/2005/8/layout/vList3"/>
    <dgm:cxn modelId="{7C6AE405-FDC1-4F61-BECD-0A332C4BEBD8}" type="presParOf" srcId="{7253C0F1-7C8C-4D45-B563-1A11B453BB04}" destId="{5BB3C0C4-BE30-4630-99EE-98D4F7430C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20F90678-D213-418F-9AA3-59E5F699E440}">
      <dgm:prSet phldrT="[Text]"/>
      <dgm:spPr/>
      <dgm:t>
        <a:bodyPr/>
        <a:lstStyle/>
        <a:p>
          <a:r>
            <a:rPr lang="en-US" dirty="0"/>
            <a:t>Frameworks</a:t>
          </a:r>
        </a:p>
      </dgm:t>
    </dgm:pt>
    <dgm:pt modelId="{0972B898-6069-4514-A471-8B19850837F2}" type="parTrans" cxnId="{5065AEAA-08CA-4D96-A0CE-68D8369EF0DF}">
      <dgm:prSet/>
      <dgm:spPr/>
      <dgm:t>
        <a:bodyPr/>
        <a:lstStyle/>
        <a:p>
          <a:endParaRPr lang="en-US"/>
        </a:p>
      </dgm:t>
    </dgm:pt>
    <dgm:pt modelId="{375D9F3F-296D-42B3-B3FA-FE9E3AD1CBEF}" type="sibTrans" cxnId="{5065AEAA-08CA-4D96-A0CE-68D8369EF0D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90653182-D935-45F2-8043-AC7334AAE0EE}" type="pres">
      <dgm:prSet presAssocID="{FEC80A91-54B5-4B46-955C-2DC92B08BA87}" presName="spacing" presStyleCnt="0"/>
      <dgm:spPr/>
    </dgm:pt>
    <dgm:pt modelId="{FD567EDE-DBF4-4A4A-A73C-24F292056254}" type="pres">
      <dgm:prSet presAssocID="{20F90678-D213-418F-9AA3-59E5F699E440}" presName="composite" presStyleCnt="0"/>
      <dgm:spPr/>
    </dgm:pt>
    <dgm:pt modelId="{DBBD1125-B45E-465B-A78B-290345C71207}" type="pres">
      <dgm:prSet presAssocID="{20F90678-D213-418F-9AA3-59E5F699E440}" presName="imgShp" presStyleLbl="fgImgPlace1" presStyleIdx="4" presStyleCnt="5"/>
      <dgm:spPr>
        <a:blipFill rotWithShape="1">
          <a:blip xmlns:r="http://schemas.openxmlformats.org/officeDocument/2006/relationships" r:embed="rId5"/>
          <a:srcRect/>
          <a:stretch>
            <a:fillRect/>
          </a:stretch>
        </a:blipFill>
      </dgm:spPr>
    </dgm:pt>
    <dgm:pt modelId="{22D8D3D2-5151-4795-B9A1-7D24FDFD395D}" type="pres">
      <dgm:prSet presAssocID="{20F90678-D213-418F-9AA3-59E5F699E440}" presName="txShp" presStyleLbl="node1" presStyleIdx="4" presStyleCnt="5">
        <dgm:presLayoutVars>
          <dgm:bulletEnabled val="1"/>
        </dgm:presLayoutVars>
      </dgm:prSet>
      <dgm:spPr/>
    </dgm:pt>
  </dgm:ptLst>
  <dgm:cxnLst>
    <dgm:cxn modelId="{7FB5D603-8A4A-4F59-93E2-AEC0B39F9BB8}" type="presOf" srcId="{20F90678-D213-418F-9AA3-59E5F699E440}" destId="{22D8D3D2-5151-4795-B9A1-7D24FDFD395D}" srcOrd="0" destOrd="0" presId="urn:microsoft.com/office/officeart/2005/8/layout/vList3"/>
    <dgm:cxn modelId="{E9DFC839-6102-40AB-BAF9-FEFCD582847D}" type="presOf" srcId="{AE1B2127-DEB1-4014-B68A-C747A7BE2C79}" destId="{3F7714AF-093B-40DE-A549-AD51681477A0}" srcOrd="0" destOrd="0" presId="urn:microsoft.com/office/officeart/2005/8/layout/vList3"/>
    <dgm:cxn modelId="{5EF99A6D-0B91-4A03-980C-D64A907BCC7B}" type="presOf" srcId="{6374C660-1CCA-475E-9F81-022012856B79}" destId="{B5E2292D-2CAE-49F9-8538-D83A08E2CDAC}" srcOrd="0" destOrd="0" presId="urn:microsoft.com/office/officeart/2005/8/layout/vList3"/>
    <dgm:cxn modelId="{C874DA74-0850-45C3-9E34-0563BDBE80EB}" type="presOf" srcId="{EA4B498C-6BE5-427F-8F2E-B1CFF575D085}" destId="{4B9C802F-79A3-4093-8592-D011AFDFC52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5065AEAA-08CA-4D96-A0CE-68D8369EF0DF}" srcId="{6374C660-1CCA-475E-9F81-022012856B79}" destId="{20F90678-D213-418F-9AA3-59E5F699E440}" srcOrd="4" destOrd="0" parTransId="{0972B898-6069-4514-A471-8B19850837F2}" sibTransId="{375D9F3F-296D-42B3-B3FA-FE9E3AD1CBEF}"/>
    <dgm:cxn modelId="{728DF5AB-AB79-4DD8-86F8-3BF8547F369F}" type="presOf" srcId="{6556D14F-34F0-415D-9DEE-B4A9F7915B87}" destId="{91536C53-4153-4AC7-A4D7-87012646C739}" srcOrd="0" destOrd="0" presId="urn:microsoft.com/office/officeart/2005/8/layout/vList3"/>
    <dgm:cxn modelId="{3BE37CB0-AFED-4722-92ED-5F9C0FDB4225}"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6A713E25-03EC-4C60-95B9-DABA06F298FA}" type="presParOf" srcId="{B5E2292D-2CAE-49F9-8538-D83A08E2CDAC}" destId="{4E9F6D20-21ED-4F90-B75D-F3B67D7AA772}" srcOrd="0" destOrd="0" presId="urn:microsoft.com/office/officeart/2005/8/layout/vList3"/>
    <dgm:cxn modelId="{68676F4E-49C8-45D8-9200-C9BEA0446C9A}" type="presParOf" srcId="{4E9F6D20-21ED-4F90-B75D-F3B67D7AA772}" destId="{DC2A26FD-65B1-4D44-BB5D-3584E300A11E}" srcOrd="0" destOrd="0" presId="urn:microsoft.com/office/officeart/2005/8/layout/vList3"/>
    <dgm:cxn modelId="{B277ECB1-70DC-400A-A7E8-CEBCA20972B2}" type="presParOf" srcId="{4E9F6D20-21ED-4F90-B75D-F3B67D7AA772}" destId="{91536C53-4153-4AC7-A4D7-87012646C739}" srcOrd="1" destOrd="0" presId="urn:microsoft.com/office/officeart/2005/8/layout/vList3"/>
    <dgm:cxn modelId="{CAA98306-E198-4934-AFFF-B8FEA8CB1DB2}" type="presParOf" srcId="{B5E2292D-2CAE-49F9-8538-D83A08E2CDAC}" destId="{F3E50370-5D21-45E8-822A-E0FCB9699B38}" srcOrd="1" destOrd="0" presId="urn:microsoft.com/office/officeart/2005/8/layout/vList3"/>
    <dgm:cxn modelId="{BBF278AC-9F83-442C-AE11-C1222237DC2F}" type="presParOf" srcId="{B5E2292D-2CAE-49F9-8538-D83A08E2CDAC}" destId="{8B35801F-4CFE-4438-B645-EC3B6097ED30}" srcOrd="2" destOrd="0" presId="urn:microsoft.com/office/officeart/2005/8/layout/vList3"/>
    <dgm:cxn modelId="{BD55CB48-748C-4139-B25C-E089C4C601F8}" type="presParOf" srcId="{8B35801F-4CFE-4438-B645-EC3B6097ED30}" destId="{A796ECB5-4003-414B-AC55-9397191F3410}" srcOrd="0" destOrd="0" presId="urn:microsoft.com/office/officeart/2005/8/layout/vList3"/>
    <dgm:cxn modelId="{03A68D59-C20F-4DC0-9F6F-71367A4FBD28}" type="presParOf" srcId="{8B35801F-4CFE-4438-B645-EC3B6097ED30}" destId="{3F7714AF-093B-40DE-A549-AD51681477A0}" srcOrd="1" destOrd="0" presId="urn:microsoft.com/office/officeart/2005/8/layout/vList3"/>
    <dgm:cxn modelId="{4AF53757-BC47-48CD-B7C7-7B658E9493CB}" type="presParOf" srcId="{B5E2292D-2CAE-49F9-8538-D83A08E2CDAC}" destId="{444830F2-9739-4B1B-8AD6-D7BDCDDBECB0}" srcOrd="3" destOrd="0" presId="urn:microsoft.com/office/officeart/2005/8/layout/vList3"/>
    <dgm:cxn modelId="{547B3693-3820-44AD-A147-837EC4369307}" type="presParOf" srcId="{B5E2292D-2CAE-49F9-8538-D83A08E2CDAC}" destId="{8D44DF1E-2020-47C0-A5EE-28F6BCF09F7E}" srcOrd="4" destOrd="0" presId="urn:microsoft.com/office/officeart/2005/8/layout/vList3"/>
    <dgm:cxn modelId="{4B49E553-F38D-4705-A583-1F1C949D10B7}" type="presParOf" srcId="{8D44DF1E-2020-47C0-A5EE-28F6BCF09F7E}" destId="{8146B40F-120D-4A4B-A881-0564B22B1500}" srcOrd="0" destOrd="0" presId="urn:microsoft.com/office/officeart/2005/8/layout/vList3"/>
    <dgm:cxn modelId="{F2AD77A1-F823-43D3-A7E5-9EA8DB5617CF}" type="presParOf" srcId="{8D44DF1E-2020-47C0-A5EE-28F6BCF09F7E}" destId="{4B9C802F-79A3-4093-8592-D011AFDFC523}" srcOrd="1" destOrd="0" presId="urn:microsoft.com/office/officeart/2005/8/layout/vList3"/>
    <dgm:cxn modelId="{68C32804-35CA-4B4F-91B3-DF68EA7D3048}" type="presParOf" srcId="{B5E2292D-2CAE-49F9-8538-D83A08E2CDAC}" destId="{D6C2E5F2-1069-404E-9CAC-113E9A967C31}" srcOrd="5" destOrd="0" presId="urn:microsoft.com/office/officeart/2005/8/layout/vList3"/>
    <dgm:cxn modelId="{8D426B60-D7F1-425B-9EE2-DD9E508B009E}" type="presParOf" srcId="{B5E2292D-2CAE-49F9-8538-D83A08E2CDAC}" destId="{50DB79C9-998E-4D1C-8FD0-73936000B5A9}" srcOrd="6" destOrd="0" presId="urn:microsoft.com/office/officeart/2005/8/layout/vList3"/>
    <dgm:cxn modelId="{28E03BD0-DF39-4531-89C8-D6606FD4184C}" type="presParOf" srcId="{50DB79C9-998E-4D1C-8FD0-73936000B5A9}" destId="{D3E5E7C9-DB45-4F9C-B457-01E2E65264BC}" srcOrd="0" destOrd="0" presId="urn:microsoft.com/office/officeart/2005/8/layout/vList3"/>
    <dgm:cxn modelId="{5F598DC7-ECE8-4C28-85D1-CBAD55845CF3}" type="presParOf" srcId="{50DB79C9-998E-4D1C-8FD0-73936000B5A9}" destId="{39BA2D29-FA97-41E4-ACF0-EB3F767E87A6}" srcOrd="1" destOrd="0" presId="urn:microsoft.com/office/officeart/2005/8/layout/vList3"/>
    <dgm:cxn modelId="{C248BF3B-E661-4BCE-B9DC-4396441090D5}" type="presParOf" srcId="{B5E2292D-2CAE-49F9-8538-D83A08E2CDAC}" destId="{90653182-D935-45F2-8043-AC7334AAE0EE}" srcOrd="7" destOrd="0" presId="urn:microsoft.com/office/officeart/2005/8/layout/vList3"/>
    <dgm:cxn modelId="{ADDBAE91-C9F5-4BA7-AB38-EE40547E914F}" type="presParOf" srcId="{B5E2292D-2CAE-49F9-8538-D83A08E2CDAC}" destId="{FD567EDE-DBF4-4A4A-A73C-24F292056254}" srcOrd="8" destOrd="0" presId="urn:microsoft.com/office/officeart/2005/8/layout/vList3"/>
    <dgm:cxn modelId="{E85A524A-8DC0-4301-AD4F-2E12469F0821}" type="presParOf" srcId="{FD567EDE-DBF4-4A4A-A73C-24F292056254}" destId="{DBBD1125-B45E-465B-A78B-290345C71207}" srcOrd="0" destOrd="0" presId="urn:microsoft.com/office/officeart/2005/8/layout/vList3"/>
    <dgm:cxn modelId="{AE06C023-C3EC-4AE4-B228-1CA65E29A6CF}" type="presParOf" srcId="{FD567EDE-DBF4-4A4A-A73C-24F292056254}" destId="{22D8D3D2-5151-4795-B9A1-7D24FDFD39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Files</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a:t>Services</a:t>
          </a:r>
          <a:endParaRPr lang="en-US" sz="33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Databases</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Time</a:t>
          </a:r>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F8074-A055-4DD0-84D0-FDE711B054C3}">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Randomness</a:t>
          </a:r>
        </a:p>
      </dsp:txBody>
      <dsp:txXfrm rot="10800000">
        <a:off x="1668309" y="3612575"/>
        <a:ext cx="5069654" cy="695182"/>
      </dsp:txXfrm>
    </dsp:sp>
    <dsp:sp modelId="{1174AEFE-606F-48D2-82DE-FED3E5C8F8E2}">
      <dsp:nvSpPr>
        <dsp:cNvPr id="0" name=""/>
        <dsp:cNvSpPr/>
      </dsp:nvSpPr>
      <dsp:spPr>
        <a:xfrm>
          <a:off x="1146922" y="3612575"/>
          <a:ext cx="695182" cy="69518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0242" y="296"/>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Core Types</a:t>
          </a:r>
        </a:p>
      </dsp:txBody>
      <dsp:txXfrm rot="10800000">
        <a:off x="1859765" y="296"/>
        <a:ext cx="4973926" cy="1078094"/>
      </dsp:txXfrm>
    </dsp:sp>
    <dsp:sp modelId="{DC2A26FD-65B1-4D44-BB5D-3584E300A11E}">
      <dsp:nvSpPr>
        <dsp:cNvPr id="0" name=""/>
        <dsp:cNvSpPr/>
      </dsp:nvSpPr>
      <dsp:spPr>
        <a:xfrm>
          <a:off x="1051194" y="296"/>
          <a:ext cx="1078094" cy="107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0242" y="1347914"/>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Algorithms</a:t>
          </a:r>
        </a:p>
      </dsp:txBody>
      <dsp:txXfrm rot="10800000">
        <a:off x="1859765" y="1347914"/>
        <a:ext cx="4973926" cy="1078094"/>
      </dsp:txXfrm>
    </dsp:sp>
    <dsp:sp modelId="{A796ECB5-4003-414B-AC55-9397191F3410}">
      <dsp:nvSpPr>
        <dsp:cNvPr id="0" name=""/>
        <dsp:cNvSpPr/>
      </dsp:nvSpPr>
      <dsp:spPr>
        <a:xfrm>
          <a:off x="1051194" y="1347914"/>
          <a:ext cx="1078094" cy="107809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72AC2-F164-4052-BA86-5A7CE44BD802}">
      <dsp:nvSpPr>
        <dsp:cNvPr id="0" name=""/>
        <dsp:cNvSpPr/>
      </dsp:nvSpPr>
      <dsp:spPr>
        <a:xfrm>
          <a:off x="0" y="3086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Hides dependencies</a:t>
          </a:r>
        </a:p>
      </dsp:txBody>
      <dsp:txXfrm>
        <a:off x="71279" y="102141"/>
        <a:ext cx="11287442" cy="1317601"/>
      </dsp:txXfrm>
    </dsp:sp>
    <dsp:sp modelId="{FCFFAEB9-3930-43A7-9CF5-4001427E5C61}">
      <dsp:nvSpPr>
        <dsp:cNvPr id="0" name=""/>
        <dsp:cNvSpPr/>
      </dsp:nvSpPr>
      <dsp:spPr>
        <a:xfrm>
          <a:off x="0" y="167534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Forced DI knowledge</a:t>
          </a:r>
        </a:p>
      </dsp:txBody>
      <dsp:txXfrm>
        <a:off x="71279" y="1746621"/>
        <a:ext cx="11287442" cy="1317601"/>
      </dsp:txXfrm>
    </dsp:sp>
    <dsp:sp modelId="{6C053F14-1D1C-4BA2-9B7D-EFDDC36AC767}">
      <dsp:nvSpPr>
        <dsp:cNvPr id="0" name=""/>
        <dsp:cNvSpPr/>
      </dsp:nvSpPr>
      <dsp:spPr>
        <a:xfrm>
          <a:off x="0" y="331982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Unit testing difficulties</a:t>
          </a:r>
        </a:p>
      </dsp:txBody>
      <dsp:txXfrm>
        <a:off x="71279" y="3391101"/>
        <a:ext cx="11287442" cy="131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8985" y="111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Register</a:t>
          </a:r>
        </a:p>
      </dsp:txBody>
      <dsp:txXfrm rot="10800000">
        <a:off x="1877251" y="1112"/>
        <a:ext cx="4965183" cy="1113066"/>
      </dsp:txXfrm>
    </dsp:sp>
    <dsp:sp modelId="{DC2A26FD-65B1-4D44-BB5D-3584E300A11E}">
      <dsp:nvSpPr>
        <dsp:cNvPr id="0" name=""/>
        <dsp:cNvSpPr/>
      </dsp:nvSpPr>
      <dsp:spPr>
        <a:xfrm>
          <a:off x="1042451" y="1112"/>
          <a:ext cx="1113066" cy="11130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8985" y="1446437"/>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Resolve</a:t>
          </a:r>
        </a:p>
      </dsp:txBody>
      <dsp:txXfrm rot="10800000">
        <a:off x="1877251" y="1446437"/>
        <a:ext cx="4965183" cy="1113066"/>
      </dsp:txXfrm>
    </dsp:sp>
    <dsp:sp modelId="{A796ECB5-4003-414B-AC55-9397191F3410}">
      <dsp:nvSpPr>
        <dsp:cNvPr id="0" name=""/>
        <dsp:cNvSpPr/>
      </dsp:nvSpPr>
      <dsp:spPr>
        <a:xfrm>
          <a:off x="1042451" y="1446437"/>
          <a:ext cx="1113066" cy="111306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B27CF7-6669-4165-B314-3E070B059B40}">
      <dsp:nvSpPr>
        <dsp:cNvPr id="0" name=""/>
        <dsp:cNvSpPr/>
      </dsp:nvSpPr>
      <dsp:spPr>
        <a:xfrm rot="10800000">
          <a:off x="1598985" y="289176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Release</a:t>
          </a:r>
        </a:p>
      </dsp:txBody>
      <dsp:txXfrm rot="10800000">
        <a:off x="1877251" y="2891762"/>
        <a:ext cx="4965183" cy="1113066"/>
      </dsp:txXfrm>
    </dsp:sp>
    <dsp:sp modelId="{42661966-8B32-4678-865C-D84ABA0A2AD5}">
      <dsp:nvSpPr>
        <dsp:cNvPr id="0" name=""/>
        <dsp:cNvSpPr/>
      </dsp:nvSpPr>
      <dsp:spPr>
        <a:xfrm>
          <a:off x="1042451" y="2891762"/>
          <a:ext cx="1113066" cy="111306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WinService</a:t>
          </a:r>
          <a:endParaRPr lang="en-US" sz="33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B3C0C4-BE30-4630-99EE-98D4F7430C22}">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Frameworks</a:t>
          </a:r>
        </a:p>
      </dsp:txBody>
      <dsp:txXfrm rot="10800000">
        <a:off x="1668309" y="3612575"/>
        <a:ext cx="5069654" cy="695182"/>
      </dsp:txXfrm>
    </dsp:sp>
    <dsp:sp modelId="{C7FF33BC-CF35-4E83-BA56-BA482AAFE53F}">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WinService</a:t>
          </a:r>
          <a:endParaRPr lang="en-US" sz="33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8D3D2-5151-4795-B9A1-7D24FDFD395D}">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Frameworks</a:t>
          </a:r>
        </a:p>
      </dsp:txBody>
      <dsp:txXfrm rot="10800000">
        <a:off x="1668309" y="3612575"/>
        <a:ext cx="5069654" cy="695182"/>
      </dsp:txXfrm>
    </dsp:sp>
    <dsp:sp modelId="{DBBD1125-B45E-465B-A78B-290345C71207}">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12/2/2019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24167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canonical example is DB access. You can write code that talks to a database directly, or…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201345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use an interface instead. The implementation is given to you, but you don’t know or care how it’s implemented. You just use the interface definition.</a:t>
            </a:r>
          </a:p>
          <a:p>
            <a:endParaRPr lang="en-US" baseline="0" dirty="0"/>
          </a:p>
          <a:p>
            <a:r>
              <a:rPr lang="en-US" baseline="0" dirty="0"/>
              <a:t>Note that this is usually passed into an object on construction. There are other ways to do it, but the majority of the time it’s constructor injection.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12274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of the best quotes</a:t>
            </a:r>
            <a:r>
              <a:rPr lang="en-US" baseline="0" dirty="0"/>
              <a:t> in Design Patterns. The patterns themselves are good, but they’re all based on this premise. You don’t want to how the patterns are implemented; you just want to use them in a pluggable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355686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is this beneficial? One, you can blame others </a:t>
            </a:r>
            <a:r>
              <a:rPr lang="en-US" dirty="0">
                <a:sym typeface="Wingdings" panose="05000000000000000000" pitchFamily="2" charset="2"/>
              </a:rPr>
              <a:t>. In a way,</a:t>
            </a:r>
            <a:r>
              <a:rPr lang="en-US" baseline="0" dirty="0">
                <a:sym typeface="Wingdings" panose="05000000000000000000" pitchFamily="2" charset="2"/>
              </a:rPr>
              <a:t> this is a good thing. You don’t want that responsibility! Put the details of how to create the dependency somewhere else…in a central location…we’ll get back to that later.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72528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make testing easier. You don’t have to have N number of dependencies up and running just to see if the code under test works. Integration/end-to-end testing is definitely needed, but having a suite of fast unit tests is a beautiful thing to have.</a:t>
            </a:r>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3139229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also has the benefit that you can use different implementations, though I've personally not found that to be a huge win (YMMV)</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416017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typical dependencies?</a:t>
            </a:r>
          </a:p>
          <a:p>
            <a:endParaRPr lang="en-US" baseline="0" dirty="0"/>
          </a:p>
          <a:p>
            <a:pPr marL="171450" indent="-171450">
              <a:buFont typeface="Arial" panose="020B0604020202020204" pitchFamily="34" charset="0"/>
              <a:buChar char="•"/>
            </a:pPr>
            <a:r>
              <a:rPr lang="en-US" baseline="0" dirty="0"/>
              <a:t>Files: Code that uses files doesn’t need to actually create the file. Interfaces are sufficient for this (like streams, or libraries like </a:t>
            </a:r>
            <a:r>
              <a:rPr lang="en-US" baseline="0" dirty="0" err="1"/>
              <a:t>System.IO.Abstractions</a:t>
            </a:r>
            <a:r>
              <a:rPr lang="en-US" baseline="0" dirty="0"/>
              <a:t> - https://github.com/tathamoddie/System.IO.Abstractions)</a:t>
            </a:r>
          </a:p>
          <a:p>
            <a:pPr marL="171450" indent="-171450">
              <a:buFont typeface="Arial" panose="020B0604020202020204" pitchFamily="34" charset="0"/>
              <a:buChar char="•"/>
            </a:pPr>
            <a:r>
              <a:rPr lang="en-US" baseline="0" dirty="0"/>
              <a:t>Services: Talking to a back-end REST or WCF service isn’t the goal: getting or updating information via these services </a:t>
            </a:r>
            <a:r>
              <a:rPr lang="en-US" baseline="0" dirty="0" err="1"/>
              <a:t>iss</a:t>
            </a:r>
            <a:endParaRPr lang="en-US" baseline="0" dirty="0"/>
          </a:p>
          <a:p>
            <a:pPr marL="171450" indent="-171450">
              <a:buFont typeface="Arial" panose="020B0604020202020204" pitchFamily="34" charset="0"/>
              <a:buChar char="•"/>
            </a:pPr>
            <a:r>
              <a:rPr lang="en-US" baseline="0" dirty="0"/>
              <a:t>Databases: see above </a:t>
            </a:r>
            <a:r>
              <a:rPr lang="en-US" baseline="0" dirty="0">
                <a:sym typeface="Wingdings" panose="05000000000000000000" pitchFamily="2" charset="2"/>
              </a:rPr>
              <a:t></a:t>
            </a:r>
            <a:endParaRPr lang="en-US" baseline="0" dirty="0"/>
          </a:p>
          <a:p>
            <a:pPr marL="171450" indent="-171450">
              <a:buFont typeface="Arial" panose="020B0604020202020204" pitchFamily="34" charset="0"/>
              <a:buChar char="•"/>
            </a:pPr>
            <a:r>
              <a:rPr lang="en-US" baseline="0" dirty="0"/>
              <a:t>Time: Time can be hard to manage, especially in testing scenarios, where “</a:t>
            </a:r>
            <a:r>
              <a:rPr lang="en-US" baseline="0" dirty="0" err="1"/>
              <a:t>DateTime.UtcNow</a:t>
            </a:r>
            <a:r>
              <a:rPr lang="en-US" baseline="0" dirty="0"/>
              <a:t>” just doesn’t give enough fine grain control. Having a dependency provide time is a good thing (Reactive Extensions provides this via </a:t>
            </a:r>
            <a:r>
              <a:rPr lang="en-US" baseline="0" dirty="0" err="1"/>
              <a:t>IScheduler</a:t>
            </a:r>
            <a:r>
              <a:rPr lang="en-US" baseline="0" dirty="0"/>
              <a:t>)</a:t>
            </a:r>
          </a:p>
          <a:p>
            <a:pPr marL="171450" indent="-171450">
              <a:buFont typeface="Arial" panose="020B0604020202020204" pitchFamily="34" charset="0"/>
              <a:buChar char="•"/>
            </a:pPr>
            <a:r>
              <a:rPr lang="en-US" baseline="0" dirty="0"/>
              <a:t>Randomness: Ever try to test code that uses random data? Or what if you want to switch the random generator out?</a:t>
            </a:r>
          </a:p>
          <a:p>
            <a:endParaRPr lang="en-US" baseline="0" dirty="0"/>
          </a:p>
          <a:p>
            <a:r>
              <a:rPr lang="en-US" baseline="0" dirty="0"/>
              <a:t>This isn’t a complete list. You may choose to define other dependencies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2620804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atypical dependencies?</a:t>
            </a:r>
          </a:p>
          <a:p>
            <a:endParaRPr lang="en-US" baseline="0" dirty="0"/>
          </a:p>
          <a:p>
            <a:pPr marL="171450" indent="-171450">
              <a:buFont typeface="Arial" panose="020B0604020202020204" pitchFamily="34" charset="0"/>
              <a:buChar char="•"/>
            </a:pPr>
            <a:r>
              <a:rPr lang="en-US" baseline="0" dirty="0"/>
              <a:t>Core Types  - things like </a:t>
            </a:r>
            <a:r>
              <a:rPr lang="en-US" baseline="0" dirty="0" err="1"/>
              <a:t>int</a:t>
            </a:r>
            <a:r>
              <a:rPr lang="en-US" baseline="0" dirty="0"/>
              <a:t>, string, etc.</a:t>
            </a:r>
          </a:p>
          <a:p>
            <a:pPr marL="171450" indent="-171450">
              <a:buFont typeface="Arial" panose="020B0604020202020204" pitchFamily="34" charset="0"/>
              <a:buChar char="•"/>
            </a:pPr>
            <a:r>
              <a:rPr lang="en-US" baseline="0" dirty="0"/>
              <a:t>Algorithms – if the algorithm is well-known and widely used</a:t>
            </a:r>
          </a:p>
          <a:p>
            <a:endParaRPr lang="en-US" baseline="0" dirty="0"/>
          </a:p>
          <a:p>
            <a:r>
              <a:rPr lang="en-US" baseline="0" dirty="0"/>
              <a:t>This doesn’t mean you can’t make dependencies out of these if you so choose.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61645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a:t>
            </a:r>
            <a:r>
              <a:rPr lang="en-US" baseline="0" dirty="0"/>
              <a:t> systems get a lot more complex than this. It’s not one place that will take a dependency, it’s a LOT of places.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849439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we need is a way to centralize how these dependencies are created and injected. It would be awesome (in a way) if the “new” operator could be virtualized so we could just make the dependencies at the site of usage. But….how does one “new up” an interface? And how does that make it explicit what dependencies are needed by an object?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32865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Dependencies….what are they? Why should I care? Don’t they just</a:t>
            </a:r>
            <a:r>
              <a:rPr lang="en-US" baseline="0" dirty="0"/>
              <a:t> make everything harder? I can easily connect to my service or database in code, what’s with all this misdirection, extra layers? Is this another form of job security?</a:t>
            </a:r>
          </a:p>
          <a:p>
            <a:endParaRPr lang="en-US" baseline="0" dirty="0"/>
          </a:p>
          <a:p>
            <a:r>
              <a:rPr lang="en-US" baseline="0" dirty="0"/>
              <a:t>Even though it really is a simple concept, it took me a while to really get my head around dependencies. But if you start to recognize dependencies in code and handle them correctly, the benefits are tremendous.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925254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thing </a:t>
            </a:r>
            <a:r>
              <a:rPr lang="en-US" baseline="0" dirty="0" err="1"/>
              <a:t>devs</a:t>
            </a:r>
            <a:r>
              <a:rPr lang="en-US" baseline="0" dirty="0"/>
              <a:t> will do is use a “service locator” pattern. There’s a global container defined that code knows about and resolves dependencies there.</a:t>
            </a:r>
          </a:p>
          <a:p>
            <a:endParaRPr lang="en-US" baseline="0" dirty="0"/>
          </a:p>
          <a:p>
            <a:r>
              <a:rPr lang="en-US" baseline="0" dirty="0"/>
              <a:t>DON’T.</a:t>
            </a:r>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3421981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first problem is that the SL approach isn’t explicit. You don’t know what the class needs to function properly. The DI version is explicit.</a:t>
            </a:r>
            <a:endParaRPr lang="en-US" dirty="0"/>
          </a:p>
          <a:p>
            <a:endParaRPr lang="en-US" dirty="0"/>
          </a:p>
          <a:p>
            <a:r>
              <a:rPr lang="en-US" dirty="0"/>
              <a:t>You also need to know</a:t>
            </a:r>
            <a:r>
              <a:rPr lang="en-US" baseline="0" dirty="0"/>
              <a:t> that the class must have the SL configured.</a:t>
            </a:r>
          </a:p>
          <a:p>
            <a:endParaRPr lang="en-US" baseline="0" dirty="0"/>
          </a:p>
          <a:p>
            <a:r>
              <a:rPr lang="en-US" baseline="0" dirty="0"/>
              <a:t>Finally, if you run tests in parallel, you could end up with race conditions where one tests configures the SL but another overwrites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377609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a:t>
            </a:r>
            <a:r>
              <a:rPr lang="en-US" baseline="0" dirty="0"/>
              <a:t> use a container that will manage all the defined dependencies in an application. That’s the responsibility of an </a:t>
            </a:r>
            <a:r>
              <a:rPr lang="en-US" baseline="0" dirty="0" err="1"/>
              <a:t>IoC</a:t>
            </a:r>
            <a:r>
              <a:rPr lang="en-US" baseline="0" dirty="0"/>
              <a:t>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667774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Containers should have the following three features:</a:t>
            </a:r>
          </a:p>
          <a:p>
            <a:endParaRPr lang="en-US" baseline="0" dirty="0"/>
          </a:p>
          <a:p>
            <a:pPr marL="171450" indent="-171450">
              <a:buFont typeface="Arial" panose="020B0604020202020204" pitchFamily="34" charset="0"/>
              <a:buChar char="•"/>
            </a:pPr>
            <a:r>
              <a:rPr lang="en-US" baseline="0" dirty="0"/>
              <a:t>Register – set up all dependencies</a:t>
            </a:r>
          </a:p>
          <a:p>
            <a:pPr marL="171450" indent="-171450">
              <a:buFont typeface="Arial" panose="020B0604020202020204" pitchFamily="34" charset="0"/>
              <a:buChar char="•"/>
            </a:pPr>
            <a:r>
              <a:rPr lang="en-US" baseline="0" dirty="0"/>
              <a:t>Resolve – get a dependency out of the container</a:t>
            </a:r>
          </a:p>
          <a:p>
            <a:pPr marL="171450" indent="-171450">
              <a:buFont typeface="Arial" panose="020B0604020202020204" pitchFamily="34" charset="0"/>
              <a:buChar char="•"/>
            </a:pPr>
            <a:r>
              <a:rPr lang="en-US" baseline="0" dirty="0"/>
              <a:t>Release – manage disposable resources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3087766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small, useful-but-useless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1585977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reinvent the wheel,</a:t>
            </a:r>
            <a:r>
              <a:rPr lang="en-US" baseline="0" dirty="0"/>
              <a:t> and just make one on our own. That’s what I’m going to do in the next demo, but keep in mind….you really shouldn’t do this. In fact this picture should be a warning that you shouldn’t spend the time doing it yourself, because mature containers do a lot more than just registering and resolving dependencies.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216135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DIY container will only get you so far. There are a lot of things that you need to consider when you create an container – even this list doesn’t cover them all.</a:t>
            </a:r>
          </a:p>
          <a:p>
            <a:endParaRPr lang="en-US" baseline="0" dirty="0"/>
          </a:p>
          <a:p>
            <a:r>
              <a:rPr lang="en-US" baseline="0" dirty="0"/>
              <a:t>Dependent objects should not care if the dependency is a singleton, is disposable,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1287037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be as ignorant as possible about the dependency they’re given. They shouldn’t care if the parent would always be the same one for the lifetime of the app, or if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2294983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also be able to control the usage of a dependency – e.g. if the dependency isn’t always used, it should be able to specify that it’s a Lazy&lt;&gt;, even if the dependency wasn’t registered that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790485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not care if the dependency is disposable. In fact, it can’t, as this example shows. But SOMEBODY has to care that it’s disposable.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407542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know a lot about how to write good code, and these books (among others) have good information about how to do it. Let’s focus in on the dependency aspect with a real-world example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1604086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there’s a LOT of containers out there than you can pick for .NET. There really is no reason to do it yourself, unless you’re either:</a:t>
            </a:r>
          </a:p>
          <a:p>
            <a:endParaRPr lang="en-US" baseline="0" dirty="0"/>
          </a:p>
          <a:p>
            <a:pPr marL="171450" indent="-171450">
              <a:buFont typeface="Arial" panose="020B0604020202020204" pitchFamily="34" charset="0"/>
              <a:buChar char="•"/>
            </a:pPr>
            <a:r>
              <a:rPr lang="en-US" baseline="0" dirty="0"/>
              <a:t>Really interested to see if you can make one work</a:t>
            </a:r>
          </a:p>
          <a:p>
            <a:pPr marL="171450" indent="-171450">
              <a:buFont typeface="Arial" panose="020B0604020202020204" pitchFamily="34" charset="0"/>
              <a:buChar char="•"/>
            </a:pPr>
            <a:r>
              <a:rPr lang="en-US" baseline="0" dirty="0"/>
              <a:t>You’re convinced you can do it better!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2949344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which</a:t>
            </a:r>
            <a:r>
              <a:rPr lang="en-US" baseline="0" dirty="0"/>
              <a:t> one you pick is really up to you. There’s no good reason to spend a significant amount of time – the most popular ones essentially do the same thing in their own ways. Fighting over a specific container isn’t worth the 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335770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like fighting</a:t>
            </a:r>
            <a:r>
              <a:rPr lang="en-US" baseline="0" dirty="0"/>
              <a:t> over tabs or spaces. We all know tabs is correct, why waste that time?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867030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personal preference is Autofac. It’s very flexible</a:t>
            </a:r>
            <a:r>
              <a:rPr lang="en-US" baseline="0" dirty="0"/>
              <a:t> and provides a lot of dependency management features that I find appealing. But again, if you use </a:t>
            </a:r>
            <a:r>
              <a:rPr lang="en-US" baseline="0" dirty="0" err="1"/>
              <a:t>StructureMap</a:t>
            </a:r>
            <a:r>
              <a:rPr lang="en-US" baseline="0" dirty="0"/>
              <a:t>, or </a:t>
            </a:r>
            <a:r>
              <a:rPr lang="en-US" baseline="0" dirty="0" err="1"/>
              <a:t>Ninject</a:t>
            </a:r>
            <a:r>
              <a:rPr lang="en-US" baseline="0" dirty="0"/>
              <a:t>, those will work just fine.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3494523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great sites that have done a lot of performance</a:t>
            </a:r>
            <a:r>
              <a:rPr lang="en-US" baseline="0" dirty="0"/>
              <a:t> investigations into each framework, so check them out and use that to guide your choice.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422147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Register dependent modules first, then register yours (last one wins)</a:t>
            </a:r>
          </a:p>
          <a:p>
            <a:pPr marL="285750" indent="-285750">
              <a:buFont typeface="Arial" panose="020B0604020202020204" pitchFamily="34" charset="0"/>
              <a:buChar char="•"/>
            </a:pPr>
            <a:r>
              <a:rPr lang="en-US" dirty="0"/>
              <a:t>App/host builds container and sets configuration section reader (if needed)</a:t>
            </a:r>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170066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how we can use Autofac to register dependencies and resolve them using a Lazy&lt;&gt;</a:t>
            </a:r>
            <a:r>
              <a:rPr lang="en-US" baseline="0" dirty="0"/>
              <a:t> and a </a:t>
            </a:r>
            <a:r>
              <a:rPr lang="en-US" baseline="0" dirty="0" err="1"/>
              <a:t>Func</a:t>
            </a:r>
            <a:r>
              <a:rPr lang="en-US" baseline="0" dirty="0"/>
              <a:t>&lt;string, T&gt;, where the former isn’t registered, but the latter 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2514936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most of us</a:t>
            </a:r>
            <a:r>
              <a:rPr lang="en-US" baseline="0" dirty="0"/>
              <a:t> aren’t writing console applications for production; other application hosts are used. And now .NET Core introduced a “common” DI framework.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2883189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modern</a:t>
            </a:r>
            <a:r>
              <a:rPr lang="en-US" baseline="0" dirty="0"/>
              <a:t> hosts have integration points with NuGet packages that make it pretty simple to put your favorite </a:t>
            </a:r>
            <a:r>
              <a:rPr lang="en-US" baseline="0" dirty="0" err="1"/>
              <a:t>IoC</a:t>
            </a:r>
            <a:r>
              <a:rPr lang="en-US" baseline="0" dirty="0"/>
              <a:t> in play with the application.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3729922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demo: use Autofac with</a:t>
            </a:r>
            <a:r>
              <a:rPr lang="en-US" baseline="0" dirty="0"/>
              <a:t> .NET Core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16240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have two kids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2783488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sums it up well</a:t>
            </a:r>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3304604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Dependency injection in ASP.NET Core - https://docs.microsoft.com/en-us/aspnet/core/fundamentals/dependency-injection</a:t>
            </a:r>
          </a:p>
          <a:p>
            <a:r>
              <a:rPr lang="en-US" dirty="0"/>
              <a:t>* Essential .NET - Dependency Injection with .NET Core - https://msdn.microsoft.com/en-us/magazine/mt707534.aspx</a:t>
            </a:r>
          </a:p>
          <a:p>
            <a:r>
              <a:rPr lang="en-US" dirty="0"/>
              <a:t>* </a:t>
            </a:r>
            <a:r>
              <a:rPr lang="en-US" dirty="0" err="1"/>
              <a:t>.Net</a:t>
            </a:r>
            <a:r>
              <a:rPr lang="en-US" dirty="0"/>
              <a:t> Core Dependency Injection - https://stackify.com/net-core-dependency-injection/</a:t>
            </a:r>
          </a:p>
          <a:p>
            <a:r>
              <a:rPr lang="en-US" dirty="0"/>
              <a:t>* Inversion of Control Patterns for the Microsoft .NET Framework - https://visualstudiomagazine.com/articles/2010/08/01/inversion-of-control-patterns-for-the-microsoft-net-framework.aspx</a:t>
            </a:r>
          </a:p>
          <a:p>
            <a:r>
              <a:rPr lang="en-US" dirty="0"/>
              <a:t>* List of .NET Dependency Injection Containers (IOC) - http://www.hanselman.com/blog/ListOfNETDependencyInjectionContainersIOC.aspx</a:t>
            </a:r>
          </a:p>
          <a:p>
            <a:r>
              <a:rPr lang="en-US" dirty="0"/>
              <a:t>* </a:t>
            </a:r>
            <a:r>
              <a:rPr lang="en-US" dirty="0" err="1"/>
              <a:t>IoC</a:t>
            </a:r>
            <a:r>
              <a:rPr lang="en-US" dirty="0"/>
              <a:t> Container Benchmark - Performance comparison - http://www.palmmedia.de/Blog/2011/8/30/ioc-container-benchmark-performance-comparison</a:t>
            </a:r>
          </a:p>
          <a:p>
            <a:r>
              <a:rPr lang="en-US" dirty="0"/>
              <a:t>* </a:t>
            </a:r>
            <a:r>
              <a:rPr lang="en-US" dirty="0" err="1"/>
              <a:t>IoC</a:t>
            </a:r>
            <a:r>
              <a:rPr lang="en-US" dirty="0"/>
              <a:t> Battle: http://www.iocbattle.com/</a:t>
            </a:r>
          </a:p>
          <a:p>
            <a:r>
              <a:rPr lang="en-US" dirty="0"/>
              <a:t>* Inversion of control containers – Best practices - http://www.dotnetcodegeeks.com/2012/05/inversion-of-control-containers-best.html</a:t>
            </a:r>
          </a:p>
          <a:p>
            <a:r>
              <a:rPr lang="en-US" dirty="0"/>
              <a:t>* Building an </a:t>
            </a:r>
            <a:r>
              <a:rPr lang="en-US" dirty="0" err="1"/>
              <a:t>IoC</a:t>
            </a:r>
            <a:r>
              <a:rPr lang="en-US" dirty="0"/>
              <a:t> container in 15 lines of code - http://ayende.com/blog/2886/building-an-ioc-container-in-15-lines-of-code</a:t>
            </a:r>
          </a:p>
          <a:p>
            <a:r>
              <a:rPr lang="en-US" dirty="0"/>
              <a:t>* Using </a:t>
            </a:r>
            <a:r>
              <a:rPr lang="en-US" dirty="0" err="1"/>
              <a:t>IDisposable</a:t>
            </a:r>
            <a:r>
              <a:rPr lang="en-US" dirty="0"/>
              <a:t> with </a:t>
            </a:r>
            <a:r>
              <a:rPr lang="en-US" dirty="0" err="1"/>
              <a:t>Autofac</a:t>
            </a:r>
            <a:r>
              <a:rPr lang="en-US" dirty="0"/>
              <a:t> - http://binarysculpting.com/2012/08/19/using-idisposable-with-autofac/</a:t>
            </a:r>
          </a:p>
          <a:p>
            <a:r>
              <a:rPr lang="en-US" dirty="0"/>
              <a:t>* Service Locator is an Anti-Pattern - http://blog.ploeh.dk/2010/02/03/ServiceLocatorisanAnti-Pattern/</a:t>
            </a:r>
          </a:p>
          <a:p>
            <a:r>
              <a:rPr lang="en-US" dirty="0"/>
              <a:t>* Dependency Injection in ASP.NET Core - https://blogs.msdn.microsoft.com/webdev/2016/03/28/dependency-injection-in-asp-net-core/</a:t>
            </a:r>
          </a:p>
          <a:p>
            <a:r>
              <a:rPr lang="en-US" dirty="0"/>
              <a:t>* Dependency Injection with .NET Core - https://msdn.microsoft.com/en-us/magazine/mt707534.aspx</a:t>
            </a:r>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a:p>
        </p:txBody>
      </p:sp>
    </p:spTree>
    <p:extLst>
      <p:ext uri="{BB962C8B-B14F-4D97-AF65-F5344CB8AC3E}">
        <p14:creationId xmlns:p14="http://schemas.microsoft.com/office/powerpoint/2010/main" val="255596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They’re dependent on me. Sometimes they make requests</a:t>
            </a:r>
            <a:r>
              <a:rPr lang="en-US" baseline="0" dirty="0"/>
              <a:t> from me, like “give me money!”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39722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may return 0, or </a:t>
            </a:r>
            <a:r>
              <a:rPr lang="en-US" baseline="0" dirty="0" err="1"/>
              <a:t>RoomNotCleanedException</a:t>
            </a:r>
            <a:r>
              <a:rPr lang="en-US" baseline="0" dirty="0"/>
              <a:t>. (or even -2)</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123875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Or I may pay them for their hard work (a quarter is a quarter!)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48909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I don't work, make money, pay the mortgage, get groceries, etc. I turn into a null reference, and that's not good.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2061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That’s all dependencies are. This is the simplest answer I could come up with off the top of my head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898480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palmmedia.de/content/blogimages/5225c515-2f25-498f-84fe-6c6e931d2042.p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Dependencies Demystified</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32679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2863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80175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4" name="Rectangle 3"/>
          <p:cNvSpPr/>
          <p:nvPr/>
        </p:nvSpPr>
        <p:spPr>
          <a:xfrm>
            <a:off x="1995227" y="1810434"/>
            <a:ext cx="8207829" cy="3046988"/>
          </a:xfrm>
          <a:prstGeom prst="rect">
            <a:avLst/>
          </a:prstGeom>
        </p:spPr>
        <p:txBody>
          <a:bodyPr wrap="square">
            <a:spAutoFit/>
          </a:bodyPr>
          <a:lstStyle/>
          <a:p>
            <a:pPr algn="ctr"/>
            <a:r>
              <a:rPr lang="en-US" sz="4800" dirty="0"/>
              <a:t>They're resources that you use in code that perform services that you need that you don’t “own”</a:t>
            </a:r>
          </a:p>
        </p:txBody>
      </p:sp>
    </p:spTree>
    <p:extLst>
      <p:ext uri="{BB962C8B-B14F-4D97-AF65-F5344CB8AC3E}">
        <p14:creationId xmlns:p14="http://schemas.microsoft.com/office/powerpoint/2010/main" val="218076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07086" y="2166257"/>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cxnSp>
        <p:nvCxnSpPr>
          <p:cNvPr id="7" name="Straight Arrow Connector 6"/>
          <p:cNvCxnSpPr>
            <a:stCxn id="2" idx="3"/>
            <a:endCxn id="5" idx="2"/>
          </p:cNvCxnSpPr>
          <p:nvPr/>
        </p:nvCxnSpPr>
        <p:spPr>
          <a:xfrm>
            <a:off x="4419600" y="3184072"/>
            <a:ext cx="3287486" cy="108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sp>
        <p:nvSpPr>
          <p:cNvPr id="6" name="Rectangle 5"/>
          <p:cNvSpPr/>
          <p:nvPr/>
        </p:nvSpPr>
        <p:spPr>
          <a:xfrm>
            <a:off x="7666083" y="773127"/>
            <a:ext cx="211763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1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443" y="1540884"/>
            <a:ext cx="2774305" cy="3623582"/>
          </a:xfrm>
          <a:prstGeom prst="rect">
            <a:avLst/>
          </a:prstGeom>
          <a:ln w="12700">
            <a:solidFill>
              <a:schemeClr val="tx1"/>
            </a:solidFill>
          </a:ln>
        </p:spPr>
      </p:pic>
      <p:sp>
        <p:nvSpPr>
          <p:cNvPr id="2" name="Rectangle 1"/>
          <p:cNvSpPr/>
          <p:nvPr/>
        </p:nvSpPr>
        <p:spPr>
          <a:xfrm>
            <a:off x="1571578" y="2290846"/>
            <a:ext cx="4527564" cy="2123658"/>
          </a:xfrm>
          <a:prstGeom prst="rect">
            <a:avLst/>
          </a:prstGeom>
        </p:spPr>
        <p:txBody>
          <a:bodyPr wrap="square">
            <a:spAutoFit/>
          </a:bodyPr>
          <a:lstStyle/>
          <a:p>
            <a:r>
              <a:rPr lang="en-US" sz="4400" dirty="0"/>
              <a:t>"Program to an interface, not an implementation"</a:t>
            </a:r>
          </a:p>
        </p:txBody>
      </p:sp>
    </p:spTree>
    <p:extLst>
      <p:ext uri="{BB962C8B-B14F-4D97-AF65-F5344CB8AC3E}">
        <p14:creationId xmlns:p14="http://schemas.microsoft.com/office/powerpoint/2010/main" val="372067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41" y="994953"/>
            <a:ext cx="6019801" cy="4815841"/>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http://listcrux.com/wp-content/uploads/2013/12/Blame-Game.jpg</a:t>
            </a:r>
          </a:p>
        </p:txBody>
      </p:sp>
    </p:spTree>
    <p:extLst>
      <p:ext uri="{BB962C8B-B14F-4D97-AF65-F5344CB8AC3E}">
        <p14:creationId xmlns:p14="http://schemas.microsoft.com/office/powerpoint/2010/main" val="413487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http://westsmog.com/wp-content/uploads/2011/11/PassFail-Small.jpg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381" y="795142"/>
            <a:ext cx="6264303" cy="4156549"/>
          </a:xfrm>
          <a:prstGeom prst="rect">
            <a:avLst/>
          </a:prstGeom>
        </p:spPr>
      </p:pic>
    </p:spTree>
    <p:extLst>
      <p:ext uri="{BB962C8B-B14F-4D97-AF65-F5344CB8AC3E}">
        <p14:creationId xmlns:p14="http://schemas.microsoft.com/office/powerpoint/2010/main" val="124024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SQL Server</a:t>
            </a:r>
          </a:p>
        </p:txBody>
      </p:sp>
      <p:sp>
        <p:nvSpPr>
          <p:cNvPr id="6" name="Rectangle 5"/>
          <p:cNvSpPr/>
          <p:nvPr/>
        </p:nvSpPr>
        <p:spPr>
          <a:xfrm>
            <a:off x="7661003" y="773127"/>
            <a:ext cx="212779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Can 6"/>
          <p:cNvSpPr/>
          <p:nvPr/>
        </p:nvSpPr>
        <p:spPr>
          <a:xfrm>
            <a:off x="5554436"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Oracle</a:t>
            </a:r>
          </a:p>
        </p:txBody>
      </p:sp>
      <p:sp>
        <p:nvSpPr>
          <p:cNvPr id="9" name="Can 8"/>
          <p:cNvSpPr/>
          <p:nvPr/>
        </p:nvSpPr>
        <p:spPr>
          <a:xfrm>
            <a:off x="9946822"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MySQL</a:t>
            </a:r>
          </a:p>
        </p:txBody>
      </p:sp>
    </p:spTree>
    <p:extLst>
      <p:ext uri="{BB962C8B-B14F-4D97-AF65-F5344CB8AC3E}">
        <p14:creationId xmlns:p14="http://schemas.microsoft.com/office/powerpoint/2010/main" val="199760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graphicFrame>
        <p:nvGraphicFramePr>
          <p:cNvPr id="4" name="Diagram 3"/>
          <p:cNvGraphicFramePr/>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03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889619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graphicFrame>
        <p:nvGraphicFramePr>
          <p:cNvPr id="4" name="Diagram 3"/>
          <p:cNvGraphicFramePr/>
          <p:nvPr/>
        </p:nvGraphicFramePr>
        <p:xfrm>
          <a:off x="2156699" y="2167466"/>
          <a:ext cx="7884886" cy="2426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1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Refactoring Code to Use Dependencies</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1444457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Dependency</a:t>
            </a:r>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1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2253343" y="2296885"/>
            <a:ext cx="8017451" cy="1446550"/>
          </a:xfrm>
          <a:prstGeom prst="rect">
            <a:avLst/>
          </a:prstGeom>
          <a:noFill/>
        </p:spPr>
        <p:txBody>
          <a:bodyPr wrap="none" rtlCol="0">
            <a:spAutoFit/>
          </a:bodyPr>
          <a:lstStyle/>
          <a:p>
            <a:pPr algn="ctr"/>
            <a:r>
              <a:rPr lang="en-US" sz="8800" dirty="0"/>
              <a:t>Virtualize “new”!</a:t>
            </a:r>
          </a:p>
        </p:txBody>
      </p:sp>
      <p:sp>
        <p:nvSpPr>
          <p:cNvPr id="19" name="TextBox 18"/>
          <p:cNvSpPr txBox="1"/>
          <p:nvPr/>
        </p:nvSpPr>
        <p:spPr>
          <a:xfrm>
            <a:off x="5219573" y="3592285"/>
            <a:ext cx="2084994" cy="707886"/>
          </a:xfrm>
          <a:prstGeom prst="rect">
            <a:avLst/>
          </a:prstGeom>
          <a:noFill/>
        </p:spPr>
        <p:txBody>
          <a:bodyPr wrap="none" rtlCol="0">
            <a:spAutoFit/>
          </a:bodyPr>
          <a:lstStyle/>
          <a:p>
            <a:pPr algn="ctr"/>
            <a:r>
              <a:rPr lang="en-US" sz="4000" dirty="0"/>
              <a:t>…or not?</a:t>
            </a:r>
          </a:p>
        </p:txBody>
      </p:sp>
    </p:spTree>
    <p:extLst>
      <p:ext uri="{BB962C8B-B14F-4D97-AF65-F5344CB8AC3E}">
        <p14:creationId xmlns:p14="http://schemas.microsoft.com/office/powerpoint/2010/main" val="32224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IoC.Container</a:t>
            </a:r>
            <a:endParaRPr lang="en-US" sz="3200" dirty="0"/>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417093" y="795142"/>
            <a:ext cx="5157216" cy="5159344"/>
            <a:chOff x="3417093" y="795142"/>
            <a:chExt cx="5157216" cy="5159344"/>
          </a:xfrm>
        </p:grpSpPr>
        <p:sp>
          <p:nvSpPr>
            <p:cNvPr id="4" name="Oval 3"/>
            <p:cNvSpPr/>
            <p:nvPr/>
          </p:nvSpPr>
          <p:spPr>
            <a:xfrm>
              <a:off x="3417093" y="795142"/>
              <a:ext cx="5157216" cy="5159344"/>
            </a:xfrm>
            <a:prstGeom prst="ellipse">
              <a:avLst/>
            </a:prstGeom>
            <a:noFill/>
            <a:ln w="139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4" idx="5"/>
            </p:cNvCxnSpPr>
            <p:nvPr/>
          </p:nvCxnSpPr>
          <p:spPr>
            <a:xfrm>
              <a:off x="4172350" y="1550710"/>
              <a:ext cx="3646702" cy="364820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614103" y="2026818"/>
            <a:ext cx="1154672" cy="1191987"/>
            <a:chOff x="10657114" y="1175657"/>
            <a:chExt cx="1154672" cy="1191987"/>
          </a:xfrm>
        </p:grpSpPr>
        <p:cxnSp>
          <p:nvCxnSpPr>
            <p:cNvPr id="12" name="Straight Connector 1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9064037" y="4613547"/>
            <a:ext cx="1154672" cy="1191987"/>
            <a:chOff x="10657114" y="1175657"/>
            <a:chExt cx="1154672" cy="1191987"/>
          </a:xfrm>
        </p:grpSpPr>
        <p:cxnSp>
          <p:nvCxnSpPr>
            <p:cNvPr id="29" name="Straight Connector 2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725762" y="1283880"/>
            <a:ext cx="1154672" cy="1191987"/>
            <a:chOff x="10657114" y="1175657"/>
            <a:chExt cx="1154672" cy="1191987"/>
          </a:xfrm>
        </p:grpSpPr>
        <p:cxnSp>
          <p:nvCxnSpPr>
            <p:cNvPr id="33" name="Straight Connector 32"/>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47124" y="4095748"/>
            <a:ext cx="1154672" cy="1191987"/>
            <a:chOff x="10657114" y="1175657"/>
            <a:chExt cx="1154672" cy="1191987"/>
          </a:xfrm>
        </p:grpSpPr>
        <p:cxnSp>
          <p:nvCxnSpPr>
            <p:cNvPr id="36" name="Straight Connector 35"/>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874168" y="283510"/>
            <a:ext cx="1154672" cy="1191987"/>
            <a:chOff x="10657114" y="1175657"/>
            <a:chExt cx="1154672" cy="1191987"/>
          </a:xfrm>
        </p:grpSpPr>
        <p:cxnSp>
          <p:nvCxnSpPr>
            <p:cNvPr id="39" name="Straight Connector 3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83442" y="2824844"/>
            <a:ext cx="1154672" cy="1191987"/>
            <a:chOff x="10657114" y="1175657"/>
            <a:chExt cx="1154672" cy="1191987"/>
          </a:xfrm>
        </p:grpSpPr>
        <p:cxnSp>
          <p:nvCxnSpPr>
            <p:cNvPr id="42" name="Straight Connector 4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83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250"/>
                                  </p:stCondLst>
                                  <p:childTnLst>
                                    <p:set>
                                      <p:cBhvr>
                                        <p:cTn id="35" dur="1" fill="hold">
                                          <p:stCondLst>
                                            <p:cond delay="0"/>
                                          </p:stCondLst>
                                        </p:cTn>
                                        <p:tgtEl>
                                          <p:spTgt spid="38"/>
                                        </p:tgtEl>
                                        <p:attrNameLst>
                                          <p:attrName>style.visibility</p:attrName>
                                        </p:attrNameLst>
                                      </p:cBhvr>
                                      <p:to>
                                        <p:strVal val="visible"/>
                                      </p:to>
                                    </p:set>
                                  </p:childTnLst>
                                </p:cTn>
                              </p:par>
                            </p:childTnLst>
                          </p:cTn>
                        </p:par>
                        <p:par>
                          <p:cTn id="36" fill="hold">
                            <p:stCondLst>
                              <p:cond delay="250"/>
                            </p:stCondLst>
                            <p:childTnLst>
                              <p:par>
                                <p:cTn id="37" presetID="1" presetClass="entr" presetSubtype="0" fill="hold" nodeType="afterEffect">
                                  <p:stCondLst>
                                    <p:cond delay="250"/>
                                  </p:stCondLst>
                                  <p:childTnLst>
                                    <p:set>
                                      <p:cBhvr>
                                        <p:cTn id="38" dur="1" fill="hold">
                                          <p:stCondLst>
                                            <p:cond delay="0"/>
                                          </p:stCondLst>
                                        </p:cTn>
                                        <p:tgtEl>
                                          <p:spTgt spid="35"/>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750"/>
                            </p:stCondLst>
                            <p:childTnLst>
                              <p:par>
                                <p:cTn id="43" presetID="1" presetClass="entr" presetSubtype="0" fill="hold" nodeType="afterEffect">
                                  <p:stCondLst>
                                    <p:cond delay="25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25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432154" y="64706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37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Composition Root</a:t>
            </a:r>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4" name="Diagram 3"/>
          <p:cNvGraphicFramePr/>
          <p:nvPr/>
        </p:nvGraphicFramePr>
        <p:xfrm>
          <a:off x="2156699" y="1317172"/>
          <a:ext cx="7884886" cy="400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766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DIY IOC Implementation</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73964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http://netstorage.discovery.com/feeds/brightcove/asset-stills/dsc/136734381737214045601501197_SQUARE_WHEELS.jpg</a:t>
            </a:r>
          </a:p>
        </p:txBody>
      </p:sp>
    </p:spTree>
    <p:extLst>
      <p:ext uri="{BB962C8B-B14F-4D97-AF65-F5344CB8AC3E}">
        <p14:creationId xmlns:p14="http://schemas.microsoft.com/office/powerpoint/2010/main" val="181830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Downloads</a:t>
            </a:r>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sz="4000" dirty="0"/>
              <a:t>https://github.com/JasonBock/</a:t>
            </a:r>
          </a:p>
          <a:p>
            <a:pPr marL="68580" indent="0" algn="ctr">
              <a:buNone/>
            </a:pPr>
            <a:r>
              <a:rPr lang="en-US" sz="4000" dirty="0" err="1"/>
              <a:t>DependenciesDemystified</a:t>
            </a:r>
            <a:endParaRPr lang="en-US" sz="4000" dirty="0"/>
          </a:p>
          <a:p>
            <a:pPr marL="68580" indent="0" algn="ctr">
              <a:buNone/>
            </a:pPr>
            <a:endParaRPr lang="en-US" sz="4000" dirty="0"/>
          </a:p>
          <a:p>
            <a:pPr marL="68580" indent="0" algn="ctr">
              <a:buNone/>
            </a:pPr>
            <a:r>
              <a:rPr lang="en-US" sz="4000" dirty="0"/>
              <a:t>https://github.com/JasonBock/Presentations</a:t>
            </a:r>
          </a:p>
        </p:txBody>
      </p:sp>
    </p:spTree>
    <p:extLst>
      <p:ext uri="{BB962C8B-B14F-4D97-AF65-F5344CB8AC3E}">
        <p14:creationId xmlns:p14="http://schemas.microsoft.com/office/powerpoint/2010/main" val="1898430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a:t>Relationship Types</a:t>
            </a:r>
          </a:p>
          <a:p>
            <a:pPr marL="1028700" lvl="1" indent="-571500">
              <a:buFont typeface="Arial" panose="020B0604020202020204" pitchFamily="34" charset="0"/>
              <a:buChar char="•"/>
            </a:pPr>
            <a:r>
              <a:rPr lang="en-US" sz="4000" dirty="0"/>
              <a:t>Transient</a:t>
            </a:r>
          </a:p>
          <a:p>
            <a:pPr marL="1028700" lvl="1" indent="-571500">
              <a:buFont typeface="Arial" panose="020B0604020202020204" pitchFamily="34" charset="0"/>
              <a:buChar char="•"/>
            </a:pPr>
            <a:r>
              <a:rPr lang="en-US" sz="4000" dirty="0"/>
              <a:t>Singleton</a:t>
            </a:r>
          </a:p>
          <a:p>
            <a:pPr marL="1028700" lvl="1" indent="-571500">
              <a:buFont typeface="Arial" panose="020B0604020202020204" pitchFamily="34" charset="0"/>
              <a:buChar char="•"/>
            </a:pPr>
            <a:r>
              <a:rPr lang="en-US" sz="4000" dirty="0"/>
              <a:t>Lazy</a:t>
            </a:r>
          </a:p>
          <a:p>
            <a:pPr marL="1028700" lvl="1" indent="-571500">
              <a:buFont typeface="Arial" panose="020B0604020202020204" pitchFamily="34" charset="0"/>
              <a:buChar char="•"/>
            </a:pPr>
            <a:r>
              <a:rPr lang="en-US" sz="4000" dirty="0"/>
              <a:t>And others</a:t>
            </a:r>
          </a:p>
          <a:p>
            <a:pPr marL="571500" indent="-571500">
              <a:buFont typeface="Arial" panose="020B0604020202020204" pitchFamily="34" charset="0"/>
              <a:buChar char="•"/>
            </a:pPr>
            <a:r>
              <a:rPr lang="en-US" sz="4000" dirty="0"/>
              <a:t>Object Lifetimes</a:t>
            </a:r>
          </a:p>
          <a:p>
            <a:pPr marL="1143000" indent="-1143000">
              <a:buFont typeface="Arial" panose="020B0604020202020204" pitchFamily="34" charset="0"/>
              <a:buChar char="•"/>
            </a:pPr>
            <a:endParaRPr lang="en-US" sz="4000" dirty="0"/>
          </a:p>
        </p:txBody>
      </p:sp>
    </p:spTree>
    <p:extLst>
      <p:ext uri="{BB962C8B-B14F-4D97-AF65-F5344CB8AC3E}">
        <p14:creationId xmlns:p14="http://schemas.microsoft.com/office/powerpoint/2010/main" val="2313432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9056913" y="836670"/>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Singleton Parent</a:t>
            </a:r>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sp>
        <p:nvSpPr>
          <p:cNvPr id="6" name="Rectangle 5"/>
          <p:cNvSpPr/>
          <p:nvPr/>
        </p:nvSpPr>
        <p:spPr>
          <a:xfrm>
            <a:off x="9056913" y="4102384"/>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Random Parent</a:t>
            </a:r>
          </a:p>
        </p:txBody>
      </p:sp>
      <p:cxnSp>
        <p:nvCxnSpPr>
          <p:cNvPr id="8" name="Straight Arrow Connector 7"/>
          <p:cNvCxnSpPr>
            <a:stCxn id="5" idx="1"/>
          </p:cNvCxnSpPr>
          <p:nvPr/>
        </p:nvCxnSpPr>
        <p:spPr>
          <a:xfrm flipH="1">
            <a:off x="5573486" y="1517027"/>
            <a:ext cx="3483428" cy="16289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5573486" y="3246423"/>
            <a:ext cx="3483428" cy="15363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061129" cy="646331"/>
          </a:xfrm>
          <a:prstGeom prst="rect">
            <a:avLst/>
          </a:prstGeom>
          <a:noFill/>
        </p:spPr>
        <p:txBody>
          <a:bodyPr wrap="none" rtlCol="0">
            <a:spAutoFit/>
          </a:bodyPr>
          <a:lstStyle/>
          <a:p>
            <a:r>
              <a:rPr lang="en-US" sz="3600" dirty="0"/>
              <a:t>Dependency Registration</a:t>
            </a:r>
          </a:p>
        </p:txBody>
      </p:sp>
    </p:spTree>
    <p:extLst>
      <p:ext uri="{BB962C8B-B14F-4D97-AF65-F5344CB8AC3E}">
        <p14:creationId xmlns:p14="http://schemas.microsoft.com/office/powerpoint/2010/main" val="414554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8991598" y="2708756"/>
            <a:ext cx="24819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Registered Parent</a:t>
            </a:r>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6291943" y="3156857"/>
            <a:ext cx="2699655" cy="2322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3927678" cy="646331"/>
          </a:xfrm>
          <a:prstGeom prst="rect">
            <a:avLst/>
          </a:prstGeom>
          <a:noFill/>
        </p:spPr>
        <p:txBody>
          <a:bodyPr wrap="none" rtlCol="0">
            <a:spAutoFit/>
          </a:bodyPr>
          <a:lstStyle/>
          <a:p>
            <a:r>
              <a:rPr lang="en-US" sz="3600" dirty="0"/>
              <a:t>Dependency Usage</a:t>
            </a:r>
          </a:p>
        </p:txBody>
      </p:sp>
    </p:spTree>
    <p:extLst>
      <p:ext uri="{BB962C8B-B14F-4D97-AF65-F5344CB8AC3E}">
        <p14:creationId xmlns:p14="http://schemas.microsoft.com/office/powerpoint/2010/main" val="264323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7783285" y="2721172"/>
            <a:ext cx="4256315" cy="180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IDisposableParent</a:t>
            </a:r>
            <a:r>
              <a:rPr lang="en-US" sz="3600" dirty="0"/>
              <a:t> :</a:t>
            </a:r>
          </a:p>
          <a:p>
            <a:pPr algn="ctr"/>
            <a:r>
              <a:rPr lang="en-US" sz="3600" dirty="0" err="1"/>
              <a:t>IParent</a:t>
            </a:r>
            <a:r>
              <a:rPr lang="en-US" sz="3600" dirty="0"/>
              <a:t>, </a:t>
            </a:r>
            <a:r>
              <a:rPr lang="en-US" sz="3600" dirty="0" err="1"/>
              <a:t>IDisposable</a:t>
            </a:r>
            <a:endParaRPr lang="en-US" sz="3600" dirty="0"/>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5508171" y="3178629"/>
            <a:ext cx="2275114" cy="44605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250155" cy="646331"/>
          </a:xfrm>
          <a:prstGeom prst="rect">
            <a:avLst/>
          </a:prstGeom>
          <a:noFill/>
        </p:spPr>
        <p:txBody>
          <a:bodyPr wrap="none" rtlCol="0">
            <a:spAutoFit/>
          </a:bodyPr>
          <a:lstStyle/>
          <a:p>
            <a:r>
              <a:rPr lang="en-US" sz="3600" dirty="0"/>
              <a:t>Disposable Dependencies</a:t>
            </a:r>
          </a:p>
        </p:txBody>
      </p:sp>
    </p:spTree>
    <p:extLst>
      <p:ext uri="{BB962C8B-B14F-4D97-AF65-F5344CB8AC3E}">
        <p14:creationId xmlns:p14="http://schemas.microsoft.com/office/powerpoint/2010/main" val="3703615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err="1"/>
              <a:t>StructureMap</a:t>
            </a:r>
            <a:endParaRPr lang="en-US" sz="4000" dirty="0"/>
          </a:p>
          <a:p>
            <a:pPr marL="571500" indent="-571500">
              <a:buFont typeface="Arial" panose="020B0604020202020204" pitchFamily="34" charset="0"/>
              <a:buChar char="•"/>
            </a:pPr>
            <a:r>
              <a:rPr lang="en-US" sz="4000" dirty="0"/>
              <a:t>Unity</a:t>
            </a:r>
          </a:p>
          <a:p>
            <a:pPr marL="571500" indent="-571500">
              <a:buFont typeface="Arial" panose="020B0604020202020204" pitchFamily="34" charset="0"/>
              <a:buChar char="•"/>
            </a:pPr>
            <a:r>
              <a:rPr lang="en-US" sz="4000" dirty="0"/>
              <a:t>Autofac</a:t>
            </a:r>
          </a:p>
          <a:p>
            <a:pPr marL="571500" indent="-571500">
              <a:buFont typeface="Arial" panose="020B0604020202020204" pitchFamily="34" charset="0"/>
              <a:buChar char="•"/>
            </a:pPr>
            <a:r>
              <a:rPr lang="en-US" sz="4000" dirty="0" err="1"/>
              <a:t>Ninject</a:t>
            </a:r>
            <a:endParaRPr lang="en-US" sz="4000" dirty="0"/>
          </a:p>
          <a:p>
            <a:pPr marL="571500" indent="-571500">
              <a:buFont typeface="Arial" panose="020B0604020202020204" pitchFamily="34" charset="0"/>
              <a:buChar char="•"/>
            </a:pPr>
            <a:r>
              <a:rPr lang="en-US" sz="4000" dirty="0" err="1"/>
              <a:t>LinFu</a:t>
            </a:r>
            <a:endParaRPr lang="en-US" sz="4000" dirty="0"/>
          </a:p>
          <a:p>
            <a:pPr marL="571500" indent="-571500">
              <a:buFont typeface="Arial" panose="020B0604020202020204" pitchFamily="34" charset="0"/>
              <a:buChar char="•"/>
            </a:pPr>
            <a:r>
              <a:rPr lang="en-US" sz="4000" dirty="0" err="1"/>
              <a:t>Funq</a:t>
            </a:r>
            <a:endParaRPr lang="en-US" sz="4000" dirty="0"/>
          </a:p>
          <a:p>
            <a:pPr marL="571500" indent="-571500">
              <a:buFont typeface="Arial" panose="020B0604020202020204" pitchFamily="34" charset="0"/>
              <a:buChar char="•"/>
            </a:pPr>
            <a:r>
              <a:rPr lang="en-US" sz="4000" dirty="0"/>
              <a:t>And, like, a thousand others </a:t>
            </a:r>
            <a:r>
              <a:rPr lang="en-US" sz="4000" dirty="0">
                <a:sym typeface="Wingdings" panose="05000000000000000000" pitchFamily="2" charset="2"/>
              </a:rPr>
              <a:t></a:t>
            </a:r>
            <a:endParaRPr lang="en-US" sz="4000" dirty="0"/>
          </a:p>
        </p:txBody>
      </p:sp>
    </p:spTree>
    <p:extLst>
      <p:ext uri="{BB962C8B-B14F-4D97-AF65-F5344CB8AC3E}">
        <p14:creationId xmlns:p14="http://schemas.microsoft.com/office/powerpoint/2010/main" val="2695154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http://i5.asn.im/couple-arguing-_ucgr.jpg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37" y="1366837"/>
            <a:ext cx="6181725" cy="4124325"/>
          </a:xfrm>
          <a:prstGeom prst="rect">
            <a:avLst/>
          </a:prstGeom>
        </p:spPr>
      </p:pic>
    </p:spTree>
    <p:extLst>
      <p:ext uri="{BB962C8B-B14F-4D97-AF65-F5344CB8AC3E}">
        <p14:creationId xmlns:p14="http://schemas.microsoft.com/office/powerpoint/2010/main" val="534265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http://www.emacswiki.org/pics/static/TabsSpacesBoth.png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14" y="1339714"/>
            <a:ext cx="9218571" cy="4178571"/>
          </a:xfrm>
          <a:prstGeom prst="rect">
            <a:avLst/>
          </a:prstGeom>
        </p:spPr>
      </p:pic>
    </p:spTree>
    <p:extLst>
      <p:ext uri="{BB962C8B-B14F-4D97-AF65-F5344CB8AC3E}">
        <p14:creationId xmlns:p14="http://schemas.microsoft.com/office/powerpoint/2010/main" val="3800200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http://autofac.org/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704" y="1715530"/>
            <a:ext cx="3504876" cy="2841791"/>
          </a:xfrm>
          <a:prstGeom prst="rect">
            <a:avLst/>
          </a:prstGeom>
        </p:spPr>
      </p:pic>
    </p:spTree>
    <p:extLst>
      <p:ext uri="{BB962C8B-B14F-4D97-AF65-F5344CB8AC3E}">
        <p14:creationId xmlns:p14="http://schemas.microsoft.com/office/powerpoint/2010/main" val="1293477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http://www.palmmedia.de/Blog/2011/8/30/ioc-container-benchmark-performance-comparison</a:t>
            </a:r>
          </a:p>
        </p:txBody>
      </p:sp>
      <p:pic>
        <p:nvPicPr>
          <p:cNvPr id="1026" name="Picture 2" descr="IocPerformance - Basic features">
            <a:hlinkClick r:id="rId3" tooltip="IocPerformance - Basic features"/>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327" y="938723"/>
            <a:ext cx="6607630" cy="49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73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27F945FF-686F-4A43-88B4-D6BD2706A44D}"/>
              </a:ext>
            </a:extLst>
          </p:cNvPr>
          <p:cNvSpPr/>
          <p:nvPr/>
        </p:nvSpPr>
        <p:spPr>
          <a:xfrm>
            <a:off x="1022865" y="3153994"/>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7" name="Rectangle 6">
            <a:extLst>
              <a:ext uri="{FF2B5EF4-FFF2-40B4-BE49-F238E27FC236}">
                <a16:creationId xmlns:a16="http://schemas.microsoft.com/office/drawing/2014/main" id="{2E987D9B-79E6-4274-839F-EF2A9BAD35B7}"/>
              </a:ext>
            </a:extLst>
          </p:cNvPr>
          <p:cNvSpPr/>
          <p:nvPr/>
        </p:nvSpPr>
        <p:spPr>
          <a:xfrm>
            <a:off x="4454681" y="2198405"/>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AssemblyA</a:t>
            </a:r>
            <a:endParaRPr lang="en-US" dirty="0"/>
          </a:p>
        </p:txBody>
      </p:sp>
      <p:sp>
        <p:nvSpPr>
          <p:cNvPr id="8" name="Rectangle 7">
            <a:extLst>
              <a:ext uri="{FF2B5EF4-FFF2-40B4-BE49-F238E27FC236}">
                <a16:creationId xmlns:a16="http://schemas.microsoft.com/office/drawing/2014/main" id="{DDD8D1E7-9056-41FE-97A6-B9510E25B786}"/>
              </a:ext>
            </a:extLst>
          </p:cNvPr>
          <p:cNvSpPr/>
          <p:nvPr/>
        </p:nvSpPr>
        <p:spPr>
          <a:xfrm>
            <a:off x="4454681" y="4109583"/>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AssemblyB</a:t>
            </a:r>
            <a:endParaRPr lang="en-US" dirty="0"/>
          </a:p>
        </p:txBody>
      </p:sp>
      <p:sp>
        <p:nvSpPr>
          <p:cNvPr id="9" name="Rectangle 8">
            <a:extLst>
              <a:ext uri="{FF2B5EF4-FFF2-40B4-BE49-F238E27FC236}">
                <a16:creationId xmlns:a16="http://schemas.microsoft.com/office/drawing/2014/main" id="{AF679F24-F6EC-4CDB-B4E6-A889145BCF0D}"/>
              </a:ext>
            </a:extLst>
          </p:cNvPr>
          <p:cNvSpPr/>
          <p:nvPr/>
        </p:nvSpPr>
        <p:spPr>
          <a:xfrm>
            <a:off x="8129093" y="1242816"/>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AssemblyC</a:t>
            </a:r>
            <a:endParaRPr lang="en-US" dirty="0"/>
          </a:p>
        </p:txBody>
      </p:sp>
      <p:sp>
        <p:nvSpPr>
          <p:cNvPr id="10" name="Rectangle 9">
            <a:extLst>
              <a:ext uri="{FF2B5EF4-FFF2-40B4-BE49-F238E27FC236}">
                <a16:creationId xmlns:a16="http://schemas.microsoft.com/office/drawing/2014/main" id="{3BD09DE9-7749-4C8F-AEA7-FC1432D92244}"/>
              </a:ext>
            </a:extLst>
          </p:cNvPr>
          <p:cNvSpPr/>
          <p:nvPr/>
        </p:nvSpPr>
        <p:spPr>
          <a:xfrm>
            <a:off x="8129093" y="3153994"/>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AssemblyD</a:t>
            </a:r>
            <a:endParaRPr lang="en-US" dirty="0"/>
          </a:p>
        </p:txBody>
      </p:sp>
      <p:sp>
        <p:nvSpPr>
          <p:cNvPr id="11" name="Rectangle 10">
            <a:extLst>
              <a:ext uri="{FF2B5EF4-FFF2-40B4-BE49-F238E27FC236}">
                <a16:creationId xmlns:a16="http://schemas.microsoft.com/office/drawing/2014/main" id="{2043B283-DA69-4E5D-9A11-53F06F215A45}"/>
              </a:ext>
            </a:extLst>
          </p:cNvPr>
          <p:cNvSpPr/>
          <p:nvPr/>
        </p:nvSpPr>
        <p:spPr>
          <a:xfrm>
            <a:off x="9164454" y="2013053"/>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AssemblyCModule</a:t>
            </a:r>
            <a:endParaRPr lang="en-US" dirty="0"/>
          </a:p>
        </p:txBody>
      </p:sp>
      <p:sp>
        <p:nvSpPr>
          <p:cNvPr id="12" name="Rectangle 11">
            <a:extLst>
              <a:ext uri="{FF2B5EF4-FFF2-40B4-BE49-F238E27FC236}">
                <a16:creationId xmlns:a16="http://schemas.microsoft.com/office/drawing/2014/main" id="{E2D730F6-3994-4667-A420-9FA2278CA986}"/>
              </a:ext>
            </a:extLst>
          </p:cNvPr>
          <p:cNvSpPr/>
          <p:nvPr/>
        </p:nvSpPr>
        <p:spPr>
          <a:xfrm>
            <a:off x="9164453" y="3924231"/>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AssemblyDModule</a:t>
            </a:r>
            <a:endParaRPr lang="en-US" dirty="0"/>
          </a:p>
        </p:txBody>
      </p:sp>
      <p:sp>
        <p:nvSpPr>
          <p:cNvPr id="13" name="Rectangle 12">
            <a:extLst>
              <a:ext uri="{FF2B5EF4-FFF2-40B4-BE49-F238E27FC236}">
                <a16:creationId xmlns:a16="http://schemas.microsoft.com/office/drawing/2014/main" id="{D95645BF-C3BF-4546-98AB-283F1AAB0CA3}"/>
              </a:ext>
            </a:extLst>
          </p:cNvPr>
          <p:cNvSpPr/>
          <p:nvPr/>
        </p:nvSpPr>
        <p:spPr>
          <a:xfrm>
            <a:off x="5450701" y="4879821"/>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AssemblyBModule</a:t>
            </a:r>
            <a:endParaRPr lang="en-US" dirty="0"/>
          </a:p>
        </p:txBody>
      </p:sp>
      <p:sp>
        <p:nvSpPr>
          <p:cNvPr id="14" name="Rectangle 13">
            <a:extLst>
              <a:ext uri="{FF2B5EF4-FFF2-40B4-BE49-F238E27FC236}">
                <a16:creationId xmlns:a16="http://schemas.microsoft.com/office/drawing/2014/main" id="{70D66AA2-9F29-4519-B57E-F33E3141C56F}"/>
              </a:ext>
            </a:extLst>
          </p:cNvPr>
          <p:cNvSpPr/>
          <p:nvPr/>
        </p:nvSpPr>
        <p:spPr>
          <a:xfrm>
            <a:off x="5450700" y="2968642"/>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AssemblyAModule</a:t>
            </a:r>
            <a:endParaRPr lang="en-US" dirty="0"/>
          </a:p>
        </p:txBody>
      </p:sp>
      <p:cxnSp>
        <p:nvCxnSpPr>
          <p:cNvPr id="15" name="Straight Arrow Connector 14">
            <a:extLst>
              <a:ext uri="{FF2B5EF4-FFF2-40B4-BE49-F238E27FC236}">
                <a16:creationId xmlns:a16="http://schemas.microsoft.com/office/drawing/2014/main" id="{0FF6A86B-7F0B-44EB-BDFD-F5B0B5E431A7}"/>
              </a:ext>
            </a:extLst>
          </p:cNvPr>
          <p:cNvCxnSpPr>
            <a:stCxn id="14" idx="3"/>
            <a:endCxn id="11" idx="1"/>
          </p:cNvCxnSpPr>
          <p:nvPr/>
        </p:nvCxnSpPr>
        <p:spPr>
          <a:xfrm flipV="1">
            <a:off x="7655079" y="2198405"/>
            <a:ext cx="1509375" cy="9555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2CE0BBE-FBD3-4F78-9293-A291FD77D702}"/>
              </a:ext>
            </a:extLst>
          </p:cNvPr>
          <p:cNvCxnSpPr>
            <a:stCxn id="14" idx="3"/>
            <a:endCxn id="12" idx="1"/>
          </p:cNvCxnSpPr>
          <p:nvPr/>
        </p:nvCxnSpPr>
        <p:spPr>
          <a:xfrm>
            <a:off x="7655079" y="3153994"/>
            <a:ext cx="1509374" cy="9555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CC7E4C-3022-49D1-B0B8-ECF88E90D3CB}"/>
              </a:ext>
            </a:extLst>
          </p:cNvPr>
          <p:cNvCxnSpPr>
            <a:stCxn id="18" idx="3"/>
            <a:endCxn id="14" idx="1"/>
          </p:cNvCxnSpPr>
          <p:nvPr/>
        </p:nvCxnSpPr>
        <p:spPr>
          <a:xfrm flipV="1">
            <a:off x="4122142" y="3153994"/>
            <a:ext cx="1328558" cy="9555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43B7B83-1B07-4734-BC90-0B52F448AF7A}"/>
              </a:ext>
            </a:extLst>
          </p:cNvPr>
          <p:cNvSpPr/>
          <p:nvPr/>
        </p:nvSpPr>
        <p:spPr>
          <a:xfrm>
            <a:off x="1917763" y="3924231"/>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AppModule</a:t>
            </a:r>
            <a:endParaRPr lang="en-US" dirty="0"/>
          </a:p>
        </p:txBody>
      </p:sp>
      <p:cxnSp>
        <p:nvCxnSpPr>
          <p:cNvPr id="19" name="Straight Arrow Connector 18">
            <a:extLst>
              <a:ext uri="{FF2B5EF4-FFF2-40B4-BE49-F238E27FC236}">
                <a16:creationId xmlns:a16="http://schemas.microsoft.com/office/drawing/2014/main" id="{7A05C25A-7103-49D9-A42F-76A89B63811F}"/>
              </a:ext>
            </a:extLst>
          </p:cNvPr>
          <p:cNvCxnSpPr>
            <a:stCxn id="18" idx="3"/>
            <a:endCxn id="13" idx="1"/>
          </p:cNvCxnSpPr>
          <p:nvPr/>
        </p:nvCxnSpPr>
        <p:spPr>
          <a:xfrm>
            <a:off x="4122142" y="4109583"/>
            <a:ext cx="1328559" cy="95559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29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Dependencies</a:t>
            </a:r>
          </a:p>
          <a:p>
            <a:r>
              <a:rPr lang="en-US" dirty="0"/>
              <a:t>Containers</a:t>
            </a:r>
          </a:p>
          <a:p>
            <a:endParaRPr lang="en-US" dirty="0"/>
          </a:p>
        </p:txBody>
      </p:sp>
      <p:sp>
        <p:nvSpPr>
          <p:cNvPr id="3" name="Title 2"/>
          <p:cNvSpPr>
            <a:spLocks noGrp="1"/>
          </p:cNvSpPr>
          <p:nvPr>
            <p:ph type="title"/>
          </p:nvPr>
        </p:nvSpPr>
        <p:spPr/>
        <p:txBody>
          <a:bodyPr/>
          <a:lstStyle/>
          <a:p>
            <a:r>
              <a:rPr lang="en-US" dirty="0"/>
              <a:t>Overview	</a:t>
            </a:r>
          </a:p>
        </p:txBody>
      </p:sp>
      <p:sp>
        <p:nvSpPr>
          <p:cNvPr id="5" name="Content Placeholder 1"/>
          <p:cNvSpPr txBox="1">
            <a:spLocks/>
          </p:cNvSpPr>
          <p:nvPr/>
        </p:nvSpPr>
        <p:spPr>
          <a:xfrm>
            <a:off x="134750" y="2902223"/>
            <a:ext cx="11928784" cy="3078261"/>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400" dirty="0">
                <a:latin typeface="+mn-lt"/>
              </a:rPr>
              <a:t>Remember…</a:t>
            </a:r>
          </a:p>
          <a:p>
            <a:pPr marL="68580" indent="0" algn="ctr">
              <a:buNone/>
            </a:pPr>
            <a:r>
              <a:rPr lang="en-US" sz="2400" dirty="0">
                <a:latin typeface="+mn-lt"/>
              </a:rPr>
              <a:t>https://github.com/JasonBock/</a:t>
            </a:r>
          </a:p>
          <a:p>
            <a:pPr marL="68580" indent="0" algn="ctr">
              <a:buNone/>
            </a:pPr>
            <a:r>
              <a:rPr lang="en-US" sz="2400" dirty="0" err="1">
                <a:latin typeface="+mn-lt"/>
              </a:rPr>
              <a:t>DependenciesDemystified</a:t>
            </a:r>
            <a:endParaRPr lang="en-US" sz="2400" dirty="0">
              <a:latin typeface="+mn-lt"/>
            </a:endParaRPr>
          </a:p>
          <a:p>
            <a:pPr marL="68580" indent="0" algn="ctr">
              <a:buNone/>
            </a:pPr>
            <a:endParaRPr lang="en-US" sz="2400" dirty="0">
              <a:latin typeface="+mn-lt"/>
            </a:endParaRPr>
          </a:p>
          <a:p>
            <a:pPr marL="68580" indent="0" algn="ctr">
              <a:buNone/>
            </a:pPr>
            <a:r>
              <a:rPr lang="en-US" sz="2400" dirty="0">
                <a:latin typeface="+mn-lt"/>
              </a:rPr>
              <a:t>https://github.com/JasonBock/Presentations</a:t>
            </a:r>
          </a:p>
        </p:txBody>
      </p:sp>
    </p:spTree>
    <p:extLst>
      <p:ext uri="{BB962C8B-B14F-4D97-AF65-F5344CB8AC3E}">
        <p14:creationId xmlns:p14="http://schemas.microsoft.com/office/powerpoint/2010/main" val="141679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Autofac</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499534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5" name="Diagram 4"/>
          <p:cNvGraphicFramePr/>
          <p:nvPr>
            <p:extLst>
              <p:ext uri="{D42A27DB-BD31-4B8C-83A1-F6EECF244321}">
                <p14:modId xmlns:p14="http://schemas.microsoft.com/office/powerpoint/2010/main" val="1381961604"/>
              </p:ext>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694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4" name="Diagram 3"/>
          <p:cNvGraphicFramePr/>
          <p:nvPr>
            <p:extLst>
              <p:ext uri="{D42A27DB-BD31-4B8C-83A1-F6EECF244321}">
                <p14:modId xmlns:p14="http://schemas.microsoft.com/office/powerpoint/2010/main" val="3336539574"/>
              </p:ext>
            </p:extLst>
          </p:nvPr>
        </p:nvGraphicFramePr>
        <p:xfrm>
          <a:off x="0" y="1220409"/>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ight Brace 1"/>
          <p:cNvSpPr/>
          <p:nvPr/>
        </p:nvSpPr>
        <p:spPr>
          <a:xfrm>
            <a:off x="7162800" y="1220409"/>
            <a:ext cx="838199" cy="430953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8000999" y="3086704"/>
            <a:ext cx="576072" cy="576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20200" y="2694818"/>
            <a:ext cx="2250439"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Container</a:t>
            </a:r>
          </a:p>
        </p:txBody>
      </p:sp>
      <p:cxnSp>
        <p:nvCxnSpPr>
          <p:cNvPr id="9" name="Straight Arrow Connector 8"/>
          <p:cNvCxnSpPr>
            <a:stCxn id="6" idx="6"/>
            <a:endCxn id="7" idx="1"/>
          </p:cNvCxnSpPr>
          <p:nvPr/>
        </p:nvCxnSpPr>
        <p:spPr>
          <a:xfrm flipV="1">
            <a:off x="8577071" y="3375175"/>
            <a:ext cx="64313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890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Autofac and .NET Core Integration</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430535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Rectangle 1"/>
          <p:cNvSpPr/>
          <p:nvPr/>
        </p:nvSpPr>
        <p:spPr>
          <a:xfrm>
            <a:off x="1376759" y="1300246"/>
            <a:ext cx="9444765" cy="4154984"/>
          </a:xfrm>
          <a:prstGeom prst="rect">
            <a:avLst/>
          </a:prstGeom>
        </p:spPr>
        <p:txBody>
          <a:bodyPr wrap="square">
            <a:spAutoFit/>
          </a:bodyPr>
          <a:lstStyle/>
          <a:p>
            <a:r>
              <a:rPr lang="en-US" sz="4400" dirty="0"/>
              <a:t>“The reason that I use </a:t>
            </a:r>
            <a:r>
              <a:rPr lang="en-US" sz="4400" dirty="0" err="1"/>
              <a:t>IoC</a:t>
            </a:r>
            <a:r>
              <a:rPr lang="en-US" sz="4400" dirty="0"/>
              <a:t> is not to encourage testing, it is not to break dependencies, it is not to get separation of concerns…I am using </a:t>
            </a:r>
            <a:r>
              <a:rPr lang="en-US" sz="4400" dirty="0" err="1"/>
              <a:t>IoC</a:t>
            </a:r>
            <a:r>
              <a:rPr lang="en-US" sz="4400" dirty="0"/>
              <a:t> because it makes all of the above so </a:t>
            </a:r>
            <a:r>
              <a:rPr lang="en-US" sz="4400" i="1" dirty="0"/>
              <a:t>easy.”</a:t>
            </a:r>
            <a:endParaRPr lang="en-US" sz="4400"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http://ayende.com/blog/2887/dependency-injection-doesnt-cut-it-anymore</a:t>
            </a:r>
          </a:p>
        </p:txBody>
      </p:sp>
    </p:spTree>
    <p:extLst>
      <p:ext uri="{BB962C8B-B14F-4D97-AF65-F5344CB8AC3E}">
        <p14:creationId xmlns:p14="http://schemas.microsoft.com/office/powerpoint/2010/main" val="2636596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Dependencies </a:t>
            </a:r>
            <a:r>
              <a:rPr lang="en-US" dirty="0"/>
              <a:t>Demystified</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
        <p:nvSpPr>
          <p:cNvPr id="6" name="TextBox 5"/>
          <p:cNvSpPr txBox="1"/>
          <p:nvPr/>
        </p:nvSpPr>
        <p:spPr>
          <a:xfrm>
            <a:off x="2065123" y="4147755"/>
            <a:ext cx="6347358" cy="1676621"/>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https://github.com/JasonBock/DependenciesDemystified</a:t>
            </a:r>
          </a:p>
          <a:p>
            <a:pPr marL="285750" indent="-285750">
              <a:buClr>
                <a:srgbClr val="7AB800"/>
              </a:buClr>
              <a:buFont typeface="Wingdings" panose="05000000000000000000" pitchFamily="2" charset="2"/>
              <a:buChar char="§"/>
            </a:pPr>
            <a:r>
              <a:rPr lang="en-US" dirty="0"/>
              <a:t>https://github.com/JasonBock/Presentations</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40370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926" y="175986"/>
            <a:ext cx="2046536" cy="25454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548" y="524833"/>
            <a:ext cx="3102429" cy="24819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462" y="3277085"/>
            <a:ext cx="3155056" cy="20759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2944" y="3346970"/>
            <a:ext cx="2476823" cy="264794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7862" y="2953351"/>
            <a:ext cx="2451504" cy="304156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5669" y="905720"/>
            <a:ext cx="4147088" cy="2260787"/>
          </a:xfrm>
          <a:prstGeom prst="rect">
            <a:avLst/>
          </a:prstGeom>
        </p:spPr>
      </p:pic>
    </p:spTree>
    <p:extLst>
      <p:ext uri="{BB962C8B-B14F-4D97-AF65-F5344CB8AC3E}">
        <p14:creationId xmlns:p14="http://schemas.microsoft.com/office/powerpoint/2010/main" val="119263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512" y="1542245"/>
            <a:ext cx="2774305" cy="3623582"/>
          </a:xfrm>
          <a:prstGeom prst="rect">
            <a:avLst/>
          </a:prstGeom>
          <a:ln w="12700">
            <a:solidFill>
              <a:schemeClr val="tx1"/>
            </a:solidFill>
          </a:ln>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7183" y="1556478"/>
            <a:ext cx="2971338" cy="3623582"/>
          </a:xfrm>
          <a:prstGeom prst="rect">
            <a:avLst/>
          </a:prstGeom>
          <a:ln w="12700">
            <a:solidFill>
              <a:schemeClr val="tx1"/>
            </a:solidFill>
          </a:ln>
        </p:spPr>
      </p:pic>
      <p:pic>
        <p:nvPicPr>
          <p:cNvPr id="6" name="Picture 5" descr="A picture containing dress, black, wearing, man&#10;&#10;Description automatically generated">
            <a:extLst>
              <a:ext uri="{FF2B5EF4-FFF2-40B4-BE49-F238E27FC236}">
                <a16:creationId xmlns:a16="http://schemas.microsoft.com/office/drawing/2014/main" id="{DCD21BBB-77E9-47C5-B50D-12FC970E36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959" y="1550399"/>
            <a:ext cx="2894082" cy="3629661"/>
          </a:xfrm>
          <a:prstGeom prst="rect">
            <a:avLst/>
          </a:prstGeom>
          <a:ln w="12700">
            <a:solidFill>
              <a:schemeClr val="tx1"/>
            </a:solidFill>
          </a:ln>
        </p:spPr>
      </p:pic>
    </p:spTree>
    <p:extLst>
      <p:ext uri="{BB962C8B-B14F-4D97-AF65-F5344CB8AC3E}">
        <p14:creationId xmlns:p14="http://schemas.microsoft.com/office/powerpoint/2010/main" val="197665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400387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342444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73185236"/>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purl.org/dc/terms/"/>
    <ds:schemaRef ds:uri="http://schemas.openxmlformats.org/package/2006/metadata/core-properties"/>
    <ds:schemaRef ds:uri="http://purl.org/dc/dcmitype/"/>
    <ds:schemaRef ds:uri="http://schemas.microsoft.com/office/infopath/2007/PartnerControls"/>
    <ds:schemaRef ds:uri="f0d6b4bb-fd12-4740-8884-687737dcca9a"/>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103</TotalTime>
  <Words>2469</Words>
  <Application>Microsoft Office PowerPoint</Application>
  <PresentationFormat>Widescreen</PresentationFormat>
  <Paragraphs>336</Paragraphs>
  <Slides>45</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Consolas</vt:lpstr>
      <vt:lpstr>Cordia New</vt:lpstr>
      <vt:lpstr>Franklin Gothic Book</vt:lpstr>
      <vt:lpstr>Franklin Gothic Medium Cond</vt:lpstr>
      <vt:lpstr>Wingdings</vt:lpstr>
      <vt:lpstr>MGNC_PPT_FINAL</vt:lpstr>
      <vt:lpstr>Dependencies Demystified</vt:lpstr>
      <vt:lpstr>Personal Info</vt:lpstr>
      <vt:lpstr>Downloads</vt:lpstr>
      <vt:lpstr>Overview </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Demo: Refactoring Code to Use Dependencies</vt:lpstr>
      <vt:lpstr>Containers</vt:lpstr>
      <vt:lpstr>Containers</vt:lpstr>
      <vt:lpstr>Containers</vt:lpstr>
      <vt:lpstr>PowerPoint Presentation</vt:lpstr>
      <vt:lpstr>Containers</vt:lpstr>
      <vt:lpstr>Containers</vt:lpstr>
      <vt:lpstr>Demo: DIY IOC Implementation</vt:lpstr>
      <vt:lpstr>Containers</vt:lpstr>
      <vt:lpstr>Containers</vt:lpstr>
      <vt:lpstr>Containers</vt:lpstr>
      <vt:lpstr>Containers</vt:lpstr>
      <vt:lpstr>Containers</vt:lpstr>
      <vt:lpstr>Containers</vt:lpstr>
      <vt:lpstr>Containers</vt:lpstr>
      <vt:lpstr>Containers</vt:lpstr>
      <vt:lpstr>Containers</vt:lpstr>
      <vt:lpstr>Containers</vt:lpstr>
      <vt:lpstr>Containers</vt:lpstr>
      <vt:lpstr>Demo: Using Autofac</vt:lpstr>
      <vt:lpstr>Containers</vt:lpstr>
      <vt:lpstr>Containers</vt:lpstr>
      <vt:lpstr>Demo: Autofac and .NET Core Integration</vt:lpstr>
      <vt:lpstr>Conclusion</vt:lpstr>
      <vt:lpstr>Dependencies Demystified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12</cp:revision>
  <dcterms:created xsi:type="dcterms:W3CDTF">2018-02-12T02:51:15Z</dcterms:created>
  <dcterms:modified xsi:type="dcterms:W3CDTF">2019-12-02T16:58:38Z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