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sldIdLst>
    <p:sldId id="256" r:id="rId2"/>
    <p:sldId id="257" r:id="rId3"/>
    <p:sldId id="258" r:id="rId4"/>
    <p:sldId id="433" r:id="rId5"/>
    <p:sldId id="387" r:id="rId6"/>
    <p:sldId id="434" r:id="rId7"/>
    <p:sldId id="435" r:id="rId8"/>
    <p:sldId id="436" r:id="rId9"/>
    <p:sldId id="437" r:id="rId10"/>
    <p:sldId id="438" r:id="rId11"/>
    <p:sldId id="439" r:id="rId12"/>
    <p:sldId id="440" r:id="rId13"/>
    <p:sldId id="441" r:id="rId14"/>
    <p:sldId id="442" r:id="rId15"/>
    <p:sldId id="443" r:id="rId16"/>
    <p:sldId id="444" r:id="rId17"/>
    <p:sldId id="445" r:id="rId18"/>
    <p:sldId id="446" r:id="rId19"/>
    <p:sldId id="447" r:id="rId20"/>
    <p:sldId id="448" r:id="rId21"/>
    <p:sldId id="449" r:id="rId22"/>
    <p:sldId id="450" r:id="rId23"/>
    <p:sldId id="451" r:id="rId24"/>
    <p:sldId id="452" r:id="rId25"/>
    <p:sldId id="453" r:id="rId26"/>
    <p:sldId id="454" r:id="rId27"/>
    <p:sldId id="455" r:id="rId28"/>
    <p:sldId id="456" r:id="rId29"/>
    <p:sldId id="457" r:id="rId30"/>
    <p:sldId id="458" r:id="rId31"/>
    <p:sldId id="459" r:id="rId32"/>
    <p:sldId id="460" r:id="rId33"/>
    <p:sldId id="461" r:id="rId34"/>
    <p:sldId id="299"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1069" autoAdjust="0"/>
  </p:normalViewPr>
  <p:slideViewPr>
    <p:cSldViewPr snapToGrid="0">
      <p:cViewPr varScale="1">
        <p:scale>
          <a:sx n="93" d="100"/>
          <a:sy n="93" d="100"/>
        </p:scale>
        <p:origin x="1212" y="66"/>
      </p:cViewPr>
      <p:guideLst/>
    </p:cSldViewPr>
  </p:slideViewPr>
  <p:notesTextViewPr>
    <p:cViewPr>
      <p:scale>
        <a:sx n="1" d="1"/>
        <a:sy n="1" d="1"/>
      </p:scale>
      <p:origin x="0" y="-6126"/>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BF7900A-5984-4627-90CC-DA4A16B17B42}" type="datetimeFigureOut">
              <a:rPr lang="en-US" smtClean="0"/>
              <a:t>6/7/2020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7031FE-F148-41F2-AA91-6C6E1601A8AB}" type="slidenum">
              <a:rPr lang="en-US" smtClean="0"/>
              <a:t>‹#›</a:t>
            </a:fld>
            <a:endParaRPr lang="en-US"/>
          </a:p>
        </p:txBody>
      </p:sp>
    </p:spTree>
    <p:extLst>
      <p:ext uri="{BB962C8B-B14F-4D97-AF65-F5344CB8AC3E}">
        <p14:creationId xmlns:p14="http://schemas.microsoft.com/office/powerpoint/2010/main" val="2224135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7031FE-F148-41F2-AA91-6C6E1601A8AB}" type="slidenum">
              <a:rPr lang="en-US" smtClean="0"/>
              <a:t>1</a:t>
            </a:fld>
            <a:endParaRPr lang="en-US"/>
          </a:p>
        </p:txBody>
      </p:sp>
    </p:spTree>
    <p:extLst>
      <p:ext uri="{BB962C8B-B14F-4D97-AF65-F5344CB8AC3E}">
        <p14:creationId xmlns:p14="http://schemas.microsoft.com/office/powerpoint/2010/main" val="7385624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Where is TypeScript being used? It’s what Angular 2.0 was built upon.</a:t>
            </a:r>
          </a:p>
        </p:txBody>
      </p:sp>
      <p:sp>
        <p:nvSpPr>
          <p:cNvPr id="4" name="Slide Number Placeholder 3"/>
          <p:cNvSpPr>
            <a:spLocks noGrp="1"/>
          </p:cNvSpPr>
          <p:nvPr>
            <p:ph type="sldNum" sz="quarter" idx="5"/>
          </p:nvPr>
        </p:nvSpPr>
        <p:spPr/>
        <p:txBody>
          <a:bodyPr/>
          <a:lstStyle/>
          <a:p>
            <a:fld id="{DE7031FE-F148-41F2-AA91-6C6E1601A8AB}" type="slidenum">
              <a:rPr lang="en-US" smtClean="0"/>
              <a:t>24</a:t>
            </a:fld>
            <a:endParaRPr lang="en-US"/>
          </a:p>
        </p:txBody>
      </p:sp>
    </p:spTree>
    <p:extLst>
      <p:ext uri="{BB962C8B-B14F-4D97-AF65-F5344CB8AC3E}">
        <p14:creationId xmlns:p14="http://schemas.microsoft.com/office/powerpoint/2010/main" val="22693763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Azure Portal is written in TypeScript.</a:t>
            </a:r>
          </a:p>
        </p:txBody>
      </p:sp>
      <p:sp>
        <p:nvSpPr>
          <p:cNvPr id="4" name="Slide Number Placeholder 3"/>
          <p:cNvSpPr>
            <a:spLocks noGrp="1"/>
          </p:cNvSpPr>
          <p:nvPr>
            <p:ph type="sldNum" sz="quarter" idx="5"/>
          </p:nvPr>
        </p:nvSpPr>
        <p:spPr/>
        <p:txBody>
          <a:bodyPr/>
          <a:lstStyle/>
          <a:p>
            <a:fld id="{DE7031FE-F148-41F2-AA91-6C6E1601A8AB}" type="slidenum">
              <a:rPr lang="en-US" smtClean="0"/>
              <a:t>25</a:t>
            </a:fld>
            <a:endParaRPr lang="en-US"/>
          </a:p>
        </p:txBody>
      </p:sp>
    </p:spTree>
    <p:extLst>
      <p:ext uri="{BB962C8B-B14F-4D97-AF65-F5344CB8AC3E}">
        <p14:creationId xmlns:p14="http://schemas.microsoft.com/office/powerpoint/2010/main" val="6609928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developer tools for Edge are written</a:t>
            </a:r>
            <a:r>
              <a:rPr lang="en-US" baseline="0" dirty="0"/>
              <a:t> in TypeScript.</a:t>
            </a:r>
            <a:endParaRPr lang="en-US" dirty="0"/>
          </a:p>
        </p:txBody>
      </p:sp>
      <p:sp>
        <p:nvSpPr>
          <p:cNvPr id="4" name="Slide Number Placeholder 3"/>
          <p:cNvSpPr>
            <a:spLocks noGrp="1"/>
          </p:cNvSpPr>
          <p:nvPr>
            <p:ph type="sldNum" sz="quarter" idx="5"/>
          </p:nvPr>
        </p:nvSpPr>
        <p:spPr/>
        <p:txBody>
          <a:bodyPr/>
          <a:lstStyle/>
          <a:p>
            <a:fld id="{DE7031FE-F148-41F2-AA91-6C6E1601A8AB}" type="slidenum">
              <a:rPr lang="en-US" smtClean="0"/>
              <a:t>26</a:t>
            </a:fld>
            <a:endParaRPr lang="en-US"/>
          </a:p>
        </p:txBody>
      </p:sp>
    </p:spTree>
    <p:extLst>
      <p:ext uri="{BB962C8B-B14F-4D97-AF65-F5344CB8AC3E}">
        <p14:creationId xmlns:p14="http://schemas.microsoft.com/office/powerpoint/2010/main" val="5516659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There’s a lot of other places TypeScript is being used</a:t>
            </a:r>
            <a:r>
              <a:rPr lang="en-US" baseline="0" dirty="0"/>
              <a:t> – check the site for more details.</a:t>
            </a:r>
            <a:endParaRPr lang="en-US" dirty="0"/>
          </a:p>
        </p:txBody>
      </p:sp>
      <p:sp>
        <p:nvSpPr>
          <p:cNvPr id="4" name="Slide Number Placeholder 3"/>
          <p:cNvSpPr>
            <a:spLocks noGrp="1"/>
          </p:cNvSpPr>
          <p:nvPr>
            <p:ph type="sldNum" sz="quarter" idx="5"/>
          </p:nvPr>
        </p:nvSpPr>
        <p:spPr/>
        <p:txBody>
          <a:bodyPr/>
          <a:lstStyle/>
          <a:p>
            <a:fld id="{DE7031FE-F148-41F2-AA91-6C6E1601A8AB}" type="slidenum">
              <a:rPr lang="en-US" smtClean="0"/>
              <a:t>27</a:t>
            </a:fld>
            <a:endParaRPr lang="en-US"/>
          </a:p>
        </p:txBody>
      </p:sp>
    </p:spTree>
    <p:extLst>
      <p:ext uri="{BB962C8B-B14F-4D97-AF65-F5344CB8AC3E}">
        <p14:creationId xmlns:p14="http://schemas.microsoft.com/office/powerpoint/2010/main" val="22208144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granted, JavaScript has</a:t>
            </a:r>
            <a:r>
              <a:rPr lang="en-US" baseline="0" dirty="0"/>
              <a:t> rapidly matured in the past 5 years, with new frameworks and toolchains popping up every day (at least that’s what it seems like). Also, the language is getting updates to modernize the language. Part of this accelerated process has been the need for JavaScript to remove the cruft of years gone by and provide modern programming constructs. TypeScript is definitely a motivational factor here.</a:t>
            </a:r>
            <a:endParaRPr lang="en-US" dirty="0"/>
          </a:p>
        </p:txBody>
      </p:sp>
      <p:sp>
        <p:nvSpPr>
          <p:cNvPr id="4" name="Slide Number Placeholder 3"/>
          <p:cNvSpPr>
            <a:spLocks noGrp="1"/>
          </p:cNvSpPr>
          <p:nvPr>
            <p:ph type="sldNum" sz="quarter" idx="5"/>
          </p:nvPr>
        </p:nvSpPr>
        <p:spPr/>
        <p:txBody>
          <a:bodyPr/>
          <a:lstStyle/>
          <a:p>
            <a:fld id="{DE7031FE-F148-41F2-AA91-6C6E1601A8AB}" type="slidenum">
              <a:rPr lang="en-US" smtClean="0"/>
              <a:t>28</a:t>
            </a:fld>
            <a:endParaRPr lang="en-US"/>
          </a:p>
        </p:txBody>
      </p:sp>
    </p:spTree>
    <p:extLst>
      <p:ext uri="{BB962C8B-B14F-4D97-AF65-F5344CB8AC3E}">
        <p14:creationId xmlns:p14="http://schemas.microsoft.com/office/powerpoint/2010/main" val="7225354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TypeScript has a roadmap of future features. Some map to upcoming JavaScript features, and some are just TS language features.</a:t>
            </a:r>
          </a:p>
        </p:txBody>
      </p:sp>
      <p:sp>
        <p:nvSpPr>
          <p:cNvPr id="4" name="Slide Number Placeholder 3"/>
          <p:cNvSpPr>
            <a:spLocks noGrp="1"/>
          </p:cNvSpPr>
          <p:nvPr>
            <p:ph type="sldNum" sz="quarter" idx="5"/>
          </p:nvPr>
        </p:nvSpPr>
        <p:spPr/>
        <p:txBody>
          <a:bodyPr/>
          <a:lstStyle/>
          <a:p>
            <a:fld id="{DE7031FE-F148-41F2-AA91-6C6E1601A8AB}" type="slidenum">
              <a:rPr lang="en-US" smtClean="0"/>
              <a:t>29</a:t>
            </a:fld>
            <a:endParaRPr lang="en-US"/>
          </a:p>
        </p:txBody>
      </p:sp>
    </p:spTree>
    <p:extLst>
      <p:ext uri="{BB962C8B-B14F-4D97-AF65-F5344CB8AC3E}">
        <p14:creationId xmlns:p14="http://schemas.microsoft.com/office/powerpoint/2010/main" val="16566112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WebAssembly</a:t>
            </a:r>
            <a:r>
              <a:rPr lang="en-US" dirty="0"/>
              <a:t> is a new binary format</a:t>
            </a:r>
            <a:r>
              <a:rPr lang="en-US" baseline="0" dirty="0"/>
              <a:t> in place for web applications. This makes it possible for any language to compile to this format, rather than </a:t>
            </a:r>
            <a:r>
              <a:rPr lang="en-US" baseline="0" dirty="0" err="1"/>
              <a:t>transpiling</a:t>
            </a:r>
            <a:r>
              <a:rPr lang="en-US" baseline="0" dirty="0"/>
              <a:t> to JavaScript. There’s no reason TypeScript couldn’t compile to this native format in the future.</a:t>
            </a:r>
            <a:endParaRPr lang="en-US" dirty="0"/>
          </a:p>
          <a:p>
            <a:endParaRPr lang="en-US" dirty="0"/>
          </a:p>
        </p:txBody>
      </p:sp>
      <p:sp>
        <p:nvSpPr>
          <p:cNvPr id="4" name="Slide Number Placeholder 3"/>
          <p:cNvSpPr>
            <a:spLocks noGrp="1"/>
          </p:cNvSpPr>
          <p:nvPr>
            <p:ph type="sldNum" sz="quarter" idx="5"/>
          </p:nvPr>
        </p:nvSpPr>
        <p:spPr/>
        <p:txBody>
          <a:bodyPr/>
          <a:lstStyle/>
          <a:p>
            <a:fld id="{DE7031FE-F148-41F2-AA91-6C6E1601A8AB}" type="slidenum">
              <a:rPr lang="en-US" smtClean="0"/>
              <a:t>30</a:t>
            </a:fld>
            <a:endParaRPr lang="en-US"/>
          </a:p>
        </p:txBody>
      </p:sp>
    </p:spTree>
    <p:extLst>
      <p:ext uri="{BB962C8B-B14F-4D97-AF65-F5344CB8AC3E}">
        <p14:creationId xmlns:p14="http://schemas.microsoft.com/office/powerpoint/2010/main" val="4109564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fact, there’s </a:t>
            </a:r>
            <a:r>
              <a:rPr lang="en-US" dirty="0" err="1"/>
              <a:t>AssemblyScript</a:t>
            </a:r>
            <a:r>
              <a:rPr lang="en-US" dirty="0"/>
              <a:t>, which compiles TS directly to </a:t>
            </a:r>
            <a:r>
              <a:rPr lang="en-US" dirty="0" err="1"/>
              <a:t>WebAssembly</a:t>
            </a:r>
            <a:endParaRPr lang="en-US" dirty="0"/>
          </a:p>
        </p:txBody>
      </p:sp>
      <p:sp>
        <p:nvSpPr>
          <p:cNvPr id="4" name="Slide Number Placeholder 3"/>
          <p:cNvSpPr>
            <a:spLocks noGrp="1"/>
          </p:cNvSpPr>
          <p:nvPr>
            <p:ph type="sldNum" sz="quarter" idx="5"/>
          </p:nvPr>
        </p:nvSpPr>
        <p:spPr/>
        <p:txBody>
          <a:bodyPr/>
          <a:lstStyle/>
          <a:p>
            <a:fld id="{DE7031FE-F148-41F2-AA91-6C6E1601A8AB}" type="slidenum">
              <a:rPr lang="en-US" smtClean="0"/>
              <a:t>31</a:t>
            </a:fld>
            <a:endParaRPr lang="en-US"/>
          </a:p>
        </p:txBody>
      </p:sp>
    </p:spTree>
    <p:extLst>
      <p:ext uri="{BB962C8B-B14F-4D97-AF65-F5344CB8AC3E}">
        <p14:creationId xmlns:p14="http://schemas.microsoft.com/office/powerpoint/2010/main" val="173272143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Let’s see how </a:t>
            </a:r>
            <a:r>
              <a:rPr lang="en-US" dirty="0" err="1"/>
              <a:t>AssemblyScript</a:t>
            </a:r>
            <a:r>
              <a:rPr lang="en-US" dirty="0"/>
              <a:t> works.</a:t>
            </a:r>
          </a:p>
          <a:p>
            <a:endParaRPr lang="en-US" dirty="0"/>
          </a:p>
        </p:txBody>
      </p:sp>
      <p:sp>
        <p:nvSpPr>
          <p:cNvPr id="4" name="Slide Number Placeholder 3"/>
          <p:cNvSpPr>
            <a:spLocks noGrp="1"/>
          </p:cNvSpPr>
          <p:nvPr>
            <p:ph type="sldNum" sz="quarter" idx="5"/>
          </p:nvPr>
        </p:nvSpPr>
        <p:spPr/>
        <p:txBody>
          <a:bodyPr/>
          <a:lstStyle/>
          <a:p>
            <a:fld id="{DE7031FE-F148-41F2-AA91-6C6E1601A8AB}" type="slidenum">
              <a:rPr lang="en-US" smtClean="0"/>
              <a:t>32</a:t>
            </a:fld>
            <a:endParaRPr lang="en-US"/>
          </a:p>
        </p:txBody>
      </p:sp>
    </p:spTree>
    <p:extLst>
      <p:ext uri="{BB962C8B-B14F-4D97-AF65-F5344CB8AC3E}">
        <p14:creationId xmlns:p14="http://schemas.microsoft.com/office/powerpoint/2010/main" val="39484706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TypeScript is a widely-used language that is evolving all the time. More web applications are using TS over JS. Definitely give it a whirl!</a:t>
            </a:r>
          </a:p>
        </p:txBody>
      </p:sp>
      <p:sp>
        <p:nvSpPr>
          <p:cNvPr id="4" name="Slide Number Placeholder 3"/>
          <p:cNvSpPr>
            <a:spLocks noGrp="1"/>
          </p:cNvSpPr>
          <p:nvPr>
            <p:ph type="sldNum" sz="quarter" idx="5"/>
          </p:nvPr>
        </p:nvSpPr>
        <p:spPr/>
        <p:txBody>
          <a:bodyPr/>
          <a:lstStyle/>
          <a:p>
            <a:fld id="{DE7031FE-F148-41F2-AA91-6C6E1601A8AB}" type="slidenum">
              <a:rPr lang="en-US" smtClean="0"/>
              <a:t>33</a:t>
            </a:fld>
            <a:endParaRPr lang="en-US"/>
          </a:p>
        </p:txBody>
      </p:sp>
    </p:spTree>
    <p:extLst>
      <p:ext uri="{BB962C8B-B14F-4D97-AF65-F5344CB8AC3E}">
        <p14:creationId xmlns:p14="http://schemas.microsoft.com/office/powerpoint/2010/main" val="20137215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It’s easy to say</a:t>
            </a:r>
            <a:r>
              <a:rPr lang="en-US" baseline="0" dirty="0"/>
              <a:t> “JavaScript sucks!” That’s a clickbait-y way to start a conversation. “COBOL sucks” – but lots of companies made a lot of money on that language.</a:t>
            </a:r>
            <a:endParaRPr lang="en-US" dirty="0"/>
          </a:p>
        </p:txBody>
      </p:sp>
      <p:sp>
        <p:nvSpPr>
          <p:cNvPr id="4" name="Slide Number Placeholder 3"/>
          <p:cNvSpPr>
            <a:spLocks noGrp="1"/>
          </p:cNvSpPr>
          <p:nvPr>
            <p:ph type="sldNum" sz="quarter" idx="5"/>
          </p:nvPr>
        </p:nvSpPr>
        <p:spPr/>
        <p:txBody>
          <a:bodyPr/>
          <a:lstStyle/>
          <a:p>
            <a:fld id="{DE7031FE-F148-41F2-AA91-6C6E1601A8AB}" type="slidenum">
              <a:rPr lang="en-US" smtClean="0"/>
              <a:t>5</a:t>
            </a:fld>
            <a:endParaRPr lang="en-US"/>
          </a:p>
        </p:txBody>
      </p:sp>
    </p:spTree>
    <p:extLst>
      <p:ext uri="{BB962C8B-B14F-4D97-AF65-F5344CB8AC3E}">
        <p14:creationId xmlns:p14="http://schemas.microsoft.com/office/powerpoint/2010/main" val="176411448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References:</a:t>
            </a:r>
          </a:p>
          <a:p>
            <a:r>
              <a:rPr lang="en-US" dirty="0"/>
              <a:t>Using decorators and observables to implement retry - https://blog.strongbrew.io/decorators-and-observables-to-implement-retry-logic/</a:t>
            </a:r>
          </a:p>
          <a:p>
            <a:r>
              <a:rPr lang="en-US" dirty="0"/>
              <a:t>A Better TypeScript Playground - https://agentcooper.github.io/typescript-play/</a:t>
            </a:r>
          </a:p>
          <a:p>
            <a:r>
              <a:rPr lang="en-US" dirty="0"/>
              <a:t>TypeScript: Everyone’s type of JavaScript - https://jaxenter.com/typescrip-leader-typed-javascript-143329.html</a:t>
            </a:r>
          </a:p>
          <a:p>
            <a:r>
              <a:rPr lang="en-US" dirty="0"/>
              <a:t>Announcing TypeScript 2.8 - https://blogs.msdn.microsoft.com/typescript/2018/03/27/announcing-typescript-2-8/</a:t>
            </a:r>
          </a:p>
          <a:p>
            <a:r>
              <a:rPr lang="en-US" dirty="0"/>
              <a:t>A Look at TypeScript's Conditional Types - http://koerbitz.me/posts/a-look-at-typescripts-conditional-types.html</a:t>
            </a:r>
          </a:p>
          <a:p>
            <a:r>
              <a:rPr lang="en-US" dirty="0"/>
              <a:t>Announcing TypeScript 2.8 RC - https://blogs.msdn.microsoft.com/typescript/2018/03/15/announcing-typescript-2-8-rc/</a:t>
            </a:r>
          </a:p>
          <a:p>
            <a:r>
              <a:rPr lang="en-US" dirty="0"/>
              <a:t>Current state of compiling TypeScript to </a:t>
            </a:r>
            <a:r>
              <a:rPr lang="en-US" dirty="0" err="1"/>
              <a:t>WebAssembly</a:t>
            </a:r>
            <a:r>
              <a:rPr lang="en-US" dirty="0"/>
              <a:t> - https://wanago.io/2018/02/19/current-state-compiling-typescript-webassembly/</a:t>
            </a:r>
          </a:p>
          <a:p>
            <a:r>
              <a:rPr lang="en-US" dirty="0"/>
              <a:t>Type-Driven Development with TypeScript - http://www.olioapps.com/blog/type-driven-development-with-typescript/</a:t>
            </a:r>
          </a:p>
          <a:p>
            <a:r>
              <a:rPr lang="en-US" dirty="0"/>
              <a:t>TypeScript 2.7: Numeric Separators - https://blog.mariusschulz.com/2018/02/16/typescript-2-7-numeric-separators</a:t>
            </a:r>
          </a:p>
          <a:p>
            <a:r>
              <a:rPr lang="en-US" dirty="0"/>
              <a:t>Announcing TypeScript 2.7 RC - https://blogs.msdn.microsoft.com/typescript/2018/01/17/announcing-typescript-2-7-rc/</a:t>
            </a:r>
          </a:p>
          <a:p>
            <a:r>
              <a:rPr lang="en-US" dirty="0"/>
              <a:t>Why does TypeScript Sometimes Fails to Type Check Extra Properties? - https://medium.com/@lemoine.benoit/why-does-typescript-sometimes-fails-to-type-check-extra-properties-fd230ebbc295</a:t>
            </a:r>
          </a:p>
          <a:p>
            <a:r>
              <a:rPr lang="en-US" dirty="0"/>
              <a:t>Converting 600k lines to TypeScript in 72 hours - https://www.lucidchart.com/techblog/2017/11/16/converting-600k-lines-to-typescript-in-72-hours/</a:t>
            </a:r>
          </a:p>
          <a:p>
            <a:r>
              <a:rPr lang="en-US" dirty="0"/>
              <a:t>TypeScript Practical Introduction - https://auth0.com/blog/typescript-practical-introduction/</a:t>
            </a:r>
          </a:p>
          <a:p>
            <a:r>
              <a:rPr lang="en-US" dirty="0"/>
              <a:t>Announcing TypeScript 2.6 - https://blogs.msdn.microsoft.com/typescript/2017/10/31/announcing-typescript-2-6/</a:t>
            </a:r>
          </a:p>
          <a:p>
            <a:r>
              <a:rPr lang="en-US" dirty="0"/>
              <a:t>The first TypeScript demo - https://medium.com/@lukeh/the-first-typescript-demo-905ea095a70f</a:t>
            </a:r>
          </a:p>
          <a:p>
            <a:r>
              <a:rPr lang="en-US" dirty="0"/>
              <a:t>TypeScript: JavaScript + Types = Awesome Developer Productivity - Type Annotations - https://www.barbarianmeetscoding.com/blog/2017/09/07/typescript-javascript-plus-types-equals-awesome-developer-productivity-type-annotations/</a:t>
            </a:r>
          </a:p>
          <a:p>
            <a:r>
              <a:rPr lang="en-US" dirty="0"/>
              <a:t>Understanding and Embracing TypeScript’s “</a:t>
            </a:r>
            <a:r>
              <a:rPr lang="en-US" dirty="0" err="1"/>
              <a:t>readonly</a:t>
            </a:r>
            <a:r>
              <a:rPr lang="en-US" dirty="0"/>
              <a:t>” - https://spin.atomicobject.com/2017/08/14/typescript-readonly-intro/</a:t>
            </a:r>
          </a:p>
          <a:p>
            <a:r>
              <a:rPr lang="en-US" dirty="0"/>
              <a:t>Dynamic import: I've been awaiting you... - https://blog.johnnyreilly.com/2017/07/dynamic-import-ive-been-await-ing-you.html</a:t>
            </a:r>
          </a:p>
          <a:p>
            <a:r>
              <a:rPr lang="en-US" dirty="0"/>
              <a:t>Announcing TypeScript 2.4 - https://blogs.msdn.microsoft.com/typescript/2017/06/27/announcing-typescript-2-4/</a:t>
            </a:r>
          </a:p>
          <a:p>
            <a:r>
              <a:rPr lang="en-US" dirty="0"/>
              <a:t>TypeScript 2.3: Generic Parameter Defaults - https://blog.mariusschulz.com/2017/06/02/typescript-2-3-generic-parameter-defaults</a:t>
            </a:r>
          </a:p>
          <a:p>
            <a:r>
              <a:rPr lang="en-US" dirty="0"/>
              <a:t>TypeScript 2.2: </a:t>
            </a:r>
            <a:r>
              <a:rPr lang="en-US" dirty="0" err="1"/>
              <a:t>Mixin</a:t>
            </a:r>
            <a:r>
              <a:rPr lang="en-US" dirty="0"/>
              <a:t> Classes - https://blog.mariusschulz.com/2017/05/26/typescript-2-2-mixin-classes</a:t>
            </a:r>
          </a:p>
          <a:p>
            <a:r>
              <a:rPr lang="en-US" dirty="0"/>
              <a:t>Announcing TypeScript 2.3 - https://blogs.msdn.microsoft.com/typescript/2017/04/27/announcing-typescript-2-3/</a:t>
            </a:r>
          </a:p>
          <a:p>
            <a:r>
              <a:rPr lang="en-US" dirty="0"/>
              <a:t>Quick Start - http://www.typescriptlang.org/docs/tutorial.html</a:t>
            </a:r>
          </a:p>
          <a:p>
            <a:r>
              <a:rPr lang="en-US" dirty="0"/>
              <a:t>TypeScript 2.2: Dotted Properties and String Index Signatures - https://blog.mariusschulz.com/2017/03/03/typescript-2-2-dotted-properties-and-string-index-signatures</a:t>
            </a:r>
          </a:p>
          <a:p>
            <a:r>
              <a:rPr lang="en-US" dirty="0"/>
              <a:t>Editing TypeScript - https://code.visualstudio.com/Docs/languages/typescript</a:t>
            </a:r>
          </a:p>
          <a:p>
            <a:r>
              <a:rPr lang="en-US" dirty="0"/>
              <a:t>Using TypeScript in Visual Studio Code - http://blogs.msdn.com/b/typescript/archive/2015/04/30/using-typescript-in-visual-studio-code.aspx</a:t>
            </a:r>
          </a:p>
          <a:p>
            <a:r>
              <a:rPr lang="en-US" dirty="0"/>
              <a:t>TypeScript: The Nitty-Gritty Parts - https://medium.com/@sebastiansebald/typescript-the-nitty-gritty-parts-85313547a182#.5atns4w6x</a:t>
            </a:r>
          </a:p>
          <a:p>
            <a:r>
              <a:rPr lang="en-US" dirty="0"/>
              <a:t>TypeScript 2.2: The object Type - https://blog.mariusschulz.com/2017/02/24/typescript-2-2-the-object-type</a:t>
            </a:r>
          </a:p>
          <a:p>
            <a:r>
              <a:rPr lang="en-US" dirty="0"/>
              <a:t>Announcing TypeScript 2.2 - https://blogs.msdn.microsoft.com/typescript/2017/02/22/announcing-typescript-2-2/</a:t>
            </a:r>
          </a:p>
          <a:p>
            <a:r>
              <a:rPr lang="en-US" dirty="0"/>
              <a:t>TypeScript + Node.js Enterprise Patterns - http://consoledotblog.com/2017/01/typescript-node-js-enterprise-patterns/</a:t>
            </a:r>
          </a:p>
          <a:p>
            <a:r>
              <a:rPr lang="en-US" dirty="0"/>
              <a:t>TypeScript Deep Dive - https://www.gitbook.com/book/basarat/typescript/details</a:t>
            </a:r>
          </a:p>
          <a:p>
            <a:r>
              <a:rPr lang="en-US" dirty="0"/>
              <a:t>Announcing TypeScript 2.2 RC - https://blogs.msdn.microsoft.com/typescript/2017/02/02/announcing-typescript-2-2-rc/</a:t>
            </a:r>
          </a:p>
          <a:p>
            <a:r>
              <a:rPr lang="en-US" dirty="0"/>
              <a:t>TypeScript 2.1: Improved Inference for Literal Types - https://blog.mariusschulz.com/2017/01/27/typescript-2-1-improved-inference-for-literal-types</a:t>
            </a:r>
          </a:p>
          <a:p>
            <a:r>
              <a:rPr lang="en-US" dirty="0"/>
              <a:t>Announcing TypeScript 2.1 - https://blogs.msdn.microsoft.com/typescript/2016/12/07/announcing-typescript-2-1/</a:t>
            </a:r>
          </a:p>
          <a:p>
            <a:r>
              <a:rPr lang="en-US" dirty="0"/>
              <a:t>TypeScript 2.0: The "never" Type - https://blog.mariusschulz.com/2016/11/18/typescript-2-0-the-never-type</a:t>
            </a:r>
          </a:p>
          <a:p>
            <a:r>
              <a:rPr lang="en-US" dirty="0"/>
              <a:t>TypeScript 2.0 is now available! - https://blogs.msdn.microsoft.com/typescript/2016/09/22/announcing-typescript-2-0/</a:t>
            </a:r>
          </a:p>
          <a:p>
            <a:r>
              <a:rPr lang="en-US" dirty="0"/>
              <a:t>Announcing TypeScript 2.0 RC - https://blogs.msdn.microsoft.com/typescript/2016/08/30/announcing-typescript-2-0-rc/</a:t>
            </a:r>
          </a:p>
          <a:p>
            <a:r>
              <a:rPr lang="en-US" dirty="0"/>
              <a:t>What's new in TypeScript - https://github.com/Microsoft/TypeScript/wiki/What%27s-new-in-TypeScript</a:t>
            </a:r>
          </a:p>
          <a:p>
            <a:r>
              <a:rPr lang="en-US" dirty="0" err="1"/>
              <a:t>Roadmamp</a:t>
            </a:r>
            <a:r>
              <a:rPr lang="en-US" dirty="0"/>
              <a:t> - https://github.com/Microsoft/TypeScript/wiki/Roadmap</a:t>
            </a:r>
          </a:p>
          <a:p>
            <a:r>
              <a:rPr lang="en-US" dirty="0"/>
              <a:t>Announcing TypeScript 1.7 - http://blogs.msdn.com/b/typescript/archive/2015/11/30/announcing-typescript-1-7.aspx</a:t>
            </a:r>
          </a:p>
          <a:p>
            <a:r>
              <a:rPr lang="en-US" dirty="0"/>
              <a:t>Even Better Data Typing with TypeScript 1.4 - https://visualstudiomagazine.com/articles/2015/06/26/better-data-typing-typescript-1-4.aspx</a:t>
            </a:r>
          </a:p>
          <a:p>
            <a:r>
              <a:rPr lang="en-US" dirty="0"/>
              <a:t>TypeScript: The Best Way to Write JavaScript - http://www.codemag.com/article/1511051</a:t>
            </a:r>
          </a:p>
          <a:p>
            <a:r>
              <a:rPr lang="en-US" dirty="0"/>
              <a:t>Exploiting Generics in TypeScript - https://visualstudiomagazine.com/articles/2015/12/01/exploiting-generics.aspx</a:t>
            </a:r>
          </a:p>
          <a:p>
            <a:r>
              <a:rPr lang="en-US" dirty="0"/>
              <a:t>Overloading TypeScript Functions - https://visualstudiomagazine.com/articles/2015/11/01/overloading-typescript-functions.aspx</a:t>
            </a:r>
          </a:p>
          <a:p>
            <a:r>
              <a:rPr lang="en-US" dirty="0"/>
              <a:t>Implementing Strategy Pattern and Callbacks in TypeScript - https://visualstudiomagazine.com/articles/2015/10/01/implementing-strategy-pattern.aspx</a:t>
            </a:r>
          </a:p>
          <a:p>
            <a:r>
              <a:rPr lang="en-US" dirty="0"/>
              <a:t>Managing Functions in TypeScript - https://visualstudiomagazine.com/articles/2015/09/01/managing-functions-in-typescript.aspx</a:t>
            </a:r>
          </a:p>
          <a:p>
            <a:r>
              <a:rPr lang="en-US" dirty="0"/>
              <a:t>TypeScript: A New Language for .NET and JavaScript Developers - http://rachelappel.com/typescript-a-new-language-for-.net-and-javascript-developers</a:t>
            </a:r>
          </a:p>
          <a:p>
            <a:r>
              <a:rPr lang="en-US" dirty="0"/>
              <a:t>Exploiting TypeScript Arrays - https://visualstudiomagazine.com/articles/2016/01/01/exploiting-typescript-arrays.aspx</a:t>
            </a:r>
          </a:p>
          <a:p>
            <a:r>
              <a:rPr lang="en-US" dirty="0"/>
              <a:t>I Hated JavaScript - https://alexandrebrisebois.wordpress.com/2016/01/28/i-hated-javascript/</a:t>
            </a:r>
          </a:p>
          <a:p>
            <a:r>
              <a:rPr lang="en-US" dirty="0"/>
              <a:t>TypeScript Deep Dive - https://basarat.gitbooks.io/typescript/</a:t>
            </a:r>
          </a:p>
          <a:p>
            <a:r>
              <a:rPr lang="en-US" dirty="0"/>
              <a:t>TypeScript Compiler Options - https://github.com/Microsoft/TypeScript/wiki/Compiler-Options</a:t>
            </a:r>
          </a:p>
          <a:p>
            <a:r>
              <a:rPr lang="en-US" dirty="0"/>
              <a:t>Angular 2 and TypeScript - https://blog.mariusschulz.com/2015/03/06/angular-2-and-typescript</a:t>
            </a:r>
          </a:p>
          <a:p>
            <a:r>
              <a:rPr lang="en-US" dirty="0"/>
              <a:t>Aurelia Starter Kit - http://aurelia.io/docs.html#/aurelia/framework/latest/doc/article/getting-started</a:t>
            </a:r>
          </a:p>
          <a:p>
            <a:r>
              <a:rPr lang="en-US" dirty="0"/>
              <a:t>Extending Visual Studio Code - https://code.visualstudio.com/docs/extensions/overview</a:t>
            </a:r>
          </a:p>
          <a:p>
            <a:r>
              <a:rPr lang="en-US" dirty="0"/>
              <a:t>ES6-const - https://mathiasbynens.be/notes/es6-const</a:t>
            </a:r>
          </a:p>
          <a:p>
            <a:r>
              <a:rPr lang="en-US" dirty="0"/>
              <a:t>Decorators &amp; metadata reflection in TypeScript: From Novice to Expert (Part I) - http://blog.wolksoftware.com/decorators-reflection-javascript-typescript</a:t>
            </a:r>
          </a:p>
          <a:p>
            <a:r>
              <a:rPr lang="en-US" dirty="0"/>
              <a:t>How to implement a typescript decorator? - http://stackoverflow.com/questions/29775830/how-to-implement-a-typescript-decorator</a:t>
            </a:r>
          </a:p>
          <a:p>
            <a:r>
              <a:rPr lang="en-US" dirty="0"/>
              <a:t>Basic Typescript Dependency Injection with Decorators - http://jonnyreeves.co.uk/2015/basic-typescript-dependency-injection-with-decorators/</a:t>
            </a:r>
          </a:p>
          <a:p>
            <a:r>
              <a:rPr lang="en-US" dirty="0"/>
              <a:t>Adding TypeScript Support to an Existing Project - </a:t>
            </a:r>
          </a:p>
          <a:p>
            <a:r>
              <a:rPr lang="en-US" dirty="0"/>
              <a:t>http://drew5.net/code/bits-and-bytes-adding-typescript-support-to-an-existing-project/</a:t>
            </a:r>
          </a:p>
          <a:p>
            <a:r>
              <a:rPr lang="en-US" dirty="0"/>
              <a:t>Setting up a TypeScript + Visual Studio Code development environment  - http://blog.wolksoftware.com/setting-up-your-typescript-vs-code-development-environment</a:t>
            </a:r>
          </a:p>
          <a:p>
            <a:r>
              <a:rPr lang="en-US" dirty="0"/>
              <a:t>Setting up Aurelia with Typescript in Visual Studio 2015 - http://www.marwijnchristiaans.com/?p=6</a:t>
            </a:r>
          </a:p>
          <a:p>
            <a:r>
              <a:rPr lang="en-US" dirty="0"/>
              <a:t>TypeScript 2.0:</a:t>
            </a:r>
          </a:p>
          <a:p>
            <a:r>
              <a:rPr lang="en-US" dirty="0"/>
              <a:t>	TypeScript 2.0: Non-Nullable Types - https://blog.mariusschulz.com/2016/09/27/typescript-2-0-non-nullable-types</a:t>
            </a:r>
          </a:p>
          <a:p>
            <a:r>
              <a:rPr lang="en-US" dirty="0"/>
              <a:t>	TypeScript 2.0: Control Flow Based Type Analysis - https://blog.mariusschulz.com/2016/09/30/typescript-2-0-control-flow-based-type-analysis</a:t>
            </a:r>
          </a:p>
          <a:p>
            <a:r>
              <a:rPr lang="en-US"/>
              <a:t>	TypeScript 2.0: Acquiring Type Declaration Files - https://blog.mariusschulz.com/2016/10/23/typescript-2-0-acquiring-type-declaration-files</a:t>
            </a:r>
            <a:endParaRPr lang="en-US" dirty="0"/>
          </a:p>
        </p:txBody>
      </p:sp>
      <p:sp>
        <p:nvSpPr>
          <p:cNvPr id="4" name="Slide Number Placeholder 3"/>
          <p:cNvSpPr>
            <a:spLocks noGrp="1"/>
          </p:cNvSpPr>
          <p:nvPr>
            <p:ph type="sldNum" sz="quarter" idx="5"/>
          </p:nvPr>
        </p:nvSpPr>
        <p:spPr/>
        <p:txBody>
          <a:bodyPr/>
          <a:lstStyle/>
          <a:p>
            <a:fld id="{DE7031FE-F148-41F2-AA91-6C6E1601A8AB}" type="slidenum">
              <a:rPr lang="en-US" smtClean="0"/>
              <a:t>34</a:t>
            </a:fld>
            <a:endParaRPr lang="en-US"/>
          </a:p>
        </p:txBody>
      </p:sp>
    </p:spTree>
    <p:extLst>
      <p:ext uri="{BB962C8B-B14F-4D97-AF65-F5344CB8AC3E}">
        <p14:creationId xmlns:p14="http://schemas.microsoft.com/office/powerpoint/2010/main" val="1710126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Granted</a:t>
            </a:r>
            <a:r>
              <a:rPr lang="en-US" baseline="0" dirty="0"/>
              <a:t>, we all know that JavaScript has some good things and some bad parts…</a:t>
            </a:r>
            <a:endParaRPr lang="en-US" dirty="0"/>
          </a:p>
        </p:txBody>
      </p:sp>
      <p:sp>
        <p:nvSpPr>
          <p:cNvPr id="4" name="Slide Number Placeholder 3"/>
          <p:cNvSpPr>
            <a:spLocks noGrp="1"/>
          </p:cNvSpPr>
          <p:nvPr>
            <p:ph type="sldNum" sz="quarter" idx="5"/>
          </p:nvPr>
        </p:nvSpPr>
        <p:spPr/>
        <p:txBody>
          <a:bodyPr/>
          <a:lstStyle/>
          <a:p>
            <a:fld id="{DE7031FE-F148-41F2-AA91-6C6E1601A8AB}" type="slidenum">
              <a:rPr lang="en-US" smtClean="0"/>
              <a:t>6</a:t>
            </a:fld>
            <a:endParaRPr lang="en-US"/>
          </a:p>
        </p:txBody>
      </p:sp>
    </p:spTree>
    <p:extLst>
      <p:ext uri="{BB962C8B-B14F-4D97-AF65-F5344CB8AC3E}">
        <p14:creationId xmlns:p14="http://schemas.microsoft.com/office/powerpoint/2010/main" val="41579730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the bad….well, it’s kind of</a:t>
            </a:r>
            <a:r>
              <a:rPr lang="en-US" baseline="0" dirty="0"/>
              <a:t> bad. It’s easy to say, “well, just do the ‘good’ parts”, but that doesn’t eliminate the badness from the language</a:t>
            </a:r>
            <a:endParaRPr lang="en-US" dirty="0"/>
          </a:p>
        </p:txBody>
      </p:sp>
      <p:sp>
        <p:nvSpPr>
          <p:cNvPr id="4" name="Slide Number Placeholder 3"/>
          <p:cNvSpPr>
            <a:spLocks noGrp="1"/>
          </p:cNvSpPr>
          <p:nvPr>
            <p:ph type="sldNum" sz="quarter" idx="5"/>
          </p:nvPr>
        </p:nvSpPr>
        <p:spPr/>
        <p:txBody>
          <a:bodyPr/>
          <a:lstStyle/>
          <a:p>
            <a:fld id="{DE7031FE-F148-41F2-AA91-6C6E1601A8AB}" type="slidenum">
              <a:rPr lang="en-US" smtClean="0"/>
              <a:t>7</a:t>
            </a:fld>
            <a:endParaRPr lang="en-US"/>
          </a:p>
        </p:txBody>
      </p:sp>
    </p:spTree>
    <p:extLst>
      <p:ext uri="{BB962C8B-B14F-4D97-AF65-F5344CB8AC3E}">
        <p14:creationId xmlns:p14="http://schemas.microsoft.com/office/powerpoint/2010/main" val="30440215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sometimes even the good stuff</a:t>
            </a:r>
            <a:r>
              <a:rPr lang="en-US" baseline="0" dirty="0"/>
              <a:t> (prototypical inheritance and adding methods to objects) can be abused such that it can influence the future</a:t>
            </a:r>
          </a:p>
          <a:p>
            <a:endParaRPr lang="en-US" baseline="0" dirty="0"/>
          </a:p>
          <a:p>
            <a:r>
              <a:rPr lang="en-US" baseline="0" dirty="0"/>
              <a:t>(As one of my coworkers said when he saw this, “</a:t>
            </a:r>
            <a:r>
              <a:rPr lang="en-US" dirty="0"/>
              <a:t>Yet again showing the evil that is modifying built-in data types. Also, </a:t>
            </a:r>
            <a:r>
              <a:rPr lang="en-US" dirty="0" err="1"/>
              <a:t>MooTools</a:t>
            </a:r>
            <a:r>
              <a:rPr lang="en-US" dirty="0"/>
              <a:t> is why we can't have nice things ;).</a:t>
            </a:r>
            <a:r>
              <a:rPr lang="en-US" baseline="0" dirty="0"/>
              <a:t>”)</a:t>
            </a:r>
            <a:endParaRPr lang="en-US" dirty="0"/>
          </a:p>
        </p:txBody>
      </p:sp>
      <p:sp>
        <p:nvSpPr>
          <p:cNvPr id="4" name="Slide Number Placeholder 3"/>
          <p:cNvSpPr>
            <a:spLocks noGrp="1"/>
          </p:cNvSpPr>
          <p:nvPr>
            <p:ph type="sldNum" sz="quarter" idx="5"/>
          </p:nvPr>
        </p:nvSpPr>
        <p:spPr/>
        <p:txBody>
          <a:bodyPr/>
          <a:lstStyle/>
          <a:p>
            <a:fld id="{DE7031FE-F148-41F2-AA91-6C6E1601A8AB}" type="slidenum">
              <a:rPr lang="en-US" smtClean="0"/>
              <a:t>8</a:t>
            </a:fld>
            <a:endParaRPr lang="en-US"/>
          </a:p>
        </p:txBody>
      </p:sp>
    </p:spTree>
    <p:extLst>
      <p:ext uri="{BB962C8B-B14F-4D97-AF65-F5344CB8AC3E}">
        <p14:creationId xmlns:p14="http://schemas.microsoft.com/office/powerpoint/2010/main" val="13801488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That’s essentially what TypeScript</a:t>
            </a:r>
            <a:r>
              <a:rPr lang="en-US" baseline="0" dirty="0"/>
              <a:t> is trying to address. It allows you to add typing to JavaScript so you have a high degree of confidence in how your JavaScript will run.</a:t>
            </a:r>
            <a:endParaRPr lang="en-US" dirty="0"/>
          </a:p>
        </p:txBody>
      </p:sp>
      <p:sp>
        <p:nvSpPr>
          <p:cNvPr id="4" name="Slide Number Placeholder 3"/>
          <p:cNvSpPr>
            <a:spLocks noGrp="1"/>
          </p:cNvSpPr>
          <p:nvPr>
            <p:ph type="sldNum" sz="quarter" idx="5"/>
          </p:nvPr>
        </p:nvSpPr>
        <p:spPr/>
        <p:txBody>
          <a:bodyPr/>
          <a:lstStyle/>
          <a:p>
            <a:fld id="{DE7031FE-F148-41F2-AA91-6C6E1601A8AB}" type="slidenum">
              <a:rPr lang="en-US" smtClean="0"/>
              <a:t>9</a:t>
            </a:fld>
            <a:endParaRPr lang="en-US"/>
          </a:p>
        </p:txBody>
      </p:sp>
    </p:spTree>
    <p:extLst>
      <p:ext uri="{BB962C8B-B14F-4D97-AF65-F5344CB8AC3E}">
        <p14:creationId xmlns:p14="http://schemas.microsoft.com/office/powerpoint/2010/main" val="15616649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see how TypeScript</a:t>
            </a:r>
            <a:r>
              <a:rPr lang="en-US" baseline="0" dirty="0"/>
              <a:t> works using the TS playground - </a:t>
            </a:r>
            <a:r>
              <a:rPr lang="en-US" sz="1200" kern="1200" dirty="0">
                <a:solidFill>
                  <a:schemeClr val="tx1"/>
                </a:solidFill>
                <a:latin typeface="+mn-lt"/>
                <a:ea typeface="+mn-ea"/>
                <a:cs typeface="+mn-cs"/>
              </a:rPr>
              <a:t>http://www.typescriptlang.org/Playground</a:t>
            </a:r>
          </a:p>
          <a:p>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Note: https://github.com/Microsoft/TypeScript/issues/4866, last I checked, it was 1.7.4,</a:t>
            </a:r>
            <a:r>
              <a:rPr lang="en-US" sz="1200" kern="1200" baseline="0" dirty="0">
                <a:solidFill>
                  <a:schemeClr val="tx1"/>
                </a:solidFill>
                <a:latin typeface="+mn-lt"/>
                <a:ea typeface="+mn-ea"/>
                <a:cs typeface="+mn-cs"/>
              </a:rPr>
              <a:t> but it should be explicit.</a:t>
            </a:r>
            <a:endParaRPr lang="en-US" dirty="0"/>
          </a:p>
          <a:p>
            <a:endParaRPr lang="en-US" dirty="0"/>
          </a:p>
        </p:txBody>
      </p:sp>
      <p:sp>
        <p:nvSpPr>
          <p:cNvPr id="4" name="Slide Number Placeholder 3"/>
          <p:cNvSpPr>
            <a:spLocks noGrp="1"/>
          </p:cNvSpPr>
          <p:nvPr>
            <p:ph type="sldNum" sz="quarter" idx="5"/>
          </p:nvPr>
        </p:nvSpPr>
        <p:spPr/>
        <p:txBody>
          <a:bodyPr/>
          <a:lstStyle/>
          <a:p>
            <a:fld id="{DE7031FE-F148-41F2-AA91-6C6E1601A8AB}" type="slidenum">
              <a:rPr lang="en-US" smtClean="0"/>
              <a:t>10</a:t>
            </a:fld>
            <a:endParaRPr lang="en-US"/>
          </a:p>
        </p:txBody>
      </p:sp>
    </p:spTree>
    <p:extLst>
      <p:ext uri="{BB962C8B-B14F-4D97-AF65-F5344CB8AC3E}">
        <p14:creationId xmlns:p14="http://schemas.microsoft.com/office/powerpoint/2010/main" val="28933822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as you just saw, the TypeScript compiler translates the TS code into idiomatic JavaScript. A</a:t>
            </a:r>
            <a:r>
              <a:rPr lang="en-US" baseline="0" dirty="0"/>
              <a:t> lot of information is “erased” at that point, but that’s OK, because we gain a lot of safety as we develop our applications. Furthermore, we don’t have to be limited, or to an arguably large degree, about what the JavaScript ends up looking like. So, let’s forget now what JS is produced, and dive into all the TS language features.</a:t>
            </a:r>
            <a:endParaRPr lang="en-US" dirty="0"/>
          </a:p>
        </p:txBody>
      </p:sp>
      <p:sp>
        <p:nvSpPr>
          <p:cNvPr id="4" name="Slide Number Placeholder 3"/>
          <p:cNvSpPr>
            <a:spLocks noGrp="1"/>
          </p:cNvSpPr>
          <p:nvPr>
            <p:ph type="sldNum" sz="quarter" idx="5"/>
          </p:nvPr>
        </p:nvSpPr>
        <p:spPr/>
        <p:txBody>
          <a:bodyPr/>
          <a:lstStyle/>
          <a:p>
            <a:fld id="{DE7031FE-F148-41F2-AA91-6C6E1601A8AB}" type="slidenum">
              <a:rPr lang="en-US" smtClean="0"/>
              <a:t>11</a:t>
            </a:fld>
            <a:endParaRPr lang="en-US"/>
          </a:p>
        </p:txBody>
      </p:sp>
    </p:spTree>
    <p:extLst>
      <p:ext uri="{BB962C8B-B14F-4D97-AF65-F5344CB8AC3E}">
        <p14:creationId xmlns:p14="http://schemas.microsoft.com/office/powerpoint/2010/main" val="35244299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We’ll now dive into TypeScript language features. To do that, we’ll use VS Code.</a:t>
            </a:r>
          </a:p>
          <a:p>
            <a:endParaRPr lang="en-US" dirty="0"/>
          </a:p>
          <a:p>
            <a:r>
              <a:rPr lang="en-US" dirty="0"/>
              <a:t>https://code.visualstudio.com/Docs/languages/typescript</a:t>
            </a:r>
          </a:p>
          <a:p>
            <a:endParaRPr lang="en-US" dirty="0"/>
          </a:p>
          <a:p>
            <a:r>
              <a:rPr lang="en-US" dirty="0"/>
              <a:t>Note: hiding .</a:t>
            </a:r>
            <a:r>
              <a:rPr lang="en-US" dirty="0" err="1"/>
              <a:t>js</a:t>
            </a:r>
            <a:r>
              <a:rPr lang="en-US" dirty="0"/>
              <a:t> files</a:t>
            </a:r>
            <a:r>
              <a:rPr lang="en-US" baseline="0" dirty="0"/>
              <a:t> and the font size were changes in my user settings: C:\Users\jasonb\AppData\Roaming\Code\User\settings.json</a:t>
            </a:r>
          </a:p>
          <a:p>
            <a:r>
              <a:rPr lang="en-US" baseline="0" dirty="0"/>
              <a:t>File -&gt; Preferences -&gt; User Settings</a:t>
            </a:r>
            <a:endParaRPr lang="en-US" dirty="0"/>
          </a:p>
        </p:txBody>
      </p:sp>
      <p:sp>
        <p:nvSpPr>
          <p:cNvPr id="4" name="Slide Number Placeholder 3"/>
          <p:cNvSpPr>
            <a:spLocks noGrp="1"/>
          </p:cNvSpPr>
          <p:nvPr>
            <p:ph type="sldNum" sz="quarter" idx="5"/>
          </p:nvPr>
        </p:nvSpPr>
        <p:spPr/>
        <p:txBody>
          <a:bodyPr/>
          <a:lstStyle/>
          <a:p>
            <a:fld id="{DE7031FE-F148-41F2-AA91-6C6E1601A8AB}" type="slidenum">
              <a:rPr lang="en-US" smtClean="0"/>
              <a:t>12</a:t>
            </a:fld>
            <a:endParaRPr lang="en-US"/>
          </a:p>
        </p:txBody>
      </p:sp>
    </p:spTree>
    <p:extLst>
      <p:ext uri="{BB962C8B-B14F-4D97-AF65-F5344CB8AC3E}">
        <p14:creationId xmlns:p14="http://schemas.microsoft.com/office/powerpoint/2010/main" val="35023608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9B8441-1FF1-47FB-878A-040B29EEAFD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5EB91FC-1DE4-4D87-B7D2-0A0D3A2ED30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9033192-8979-4AD2-8D5D-757058654FE7}"/>
              </a:ext>
            </a:extLst>
          </p:cNvPr>
          <p:cNvSpPr>
            <a:spLocks noGrp="1"/>
          </p:cNvSpPr>
          <p:nvPr>
            <p:ph type="dt" sz="half" idx="10"/>
          </p:nvPr>
        </p:nvSpPr>
        <p:spPr/>
        <p:txBody>
          <a:bodyPr/>
          <a:lstStyle/>
          <a:p>
            <a:fld id="{3B9F33C8-8A6A-49A2-8949-28E9F813AC6F}" type="datetimeFigureOut">
              <a:rPr lang="en-US" smtClean="0"/>
              <a:t>6/7/2020</a:t>
            </a:fld>
            <a:endParaRPr lang="en-US"/>
          </a:p>
        </p:txBody>
      </p:sp>
      <p:sp>
        <p:nvSpPr>
          <p:cNvPr id="5" name="Footer Placeholder 4">
            <a:extLst>
              <a:ext uri="{FF2B5EF4-FFF2-40B4-BE49-F238E27FC236}">
                <a16:creationId xmlns:a16="http://schemas.microsoft.com/office/drawing/2014/main" id="{C8C21E92-47E4-4241-BBC3-9098D5129E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33D5FE-3F7F-45C9-B7FF-E242949F8A9D}"/>
              </a:ext>
            </a:extLst>
          </p:cNvPr>
          <p:cNvSpPr>
            <a:spLocks noGrp="1"/>
          </p:cNvSpPr>
          <p:nvPr>
            <p:ph type="sldNum" sz="quarter" idx="12"/>
          </p:nvPr>
        </p:nvSpPr>
        <p:spPr/>
        <p:txBody>
          <a:bodyPr/>
          <a:lstStyle/>
          <a:p>
            <a:fld id="{311E45DA-37E0-4DEF-A6F5-3567A4B31782}" type="slidenum">
              <a:rPr lang="en-US" smtClean="0"/>
              <a:t>‹#›</a:t>
            </a:fld>
            <a:endParaRPr lang="en-US"/>
          </a:p>
        </p:txBody>
      </p:sp>
    </p:spTree>
    <p:extLst>
      <p:ext uri="{BB962C8B-B14F-4D97-AF65-F5344CB8AC3E}">
        <p14:creationId xmlns:p14="http://schemas.microsoft.com/office/powerpoint/2010/main" val="1379946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76DC7-3400-43DC-894A-05C44BAA888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79FAD49-CE53-43D8-B5DA-D963F44077C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38A87A4-8D7F-42AA-89AB-9889CA96EF5B}"/>
              </a:ext>
            </a:extLst>
          </p:cNvPr>
          <p:cNvSpPr>
            <a:spLocks noGrp="1"/>
          </p:cNvSpPr>
          <p:nvPr>
            <p:ph type="dt" sz="half" idx="10"/>
          </p:nvPr>
        </p:nvSpPr>
        <p:spPr/>
        <p:txBody>
          <a:bodyPr/>
          <a:lstStyle/>
          <a:p>
            <a:fld id="{3B9F33C8-8A6A-49A2-8949-28E9F813AC6F}" type="datetimeFigureOut">
              <a:rPr lang="en-US" smtClean="0"/>
              <a:t>6/7/2020</a:t>
            </a:fld>
            <a:endParaRPr lang="en-US"/>
          </a:p>
        </p:txBody>
      </p:sp>
      <p:sp>
        <p:nvSpPr>
          <p:cNvPr id="5" name="Footer Placeholder 4">
            <a:extLst>
              <a:ext uri="{FF2B5EF4-FFF2-40B4-BE49-F238E27FC236}">
                <a16:creationId xmlns:a16="http://schemas.microsoft.com/office/drawing/2014/main" id="{760BA6C0-242A-4110-98C6-E7BD92DA10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6E3C66A-E38D-40A5-BF12-97A984AF8450}"/>
              </a:ext>
            </a:extLst>
          </p:cNvPr>
          <p:cNvSpPr>
            <a:spLocks noGrp="1"/>
          </p:cNvSpPr>
          <p:nvPr>
            <p:ph type="sldNum" sz="quarter" idx="12"/>
          </p:nvPr>
        </p:nvSpPr>
        <p:spPr/>
        <p:txBody>
          <a:bodyPr/>
          <a:lstStyle/>
          <a:p>
            <a:fld id="{311E45DA-37E0-4DEF-A6F5-3567A4B31782}" type="slidenum">
              <a:rPr lang="en-US" smtClean="0"/>
              <a:t>‹#›</a:t>
            </a:fld>
            <a:endParaRPr lang="en-US"/>
          </a:p>
        </p:txBody>
      </p:sp>
    </p:spTree>
    <p:extLst>
      <p:ext uri="{BB962C8B-B14F-4D97-AF65-F5344CB8AC3E}">
        <p14:creationId xmlns:p14="http://schemas.microsoft.com/office/powerpoint/2010/main" val="32217959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0CAA640-7A9A-4537-981A-AA0F8419898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31F7D6F-053E-4453-B16F-FEB59AA5DBE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FDCC8BF-41D5-4C87-AD68-B7DC3B2ECD78}"/>
              </a:ext>
            </a:extLst>
          </p:cNvPr>
          <p:cNvSpPr>
            <a:spLocks noGrp="1"/>
          </p:cNvSpPr>
          <p:nvPr>
            <p:ph type="dt" sz="half" idx="10"/>
          </p:nvPr>
        </p:nvSpPr>
        <p:spPr/>
        <p:txBody>
          <a:bodyPr/>
          <a:lstStyle/>
          <a:p>
            <a:fld id="{3B9F33C8-8A6A-49A2-8949-28E9F813AC6F}" type="datetimeFigureOut">
              <a:rPr lang="en-US" smtClean="0"/>
              <a:t>6/7/2020</a:t>
            </a:fld>
            <a:endParaRPr lang="en-US"/>
          </a:p>
        </p:txBody>
      </p:sp>
      <p:sp>
        <p:nvSpPr>
          <p:cNvPr id="5" name="Footer Placeholder 4">
            <a:extLst>
              <a:ext uri="{FF2B5EF4-FFF2-40B4-BE49-F238E27FC236}">
                <a16:creationId xmlns:a16="http://schemas.microsoft.com/office/drawing/2014/main" id="{F47E28C1-4E05-45F5-8DC0-6129C28A97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BF9A298-6747-4E84-8C49-2602089745AF}"/>
              </a:ext>
            </a:extLst>
          </p:cNvPr>
          <p:cNvSpPr>
            <a:spLocks noGrp="1"/>
          </p:cNvSpPr>
          <p:nvPr>
            <p:ph type="sldNum" sz="quarter" idx="12"/>
          </p:nvPr>
        </p:nvSpPr>
        <p:spPr/>
        <p:txBody>
          <a:bodyPr/>
          <a:lstStyle/>
          <a:p>
            <a:fld id="{311E45DA-37E0-4DEF-A6F5-3567A4B31782}" type="slidenum">
              <a:rPr lang="en-US" smtClean="0"/>
              <a:t>‹#›</a:t>
            </a:fld>
            <a:endParaRPr lang="en-US"/>
          </a:p>
        </p:txBody>
      </p:sp>
    </p:spTree>
    <p:extLst>
      <p:ext uri="{BB962C8B-B14F-4D97-AF65-F5344CB8AC3E}">
        <p14:creationId xmlns:p14="http://schemas.microsoft.com/office/powerpoint/2010/main" val="19412283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2FC40-8C8E-4CD5-8CEC-8FC5856E322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AF76AFB-EB0D-4266-AC2F-B7CA02252CB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42D626-284A-463A-97E3-CF8EF93CB4D7}"/>
              </a:ext>
            </a:extLst>
          </p:cNvPr>
          <p:cNvSpPr>
            <a:spLocks noGrp="1"/>
          </p:cNvSpPr>
          <p:nvPr>
            <p:ph type="dt" sz="half" idx="10"/>
          </p:nvPr>
        </p:nvSpPr>
        <p:spPr/>
        <p:txBody>
          <a:bodyPr/>
          <a:lstStyle/>
          <a:p>
            <a:fld id="{3B9F33C8-8A6A-49A2-8949-28E9F813AC6F}" type="datetimeFigureOut">
              <a:rPr lang="en-US" smtClean="0"/>
              <a:t>6/7/2020</a:t>
            </a:fld>
            <a:endParaRPr lang="en-US"/>
          </a:p>
        </p:txBody>
      </p:sp>
      <p:sp>
        <p:nvSpPr>
          <p:cNvPr id="5" name="Footer Placeholder 4">
            <a:extLst>
              <a:ext uri="{FF2B5EF4-FFF2-40B4-BE49-F238E27FC236}">
                <a16:creationId xmlns:a16="http://schemas.microsoft.com/office/drawing/2014/main" id="{F9F6239A-0202-4197-8BCD-0F6F3B1BADC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A132B5-0C2F-445A-8657-984FD0FEB5B8}"/>
              </a:ext>
            </a:extLst>
          </p:cNvPr>
          <p:cNvSpPr>
            <a:spLocks noGrp="1"/>
          </p:cNvSpPr>
          <p:nvPr>
            <p:ph type="sldNum" sz="quarter" idx="12"/>
          </p:nvPr>
        </p:nvSpPr>
        <p:spPr/>
        <p:txBody>
          <a:bodyPr/>
          <a:lstStyle/>
          <a:p>
            <a:fld id="{311E45DA-37E0-4DEF-A6F5-3567A4B31782}" type="slidenum">
              <a:rPr lang="en-US" smtClean="0"/>
              <a:t>‹#›</a:t>
            </a:fld>
            <a:endParaRPr lang="en-US"/>
          </a:p>
        </p:txBody>
      </p:sp>
    </p:spTree>
    <p:extLst>
      <p:ext uri="{BB962C8B-B14F-4D97-AF65-F5344CB8AC3E}">
        <p14:creationId xmlns:p14="http://schemas.microsoft.com/office/powerpoint/2010/main" val="40905665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9FF13-BB9C-4EC2-895B-A167BDBD5AA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832BB3D-8325-4020-AB88-A3E9672E5C6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F05F54F-564A-47D3-8B85-B5C4243538D9}"/>
              </a:ext>
            </a:extLst>
          </p:cNvPr>
          <p:cNvSpPr>
            <a:spLocks noGrp="1"/>
          </p:cNvSpPr>
          <p:nvPr>
            <p:ph type="dt" sz="half" idx="10"/>
          </p:nvPr>
        </p:nvSpPr>
        <p:spPr/>
        <p:txBody>
          <a:bodyPr/>
          <a:lstStyle/>
          <a:p>
            <a:fld id="{3B9F33C8-8A6A-49A2-8949-28E9F813AC6F}" type="datetimeFigureOut">
              <a:rPr lang="en-US" smtClean="0"/>
              <a:t>6/7/2020</a:t>
            </a:fld>
            <a:endParaRPr lang="en-US"/>
          </a:p>
        </p:txBody>
      </p:sp>
      <p:sp>
        <p:nvSpPr>
          <p:cNvPr id="5" name="Footer Placeholder 4">
            <a:extLst>
              <a:ext uri="{FF2B5EF4-FFF2-40B4-BE49-F238E27FC236}">
                <a16:creationId xmlns:a16="http://schemas.microsoft.com/office/drawing/2014/main" id="{8ED23131-A06A-40FB-A003-5C292D00BB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CBB451-8661-42D6-812C-CC7240749123}"/>
              </a:ext>
            </a:extLst>
          </p:cNvPr>
          <p:cNvSpPr>
            <a:spLocks noGrp="1"/>
          </p:cNvSpPr>
          <p:nvPr>
            <p:ph type="sldNum" sz="quarter" idx="12"/>
          </p:nvPr>
        </p:nvSpPr>
        <p:spPr/>
        <p:txBody>
          <a:bodyPr/>
          <a:lstStyle/>
          <a:p>
            <a:fld id="{311E45DA-37E0-4DEF-A6F5-3567A4B31782}" type="slidenum">
              <a:rPr lang="en-US" smtClean="0"/>
              <a:t>‹#›</a:t>
            </a:fld>
            <a:endParaRPr lang="en-US"/>
          </a:p>
        </p:txBody>
      </p:sp>
    </p:spTree>
    <p:extLst>
      <p:ext uri="{BB962C8B-B14F-4D97-AF65-F5344CB8AC3E}">
        <p14:creationId xmlns:p14="http://schemas.microsoft.com/office/powerpoint/2010/main" val="23333735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A45D7-0577-4ECC-AE1A-B9D0467A32A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354D2DC-A330-4C30-9AC9-F0D43808AB6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021711A-AE9E-4551-AD8D-EF1F6299379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EDA2060-7CD5-4430-ABA8-01C736E04DBF}"/>
              </a:ext>
            </a:extLst>
          </p:cNvPr>
          <p:cNvSpPr>
            <a:spLocks noGrp="1"/>
          </p:cNvSpPr>
          <p:nvPr>
            <p:ph type="dt" sz="half" idx="10"/>
          </p:nvPr>
        </p:nvSpPr>
        <p:spPr/>
        <p:txBody>
          <a:bodyPr/>
          <a:lstStyle/>
          <a:p>
            <a:fld id="{3B9F33C8-8A6A-49A2-8949-28E9F813AC6F}" type="datetimeFigureOut">
              <a:rPr lang="en-US" smtClean="0"/>
              <a:t>6/7/2020</a:t>
            </a:fld>
            <a:endParaRPr lang="en-US"/>
          </a:p>
        </p:txBody>
      </p:sp>
      <p:sp>
        <p:nvSpPr>
          <p:cNvPr id="6" name="Footer Placeholder 5">
            <a:extLst>
              <a:ext uri="{FF2B5EF4-FFF2-40B4-BE49-F238E27FC236}">
                <a16:creationId xmlns:a16="http://schemas.microsoft.com/office/drawing/2014/main" id="{DFAFEC48-DBC9-41F2-AD46-58AE1131AE3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4367EC6-EA09-4B97-98D6-E0260F13D6A1}"/>
              </a:ext>
            </a:extLst>
          </p:cNvPr>
          <p:cNvSpPr>
            <a:spLocks noGrp="1"/>
          </p:cNvSpPr>
          <p:nvPr>
            <p:ph type="sldNum" sz="quarter" idx="12"/>
          </p:nvPr>
        </p:nvSpPr>
        <p:spPr/>
        <p:txBody>
          <a:bodyPr/>
          <a:lstStyle/>
          <a:p>
            <a:fld id="{311E45DA-37E0-4DEF-A6F5-3567A4B31782}" type="slidenum">
              <a:rPr lang="en-US" smtClean="0"/>
              <a:t>‹#›</a:t>
            </a:fld>
            <a:endParaRPr lang="en-US"/>
          </a:p>
        </p:txBody>
      </p:sp>
    </p:spTree>
    <p:extLst>
      <p:ext uri="{BB962C8B-B14F-4D97-AF65-F5344CB8AC3E}">
        <p14:creationId xmlns:p14="http://schemas.microsoft.com/office/powerpoint/2010/main" val="40395122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A4A50-C086-4018-8546-1554DA1A178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EB7C149-A5CB-4EA2-858E-EA3123C4354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D5615C8-52C6-4046-A979-1C49A149921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7289A43-F90C-4DF5-BDD3-62243006E22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B9482FF-DD31-45BE-8B53-1F1E0A63257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71027C6-B1DC-4BE4-B486-1AAA7AFA2831}"/>
              </a:ext>
            </a:extLst>
          </p:cNvPr>
          <p:cNvSpPr>
            <a:spLocks noGrp="1"/>
          </p:cNvSpPr>
          <p:nvPr>
            <p:ph type="dt" sz="half" idx="10"/>
          </p:nvPr>
        </p:nvSpPr>
        <p:spPr/>
        <p:txBody>
          <a:bodyPr/>
          <a:lstStyle/>
          <a:p>
            <a:fld id="{3B9F33C8-8A6A-49A2-8949-28E9F813AC6F}" type="datetimeFigureOut">
              <a:rPr lang="en-US" smtClean="0"/>
              <a:t>6/7/2020</a:t>
            </a:fld>
            <a:endParaRPr lang="en-US"/>
          </a:p>
        </p:txBody>
      </p:sp>
      <p:sp>
        <p:nvSpPr>
          <p:cNvPr id="8" name="Footer Placeholder 7">
            <a:extLst>
              <a:ext uri="{FF2B5EF4-FFF2-40B4-BE49-F238E27FC236}">
                <a16:creationId xmlns:a16="http://schemas.microsoft.com/office/drawing/2014/main" id="{FFAC927D-89CD-4149-AE32-7D6B3FEFB2B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1CB8AA9-C276-408B-92E4-D305C5AD7A7A}"/>
              </a:ext>
            </a:extLst>
          </p:cNvPr>
          <p:cNvSpPr>
            <a:spLocks noGrp="1"/>
          </p:cNvSpPr>
          <p:nvPr>
            <p:ph type="sldNum" sz="quarter" idx="12"/>
          </p:nvPr>
        </p:nvSpPr>
        <p:spPr/>
        <p:txBody>
          <a:bodyPr/>
          <a:lstStyle/>
          <a:p>
            <a:fld id="{311E45DA-37E0-4DEF-A6F5-3567A4B31782}" type="slidenum">
              <a:rPr lang="en-US" smtClean="0"/>
              <a:t>‹#›</a:t>
            </a:fld>
            <a:endParaRPr lang="en-US"/>
          </a:p>
        </p:txBody>
      </p:sp>
    </p:spTree>
    <p:extLst>
      <p:ext uri="{BB962C8B-B14F-4D97-AF65-F5344CB8AC3E}">
        <p14:creationId xmlns:p14="http://schemas.microsoft.com/office/powerpoint/2010/main" val="10699030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2BC6D-31C4-45C7-A202-213B171A5AC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8D171BE-F14A-4733-89AA-09CEDE2318FA}"/>
              </a:ext>
            </a:extLst>
          </p:cNvPr>
          <p:cNvSpPr>
            <a:spLocks noGrp="1"/>
          </p:cNvSpPr>
          <p:nvPr>
            <p:ph type="dt" sz="half" idx="10"/>
          </p:nvPr>
        </p:nvSpPr>
        <p:spPr/>
        <p:txBody>
          <a:bodyPr/>
          <a:lstStyle/>
          <a:p>
            <a:fld id="{3B9F33C8-8A6A-49A2-8949-28E9F813AC6F}" type="datetimeFigureOut">
              <a:rPr lang="en-US" smtClean="0"/>
              <a:t>6/7/2020</a:t>
            </a:fld>
            <a:endParaRPr lang="en-US"/>
          </a:p>
        </p:txBody>
      </p:sp>
      <p:sp>
        <p:nvSpPr>
          <p:cNvPr id="4" name="Footer Placeholder 3">
            <a:extLst>
              <a:ext uri="{FF2B5EF4-FFF2-40B4-BE49-F238E27FC236}">
                <a16:creationId xmlns:a16="http://schemas.microsoft.com/office/drawing/2014/main" id="{7FE4FE29-F75D-4A78-B038-A4BCD13765A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35D667C-AE37-445C-90E8-62DABF3BBD0D}"/>
              </a:ext>
            </a:extLst>
          </p:cNvPr>
          <p:cNvSpPr>
            <a:spLocks noGrp="1"/>
          </p:cNvSpPr>
          <p:nvPr>
            <p:ph type="sldNum" sz="quarter" idx="12"/>
          </p:nvPr>
        </p:nvSpPr>
        <p:spPr/>
        <p:txBody>
          <a:bodyPr/>
          <a:lstStyle/>
          <a:p>
            <a:fld id="{311E45DA-37E0-4DEF-A6F5-3567A4B31782}" type="slidenum">
              <a:rPr lang="en-US" smtClean="0"/>
              <a:t>‹#›</a:t>
            </a:fld>
            <a:endParaRPr lang="en-US"/>
          </a:p>
        </p:txBody>
      </p:sp>
    </p:spTree>
    <p:extLst>
      <p:ext uri="{BB962C8B-B14F-4D97-AF65-F5344CB8AC3E}">
        <p14:creationId xmlns:p14="http://schemas.microsoft.com/office/powerpoint/2010/main" val="2749097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132C655-BBC8-4EEC-8240-945B8013371F}"/>
              </a:ext>
            </a:extLst>
          </p:cNvPr>
          <p:cNvSpPr>
            <a:spLocks noGrp="1"/>
          </p:cNvSpPr>
          <p:nvPr>
            <p:ph type="dt" sz="half" idx="10"/>
          </p:nvPr>
        </p:nvSpPr>
        <p:spPr/>
        <p:txBody>
          <a:bodyPr/>
          <a:lstStyle/>
          <a:p>
            <a:fld id="{3B9F33C8-8A6A-49A2-8949-28E9F813AC6F}" type="datetimeFigureOut">
              <a:rPr lang="en-US" smtClean="0"/>
              <a:t>6/7/2020</a:t>
            </a:fld>
            <a:endParaRPr lang="en-US"/>
          </a:p>
        </p:txBody>
      </p:sp>
      <p:sp>
        <p:nvSpPr>
          <p:cNvPr id="3" name="Footer Placeholder 2">
            <a:extLst>
              <a:ext uri="{FF2B5EF4-FFF2-40B4-BE49-F238E27FC236}">
                <a16:creationId xmlns:a16="http://schemas.microsoft.com/office/drawing/2014/main" id="{992A0ED1-C850-4409-A0D1-A145206F7BC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52649C4-0B59-4A18-9BF4-2D22BF7CE46E}"/>
              </a:ext>
            </a:extLst>
          </p:cNvPr>
          <p:cNvSpPr>
            <a:spLocks noGrp="1"/>
          </p:cNvSpPr>
          <p:nvPr>
            <p:ph type="sldNum" sz="quarter" idx="12"/>
          </p:nvPr>
        </p:nvSpPr>
        <p:spPr/>
        <p:txBody>
          <a:bodyPr/>
          <a:lstStyle/>
          <a:p>
            <a:fld id="{311E45DA-37E0-4DEF-A6F5-3567A4B31782}" type="slidenum">
              <a:rPr lang="en-US" smtClean="0"/>
              <a:t>‹#›</a:t>
            </a:fld>
            <a:endParaRPr lang="en-US"/>
          </a:p>
        </p:txBody>
      </p:sp>
    </p:spTree>
    <p:extLst>
      <p:ext uri="{BB962C8B-B14F-4D97-AF65-F5344CB8AC3E}">
        <p14:creationId xmlns:p14="http://schemas.microsoft.com/office/powerpoint/2010/main" val="36967379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7B938-FCC5-478A-8EC0-F0653FC0180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6D5D93F-2F4D-472E-8B38-267CAC710E3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33A3EEC-1029-4838-AA25-A89943584BA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A1281F2-0E24-4A0D-B7E3-AD40C9DFA887}"/>
              </a:ext>
            </a:extLst>
          </p:cNvPr>
          <p:cNvSpPr>
            <a:spLocks noGrp="1"/>
          </p:cNvSpPr>
          <p:nvPr>
            <p:ph type="dt" sz="half" idx="10"/>
          </p:nvPr>
        </p:nvSpPr>
        <p:spPr/>
        <p:txBody>
          <a:bodyPr/>
          <a:lstStyle/>
          <a:p>
            <a:fld id="{3B9F33C8-8A6A-49A2-8949-28E9F813AC6F}" type="datetimeFigureOut">
              <a:rPr lang="en-US" smtClean="0"/>
              <a:t>6/7/2020</a:t>
            </a:fld>
            <a:endParaRPr lang="en-US"/>
          </a:p>
        </p:txBody>
      </p:sp>
      <p:sp>
        <p:nvSpPr>
          <p:cNvPr id="6" name="Footer Placeholder 5">
            <a:extLst>
              <a:ext uri="{FF2B5EF4-FFF2-40B4-BE49-F238E27FC236}">
                <a16:creationId xmlns:a16="http://schemas.microsoft.com/office/drawing/2014/main" id="{311A842E-423B-485B-8BFC-0D1C13C8C7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C471804-2BF4-4783-8752-DCB75E9E4431}"/>
              </a:ext>
            </a:extLst>
          </p:cNvPr>
          <p:cNvSpPr>
            <a:spLocks noGrp="1"/>
          </p:cNvSpPr>
          <p:nvPr>
            <p:ph type="sldNum" sz="quarter" idx="12"/>
          </p:nvPr>
        </p:nvSpPr>
        <p:spPr/>
        <p:txBody>
          <a:bodyPr/>
          <a:lstStyle/>
          <a:p>
            <a:fld id="{311E45DA-37E0-4DEF-A6F5-3567A4B31782}" type="slidenum">
              <a:rPr lang="en-US" smtClean="0"/>
              <a:t>‹#›</a:t>
            </a:fld>
            <a:endParaRPr lang="en-US"/>
          </a:p>
        </p:txBody>
      </p:sp>
    </p:spTree>
    <p:extLst>
      <p:ext uri="{BB962C8B-B14F-4D97-AF65-F5344CB8AC3E}">
        <p14:creationId xmlns:p14="http://schemas.microsoft.com/office/powerpoint/2010/main" val="6966089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9E5F4D-7C9F-43C8-8DB3-FC05094BD26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8FC9279-1332-4BFB-8925-2DAB6434830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C96C1CA-DB00-47F7-8298-94D136B71A6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5E525BC-EEB1-4AD5-80FB-453C405BE651}"/>
              </a:ext>
            </a:extLst>
          </p:cNvPr>
          <p:cNvSpPr>
            <a:spLocks noGrp="1"/>
          </p:cNvSpPr>
          <p:nvPr>
            <p:ph type="dt" sz="half" idx="10"/>
          </p:nvPr>
        </p:nvSpPr>
        <p:spPr/>
        <p:txBody>
          <a:bodyPr/>
          <a:lstStyle/>
          <a:p>
            <a:fld id="{3B9F33C8-8A6A-49A2-8949-28E9F813AC6F}" type="datetimeFigureOut">
              <a:rPr lang="en-US" smtClean="0"/>
              <a:t>6/7/2020</a:t>
            </a:fld>
            <a:endParaRPr lang="en-US"/>
          </a:p>
        </p:txBody>
      </p:sp>
      <p:sp>
        <p:nvSpPr>
          <p:cNvPr id="6" name="Footer Placeholder 5">
            <a:extLst>
              <a:ext uri="{FF2B5EF4-FFF2-40B4-BE49-F238E27FC236}">
                <a16:creationId xmlns:a16="http://schemas.microsoft.com/office/drawing/2014/main" id="{62D497B8-C233-4CB1-A4F5-4C36C2914FE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2FF6B85-2993-4F01-85A4-4AD40FEF496A}"/>
              </a:ext>
            </a:extLst>
          </p:cNvPr>
          <p:cNvSpPr>
            <a:spLocks noGrp="1"/>
          </p:cNvSpPr>
          <p:nvPr>
            <p:ph type="sldNum" sz="quarter" idx="12"/>
          </p:nvPr>
        </p:nvSpPr>
        <p:spPr/>
        <p:txBody>
          <a:bodyPr/>
          <a:lstStyle/>
          <a:p>
            <a:fld id="{311E45DA-37E0-4DEF-A6F5-3567A4B31782}" type="slidenum">
              <a:rPr lang="en-US" smtClean="0"/>
              <a:t>‹#›</a:t>
            </a:fld>
            <a:endParaRPr lang="en-US"/>
          </a:p>
        </p:txBody>
      </p:sp>
    </p:spTree>
    <p:extLst>
      <p:ext uri="{BB962C8B-B14F-4D97-AF65-F5344CB8AC3E}">
        <p14:creationId xmlns:p14="http://schemas.microsoft.com/office/powerpoint/2010/main" val="8115295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B5BD32F-CD76-4045-B723-C0FF04377BD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494176F-01FD-4E02-8C70-70DBCA3DF49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8672DC8-D291-4AFC-9DD6-8BCBE57C550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9F33C8-8A6A-49A2-8949-28E9F813AC6F}" type="datetimeFigureOut">
              <a:rPr lang="en-US" smtClean="0"/>
              <a:t>6/7/2020</a:t>
            </a:fld>
            <a:endParaRPr lang="en-US"/>
          </a:p>
        </p:txBody>
      </p:sp>
      <p:sp>
        <p:nvSpPr>
          <p:cNvPr id="5" name="Footer Placeholder 4">
            <a:extLst>
              <a:ext uri="{FF2B5EF4-FFF2-40B4-BE49-F238E27FC236}">
                <a16:creationId xmlns:a16="http://schemas.microsoft.com/office/drawing/2014/main" id="{E78FF478-58DD-43BC-A62D-73AECE4A14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1579D28-91BC-4C04-B1A4-F19BC4562AA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1E45DA-37E0-4DEF-A6F5-3567A4B31782}" type="slidenum">
              <a:rPr lang="en-US" smtClean="0"/>
              <a:t>‹#›</a:t>
            </a:fld>
            <a:endParaRPr lang="en-US"/>
          </a:p>
        </p:txBody>
      </p:sp>
    </p:spTree>
    <p:extLst>
      <p:ext uri="{BB962C8B-B14F-4D97-AF65-F5344CB8AC3E}">
        <p14:creationId xmlns:p14="http://schemas.microsoft.com/office/powerpoint/2010/main" val="13557500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type.litesolutions.net/" TargetMode="External"/><Relationship Id="rId2" Type="http://schemas.openxmlformats.org/officeDocument/2006/relationships/hyperlink" Target="http://momentjs.com/"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svg"/></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17.jpg"/><Relationship Id="rId5" Type="http://schemas.openxmlformats.org/officeDocument/2006/relationships/image" Target="../media/image16.jpg"/><Relationship Id="rId4" Type="http://schemas.openxmlformats.org/officeDocument/2006/relationships/image" Target="../media/image15.jpe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DD7BB-29CD-4CFA-B113-158C39859BE8}"/>
              </a:ext>
            </a:extLst>
          </p:cNvPr>
          <p:cNvSpPr>
            <a:spLocks noGrp="1"/>
          </p:cNvSpPr>
          <p:nvPr>
            <p:ph type="ctrTitle"/>
          </p:nvPr>
        </p:nvSpPr>
        <p:spPr/>
        <p:txBody>
          <a:bodyPr/>
          <a:lstStyle/>
          <a:p>
            <a:r>
              <a:rPr lang="en-US" dirty="0"/>
              <a:t>An Introduction To TypeScript</a:t>
            </a:r>
          </a:p>
        </p:txBody>
      </p:sp>
      <p:sp>
        <p:nvSpPr>
          <p:cNvPr id="3" name="Subtitle 2">
            <a:extLst>
              <a:ext uri="{FF2B5EF4-FFF2-40B4-BE49-F238E27FC236}">
                <a16:creationId xmlns:a16="http://schemas.microsoft.com/office/drawing/2014/main" id="{2EAF0956-CF51-4575-8465-AA5B3F8672A4}"/>
              </a:ext>
            </a:extLst>
          </p:cNvPr>
          <p:cNvSpPr>
            <a:spLocks noGrp="1"/>
          </p:cNvSpPr>
          <p:nvPr>
            <p:ph type="subTitle" idx="1"/>
          </p:nvPr>
        </p:nvSpPr>
        <p:spPr/>
        <p:txBody>
          <a:bodyPr/>
          <a:lstStyle/>
          <a:p>
            <a:r>
              <a:rPr lang="en-US" dirty="0"/>
              <a:t>Jason Bock</a:t>
            </a:r>
          </a:p>
        </p:txBody>
      </p:sp>
    </p:spTree>
    <p:extLst>
      <p:ext uri="{BB962C8B-B14F-4D97-AF65-F5344CB8AC3E}">
        <p14:creationId xmlns:p14="http://schemas.microsoft.com/office/powerpoint/2010/main" val="18610476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63057-4F96-4DEF-A773-DCA0B37A219F}"/>
              </a:ext>
            </a:extLst>
          </p:cNvPr>
          <p:cNvSpPr>
            <a:spLocks noGrp="1"/>
          </p:cNvSpPr>
          <p:nvPr>
            <p:ph type="title"/>
          </p:nvPr>
        </p:nvSpPr>
        <p:spPr/>
        <p:txBody>
          <a:bodyPr/>
          <a:lstStyle/>
          <a:p>
            <a:r>
              <a:rPr lang="en-US" dirty="0"/>
              <a:t>Demo: Using the Playground</a:t>
            </a:r>
          </a:p>
        </p:txBody>
      </p:sp>
      <p:sp>
        <p:nvSpPr>
          <p:cNvPr id="3" name="Text Placeholder 2">
            <a:extLst>
              <a:ext uri="{FF2B5EF4-FFF2-40B4-BE49-F238E27FC236}">
                <a16:creationId xmlns:a16="http://schemas.microsoft.com/office/drawing/2014/main" id="{8ADFE247-A4D5-49F5-94DB-DC041435B2E8}"/>
              </a:ext>
            </a:extLst>
          </p:cNvPr>
          <p:cNvSpPr>
            <a:spLocks noGrp="1"/>
          </p:cNvSpPr>
          <p:nvPr>
            <p:ph type="body" idx="1"/>
          </p:nvPr>
        </p:nvSpPr>
        <p:spPr/>
        <p:txBody>
          <a:bodyPr/>
          <a:lstStyle/>
          <a:p>
            <a:r>
              <a:rPr lang="en-US" dirty="0"/>
              <a:t>An Introduction to TypeScript</a:t>
            </a:r>
          </a:p>
        </p:txBody>
      </p:sp>
    </p:spTree>
    <p:extLst>
      <p:ext uri="{BB962C8B-B14F-4D97-AF65-F5344CB8AC3E}">
        <p14:creationId xmlns:p14="http://schemas.microsoft.com/office/powerpoint/2010/main" val="42919449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10E48-A016-40A3-9CF2-752FD8E3204B}"/>
              </a:ext>
            </a:extLst>
          </p:cNvPr>
          <p:cNvSpPr>
            <a:spLocks noGrp="1"/>
          </p:cNvSpPr>
          <p:nvPr>
            <p:ph type="title"/>
          </p:nvPr>
        </p:nvSpPr>
        <p:spPr/>
        <p:txBody>
          <a:bodyPr/>
          <a:lstStyle/>
          <a:p>
            <a:r>
              <a:rPr lang="en-US" dirty="0"/>
              <a:t>Features</a:t>
            </a:r>
          </a:p>
        </p:txBody>
      </p:sp>
      <p:sp>
        <p:nvSpPr>
          <p:cNvPr id="8" name="Rectangle 7">
            <a:extLst>
              <a:ext uri="{FF2B5EF4-FFF2-40B4-BE49-F238E27FC236}">
                <a16:creationId xmlns:a16="http://schemas.microsoft.com/office/drawing/2014/main" id="{C93D5C3F-7295-4586-8DA8-A388D5A6A108}"/>
              </a:ext>
            </a:extLst>
          </p:cNvPr>
          <p:cNvSpPr/>
          <p:nvPr/>
        </p:nvSpPr>
        <p:spPr>
          <a:xfrm>
            <a:off x="-1" y="6276894"/>
            <a:ext cx="12192001" cy="453605"/>
          </a:xfrm>
          <a:prstGeom prst="rect">
            <a:avLst/>
          </a:prstGeom>
        </p:spPr>
        <p:txBody>
          <a:bodyPr wrap="square" anchor="ctr" anchorCtr="0">
            <a:noAutofit/>
          </a:bodyPr>
          <a:lstStyle/>
          <a:p>
            <a:pPr algn="r"/>
            <a:r>
              <a:rPr lang="en-US" sz="1200" dirty="0">
                <a:latin typeface="+mj-lt"/>
                <a:cs typeface="Calibri" pitchFamily="34" charset="0"/>
              </a:rPr>
              <a:t>https://upload.wikimedia.org/wikipedia/commons/thumb/d/dd/Pink-eraser.svg/570px-Pink-eraser.svg.png</a:t>
            </a:r>
          </a:p>
        </p:txBody>
      </p:sp>
      <p:sp>
        <p:nvSpPr>
          <p:cNvPr id="5" name="TextBox 4">
            <a:extLst>
              <a:ext uri="{FF2B5EF4-FFF2-40B4-BE49-F238E27FC236}">
                <a16:creationId xmlns:a16="http://schemas.microsoft.com/office/drawing/2014/main" id="{FAEC2170-C0E7-400D-8CC1-3576B27D86CF}"/>
              </a:ext>
            </a:extLst>
          </p:cNvPr>
          <p:cNvSpPr txBox="1"/>
          <p:nvPr/>
        </p:nvSpPr>
        <p:spPr>
          <a:xfrm>
            <a:off x="5575430" y="1281981"/>
            <a:ext cx="1056700" cy="461665"/>
          </a:xfrm>
          <a:prstGeom prst="rect">
            <a:avLst/>
          </a:prstGeom>
          <a:noFill/>
        </p:spPr>
        <p:txBody>
          <a:bodyPr wrap="none" rtlCol="0">
            <a:spAutoFit/>
          </a:bodyPr>
          <a:lstStyle/>
          <a:p>
            <a:r>
              <a:rPr lang="en-US" sz="2400" dirty="0" err="1"/>
              <a:t>Add.ts</a:t>
            </a:r>
            <a:endParaRPr lang="en-US" sz="2400" dirty="0"/>
          </a:p>
        </p:txBody>
      </p:sp>
      <p:sp>
        <p:nvSpPr>
          <p:cNvPr id="6" name="TextBox 5">
            <a:extLst>
              <a:ext uri="{FF2B5EF4-FFF2-40B4-BE49-F238E27FC236}">
                <a16:creationId xmlns:a16="http://schemas.microsoft.com/office/drawing/2014/main" id="{2B6E1E68-ABDD-4429-96F6-5286ADB591C5}"/>
              </a:ext>
            </a:extLst>
          </p:cNvPr>
          <p:cNvSpPr txBox="1"/>
          <p:nvPr/>
        </p:nvSpPr>
        <p:spPr>
          <a:xfrm>
            <a:off x="2062990" y="1860722"/>
            <a:ext cx="8154797" cy="1200329"/>
          </a:xfrm>
          <a:prstGeom prst="rect">
            <a:avLst/>
          </a:prstGeom>
          <a:noFill/>
          <a:ln w="25400">
            <a:solidFill>
              <a:srgbClr val="C00000"/>
            </a:solidFill>
          </a:ln>
        </p:spPr>
        <p:txBody>
          <a:bodyPr wrap="none" rtlCol="0">
            <a:spAutoFit/>
          </a:bodyPr>
          <a:lstStyle/>
          <a:p>
            <a:r>
              <a:rPr lang="en-US" sz="2400" dirty="0">
                <a:latin typeface="Cascadia Code" panose="020B0609020000020004" pitchFamily="49" charset="0"/>
                <a:cs typeface="Cascadia Code" panose="020B0609020000020004" pitchFamily="49" charset="0"/>
              </a:rPr>
              <a:t>function add(x: number, y: number): number {</a:t>
            </a:r>
          </a:p>
          <a:p>
            <a:r>
              <a:rPr lang="en-US" sz="2400" dirty="0">
                <a:latin typeface="Cascadia Code" panose="020B0609020000020004" pitchFamily="49" charset="0"/>
                <a:cs typeface="Cascadia Code" panose="020B0609020000020004" pitchFamily="49" charset="0"/>
              </a:rPr>
              <a:t>  return x + y;</a:t>
            </a:r>
          </a:p>
          <a:p>
            <a:r>
              <a:rPr lang="en-US" sz="2400" dirty="0">
                <a:latin typeface="Cascadia Code" panose="020B0609020000020004" pitchFamily="49" charset="0"/>
                <a:cs typeface="Cascadia Code" panose="020B0609020000020004" pitchFamily="49" charset="0"/>
              </a:rPr>
              <a:t>}</a:t>
            </a:r>
          </a:p>
        </p:txBody>
      </p:sp>
      <p:sp>
        <p:nvSpPr>
          <p:cNvPr id="9" name="Right Arrow 6">
            <a:extLst>
              <a:ext uri="{FF2B5EF4-FFF2-40B4-BE49-F238E27FC236}">
                <a16:creationId xmlns:a16="http://schemas.microsoft.com/office/drawing/2014/main" id="{38EBF758-F313-47AB-AD78-0898919B88A5}"/>
              </a:ext>
            </a:extLst>
          </p:cNvPr>
          <p:cNvSpPr/>
          <p:nvPr/>
        </p:nvSpPr>
        <p:spPr>
          <a:xfrm rot="5400000">
            <a:off x="5638799" y="3442753"/>
            <a:ext cx="914400" cy="6461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tx1"/>
              </a:solidFill>
            </a:endParaRPr>
          </a:p>
        </p:txBody>
      </p:sp>
      <p:sp>
        <p:nvSpPr>
          <p:cNvPr id="10" name="TextBox 9">
            <a:extLst>
              <a:ext uri="{FF2B5EF4-FFF2-40B4-BE49-F238E27FC236}">
                <a16:creationId xmlns:a16="http://schemas.microsoft.com/office/drawing/2014/main" id="{95E2045D-3191-4BF3-8398-2BF28A2CA8E7}"/>
              </a:ext>
            </a:extLst>
          </p:cNvPr>
          <p:cNvSpPr txBox="1"/>
          <p:nvPr/>
        </p:nvSpPr>
        <p:spPr>
          <a:xfrm>
            <a:off x="5575429" y="4225642"/>
            <a:ext cx="1040670" cy="461665"/>
          </a:xfrm>
          <a:prstGeom prst="rect">
            <a:avLst/>
          </a:prstGeom>
          <a:noFill/>
        </p:spPr>
        <p:txBody>
          <a:bodyPr wrap="none" rtlCol="0">
            <a:spAutoFit/>
          </a:bodyPr>
          <a:lstStyle/>
          <a:p>
            <a:r>
              <a:rPr lang="en-US" sz="2400" dirty="0"/>
              <a:t>Add.js</a:t>
            </a:r>
          </a:p>
        </p:txBody>
      </p:sp>
      <p:sp>
        <p:nvSpPr>
          <p:cNvPr id="11" name="TextBox 10">
            <a:extLst>
              <a:ext uri="{FF2B5EF4-FFF2-40B4-BE49-F238E27FC236}">
                <a16:creationId xmlns:a16="http://schemas.microsoft.com/office/drawing/2014/main" id="{35D5AD11-3638-4EDD-9164-4EEA462887D0}"/>
              </a:ext>
            </a:extLst>
          </p:cNvPr>
          <p:cNvSpPr txBox="1"/>
          <p:nvPr/>
        </p:nvSpPr>
        <p:spPr>
          <a:xfrm>
            <a:off x="4071994" y="4832642"/>
            <a:ext cx="3807453" cy="1200329"/>
          </a:xfrm>
          <a:prstGeom prst="rect">
            <a:avLst/>
          </a:prstGeom>
          <a:noFill/>
          <a:ln w="25400">
            <a:solidFill>
              <a:srgbClr val="C00000"/>
            </a:solidFill>
          </a:ln>
        </p:spPr>
        <p:txBody>
          <a:bodyPr wrap="none" rtlCol="0">
            <a:spAutoFit/>
          </a:bodyPr>
          <a:lstStyle/>
          <a:p>
            <a:r>
              <a:rPr lang="en-US" sz="2400" dirty="0">
                <a:latin typeface="Cascadia Code" panose="020B0609020000020004" pitchFamily="49" charset="0"/>
                <a:cs typeface="Cascadia Code" panose="020B0609020000020004" pitchFamily="49" charset="0"/>
              </a:rPr>
              <a:t>function add(x, y) {</a:t>
            </a:r>
          </a:p>
          <a:p>
            <a:r>
              <a:rPr lang="en-US" sz="2400" dirty="0">
                <a:latin typeface="Cascadia Code" panose="020B0609020000020004" pitchFamily="49" charset="0"/>
                <a:cs typeface="Cascadia Code" panose="020B0609020000020004" pitchFamily="49" charset="0"/>
              </a:rPr>
              <a:t>    return x + y;</a:t>
            </a:r>
          </a:p>
          <a:p>
            <a:r>
              <a:rPr lang="en-US" sz="2400" dirty="0">
                <a:latin typeface="Cascadia Code" panose="020B0609020000020004" pitchFamily="49" charset="0"/>
                <a:cs typeface="Cascadia Code" panose="020B0609020000020004" pitchFamily="49" charset="0"/>
              </a:rPr>
              <a:t>}</a:t>
            </a:r>
          </a:p>
        </p:txBody>
      </p:sp>
      <p:pic>
        <p:nvPicPr>
          <p:cNvPr id="12" name="Picture 11">
            <a:extLst>
              <a:ext uri="{FF2B5EF4-FFF2-40B4-BE49-F238E27FC236}">
                <a16:creationId xmlns:a16="http://schemas.microsoft.com/office/drawing/2014/main" id="{74C01DA8-0D94-4A5A-BA42-C72A88B5399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50400" y="3530238"/>
            <a:ext cx="1976917" cy="1917957"/>
          </a:xfrm>
          <a:prstGeom prst="rect">
            <a:avLst/>
          </a:prstGeom>
        </p:spPr>
      </p:pic>
      <p:cxnSp>
        <p:nvCxnSpPr>
          <p:cNvPr id="13" name="Straight Arrow Connector 12">
            <a:extLst>
              <a:ext uri="{FF2B5EF4-FFF2-40B4-BE49-F238E27FC236}">
                <a16:creationId xmlns:a16="http://schemas.microsoft.com/office/drawing/2014/main" id="{084978B1-C5FC-406C-B4E3-0C30E124EC72}"/>
              </a:ext>
            </a:extLst>
          </p:cNvPr>
          <p:cNvCxnSpPr>
            <a:stCxn id="12" idx="0"/>
          </p:cNvCxnSpPr>
          <p:nvPr/>
        </p:nvCxnSpPr>
        <p:spPr>
          <a:xfrm flipH="1">
            <a:off x="6705600" y="3530238"/>
            <a:ext cx="3833259" cy="1505604"/>
          </a:xfrm>
          <a:prstGeom prst="straightConnector1">
            <a:avLst/>
          </a:prstGeom>
          <a:ln w="254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00118E8F-FE18-4E76-9A3C-4B9C05F2C607}"/>
              </a:ext>
            </a:extLst>
          </p:cNvPr>
          <p:cNvCxnSpPr>
            <a:stCxn id="12" idx="0"/>
          </p:cNvCxnSpPr>
          <p:nvPr/>
        </p:nvCxnSpPr>
        <p:spPr>
          <a:xfrm flipH="1">
            <a:off x="7213600" y="3530238"/>
            <a:ext cx="3325259" cy="1505604"/>
          </a:xfrm>
          <a:prstGeom prst="straightConnector1">
            <a:avLst/>
          </a:prstGeom>
          <a:ln w="254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8AE544ED-6E99-466C-8559-196B0094A523}"/>
              </a:ext>
            </a:extLst>
          </p:cNvPr>
          <p:cNvCxnSpPr>
            <a:stCxn id="12" idx="0"/>
          </p:cNvCxnSpPr>
          <p:nvPr/>
        </p:nvCxnSpPr>
        <p:spPr>
          <a:xfrm flipH="1">
            <a:off x="7518400" y="3530238"/>
            <a:ext cx="3020459" cy="1505604"/>
          </a:xfrm>
          <a:prstGeom prst="straightConnector1">
            <a:avLst/>
          </a:prstGeom>
          <a:ln w="254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17560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63057-4F96-4DEF-A773-DCA0B37A219F}"/>
              </a:ext>
            </a:extLst>
          </p:cNvPr>
          <p:cNvSpPr>
            <a:spLocks noGrp="1"/>
          </p:cNvSpPr>
          <p:nvPr>
            <p:ph type="title"/>
          </p:nvPr>
        </p:nvSpPr>
        <p:spPr/>
        <p:txBody>
          <a:bodyPr/>
          <a:lstStyle/>
          <a:p>
            <a:r>
              <a:rPr lang="en-US" dirty="0"/>
              <a:t>Demo: Using VS Code for TypeScript Features</a:t>
            </a:r>
          </a:p>
        </p:txBody>
      </p:sp>
      <p:sp>
        <p:nvSpPr>
          <p:cNvPr id="3" name="Text Placeholder 2">
            <a:extLst>
              <a:ext uri="{FF2B5EF4-FFF2-40B4-BE49-F238E27FC236}">
                <a16:creationId xmlns:a16="http://schemas.microsoft.com/office/drawing/2014/main" id="{8ADFE247-A4D5-49F5-94DB-DC041435B2E8}"/>
              </a:ext>
            </a:extLst>
          </p:cNvPr>
          <p:cNvSpPr>
            <a:spLocks noGrp="1"/>
          </p:cNvSpPr>
          <p:nvPr>
            <p:ph type="body" idx="1"/>
          </p:nvPr>
        </p:nvSpPr>
        <p:spPr/>
        <p:txBody>
          <a:bodyPr/>
          <a:lstStyle/>
          <a:p>
            <a:r>
              <a:rPr lang="en-US" dirty="0"/>
              <a:t>An Introduction to TypeScript</a:t>
            </a:r>
          </a:p>
        </p:txBody>
      </p:sp>
    </p:spTree>
    <p:extLst>
      <p:ext uri="{BB962C8B-B14F-4D97-AF65-F5344CB8AC3E}">
        <p14:creationId xmlns:p14="http://schemas.microsoft.com/office/powerpoint/2010/main" val="12628716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0501A-D976-4344-AC36-4A372645E710}"/>
              </a:ext>
            </a:extLst>
          </p:cNvPr>
          <p:cNvSpPr>
            <a:spLocks noGrp="1"/>
          </p:cNvSpPr>
          <p:nvPr>
            <p:ph type="title"/>
          </p:nvPr>
        </p:nvSpPr>
        <p:spPr/>
        <p:txBody>
          <a:bodyPr/>
          <a:lstStyle/>
          <a:p>
            <a:r>
              <a:rPr lang="en-US" dirty="0"/>
              <a:t>Features</a:t>
            </a:r>
          </a:p>
        </p:txBody>
      </p:sp>
      <p:sp>
        <p:nvSpPr>
          <p:cNvPr id="3" name="Content Placeholder 2">
            <a:extLst>
              <a:ext uri="{FF2B5EF4-FFF2-40B4-BE49-F238E27FC236}">
                <a16:creationId xmlns:a16="http://schemas.microsoft.com/office/drawing/2014/main" id="{DF8E9C89-CAD4-4848-9C73-AB2323333DBA}"/>
              </a:ext>
            </a:extLst>
          </p:cNvPr>
          <p:cNvSpPr>
            <a:spLocks noGrp="1"/>
          </p:cNvSpPr>
          <p:nvPr>
            <p:ph idx="1"/>
          </p:nvPr>
        </p:nvSpPr>
        <p:spPr/>
        <p:txBody>
          <a:bodyPr>
            <a:normAutofit fontScale="92500" lnSpcReduction="10000"/>
          </a:bodyPr>
          <a:lstStyle/>
          <a:p>
            <a:pPr marL="380990" indent="-380990"/>
            <a:r>
              <a:rPr lang="en-US" sz="2400" dirty="0"/>
              <a:t>Variables</a:t>
            </a:r>
          </a:p>
          <a:p>
            <a:pPr marL="990575" lvl="1" indent="-380990"/>
            <a:r>
              <a:rPr lang="en-US" dirty="0"/>
              <a:t>Straightforward – “var answer = 44;”</a:t>
            </a:r>
          </a:p>
          <a:p>
            <a:pPr marL="990575" lvl="1" indent="-380990"/>
            <a:r>
              <a:rPr lang="en-US" dirty="0"/>
              <a:t>Can be explicit about type – “var answer : number = 44;”</a:t>
            </a:r>
          </a:p>
          <a:p>
            <a:pPr marL="990575" lvl="1" indent="-380990"/>
            <a:r>
              <a:rPr lang="en-US" dirty="0"/>
              <a:t>Basic types: </a:t>
            </a:r>
            <a:r>
              <a:rPr lang="en-US" dirty="0" err="1"/>
              <a:t>boolean</a:t>
            </a:r>
            <a:r>
              <a:rPr lang="en-US" dirty="0"/>
              <a:t>, number, string</a:t>
            </a:r>
          </a:p>
          <a:p>
            <a:pPr marL="990575" lvl="1" indent="-380990"/>
            <a:r>
              <a:rPr lang="en-US" dirty="0"/>
              <a:t>Arrays</a:t>
            </a:r>
          </a:p>
          <a:p>
            <a:pPr marL="1600160" lvl="2" indent="-380990"/>
            <a:r>
              <a:rPr lang="en-US" sz="2400" dirty="0"/>
              <a:t>var answers : number[] = [44, 42]; (can be inferred as well)</a:t>
            </a:r>
          </a:p>
          <a:p>
            <a:pPr marL="1600160" lvl="2" indent="-380990"/>
            <a:r>
              <a:rPr lang="en-US" sz="2400" dirty="0"/>
              <a:t>Array&lt;&gt; can be used (generics will be covered later)</a:t>
            </a:r>
          </a:p>
          <a:p>
            <a:pPr marL="990575" lvl="1" indent="-380990"/>
            <a:r>
              <a:rPr lang="en-US" dirty="0" err="1"/>
              <a:t>Enums</a:t>
            </a:r>
            <a:endParaRPr lang="en-US" dirty="0"/>
          </a:p>
          <a:p>
            <a:pPr marL="1600160" lvl="2" indent="-380990"/>
            <a:r>
              <a:rPr lang="en-US" sz="2400" dirty="0" err="1"/>
              <a:t>enum</a:t>
            </a:r>
            <a:r>
              <a:rPr lang="en-US" sz="2400" dirty="0"/>
              <a:t> Answers { Correct = 44, Wrong = 42 }</a:t>
            </a:r>
          </a:p>
          <a:p>
            <a:pPr marL="1600160" lvl="2" indent="-380990"/>
            <a:r>
              <a:rPr lang="en-US" sz="2400" dirty="0"/>
              <a:t>If no value is specified, number starts at 0</a:t>
            </a:r>
          </a:p>
          <a:p>
            <a:pPr marL="990575" lvl="1" indent="-380990"/>
            <a:r>
              <a:rPr lang="en-US" dirty="0"/>
              <a:t>Any and void</a:t>
            </a:r>
          </a:p>
          <a:p>
            <a:pPr marL="1600160" lvl="2" indent="-380990"/>
            <a:r>
              <a:rPr lang="en-US" sz="2400" dirty="0"/>
              <a:t>Any lets anything go (like dynamic in C#)</a:t>
            </a:r>
          </a:p>
          <a:p>
            <a:pPr marL="1600160" lvl="2" indent="-380990"/>
            <a:r>
              <a:rPr lang="en-US" sz="2400" dirty="0"/>
              <a:t>void – used for methods that return nothing (not required)</a:t>
            </a:r>
          </a:p>
          <a:p>
            <a:endParaRPr lang="en-US" dirty="0"/>
          </a:p>
        </p:txBody>
      </p:sp>
    </p:spTree>
    <p:extLst>
      <p:ext uri="{BB962C8B-B14F-4D97-AF65-F5344CB8AC3E}">
        <p14:creationId xmlns:p14="http://schemas.microsoft.com/office/powerpoint/2010/main" val="13021793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0501A-D976-4344-AC36-4A372645E710}"/>
              </a:ext>
            </a:extLst>
          </p:cNvPr>
          <p:cNvSpPr>
            <a:spLocks noGrp="1"/>
          </p:cNvSpPr>
          <p:nvPr>
            <p:ph type="title"/>
          </p:nvPr>
        </p:nvSpPr>
        <p:spPr/>
        <p:txBody>
          <a:bodyPr/>
          <a:lstStyle/>
          <a:p>
            <a:r>
              <a:rPr lang="en-US" dirty="0"/>
              <a:t>Features</a:t>
            </a:r>
          </a:p>
        </p:txBody>
      </p:sp>
      <p:sp>
        <p:nvSpPr>
          <p:cNvPr id="3" name="Content Placeholder 2">
            <a:extLst>
              <a:ext uri="{FF2B5EF4-FFF2-40B4-BE49-F238E27FC236}">
                <a16:creationId xmlns:a16="http://schemas.microsoft.com/office/drawing/2014/main" id="{DF8E9C89-CAD4-4848-9C73-AB2323333DBA}"/>
              </a:ext>
            </a:extLst>
          </p:cNvPr>
          <p:cNvSpPr>
            <a:spLocks noGrp="1"/>
          </p:cNvSpPr>
          <p:nvPr>
            <p:ph idx="1"/>
          </p:nvPr>
        </p:nvSpPr>
        <p:spPr/>
        <p:txBody>
          <a:bodyPr>
            <a:normAutofit/>
          </a:bodyPr>
          <a:lstStyle/>
          <a:p>
            <a:pPr marL="380990" indent="-380990"/>
            <a:r>
              <a:rPr lang="en-US" sz="2400" dirty="0"/>
              <a:t>Basic language features</a:t>
            </a:r>
          </a:p>
          <a:p>
            <a:pPr marL="990575" lvl="1" indent="-380990"/>
            <a:r>
              <a:rPr lang="en-US" dirty="0"/>
              <a:t>Template strings: `The answer is {</a:t>
            </a:r>
            <a:r>
              <a:rPr lang="en-US" dirty="0" err="1"/>
              <a:t>this._value</a:t>
            </a:r>
            <a:r>
              <a:rPr lang="en-US" dirty="0"/>
              <a:t>}` (note the tick mark, it’s required)</a:t>
            </a:r>
          </a:p>
          <a:p>
            <a:pPr marL="990575" lvl="1" indent="-380990"/>
            <a:r>
              <a:rPr lang="en-US" dirty="0"/>
              <a:t>Ternary: </a:t>
            </a:r>
            <a:r>
              <a:rPr lang="en-US" dirty="0" err="1"/>
              <a:t>this._value</a:t>
            </a:r>
            <a:r>
              <a:rPr lang="en-US" dirty="0"/>
              <a:t> = value == null ? 44 : value;</a:t>
            </a:r>
          </a:p>
          <a:p>
            <a:pPr marL="990575" lvl="1" indent="-380990"/>
            <a:r>
              <a:rPr lang="en-US" dirty="0"/>
              <a:t>let and const</a:t>
            </a:r>
          </a:p>
          <a:p>
            <a:pPr marL="1600160" lvl="2" indent="-380990"/>
            <a:r>
              <a:rPr lang="en-US" sz="2400" dirty="0"/>
              <a:t>let allows for scoped variables</a:t>
            </a:r>
          </a:p>
          <a:p>
            <a:pPr marL="1600160" lvl="2" indent="-380990"/>
            <a:r>
              <a:rPr lang="en-US" sz="2400" dirty="0"/>
              <a:t>const allows for constant values</a:t>
            </a:r>
          </a:p>
          <a:p>
            <a:pPr marL="1600160" lvl="2" indent="-380990"/>
            <a:r>
              <a:rPr lang="en-US" sz="2400" dirty="0" err="1"/>
              <a:t>Object.freeze</a:t>
            </a:r>
            <a:r>
              <a:rPr lang="en-US" sz="2400" dirty="0"/>
              <a:t>() should be used for immutable values</a:t>
            </a:r>
          </a:p>
          <a:p>
            <a:pPr marL="990575" lvl="1" indent="-380990"/>
            <a:r>
              <a:rPr lang="en-US" dirty="0"/>
              <a:t>Try…catch…finally is supported</a:t>
            </a:r>
          </a:p>
        </p:txBody>
      </p:sp>
    </p:spTree>
    <p:extLst>
      <p:ext uri="{BB962C8B-B14F-4D97-AF65-F5344CB8AC3E}">
        <p14:creationId xmlns:p14="http://schemas.microsoft.com/office/powerpoint/2010/main" val="2408779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0501A-D976-4344-AC36-4A372645E710}"/>
              </a:ext>
            </a:extLst>
          </p:cNvPr>
          <p:cNvSpPr>
            <a:spLocks noGrp="1"/>
          </p:cNvSpPr>
          <p:nvPr>
            <p:ph type="title"/>
          </p:nvPr>
        </p:nvSpPr>
        <p:spPr/>
        <p:txBody>
          <a:bodyPr/>
          <a:lstStyle/>
          <a:p>
            <a:r>
              <a:rPr lang="en-US" dirty="0"/>
              <a:t>Features</a:t>
            </a:r>
          </a:p>
        </p:txBody>
      </p:sp>
      <p:sp>
        <p:nvSpPr>
          <p:cNvPr id="3" name="Content Placeholder 2">
            <a:extLst>
              <a:ext uri="{FF2B5EF4-FFF2-40B4-BE49-F238E27FC236}">
                <a16:creationId xmlns:a16="http://schemas.microsoft.com/office/drawing/2014/main" id="{DF8E9C89-CAD4-4848-9C73-AB2323333DBA}"/>
              </a:ext>
            </a:extLst>
          </p:cNvPr>
          <p:cNvSpPr>
            <a:spLocks noGrp="1"/>
          </p:cNvSpPr>
          <p:nvPr>
            <p:ph idx="1"/>
          </p:nvPr>
        </p:nvSpPr>
        <p:spPr/>
        <p:txBody>
          <a:bodyPr>
            <a:normAutofit/>
          </a:bodyPr>
          <a:lstStyle/>
          <a:p>
            <a:pPr marL="380990" indent="-380990"/>
            <a:r>
              <a:rPr lang="en-US" sz="2400" dirty="0"/>
              <a:t>Methods</a:t>
            </a:r>
          </a:p>
          <a:p>
            <a:pPr marL="990575" lvl="1" indent="-380990"/>
            <a:r>
              <a:rPr lang="en-US" dirty="0"/>
              <a:t>Can take any number of arguments, and can also specify types if desired</a:t>
            </a:r>
          </a:p>
          <a:p>
            <a:pPr marL="990575" lvl="1" indent="-380990"/>
            <a:r>
              <a:rPr lang="en-US" dirty="0"/>
              <a:t>Return type can be deferred from “return” statements</a:t>
            </a:r>
          </a:p>
          <a:p>
            <a:pPr marL="990575" lvl="1" indent="-380990"/>
            <a:r>
              <a:rPr lang="en-US" dirty="0"/>
              <a:t>Anonymous methods can be declared</a:t>
            </a:r>
          </a:p>
          <a:p>
            <a:pPr marL="990575" lvl="1" indent="-380990"/>
            <a:r>
              <a:rPr lang="en-US" dirty="0"/>
              <a:t>Arguments</a:t>
            </a:r>
          </a:p>
          <a:p>
            <a:pPr marL="1600160" lvl="2" indent="-380990"/>
            <a:r>
              <a:rPr lang="en-US" sz="2400" dirty="0"/>
              <a:t>Methods must be called with correct number of parameters</a:t>
            </a:r>
          </a:p>
          <a:p>
            <a:pPr marL="1600160" lvl="2" indent="-380990"/>
            <a:r>
              <a:rPr lang="en-US" sz="2400" dirty="0"/>
              <a:t>Optional arguments can be declared with “?” after the name</a:t>
            </a:r>
          </a:p>
          <a:p>
            <a:pPr marL="1600160" lvl="2" indent="-380990"/>
            <a:r>
              <a:rPr lang="en-US" sz="2400" dirty="0"/>
              <a:t>Or, use a default argument value (makes it optional)</a:t>
            </a:r>
          </a:p>
          <a:p>
            <a:pPr marL="1600160" lvl="2" indent="-380990"/>
            <a:r>
              <a:rPr lang="en-US" sz="2400" dirty="0"/>
              <a:t>“Rest” parameters, use “…” to grab multiple optional arguments</a:t>
            </a:r>
          </a:p>
        </p:txBody>
      </p:sp>
    </p:spTree>
    <p:extLst>
      <p:ext uri="{BB962C8B-B14F-4D97-AF65-F5344CB8AC3E}">
        <p14:creationId xmlns:p14="http://schemas.microsoft.com/office/powerpoint/2010/main" val="10556445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0501A-D976-4344-AC36-4A372645E710}"/>
              </a:ext>
            </a:extLst>
          </p:cNvPr>
          <p:cNvSpPr>
            <a:spLocks noGrp="1"/>
          </p:cNvSpPr>
          <p:nvPr>
            <p:ph type="title"/>
          </p:nvPr>
        </p:nvSpPr>
        <p:spPr/>
        <p:txBody>
          <a:bodyPr/>
          <a:lstStyle/>
          <a:p>
            <a:r>
              <a:rPr lang="en-US" dirty="0"/>
              <a:t>Features</a:t>
            </a:r>
          </a:p>
        </p:txBody>
      </p:sp>
      <p:sp>
        <p:nvSpPr>
          <p:cNvPr id="3" name="Content Placeholder 2">
            <a:extLst>
              <a:ext uri="{FF2B5EF4-FFF2-40B4-BE49-F238E27FC236}">
                <a16:creationId xmlns:a16="http://schemas.microsoft.com/office/drawing/2014/main" id="{DF8E9C89-CAD4-4848-9C73-AB2323333DBA}"/>
              </a:ext>
            </a:extLst>
          </p:cNvPr>
          <p:cNvSpPr>
            <a:spLocks noGrp="1"/>
          </p:cNvSpPr>
          <p:nvPr>
            <p:ph idx="1"/>
          </p:nvPr>
        </p:nvSpPr>
        <p:spPr/>
        <p:txBody>
          <a:bodyPr>
            <a:normAutofit/>
          </a:bodyPr>
          <a:lstStyle/>
          <a:p>
            <a:pPr marL="380990" indent="-380990"/>
            <a:r>
              <a:rPr lang="en-US" sz="2400" dirty="0"/>
              <a:t>Classes and interfaces</a:t>
            </a:r>
          </a:p>
          <a:p>
            <a:pPr marL="990575" lvl="1" indent="-380990"/>
            <a:r>
              <a:rPr lang="en-US" dirty="0"/>
              <a:t>Interfaces define structural contracts (“implements”)</a:t>
            </a:r>
          </a:p>
          <a:p>
            <a:pPr marL="990575" lvl="1" indent="-380990"/>
            <a:r>
              <a:rPr lang="en-US" dirty="0"/>
              <a:t>Classes define structural contracts and behavior (“extends”)</a:t>
            </a:r>
          </a:p>
          <a:p>
            <a:pPr marL="990575" lvl="1" indent="-380990"/>
            <a:r>
              <a:rPr lang="en-US" dirty="0"/>
              <a:t>Visibility</a:t>
            </a:r>
          </a:p>
          <a:p>
            <a:pPr marL="1600160" lvl="2" indent="-380990"/>
            <a:r>
              <a:rPr lang="en-US" sz="2400" dirty="0"/>
              <a:t>Public (anyone), private (only that class), protected (that class and descendants)</a:t>
            </a:r>
          </a:p>
          <a:p>
            <a:pPr marL="990575" lvl="1" indent="-380990"/>
            <a:r>
              <a:rPr lang="en-US" dirty="0"/>
              <a:t>Properties</a:t>
            </a:r>
          </a:p>
          <a:p>
            <a:pPr marL="1600160" lvl="2" indent="-380990"/>
            <a:r>
              <a:rPr lang="en-US" sz="2400" dirty="0"/>
              <a:t>Use “get” and “set”</a:t>
            </a:r>
          </a:p>
          <a:p>
            <a:pPr marL="1600160" lvl="2" indent="-380990"/>
            <a:r>
              <a:rPr lang="en-US" sz="2400" dirty="0"/>
              <a:t>Visibility must be same (can’t mix)</a:t>
            </a:r>
          </a:p>
          <a:p>
            <a:pPr marL="1600160" lvl="2" indent="-380990"/>
            <a:r>
              <a:rPr lang="en-US" sz="2400" dirty="0"/>
              <a:t>Can use “</a:t>
            </a:r>
            <a:r>
              <a:rPr lang="en-US" sz="2400" dirty="0" err="1"/>
              <a:t>readonly</a:t>
            </a:r>
            <a:r>
              <a:rPr lang="en-US" sz="2400" dirty="0"/>
              <a:t>” fields</a:t>
            </a:r>
          </a:p>
        </p:txBody>
      </p:sp>
    </p:spTree>
    <p:extLst>
      <p:ext uri="{BB962C8B-B14F-4D97-AF65-F5344CB8AC3E}">
        <p14:creationId xmlns:p14="http://schemas.microsoft.com/office/powerpoint/2010/main" val="28982887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0501A-D976-4344-AC36-4A372645E710}"/>
              </a:ext>
            </a:extLst>
          </p:cNvPr>
          <p:cNvSpPr>
            <a:spLocks noGrp="1"/>
          </p:cNvSpPr>
          <p:nvPr>
            <p:ph type="title"/>
          </p:nvPr>
        </p:nvSpPr>
        <p:spPr/>
        <p:txBody>
          <a:bodyPr/>
          <a:lstStyle/>
          <a:p>
            <a:r>
              <a:rPr lang="en-US" dirty="0"/>
              <a:t>Features</a:t>
            </a:r>
          </a:p>
        </p:txBody>
      </p:sp>
      <p:sp>
        <p:nvSpPr>
          <p:cNvPr id="3" name="Content Placeholder 2">
            <a:extLst>
              <a:ext uri="{FF2B5EF4-FFF2-40B4-BE49-F238E27FC236}">
                <a16:creationId xmlns:a16="http://schemas.microsoft.com/office/drawing/2014/main" id="{DF8E9C89-CAD4-4848-9C73-AB2323333DBA}"/>
              </a:ext>
            </a:extLst>
          </p:cNvPr>
          <p:cNvSpPr>
            <a:spLocks noGrp="1"/>
          </p:cNvSpPr>
          <p:nvPr>
            <p:ph idx="1"/>
          </p:nvPr>
        </p:nvSpPr>
        <p:spPr/>
        <p:txBody>
          <a:bodyPr>
            <a:normAutofit/>
          </a:bodyPr>
          <a:lstStyle/>
          <a:p>
            <a:pPr marL="380990" indent="-380990"/>
            <a:r>
              <a:rPr lang="en-US" sz="2400" dirty="0"/>
              <a:t>Classes and interfaces (</a:t>
            </a:r>
            <a:r>
              <a:rPr lang="en-US" sz="2400" dirty="0" err="1"/>
              <a:t>con’t</a:t>
            </a:r>
            <a:r>
              <a:rPr lang="en-US" sz="2400" dirty="0"/>
              <a:t>)</a:t>
            </a:r>
          </a:p>
          <a:p>
            <a:pPr marL="990575" lvl="1" indent="-380990"/>
            <a:r>
              <a:rPr lang="en-US" dirty="0"/>
              <a:t>Overloading methods</a:t>
            </a:r>
          </a:p>
          <a:p>
            <a:pPr marL="1600160" lvl="2" indent="-380990"/>
            <a:r>
              <a:rPr lang="en-US" sz="2400" dirty="0"/>
              <a:t>It’s possible, but really awkward</a:t>
            </a:r>
          </a:p>
          <a:p>
            <a:pPr marL="1600160" lvl="2" indent="-380990"/>
            <a:r>
              <a:rPr lang="en-US" sz="2400" dirty="0"/>
              <a:t>Just better off declaring a method with a different name</a:t>
            </a:r>
          </a:p>
          <a:p>
            <a:pPr marL="990575" lvl="1" indent="-380990"/>
            <a:r>
              <a:rPr lang="en-US" dirty="0" err="1"/>
              <a:t>Mixins</a:t>
            </a:r>
            <a:endParaRPr lang="en-US" dirty="0"/>
          </a:p>
          <a:p>
            <a:pPr marL="1600160" lvl="2" indent="-380990"/>
            <a:r>
              <a:rPr lang="en-US" sz="2400" dirty="0"/>
              <a:t>“implement” multiple classes</a:t>
            </a:r>
          </a:p>
          <a:p>
            <a:pPr marL="1600160" lvl="2" indent="-380990"/>
            <a:r>
              <a:rPr lang="en-US" sz="2400" dirty="0"/>
              <a:t>Really you’re implementing the structural contract of a class</a:t>
            </a:r>
          </a:p>
        </p:txBody>
      </p:sp>
    </p:spTree>
    <p:extLst>
      <p:ext uri="{BB962C8B-B14F-4D97-AF65-F5344CB8AC3E}">
        <p14:creationId xmlns:p14="http://schemas.microsoft.com/office/powerpoint/2010/main" val="38797462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0501A-D976-4344-AC36-4A372645E710}"/>
              </a:ext>
            </a:extLst>
          </p:cNvPr>
          <p:cNvSpPr>
            <a:spLocks noGrp="1"/>
          </p:cNvSpPr>
          <p:nvPr>
            <p:ph type="title"/>
          </p:nvPr>
        </p:nvSpPr>
        <p:spPr/>
        <p:txBody>
          <a:bodyPr/>
          <a:lstStyle/>
          <a:p>
            <a:r>
              <a:rPr lang="en-US" dirty="0"/>
              <a:t>Features</a:t>
            </a:r>
          </a:p>
        </p:txBody>
      </p:sp>
      <p:sp>
        <p:nvSpPr>
          <p:cNvPr id="3" name="Content Placeholder 2">
            <a:extLst>
              <a:ext uri="{FF2B5EF4-FFF2-40B4-BE49-F238E27FC236}">
                <a16:creationId xmlns:a16="http://schemas.microsoft.com/office/drawing/2014/main" id="{DF8E9C89-CAD4-4848-9C73-AB2323333DBA}"/>
              </a:ext>
            </a:extLst>
          </p:cNvPr>
          <p:cNvSpPr>
            <a:spLocks noGrp="1"/>
          </p:cNvSpPr>
          <p:nvPr>
            <p:ph idx="1"/>
          </p:nvPr>
        </p:nvSpPr>
        <p:spPr/>
        <p:txBody>
          <a:bodyPr>
            <a:normAutofit/>
          </a:bodyPr>
          <a:lstStyle/>
          <a:p>
            <a:pPr marL="380990" indent="-380990"/>
            <a:r>
              <a:rPr lang="en-US" sz="2400" dirty="0"/>
              <a:t>Modules</a:t>
            </a:r>
          </a:p>
          <a:p>
            <a:pPr marL="990575" lvl="1" indent="-380990"/>
            <a:r>
              <a:rPr lang="en-US" dirty="0"/>
              <a:t>Analogous to namespaces in C#</a:t>
            </a:r>
          </a:p>
          <a:p>
            <a:pPr marL="990575" lvl="1" indent="-380990"/>
            <a:r>
              <a:rPr lang="en-US" dirty="0"/>
              <a:t>Only way to declare a const within some “scope”</a:t>
            </a:r>
          </a:p>
          <a:p>
            <a:pPr marL="990575" lvl="1" indent="-380990"/>
            <a:r>
              <a:rPr lang="en-US" dirty="0"/>
              <a:t>Internal</a:t>
            </a:r>
          </a:p>
          <a:p>
            <a:pPr marL="1600160" lvl="2" indent="-380990"/>
            <a:r>
              <a:rPr lang="en-US" sz="2400" dirty="0"/>
              <a:t>Just use “module”. Other classes within that TS file will see members within the module IF they use “export”</a:t>
            </a:r>
          </a:p>
          <a:p>
            <a:pPr marL="1600160" lvl="2" indent="-380990"/>
            <a:r>
              <a:rPr lang="en-US" sz="2400" dirty="0"/>
              <a:t>Use triple-slash reference to help the compiler and tooling</a:t>
            </a:r>
          </a:p>
          <a:p>
            <a:pPr marL="990575" lvl="1" indent="-380990"/>
            <a:r>
              <a:rPr lang="en-US" dirty="0"/>
              <a:t>External</a:t>
            </a:r>
          </a:p>
          <a:p>
            <a:pPr marL="1600160" lvl="2" indent="-380990"/>
            <a:r>
              <a:rPr lang="en-US" sz="2400" dirty="0"/>
              <a:t>Use the import keyword to “require” the module</a:t>
            </a:r>
          </a:p>
          <a:p>
            <a:pPr marL="1600160" lvl="2" indent="-380990"/>
            <a:r>
              <a:rPr lang="en-US" sz="2400" dirty="0"/>
              <a:t>You can use require(), but “import * as </a:t>
            </a:r>
            <a:r>
              <a:rPr lang="en-US" sz="2400" dirty="0" err="1"/>
              <a:t>someName</a:t>
            </a:r>
            <a:r>
              <a:rPr lang="en-US" sz="2400" dirty="0"/>
              <a:t> from “…”” is a cleaner way</a:t>
            </a:r>
          </a:p>
        </p:txBody>
      </p:sp>
    </p:spTree>
    <p:extLst>
      <p:ext uri="{BB962C8B-B14F-4D97-AF65-F5344CB8AC3E}">
        <p14:creationId xmlns:p14="http://schemas.microsoft.com/office/powerpoint/2010/main" val="22758584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0501A-D976-4344-AC36-4A372645E710}"/>
              </a:ext>
            </a:extLst>
          </p:cNvPr>
          <p:cNvSpPr>
            <a:spLocks noGrp="1"/>
          </p:cNvSpPr>
          <p:nvPr>
            <p:ph type="title"/>
          </p:nvPr>
        </p:nvSpPr>
        <p:spPr/>
        <p:txBody>
          <a:bodyPr/>
          <a:lstStyle/>
          <a:p>
            <a:r>
              <a:rPr lang="en-US" dirty="0"/>
              <a:t>Features</a:t>
            </a:r>
          </a:p>
        </p:txBody>
      </p:sp>
      <p:sp>
        <p:nvSpPr>
          <p:cNvPr id="3" name="Content Placeholder 2">
            <a:extLst>
              <a:ext uri="{FF2B5EF4-FFF2-40B4-BE49-F238E27FC236}">
                <a16:creationId xmlns:a16="http://schemas.microsoft.com/office/drawing/2014/main" id="{DF8E9C89-CAD4-4848-9C73-AB2323333DBA}"/>
              </a:ext>
            </a:extLst>
          </p:cNvPr>
          <p:cNvSpPr>
            <a:spLocks noGrp="1"/>
          </p:cNvSpPr>
          <p:nvPr>
            <p:ph idx="1"/>
          </p:nvPr>
        </p:nvSpPr>
        <p:spPr/>
        <p:txBody>
          <a:bodyPr>
            <a:normAutofit lnSpcReduction="10000"/>
          </a:bodyPr>
          <a:lstStyle/>
          <a:p>
            <a:pPr marL="380990" indent="-380990"/>
            <a:r>
              <a:rPr lang="en-US" sz="2400" dirty="0"/>
              <a:t>Types and Generics</a:t>
            </a:r>
          </a:p>
          <a:p>
            <a:pPr marL="990575" lvl="1" indent="-380990"/>
            <a:r>
              <a:rPr lang="en-US" dirty="0"/>
              <a:t>Type guards – this or that or something else -&gt; A | B | C</a:t>
            </a:r>
          </a:p>
          <a:p>
            <a:pPr marL="990575" lvl="1" indent="-380990"/>
            <a:r>
              <a:rPr lang="en-US" dirty="0"/>
              <a:t>Type assertions – “duck typing”. This isn’t casting, you’re just telling the compiler you know more.</a:t>
            </a:r>
          </a:p>
          <a:p>
            <a:pPr marL="990575" lvl="1" indent="-380990"/>
            <a:r>
              <a:rPr lang="en-US" dirty="0"/>
              <a:t>Generics</a:t>
            </a:r>
          </a:p>
          <a:p>
            <a:pPr marL="1600160" lvl="2" indent="-380990"/>
            <a:r>
              <a:rPr lang="en-US" sz="2400" dirty="0"/>
              <a:t>You can use generic parameters in TypeScript to create reusable, safe code</a:t>
            </a:r>
          </a:p>
          <a:p>
            <a:pPr marL="1600160" lvl="2" indent="-380990"/>
            <a:r>
              <a:rPr lang="en-US" sz="2400" dirty="0"/>
              <a:t>I.e. you don’t have to use “object” or “any”; you can be specific with the type used</a:t>
            </a:r>
          </a:p>
          <a:p>
            <a:pPr marL="1600160" lvl="2" indent="-380990"/>
            <a:r>
              <a:rPr lang="en-US" sz="2400" dirty="0"/>
              <a:t>E.g. Array&lt;string&gt; or Array&lt;Person&gt;</a:t>
            </a:r>
          </a:p>
          <a:p>
            <a:pPr marL="1600160" lvl="2" indent="-380990"/>
            <a:r>
              <a:rPr lang="en-US" sz="2400" dirty="0"/>
              <a:t>Constrained - &lt;T extends Person&gt;</a:t>
            </a:r>
          </a:p>
          <a:p>
            <a:pPr marL="1600160" lvl="2" indent="-380990"/>
            <a:r>
              <a:rPr lang="en-US" sz="2400" dirty="0"/>
              <a:t>“new”</a:t>
            </a:r>
          </a:p>
        </p:txBody>
      </p:sp>
    </p:spTree>
    <p:extLst>
      <p:ext uri="{BB962C8B-B14F-4D97-AF65-F5344CB8AC3E}">
        <p14:creationId xmlns:p14="http://schemas.microsoft.com/office/powerpoint/2010/main" val="11385671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10E48-A016-40A3-9CF2-752FD8E3204B}"/>
              </a:ext>
            </a:extLst>
          </p:cNvPr>
          <p:cNvSpPr>
            <a:spLocks noGrp="1"/>
          </p:cNvSpPr>
          <p:nvPr>
            <p:ph type="title"/>
          </p:nvPr>
        </p:nvSpPr>
        <p:spPr/>
        <p:txBody>
          <a:bodyPr/>
          <a:lstStyle/>
          <a:p>
            <a:r>
              <a:rPr lang="en-US" dirty="0"/>
              <a:t>Personal Info</a:t>
            </a:r>
          </a:p>
        </p:txBody>
      </p:sp>
      <p:sp>
        <p:nvSpPr>
          <p:cNvPr id="3" name="Content Placeholder 2">
            <a:extLst>
              <a:ext uri="{FF2B5EF4-FFF2-40B4-BE49-F238E27FC236}">
                <a16:creationId xmlns:a16="http://schemas.microsoft.com/office/drawing/2014/main" id="{EDC3CAC5-D82C-4212-910D-3A0A44EBA6B0}"/>
              </a:ext>
            </a:extLst>
          </p:cNvPr>
          <p:cNvSpPr>
            <a:spLocks noGrp="1"/>
          </p:cNvSpPr>
          <p:nvPr>
            <p:ph idx="1"/>
          </p:nvPr>
        </p:nvSpPr>
        <p:spPr/>
        <p:txBody>
          <a:bodyPr/>
          <a:lstStyle/>
          <a:p>
            <a:r>
              <a:rPr lang="en-US" dirty="0"/>
              <a:t>http://www.jasonbock.net</a:t>
            </a:r>
          </a:p>
          <a:p>
            <a:r>
              <a:rPr lang="en-US" dirty="0"/>
              <a:t>https://www.twitter.com/jasonbock</a:t>
            </a:r>
          </a:p>
          <a:p>
            <a:r>
              <a:rPr lang="en-US" dirty="0"/>
              <a:t>https://www.github.com/jasonbock</a:t>
            </a:r>
          </a:p>
          <a:p>
            <a:r>
              <a:rPr lang="en-US" dirty="0"/>
              <a:t>jason.r.bock@outlook.com</a:t>
            </a:r>
          </a:p>
        </p:txBody>
      </p:sp>
    </p:spTree>
    <p:extLst>
      <p:ext uri="{BB962C8B-B14F-4D97-AF65-F5344CB8AC3E}">
        <p14:creationId xmlns:p14="http://schemas.microsoft.com/office/powerpoint/2010/main" val="11718714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0501A-D976-4344-AC36-4A372645E710}"/>
              </a:ext>
            </a:extLst>
          </p:cNvPr>
          <p:cNvSpPr>
            <a:spLocks noGrp="1"/>
          </p:cNvSpPr>
          <p:nvPr>
            <p:ph type="title"/>
          </p:nvPr>
        </p:nvSpPr>
        <p:spPr/>
        <p:txBody>
          <a:bodyPr/>
          <a:lstStyle/>
          <a:p>
            <a:r>
              <a:rPr lang="en-US" dirty="0"/>
              <a:t>Features</a:t>
            </a:r>
          </a:p>
        </p:txBody>
      </p:sp>
      <p:sp>
        <p:nvSpPr>
          <p:cNvPr id="3" name="Content Placeholder 2">
            <a:extLst>
              <a:ext uri="{FF2B5EF4-FFF2-40B4-BE49-F238E27FC236}">
                <a16:creationId xmlns:a16="http://schemas.microsoft.com/office/drawing/2014/main" id="{DF8E9C89-CAD4-4848-9C73-AB2323333DBA}"/>
              </a:ext>
            </a:extLst>
          </p:cNvPr>
          <p:cNvSpPr>
            <a:spLocks noGrp="1"/>
          </p:cNvSpPr>
          <p:nvPr>
            <p:ph idx="1"/>
          </p:nvPr>
        </p:nvSpPr>
        <p:spPr/>
        <p:txBody>
          <a:bodyPr>
            <a:normAutofit/>
          </a:bodyPr>
          <a:lstStyle/>
          <a:p>
            <a:pPr marL="380990" indent="-380990"/>
            <a:r>
              <a:rPr lang="en-US" sz="2400" dirty="0"/>
              <a:t>Iterators</a:t>
            </a:r>
          </a:p>
          <a:p>
            <a:pPr marL="990575" lvl="1" indent="-380990"/>
            <a:r>
              <a:rPr lang="en-US" dirty="0"/>
              <a:t>For statements…(for </a:t>
            </a:r>
            <a:r>
              <a:rPr lang="en-US" dirty="0" err="1"/>
              <a:t>i</a:t>
            </a:r>
            <a:r>
              <a:rPr lang="en-US" dirty="0"/>
              <a:t> = 0;…)</a:t>
            </a:r>
          </a:p>
          <a:p>
            <a:pPr marL="990575" lvl="1" indent="-380990"/>
            <a:r>
              <a:rPr lang="en-US" dirty="0"/>
              <a:t>For-in statements….but be careful what you’re iterating, it’s the keys</a:t>
            </a:r>
          </a:p>
          <a:p>
            <a:pPr marL="990575" lvl="1" indent="-380990"/>
            <a:r>
              <a:rPr lang="en-US" dirty="0"/>
              <a:t>For-of statements…works like “foreach” in C#</a:t>
            </a:r>
          </a:p>
        </p:txBody>
      </p:sp>
    </p:spTree>
    <p:extLst>
      <p:ext uri="{BB962C8B-B14F-4D97-AF65-F5344CB8AC3E}">
        <p14:creationId xmlns:p14="http://schemas.microsoft.com/office/powerpoint/2010/main" val="6004500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0501A-D976-4344-AC36-4A372645E710}"/>
              </a:ext>
            </a:extLst>
          </p:cNvPr>
          <p:cNvSpPr>
            <a:spLocks noGrp="1"/>
          </p:cNvSpPr>
          <p:nvPr>
            <p:ph type="title"/>
          </p:nvPr>
        </p:nvSpPr>
        <p:spPr/>
        <p:txBody>
          <a:bodyPr/>
          <a:lstStyle/>
          <a:p>
            <a:r>
              <a:rPr lang="en-US" dirty="0"/>
              <a:t>Features</a:t>
            </a:r>
          </a:p>
        </p:txBody>
      </p:sp>
      <p:sp>
        <p:nvSpPr>
          <p:cNvPr id="3" name="Content Placeholder 2">
            <a:extLst>
              <a:ext uri="{FF2B5EF4-FFF2-40B4-BE49-F238E27FC236}">
                <a16:creationId xmlns:a16="http://schemas.microsoft.com/office/drawing/2014/main" id="{DF8E9C89-CAD4-4848-9C73-AB2323333DBA}"/>
              </a:ext>
            </a:extLst>
          </p:cNvPr>
          <p:cNvSpPr>
            <a:spLocks noGrp="1"/>
          </p:cNvSpPr>
          <p:nvPr>
            <p:ph idx="1"/>
          </p:nvPr>
        </p:nvSpPr>
        <p:spPr/>
        <p:txBody>
          <a:bodyPr>
            <a:normAutofit/>
          </a:bodyPr>
          <a:lstStyle/>
          <a:p>
            <a:pPr marL="380990" indent="-380990"/>
            <a:r>
              <a:rPr lang="en-US" sz="2400" dirty="0"/>
              <a:t>Asynchronous code</a:t>
            </a:r>
          </a:p>
          <a:p>
            <a:pPr marL="990575" lvl="1" indent="-380990"/>
            <a:r>
              <a:rPr lang="en-US" dirty="0"/>
              <a:t>JS traditionally used callbacks</a:t>
            </a:r>
          </a:p>
          <a:p>
            <a:pPr marL="990575" lvl="1" indent="-380990"/>
            <a:r>
              <a:rPr lang="en-US" dirty="0"/>
              <a:t>Then we moved to promises</a:t>
            </a:r>
          </a:p>
          <a:p>
            <a:pPr marL="990575" lvl="1" indent="-380990"/>
            <a:r>
              <a:rPr lang="en-US" dirty="0"/>
              <a:t>Now TS (and JS) has async and await</a:t>
            </a:r>
          </a:p>
        </p:txBody>
      </p:sp>
    </p:spTree>
    <p:extLst>
      <p:ext uri="{BB962C8B-B14F-4D97-AF65-F5344CB8AC3E}">
        <p14:creationId xmlns:p14="http://schemas.microsoft.com/office/powerpoint/2010/main" val="12144585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0501A-D976-4344-AC36-4A372645E710}"/>
              </a:ext>
            </a:extLst>
          </p:cNvPr>
          <p:cNvSpPr>
            <a:spLocks noGrp="1"/>
          </p:cNvSpPr>
          <p:nvPr>
            <p:ph type="title"/>
          </p:nvPr>
        </p:nvSpPr>
        <p:spPr/>
        <p:txBody>
          <a:bodyPr/>
          <a:lstStyle/>
          <a:p>
            <a:r>
              <a:rPr lang="en-US" dirty="0"/>
              <a:t>Features</a:t>
            </a:r>
          </a:p>
        </p:txBody>
      </p:sp>
      <p:sp>
        <p:nvSpPr>
          <p:cNvPr id="3" name="Content Placeholder 2">
            <a:extLst>
              <a:ext uri="{FF2B5EF4-FFF2-40B4-BE49-F238E27FC236}">
                <a16:creationId xmlns:a16="http://schemas.microsoft.com/office/drawing/2014/main" id="{DF8E9C89-CAD4-4848-9C73-AB2323333DBA}"/>
              </a:ext>
            </a:extLst>
          </p:cNvPr>
          <p:cNvSpPr>
            <a:spLocks noGrp="1"/>
          </p:cNvSpPr>
          <p:nvPr>
            <p:ph idx="1"/>
          </p:nvPr>
        </p:nvSpPr>
        <p:spPr/>
        <p:txBody>
          <a:bodyPr>
            <a:normAutofit/>
          </a:bodyPr>
          <a:lstStyle/>
          <a:p>
            <a:pPr marL="380990" indent="-380990"/>
            <a:r>
              <a:rPr lang="en-US" sz="2400" dirty="0"/>
              <a:t>.</a:t>
            </a:r>
            <a:r>
              <a:rPr lang="en-US" sz="2400" dirty="0" err="1"/>
              <a:t>d.ts</a:t>
            </a:r>
            <a:r>
              <a:rPr lang="en-US" sz="2400" dirty="0"/>
              <a:t> files</a:t>
            </a:r>
          </a:p>
          <a:p>
            <a:pPr marL="990575" lvl="1" indent="-380990"/>
            <a:r>
              <a:rPr lang="en-US" dirty="0"/>
              <a:t>If you’re doing everything in TS (</a:t>
            </a:r>
            <a:r>
              <a:rPr lang="en-US" dirty="0" err="1"/>
              <a:t>ExternalModules</a:t>
            </a:r>
            <a:r>
              <a:rPr lang="en-US" dirty="0"/>
              <a:t> example), everything….works</a:t>
            </a:r>
          </a:p>
          <a:p>
            <a:pPr marL="990575" lvl="1" indent="-380990"/>
            <a:r>
              <a:rPr lang="en-US" dirty="0"/>
              <a:t>If you’re using a JS library like moment.js (</a:t>
            </a:r>
            <a:r>
              <a:rPr lang="en-US" dirty="0">
                <a:hlinkClick r:id="rId2"/>
              </a:rPr>
              <a:t>http://momentjs.com/</a:t>
            </a:r>
            <a:r>
              <a:rPr lang="en-US" dirty="0"/>
              <a:t>), you need the .</a:t>
            </a:r>
            <a:r>
              <a:rPr lang="en-US" dirty="0" err="1"/>
              <a:t>d.ts</a:t>
            </a:r>
            <a:r>
              <a:rPr lang="en-US" dirty="0"/>
              <a:t> file for TS to get type information</a:t>
            </a:r>
          </a:p>
          <a:p>
            <a:pPr marL="1600160" lvl="2" indent="-380990"/>
            <a:r>
              <a:rPr lang="en-US" sz="2400" dirty="0" err="1"/>
              <a:t>npm</a:t>
            </a:r>
            <a:r>
              <a:rPr lang="en-US" sz="2400" dirty="0"/>
              <a:t> install --save @types/moment</a:t>
            </a:r>
          </a:p>
          <a:p>
            <a:pPr marL="1142960" lvl="1" indent="-380990"/>
            <a:r>
              <a:rPr lang="en-US" dirty="0"/>
              <a:t>If you want to generate a .</a:t>
            </a:r>
            <a:r>
              <a:rPr lang="en-US" dirty="0" err="1"/>
              <a:t>d.ts</a:t>
            </a:r>
            <a:endParaRPr lang="en-US" dirty="0"/>
          </a:p>
          <a:p>
            <a:pPr marL="1600160" lvl="2" indent="-380990"/>
            <a:r>
              <a:rPr lang="en-US" sz="2400" dirty="0"/>
              <a:t>From TS files, use “declaration” compiler switch</a:t>
            </a:r>
          </a:p>
          <a:p>
            <a:pPr marL="1600160" lvl="2" indent="-380990"/>
            <a:r>
              <a:rPr lang="en-US" sz="2400" dirty="0"/>
              <a:t>From C#, consider </a:t>
            </a:r>
            <a:r>
              <a:rPr lang="en-US" sz="2400" dirty="0" err="1"/>
              <a:t>TypeLite</a:t>
            </a:r>
            <a:r>
              <a:rPr lang="en-US" sz="2400" dirty="0"/>
              <a:t> (</a:t>
            </a:r>
            <a:r>
              <a:rPr lang="en-US" sz="2400" dirty="0">
                <a:hlinkClick r:id="rId3"/>
              </a:rPr>
              <a:t>http://type.litesolutions.net/</a:t>
            </a:r>
            <a:r>
              <a:rPr lang="en-US" sz="2400" dirty="0"/>
              <a:t>)</a:t>
            </a:r>
          </a:p>
        </p:txBody>
      </p:sp>
    </p:spTree>
    <p:extLst>
      <p:ext uri="{BB962C8B-B14F-4D97-AF65-F5344CB8AC3E}">
        <p14:creationId xmlns:p14="http://schemas.microsoft.com/office/powerpoint/2010/main" val="35186840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0501A-D976-4344-AC36-4A372645E710}"/>
              </a:ext>
            </a:extLst>
          </p:cNvPr>
          <p:cNvSpPr>
            <a:spLocks noGrp="1"/>
          </p:cNvSpPr>
          <p:nvPr>
            <p:ph type="title"/>
          </p:nvPr>
        </p:nvSpPr>
        <p:spPr/>
        <p:txBody>
          <a:bodyPr/>
          <a:lstStyle/>
          <a:p>
            <a:r>
              <a:rPr lang="en-US" dirty="0"/>
              <a:t>Features</a:t>
            </a:r>
          </a:p>
        </p:txBody>
      </p:sp>
      <p:sp>
        <p:nvSpPr>
          <p:cNvPr id="3" name="Content Placeholder 2">
            <a:extLst>
              <a:ext uri="{FF2B5EF4-FFF2-40B4-BE49-F238E27FC236}">
                <a16:creationId xmlns:a16="http://schemas.microsoft.com/office/drawing/2014/main" id="{DF8E9C89-CAD4-4848-9C73-AB2323333DBA}"/>
              </a:ext>
            </a:extLst>
          </p:cNvPr>
          <p:cNvSpPr>
            <a:spLocks noGrp="1"/>
          </p:cNvSpPr>
          <p:nvPr>
            <p:ph idx="1"/>
          </p:nvPr>
        </p:nvSpPr>
        <p:spPr/>
        <p:txBody>
          <a:bodyPr>
            <a:normAutofit/>
          </a:bodyPr>
          <a:lstStyle/>
          <a:p>
            <a:pPr marL="380990" indent="-380990"/>
            <a:r>
              <a:rPr lang="en-US" sz="2400" dirty="0"/>
              <a:t>Decorators</a:t>
            </a:r>
          </a:p>
          <a:p>
            <a:pPr marL="990575" lvl="1" indent="-380990"/>
            <a:r>
              <a:rPr lang="en-US" dirty="0"/>
              <a:t>Origination was arguably with </a:t>
            </a:r>
            <a:r>
              <a:rPr lang="en-US" dirty="0" err="1"/>
              <a:t>AtScript</a:t>
            </a:r>
            <a:endParaRPr lang="en-US" dirty="0"/>
          </a:p>
          <a:p>
            <a:pPr marL="990575" lvl="1" indent="-380990"/>
            <a:r>
              <a:rPr lang="en-US" dirty="0"/>
              <a:t>Annotations, or decorations, were put into TypeScript</a:t>
            </a:r>
          </a:p>
          <a:p>
            <a:pPr marL="990575" lvl="1" indent="-380990"/>
            <a:r>
              <a:rPr lang="en-US" dirty="0"/>
              <a:t>https://github.com/Microsoft/TypeScript/issues/1557</a:t>
            </a:r>
          </a:p>
          <a:p>
            <a:pPr marL="990575" lvl="1" indent="-380990"/>
            <a:r>
              <a:rPr lang="en-US" dirty="0"/>
              <a:t>Can decorate properties, classes, methods and parameters</a:t>
            </a:r>
          </a:p>
          <a:p>
            <a:pPr marL="990575" lvl="1" indent="-380990"/>
            <a:r>
              <a:rPr lang="en-US" dirty="0"/>
              <a:t>Is somewhat advanced, but it’s worth diving into</a:t>
            </a:r>
          </a:p>
          <a:p>
            <a:pPr marL="1600160" lvl="2" indent="-380990"/>
            <a:r>
              <a:rPr lang="en-US" sz="2400" dirty="0"/>
              <a:t>Interception capabilities</a:t>
            </a:r>
          </a:p>
          <a:p>
            <a:pPr marL="1600160" lvl="2" indent="-380990"/>
            <a:r>
              <a:rPr lang="en-US" sz="2400" dirty="0"/>
              <a:t>Powerful extension mechanisms (e.g. dependency injection)</a:t>
            </a:r>
          </a:p>
          <a:p>
            <a:pPr marL="1600160" lvl="2" indent="-380990"/>
            <a:r>
              <a:rPr lang="en-US" sz="2400" dirty="0"/>
              <a:t>Metaprogramming</a:t>
            </a:r>
          </a:p>
          <a:p>
            <a:pPr marL="1600160" lvl="2" indent="-380990"/>
            <a:r>
              <a:rPr lang="en-US" sz="2400" dirty="0"/>
              <a:t>Serialization</a:t>
            </a:r>
          </a:p>
        </p:txBody>
      </p:sp>
    </p:spTree>
    <p:extLst>
      <p:ext uri="{BB962C8B-B14F-4D97-AF65-F5344CB8AC3E}">
        <p14:creationId xmlns:p14="http://schemas.microsoft.com/office/powerpoint/2010/main" val="26976776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0501A-D976-4344-AC36-4A372645E710}"/>
              </a:ext>
            </a:extLst>
          </p:cNvPr>
          <p:cNvSpPr>
            <a:spLocks noGrp="1"/>
          </p:cNvSpPr>
          <p:nvPr>
            <p:ph type="title"/>
          </p:nvPr>
        </p:nvSpPr>
        <p:spPr/>
        <p:txBody>
          <a:bodyPr/>
          <a:lstStyle/>
          <a:p>
            <a:r>
              <a:rPr lang="en-US" dirty="0"/>
              <a:t>Usage</a:t>
            </a:r>
          </a:p>
        </p:txBody>
      </p:sp>
      <p:pic>
        <p:nvPicPr>
          <p:cNvPr id="6" name="Graphic 5">
            <a:extLst>
              <a:ext uri="{FF2B5EF4-FFF2-40B4-BE49-F238E27FC236}">
                <a16:creationId xmlns:a16="http://schemas.microsoft.com/office/drawing/2014/main" id="{99315D7A-17AE-45F2-B793-7CCBD5866C1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09599" y="2088862"/>
            <a:ext cx="3227279" cy="3227279"/>
          </a:xfrm>
          <a:prstGeom prst="rect">
            <a:avLst/>
          </a:prstGeom>
        </p:spPr>
      </p:pic>
      <p:pic>
        <p:nvPicPr>
          <p:cNvPr id="7" name="Picture 6">
            <a:extLst>
              <a:ext uri="{FF2B5EF4-FFF2-40B4-BE49-F238E27FC236}">
                <a16:creationId xmlns:a16="http://schemas.microsoft.com/office/drawing/2014/main" id="{644330A3-278C-49A4-A42D-A16F322DAD2C}"/>
              </a:ext>
            </a:extLst>
          </p:cNvPr>
          <p:cNvPicPr>
            <a:picLocks noChangeAspect="1"/>
          </p:cNvPicPr>
          <p:nvPr/>
        </p:nvPicPr>
        <p:blipFill>
          <a:blip r:embed="rId5"/>
          <a:stretch>
            <a:fillRect/>
          </a:stretch>
        </p:blipFill>
        <p:spPr>
          <a:xfrm>
            <a:off x="4290346" y="1833781"/>
            <a:ext cx="7292055" cy="4053463"/>
          </a:xfrm>
          <a:prstGeom prst="rect">
            <a:avLst/>
          </a:prstGeom>
        </p:spPr>
      </p:pic>
      <p:sp>
        <p:nvSpPr>
          <p:cNvPr id="8" name="Rectangle 7">
            <a:extLst>
              <a:ext uri="{FF2B5EF4-FFF2-40B4-BE49-F238E27FC236}">
                <a16:creationId xmlns:a16="http://schemas.microsoft.com/office/drawing/2014/main" id="{AA14F76B-43CB-48E0-9A9A-4BC0087D8EBC}"/>
              </a:ext>
            </a:extLst>
          </p:cNvPr>
          <p:cNvSpPr/>
          <p:nvPr/>
        </p:nvSpPr>
        <p:spPr>
          <a:xfrm>
            <a:off x="-1" y="6276894"/>
            <a:ext cx="12192001" cy="453605"/>
          </a:xfrm>
          <a:prstGeom prst="rect">
            <a:avLst/>
          </a:prstGeom>
        </p:spPr>
        <p:txBody>
          <a:bodyPr wrap="square" anchor="ctr" anchorCtr="0">
            <a:noAutofit/>
          </a:bodyPr>
          <a:lstStyle/>
          <a:p>
            <a:pPr algn="r"/>
            <a:r>
              <a:rPr lang="en-US" sz="1200" dirty="0">
                <a:latin typeface="+mj-lt"/>
                <a:cs typeface="Calibri" pitchFamily="34" charset="0"/>
              </a:rPr>
              <a:t>https://angular.io/</a:t>
            </a:r>
          </a:p>
        </p:txBody>
      </p:sp>
    </p:spTree>
    <p:extLst>
      <p:ext uri="{BB962C8B-B14F-4D97-AF65-F5344CB8AC3E}">
        <p14:creationId xmlns:p14="http://schemas.microsoft.com/office/powerpoint/2010/main" val="20417415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0501A-D976-4344-AC36-4A372645E710}"/>
              </a:ext>
            </a:extLst>
          </p:cNvPr>
          <p:cNvSpPr>
            <a:spLocks noGrp="1"/>
          </p:cNvSpPr>
          <p:nvPr>
            <p:ph type="title"/>
          </p:nvPr>
        </p:nvSpPr>
        <p:spPr/>
        <p:txBody>
          <a:bodyPr/>
          <a:lstStyle/>
          <a:p>
            <a:r>
              <a:rPr lang="en-US" dirty="0"/>
              <a:t>Usage</a:t>
            </a:r>
          </a:p>
        </p:txBody>
      </p:sp>
      <p:sp>
        <p:nvSpPr>
          <p:cNvPr id="8" name="Rectangle 7">
            <a:extLst>
              <a:ext uri="{FF2B5EF4-FFF2-40B4-BE49-F238E27FC236}">
                <a16:creationId xmlns:a16="http://schemas.microsoft.com/office/drawing/2014/main" id="{AA14F76B-43CB-48E0-9A9A-4BC0087D8EBC}"/>
              </a:ext>
            </a:extLst>
          </p:cNvPr>
          <p:cNvSpPr/>
          <p:nvPr/>
        </p:nvSpPr>
        <p:spPr>
          <a:xfrm>
            <a:off x="-1" y="6276894"/>
            <a:ext cx="12192001" cy="453605"/>
          </a:xfrm>
          <a:prstGeom prst="rect">
            <a:avLst/>
          </a:prstGeom>
        </p:spPr>
        <p:txBody>
          <a:bodyPr wrap="square" anchor="ctr" anchorCtr="0">
            <a:noAutofit/>
          </a:bodyPr>
          <a:lstStyle/>
          <a:p>
            <a:pPr algn="r"/>
            <a:r>
              <a:rPr lang="en-US" sz="1200" dirty="0">
                <a:latin typeface="+mj-lt"/>
                <a:cs typeface="Calibri" pitchFamily="34" charset="0"/>
              </a:rPr>
              <a:t>https://portal.azure.com/#</a:t>
            </a:r>
          </a:p>
        </p:txBody>
      </p:sp>
      <p:pic>
        <p:nvPicPr>
          <p:cNvPr id="9" name="Picture 8">
            <a:extLst>
              <a:ext uri="{FF2B5EF4-FFF2-40B4-BE49-F238E27FC236}">
                <a16:creationId xmlns:a16="http://schemas.microsoft.com/office/drawing/2014/main" id="{4C7A2A3F-5E51-4110-8DAD-40A7192511CF}"/>
              </a:ext>
            </a:extLst>
          </p:cNvPr>
          <p:cNvPicPr>
            <a:picLocks noChangeAspect="1"/>
          </p:cNvPicPr>
          <p:nvPr/>
        </p:nvPicPr>
        <p:blipFill>
          <a:blip r:embed="rId3"/>
          <a:stretch>
            <a:fillRect/>
          </a:stretch>
        </p:blipFill>
        <p:spPr>
          <a:xfrm>
            <a:off x="2418837" y="1738108"/>
            <a:ext cx="7354326" cy="4429743"/>
          </a:xfrm>
          <a:prstGeom prst="rect">
            <a:avLst/>
          </a:prstGeom>
        </p:spPr>
      </p:pic>
    </p:spTree>
    <p:extLst>
      <p:ext uri="{BB962C8B-B14F-4D97-AF65-F5344CB8AC3E}">
        <p14:creationId xmlns:p14="http://schemas.microsoft.com/office/powerpoint/2010/main" val="41275008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0501A-D976-4344-AC36-4A372645E710}"/>
              </a:ext>
            </a:extLst>
          </p:cNvPr>
          <p:cNvSpPr>
            <a:spLocks noGrp="1"/>
          </p:cNvSpPr>
          <p:nvPr>
            <p:ph type="title"/>
          </p:nvPr>
        </p:nvSpPr>
        <p:spPr/>
        <p:txBody>
          <a:bodyPr/>
          <a:lstStyle/>
          <a:p>
            <a:r>
              <a:rPr lang="en-US" dirty="0"/>
              <a:t>Usage</a:t>
            </a:r>
          </a:p>
        </p:txBody>
      </p:sp>
      <p:sp>
        <p:nvSpPr>
          <p:cNvPr id="8" name="Rectangle 7">
            <a:extLst>
              <a:ext uri="{FF2B5EF4-FFF2-40B4-BE49-F238E27FC236}">
                <a16:creationId xmlns:a16="http://schemas.microsoft.com/office/drawing/2014/main" id="{AA14F76B-43CB-48E0-9A9A-4BC0087D8EBC}"/>
              </a:ext>
            </a:extLst>
          </p:cNvPr>
          <p:cNvSpPr/>
          <p:nvPr/>
        </p:nvSpPr>
        <p:spPr>
          <a:xfrm>
            <a:off x="-1" y="6276894"/>
            <a:ext cx="12192001" cy="453605"/>
          </a:xfrm>
          <a:prstGeom prst="rect">
            <a:avLst/>
          </a:prstGeom>
        </p:spPr>
        <p:txBody>
          <a:bodyPr wrap="square" anchor="ctr" anchorCtr="0">
            <a:noAutofit/>
          </a:bodyPr>
          <a:lstStyle/>
          <a:p>
            <a:pPr algn="r"/>
            <a:r>
              <a:rPr lang="en-US" sz="1200" dirty="0">
                <a:latin typeface="+mj-lt"/>
                <a:cs typeface="Calibri" pitchFamily="34" charset="0"/>
              </a:rPr>
              <a:t>https://dev.windows.com/en-us/microsoft-edge/platform/documentation/f12-devtools-guide/</a:t>
            </a:r>
          </a:p>
        </p:txBody>
      </p:sp>
      <p:pic>
        <p:nvPicPr>
          <p:cNvPr id="5" name="Picture 4">
            <a:extLst>
              <a:ext uri="{FF2B5EF4-FFF2-40B4-BE49-F238E27FC236}">
                <a16:creationId xmlns:a16="http://schemas.microsoft.com/office/drawing/2014/main" id="{EC5C370B-481F-4ACF-AA99-50A7B3AD019D}"/>
              </a:ext>
            </a:extLst>
          </p:cNvPr>
          <p:cNvPicPr>
            <a:picLocks noChangeAspect="1"/>
          </p:cNvPicPr>
          <p:nvPr/>
        </p:nvPicPr>
        <p:blipFill>
          <a:blip r:embed="rId3"/>
          <a:stretch>
            <a:fillRect/>
          </a:stretch>
        </p:blipFill>
        <p:spPr>
          <a:xfrm>
            <a:off x="2510290" y="1615802"/>
            <a:ext cx="7171419" cy="4406535"/>
          </a:xfrm>
          <a:prstGeom prst="rect">
            <a:avLst/>
          </a:prstGeom>
        </p:spPr>
      </p:pic>
    </p:spTree>
    <p:extLst>
      <p:ext uri="{BB962C8B-B14F-4D97-AF65-F5344CB8AC3E}">
        <p14:creationId xmlns:p14="http://schemas.microsoft.com/office/powerpoint/2010/main" val="3541437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0501A-D976-4344-AC36-4A372645E710}"/>
              </a:ext>
            </a:extLst>
          </p:cNvPr>
          <p:cNvSpPr>
            <a:spLocks noGrp="1"/>
          </p:cNvSpPr>
          <p:nvPr>
            <p:ph type="title"/>
          </p:nvPr>
        </p:nvSpPr>
        <p:spPr/>
        <p:txBody>
          <a:bodyPr/>
          <a:lstStyle/>
          <a:p>
            <a:r>
              <a:rPr lang="en-US" dirty="0"/>
              <a:t>Usage</a:t>
            </a:r>
          </a:p>
        </p:txBody>
      </p:sp>
      <p:sp>
        <p:nvSpPr>
          <p:cNvPr id="8" name="Rectangle 7">
            <a:extLst>
              <a:ext uri="{FF2B5EF4-FFF2-40B4-BE49-F238E27FC236}">
                <a16:creationId xmlns:a16="http://schemas.microsoft.com/office/drawing/2014/main" id="{AA14F76B-43CB-48E0-9A9A-4BC0087D8EBC}"/>
              </a:ext>
            </a:extLst>
          </p:cNvPr>
          <p:cNvSpPr/>
          <p:nvPr/>
        </p:nvSpPr>
        <p:spPr>
          <a:xfrm>
            <a:off x="-1" y="6276894"/>
            <a:ext cx="12192001" cy="453605"/>
          </a:xfrm>
          <a:prstGeom prst="rect">
            <a:avLst/>
          </a:prstGeom>
        </p:spPr>
        <p:txBody>
          <a:bodyPr wrap="square" anchor="ctr" anchorCtr="0">
            <a:noAutofit/>
          </a:bodyPr>
          <a:lstStyle/>
          <a:p>
            <a:pPr algn="r"/>
            <a:r>
              <a:rPr lang="en-US" sz="1200" dirty="0">
                <a:latin typeface="+mj-lt"/>
                <a:cs typeface="Calibri" pitchFamily="34" charset="0"/>
              </a:rPr>
              <a:t>https://www.typescriptlang.org/community/friends.html</a:t>
            </a:r>
          </a:p>
        </p:txBody>
      </p:sp>
      <p:pic>
        <p:nvPicPr>
          <p:cNvPr id="6" name="Picture 5">
            <a:extLst>
              <a:ext uri="{FF2B5EF4-FFF2-40B4-BE49-F238E27FC236}">
                <a16:creationId xmlns:a16="http://schemas.microsoft.com/office/drawing/2014/main" id="{F480B7D5-A15E-4BA4-A34D-359081B1368E}"/>
              </a:ext>
            </a:extLst>
          </p:cNvPr>
          <p:cNvPicPr>
            <a:picLocks noChangeAspect="1"/>
          </p:cNvPicPr>
          <p:nvPr/>
        </p:nvPicPr>
        <p:blipFill>
          <a:blip r:embed="rId3"/>
          <a:stretch>
            <a:fillRect/>
          </a:stretch>
        </p:blipFill>
        <p:spPr>
          <a:xfrm>
            <a:off x="1572282" y="1510333"/>
            <a:ext cx="9047435" cy="4557730"/>
          </a:xfrm>
          <a:prstGeom prst="rect">
            <a:avLst/>
          </a:prstGeom>
        </p:spPr>
      </p:pic>
    </p:spTree>
    <p:extLst>
      <p:ext uri="{BB962C8B-B14F-4D97-AF65-F5344CB8AC3E}">
        <p14:creationId xmlns:p14="http://schemas.microsoft.com/office/powerpoint/2010/main" val="2077967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0501A-D976-4344-AC36-4A372645E710}"/>
              </a:ext>
            </a:extLst>
          </p:cNvPr>
          <p:cNvSpPr>
            <a:spLocks noGrp="1"/>
          </p:cNvSpPr>
          <p:nvPr>
            <p:ph type="title"/>
          </p:nvPr>
        </p:nvSpPr>
        <p:spPr/>
        <p:txBody>
          <a:bodyPr/>
          <a:lstStyle/>
          <a:p>
            <a:r>
              <a:rPr lang="en-US" dirty="0"/>
              <a:t>Future</a:t>
            </a:r>
          </a:p>
        </p:txBody>
      </p:sp>
      <p:sp>
        <p:nvSpPr>
          <p:cNvPr id="8" name="Rectangle 7">
            <a:extLst>
              <a:ext uri="{FF2B5EF4-FFF2-40B4-BE49-F238E27FC236}">
                <a16:creationId xmlns:a16="http://schemas.microsoft.com/office/drawing/2014/main" id="{AA14F76B-43CB-48E0-9A9A-4BC0087D8EBC}"/>
              </a:ext>
            </a:extLst>
          </p:cNvPr>
          <p:cNvSpPr/>
          <p:nvPr/>
        </p:nvSpPr>
        <p:spPr>
          <a:xfrm>
            <a:off x="-1" y="6276894"/>
            <a:ext cx="12192001" cy="453605"/>
          </a:xfrm>
          <a:prstGeom prst="rect">
            <a:avLst/>
          </a:prstGeom>
        </p:spPr>
        <p:txBody>
          <a:bodyPr wrap="square" anchor="ctr" anchorCtr="0">
            <a:noAutofit/>
          </a:bodyPr>
          <a:lstStyle/>
          <a:p>
            <a:pPr algn="r"/>
            <a:r>
              <a:rPr lang="en-US" sz="1200" dirty="0">
                <a:latin typeface="+mj-lt"/>
                <a:cs typeface="Calibri" pitchFamily="34" charset="0"/>
              </a:rPr>
              <a:t>https://tc39.github.io/ecma262/</a:t>
            </a:r>
          </a:p>
        </p:txBody>
      </p:sp>
      <p:sp>
        <p:nvSpPr>
          <p:cNvPr id="5" name="TextBox 4">
            <a:extLst>
              <a:ext uri="{FF2B5EF4-FFF2-40B4-BE49-F238E27FC236}">
                <a16:creationId xmlns:a16="http://schemas.microsoft.com/office/drawing/2014/main" id="{99ECE83D-6E51-4B8C-BBAB-3E767E1170D2}"/>
              </a:ext>
            </a:extLst>
          </p:cNvPr>
          <p:cNvSpPr txBox="1"/>
          <p:nvPr/>
        </p:nvSpPr>
        <p:spPr>
          <a:xfrm>
            <a:off x="5529086" y="2223518"/>
            <a:ext cx="2529795" cy="523220"/>
          </a:xfrm>
          <a:prstGeom prst="rect">
            <a:avLst/>
          </a:prstGeom>
          <a:noFill/>
        </p:spPr>
        <p:txBody>
          <a:bodyPr wrap="none" rtlCol="0">
            <a:spAutoFit/>
          </a:bodyPr>
          <a:lstStyle/>
          <a:p>
            <a:r>
              <a:rPr lang="en-US" sz="2800" dirty="0"/>
              <a:t>Async Functions</a:t>
            </a:r>
          </a:p>
        </p:txBody>
      </p:sp>
      <p:grpSp>
        <p:nvGrpSpPr>
          <p:cNvPr id="7" name="Group 6">
            <a:extLst>
              <a:ext uri="{FF2B5EF4-FFF2-40B4-BE49-F238E27FC236}">
                <a16:creationId xmlns:a16="http://schemas.microsoft.com/office/drawing/2014/main" id="{6DC07F82-F0FB-4166-8F6C-70CD237B5071}"/>
              </a:ext>
            </a:extLst>
          </p:cNvPr>
          <p:cNvGrpSpPr/>
          <p:nvPr/>
        </p:nvGrpSpPr>
        <p:grpSpPr>
          <a:xfrm>
            <a:off x="2766646" y="2583822"/>
            <a:ext cx="1905266" cy="1905266"/>
            <a:chOff x="3619367" y="1619117"/>
            <a:chExt cx="1905266" cy="1905266"/>
          </a:xfrm>
        </p:grpSpPr>
        <p:pic>
          <p:nvPicPr>
            <p:cNvPr id="9" name="Picture 8">
              <a:extLst>
                <a:ext uri="{FF2B5EF4-FFF2-40B4-BE49-F238E27FC236}">
                  <a16:creationId xmlns:a16="http://schemas.microsoft.com/office/drawing/2014/main" id="{14E5D3B0-7BC7-4474-8A0D-20433DBBEE3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19367" y="1619117"/>
              <a:ext cx="1905266" cy="1905266"/>
            </a:xfrm>
            <a:prstGeom prst="rect">
              <a:avLst/>
            </a:prstGeom>
          </p:spPr>
        </p:pic>
        <p:sp>
          <p:nvSpPr>
            <p:cNvPr id="10" name="TextBox 9">
              <a:extLst>
                <a:ext uri="{FF2B5EF4-FFF2-40B4-BE49-F238E27FC236}">
                  <a16:creationId xmlns:a16="http://schemas.microsoft.com/office/drawing/2014/main" id="{C2DCDD33-EDE7-4A91-8D3C-0DA373EBD139}"/>
                </a:ext>
              </a:extLst>
            </p:cNvPr>
            <p:cNvSpPr txBox="1"/>
            <p:nvPr/>
          </p:nvSpPr>
          <p:spPr>
            <a:xfrm>
              <a:off x="3698481" y="1680164"/>
              <a:ext cx="1251946" cy="523220"/>
            </a:xfrm>
            <a:prstGeom prst="rect">
              <a:avLst/>
            </a:prstGeom>
            <a:noFill/>
          </p:spPr>
          <p:txBody>
            <a:bodyPr wrap="none" rtlCol="0">
              <a:spAutoFit/>
            </a:bodyPr>
            <a:lstStyle/>
            <a:p>
              <a:r>
                <a:rPr lang="en-US" sz="2800" dirty="0"/>
                <a:t>ES2019</a:t>
              </a:r>
            </a:p>
          </p:txBody>
        </p:sp>
      </p:grpSp>
      <p:sp>
        <p:nvSpPr>
          <p:cNvPr id="11" name="TextBox 10">
            <a:extLst>
              <a:ext uri="{FF2B5EF4-FFF2-40B4-BE49-F238E27FC236}">
                <a16:creationId xmlns:a16="http://schemas.microsoft.com/office/drawing/2014/main" id="{F323FE4E-EA05-43C9-97F5-3D2BE36247E9}"/>
              </a:ext>
            </a:extLst>
          </p:cNvPr>
          <p:cNvSpPr txBox="1"/>
          <p:nvPr/>
        </p:nvSpPr>
        <p:spPr>
          <a:xfrm>
            <a:off x="7033846" y="3264981"/>
            <a:ext cx="2530052" cy="523220"/>
          </a:xfrm>
          <a:prstGeom prst="rect">
            <a:avLst/>
          </a:prstGeom>
          <a:noFill/>
        </p:spPr>
        <p:txBody>
          <a:bodyPr wrap="none" rtlCol="0">
            <a:spAutoFit/>
          </a:bodyPr>
          <a:lstStyle/>
          <a:p>
            <a:r>
              <a:rPr lang="en-US" sz="2800" dirty="0"/>
              <a:t>Shared Memory</a:t>
            </a:r>
          </a:p>
        </p:txBody>
      </p:sp>
      <p:sp>
        <p:nvSpPr>
          <p:cNvPr id="12" name="TextBox 11">
            <a:extLst>
              <a:ext uri="{FF2B5EF4-FFF2-40B4-BE49-F238E27FC236}">
                <a16:creationId xmlns:a16="http://schemas.microsoft.com/office/drawing/2014/main" id="{E74B9F82-BE78-487C-9B34-BDC405A16E25}"/>
              </a:ext>
            </a:extLst>
          </p:cNvPr>
          <p:cNvSpPr txBox="1"/>
          <p:nvPr/>
        </p:nvSpPr>
        <p:spPr>
          <a:xfrm>
            <a:off x="6215137" y="4306444"/>
            <a:ext cx="1351845" cy="523220"/>
          </a:xfrm>
          <a:prstGeom prst="rect">
            <a:avLst/>
          </a:prstGeom>
          <a:noFill/>
        </p:spPr>
        <p:txBody>
          <a:bodyPr wrap="none" rtlCol="0">
            <a:spAutoFit/>
          </a:bodyPr>
          <a:lstStyle/>
          <a:p>
            <a:r>
              <a:rPr lang="en-US" sz="2800" dirty="0"/>
              <a:t>Atomics</a:t>
            </a:r>
          </a:p>
        </p:txBody>
      </p:sp>
    </p:spTree>
    <p:extLst>
      <p:ext uri="{BB962C8B-B14F-4D97-AF65-F5344CB8AC3E}">
        <p14:creationId xmlns:p14="http://schemas.microsoft.com/office/powerpoint/2010/main" val="8072134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0501A-D976-4344-AC36-4A372645E710}"/>
              </a:ext>
            </a:extLst>
          </p:cNvPr>
          <p:cNvSpPr>
            <a:spLocks noGrp="1"/>
          </p:cNvSpPr>
          <p:nvPr>
            <p:ph type="title"/>
          </p:nvPr>
        </p:nvSpPr>
        <p:spPr/>
        <p:txBody>
          <a:bodyPr/>
          <a:lstStyle/>
          <a:p>
            <a:r>
              <a:rPr lang="en-US" dirty="0"/>
              <a:t>Future</a:t>
            </a:r>
          </a:p>
        </p:txBody>
      </p:sp>
      <p:sp>
        <p:nvSpPr>
          <p:cNvPr id="8" name="Rectangle 7">
            <a:extLst>
              <a:ext uri="{FF2B5EF4-FFF2-40B4-BE49-F238E27FC236}">
                <a16:creationId xmlns:a16="http://schemas.microsoft.com/office/drawing/2014/main" id="{AA14F76B-43CB-48E0-9A9A-4BC0087D8EBC}"/>
              </a:ext>
            </a:extLst>
          </p:cNvPr>
          <p:cNvSpPr/>
          <p:nvPr/>
        </p:nvSpPr>
        <p:spPr>
          <a:xfrm>
            <a:off x="-1" y="6276894"/>
            <a:ext cx="12192001" cy="453605"/>
          </a:xfrm>
          <a:prstGeom prst="rect">
            <a:avLst/>
          </a:prstGeom>
        </p:spPr>
        <p:txBody>
          <a:bodyPr wrap="square" anchor="ctr" anchorCtr="0">
            <a:noAutofit/>
          </a:bodyPr>
          <a:lstStyle/>
          <a:p>
            <a:pPr algn="r"/>
            <a:r>
              <a:rPr lang="en-US" sz="1200" dirty="0">
                <a:latin typeface="+mj-lt"/>
                <a:cs typeface="Calibri" pitchFamily="34" charset="0"/>
              </a:rPr>
              <a:t>https://github.com/Microsoft/TypeScript/wiki/Roadmap</a:t>
            </a:r>
          </a:p>
        </p:txBody>
      </p:sp>
      <p:pic>
        <p:nvPicPr>
          <p:cNvPr id="13" name="Picture 12">
            <a:extLst>
              <a:ext uri="{FF2B5EF4-FFF2-40B4-BE49-F238E27FC236}">
                <a16:creationId xmlns:a16="http://schemas.microsoft.com/office/drawing/2014/main" id="{A5F4B650-1776-4DE3-9C19-CB43667E4D18}"/>
              </a:ext>
            </a:extLst>
          </p:cNvPr>
          <p:cNvPicPr>
            <a:picLocks noChangeAspect="1"/>
          </p:cNvPicPr>
          <p:nvPr/>
        </p:nvPicPr>
        <p:blipFill>
          <a:blip r:embed="rId3"/>
          <a:stretch>
            <a:fillRect/>
          </a:stretch>
        </p:blipFill>
        <p:spPr>
          <a:xfrm>
            <a:off x="432154" y="2096407"/>
            <a:ext cx="4768575" cy="3454400"/>
          </a:xfrm>
          <a:prstGeom prst="rect">
            <a:avLst/>
          </a:prstGeom>
        </p:spPr>
      </p:pic>
      <p:sp>
        <p:nvSpPr>
          <p:cNvPr id="14" name="Rectangle 13">
            <a:extLst>
              <a:ext uri="{FF2B5EF4-FFF2-40B4-BE49-F238E27FC236}">
                <a16:creationId xmlns:a16="http://schemas.microsoft.com/office/drawing/2014/main" id="{C6E67ADE-A3D9-4BA9-913D-010ACBB5CE6A}"/>
              </a:ext>
            </a:extLst>
          </p:cNvPr>
          <p:cNvSpPr/>
          <p:nvPr/>
        </p:nvSpPr>
        <p:spPr>
          <a:xfrm>
            <a:off x="5538270" y="1731741"/>
            <a:ext cx="6283569" cy="4278094"/>
          </a:xfrm>
          <a:prstGeom prst="rect">
            <a:avLst/>
          </a:prstGeom>
        </p:spPr>
        <p:txBody>
          <a:bodyPr wrap="square">
            <a:spAutoFit/>
          </a:bodyPr>
          <a:lstStyle/>
          <a:p>
            <a:pPr marL="285750" indent="-285750">
              <a:buFont typeface="Arial" panose="020B0604020202020204" pitchFamily="34" charset="0"/>
              <a:buChar char="•"/>
            </a:pPr>
            <a:r>
              <a:rPr lang="en-US" sz="1600" dirty="0"/>
              <a:t>Future</a:t>
            </a:r>
          </a:p>
          <a:p>
            <a:pPr marL="742950" lvl="1" indent="-285750">
              <a:buFont typeface="Arial" panose="020B0604020202020204" pitchFamily="34" charset="0"/>
              <a:buChar char="•"/>
            </a:pPr>
            <a:r>
              <a:rPr lang="en-US" sz="1600" dirty="0"/>
              <a:t>Support for project references/composite projects</a:t>
            </a:r>
          </a:p>
          <a:p>
            <a:pPr marL="742950" lvl="1" indent="-285750">
              <a:buFont typeface="Arial" panose="020B0604020202020204" pitchFamily="34" charset="0"/>
              <a:buChar char="•"/>
            </a:pPr>
            <a:r>
              <a:rPr lang="en-US" sz="1600" dirty="0"/>
              <a:t>Variadic types</a:t>
            </a:r>
          </a:p>
          <a:p>
            <a:pPr marL="742950" lvl="1" indent="-285750">
              <a:buFont typeface="Arial" panose="020B0604020202020204" pitchFamily="34" charset="0"/>
              <a:buChar char="•"/>
            </a:pPr>
            <a:r>
              <a:rPr lang="en-US" sz="1600" dirty="0"/>
              <a:t>Investigate nominal typing support </a:t>
            </a:r>
          </a:p>
          <a:p>
            <a:pPr marL="742950" lvl="1" indent="-285750">
              <a:buFont typeface="Arial" panose="020B0604020202020204" pitchFamily="34" charset="0"/>
              <a:buChar char="•"/>
            </a:pPr>
            <a:r>
              <a:rPr lang="en-US" sz="1600" dirty="0"/>
              <a:t>Flattening declarations</a:t>
            </a:r>
          </a:p>
          <a:p>
            <a:pPr marL="742950" lvl="1" indent="-285750">
              <a:buFont typeface="Arial" panose="020B0604020202020204" pitchFamily="34" charset="0"/>
              <a:buChar char="•"/>
            </a:pPr>
            <a:r>
              <a:rPr lang="en-US" sz="1600" dirty="0"/>
              <a:t>Implement new ES Decorator proposal</a:t>
            </a:r>
          </a:p>
          <a:p>
            <a:pPr marL="742950" lvl="1" indent="-285750">
              <a:buFont typeface="Arial" panose="020B0604020202020204" pitchFamily="34" charset="0"/>
              <a:buChar char="•"/>
            </a:pPr>
            <a:r>
              <a:rPr lang="en-US" sz="1600" dirty="0"/>
              <a:t>Investigate Ambient, Deprecated, and Conditional decorators</a:t>
            </a:r>
          </a:p>
          <a:p>
            <a:pPr marL="742950" lvl="1" indent="-285750">
              <a:buFont typeface="Arial" panose="020B0604020202020204" pitchFamily="34" charset="0"/>
              <a:buChar char="•"/>
            </a:pPr>
            <a:r>
              <a:rPr lang="en-US" sz="1600" dirty="0"/>
              <a:t>Investigate error messages in haiku or iambic pentameter</a:t>
            </a:r>
          </a:p>
          <a:p>
            <a:pPr marL="742950" lvl="1" indent="-285750">
              <a:buFont typeface="Arial" panose="020B0604020202020204" pitchFamily="34" charset="0"/>
              <a:buChar char="•"/>
            </a:pPr>
            <a:r>
              <a:rPr lang="en-US" sz="1600" dirty="0"/>
              <a:t>Decorators for function expressions/arrow functions</a:t>
            </a:r>
          </a:p>
          <a:p>
            <a:pPr marL="285750" indent="-285750">
              <a:buFont typeface="Arial" panose="020B0604020202020204" pitchFamily="34" charset="0"/>
              <a:buChar char="•"/>
            </a:pPr>
            <a:r>
              <a:rPr lang="en-US" sz="1600" dirty="0"/>
              <a:t>2.9</a:t>
            </a:r>
          </a:p>
          <a:p>
            <a:pPr marL="742950" lvl="1" indent="-285750">
              <a:buFont typeface="Arial" panose="020B0604020202020204" pitchFamily="34" charset="0"/>
              <a:buChar char="•"/>
            </a:pPr>
            <a:r>
              <a:rPr lang="en-US" sz="1600" dirty="0"/>
              <a:t> Support number and symbol named properties with </a:t>
            </a:r>
            <a:r>
              <a:rPr lang="en-US" sz="1600" dirty="0" err="1"/>
              <a:t>keyof</a:t>
            </a:r>
            <a:r>
              <a:rPr lang="en-US" sz="1600" dirty="0"/>
              <a:t> and mapped types </a:t>
            </a:r>
          </a:p>
          <a:p>
            <a:pPr marL="742950" lvl="1" indent="-285750">
              <a:buFont typeface="Arial" panose="020B0604020202020204" pitchFamily="34" charset="0"/>
              <a:buChar char="•"/>
            </a:pPr>
            <a:r>
              <a:rPr lang="en-US" sz="1600" dirty="0"/>
              <a:t> Support for passing generics to JSX elements </a:t>
            </a:r>
          </a:p>
          <a:p>
            <a:pPr marL="742950" lvl="1" indent="-285750">
              <a:buFont typeface="Arial" panose="020B0604020202020204" pitchFamily="34" charset="0"/>
              <a:buChar char="•"/>
            </a:pPr>
            <a:r>
              <a:rPr lang="en-US" sz="1600" dirty="0"/>
              <a:t> Support for passing generics to tagged template calls </a:t>
            </a:r>
          </a:p>
          <a:p>
            <a:pPr marL="742950" lvl="1" indent="-285750">
              <a:buFont typeface="Arial" panose="020B0604020202020204" pitchFamily="34" charset="0"/>
              <a:buChar char="•"/>
            </a:pPr>
            <a:r>
              <a:rPr lang="en-US" sz="1600" dirty="0"/>
              <a:t> Allow import(...)-</a:t>
            </a:r>
            <a:r>
              <a:rPr lang="en-US" sz="1600" dirty="0" err="1"/>
              <a:t>ing</a:t>
            </a:r>
            <a:r>
              <a:rPr lang="en-US" sz="1600" dirty="0"/>
              <a:t> types at any location </a:t>
            </a:r>
          </a:p>
          <a:p>
            <a:pPr marL="742950" lvl="1" indent="-285750">
              <a:buFont typeface="Arial" panose="020B0604020202020204" pitchFamily="34" charset="0"/>
              <a:buChar char="•"/>
            </a:pPr>
            <a:r>
              <a:rPr lang="en-US" sz="1600" dirty="0"/>
              <a:t> --pretty error output by default </a:t>
            </a:r>
          </a:p>
          <a:p>
            <a:pPr marL="742950" lvl="1" indent="-285750">
              <a:buFont typeface="Arial" panose="020B0604020202020204" pitchFamily="34" charset="0"/>
              <a:buChar char="•"/>
            </a:pPr>
            <a:r>
              <a:rPr lang="en-US" sz="1600" dirty="0"/>
              <a:t> …</a:t>
            </a:r>
          </a:p>
        </p:txBody>
      </p:sp>
    </p:spTree>
    <p:extLst>
      <p:ext uri="{BB962C8B-B14F-4D97-AF65-F5344CB8AC3E}">
        <p14:creationId xmlns:p14="http://schemas.microsoft.com/office/powerpoint/2010/main" val="14899121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10E48-A016-40A3-9CF2-752FD8E3204B}"/>
              </a:ext>
            </a:extLst>
          </p:cNvPr>
          <p:cNvSpPr>
            <a:spLocks noGrp="1"/>
          </p:cNvSpPr>
          <p:nvPr>
            <p:ph type="title"/>
          </p:nvPr>
        </p:nvSpPr>
        <p:spPr/>
        <p:txBody>
          <a:bodyPr/>
          <a:lstStyle/>
          <a:p>
            <a:r>
              <a:rPr lang="en-US" dirty="0"/>
              <a:t>Downloads</a:t>
            </a:r>
          </a:p>
        </p:txBody>
      </p:sp>
      <p:sp>
        <p:nvSpPr>
          <p:cNvPr id="6" name="Content Placeholder 1">
            <a:extLst>
              <a:ext uri="{FF2B5EF4-FFF2-40B4-BE49-F238E27FC236}">
                <a16:creationId xmlns:a16="http://schemas.microsoft.com/office/drawing/2014/main" id="{29E132E5-7EC1-4996-9538-3D3118E352CF}"/>
              </a:ext>
            </a:extLst>
          </p:cNvPr>
          <p:cNvSpPr>
            <a:spLocks noGrp="1"/>
          </p:cNvSpPr>
          <p:nvPr>
            <p:ph idx="1"/>
          </p:nvPr>
        </p:nvSpPr>
        <p:spPr>
          <a:xfrm>
            <a:off x="267128" y="1592868"/>
            <a:ext cx="11595026" cy="4810845"/>
          </a:xfrm>
        </p:spPr>
        <p:txBody>
          <a:bodyPr anchor="ctr" anchorCtr="0">
            <a:normAutofit/>
          </a:bodyPr>
          <a:lstStyle/>
          <a:p>
            <a:pPr marL="68580" indent="0" algn="ctr">
              <a:buNone/>
            </a:pPr>
            <a:r>
              <a:rPr lang="en-US" sz="3200" dirty="0"/>
              <a:t>https://github.com/jasonbock/</a:t>
            </a:r>
          </a:p>
          <a:p>
            <a:pPr marL="68580" indent="0" algn="ctr">
              <a:buNone/>
            </a:pPr>
            <a:r>
              <a:rPr lang="en-US" sz="3200" dirty="0" err="1"/>
              <a:t>IntroToTypeScript</a:t>
            </a:r>
            <a:endParaRPr lang="en-US" sz="3200" dirty="0"/>
          </a:p>
          <a:p>
            <a:pPr marL="68580" indent="0" algn="ctr">
              <a:buNone/>
            </a:pPr>
            <a:endParaRPr lang="en-US" sz="3200" dirty="0"/>
          </a:p>
          <a:p>
            <a:pPr marL="68580" indent="0" algn="ctr">
              <a:buNone/>
            </a:pPr>
            <a:r>
              <a:rPr lang="en-US" sz="3200" dirty="0"/>
              <a:t>https://github.com/JasonBock/</a:t>
            </a:r>
          </a:p>
          <a:p>
            <a:pPr marL="68580" indent="0" algn="ctr">
              <a:buNone/>
            </a:pPr>
            <a:r>
              <a:rPr lang="en-US" sz="3200" dirty="0"/>
              <a:t>Presentations/blob/master/</a:t>
            </a:r>
          </a:p>
          <a:p>
            <a:pPr marL="68580" indent="0" algn="ctr">
              <a:buNone/>
            </a:pPr>
            <a:r>
              <a:rPr lang="en-US" sz="3200" dirty="0"/>
              <a:t>An%20Introduction%20to%20TypeScript.pptx</a:t>
            </a:r>
          </a:p>
        </p:txBody>
      </p:sp>
    </p:spTree>
    <p:extLst>
      <p:ext uri="{BB962C8B-B14F-4D97-AF65-F5344CB8AC3E}">
        <p14:creationId xmlns:p14="http://schemas.microsoft.com/office/powerpoint/2010/main" val="337282968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0501A-D976-4344-AC36-4A372645E710}"/>
              </a:ext>
            </a:extLst>
          </p:cNvPr>
          <p:cNvSpPr>
            <a:spLocks noGrp="1"/>
          </p:cNvSpPr>
          <p:nvPr>
            <p:ph type="title"/>
          </p:nvPr>
        </p:nvSpPr>
        <p:spPr/>
        <p:txBody>
          <a:bodyPr/>
          <a:lstStyle/>
          <a:p>
            <a:r>
              <a:rPr lang="en-US" dirty="0"/>
              <a:t>Future</a:t>
            </a:r>
          </a:p>
        </p:txBody>
      </p:sp>
      <p:sp>
        <p:nvSpPr>
          <p:cNvPr id="8" name="Rectangle 7">
            <a:extLst>
              <a:ext uri="{FF2B5EF4-FFF2-40B4-BE49-F238E27FC236}">
                <a16:creationId xmlns:a16="http://schemas.microsoft.com/office/drawing/2014/main" id="{AA14F76B-43CB-48E0-9A9A-4BC0087D8EBC}"/>
              </a:ext>
            </a:extLst>
          </p:cNvPr>
          <p:cNvSpPr/>
          <p:nvPr/>
        </p:nvSpPr>
        <p:spPr>
          <a:xfrm>
            <a:off x="-1" y="6276894"/>
            <a:ext cx="12192001" cy="453605"/>
          </a:xfrm>
          <a:prstGeom prst="rect">
            <a:avLst/>
          </a:prstGeom>
        </p:spPr>
        <p:txBody>
          <a:bodyPr wrap="square" anchor="ctr" anchorCtr="0">
            <a:noAutofit/>
          </a:bodyPr>
          <a:lstStyle/>
          <a:p>
            <a:pPr algn="r"/>
            <a:r>
              <a:rPr lang="en-US" sz="1200" dirty="0">
                <a:latin typeface="+mj-lt"/>
                <a:cs typeface="Calibri" pitchFamily="34" charset="0"/>
              </a:rPr>
              <a:t>https://webassembly.org/</a:t>
            </a:r>
          </a:p>
        </p:txBody>
      </p:sp>
      <p:pic>
        <p:nvPicPr>
          <p:cNvPr id="6" name="Picture 5">
            <a:extLst>
              <a:ext uri="{FF2B5EF4-FFF2-40B4-BE49-F238E27FC236}">
                <a16:creationId xmlns:a16="http://schemas.microsoft.com/office/drawing/2014/main" id="{45F0EA8D-0707-46BD-832F-A65434BD4B7B}"/>
              </a:ext>
            </a:extLst>
          </p:cNvPr>
          <p:cNvPicPr>
            <a:picLocks noChangeAspect="1"/>
          </p:cNvPicPr>
          <p:nvPr/>
        </p:nvPicPr>
        <p:blipFill>
          <a:blip r:embed="rId3"/>
          <a:stretch>
            <a:fillRect/>
          </a:stretch>
        </p:blipFill>
        <p:spPr>
          <a:xfrm>
            <a:off x="1439570" y="1664489"/>
            <a:ext cx="9312860" cy="4392044"/>
          </a:xfrm>
          <a:prstGeom prst="rect">
            <a:avLst/>
          </a:prstGeom>
        </p:spPr>
      </p:pic>
    </p:spTree>
    <p:extLst>
      <p:ext uri="{BB962C8B-B14F-4D97-AF65-F5344CB8AC3E}">
        <p14:creationId xmlns:p14="http://schemas.microsoft.com/office/powerpoint/2010/main" val="275453846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0501A-D976-4344-AC36-4A372645E710}"/>
              </a:ext>
            </a:extLst>
          </p:cNvPr>
          <p:cNvSpPr>
            <a:spLocks noGrp="1"/>
          </p:cNvSpPr>
          <p:nvPr>
            <p:ph type="title"/>
          </p:nvPr>
        </p:nvSpPr>
        <p:spPr/>
        <p:txBody>
          <a:bodyPr/>
          <a:lstStyle/>
          <a:p>
            <a:r>
              <a:rPr lang="en-US" dirty="0"/>
              <a:t>Future</a:t>
            </a:r>
          </a:p>
        </p:txBody>
      </p:sp>
      <p:sp>
        <p:nvSpPr>
          <p:cNvPr id="8" name="Rectangle 7">
            <a:extLst>
              <a:ext uri="{FF2B5EF4-FFF2-40B4-BE49-F238E27FC236}">
                <a16:creationId xmlns:a16="http://schemas.microsoft.com/office/drawing/2014/main" id="{AA14F76B-43CB-48E0-9A9A-4BC0087D8EBC}"/>
              </a:ext>
            </a:extLst>
          </p:cNvPr>
          <p:cNvSpPr/>
          <p:nvPr/>
        </p:nvSpPr>
        <p:spPr>
          <a:xfrm>
            <a:off x="-1" y="6276894"/>
            <a:ext cx="12192001" cy="453605"/>
          </a:xfrm>
          <a:prstGeom prst="rect">
            <a:avLst/>
          </a:prstGeom>
        </p:spPr>
        <p:txBody>
          <a:bodyPr wrap="square" anchor="ctr" anchorCtr="0">
            <a:noAutofit/>
          </a:bodyPr>
          <a:lstStyle/>
          <a:p>
            <a:pPr algn="r"/>
            <a:r>
              <a:rPr lang="en-US" sz="1200" dirty="0">
                <a:latin typeface="+mj-lt"/>
                <a:cs typeface="Calibri" pitchFamily="34" charset="0"/>
              </a:rPr>
              <a:t>https://github.com/AssemblyScript</a:t>
            </a:r>
          </a:p>
        </p:txBody>
      </p:sp>
      <p:pic>
        <p:nvPicPr>
          <p:cNvPr id="5" name="Picture 4">
            <a:extLst>
              <a:ext uri="{FF2B5EF4-FFF2-40B4-BE49-F238E27FC236}">
                <a16:creationId xmlns:a16="http://schemas.microsoft.com/office/drawing/2014/main" id="{7413DE64-1488-4CC9-8833-44BACFCD0F51}"/>
              </a:ext>
            </a:extLst>
          </p:cNvPr>
          <p:cNvPicPr>
            <a:picLocks noChangeAspect="1"/>
          </p:cNvPicPr>
          <p:nvPr/>
        </p:nvPicPr>
        <p:blipFill>
          <a:blip r:embed="rId3"/>
          <a:stretch>
            <a:fillRect/>
          </a:stretch>
        </p:blipFill>
        <p:spPr>
          <a:xfrm>
            <a:off x="625990" y="2196132"/>
            <a:ext cx="10940019" cy="3308210"/>
          </a:xfrm>
          <a:prstGeom prst="rect">
            <a:avLst/>
          </a:prstGeom>
        </p:spPr>
      </p:pic>
    </p:spTree>
    <p:extLst>
      <p:ext uri="{BB962C8B-B14F-4D97-AF65-F5344CB8AC3E}">
        <p14:creationId xmlns:p14="http://schemas.microsoft.com/office/powerpoint/2010/main" val="2636901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198E3-0D3D-48D0-99C5-BFB6B334E453}"/>
              </a:ext>
            </a:extLst>
          </p:cNvPr>
          <p:cNvSpPr>
            <a:spLocks noGrp="1"/>
          </p:cNvSpPr>
          <p:nvPr>
            <p:ph type="title"/>
          </p:nvPr>
        </p:nvSpPr>
        <p:spPr/>
        <p:txBody>
          <a:bodyPr/>
          <a:lstStyle/>
          <a:p>
            <a:r>
              <a:rPr lang="en-US" dirty="0"/>
              <a:t>Demo: Playing With </a:t>
            </a:r>
            <a:r>
              <a:rPr lang="en-US" dirty="0" err="1"/>
              <a:t>AssemblyScript</a:t>
            </a:r>
            <a:endParaRPr lang="en-US" dirty="0"/>
          </a:p>
        </p:txBody>
      </p:sp>
      <p:sp>
        <p:nvSpPr>
          <p:cNvPr id="3" name="Text Placeholder 2">
            <a:extLst>
              <a:ext uri="{FF2B5EF4-FFF2-40B4-BE49-F238E27FC236}">
                <a16:creationId xmlns:a16="http://schemas.microsoft.com/office/drawing/2014/main" id="{36AAD36F-1C97-43F4-9BDB-D4336A0C7DC6}"/>
              </a:ext>
            </a:extLst>
          </p:cNvPr>
          <p:cNvSpPr>
            <a:spLocks noGrp="1"/>
          </p:cNvSpPr>
          <p:nvPr>
            <p:ph type="body" idx="1"/>
          </p:nvPr>
        </p:nvSpPr>
        <p:spPr/>
        <p:txBody>
          <a:bodyPr/>
          <a:lstStyle/>
          <a:p>
            <a:r>
              <a:rPr lang="en-US" dirty="0"/>
              <a:t>An Introduction to TypeScript</a:t>
            </a:r>
          </a:p>
        </p:txBody>
      </p:sp>
    </p:spTree>
    <p:extLst>
      <p:ext uri="{BB962C8B-B14F-4D97-AF65-F5344CB8AC3E}">
        <p14:creationId xmlns:p14="http://schemas.microsoft.com/office/powerpoint/2010/main" val="118415221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0501A-D976-4344-AC36-4A372645E710}"/>
              </a:ext>
            </a:extLst>
          </p:cNvPr>
          <p:cNvSpPr>
            <a:spLocks noGrp="1"/>
          </p:cNvSpPr>
          <p:nvPr>
            <p:ph type="title"/>
          </p:nvPr>
        </p:nvSpPr>
        <p:spPr/>
        <p:txBody>
          <a:bodyPr/>
          <a:lstStyle/>
          <a:p>
            <a:r>
              <a:rPr lang="en-US" dirty="0"/>
              <a:t>Conclusion</a:t>
            </a:r>
          </a:p>
        </p:txBody>
      </p:sp>
      <p:pic>
        <p:nvPicPr>
          <p:cNvPr id="6" name="Picture 5">
            <a:extLst>
              <a:ext uri="{FF2B5EF4-FFF2-40B4-BE49-F238E27FC236}">
                <a16:creationId xmlns:a16="http://schemas.microsoft.com/office/drawing/2014/main" id="{320C5515-11F9-412E-96FF-3B09DBB49F6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5008" y="2051351"/>
            <a:ext cx="2286000" cy="3429000"/>
          </a:xfrm>
          <a:prstGeom prst="rect">
            <a:avLst/>
          </a:prstGeom>
        </p:spPr>
      </p:pic>
      <p:pic>
        <p:nvPicPr>
          <p:cNvPr id="7" name="Picture 6">
            <a:extLst>
              <a:ext uri="{FF2B5EF4-FFF2-40B4-BE49-F238E27FC236}">
                <a16:creationId xmlns:a16="http://schemas.microsoft.com/office/drawing/2014/main" id="{865EA854-F574-4041-A850-15C46F34CA3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765950" y="2074719"/>
            <a:ext cx="2277517" cy="3405632"/>
          </a:xfrm>
          <a:prstGeom prst="rect">
            <a:avLst/>
          </a:prstGeom>
        </p:spPr>
      </p:pic>
      <p:pic>
        <p:nvPicPr>
          <p:cNvPr id="9" name="Picture 8">
            <a:extLst>
              <a:ext uri="{FF2B5EF4-FFF2-40B4-BE49-F238E27FC236}">
                <a16:creationId xmlns:a16="http://schemas.microsoft.com/office/drawing/2014/main" id="{D88318EF-1F79-4C7C-AC8B-65564F219D6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900084" y="2077319"/>
            <a:ext cx="2726789" cy="3403032"/>
          </a:xfrm>
          <a:prstGeom prst="rect">
            <a:avLst/>
          </a:prstGeom>
        </p:spPr>
      </p:pic>
      <p:pic>
        <p:nvPicPr>
          <p:cNvPr id="10" name="Picture 9">
            <a:extLst>
              <a:ext uri="{FF2B5EF4-FFF2-40B4-BE49-F238E27FC236}">
                <a16:creationId xmlns:a16="http://schemas.microsoft.com/office/drawing/2014/main" id="{30198410-A4A5-4650-AF9C-DDAB5F68C6C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182543" y="2303752"/>
            <a:ext cx="3684563" cy="2991865"/>
          </a:xfrm>
          <a:prstGeom prst="rect">
            <a:avLst/>
          </a:prstGeom>
        </p:spPr>
      </p:pic>
    </p:spTree>
    <p:extLst>
      <p:ext uri="{BB962C8B-B14F-4D97-AF65-F5344CB8AC3E}">
        <p14:creationId xmlns:p14="http://schemas.microsoft.com/office/powerpoint/2010/main" val="323342731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DD7BB-29CD-4CFA-B113-158C39859BE8}"/>
              </a:ext>
            </a:extLst>
          </p:cNvPr>
          <p:cNvSpPr>
            <a:spLocks noGrp="1"/>
          </p:cNvSpPr>
          <p:nvPr>
            <p:ph type="ctrTitle"/>
          </p:nvPr>
        </p:nvSpPr>
        <p:spPr/>
        <p:txBody>
          <a:bodyPr/>
          <a:lstStyle/>
          <a:p>
            <a:r>
              <a:rPr lang="en-US" dirty="0"/>
              <a:t>An Introduction To TypeScript</a:t>
            </a:r>
          </a:p>
        </p:txBody>
      </p:sp>
      <p:sp>
        <p:nvSpPr>
          <p:cNvPr id="3" name="Subtitle 2">
            <a:extLst>
              <a:ext uri="{FF2B5EF4-FFF2-40B4-BE49-F238E27FC236}">
                <a16:creationId xmlns:a16="http://schemas.microsoft.com/office/drawing/2014/main" id="{2EAF0956-CF51-4575-8465-AA5B3F8672A4}"/>
              </a:ext>
            </a:extLst>
          </p:cNvPr>
          <p:cNvSpPr>
            <a:spLocks noGrp="1"/>
          </p:cNvSpPr>
          <p:nvPr>
            <p:ph type="subTitle" idx="1"/>
          </p:nvPr>
        </p:nvSpPr>
        <p:spPr/>
        <p:txBody>
          <a:bodyPr/>
          <a:lstStyle/>
          <a:p>
            <a:r>
              <a:rPr lang="en-US" dirty="0"/>
              <a:t>Jason Bock</a:t>
            </a:r>
          </a:p>
        </p:txBody>
      </p:sp>
      <p:sp>
        <p:nvSpPr>
          <p:cNvPr id="4" name="TextBox 3">
            <a:extLst>
              <a:ext uri="{FF2B5EF4-FFF2-40B4-BE49-F238E27FC236}">
                <a16:creationId xmlns:a16="http://schemas.microsoft.com/office/drawing/2014/main" id="{0B51C102-BC6F-49A8-B66D-B920486376A4}"/>
              </a:ext>
            </a:extLst>
          </p:cNvPr>
          <p:cNvSpPr txBox="1"/>
          <p:nvPr/>
        </p:nvSpPr>
        <p:spPr>
          <a:xfrm>
            <a:off x="-1" y="5640511"/>
            <a:ext cx="10668001" cy="1217489"/>
          </a:xfrm>
          <a:prstGeom prst="rect">
            <a:avLst/>
          </a:prstGeom>
          <a:noFill/>
        </p:spPr>
        <p:txBody>
          <a:bodyPr wrap="square" rtlCol="0" anchor="ctr" anchorCtr="0">
            <a:noAutofit/>
          </a:bodyPr>
          <a:lstStyle/>
          <a:p>
            <a:r>
              <a:rPr lang="en-US" dirty="0"/>
              <a:t>Remember…</a:t>
            </a:r>
          </a:p>
          <a:p>
            <a:pPr marL="285750" indent="-285750">
              <a:buFont typeface="Arial" panose="020B0604020202020204" pitchFamily="34" charset="0"/>
              <a:buChar char="•"/>
            </a:pPr>
            <a:r>
              <a:rPr lang="en-US" dirty="0"/>
              <a:t>https://github.com/jasonbock/IntroToTypeScript</a:t>
            </a:r>
          </a:p>
          <a:p>
            <a:pPr marL="285750" indent="-285750">
              <a:buFont typeface="Arial" panose="020B0604020202020204" pitchFamily="34" charset="0"/>
              <a:buChar char="•"/>
            </a:pPr>
            <a:r>
              <a:rPr lang="en-US" dirty="0"/>
              <a:t>https://github.com/JasonBock/Presentations/blob/master/An%20Introduction%20to%20TypeScript.pptx</a:t>
            </a:r>
          </a:p>
          <a:p>
            <a:pPr marL="285750" indent="-285750">
              <a:buFont typeface="Arial" panose="020B0604020202020204" pitchFamily="34" charset="0"/>
              <a:buChar char="•"/>
            </a:pPr>
            <a:r>
              <a:rPr lang="en-US" dirty="0"/>
              <a:t>References in the notes on this slide</a:t>
            </a:r>
          </a:p>
        </p:txBody>
      </p:sp>
    </p:spTree>
    <p:extLst>
      <p:ext uri="{BB962C8B-B14F-4D97-AF65-F5344CB8AC3E}">
        <p14:creationId xmlns:p14="http://schemas.microsoft.com/office/powerpoint/2010/main" val="30255909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EEF382-8B9D-44BB-A97A-6E2348F07759}"/>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9FEAFF5E-A48A-4B99-BA09-92A8365876DE}"/>
              </a:ext>
            </a:extLst>
          </p:cNvPr>
          <p:cNvSpPr>
            <a:spLocks noGrp="1"/>
          </p:cNvSpPr>
          <p:nvPr>
            <p:ph idx="1"/>
          </p:nvPr>
        </p:nvSpPr>
        <p:spPr/>
        <p:txBody>
          <a:bodyPr/>
          <a:lstStyle/>
          <a:p>
            <a:r>
              <a:rPr lang="en-US" dirty="0"/>
              <a:t>Why TypeScript?</a:t>
            </a:r>
          </a:p>
          <a:p>
            <a:r>
              <a:rPr lang="en-US" dirty="0"/>
              <a:t>Language Features</a:t>
            </a:r>
          </a:p>
          <a:p>
            <a:r>
              <a:rPr lang="en-US" dirty="0"/>
              <a:t>Usage</a:t>
            </a:r>
          </a:p>
          <a:p>
            <a:r>
              <a:rPr lang="en-US" dirty="0"/>
              <a:t>Future</a:t>
            </a:r>
          </a:p>
        </p:txBody>
      </p:sp>
      <p:sp>
        <p:nvSpPr>
          <p:cNvPr id="4" name="Content Placeholder 1">
            <a:extLst>
              <a:ext uri="{FF2B5EF4-FFF2-40B4-BE49-F238E27FC236}">
                <a16:creationId xmlns:a16="http://schemas.microsoft.com/office/drawing/2014/main" id="{899982C0-B5F4-4A77-8731-27BBB6EC7530}"/>
              </a:ext>
            </a:extLst>
          </p:cNvPr>
          <p:cNvSpPr txBox="1">
            <a:spLocks/>
          </p:cNvSpPr>
          <p:nvPr/>
        </p:nvSpPr>
        <p:spPr>
          <a:xfrm>
            <a:off x="3770616" y="4304872"/>
            <a:ext cx="7994968" cy="2290501"/>
          </a:xfrm>
          <a:prstGeom prst="rect">
            <a:avLst/>
          </a:prstGeom>
        </p:spPr>
        <p:txBody>
          <a:bodyPr vert="horz" lIns="91440" tIns="45720" rIns="91440" bIns="45720" rtlCol="0" anchor="ctr" anchorCtr="0">
            <a:normAutofit fontScale="85000" lnSpcReduction="20000"/>
          </a:bodyPr>
          <a:lstStyle>
            <a:lvl1pPr marL="342900" indent="-274320" algn="l" defTabSz="914400" rtl="0" eaLnBrk="1" latinLnBrk="0" hangingPunct="1">
              <a:spcBef>
                <a:spcPct val="20000"/>
              </a:spcBef>
              <a:buClr>
                <a:srgbClr val="7AB800"/>
              </a:buClr>
              <a:buSzPct val="90000"/>
              <a:buFont typeface="Arial" pitchFamily="34" charset="0"/>
              <a:buChar char="•"/>
              <a:defRPr sz="2200" kern="1200">
                <a:solidFill>
                  <a:srgbClr val="1E1E1E"/>
                </a:solidFill>
                <a:latin typeface="Calibri"/>
                <a:ea typeface="+mn-ea"/>
                <a:cs typeface="Calibri"/>
              </a:defRPr>
            </a:lvl1pPr>
            <a:lvl2pPr marL="640080" indent="-274320" algn="l" defTabSz="914400" rtl="0" eaLnBrk="1" latinLnBrk="0" hangingPunct="1">
              <a:spcBef>
                <a:spcPct val="20000"/>
              </a:spcBef>
              <a:buClr>
                <a:srgbClr val="7AB800"/>
              </a:buClr>
              <a:buSzPct val="90000"/>
              <a:buFont typeface="Calibri" pitchFamily="34" charset="0"/>
              <a:buChar char="–"/>
              <a:defRPr sz="2200" kern="1200">
                <a:solidFill>
                  <a:srgbClr val="1E1E1E"/>
                </a:solidFill>
                <a:latin typeface="Calibri"/>
                <a:ea typeface="+mn-ea"/>
                <a:cs typeface="Calibri"/>
              </a:defRPr>
            </a:lvl2pPr>
            <a:lvl3pPr marL="914400" indent="-228600" algn="l" defTabSz="914400" rtl="0" eaLnBrk="1" latinLnBrk="0" hangingPunct="1">
              <a:spcBef>
                <a:spcPct val="20000"/>
              </a:spcBef>
              <a:buClr>
                <a:srgbClr val="7AB800"/>
              </a:buClr>
              <a:buSzPct val="90000"/>
              <a:buFont typeface="Arial" pitchFamily="34" charset="0"/>
              <a:buChar char="•"/>
              <a:defRPr sz="1800" kern="1200">
                <a:solidFill>
                  <a:srgbClr val="1E1E1E"/>
                </a:solidFill>
                <a:latin typeface="Calibri"/>
                <a:ea typeface="+mn-ea"/>
                <a:cs typeface="Calibri"/>
              </a:defRPr>
            </a:lvl3pPr>
            <a:lvl4pPr marL="1124712" indent="-228600" algn="l" defTabSz="914400" rtl="0" eaLnBrk="1" latinLnBrk="0" hangingPunct="1">
              <a:spcBef>
                <a:spcPct val="20000"/>
              </a:spcBef>
              <a:buClr>
                <a:srgbClr val="7AB800"/>
              </a:buClr>
              <a:buSzPct val="90000"/>
              <a:buFont typeface="Arial" pitchFamily="34" charset="0"/>
              <a:buChar char="•"/>
              <a:defRPr sz="1600" kern="1200">
                <a:solidFill>
                  <a:srgbClr val="1E1E1E"/>
                </a:solidFill>
                <a:latin typeface="Calibri"/>
                <a:ea typeface="+mn-ea"/>
                <a:cs typeface="Calibri"/>
              </a:defRPr>
            </a:lvl4pPr>
            <a:lvl5pPr marL="1325880" indent="-228600" algn="l" defTabSz="914400" rtl="0" eaLnBrk="1" latinLnBrk="0" hangingPunct="1">
              <a:spcBef>
                <a:spcPct val="20000"/>
              </a:spcBef>
              <a:buClr>
                <a:srgbClr val="7AB800"/>
              </a:buClr>
              <a:buSzPct val="90000"/>
              <a:buFont typeface="Arial" pitchFamily="34" charset="0"/>
              <a:buChar char="•"/>
              <a:defRPr sz="1400" kern="1200" baseline="0">
                <a:solidFill>
                  <a:srgbClr val="1E1E1E"/>
                </a:solidFill>
                <a:latin typeface="Calibri"/>
                <a:ea typeface="+mn-ea"/>
                <a:cs typeface="Calibri"/>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a:lstStyle>
          <a:p>
            <a:pPr marL="68580" indent="0" algn="ctr">
              <a:buNone/>
            </a:pPr>
            <a:r>
              <a:rPr lang="en-US" sz="2000" dirty="0">
                <a:latin typeface="+mn-lt"/>
              </a:rPr>
              <a:t>Remember…</a:t>
            </a:r>
          </a:p>
          <a:p>
            <a:pPr marL="68580" indent="0" algn="ctr">
              <a:buNone/>
            </a:pPr>
            <a:endParaRPr lang="en-US" sz="2000" dirty="0">
              <a:latin typeface="+mn-lt"/>
            </a:endParaRPr>
          </a:p>
          <a:p>
            <a:pPr marL="68580" indent="0" algn="ctr">
              <a:buNone/>
            </a:pPr>
            <a:r>
              <a:rPr lang="en-US" sz="2000" dirty="0">
                <a:latin typeface="+mn-lt"/>
              </a:rPr>
              <a:t>https://github.com/jasonbock/</a:t>
            </a:r>
          </a:p>
          <a:p>
            <a:pPr marL="68580" indent="0" algn="ctr">
              <a:buNone/>
            </a:pPr>
            <a:r>
              <a:rPr lang="en-US" sz="2000" dirty="0" err="1">
                <a:latin typeface="+mn-lt"/>
              </a:rPr>
              <a:t>IntroToTypeScript</a:t>
            </a:r>
            <a:endParaRPr lang="en-US" sz="2000" dirty="0">
              <a:latin typeface="+mn-lt"/>
            </a:endParaRPr>
          </a:p>
          <a:p>
            <a:pPr marL="68580" indent="0" algn="ctr">
              <a:buNone/>
            </a:pPr>
            <a:endParaRPr lang="en-US" sz="2000" dirty="0">
              <a:latin typeface="+mn-lt"/>
            </a:endParaRPr>
          </a:p>
          <a:p>
            <a:pPr marL="68580" indent="0" algn="ctr">
              <a:buNone/>
            </a:pPr>
            <a:r>
              <a:rPr lang="en-US" sz="2000" dirty="0">
                <a:latin typeface="+mn-lt"/>
              </a:rPr>
              <a:t>https://github.com/JasonBock/</a:t>
            </a:r>
          </a:p>
          <a:p>
            <a:pPr marL="68580" indent="0" algn="ctr">
              <a:buNone/>
            </a:pPr>
            <a:r>
              <a:rPr lang="en-US" sz="2000" dirty="0">
                <a:latin typeface="+mn-lt"/>
              </a:rPr>
              <a:t>Presentations/blob/master/</a:t>
            </a:r>
          </a:p>
          <a:p>
            <a:pPr marL="68580" indent="0" algn="ctr">
              <a:buNone/>
            </a:pPr>
            <a:r>
              <a:rPr lang="en-US" sz="2000" dirty="0">
                <a:latin typeface="+mn-lt"/>
              </a:rPr>
              <a:t>An%20Introduction%20to%20TypeScript.pptx</a:t>
            </a:r>
          </a:p>
        </p:txBody>
      </p:sp>
    </p:spTree>
    <p:extLst>
      <p:ext uri="{BB962C8B-B14F-4D97-AF65-F5344CB8AC3E}">
        <p14:creationId xmlns:p14="http://schemas.microsoft.com/office/powerpoint/2010/main" val="25140962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10E48-A016-40A3-9CF2-752FD8E3204B}"/>
              </a:ext>
            </a:extLst>
          </p:cNvPr>
          <p:cNvSpPr>
            <a:spLocks noGrp="1"/>
          </p:cNvSpPr>
          <p:nvPr>
            <p:ph type="title"/>
          </p:nvPr>
        </p:nvSpPr>
        <p:spPr/>
        <p:txBody>
          <a:bodyPr/>
          <a:lstStyle/>
          <a:p>
            <a:r>
              <a:rPr lang="en-US" dirty="0"/>
              <a:t>Why TypeScript?</a:t>
            </a:r>
          </a:p>
        </p:txBody>
      </p:sp>
      <p:sp>
        <p:nvSpPr>
          <p:cNvPr id="15" name="TextBox 14">
            <a:extLst>
              <a:ext uri="{FF2B5EF4-FFF2-40B4-BE49-F238E27FC236}">
                <a16:creationId xmlns:a16="http://schemas.microsoft.com/office/drawing/2014/main" id="{03A20A88-F758-473F-A030-B7B2F1D8E0D6}"/>
              </a:ext>
            </a:extLst>
          </p:cNvPr>
          <p:cNvSpPr txBox="1"/>
          <p:nvPr/>
        </p:nvSpPr>
        <p:spPr>
          <a:xfrm>
            <a:off x="4039702" y="3133888"/>
            <a:ext cx="4057521" cy="1898084"/>
          </a:xfrm>
          <a:prstGeom prst="rect">
            <a:avLst/>
          </a:prstGeom>
          <a:noFill/>
        </p:spPr>
        <p:txBody>
          <a:bodyPr wrap="none" rtlCol="0">
            <a:spAutoFit/>
          </a:bodyPr>
          <a:lstStyle/>
          <a:p>
            <a:pPr algn="ctr"/>
            <a:r>
              <a:rPr lang="en-US" sz="5867" dirty="0">
                <a:latin typeface="Comic Sans MS" panose="030F0702030302020204" pitchFamily="66" charset="0"/>
              </a:rPr>
              <a:t>JavaScript</a:t>
            </a:r>
          </a:p>
          <a:p>
            <a:pPr algn="ctr"/>
            <a:r>
              <a:rPr lang="en-US" sz="5867" dirty="0">
                <a:latin typeface="Comic Sans MS" panose="030F0702030302020204" pitchFamily="66" charset="0"/>
              </a:rPr>
              <a:t>SUCKS!</a:t>
            </a:r>
          </a:p>
        </p:txBody>
      </p:sp>
      <p:grpSp>
        <p:nvGrpSpPr>
          <p:cNvPr id="16" name="Group 15">
            <a:extLst>
              <a:ext uri="{FF2B5EF4-FFF2-40B4-BE49-F238E27FC236}">
                <a16:creationId xmlns:a16="http://schemas.microsoft.com/office/drawing/2014/main" id="{FF961504-583F-4B5C-92CF-B2D263511A9A}"/>
              </a:ext>
            </a:extLst>
          </p:cNvPr>
          <p:cNvGrpSpPr/>
          <p:nvPr/>
        </p:nvGrpSpPr>
        <p:grpSpPr>
          <a:xfrm>
            <a:off x="4064000" y="1848261"/>
            <a:ext cx="4023360" cy="4027160"/>
            <a:chOff x="3200400" y="1428750"/>
            <a:chExt cx="3017520" cy="3020370"/>
          </a:xfrm>
        </p:grpSpPr>
        <p:sp>
          <p:nvSpPr>
            <p:cNvPr id="17" name="Oval 16">
              <a:extLst>
                <a:ext uri="{FF2B5EF4-FFF2-40B4-BE49-F238E27FC236}">
                  <a16:creationId xmlns:a16="http://schemas.microsoft.com/office/drawing/2014/main" id="{C1FF26AE-DC42-42DB-88A2-C7146D4293D0}"/>
                </a:ext>
              </a:extLst>
            </p:cNvPr>
            <p:cNvSpPr/>
            <p:nvPr/>
          </p:nvSpPr>
          <p:spPr>
            <a:xfrm>
              <a:off x="3200400" y="1428750"/>
              <a:ext cx="3017520" cy="3020370"/>
            </a:xfrm>
            <a:prstGeom prst="ellipse">
              <a:avLst/>
            </a:prstGeom>
            <a:noFill/>
            <a:ln w="1270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cxnSp>
          <p:nvCxnSpPr>
            <p:cNvPr id="18" name="Straight Connector 17">
              <a:extLst>
                <a:ext uri="{FF2B5EF4-FFF2-40B4-BE49-F238E27FC236}">
                  <a16:creationId xmlns:a16="http://schemas.microsoft.com/office/drawing/2014/main" id="{EB0CBF0C-393F-49C7-812A-A152E252F7D1}"/>
                </a:ext>
              </a:extLst>
            </p:cNvPr>
            <p:cNvCxnSpPr>
              <a:stCxn id="17" idx="1"/>
              <a:endCxn id="17" idx="5"/>
            </p:cNvCxnSpPr>
            <p:nvPr/>
          </p:nvCxnSpPr>
          <p:spPr>
            <a:xfrm>
              <a:off x="3642306" y="1871073"/>
              <a:ext cx="2133708" cy="2135724"/>
            </a:xfrm>
            <a:prstGeom prst="line">
              <a:avLst/>
            </a:prstGeom>
            <a:ln w="127000">
              <a:solidFill>
                <a:srgbClr val="C000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726534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10E48-A016-40A3-9CF2-752FD8E3204B}"/>
              </a:ext>
            </a:extLst>
          </p:cNvPr>
          <p:cNvSpPr>
            <a:spLocks noGrp="1"/>
          </p:cNvSpPr>
          <p:nvPr>
            <p:ph type="title"/>
          </p:nvPr>
        </p:nvSpPr>
        <p:spPr/>
        <p:txBody>
          <a:bodyPr/>
          <a:lstStyle/>
          <a:p>
            <a:r>
              <a:rPr lang="en-US" dirty="0"/>
              <a:t>Why TypeScript?</a:t>
            </a:r>
          </a:p>
        </p:txBody>
      </p:sp>
      <p:pic>
        <p:nvPicPr>
          <p:cNvPr id="7" name="Picture 6">
            <a:extLst>
              <a:ext uri="{FF2B5EF4-FFF2-40B4-BE49-F238E27FC236}">
                <a16:creationId xmlns:a16="http://schemas.microsoft.com/office/drawing/2014/main" id="{403375E8-4AE0-4F17-BCE8-CAFAD421C0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28800" y="1991760"/>
            <a:ext cx="8534400" cy="3968496"/>
          </a:xfrm>
          <a:prstGeom prst="rect">
            <a:avLst/>
          </a:prstGeom>
        </p:spPr>
      </p:pic>
      <p:sp>
        <p:nvSpPr>
          <p:cNvPr id="8" name="Rectangle 7">
            <a:extLst>
              <a:ext uri="{FF2B5EF4-FFF2-40B4-BE49-F238E27FC236}">
                <a16:creationId xmlns:a16="http://schemas.microsoft.com/office/drawing/2014/main" id="{B1723D14-B336-4A2E-B901-52F88F39BCDE}"/>
              </a:ext>
            </a:extLst>
          </p:cNvPr>
          <p:cNvSpPr/>
          <p:nvPr/>
        </p:nvSpPr>
        <p:spPr>
          <a:xfrm>
            <a:off x="-1" y="6276894"/>
            <a:ext cx="12192001" cy="453605"/>
          </a:xfrm>
          <a:prstGeom prst="rect">
            <a:avLst/>
          </a:prstGeom>
        </p:spPr>
        <p:txBody>
          <a:bodyPr wrap="square" anchor="ctr" anchorCtr="0">
            <a:noAutofit/>
          </a:bodyPr>
          <a:lstStyle/>
          <a:p>
            <a:pPr algn="r"/>
            <a:r>
              <a:rPr lang="en-US" sz="1200" dirty="0">
                <a:latin typeface="+mj-lt"/>
                <a:cs typeface="Calibri" pitchFamily="34" charset="0"/>
              </a:rPr>
              <a:t>http://www.globalnerdy.com/wordpress/wp-content/uploads/2014/08/javascript-and-the-good-parts.jpg</a:t>
            </a:r>
          </a:p>
        </p:txBody>
      </p:sp>
    </p:spTree>
    <p:extLst>
      <p:ext uri="{BB962C8B-B14F-4D97-AF65-F5344CB8AC3E}">
        <p14:creationId xmlns:p14="http://schemas.microsoft.com/office/powerpoint/2010/main" val="19818848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10E48-A016-40A3-9CF2-752FD8E3204B}"/>
              </a:ext>
            </a:extLst>
          </p:cNvPr>
          <p:cNvSpPr>
            <a:spLocks noGrp="1"/>
          </p:cNvSpPr>
          <p:nvPr>
            <p:ph type="title"/>
          </p:nvPr>
        </p:nvSpPr>
        <p:spPr/>
        <p:txBody>
          <a:bodyPr/>
          <a:lstStyle/>
          <a:p>
            <a:r>
              <a:rPr lang="en-US" dirty="0"/>
              <a:t>Why TypeScript?</a:t>
            </a:r>
          </a:p>
        </p:txBody>
      </p:sp>
      <p:sp>
        <p:nvSpPr>
          <p:cNvPr id="5" name="Rectangle 4">
            <a:extLst>
              <a:ext uri="{FF2B5EF4-FFF2-40B4-BE49-F238E27FC236}">
                <a16:creationId xmlns:a16="http://schemas.microsoft.com/office/drawing/2014/main" id="{F10D2B7E-BCE5-492E-ABAF-19EA546E9DF7}"/>
              </a:ext>
            </a:extLst>
          </p:cNvPr>
          <p:cNvSpPr/>
          <p:nvPr/>
        </p:nvSpPr>
        <p:spPr>
          <a:xfrm>
            <a:off x="2229492" y="2951481"/>
            <a:ext cx="5203564" cy="1077218"/>
          </a:xfrm>
          <a:prstGeom prst="rect">
            <a:avLst/>
          </a:prstGeom>
        </p:spPr>
        <p:txBody>
          <a:bodyPr wrap="square">
            <a:spAutoFit/>
          </a:bodyPr>
          <a:lstStyle/>
          <a:p>
            <a:r>
              <a:rPr lang="en-US" sz="3200" dirty="0">
                <a:latin typeface="Cascadia Code" panose="020B0609020000020004" pitchFamily="49" charset="0"/>
                <a:cs typeface="Cascadia Code" panose="020B0609020000020004" pitchFamily="49" charset="0"/>
              </a:rPr>
              <a:t>console.log('4' - 4);</a:t>
            </a:r>
          </a:p>
          <a:p>
            <a:r>
              <a:rPr lang="en-US" sz="3200" dirty="0">
                <a:latin typeface="Cascadia Code" panose="020B0609020000020004" pitchFamily="49" charset="0"/>
                <a:cs typeface="Cascadia Code" panose="020B0609020000020004" pitchFamily="49" charset="0"/>
              </a:rPr>
              <a:t>console.log('4' + 4);</a:t>
            </a:r>
          </a:p>
        </p:txBody>
      </p:sp>
      <p:sp>
        <p:nvSpPr>
          <p:cNvPr id="6" name="Rectangle 5">
            <a:extLst>
              <a:ext uri="{FF2B5EF4-FFF2-40B4-BE49-F238E27FC236}">
                <a16:creationId xmlns:a16="http://schemas.microsoft.com/office/drawing/2014/main" id="{E9B48719-7439-4FF5-88A8-BE2D46F8121A}"/>
              </a:ext>
            </a:extLst>
          </p:cNvPr>
          <p:cNvSpPr/>
          <p:nvPr/>
        </p:nvSpPr>
        <p:spPr>
          <a:xfrm>
            <a:off x="8839200" y="2951480"/>
            <a:ext cx="1016000" cy="1077218"/>
          </a:xfrm>
          <a:prstGeom prst="rect">
            <a:avLst/>
          </a:prstGeom>
        </p:spPr>
        <p:txBody>
          <a:bodyPr wrap="square">
            <a:spAutoFit/>
          </a:bodyPr>
          <a:lstStyle/>
          <a:p>
            <a:r>
              <a:rPr lang="en-US" sz="3200" dirty="0">
                <a:latin typeface="Cascadia Code" panose="020B0609020000020004" pitchFamily="49" charset="0"/>
                <a:cs typeface="Cascadia Code" panose="020B0609020000020004" pitchFamily="49" charset="0"/>
              </a:rPr>
              <a:t>0</a:t>
            </a:r>
          </a:p>
          <a:p>
            <a:r>
              <a:rPr lang="en-US" sz="3200" dirty="0">
                <a:latin typeface="Cascadia Code" panose="020B0609020000020004" pitchFamily="49" charset="0"/>
                <a:cs typeface="Cascadia Code" panose="020B0609020000020004" pitchFamily="49" charset="0"/>
              </a:rPr>
              <a:t>44</a:t>
            </a:r>
          </a:p>
        </p:txBody>
      </p:sp>
      <p:sp>
        <p:nvSpPr>
          <p:cNvPr id="9" name="Right Arrow 6">
            <a:extLst>
              <a:ext uri="{FF2B5EF4-FFF2-40B4-BE49-F238E27FC236}">
                <a16:creationId xmlns:a16="http://schemas.microsoft.com/office/drawing/2014/main" id="{13FDF38B-064A-41B4-BEB0-9E35AE320234}"/>
              </a:ext>
            </a:extLst>
          </p:cNvPr>
          <p:cNvSpPr/>
          <p:nvPr/>
        </p:nvSpPr>
        <p:spPr>
          <a:xfrm>
            <a:off x="7433056" y="3182389"/>
            <a:ext cx="1304544" cy="6461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Tree>
    <p:extLst>
      <p:ext uri="{BB962C8B-B14F-4D97-AF65-F5344CB8AC3E}">
        <p14:creationId xmlns:p14="http://schemas.microsoft.com/office/powerpoint/2010/main" val="35136947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10E48-A016-40A3-9CF2-752FD8E3204B}"/>
              </a:ext>
            </a:extLst>
          </p:cNvPr>
          <p:cNvSpPr>
            <a:spLocks noGrp="1"/>
          </p:cNvSpPr>
          <p:nvPr>
            <p:ph type="title"/>
          </p:nvPr>
        </p:nvSpPr>
        <p:spPr/>
        <p:txBody>
          <a:bodyPr/>
          <a:lstStyle/>
          <a:p>
            <a:r>
              <a:rPr lang="en-US" dirty="0"/>
              <a:t>Why TypeScript?</a:t>
            </a:r>
          </a:p>
        </p:txBody>
      </p:sp>
      <p:sp>
        <p:nvSpPr>
          <p:cNvPr id="7" name="Rectangle 6">
            <a:extLst>
              <a:ext uri="{FF2B5EF4-FFF2-40B4-BE49-F238E27FC236}">
                <a16:creationId xmlns:a16="http://schemas.microsoft.com/office/drawing/2014/main" id="{9F434BEB-8165-488A-8CB3-42603813D6B5}"/>
              </a:ext>
            </a:extLst>
          </p:cNvPr>
          <p:cNvSpPr/>
          <p:nvPr/>
        </p:nvSpPr>
        <p:spPr>
          <a:xfrm>
            <a:off x="3048000" y="2661128"/>
            <a:ext cx="6096000" cy="2308324"/>
          </a:xfrm>
          <a:prstGeom prst="rect">
            <a:avLst/>
          </a:prstGeom>
        </p:spPr>
        <p:txBody>
          <a:bodyPr>
            <a:spAutoFit/>
          </a:bodyPr>
          <a:lstStyle/>
          <a:p>
            <a:r>
              <a:rPr lang="en-US" sz="2400" b="1" dirty="0"/>
              <a:t>Why is the method called </a:t>
            </a:r>
            <a:r>
              <a:rPr lang="en-US" sz="2400" b="1" dirty="0">
                <a:latin typeface="Consolas" panose="020B0609020204030204" pitchFamily="49" charset="0"/>
              </a:rPr>
              <a:t>includes</a:t>
            </a:r>
            <a:r>
              <a:rPr lang="en-US" sz="2400" b="1" dirty="0"/>
              <a:t> and not </a:t>
            </a:r>
            <a:r>
              <a:rPr lang="en-US" sz="2400" b="1" dirty="0">
                <a:latin typeface="Consolas" panose="020B0609020204030204" pitchFamily="49" charset="0"/>
              </a:rPr>
              <a:t>contains</a:t>
            </a:r>
            <a:r>
              <a:rPr lang="en-US" sz="2400" b="1" dirty="0"/>
              <a:t>?</a:t>
            </a:r>
          </a:p>
          <a:p>
            <a:endParaRPr lang="en-US" sz="2400" dirty="0"/>
          </a:p>
          <a:p>
            <a:r>
              <a:rPr lang="en-US" sz="2400" dirty="0"/>
              <a:t>The latter was the initial choice, but that broke code on the web (</a:t>
            </a:r>
            <a:r>
              <a:rPr lang="en-US" sz="2400" dirty="0" err="1"/>
              <a:t>MooTools</a:t>
            </a:r>
            <a:r>
              <a:rPr lang="en-US" sz="2400" dirty="0"/>
              <a:t> adds this method to </a:t>
            </a:r>
            <a:r>
              <a:rPr lang="en-US" sz="2400" dirty="0" err="1">
                <a:latin typeface="Consolas" panose="020B0609020204030204" pitchFamily="49" charset="0"/>
              </a:rPr>
              <a:t>Array.prototype</a:t>
            </a:r>
            <a:r>
              <a:rPr lang="en-US" sz="2400" dirty="0"/>
              <a:t>).</a:t>
            </a:r>
          </a:p>
        </p:txBody>
      </p:sp>
      <p:sp>
        <p:nvSpPr>
          <p:cNvPr id="8" name="Rectangle 7">
            <a:extLst>
              <a:ext uri="{FF2B5EF4-FFF2-40B4-BE49-F238E27FC236}">
                <a16:creationId xmlns:a16="http://schemas.microsoft.com/office/drawing/2014/main" id="{C93D5C3F-7295-4586-8DA8-A388D5A6A108}"/>
              </a:ext>
            </a:extLst>
          </p:cNvPr>
          <p:cNvSpPr/>
          <p:nvPr/>
        </p:nvSpPr>
        <p:spPr>
          <a:xfrm>
            <a:off x="-1" y="6276894"/>
            <a:ext cx="12192001" cy="453605"/>
          </a:xfrm>
          <a:prstGeom prst="rect">
            <a:avLst/>
          </a:prstGeom>
        </p:spPr>
        <p:txBody>
          <a:bodyPr wrap="square" anchor="ctr" anchorCtr="0">
            <a:noAutofit/>
          </a:bodyPr>
          <a:lstStyle/>
          <a:p>
            <a:pPr algn="r"/>
            <a:r>
              <a:rPr lang="en-US" sz="1200" dirty="0">
                <a:latin typeface="+mj-lt"/>
                <a:cs typeface="Calibri" pitchFamily="34" charset="0"/>
              </a:rPr>
              <a:t>http://www.2ality.com/2016/02/array-prototype-includes.html</a:t>
            </a:r>
          </a:p>
        </p:txBody>
      </p:sp>
    </p:spTree>
    <p:extLst>
      <p:ext uri="{BB962C8B-B14F-4D97-AF65-F5344CB8AC3E}">
        <p14:creationId xmlns:p14="http://schemas.microsoft.com/office/powerpoint/2010/main" val="3049965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10E48-A016-40A3-9CF2-752FD8E3204B}"/>
              </a:ext>
            </a:extLst>
          </p:cNvPr>
          <p:cNvSpPr>
            <a:spLocks noGrp="1"/>
          </p:cNvSpPr>
          <p:nvPr>
            <p:ph type="title"/>
          </p:nvPr>
        </p:nvSpPr>
        <p:spPr/>
        <p:txBody>
          <a:bodyPr/>
          <a:lstStyle/>
          <a:p>
            <a:r>
              <a:rPr lang="en-US" dirty="0"/>
              <a:t>Why TypeScript?</a:t>
            </a:r>
          </a:p>
        </p:txBody>
      </p:sp>
      <p:sp>
        <p:nvSpPr>
          <p:cNvPr id="8" name="Rectangle 7">
            <a:extLst>
              <a:ext uri="{FF2B5EF4-FFF2-40B4-BE49-F238E27FC236}">
                <a16:creationId xmlns:a16="http://schemas.microsoft.com/office/drawing/2014/main" id="{C93D5C3F-7295-4586-8DA8-A388D5A6A108}"/>
              </a:ext>
            </a:extLst>
          </p:cNvPr>
          <p:cNvSpPr/>
          <p:nvPr/>
        </p:nvSpPr>
        <p:spPr>
          <a:xfrm>
            <a:off x="-1" y="6276894"/>
            <a:ext cx="12192001" cy="453605"/>
          </a:xfrm>
          <a:prstGeom prst="rect">
            <a:avLst/>
          </a:prstGeom>
        </p:spPr>
        <p:txBody>
          <a:bodyPr wrap="square" anchor="ctr" anchorCtr="0">
            <a:noAutofit/>
          </a:bodyPr>
          <a:lstStyle/>
          <a:p>
            <a:pPr algn="r"/>
            <a:r>
              <a:rPr lang="en-US" sz="1200" dirty="0">
                <a:latin typeface="+mj-lt"/>
                <a:cs typeface="Calibri" pitchFamily="34" charset="0"/>
              </a:rPr>
              <a:t>http://www.typescriptlang.org/</a:t>
            </a:r>
          </a:p>
        </p:txBody>
      </p:sp>
      <p:pic>
        <p:nvPicPr>
          <p:cNvPr id="5" name="Picture 4">
            <a:extLst>
              <a:ext uri="{FF2B5EF4-FFF2-40B4-BE49-F238E27FC236}">
                <a16:creationId xmlns:a16="http://schemas.microsoft.com/office/drawing/2014/main" id="{32C28328-A3DC-46B5-8EFF-B1B9CEA794A7}"/>
              </a:ext>
            </a:extLst>
          </p:cNvPr>
          <p:cNvPicPr>
            <a:picLocks noChangeAspect="1"/>
          </p:cNvPicPr>
          <p:nvPr/>
        </p:nvPicPr>
        <p:blipFill>
          <a:blip r:embed="rId3"/>
          <a:stretch>
            <a:fillRect/>
          </a:stretch>
        </p:blipFill>
        <p:spPr>
          <a:xfrm>
            <a:off x="4508279" y="2210941"/>
            <a:ext cx="3175443" cy="1181265"/>
          </a:xfrm>
          <a:prstGeom prst="rect">
            <a:avLst/>
          </a:prstGeom>
        </p:spPr>
      </p:pic>
      <p:sp>
        <p:nvSpPr>
          <p:cNvPr id="6" name="Rectangle 5">
            <a:extLst>
              <a:ext uri="{FF2B5EF4-FFF2-40B4-BE49-F238E27FC236}">
                <a16:creationId xmlns:a16="http://schemas.microsoft.com/office/drawing/2014/main" id="{510D4254-C481-488F-A074-25180EE687AF}"/>
              </a:ext>
            </a:extLst>
          </p:cNvPr>
          <p:cNvSpPr/>
          <p:nvPr/>
        </p:nvSpPr>
        <p:spPr>
          <a:xfrm>
            <a:off x="1422400" y="4088397"/>
            <a:ext cx="9753600" cy="1241237"/>
          </a:xfrm>
          <a:prstGeom prst="rect">
            <a:avLst/>
          </a:prstGeom>
        </p:spPr>
        <p:txBody>
          <a:bodyPr wrap="square">
            <a:spAutoFit/>
          </a:bodyPr>
          <a:lstStyle/>
          <a:p>
            <a:pPr algn="ctr"/>
            <a:r>
              <a:rPr lang="en-US" sz="3733" dirty="0"/>
              <a:t>“TypeScript is a typed superset of JavaScript that compiles to plain JavaScript.”</a:t>
            </a:r>
          </a:p>
        </p:txBody>
      </p:sp>
    </p:spTree>
    <p:extLst>
      <p:ext uri="{BB962C8B-B14F-4D97-AF65-F5344CB8AC3E}">
        <p14:creationId xmlns:p14="http://schemas.microsoft.com/office/powerpoint/2010/main" val="17113697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222</TotalTime>
  <Words>3201</Words>
  <Application>Microsoft Office PowerPoint</Application>
  <PresentationFormat>Widescreen</PresentationFormat>
  <Paragraphs>318</Paragraphs>
  <Slides>34</Slides>
  <Notes>20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34</vt:i4>
      </vt:variant>
    </vt:vector>
  </HeadingPairs>
  <TitlesOfParts>
    <vt:vector size="41" baseType="lpstr">
      <vt:lpstr>Arial</vt:lpstr>
      <vt:lpstr>Calibri</vt:lpstr>
      <vt:lpstr>Calibri Light</vt:lpstr>
      <vt:lpstr>Cascadia Code</vt:lpstr>
      <vt:lpstr>Comic Sans MS</vt:lpstr>
      <vt:lpstr>Consolas</vt:lpstr>
      <vt:lpstr>Office Theme</vt:lpstr>
      <vt:lpstr>An Introduction To TypeScript</vt:lpstr>
      <vt:lpstr>Personal Info</vt:lpstr>
      <vt:lpstr>Downloads</vt:lpstr>
      <vt:lpstr>Overview</vt:lpstr>
      <vt:lpstr>Why TypeScript?</vt:lpstr>
      <vt:lpstr>Why TypeScript?</vt:lpstr>
      <vt:lpstr>Why TypeScript?</vt:lpstr>
      <vt:lpstr>Why TypeScript?</vt:lpstr>
      <vt:lpstr>Why TypeScript?</vt:lpstr>
      <vt:lpstr>Demo: Using the Playground</vt:lpstr>
      <vt:lpstr>Features</vt:lpstr>
      <vt:lpstr>Demo: Using VS Code for TypeScript Features</vt:lpstr>
      <vt:lpstr>Features</vt:lpstr>
      <vt:lpstr>Features</vt:lpstr>
      <vt:lpstr>Features</vt:lpstr>
      <vt:lpstr>Features</vt:lpstr>
      <vt:lpstr>Features</vt:lpstr>
      <vt:lpstr>Features</vt:lpstr>
      <vt:lpstr>Features</vt:lpstr>
      <vt:lpstr>Features</vt:lpstr>
      <vt:lpstr>Features</vt:lpstr>
      <vt:lpstr>Features</vt:lpstr>
      <vt:lpstr>Features</vt:lpstr>
      <vt:lpstr>Usage</vt:lpstr>
      <vt:lpstr>Usage</vt:lpstr>
      <vt:lpstr>Usage</vt:lpstr>
      <vt:lpstr>Usage</vt:lpstr>
      <vt:lpstr>Future</vt:lpstr>
      <vt:lpstr>Future</vt:lpstr>
      <vt:lpstr>Future</vt:lpstr>
      <vt:lpstr>Future</vt:lpstr>
      <vt:lpstr>Demo: Playing With AssemblyScript</vt:lpstr>
      <vt:lpstr>Conclusion</vt:lpstr>
      <vt:lpstr>An Introduction To TypeScript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Analyzing Code in .NET</dc:title>
  <dc:creator>Jason Bock</dc:creator>
  <cp:lastModifiedBy>Jason Bock</cp:lastModifiedBy>
  <cp:revision>105</cp:revision>
  <dcterms:created xsi:type="dcterms:W3CDTF">2020-06-05T19:52:21Z</dcterms:created>
  <dcterms:modified xsi:type="dcterms:W3CDTF">2020-06-08T02:44:28Z</dcterms:modified>
</cp:coreProperties>
</file>