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7"/>
  </p:notesMasterIdLst>
  <p:sldIdLst>
    <p:sldId id="271" r:id="rId5"/>
    <p:sldId id="272" r:id="rId6"/>
    <p:sldId id="273" r:id="rId7"/>
    <p:sldId id="274" r:id="rId8"/>
    <p:sldId id="275" r:id="rId9"/>
    <p:sldId id="276" r:id="rId10"/>
    <p:sldId id="277" r:id="rId11"/>
    <p:sldId id="278" r:id="rId12"/>
    <p:sldId id="279" r:id="rId13"/>
    <p:sldId id="303"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7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70" autoAdjust="0"/>
    <p:restoredTop sz="81853" autoAdjust="0"/>
  </p:normalViewPr>
  <p:slideViewPr>
    <p:cSldViewPr snapToGrid="0" showGuides="1">
      <p:cViewPr varScale="1">
        <p:scale>
          <a:sx n="94" d="100"/>
          <a:sy n="94" d="100"/>
        </p:scale>
        <p:origin x="1530" y="90"/>
      </p:cViewPr>
      <p:guideLst>
        <p:guide orient="horz" pos="1872"/>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CE5BDF-9B7E-3646-B6C9-FC2C3E116129}" type="datetimeFigureOut">
              <a:rPr lang="en-US" smtClean="0"/>
              <a:t>2/18/2018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8BADB7-1FBB-B74E-B90C-DA1567BD042E}" type="slidenum">
              <a:rPr lang="en-US" smtClean="0"/>
              <a:t>‹#›</a:t>
            </a:fld>
            <a:endParaRPr lang="en-US"/>
          </a:p>
        </p:txBody>
      </p:sp>
    </p:spTree>
    <p:extLst>
      <p:ext uri="{BB962C8B-B14F-4D97-AF65-F5344CB8AC3E}">
        <p14:creationId xmlns:p14="http://schemas.microsoft.com/office/powerpoint/2010/main" val="97033889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a:t>
            </a:fld>
            <a:endParaRPr lang="en-US"/>
          </a:p>
        </p:txBody>
      </p:sp>
    </p:spTree>
    <p:extLst>
      <p:ext uri="{BB962C8B-B14F-4D97-AF65-F5344CB8AC3E}">
        <p14:creationId xmlns:p14="http://schemas.microsoft.com/office/powerpoint/2010/main" val="130850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13</a:t>
            </a:fld>
            <a:endParaRPr lang="en-US"/>
          </a:p>
        </p:txBody>
      </p:sp>
    </p:spTree>
    <p:extLst>
      <p:ext uri="{BB962C8B-B14F-4D97-AF65-F5344CB8AC3E}">
        <p14:creationId xmlns:p14="http://schemas.microsoft.com/office/powerpoint/2010/main" val="17789767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14</a:t>
            </a:fld>
            <a:endParaRPr lang="en-US"/>
          </a:p>
        </p:txBody>
      </p:sp>
    </p:spTree>
    <p:extLst>
      <p:ext uri="{BB962C8B-B14F-4D97-AF65-F5344CB8AC3E}">
        <p14:creationId xmlns:p14="http://schemas.microsoft.com/office/powerpoint/2010/main" val="3498910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15</a:t>
            </a:fld>
            <a:endParaRPr lang="en-US"/>
          </a:p>
        </p:txBody>
      </p:sp>
    </p:spTree>
    <p:extLst>
      <p:ext uri="{BB962C8B-B14F-4D97-AF65-F5344CB8AC3E}">
        <p14:creationId xmlns:p14="http://schemas.microsoft.com/office/powerpoint/2010/main" val="3595905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16</a:t>
            </a:fld>
            <a:endParaRPr lang="en-US"/>
          </a:p>
        </p:txBody>
      </p:sp>
    </p:spTree>
    <p:extLst>
      <p:ext uri="{BB962C8B-B14F-4D97-AF65-F5344CB8AC3E}">
        <p14:creationId xmlns:p14="http://schemas.microsoft.com/office/powerpoint/2010/main" val="246782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17</a:t>
            </a:fld>
            <a:endParaRPr lang="en-US"/>
          </a:p>
        </p:txBody>
      </p:sp>
    </p:spTree>
    <p:extLst>
      <p:ext uri="{BB962C8B-B14F-4D97-AF65-F5344CB8AC3E}">
        <p14:creationId xmlns:p14="http://schemas.microsoft.com/office/powerpoint/2010/main" val="474985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18</a:t>
            </a:fld>
            <a:endParaRPr lang="en-US"/>
          </a:p>
        </p:txBody>
      </p:sp>
    </p:spTree>
    <p:extLst>
      <p:ext uri="{BB962C8B-B14F-4D97-AF65-F5344CB8AC3E}">
        <p14:creationId xmlns:p14="http://schemas.microsoft.com/office/powerpoint/2010/main" val="3663593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19</a:t>
            </a:fld>
            <a:endParaRPr lang="en-US"/>
          </a:p>
        </p:txBody>
      </p:sp>
    </p:spTree>
    <p:extLst>
      <p:ext uri="{BB962C8B-B14F-4D97-AF65-F5344CB8AC3E}">
        <p14:creationId xmlns:p14="http://schemas.microsoft.com/office/powerpoint/2010/main" val="18894914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20</a:t>
            </a:fld>
            <a:endParaRPr lang="en-US"/>
          </a:p>
        </p:txBody>
      </p:sp>
    </p:spTree>
    <p:extLst>
      <p:ext uri="{BB962C8B-B14F-4D97-AF65-F5344CB8AC3E}">
        <p14:creationId xmlns:p14="http://schemas.microsoft.com/office/powerpoint/2010/main" val="281087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21</a:t>
            </a:fld>
            <a:endParaRPr lang="en-US"/>
          </a:p>
        </p:txBody>
      </p:sp>
    </p:spTree>
    <p:extLst>
      <p:ext uri="{BB962C8B-B14F-4D97-AF65-F5344CB8AC3E}">
        <p14:creationId xmlns:p14="http://schemas.microsoft.com/office/powerpoint/2010/main" val="25640030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22</a:t>
            </a:fld>
            <a:endParaRPr lang="en-US"/>
          </a:p>
        </p:txBody>
      </p:sp>
    </p:spTree>
    <p:extLst>
      <p:ext uri="{BB962C8B-B14F-4D97-AF65-F5344CB8AC3E}">
        <p14:creationId xmlns:p14="http://schemas.microsoft.com/office/powerpoint/2010/main" val="33465580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easy to say</a:t>
            </a:r>
            <a:r>
              <a:rPr lang="en-US" baseline="0" dirty="0"/>
              <a:t> “JavaScript sucks!” That’s a clickbait-y way to start a conversation. “COBOL sucks” – but lots of companies made a lot of money on that language.</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5</a:t>
            </a:fld>
            <a:endParaRPr lang="en-US"/>
          </a:p>
        </p:txBody>
      </p:sp>
    </p:spTree>
    <p:extLst>
      <p:ext uri="{BB962C8B-B14F-4D97-AF65-F5344CB8AC3E}">
        <p14:creationId xmlns:p14="http://schemas.microsoft.com/office/powerpoint/2010/main" val="27786011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This slide is just for backup</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23</a:t>
            </a:fld>
            <a:endParaRPr lang="en-US"/>
          </a:p>
        </p:txBody>
      </p:sp>
    </p:spTree>
    <p:extLst>
      <p:ext uri="{BB962C8B-B14F-4D97-AF65-F5344CB8AC3E}">
        <p14:creationId xmlns:p14="http://schemas.microsoft.com/office/powerpoint/2010/main" val="1385890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is TypeScript being used? It’s what Angular is built upon.</a:t>
            </a:r>
          </a:p>
        </p:txBody>
      </p:sp>
      <p:sp>
        <p:nvSpPr>
          <p:cNvPr id="4" name="Slide Number Placeholder 3"/>
          <p:cNvSpPr>
            <a:spLocks noGrp="1"/>
          </p:cNvSpPr>
          <p:nvPr>
            <p:ph type="sldNum" sz="quarter" idx="10"/>
          </p:nvPr>
        </p:nvSpPr>
        <p:spPr/>
        <p:txBody>
          <a:bodyPr/>
          <a:lstStyle/>
          <a:p>
            <a:fld id="{DE326DE0-BACA-4EA0-B73F-CC7DC1D7F4A1}" type="slidenum">
              <a:rPr lang="en-US" smtClean="0"/>
              <a:pPr/>
              <a:t>24</a:t>
            </a:fld>
            <a:endParaRPr lang="en-US"/>
          </a:p>
        </p:txBody>
      </p:sp>
    </p:spTree>
    <p:extLst>
      <p:ext uri="{BB962C8B-B14F-4D97-AF65-F5344CB8AC3E}">
        <p14:creationId xmlns:p14="http://schemas.microsoft.com/office/powerpoint/2010/main" val="14350811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Azure Portal is written in </a:t>
            </a:r>
            <a:r>
              <a:rPr lang="en-US" dirty="0" err="1"/>
              <a:t>TypeScript</a:t>
            </a:r>
            <a:r>
              <a:rPr lang="en-US" dirty="0"/>
              <a:t>.</a:t>
            </a:r>
          </a:p>
        </p:txBody>
      </p:sp>
      <p:sp>
        <p:nvSpPr>
          <p:cNvPr id="4" name="Slide Number Placeholder 3"/>
          <p:cNvSpPr>
            <a:spLocks noGrp="1"/>
          </p:cNvSpPr>
          <p:nvPr>
            <p:ph type="sldNum" sz="quarter" idx="10"/>
          </p:nvPr>
        </p:nvSpPr>
        <p:spPr/>
        <p:txBody>
          <a:bodyPr/>
          <a:lstStyle/>
          <a:p>
            <a:fld id="{DE326DE0-BACA-4EA0-B73F-CC7DC1D7F4A1}" type="slidenum">
              <a:rPr lang="en-US" smtClean="0"/>
              <a:pPr/>
              <a:t>25</a:t>
            </a:fld>
            <a:endParaRPr lang="en-US"/>
          </a:p>
        </p:txBody>
      </p:sp>
    </p:spTree>
    <p:extLst>
      <p:ext uri="{BB962C8B-B14F-4D97-AF65-F5344CB8AC3E}">
        <p14:creationId xmlns:p14="http://schemas.microsoft.com/office/powerpoint/2010/main" val="743934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developer tools for Edge are written</a:t>
            </a:r>
            <a:r>
              <a:rPr lang="en-US" baseline="0" dirty="0"/>
              <a:t> in TypeScript.</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26</a:t>
            </a:fld>
            <a:endParaRPr lang="en-US"/>
          </a:p>
        </p:txBody>
      </p:sp>
    </p:spTree>
    <p:extLst>
      <p:ext uri="{BB962C8B-B14F-4D97-AF65-F5344CB8AC3E}">
        <p14:creationId xmlns:p14="http://schemas.microsoft.com/office/powerpoint/2010/main" val="3101262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There’s a lot of other places TypeScript is being used</a:t>
            </a:r>
            <a:r>
              <a:rPr lang="en-US" baseline="0" dirty="0"/>
              <a:t> – check the site for more details.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27</a:t>
            </a:fld>
            <a:endParaRPr lang="en-US"/>
          </a:p>
        </p:txBody>
      </p:sp>
    </p:spTree>
    <p:extLst>
      <p:ext uri="{BB962C8B-B14F-4D97-AF65-F5344CB8AC3E}">
        <p14:creationId xmlns:p14="http://schemas.microsoft.com/office/powerpoint/2010/main" val="41836274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granted, JavaScript has</a:t>
            </a:r>
            <a:r>
              <a:rPr lang="en-US" baseline="0" dirty="0"/>
              <a:t> rapidly matured in the past 5 years, with new frameworks and toolchains popping up every day (at least that’s what it seems like). Also, the language is getting updates to modernize the language. Part of this accelerated process has been the need for JavaScript to remove the cruft of years gone by and provide modern programming constructs. TypeScript is definitely a motivational factor here.</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28</a:t>
            </a:fld>
            <a:endParaRPr lang="en-US"/>
          </a:p>
        </p:txBody>
      </p:sp>
    </p:spTree>
    <p:extLst>
      <p:ext uri="{BB962C8B-B14F-4D97-AF65-F5344CB8AC3E}">
        <p14:creationId xmlns:p14="http://schemas.microsoft.com/office/powerpoint/2010/main" val="36675267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TypeScript has a roadmap of future features. Some map to upcoming JavaScript features, and some are just TS language features.</a:t>
            </a:r>
          </a:p>
        </p:txBody>
      </p:sp>
      <p:sp>
        <p:nvSpPr>
          <p:cNvPr id="4" name="Slide Number Placeholder 3"/>
          <p:cNvSpPr>
            <a:spLocks noGrp="1"/>
          </p:cNvSpPr>
          <p:nvPr>
            <p:ph type="sldNum" sz="quarter" idx="10"/>
          </p:nvPr>
        </p:nvSpPr>
        <p:spPr/>
        <p:txBody>
          <a:bodyPr/>
          <a:lstStyle/>
          <a:p>
            <a:fld id="{DE326DE0-BACA-4EA0-B73F-CC7DC1D7F4A1}" type="slidenum">
              <a:rPr lang="en-US" smtClean="0"/>
              <a:pPr/>
              <a:t>29</a:t>
            </a:fld>
            <a:endParaRPr lang="en-US"/>
          </a:p>
        </p:txBody>
      </p:sp>
    </p:spTree>
    <p:extLst>
      <p:ext uri="{BB962C8B-B14F-4D97-AF65-F5344CB8AC3E}">
        <p14:creationId xmlns:p14="http://schemas.microsoft.com/office/powerpoint/2010/main" val="3888603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WebAssembly</a:t>
            </a:r>
            <a:r>
              <a:rPr lang="en-US" dirty="0"/>
              <a:t> is a new feature of web browsers to run code natively, JavaScript not requires. It will be interesting to see over time what this does to TypeScript, if anything.</a:t>
            </a:r>
          </a:p>
        </p:txBody>
      </p:sp>
      <p:sp>
        <p:nvSpPr>
          <p:cNvPr id="4" name="Slide Number Placeholder 3"/>
          <p:cNvSpPr>
            <a:spLocks noGrp="1"/>
          </p:cNvSpPr>
          <p:nvPr>
            <p:ph type="sldNum" sz="quarter" idx="10"/>
          </p:nvPr>
        </p:nvSpPr>
        <p:spPr/>
        <p:txBody>
          <a:bodyPr/>
          <a:lstStyle/>
          <a:p>
            <a:fld id="{DE326DE0-BACA-4EA0-B73F-CC7DC1D7F4A1}" type="slidenum">
              <a:rPr lang="en-US" smtClean="0"/>
              <a:pPr/>
              <a:t>30</a:t>
            </a:fld>
            <a:endParaRPr lang="en-US"/>
          </a:p>
        </p:txBody>
      </p:sp>
    </p:spTree>
    <p:extLst>
      <p:ext uri="{BB962C8B-B14F-4D97-AF65-F5344CB8AC3E}">
        <p14:creationId xmlns:p14="http://schemas.microsoft.com/office/powerpoint/2010/main" val="369888426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no matter what happens, consider TypeScript, even separately</a:t>
            </a:r>
            <a:r>
              <a:rPr lang="en-US" baseline="0" dirty="0"/>
              <a:t> from its web/JavaScript beginnings. It’s an interesting language that has some cool features and, in my opinion, makes JavaScript development so much easier. Your mileage may vary, but I like it!</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31</a:t>
            </a:fld>
            <a:endParaRPr lang="en-US"/>
          </a:p>
        </p:txBody>
      </p:sp>
    </p:spTree>
    <p:extLst>
      <p:ext uri="{BB962C8B-B14F-4D97-AF65-F5344CB8AC3E}">
        <p14:creationId xmlns:p14="http://schemas.microsoft.com/office/powerpoint/2010/main" val="31833108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Type-Driven Development with TypeScript - http://www.olioapps.com/blog/type-driven-development-with-typescript/</a:t>
            </a:r>
          </a:p>
          <a:p>
            <a:r>
              <a:rPr lang="en-US" dirty="0"/>
              <a:t>TypeScript 2.7: Numeric Separators - https://blog.mariusschulz.com/2018/02/16/typescript-2-7-numeric-separators</a:t>
            </a:r>
          </a:p>
          <a:p>
            <a:r>
              <a:rPr lang="en-US" dirty="0"/>
              <a:t>Announcing TypeScript 2.7 RC - https://blogs.msdn.microsoft.com/typescript/2018/01/17/announcing-typescript-2-7-rc/</a:t>
            </a:r>
          </a:p>
          <a:p>
            <a:r>
              <a:rPr lang="en-US" dirty="0"/>
              <a:t>Why does TypeScript Sometimes Fails to Type Check Extra Properties? - https://medium.com/@lemoine.benoit/why-does-typescript-sometimes-fails-to-type-check-extra-properties-fd230ebbc295</a:t>
            </a:r>
          </a:p>
          <a:p>
            <a:r>
              <a:rPr lang="en-US" dirty="0"/>
              <a:t>Converting 600k lines to TypeScript in 72 hours - https://www.lucidchart.com/techblog/2017/11/16/converting-600k-lines-to-typescript-in-72-hours/</a:t>
            </a:r>
          </a:p>
          <a:p>
            <a:r>
              <a:rPr lang="en-US" dirty="0"/>
              <a:t>TypeScript Practical Introduction - https://auth0.com/blog/typescript-practical-introduction/</a:t>
            </a:r>
          </a:p>
          <a:p>
            <a:r>
              <a:rPr lang="en-US" dirty="0"/>
              <a:t>Announcing TypeScript 2.6 - https://blogs.msdn.microsoft.com/typescript/2017/10/31/announcing-typescript-2-6/</a:t>
            </a:r>
          </a:p>
          <a:p>
            <a:r>
              <a:rPr lang="en-US" dirty="0"/>
              <a:t>The first TypeScript demo - https://medium.com/@lukeh/the-first-typescript-demo-905ea095a70f</a:t>
            </a:r>
          </a:p>
          <a:p>
            <a:r>
              <a:rPr lang="en-US" dirty="0"/>
              <a:t>TypeScript: JavaScript + Types = Awesome Developer Productivity - Type Annotations - https://www.barbarianmeetscoding.com/blog/2017/09/07/typescript-javascript-plus-types-equals-awesome-developer-productivity-type-annotations/</a:t>
            </a:r>
          </a:p>
          <a:p>
            <a:r>
              <a:rPr lang="en-US" dirty="0"/>
              <a:t>Understanding and Embracing TypeScript’s “</a:t>
            </a:r>
            <a:r>
              <a:rPr lang="en-US" dirty="0" err="1"/>
              <a:t>readonly</a:t>
            </a:r>
            <a:r>
              <a:rPr lang="en-US" dirty="0"/>
              <a:t>” - https://spin.atomicobject.com/2017/08/14/typescript-readonly-intro/</a:t>
            </a:r>
          </a:p>
          <a:p>
            <a:r>
              <a:rPr lang="en-US" dirty="0"/>
              <a:t>Dynamic import: I've been awaiting you... - https://blog.johnnyreilly.com/2017/07/dynamic-import-ive-been-await-ing-you.html</a:t>
            </a:r>
          </a:p>
          <a:p>
            <a:r>
              <a:rPr lang="en-US" dirty="0"/>
              <a:t>Announcing TypeScript 2.4 - https://blogs.msdn.microsoft.com/typescript/2017/06/27/announcing-typescript-2-4/</a:t>
            </a:r>
          </a:p>
          <a:p>
            <a:r>
              <a:rPr lang="en-US" dirty="0"/>
              <a:t>TypeScript 2.3: Generic Parameter Defaults - https://blog.mariusschulz.com/2017/06/02/typescript-2-3-generic-parameter-defaults</a:t>
            </a:r>
          </a:p>
          <a:p>
            <a:r>
              <a:rPr lang="en-US" dirty="0"/>
              <a:t>TypeScript 2.2: </a:t>
            </a:r>
            <a:r>
              <a:rPr lang="en-US" dirty="0" err="1"/>
              <a:t>Mixin</a:t>
            </a:r>
            <a:r>
              <a:rPr lang="en-US" dirty="0"/>
              <a:t> Classes - https://blog.mariusschulz.com/2017/05/26/typescript-2-2-mixin-classes</a:t>
            </a:r>
          </a:p>
          <a:p>
            <a:r>
              <a:rPr lang="en-US" dirty="0"/>
              <a:t>Announcing TypeScript 2.3 - https://blogs.msdn.microsoft.com/typescript/2017/04/27/announcing-typescript-2-3/</a:t>
            </a:r>
          </a:p>
          <a:p>
            <a:r>
              <a:rPr lang="en-US" dirty="0"/>
              <a:t>Quick Start - http://www.typescriptlang.org/docs/tutorial.html</a:t>
            </a:r>
          </a:p>
          <a:p>
            <a:r>
              <a:rPr lang="en-US" dirty="0"/>
              <a:t>TypeScript 2.2: Dotted Properties and String Index Signatures - https://blog.mariusschulz.com/2017/03/03/typescript-2-2-dotted-properties-and-string-index-signatures</a:t>
            </a:r>
          </a:p>
          <a:p>
            <a:r>
              <a:rPr lang="en-US" dirty="0"/>
              <a:t>Editing TypeScript - https://code.visualstudio.com/Docs/languages/typescript</a:t>
            </a:r>
          </a:p>
          <a:p>
            <a:r>
              <a:rPr lang="en-US" dirty="0"/>
              <a:t>Using TypeScript in Visual Studio Code - http://blogs.msdn.com/b/typescript/archive/2015/04/30/using-typescript-in-visual-studio-code.aspx</a:t>
            </a:r>
          </a:p>
          <a:p>
            <a:r>
              <a:rPr lang="en-US" dirty="0"/>
              <a:t>TypeScript: The Nitty-Gritty Parts - https://medium.com/@sebastiansebald/typescript-the-nitty-gritty-parts-85313547a182#.5atns4w6x</a:t>
            </a:r>
          </a:p>
          <a:p>
            <a:r>
              <a:rPr lang="en-US" dirty="0"/>
              <a:t>TypeScript 2.2: The object Type - https://blog.mariusschulz.com/2017/02/24/typescript-2-2-the-object-type</a:t>
            </a:r>
          </a:p>
          <a:p>
            <a:r>
              <a:rPr lang="en-US" dirty="0"/>
              <a:t>Announcing TypeScript 2.2 - https://blogs.msdn.microsoft.com/typescript/2017/02/22/announcing-typescript-2-2/</a:t>
            </a:r>
          </a:p>
          <a:p>
            <a:r>
              <a:rPr lang="en-US" dirty="0"/>
              <a:t>TypeScript + Node.js Enterprise Patterns - http://consoledotblog.com/2017/01/typescript-node-js-enterprise-patterns/</a:t>
            </a:r>
          </a:p>
          <a:p>
            <a:r>
              <a:rPr lang="en-US" dirty="0"/>
              <a:t>TypeScript Deep Dive - https://www.gitbook.com/book/basarat/typescript/details</a:t>
            </a:r>
          </a:p>
          <a:p>
            <a:r>
              <a:rPr lang="en-US" dirty="0"/>
              <a:t>Announcing TypeScript 2.2 RC - https://blogs.msdn.microsoft.com/typescript/2017/02/02/announcing-typescript-2-2-rc/</a:t>
            </a:r>
          </a:p>
          <a:p>
            <a:r>
              <a:rPr lang="en-US" dirty="0"/>
              <a:t>TypeScript 2.1: Improved Inference for Literal Types - https://blog.mariusschulz.com/2017/01/27/typescript-2-1-improved-inference-for-literal-types</a:t>
            </a:r>
          </a:p>
          <a:p>
            <a:r>
              <a:rPr lang="en-US" dirty="0"/>
              <a:t>Announcing TypeScript 2.1 - https://blogs.msdn.microsoft.com/typescript/2016/12/07/announcing-typescript-2-1/</a:t>
            </a:r>
          </a:p>
          <a:p>
            <a:r>
              <a:rPr lang="en-US" dirty="0"/>
              <a:t>TypeScript 2.0: The "never" Type - https://blog.mariusschulz.com/2016/11/18/typescript-2-0-the-never-type</a:t>
            </a:r>
          </a:p>
          <a:p>
            <a:r>
              <a:rPr lang="en-US" dirty="0"/>
              <a:t>TypeScript 2.0 is now available! - https://blogs.msdn.microsoft.com/typescript/2016/09/22/announcing-typescript-2-0/</a:t>
            </a:r>
          </a:p>
          <a:p>
            <a:r>
              <a:rPr lang="en-US" dirty="0"/>
              <a:t>Announcing TypeScript 2.0 RC - https://blogs.msdn.microsoft.com/typescript/2016/08/30/announcing-typescript-2-0-rc/</a:t>
            </a:r>
          </a:p>
          <a:p>
            <a:r>
              <a:rPr lang="en-US" dirty="0"/>
              <a:t>What's new in TypeScript - https://github.com/Microsoft/TypeScript/wiki/What%27s-new-in-TypeScript</a:t>
            </a:r>
          </a:p>
          <a:p>
            <a:r>
              <a:rPr lang="en-US" dirty="0" err="1"/>
              <a:t>Roadmamp</a:t>
            </a:r>
            <a:r>
              <a:rPr lang="en-US" dirty="0"/>
              <a:t> - https://github.com/Microsoft/TypeScript/wiki/Roadmap</a:t>
            </a:r>
          </a:p>
          <a:p>
            <a:r>
              <a:rPr lang="en-US" dirty="0"/>
              <a:t>Announcing TypeScript 1.7 - http://blogs.msdn.com/b/typescript/archive/2015/11/30/announcing-typescript-1-7.aspx</a:t>
            </a:r>
          </a:p>
          <a:p>
            <a:r>
              <a:rPr lang="en-US" dirty="0"/>
              <a:t>Even Better Data Typing with TypeScript 1.4 - https://visualstudiomagazine.com/articles/2015/06/26/better-data-typing-typescript-1-4.aspx</a:t>
            </a:r>
          </a:p>
          <a:p>
            <a:r>
              <a:rPr lang="en-US" dirty="0"/>
              <a:t>TypeScript: The Best Way to Write JavaScript - http://www.codemag.com/article/1511051</a:t>
            </a:r>
          </a:p>
          <a:p>
            <a:r>
              <a:rPr lang="en-US" dirty="0"/>
              <a:t>Exploiting Generics in TypeScript - https://visualstudiomagazine.com/articles/2015/12/01/exploiting-generics.aspx</a:t>
            </a:r>
          </a:p>
          <a:p>
            <a:r>
              <a:rPr lang="en-US" dirty="0"/>
              <a:t>Overloading TypeScript Functions - https://visualstudiomagazine.com/articles/2015/11/01/overloading-typescript-functions.aspx</a:t>
            </a:r>
          </a:p>
          <a:p>
            <a:r>
              <a:rPr lang="en-US" dirty="0"/>
              <a:t>Implementing Strategy Pattern and Callbacks in TypeScript - https://visualstudiomagazine.com/articles/2015/10/01/implementing-strategy-pattern.aspx</a:t>
            </a:r>
          </a:p>
          <a:p>
            <a:r>
              <a:rPr lang="en-US" dirty="0"/>
              <a:t>Managing Functions in TypeScript - https://visualstudiomagazine.com/articles/2015/09/01/managing-functions-in-typescript.aspx</a:t>
            </a:r>
          </a:p>
          <a:p>
            <a:r>
              <a:rPr lang="en-US" dirty="0"/>
              <a:t>TypeScript: A New Language for .NET and JavaScript Developers - http://rachelappel.com/typescript-a-new-language-for-.net-and-javascript-developers</a:t>
            </a:r>
          </a:p>
          <a:p>
            <a:r>
              <a:rPr lang="en-US" dirty="0"/>
              <a:t>Exploiting TypeScript Arrays - https://visualstudiomagazine.com/articles/2016/01/01/exploiting-typescript-arrays.aspx</a:t>
            </a:r>
          </a:p>
          <a:p>
            <a:r>
              <a:rPr lang="en-US" dirty="0"/>
              <a:t>I Hated JavaScript - https://alexandrebrisebois.wordpress.com/2016/01/28/i-hated-javascript/</a:t>
            </a:r>
          </a:p>
          <a:p>
            <a:r>
              <a:rPr lang="en-US" dirty="0"/>
              <a:t>TypeScript Deep Dive - https://basarat.gitbooks.io/typescript/</a:t>
            </a:r>
          </a:p>
          <a:p>
            <a:r>
              <a:rPr lang="en-US" dirty="0"/>
              <a:t>TypeScript Compiler Options - https://github.com/Microsoft/TypeScript/wiki/Compiler-Options</a:t>
            </a:r>
          </a:p>
          <a:p>
            <a:r>
              <a:rPr lang="en-US" dirty="0"/>
              <a:t>Angular 2 and TypeScript - https://blog.mariusschulz.com/2015/03/06/angular-2-and-typescript</a:t>
            </a:r>
          </a:p>
          <a:p>
            <a:r>
              <a:rPr lang="en-US" dirty="0"/>
              <a:t>Aurelia Starter Kit - http://aurelia.io/docs.html#/aurelia/framework/latest/doc/article/getting-started</a:t>
            </a:r>
          </a:p>
          <a:p>
            <a:r>
              <a:rPr lang="en-US" dirty="0"/>
              <a:t>Extending Visual Studio Code - https://code.visualstudio.com/docs/extensions/overview</a:t>
            </a:r>
          </a:p>
          <a:p>
            <a:r>
              <a:rPr lang="en-US" dirty="0"/>
              <a:t>ES6-const - https://mathiasbynens.be/notes/es6-const</a:t>
            </a:r>
          </a:p>
          <a:p>
            <a:r>
              <a:rPr lang="en-US" dirty="0"/>
              <a:t>Decorators &amp; metadata reflection in TypeScript: From Novice to Expert (Part I) - http://blog.wolksoftware.com/decorators-reflection-javascript-typescript</a:t>
            </a:r>
          </a:p>
          <a:p>
            <a:r>
              <a:rPr lang="en-US" dirty="0"/>
              <a:t>How to implement a typescript decorator? - http://stackoverflow.com/questions/29775830/how-to-implement-a-typescript-decorator</a:t>
            </a:r>
          </a:p>
          <a:p>
            <a:r>
              <a:rPr lang="en-US" dirty="0"/>
              <a:t>Basic Typescript Dependency Injection with Decorators - http://jonnyreeves.co.uk/2015/basic-typescript-dependency-injection-with-decorators/</a:t>
            </a:r>
          </a:p>
          <a:p>
            <a:r>
              <a:rPr lang="en-US" dirty="0"/>
              <a:t>Adding TypeScript Support to an Existing Project - </a:t>
            </a:r>
          </a:p>
          <a:p>
            <a:r>
              <a:rPr lang="en-US" dirty="0"/>
              <a:t>http://drew5.net/code/bits-and-bytes-adding-typescript-support-to-an-existing-project/</a:t>
            </a:r>
          </a:p>
          <a:p>
            <a:r>
              <a:rPr lang="en-US" dirty="0"/>
              <a:t>Setting up a TypeScript + Visual Studio Code development environment  - http://blog.wolksoftware.com/setting-up-your-typescript-vs-code-development-environment</a:t>
            </a:r>
          </a:p>
          <a:p>
            <a:r>
              <a:rPr lang="en-US" dirty="0"/>
              <a:t>Setting up Aurelia with Typescript in Visual Studio 2015 - http://www.marwijnchristiaans.com/?p=6</a:t>
            </a:r>
          </a:p>
          <a:p>
            <a:r>
              <a:rPr lang="en-US" dirty="0"/>
              <a:t>TypeScript 2.0:</a:t>
            </a:r>
          </a:p>
          <a:p>
            <a:r>
              <a:rPr lang="en-US" dirty="0"/>
              <a:t>	TypeScript 2.0: Non-Nullable Types - https://blog.mariusschulz.com/2016/09/27/typescript-2-0-non-nullable-types</a:t>
            </a:r>
          </a:p>
          <a:p>
            <a:r>
              <a:rPr lang="en-US" dirty="0"/>
              <a:t>	TypeScript 2.0: Control Flow Based Type Analysis - https://blog.mariusschulz.com/2016/09/30/typescript-2-0-control-flow-based-type-analysis</a:t>
            </a:r>
          </a:p>
          <a:p>
            <a:r>
              <a:rPr lang="en-US"/>
              <a:t>	TypeScript 2.0: Acquiring Type Declaration Files - https://blog.mariusschulz.com/2016/10/23/typescript-2-0-acquiring-type-declaration-files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E8BADB7-1FBB-B74E-B90C-DA1567BD042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532668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Granted</a:t>
            </a:r>
            <a:r>
              <a:rPr lang="en-US" baseline="0" dirty="0"/>
              <a:t>, we all know that JavaScript has some good things and some bad parts…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6</a:t>
            </a:fld>
            <a:endParaRPr lang="en-US"/>
          </a:p>
        </p:txBody>
      </p:sp>
    </p:spTree>
    <p:extLst>
      <p:ext uri="{BB962C8B-B14F-4D97-AF65-F5344CB8AC3E}">
        <p14:creationId xmlns:p14="http://schemas.microsoft.com/office/powerpoint/2010/main" val="3464243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the bad….well, it’s kind of</a:t>
            </a:r>
            <a:r>
              <a:rPr lang="en-US" baseline="0" dirty="0"/>
              <a:t> bad. It’s easy to say, “well, just do the ‘good’ parts”, but that doesn’t eliminate the badness from the language</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7</a:t>
            </a:fld>
            <a:endParaRPr lang="en-US"/>
          </a:p>
        </p:txBody>
      </p:sp>
    </p:spTree>
    <p:extLst>
      <p:ext uri="{BB962C8B-B14F-4D97-AF65-F5344CB8AC3E}">
        <p14:creationId xmlns:p14="http://schemas.microsoft.com/office/powerpoint/2010/main" val="3598688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sometimes even the good stuff</a:t>
            </a:r>
            <a:r>
              <a:rPr lang="en-US" baseline="0" dirty="0"/>
              <a:t> (prototypical inheritance and adding methods to objects) can be abused such that it can influence the future</a:t>
            </a:r>
          </a:p>
          <a:p>
            <a:endParaRPr lang="en-US" baseline="0" dirty="0"/>
          </a:p>
          <a:p>
            <a:r>
              <a:rPr lang="en-US" baseline="0" dirty="0"/>
              <a:t>(As one of my coworkers said when he saw this, “</a:t>
            </a:r>
            <a:r>
              <a:rPr lang="en-US" dirty="0"/>
              <a:t>Yet again showing the evil that is modifying built-in data types. Also, </a:t>
            </a:r>
            <a:r>
              <a:rPr lang="en-US" dirty="0" err="1"/>
              <a:t>MooTools</a:t>
            </a:r>
            <a:r>
              <a:rPr lang="en-US" dirty="0"/>
              <a:t> is why we can't have nice things ;).</a:t>
            </a:r>
            <a:r>
              <a:rPr lang="en-US" baseline="0" dirty="0"/>
              <a:t>”)</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8</a:t>
            </a:fld>
            <a:endParaRPr lang="en-US"/>
          </a:p>
        </p:txBody>
      </p:sp>
    </p:spTree>
    <p:extLst>
      <p:ext uri="{BB962C8B-B14F-4D97-AF65-F5344CB8AC3E}">
        <p14:creationId xmlns:p14="http://schemas.microsoft.com/office/powerpoint/2010/main" val="25137867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That’s essentially what TypeScript</a:t>
            </a:r>
            <a:r>
              <a:rPr lang="en-US" baseline="0" dirty="0"/>
              <a:t> is trying to address. It allows you to add typing to JavaScript so you have a high degree of confidence in how your JavaScript will run.</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9</a:t>
            </a:fld>
            <a:endParaRPr lang="en-US"/>
          </a:p>
        </p:txBody>
      </p:sp>
    </p:spTree>
    <p:extLst>
      <p:ext uri="{BB962C8B-B14F-4D97-AF65-F5344CB8AC3E}">
        <p14:creationId xmlns:p14="http://schemas.microsoft.com/office/powerpoint/2010/main" val="3248255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TypeScript</a:t>
            </a:r>
            <a:r>
              <a:rPr lang="en-US" baseline="0" dirty="0"/>
              <a:t> works using the TS playground - </a:t>
            </a:r>
            <a:r>
              <a:rPr lang="en-US" sz="1200" kern="1200" dirty="0">
                <a:solidFill>
                  <a:schemeClr val="tx1"/>
                </a:solidFill>
                <a:latin typeface="+mn-lt"/>
                <a:ea typeface="+mn-ea"/>
                <a:cs typeface="+mn-cs"/>
              </a:rPr>
              <a:t>http://www.typescriptlang.org/Playground</a:t>
            </a:r>
          </a:p>
          <a:p>
            <a:endParaRPr lang="en-US" sz="1200" kern="1200" dirty="0">
              <a:solidFill>
                <a:schemeClr val="tx1"/>
              </a:solidFill>
              <a:latin typeface="+mn-lt"/>
              <a:ea typeface="+mn-ea"/>
              <a:cs typeface="+mn-cs"/>
            </a:endParaRPr>
          </a:p>
          <a:p>
            <a:r>
              <a:rPr lang="en-US" sz="1200" kern="1200" dirty="0">
                <a:solidFill>
                  <a:schemeClr val="tx1"/>
                </a:solidFill>
                <a:latin typeface="+mn-lt"/>
                <a:ea typeface="+mn-ea"/>
                <a:cs typeface="+mn-cs"/>
              </a:rPr>
              <a:t>Note: https://github.com/Microsoft/TypeScript/issues/4866, last I checked, it was 1.7.4,</a:t>
            </a:r>
            <a:r>
              <a:rPr lang="en-US" sz="1200" kern="1200" baseline="0" dirty="0">
                <a:solidFill>
                  <a:schemeClr val="tx1"/>
                </a:solidFill>
                <a:latin typeface="+mn-lt"/>
                <a:ea typeface="+mn-ea"/>
                <a:cs typeface="+mn-cs"/>
              </a:rPr>
              <a:t> but it should be explicit.</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10</a:t>
            </a:fld>
            <a:endParaRPr lang="en-US"/>
          </a:p>
        </p:txBody>
      </p:sp>
    </p:spTree>
    <p:extLst>
      <p:ext uri="{BB962C8B-B14F-4D97-AF65-F5344CB8AC3E}">
        <p14:creationId xmlns:p14="http://schemas.microsoft.com/office/powerpoint/2010/main" val="3003431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as you just saw, the TypeScript compiler translates the TS code into idiomatic JavaScript. A</a:t>
            </a:r>
            <a:r>
              <a:rPr lang="en-US" baseline="0" dirty="0"/>
              <a:t> lot of information is “erased” at that point, but that’s OK, because we gain a lot of safety as we develop our applications. Furthermore, we don’t have to be limited, or to an arguably large degree, about what the JavaScript ends up looking like. So, let’s forget now what JS is produced, and dive into all the TS language features.</a:t>
            </a:r>
            <a:endParaRPr lang="en-US" dirty="0"/>
          </a:p>
        </p:txBody>
      </p:sp>
      <p:sp>
        <p:nvSpPr>
          <p:cNvPr id="4" name="Slide Number Placeholder 3"/>
          <p:cNvSpPr>
            <a:spLocks noGrp="1"/>
          </p:cNvSpPr>
          <p:nvPr>
            <p:ph type="sldNum" sz="quarter" idx="10"/>
          </p:nvPr>
        </p:nvSpPr>
        <p:spPr/>
        <p:txBody>
          <a:bodyPr/>
          <a:lstStyle/>
          <a:p>
            <a:fld id="{DE326DE0-BACA-4EA0-B73F-CC7DC1D7F4A1}" type="slidenum">
              <a:rPr lang="en-US" smtClean="0"/>
              <a:pPr/>
              <a:t>11</a:t>
            </a:fld>
            <a:endParaRPr lang="en-US"/>
          </a:p>
        </p:txBody>
      </p:sp>
    </p:spTree>
    <p:extLst>
      <p:ext uri="{BB962C8B-B14F-4D97-AF65-F5344CB8AC3E}">
        <p14:creationId xmlns:p14="http://schemas.microsoft.com/office/powerpoint/2010/main" val="1503791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now dive into TypeScript language features. To do that, we’ll use VS Code.</a:t>
            </a:r>
          </a:p>
          <a:p>
            <a:endParaRPr lang="en-US" dirty="0"/>
          </a:p>
          <a:p>
            <a:r>
              <a:rPr lang="en-US" dirty="0"/>
              <a:t>https://code.visualstudio.com/Docs/languages/typescript</a:t>
            </a:r>
          </a:p>
          <a:p>
            <a:endParaRPr lang="en-US" dirty="0"/>
          </a:p>
          <a:p>
            <a:r>
              <a:rPr lang="en-US" dirty="0"/>
              <a:t>Note: hiding .</a:t>
            </a:r>
            <a:r>
              <a:rPr lang="en-US" dirty="0" err="1"/>
              <a:t>js</a:t>
            </a:r>
            <a:r>
              <a:rPr lang="en-US" dirty="0"/>
              <a:t> files</a:t>
            </a:r>
            <a:r>
              <a:rPr lang="en-US" baseline="0" dirty="0"/>
              <a:t> and the font size were changes in my user settings: C:\Users\jasonb\AppData\Roaming\Code\User\settings.json</a:t>
            </a:r>
          </a:p>
          <a:p>
            <a:r>
              <a:rPr lang="en-US" baseline="0" dirty="0"/>
              <a:t>File -&gt; Preferences -&gt; User Settings</a:t>
            </a:r>
            <a:endParaRPr lang="en-US" dirty="0"/>
          </a:p>
        </p:txBody>
      </p:sp>
      <p:sp>
        <p:nvSpPr>
          <p:cNvPr id="4" name="Slide Number Placeholder 3"/>
          <p:cNvSpPr>
            <a:spLocks noGrp="1"/>
          </p:cNvSpPr>
          <p:nvPr>
            <p:ph type="sldNum" sz="quarter" idx="10"/>
          </p:nvPr>
        </p:nvSpPr>
        <p:spPr/>
        <p:txBody>
          <a:bodyPr/>
          <a:lstStyle/>
          <a:p>
            <a:fld id="{4E8BADB7-1FBB-B74E-B90C-DA1567BD042E}" type="slidenum">
              <a:rPr lang="en-US" smtClean="0"/>
              <a:t>12</a:t>
            </a:fld>
            <a:endParaRPr lang="en-US"/>
          </a:p>
        </p:txBody>
      </p:sp>
    </p:spTree>
    <p:extLst>
      <p:ext uri="{BB962C8B-B14F-4D97-AF65-F5344CB8AC3E}">
        <p14:creationId xmlns:p14="http://schemas.microsoft.com/office/powerpoint/2010/main" val="11790712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80846" y="1454203"/>
            <a:ext cx="7226060" cy="1862379"/>
          </a:xfrm>
        </p:spPr>
        <p:txBody>
          <a:bodyPr anchor="t">
            <a:noAutofit/>
          </a:bodyPr>
          <a:lstStyle>
            <a:lvl1pPr algn="l">
              <a:lnSpc>
                <a:spcPts val="5500"/>
              </a:lnSpc>
              <a:defRPr sz="6000" i="1" baseline="0">
                <a:solidFill>
                  <a:schemeClr val="tx1"/>
                </a:solidFill>
                <a:latin typeface="+mn-lt"/>
                <a:cs typeface="Cordia New" panose="020B0304020202020204" pitchFamily="34" charset="-34"/>
              </a:defRPr>
            </a:lvl1pPr>
          </a:lstStyle>
          <a:p>
            <a:r>
              <a:rPr lang="en-US" dirty="0"/>
              <a:t>TITLE OF THE</a:t>
            </a:r>
            <a:br>
              <a:rPr lang="en-US" dirty="0"/>
            </a:br>
            <a:r>
              <a:rPr lang="en-US" dirty="0"/>
              <a:t>PRESENTATION</a:t>
            </a:r>
            <a:br>
              <a:rPr lang="en-US" dirty="0"/>
            </a:br>
            <a:r>
              <a:rPr lang="en-US" dirty="0"/>
              <a:t>WILL GO HERE</a:t>
            </a:r>
          </a:p>
        </p:txBody>
      </p:sp>
      <p:sp>
        <p:nvSpPr>
          <p:cNvPr id="3" name="Subtitle 2"/>
          <p:cNvSpPr>
            <a:spLocks noGrp="1"/>
          </p:cNvSpPr>
          <p:nvPr>
            <p:ph type="subTitle" idx="1" hasCustomPrompt="1"/>
          </p:nvPr>
        </p:nvSpPr>
        <p:spPr>
          <a:xfrm>
            <a:off x="641228" y="3554081"/>
            <a:ext cx="7165678" cy="379561"/>
          </a:xfrm>
        </p:spPr>
        <p:txBody>
          <a:bodyPr>
            <a:noAutofit/>
          </a:bodyPr>
          <a:lstStyle>
            <a:lvl1pPr marL="0" indent="0" algn="l">
              <a:lnSpc>
                <a:spcPts val="1700"/>
              </a:lnSpc>
              <a:spcBef>
                <a:spcPts val="0"/>
              </a:spcBef>
              <a:buNone/>
              <a:defRPr sz="1350" b="0" kern="0" spc="30" baseline="0">
                <a:solidFill>
                  <a:schemeClr val="accent5"/>
                </a:solidFill>
                <a:latin typeface="+mn-lt"/>
                <a:cs typeface="Cordia New" panose="020B0304020202020204" pitchFamily="34" charset="-34"/>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Title of the presentation will be no longer than three lines</a:t>
            </a:r>
          </a:p>
        </p:txBody>
      </p:sp>
      <p:sp>
        <p:nvSpPr>
          <p:cNvPr id="6" name="Text Placeholder 2"/>
          <p:cNvSpPr>
            <a:spLocks noGrp="1"/>
          </p:cNvSpPr>
          <p:nvPr>
            <p:ph type="body" idx="10" hasCustomPrompt="1"/>
          </p:nvPr>
        </p:nvSpPr>
        <p:spPr>
          <a:xfrm>
            <a:off x="641228" y="3933642"/>
            <a:ext cx="3254188" cy="2104849"/>
          </a:xfrm>
        </p:spPr>
        <p:txBody>
          <a:bodyPr anchor="ctr"/>
          <a:lstStyle>
            <a:lvl1pPr marL="0" indent="0" algn="l" defTabSz="182880">
              <a:lnSpc>
                <a:spcPts val="1800"/>
              </a:lnSpc>
              <a:spcBef>
                <a:spcPts val="0"/>
              </a:spcBef>
              <a:buNone/>
              <a:defRPr sz="1150" b="1" baseline="0">
                <a:solidFill>
                  <a:schemeClr val="tx2"/>
                </a:solidFill>
                <a:latin typeface="+mn-lt"/>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Presenter One</a:t>
            </a:r>
          </a:p>
          <a:p>
            <a:pPr lvl="0"/>
            <a:r>
              <a:rPr lang="en-US" dirty="0"/>
              <a:t>Presenter Two	</a:t>
            </a:r>
          </a:p>
          <a:p>
            <a:pPr lvl="0"/>
            <a:r>
              <a:rPr lang="en-US" dirty="0"/>
              <a:t>Presenter Three		</a:t>
            </a:r>
          </a:p>
        </p:txBody>
      </p:sp>
      <p:sp>
        <p:nvSpPr>
          <p:cNvPr id="8" name="Text Placeholder 2"/>
          <p:cNvSpPr>
            <a:spLocks noGrp="1"/>
          </p:cNvSpPr>
          <p:nvPr>
            <p:ph type="body" idx="11" hasCustomPrompt="1"/>
          </p:nvPr>
        </p:nvSpPr>
        <p:spPr>
          <a:xfrm>
            <a:off x="641228" y="668256"/>
            <a:ext cx="3782275" cy="412233"/>
          </a:xfrm>
        </p:spPr>
        <p:txBody>
          <a:bodyPr anchor="t"/>
          <a:lstStyle>
            <a:lvl1pPr marL="0" indent="0">
              <a:buNone/>
              <a:defRPr sz="2600" b="1">
                <a:solidFill>
                  <a:schemeClr val="accent6"/>
                </a:solidFill>
                <a:latin typeface="Cordia New" panose="020B0304020202020204" pitchFamily="34" charset="-34"/>
                <a:cs typeface="Cordia New" panose="020B0304020202020204" pitchFamily="34" charset="-34"/>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XX.XX.18</a:t>
            </a:r>
          </a:p>
        </p:txBody>
      </p:sp>
    </p:spTree>
    <p:extLst>
      <p:ext uri="{BB962C8B-B14F-4D97-AF65-F5344CB8AC3E}">
        <p14:creationId xmlns:p14="http://schemas.microsoft.com/office/powerpoint/2010/main" val="3230847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432154" y="911225"/>
            <a:ext cx="11430000" cy="481084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78859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235671"/>
            <a:ext cx="3086886" cy="5486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499" y="235671"/>
            <a:ext cx="8186001" cy="54864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3097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txBox="1">
            <a:spLocks/>
          </p:cNvSpPr>
          <p:nvPr userDrawn="1"/>
        </p:nvSpPr>
        <p:spPr>
          <a:xfrm>
            <a:off x="7047297" y="345238"/>
            <a:ext cx="4433643" cy="36193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1100" b="1" dirty="0">
                <a:solidFill>
                  <a:srgbClr val="56565A"/>
                </a:solidFill>
                <a:latin typeface="Franklin Gothic Medium Cond" charset="0"/>
                <a:ea typeface="Franklin Gothic Medium Cond" charset="0"/>
                <a:cs typeface="Franklin Gothic Medium Cond" charset="0"/>
              </a:rPr>
              <a:t>877.277.1044   </a:t>
            </a:r>
            <a:r>
              <a:rPr lang="en-US" sz="1200" b="1" i="0" dirty="0">
                <a:solidFill>
                  <a:srgbClr val="7DC242"/>
                </a:solidFill>
                <a:latin typeface="Arial Black" charset="0"/>
                <a:ea typeface="Arial Black" charset="0"/>
                <a:cs typeface="Arial Black" charset="0"/>
              </a:rPr>
              <a:t>/</a:t>
            </a:r>
            <a:r>
              <a:rPr lang="en-US" sz="1100" b="1" dirty="0">
                <a:solidFill>
                  <a:srgbClr val="56565A"/>
                </a:solidFill>
                <a:latin typeface="Franklin Gothic Medium Cond" charset="0"/>
                <a:ea typeface="Franklin Gothic Medium Cond" charset="0"/>
                <a:cs typeface="Franklin Gothic Medium Cond" charset="0"/>
              </a:rPr>
              <a:t>   </a:t>
            </a:r>
            <a:r>
              <a:rPr lang="en-US" sz="1100" b="1" dirty="0" err="1">
                <a:solidFill>
                  <a:srgbClr val="56565A"/>
                </a:solidFill>
                <a:latin typeface="Franklin Gothic Medium Cond" charset="0"/>
                <a:ea typeface="Franklin Gothic Medium Cond" charset="0"/>
                <a:cs typeface="Franklin Gothic Medium Cond" charset="0"/>
              </a:rPr>
              <a:t>magenic.com</a:t>
            </a:r>
            <a:r>
              <a:rPr lang="en-US" sz="1100" b="1" dirty="0">
                <a:solidFill>
                  <a:srgbClr val="56565A"/>
                </a:solidFill>
                <a:latin typeface="Franklin Gothic Medium Cond" charset="0"/>
                <a:ea typeface="Franklin Gothic Medium Cond" charset="0"/>
                <a:cs typeface="Franklin Gothic Medium Cond" charset="0"/>
              </a:rPr>
              <a:t>   </a:t>
            </a:r>
            <a:r>
              <a:rPr lang="en-US" sz="1200" b="1" i="0" dirty="0">
                <a:solidFill>
                  <a:srgbClr val="7DC242"/>
                </a:solidFill>
                <a:latin typeface="Arial Black" charset="0"/>
                <a:ea typeface="Arial Black" charset="0"/>
                <a:cs typeface="Arial Black" charset="0"/>
              </a:rPr>
              <a:t>//</a:t>
            </a:r>
            <a:endParaRPr lang="en-US" sz="1200" b="1" i="0" dirty="0">
              <a:solidFill>
                <a:srgbClr val="56565A"/>
              </a:solidFill>
              <a:latin typeface="Arial Black" charset="0"/>
              <a:ea typeface="Arial Black" charset="0"/>
              <a:cs typeface="Arial Black" charset="0"/>
            </a:endParaRPr>
          </a:p>
        </p:txBody>
      </p:sp>
      <p:sp>
        <p:nvSpPr>
          <p:cNvPr id="4" name="Title 1"/>
          <p:cNvSpPr txBox="1">
            <a:spLocks/>
          </p:cNvSpPr>
          <p:nvPr userDrawn="1"/>
        </p:nvSpPr>
        <p:spPr>
          <a:xfrm>
            <a:off x="11374267" y="345238"/>
            <a:ext cx="457929" cy="299115"/>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fld id="{28E39B6D-4B99-497D-9F61-EDE8F8EC9C63}" type="slidenum">
              <a:rPr lang="en-US" sz="1100" b="1" baseline="0" smtClean="0">
                <a:solidFill>
                  <a:srgbClr val="56565A"/>
                </a:solidFill>
                <a:latin typeface="+mj-lt"/>
                <a:cs typeface="Cordia New" panose="020B0304020202020204" pitchFamily="34" charset="-34"/>
              </a:rPr>
              <a:pPr algn="l"/>
              <a:t>‹#›</a:t>
            </a:fld>
            <a:endParaRPr lang="en-US" sz="1100" b="1" baseline="0" dirty="0">
              <a:solidFill>
                <a:srgbClr val="56565A"/>
              </a:solidFill>
              <a:latin typeface="+mj-lt"/>
              <a:cs typeface="Cordia New" panose="020B0304020202020204" pitchFamily="34" charset="-34"/>
            </a:endParaRPr>
          </a:p>
        </p:txBody>
      </p:sp>
      <p:sp>
        <p:nvSpPr>
          <p:cNvPr id="5" name="Subtitle 2"/>
          <p:cNvSpPr txBox="1">
            <a:spLocks/>
          </p:cNvSpPr>
          <p:nvPr userDrawn="1"/>
        </p:nvSpPr>
        <p:spPr>
          <a:xfrm>
            <a:off x="6816011" y="4975156"/>
            <a:ext cx="5267132" cy="66986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5600"/>
              </a:lnSpc>
              <a:spcBef>
                <a:spcPts val="0"/>
              </a:spcBef>
            </a:pPr>
            <a:r>
              <a:rPr lang="en-US" sz="6500" b="0" i="1" dirty="0">
                <a:solidFill>
                  <a:srgbClr val="56565A"/>
                </a:solidFill>
                <a:latin typeface="+mn-lt"/>
                <a:ea typeface="Dotum" panose="020B0600000101010101" pitchFamily="34" charset="-127"/>
                <a:cs typeface="Cordia New" panose="020B0304020202020204" pitchFamily="34" charset="-34"/>
              </a:rPr>
              <a:t>THANK YOU</a:t>
            </a:r>
          </a:p>
        </p:txBody>
      </p:sp>
    </p:spTree>
    <p:extLst>
      <p:ext uri="{BB962C8B-B14F-4D97-AF65-F5344CB8AC3E}">
        <p14:creationId xmlns:p14="http://schemas.microsoft.com/office/powerpoint/2010/main" val="302656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Visual Studio Live! Washington, D.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2/18/2018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352324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154" y="911225"/>
            <a:ext cx="11430000" cy="48108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2003086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94447" y="252398"/>
            <a:ext cx="11429999" cy="342395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394447" y="3703343"/>
            <a:ext cx="11429999" cy="201872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096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94447" y="914401"/>
            <a:ext cx="5625353"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199" y="914401"/>
            <a:ext cx="5652247" cy="480767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3689947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386500" y="904973"/>
            <a:ext cx="561107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500" y="1719359"/>
            <a:ext cx="561107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904973"/>
            <a:ext cx="5639586" cy="70455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1719359"/>
            <a:ext cx="5639586" cy="40027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54024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title"/>
          </p:nvPr>
        </p:nvSpPr>
        <p:spPr>
          <a:xfrm>
            <a:off x="386499" y="254524"/>
            <a:ext cx="11425287" cy="540618"/>
          </a:xfrm>
        </p:spPr>
        <p:txBody>
          <a:bodyPr/>
          <a:lstStyle/>
          <a:p>
            <a:r>
              <a:rPr lang="en-US"/>
              <a:t>Click to edit Master title style</a:t>
            </a:r>
            <a:endParaRPr lang="en-US" dirty="0"/>
          </a:p>
        </p:txBody>
      </p:sp>
    </p:spTree>
    <p:extLst>
      <p:ext uri="{BB962C8B-B14F-4D97-AF65-F5344CB8AC3E}">
        <p14:creationId xmlns:p14="http://schemas.microsoft.com/office/powerpoint/2010/main" val="19150074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22273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230322" y="254524"/>
            <a:ext cx="6628598" cy="546754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254101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5236622" y="248270"/>
            <a:ext cx="6616330" cy="5458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6" name="Title 1"/>
          <p:cNvSpPr>
            <a:spLocks noGrp="1"/>
          </p:cNvSpPr>
          <p:nvPr>
            <p:ph type="title"/>
          </p:nvPr>
        </p:nvSpPr>
        <p:spPr>
          <a:xfrm>
            <a:off x="433633" y="254524"/>
            <a:ext cx="4685121" cy="907330"/>
          </a:xfrm>
        </p:spPr>
        <p:txBody>
          <a:bodyPr anchor="b"/>
          <a:lstStyle>
            <a:lvl1pPr>
              <a:defRPr sz="3200"/>
            </a:lvl1pPr>
          </a:lstStyle>
          <a:p>
            <a:r>
              <a:rPr lang="en-US"/>
              <a:t>Click to edit Master title style</a:t>
            </a:r>
            <a:endParaRPr lang="en-US" dirty="0"/>
          </a:p>
        </p:txBody>
      </p:sp>
      <p:sp>
        <p:nvSpPr>
          <p:cNvPr id="7" name="Text Placeholder 3"/>
          <p:cNvSpPr>
            <a:spLocks noGrp="1"/>
          </p:cNvSpPr>
          <p:nvPr>
            <p:ph type="body" sz="half" idx="2"/>
          </p:nvPr>
        </p:nvSpPr>
        <p:spPr>
          <a:xfrm>
            <a:off x="433633" y="1282046"/>
            <a:ext cx="4685121" cy="444002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057984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154" y="265393"/>
            <a:ext cx="11430000" cy="510895"/>
          </a:xfrm>
          <a:prstGeom prst="rect">
            <a:avLst/>
          </a:prstGeom>
          <a:noFill/>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32154" y="911225"/>
            <a:ext cx="11430000" cy="3884893"/>
          </a:xfrm>
          <a:prstGeom prst="rect">
            <a:avLst/>
          </a:prstGeom>
        </p:spPr>
        <p:txBody>
          <a:bodyPr vert="horz" lIns="91440" tIns="45720" rIns="91440" bIns="4572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2648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Franklin Gothic Medium Cond" panose="020B0606030402020204" pitchFamily="34" charset="0"/>
          <a:ea typeface="+mj-ea"/>
          <a:cs typeface="+mj-cs"/>
        </a:defRPr>
      </a:lvl1pPr>
    </p:titleStyle>
    <p:bodyStyle>
      <a:lvl1pPr marL="228600" indent="-228600" algn="l" defTabSz="914400" rtl="0" eaLnBrk="1" latinLnBrk="0" hangingPunct="1">
        <a:lnSpc>
          <a:spcPct val="90000"/>
        </a:lnSpc>
        <a:spcBef>
          <a:spcPts val="1000"/>
        </a:spcBef>
        <a:buClr>
          <a:schemeClr val="tx2"/>
        </a:buClr>
        <a:buSzPct val="115000"/>
        <a:buFont typeface="Franklin Gothic Book" panose="020B0503020102020204" pitchFamily="34" charset="0"/>
        <a:buChar char="»"/>
        <a:defRPr sz="2800" kern="1200">
          <a:solidFill>
            <a:schemeClr val="tx1"/>
          </a:solidFill>
          <a:latin typeface="Franklin Gothic Book" panose="020B0503020102020204" pitchFamily="34" charset="0"/>
          <a:ea typeface="+mn-ea"/>
          <a:cs typeface="+mn-cs"/>
        </a:defRPr>
      </a:lvl1pPr>
      <a:lvl2pPr marL="685800" indent="-228600" algn="l" defTabSz="914400" rtl="0" eaLnBrk="1" latinLnBrk="0" hangingPunct="1">
        <a:lnSpc>
          <a:spcPct val="90000"/>
        </a:lnSpc>
        <a:spcBef>
          <a:spcPts val="500"/>
        </a:spcBef>
        <a:buClr>
          <a:schemeClr val="tx2"/>
        </a:buClr>
        <a:buSzPct val="130000"/>
        <a:buFont typeface="Franklin Gothic Book" panose="020B0503020102020204" pitchFamily="34" charset="0"/>
        <a:buChar char="›"/>
        <a:defRPr sz="2400" kern="1200">
          <a:solidFill>
            <a:schemeClr val="tx1"/>
          </a:solidFill>
          <a:latin typeface="Franklin Gothic Book" panose="020B0503020102020204" pitchFamily="34" charset="0"/>
          <a:ea typeface="+mn-ea"/>
          <a:cs typeface="+mn-cs"/>
        </a:defRPr>
      </a:lvl2pPr>
      <a:lvl3pPr marL="1143000" indent="-228600" algn="l" defTabSz="914400" rtl="0" eaLnBrk="1" latinLnBrk="0" hangingPunct="1">
        <a:lnSpc>
          <a:spcPct val="90000"/>
        </a:lnSpc>
        <a:spcBef>
          <a:spcPts val="500"/>
        </a:spcBef>
        <a:buClr>
          <a:schemeClr val="tx2"/>
        </a:buClr>
        <a:buFont typeface="Franklin Gothic Book" panose="020B0503020102020204" pitchFamily="34" charset="0"/>
        <a:buChar char="−"/>
        <a:defRPr sz="2000" kern="1200">
          <a:solidFill>
            <a:schemeClr val="tx1"/>
          </a:solidFill>
          <a:latin typeface="Franklin Gothic Book" panose="020B0503020102020204" pitchFamily="34" charset="0"/>
          <a:ea typeface="+mn-ea"/>
          <a:cs typeface="+mn-cs"/>
        </a:defRPr>
      </a:lvl3pPr>
      <a:lvl4pPr marL="1600200" indent="-228600" algn="l"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Franklin Gothic Book" panose="020B0503020102020204" pitchFamily="34" charset="0"/>
          <a:ea typeface="+mn-ea"/>
          <a:cs typeface="+mn-cs"/>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a:solidFill>
            <a:schemeClr val="tx1"/>
          </a:solidFill>
          <a:latin typeface="Franklin Gothic Book" panose="020B05030201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momentjs.com/" TargetMode="External"/><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hyperlink" Target="http://type.litesolutions.ne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8.xml"/><Relationship Id="rId1" Type="http://schemas.openxmlformats.org/officeDocument/2006/relationships/slideLayout" Target="../slideLayouts/slideLayout13.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Introduction To </a:t>
            </a:r>
            <a:r>
              <a:rPr lang="en-US" dirty="0" err="1"/>
              <a:t>TypeScript</a:t>
            </a:r>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Tree>
    <p:extLst>
      <p:ext uri="{BB962C8B-B14F-4D97-AF65-F5344CB8AC3E}">
        <p14:creationId xmlns:p14="http://schemas.microsoft.com/office/powerpoint/2010/main" val="1922834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the Playground</a:t>
            </a:r>
          </a:p>
        </p:txBody>
      </p:sp>
      <p:sp>
        <p:nvSpPr>
          <p:cNvPr id="3" name="Text Placeholder 2"/>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38436603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5" name="TextBox 4"/>
          <p:cNvSpPr txBox="1"/>
          <p:nvPr/>
        </p:nvSpPr>
        <p:spPr>
          <a:xfrm>
            <a:off x="5575430" y="984033"/>
            <a:ext cx="1056700" cy="461665"/>
          </a:xfrm>
          <a:prstGeom prst="rect">
            <a:avLst/>
          </a:prstGeom>
          <a:noFill/>
        </p:spPr>
        <p:txBody>
          <a:bodyPr wrap="none" rtlCol="0">
            <a:spAutoFit/>
          </a:bodyPr>
          <a:lstStyle/>
          <a:p>
            <a:r>
              <a:rPr lang="en-US" sz="2400" dirty="0" err="1"/>
              <a:t>Add.ts</a:t>
            </a:r>
            <a:endParaRPr lang="en-US" sz="2400" dirty="0"/>
          </a:p>
        </p:txBody>
      </p:sp>
      <p:sp>
        <p:nvSpPr>
          <p:cNvPr id="6" name="TextBox 5"/>
          <p:cNvSpPr txBox="1"/>
          <p:nvPr/>
        </p:nvSpPr>
        <p:spPr>
          <a:xfrm>
            <a:off x="2258196" y="1562774"/>
            <a:ext cx="7661072" cy="1200329"/>
          </a:xfrm>
          <a:prstGeom prst="rect">
            <a:avLst/>
          </a:prstGeom>
          <a:noFill/>
          <a:ln w="25400">
            <a:solidFill>
              <a:srgbClr val="C00000"/>
            </a:solidFill>
          </a:ln>
        </p:spPr>
        <p:txBody>
          <a:bodyPr wrap="none" rtlCol="0">
            <a:spAutoFit/>
          </a:bodyPr>
          <a:lstStyle/>
          <a:p>
            <a:r>
              <a:rPr lang="en-US" sz="2400" dirty="0">
                <a:latin typeface="Consolas" panose="020B0609020204030204" pitchFamily="49" charset="0"/>
              </a:rPr>
              <a:t>function add(x: number, y: number): number {</a:t>
            </a:r>
          </a:p>
          <a:p>
            <a:r>
              <a:rPr lang="en-US" sz="2400" dirty="0">
                <a:latin typeface="Consolas" panose="020B0609020204030204" pitchFamily="49" charset="0"/>
              </a:rPr>
              <a:t>  return x + y;</a:t>
            </a:r>
          </a:p>
          <a:p>
            <a:r>
              <a:rPr lang="en-US" sz="2400" dirty="0">
                <a:latin typeface="Consolas" panose="020B0609020204030204" pitchFamily="49" charset="0"/>
              </a:rPr>
              <a:t>}</a:t>
            </a:r>
          </a:p>
        </p:txBody>
      </p:sp>
      <p:sp>
        <p:nvSpPr>
          <p:cNvPr id="7" name="Right Arrow 6"/>
          <p:cNvSpPr/>
          <p:nvPr/>
        </p:nvSpPr>
        <p:spPr>
          <a:xfrm rot="5400000">
            <a:off x="5638799" y="3144805"/>
            <a:ext cx="914400"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
        <p:nvSpPr>
          <p:cNvPr id="9" name="TextBox 8"/>
          <p:cNvSpPr txBox="1"/>
          <p:nvPr/>
        </p:nvSpPr>
        <p:spPr>
          <a:xfrm>
            <a:off x="5575429" y="3927694"/>
            <a:ext cx="1040670" cy="461665"/>
          </a:xfrm>
          <a:prstGeom prst="rect">
            <a:avLst/>
          </a:prstGeom>
          <a:noFill/>
        </p:spPr>
        <p:txBody>
          <a:bodyPr wrap="none" rtlCol="0">
            <a:spAutoFit/>
          </a:bodyPr>
          <a:lstStyle/>
          <a:p>
            <a:r>
              <a:rPr lang="en-US" sz="2400" dirty="0"/>
              <a:t>Add.js</a:t>
            </a:r>
          </a:p>
        </p:txBody>
      </p:sp>
      <p:sp>
        <p:nvSpPr>
          <p:cNvPr id="10" name="TextBox 9"/>
          <p:cNvSpPr txBox="1"/>
          <p:nvPr/>
        </p:nvSpPr>
        <p:spPr>
          <a:xfrm>
            <a:off x="4267200" y="4534694"/>
            <a:ext cx="3583032" cy="1200329"/>
          </a:xfrm>
          <a:prstGeom prst="rect">
            <a:avLst/>
          </a:prstGeom>
          <a:noFill/>
          <a:ln w="25400">
            <a:solidFill>
              <a:srgbClr val="C00000"/>
            </a:solidFill>
          </a:ln>
        </p:spPr>
        <p:txBody>
          <a:bodyPr wrap="none" rtlCol="0">
            <a:spAutoFit/>
          </a:bodyPr>
          <a:lstStyle/>
          <a:p>
            <a:r>
              <a:rPr lang="en-US" sz="2400" dirty="0">
                <a:latin typeface="Consolas" panose="020B0609020204030204" pitchFamily="49" charset="0"/>
              </a:rPr>
              <a:t>function add(x, y) {</a:t>
            </a:r>
          </a:p>
          <a:p>
            <a:r>
              <a:rPr lang="en-US" sz="2400" dirty="0">
                <a:latin typeface="Consolas" panose="020B0609020204030204" pitchFamily="49" charset="0"/>
              </a:rPr>
              <a:t>    return x + y;</a:t>
            </a:r>
          </a:p>
          <a:p>
            <a:r>
              <a:rPr lang="en-US" sz="2400" dirty="0">
                <a:latin typeface="Consolas" panose="020B0609020204030204" pitchFamily="49" charset="0"/>
              </a:rPr>
              <a: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0400" y="3232290"/>
            <a:ext cx="1976917" cy="1917957"/>
          </a:xfrm>
          <a:prstGeom prst="rect">
            <a:avLst/>
          </a:prstGeom>
        </p:spPr>
      </p:pic>
      <p:cxnSp>
        <p:nvCxnSpPr>
          <p:cNvPr id="13" name="Straight Arrow Connector 12"/>
          <p:cNvCxnSpPr>
            <a:stCxn id="11" idx="0"/>
          </p:cNvCxnSpPr>
          <p:nvPr/>
        </p:nvCxnSpPr>
        <p:spPr>
          <a:xfrm flipH="1">
            <a:off x="6705600" y="3232290"/>
            <a:ext cx="38332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11" idx="0"/>
          </p:cNvCxnSpPr>
          <p:nvPr/>
        </p:nvCxnSpPr>
        <p:spPr>
          <a:xfrm flipH="1">
            <a:off x="7213600" y="3232290"/>
            <a:ext cx="33252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0"/>
          </p:cNvCxnSpPr>
          <p:nvPr/>
        </p:nvCxnSpPr>
        <p:spPr>
          <a:xfrm flipH="1">
            <a:off x="7518400" y="3232290"/>
            <a:ext cx="3020459" cy="1505604"/>
          </a:xfrm>
          <a:prstGeom prst="straightConnector1">
            <a:avLst/>
          </a:prstGeom>
          <a:ln w="254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368801" y="6276894"/>
            <a:ext cx="7823200" cy="453605"/>
          </a:xfrm>
          <a:prstGeom prst="rect">
            <a:avLst/>
          </a:prstGeom>
        </p:spPr>
        <p:txBody>
          <a:bodyPr wrap="square" anchor="ctr" anchorCtr="0">
            <a:noAutofit/>
          </a:bodyPr>
          <a:lstStyle/>
          <a:p>
            <a:pPr algn="r"/>
            <a:r>
              <a:rPr lang="en-US" sz="1200" dirty="0">
                <a:latin typeface="+mj-lt"/>
                <a:cs typeface="Calibri" pitchFamily="34" charset="0"/>
              </a:rPr>
              <a:t>https://upload.wikimedia.org/wikipedia/commons/thumb/d/dd/Pink-eraser.svg/570px-Pink-eraser.svg.png</a:t>
            </a:r>
          </a:p>
        </p:txBody>
      </p:sp>
    </p:spTree>
    <p:extLst>
      <p:ext uri="{BB962C8B-B14F-4D97-AF65-F5344CB8AC3E}">
        <p14:creationId xmlns:p14="http://schemas.microsoft.com/office/powerpoint/2010/main" val="3073684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Using VS Code for TypeScript Features</a:t>
            </a:r>
          </a:p>
        </p:txBody>
      </p:sp>
      <p:sp>
        <p:nvSpPr>
          <p:cNvPr id="3" name="Text Placeholder 2"/>
          <p:cNvSpPr>
            <a:spLocks noGrp="1"/>
          </p:cNvSpPr>
          <p:nvPr>
            <p:ph type="body" idx="1"/>
          </p:nvPr>
        </p:nvSpPr>
        <p:spPr/>
        <p:txBody>
          <a:bodyPr/>
          <a:lstStyle/>
          <a:p>
            <a:r>
              <a:rPr lang="en-US" dirty="0"/>
              <a:t>An Introduction to TypeScript</a:t>
            </a:r>
          </a:p>
        </p:txBody>
      </p:sp>
    </p:spTree>
    <p:extLst>
      <p:ext uri="{BB962C8B-B14F-4D97-AF65-F5344CB8AC3E}">
        <p14:creationId xmlns:p14="http://schemas.microsoft.com/office/powerpoint/2010/main" val="2716900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70281"/>
            <a:ext cx="11582400" cy="4893647"/>
          </a:xfrm>
          <a:prstGeom prst="rect">
            <a:avLst/>
          </a:prstGeom>
          <a:noFill/>
        </p:spPr>
        <p:txBody>
          <a:bodyPr wrap="square" rtlCol="0">
            <a:spAutoFit/>
          </a:bodyPr>
          <a:lstStyle/>
          <a:p>
            <a:pPr marL="380990" indent="-380990">
              <a:buFont typeface="Arial" panose="020B0604020202020204" pitchFamily="34" charset="0"/>
              <a:buChar char="•"/>
            </a:pPr>
            <a:r>
              <a:rPr lang="en-US" sz="2400" dirty="0"/>
              <a:t>Variables</a:t>
            </a:r>
          </a:p>
          <a:p>
            <a:pPr marL="990575" lvl="1" indent="-380990">
              <a:buFont typeface="Arial" panose="020B0604020202020204" pitchFamily="34" charset="0"/>
              <a:buChar char="•"/>
            </a:pPr>
            <a:r>
              <a:rPr lang="en-US" sz="2400" dirty="0"/>
              <a:t>Straightforward – “</a:t>
            </a:r>
            <a:r>
              <a:rPr lang="en-US" sz="2400" dirty="0" err="1"/>
              <a:t>var</a:t>
            </a:r>
            <a:r>
              <a:rPr lang="en-US" sz="2400" dirty="0"/>
              <a:t> answer = 44;”</a:t>
            </a:r>
          </a:p>
          <a:p>
            <a:pPr marL="990575" lvl="1" indent="-380990">
              <a:buFont typeface="Arial" panose="020B0604020202020204" pitchFamily="34" charset="0"/>
              <a:buChar char="•"/>
            </a:pPr>
            <a:r>
              <a:rPr lang="en-US" sz="2400" dirty="0"/>
              <a:t>Can be explicit about type – “</a:t>
            </a:r>
            <a:r>
              <a:rPr lang="en-US" sz="2400" dirty="0" err="1"/>
              <a:t>var</a:t>
            </a:r>
            <a:r>
              <a:rPr lang="en-US" sz="2400" dirty="0"/>
              <a:t> answer : number = 44;”</a:t>
            </a:r>
          </a:p>
          <a:p>
            <a:pPr marL="990575" lvl="1" indent="-380990">
              <a:buFont typeface="Arial" panose="020B0604020202020204" pitchFamily="34" charset="0"/>
              <a:buChar char="•"/>
            </a:pPr>
            <a:r>
              <a:rPr lang="en-US" sz="2400" dirty="0"/>
              <a:t>Basic types: </a:t>
            </a:r>
            <a:r>
              <a:rPr lang="en-US" sz="2400" dirty="0" err="1"/>
              <a:t>boolean</a:t>
            </a:r>
            <a:r>
              <a:rPr lang="en-US" sz="2400" dirty="0"/>
              <a:t>, number, string</a:t>
            </a:r>
          </a:p>
          <a:p>
            <a:pPr marL="990575" lvl="1" indent="-380990">
              <a:buFont typeface="Arial" panose="020B0604020202020204" pitchFamily="34" charset="0"/>
              <a:buChar char="•"/>
            </a:pPr>
            <a:r>
              <a:rPr lang="en-US" sz="2400" dirty="0"/>
              <a:t>Arrays</a:t>
            </a:r>
          </a:p>
          <a:p>
            <a:pPr marL="1600160" lvl="2" indent="-380990">
              <a:buFont typeface="Arial" panose="020B0604020202020204" pitchFamily="34" charset="0"/>
              <a:buChar char="•"/>
            </a:pPr>
            <a:r>
              <a:rPr lang="en-US" sz="2400" dirty="0" err="1"/>
              <a:t>var</a:t>
            </a:r>
            <a:r>
              <a:rPr lang="en-US" sz="2400" dirty="0"/>
              <a:t> answers : number[] = [44, 42]; (can be inferred as well)</a:t>
            </a:r>
          </a:p>
          <a:p>
            <a:pPr marL="1600160" lvl="2" indent="-380990">
              <a:buFont typeface="Arial" panose="020B0604020202020204" pitchFamily="34" charset="0"/>
              <a:buChar char="•"/>
            </a:pPr>
            <a:r>
              <a:rPr lang="en-US" sz="2400" dirty="0"/>
              <a:t>Array&lt;&gt; can be used (generics will be covered later)</a:t>
            </a:r>
          </a:p>
          <a:p>
            <a:pPr marL="990575" lvl="1" indent="-380990">
              <a:buFont typeface="Arial" panose="020B0604020202020204" pitchFamily="34" charset="0"/>
              <a:buChar char="•"/>
            </a:pPr>
            <a:r>
              <a:rPr lang="en-US" sz="2400" dirty="0" err="1"/>
              <a:t>Enums</a:t>
            </a:r>
            <a:endParaRPr lang="en-US" sz="2400" dirty="0"/>
          </a:p>
          <a:p>
            <a:pPr marL="1600160" lvl="2" indent="-380990">
              <a:buFont typeface="Arial" panose="020B0604020202020204" pitchFamily="34" charset="0"/>
              <a:buChar char="•"/>
            </a:pPr>
            <a:r>
              <a:rPr lang="en-US" sz="2400" dirty="0" err="1"/>
              <a:t>enum</a:t>
            </a:r>
            <a:r>
              <a:rPr lang="en-US" sz="2400" dirty="0"/>
              <a:t> Answers { Correct = 44, Wrong = 42 }</a:t>
            </a:r>
          </a:p>
          <a:p>
            <a:pPr marL="1600160" lvl="2" indent="-380990">
              <a:buFont typeface="Arial" panose="020B0604020202020204" pitchFamily="34" charset="0"/>
              <a:buChar char="•"/>
            </a:pPr>
            <a:r>
              <a:rPr lang="en-US" sz="2400" dirty="0"/>
              <a:t>If no value is specified, number starts at 0</a:t>
            </a:r>
          </a:p>
          <a:p>
            <a:pPr marL="990575" lvl="1" indent="-380990">
              <a:buFont typeface="Arial" panose="020B0604020202020204" pitchFamily="34" charset="0"/>
              <a:buChar char="•"/>
            </a:pPr>
            <a:r>
              <a:rPr lang="en-US" sz="2400" dirty="0"/>
              <a:t>Any and void</a:t>
            </a:r>
          </a:p>
          <a:p>
            <a:pPr marL="1600160" lvl="2" indent="-380990">
              <a:buFont typeface="Arial" panose="020B0604020202020204" pitchFamily="34" charset="0"/>
              <a:buChar char="•"/>
            </a:pPr>
            <a:r>
              <a:rPr lang="en-US" sz="2400" dirty="0"/>
              <a:t>Any lets anything go (like dynamic in C#)</a:t>
            </a:r>
          </a:p>
          <a:p>
            <a:pPr marL="1600160" lvl="2" indent="-380990">
              <a:buFont typeface="Arial" panose="020B0604020202020204" pitchFamily="34" charset="0"/>
              <a:buChar char="•"/>
            </a:pPr>
            <a:r>
              <a:rPr lang="en-US" sz="2400" dirty="0"/>
              <a:t>void – used for methods that return nothing (not required)</a:t>
            </a:r>
          </a:p>
        </p:txBody>
      </p:sp>
    </p:spTree>
    <p:extLst>
      <p:ext uri="{BB962C8B-B14F-4D97-AF65-F5344CB8AC3E}">
        <p14:creationId xmlns:p14="http://schemas.microsoft.com/office/powerpoint/2010/main" val="1693338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1752" y="969264"/>
            <a:ext cx="11582400" cy="3416320"/>
          </a:xfrm>
          <a:prstGeom prst="rect">
            <a:avLst/>
          </a:prstGeom>
          <a:noFill/>
        </p:spPr>
        <p:txBody>
          <a:bodyPr wrap="square" rtlCol="0">
            <a:spAutoFit/>
          </a:bodyPr>
          <a:lstStyle/>
          <a:p>
            <a:pPr marL="380990" indent="-380990">
              <a:buFont typeface="Arial" panose="020B0604020202020204" pitchFamily="34" charset="0"/>
              <a:buChar char="•"/>
            </a:pPr>
            <a:r>
              <a:rPr lang="en-US" sz="2400" dirty="0"/>
              <a:t>Basic language features</a:t>
            </a:r>
          </a:p>
          <a:p>
            <a:pPr marL="990575" lvl="1" indent="-380990">
              <a:buFont typeface="Arial" panose="020B0604020202020204" pitchFamily="34" charset="0"/>
              <a:buChar char="•"/>
            </a:pPr>
            <a:r>
              <a:rPr lang="en-US" sz="2400" dirty="0"/>
              <a:t>Template strings: `The answer is {</a:t>
            </a:r>
            <a:r>
              <a:rPr lang="en-US" sz="2400" dirty="0" err="1"/>
              <a:t>this._value</a:t>
            </a:r>
            <a:r>
              <a:rPr lang="en-US" sz="2400" dirty="0"/>
              <a:t>}` (note the tick mark, it’s required)</a:t>
            </a:r>
          </a:p>
          <a:p>
            <a:pPr marL="990575" lvl="1" indent="-380990">
              <a:buFont typeface="Arial" panose="020B0604020202020204" pitchFamily="34" charset="0"/>
              <a:buChar char="•"/>
            </a:pPr>
            <a:r>
              <a:rPr lang="en-US" sz="2400" dirty="0"/>
              <a:t>Ternary: </a:t>
            </a:r>
            <a:r>
              <a:rPr lang="en-US" sz="2400" dirty="0" err="1"/>
              <a:t>this._value</a:t>
            </a:r>
            <a:r>
              <a:rPr lang="en-US" sz="2400" dirty="0"/>
              <a:t> = value == null ? 44 : value;</a:t>
            </a:r>
          </a:p>
          <a:p>
            <a:pPr marL="990575" lvl="1" indent="-380990">
              <a:buFont typeface="Arial" panose="020B0604020202020204" pitchFamily="34" charset="0"/>
              <a:buChar char="•"/>
            </a:pPr>
            <a:r>
              <a:rPr lang="en-US" sz="2400" dirty="0"/>
              <a:t>let and </a:t>
            </a:r>
            <a:r>
              <a:rPr lang="en-US" sz="2400" dirty="0" err="1"/>
              <a:t>const</a:t>
            </a:r>
            <a:endParaRPr lang="en-US" sz="2400" dirty="0"/>
          </a:p>
          <a:p>
            <a:pPr marL="1600160" lvl="2" indent="-380990">
              <a:buFont typeface="Arial" panose="020B0604020202020204" pitchFamily="34" charset="0"/>
              <a:buChar char="•"/>
            </a:pPr>
            <a:r>
              <a:rPr lang="en-US" sz="2400" dirty="0"/>
              <a:t>let allows for scoped variables</a:t>
            </a:r>
          </a:p>
          <a:p>
            <a:pPr marL="1600160" lvl="2" indent="-380990">
              <a:buFont typeface="Arial" panose="020B0604020202020204" pitchFamily="34" charset="0"/>
              <a:buChar char="•"/>
            </a:pPr>
            <a:r>
              <a:rPr lang="en-US" sz="2400" dirty="0" err="1"/>
              <a:t>const</a:t>
            </a:r>
            <a:r>
              <a:rPr lang="en-US" sz="2400" dirty="0"/>
              <a:t> allows for constant values</a:t>
            </a:r>
          </a:p>
          <a:p>
            <a:pPr marL="1600160" lvl="2" indent="-380990">
              <a:buFont typeface="Arial" panose="020B0604020202020204" pitchFamily="34" charset="0"/>
              <a:buChar char="•"/>
            </a:pPr>
            <a:r>
              <a:rPr lang="en-US" sz="2400" dirty="0" err="1"/>
              <a:t>Object.freeze</a:t>
            </a:r>
            <a:r>
              <a:rPr lang="en-US" sz="2400" dirty="0"/>
              <a:t>() should be used for immutable values</a:t>
            </a:r>
          </a:p>
          <a:p>
            <a:pPr marL="990575" lvl="1" indent="-380990">
              <a:buFont typeface="Arial" panose="020B0604020202020204" pitchFamily="34" charset="0"/>
              <a:buChar char="•"/>
            </a:pPr>
            <a:r>
              <a:rPr lang="en-US" sz="2400" dirty="0"/>
              <a:t>Try…catch…finally is supported</a:t>
            </a:r>
          </a:p>
        </p:txBody>
      </p:sp>
      <p:sp>
        <p:nvSpPr>
          <p:cNvPr id="6" name="Title 1"/>
          <p:cNvSpPr>
            <a:spLocks noGrp="1"/>
          </p:cNvSpPr>
          <p:nvPr>
            <p:ph type="title"/>
          </p:nvPr>
        </p:nvSpPr>
        <p:spPr>
          <a:xfrm>
            <a:off x="432154" y="265393"/>
            <a:ext cx="11430000" cy="510895"/>
          </a:xfrm>
        </p:spPr>
        <p:txBody>
          <a:bodyPr/>
          <a:lstStyle/>
          <a:p>
            <a:r>
              <a:rPr lang="en-US" dirty="0"/>
              <a:t>Features</a:t>
            </a:r>
          </a:p>
        </p:txBody>
      </p:sp>
    </p:spTree>
    <p:extLst>
      <p:ext uri="{BB962C8B-B14F-4D97-AF65-F5344CB8AC3E}">
        <p14:creationId xmlns:p14="http://schemas.microsoft.com/office/powerpoint/2010/main" val="2607349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416320"/>
          </a:xfrm>
          <a:prstGeom prst="rect">
            <a:avLst/>
          </a:prstGeom>
          <a:noFill/>
        </p:spPr>
        <p:txBody>
          <a:bodyPr wrap="square" rtlCol="0">
            <a:spAutoFit/>
          </a:bodyPr>
          <a:lstStyle/>
          <a:p>
            <a:pPr marL="380990" indent="-380990">
              <a:buFont typeface="Arial" panose="020B0604020202020204" pitchFamily="34" charset="0"/>
              <a:buChar char="•"/>
            </a:pPr>
            <a:r>
              <a:rPr lang="en-US" sz="2400" dirty="0"/>
              <a:t>Methods</a:t>
            </a:r>
          </a:p>
          <a:p>
            <a:pPr marL="990575" lvl="1" indent="-380990">
              <a:buFont typeface="Arial" panose="020B0604020202020204" pitchFamily="34" charset="0"/>
              <a:buChar char="•"/>
            </a:pPr>
            <a:r>
              <a:rPr lang="en-US" sz="2400" dirty="0"/>
              <a:t>Can take any number of arguments, and can also specify types if desired</a:t>
            </a:r>
          </a:p>
          <a:p>
            <a:pPr marL="990575" lvl="1" indent="-380990">
              <a:buFont typeface="Arial" panose="020B0604020202020204" pitchFamily="34" charset="0"/>
              <a:buChar char="•"/>
            </a:pPr>
            <a:r>
              <a:rPr lang="en-US" sz="2400" dirty="0"/>
              <a:t>Return type can be deferred from “return” statements</a:t>
            </a:r>
          </a:p>
          <a:p>
            <a:pPr marL="990575" lvl="1" indent="-380990">
              <a:buFont typeface="Arial" panose="020B0604020202020204" pitchFamily="34" charset="0"/>
              <a:buChar char="•"/>
            </a:pPr>
            <a:r>
              <a:rPr lang="en-US" sz="2400" dirty="0"/>
              <a:t>Anonymous methods can be declared</a:t>
            </a:r>
          </a:p>
          <a:p>
            <a:pPr marL="990575" lvl="1" indent="-380990">
              <a:buFont typeface="Arial" panose="020B0604020202020204" pitchFamily="34" charset="0"/>
              <a:buChar char="•"/>
            </a:pPr>
            <a:r>
              <a:rPr lang="en-US" sz="2400" dirty="0"/>
              <a:t>Arguments</a:t>
            </a:r>
          </a:p>
          <a:p>
            <a:pPr marL="1600160" lvl="2" indent="-380990">
              <a:buFont typeface="Arial" panose="020B0604020202020204" pitchFamily="34" charset="0"/>
              <a:buChar char="•"/>
            </a:pPr>
            <a:r>
              <a:rPr lang="en-US" sz="2400" dirty="0"/>
              <a:t>Methods must be called with correct number of parameters</a:t>
            </a:r>
          </a:p>
          <a:p>
            <a:pPr marL="1600160" lvl="2" indent="-380990">
              <a:buFont typeface="Arial" panose="020B0604020202020204" pitchFamily="34" charset="0"/>
              <a:buChar char="•"/>
            </a:pPr>
            <a:r>
              <a:rPr lang="en-US" sz="2400" dirty="0"/>
              <a:t>Optional arguments can be declared with “?” after the name</a:t>
            </a:r>
          </a:p>
          <a:p>
            <a:pPr marL="1600160" lvl="2" indent="-380990">
              <a:buFont typeface="Arial" panose="020B0604020202020204" pitchFamily="34" charset="0"/>
              <a:buChar char="•"/>
            </a:pPr>
            <a:r>
              <a:rPr lang="en-US" sz="2400" dirty="0"/>
              <a:t>Or, use a default argument value (makes it optional)</a:t>
            </a:r>
          </a:p>
          <a:p>
            <a:pPr marL="1600160" lvl="2" indent="-380990">
              <a:buFont typeface="Arial" panose="020B0604020202020204" pitchFamily="34" charset="0"/>
              <a:buChar char="•"/>
            </a:pPr>
            <a:r>
              <a:rPr lang="en-US" sz="2400" dirty="0"/>
              <a:t>“Rest” parameters, use “…” to grab multiple optional arguments</a:t>
            </a:r>
          </a:p>
        </p:txBody>
      </p:sp>
    </p:spTree>
    <p:extLst>
      <p:ext uri="{BB962C8B-B14F-4D97-AF65-F5344CB8AC3E}">
        <p14:creationId xmlns:p14="http://schemas.microsoft.com/office/powerpoint/2010/main" val="1443539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t>Classes and interfaces</a:t>
            </a:r>
          </a:p>
          <a:p>
            <a:pPr marL="990575" lvl="1" indent="-380990">
              <a:buFont typeface="Arial" panose="020B0604020202020204" pitchFamily="34" charset="0"/>
              <a:buChar char="•"/>
            </a:pPr>
            <a:r>
              <a:rPr lang="en-US" sz="2400" dirty="0"/>
              <a:t>Interfaces define structural contracts (“implements”)</a:t>
            </a:r>
          </a:p>
          <a:p>
            <a:pPr marL="990575" lvl="1" indent="-380990">
              <a:buFont typeface="Arial" panose="020B0604020202020204" pitchFamily="34" charset="0"/>
              <a:buChar char="•"/>
            </a:pPr>
            <a:r>
              <a:rPr lang="en-US" sz="2400" dirty="0"/>
              <a:t>Classes define structural contracts and behavior (“extends”)</a:t>
            </a:r>
          </a:p>
          <a:p>
            <a:pPr marL="990575" lvl="1" indent="-380990">
              <a:buFont typeface="Arial" panose="020B0604020202020204" pitchFamily="34" charset="0"/>
              <a:buChar char="•"/>
            </a:pPr>
            <a:r>
              <a:rPr lang="en-US" sz="2400" dirty="0"/>
              <a:t>Visibility</a:t>
            </a:r>
          </a:p>
          <a:p>
            <a:pPr marL="1600160" lvl="2" indent="-380990">
              <a:buFont typeface="Arial" panose="020B0604020202020204" pitchFamily="34" charset="0"/>
              <a:buChar char="•"/>
            </a:pPr>
            <a:r>
              <a:rPr lang="en-US" sz="2400" dirty="0"/>
              <a:t>Public (anyone), private (only that class), protected (that class and descendants)</a:t>
            </a:r>
          </a:p>
          <a:p>
            <a:pPr marL="990575" lvl="1" indent="-380990">
              <a:buFont typeface="Arial" panose="020B0604020202020204" pitchFamily="34" charset="0"/>
              <a:buChar char="•"/>
            </a:pPr>
            <a:r>
              <a:rPr lang="en-US" sz="2400" dirty="0"/>
              <a:t>Properties</a:t>
            </a:r>
          </a:p>
          <a:p>
            <a:pPr marL="1600160" lvl="2" indent="-380990">
              <a:buFont typeface="Arial" panose="020B0604020202020204" pitchFamily="34" charset="0"/>
              <a:buChar char="•"/>
            </a:pPr>
            <a:r>
              <a:rPr lang="en-US" sz="2400" dirty="0"/>
              <a:t>Use “get” and “set”</a:t>
            </a:r>
          </a:p>
          <a:p>
            <a:pPr marL="1600160" lvl="2" indent="-380990">
              <a:buFont typeface="Arial" panose="020B0604020202020204" pitchFamily="34" charset="0"/>
              <a:buChar char="•"/>
            </a:pPr>
            <a:r>
              <a:rPr lang="en-US" sz="2400" dirty="0"/>
              <a:t>Visibility must be same (can’t mix)</a:t>
            </a:r>
          </a:p>
          <a:p>
            <a:pPr marL="1600160" lvl="2" indent="-380990">
              <a:buFont typeface="Arial" panose="020B0604020202020204" pitchFamily="34" charset="0"/>
              <a:buChar char="•"/>
            </a:pPr>
            <a:r>
              <a:rPr lang="en-US" sz="2400" dirty="0"/>
              <a:t>Can use “</a:t>
            </a:r>
            <a:r>
              <a:rPr lang="en-US" sz="2400" dirty="0" err="1"/>
              <a:t>readonly</a:t>
            </a:r>
            <a:r>
              <a:rPr lang="en-US" sz="2400" dirty="0"/>
              <a:t>” fields</a:t>
            </a:r>
          </a:p>
        </p:txBody>
      </p:sp>
    </p:spTree>
    <p:extLst>
      <p:ext uri="{BB962C8B-B14F-4D97-AF65-F5344CB8AC3E}">
        <p14:creationId xmlns:p14="http://schemas.microsoft.com/office/powerpoint/2010/main" val="20458462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2677656"/>
          </a:xfrm>
          <a:prstGeom prst="rect">
            <a:avLst/>
          </a:prstGeom>
          <a:noFill/>
        </p:spPr>
        <p:txBody>
          <a:bodyPr wrap="square" rtlCol="0">
            <a:spAutoFit/>
          </a:bodyPr>
          <a:lstStyle/>
          <a:p>
            <a:pPr marL="380990" indent="-380990">
              <a:buFont typeface="Arial" panose="020B0604020202020204" pitchFamily="34" charset="0"/>
              <a:buChar char="•"/>
            </a:pPr>
            <a:r>
              <a:rPr lang="en-US" sz="2400" dirty="0"/>
              <a:t>Classes and interfaces (</a:t>
            </a:r>
            <a:r>
              <a:rPr lang="en-US" sz="2400" dirty="0" err="1"/>
              <a:t>con’t</a:t>
            </a:r>
            <a:r>
              <a:rPr lang="en-US" sz="2400" dirty="0"/>
              <a:t>)</a:t>
            </a:r>
          </a:p>
          <a:p>
            <a:pPr marL="990575" lvl="1" indent="-380990">
              <a:buFont typeface="Arial" panose="020B0604020202020204" pitchFamily="34" charset="0"/>
              <a:buChar char="•"/>
            </a:pPr>
            <a:r>
              <a:rPr lang="en-US" sz="2400" dirty="0"/>
              <a:t>Overloading methods</a:t>
            </a:r>
          </a:p>
          <a:p>
            <a:pPr marL="1600160" lvl="2" indent="-380990">
              <a:buFont typeface="Arial" panose="020B0604020202020204" pitchFamily="34" charset="0"/>
              <a:buChar char="•"/>
            </a:pPr>
            <a:r>
              <a:rPr lang="en-US" sz="2400" dirty="0"/>
              <a:t>It’s possible, but really awkward</a:t>
            </a:r>
          </a:p>
          <a:p>
            <a:pPr marL="1600160" lvl="2" indent="-380990">
              <a:buFont typeface="Arial" panose="020B0604020202020204" pitchFamily="34" charset="0"/>
              <a:buChar char="•"/>
            </a:pPr>
            <a:r>
              <a:rPr lang="en-US" sz="2400" dirty="0"/>
              <a:t>Just better off declaring a method with a different name</a:t>
            </a:r>
          </a:p>
          <a:p>
            <a:pPr marL="990575" lvl="1" indent="-380990">
              <a:buFont typeface="Arial" panose="020B0604020202020204" pitchFamily="34" charset="0"/>
              <a:buChar char="•"/>
            </a:pPr>
            <a:r>
              <a:rPr lang="en-US" sz="2400" dirty="0" err="1"/>
              <a:t>Mixins</a:t>
            </a:r>
            <a:endParaRPr lang="en-US" sz="2400" dirty="0"/>
          </a:p>
          <a:p>
            <a:pPr marL="1600160" lvl="2" indent="-380990">
              <a:buFont typeface="Arial" panose="020B0604020202020204" pitchFamily="34" charset="0"/>
              <a:buChar char="•"/>
            </a:pPr>
            <a:r>
              <a:rPr lang="en-US" sz="2400" dirty="0"/>
              <a:t>“implement” multiple classes</a:t>
            </a:r>
          </a:p>
          <a:p>
            <a:pPr marL="1600160" lvl="2" indent="-380990">
              <a:buFont typeface="Arial" panose="020B0604020202020204" pitchFamily="34" charset="0"/>
              <a:buChar char="•"/>
            </a:pPr>
            <a:r>
              <a:rPr lang="en-US" sz="2400" dirty="0"/>
              <a:t>Really you’re implementing the structural contract of a class</a:t>
            </a:r>
          </a:p>
        </p:txBody>
      </p:sp>
    </p:spTree>
    <p:extLst>
      <p:ext uri="{BB962C8B-B14F-4D97-AF65-F5344CB8AC3E}">
        <p14:creationId xmlns:p14="http://schemas.microsoft.com/office/powerpoint/2010/main" val="415831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4154984"/>
          </a:xfrm>
          <a:prstGeom prst="rect">
            <a:avLst/>
          </a:prstGeom>
          <a:noFill/>
        </p:spPr>
        <p:txBody>
          <a:bodyPr wrap="square" rtlCol="0">
            <a:spAutoFit/>
          </a:bodyPr>
          <a:lstStyle/>
          <a:p>
            <a:pPr marL="380990" indent="-380990">
              <a:buFont typeface="Arial" panose="020B0604020202020204" pitchFamily="34" charset="0"/>
              <a:buChar char="•"/>
            </a:pPr>
            <a:r>
              <a:rPr lang="en-US" sz="2400" dirty="0"/>
              <a:t>Modules</a:t>
            </a:r>
          </a:p>
          <a:p>
            <a:pPr marL="990575" lvl="1" indent="-380990">
              <a:buFont typeface="Arial" panose="020B0604020202020204" pitchFamily="34" charset="0"/>
              <a:buChar char="•"/>
            </a:pPr>
            <a:r>
              <a:rPr lang="en-US" sz="2400" dirty="0"/>
              <a:t>Analogous to namespaces in C#</a:t>
            </a:r>
          </a:p>
          <a:p>
            <a:pPr marL="990575" lvl="1" indent="-380990">
              <a:buFont typeface="Arial" panose="020B0604020202020204" pitchFamily="34" charset="0"/>
              <a:buChar char="•"/>
            </a:pPr>
            <a:r>
              <a:rPr lang="en-US" sz="2400" dirty="0"/>
              <a:t>Only way to declare a </a:t>
            </a:r>
            <a:r>
              <a:rPr lang="en-US" sz="2400" dirty="0" err="1"/>
              <a:t>const</a:t>
            </a:r>
            <a:r>
              <a:rPr lang="en-US" sz="2400" dirty="0"/>
              <a:t> within some “scope”</a:t>
            </a:r>
          </a:p>
          <a:p>
            <a:pPr marL="990575" lvl="1" indent="-380990">
              <a:buFont typeface="Arial" panose="020B0604020202020204" pitchFamily="34" charset="0"/>
              <a:buChar char="•"/>
            </a:pPr>
            <a:r>
              <a:rPr lang="en-US" sz="2400" dirty="0"/>
              <a:t>Internal</a:t>
            </a:r>
          </a:p>
          <a:p>
            <a:pPr marL="1600160" lvl="2" indent="-380990">
              <a:buFont typeface="Arial" panose="020B0604020202020204" pitchFamily="34" charset="0"/>
              <a:buChar char="•"/>
            </a:pPr>
            <a:r>
              <a:rPr lang="en-US" sz="2400" dirty="0"/>
              <a:t>Just use “module”. Other classes within that TS file will see members within the module IF they use “export”</a:t>
            </a:r>
          </a:p>
          <a:p>
            <a:pPr marL="1600160" lvl="2" indent="-380990">
              <a:buFont typeface="Arial" panose="020B0604020202020204" pitchFamily="34" charset="0"/>
              <a:buChar char="•"/>
            </a:pPr>
            <a:r>
              <a:rPr lang="en-US" sz="2400" dirty="0"/>
              <a:t>Use triple-slash reference to help the compiler and tooling</a:t>
            </a:r>
          </a:p>
          <a:p>
            <a:pPr marL="990575" lvl="1" indent="-380990">
              <a:buFont typeface="Arial" panose="020B0604020202020204" pitchFamily="34" charset="0"/>
              <a:buChar char="•"/>
            </a:pPr>
            <a:r>
              <a:rPr lang="en-US" sz="2400" dirty="0"/>
              <a:t>External</a:t>
            </a:r>
          </a:p>
          <a:p>
            <a:pPr marL="1600160" lvl="2" indent="-380990">
              <a:buFont typeface="Arial" panose="020B0604020202020204" pitchFamily="34" charset="0"/>
              <a:buChar char="•"/>
            </a:pPr>
            <a:r>
              <a:rPr lang="en-US" sz="2400" dirty="0"/>
              <a:t>Use the import keyword to “require” the module</a:t>
            </a:r>
          </a:p>
          <a:p>
            <a:pPr marL="1600160" lvl="2" indent="-380990">
              <a:buFont typeface="Arial" panose="020B0604020202020204" pitchFamily="34" charset="0"/>
              <a:buChar char="•"/>
            </a:pPr>
            <a:r>
              <a:rPr lang="en-US" sz="2400" dirty="0"/>
              <a:t>You can use require(), but “import * as </a:t>
            </a:r>
            <a:r>
              <a:rPr lang="en-US" sz="2400" dirty="0" err="1"/>
              <a:t>someName</a:t>
            </a:r>
            <a:r>
              <a:rPr lang="en-US" sz="2400" dirty="0"/>
              <a:t> from “…”” is a cleaner way</a:t>
            </a:r>
          </a:p>
        </p:txBody>
      </p:sp>
    </p:spTree>
    <p:extLst>
      <p:ext uri="{BB962C8B-B14F-4D97-AF65-F5344CB8AC3E}">
        <p14:creationId xmlns:p14="http://schemas.microsoft.com/office/powerpoint/2010/main" val="362691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4524315"/>
          </a:xfrm>
          <a:prstGeom prst="rect">
            <a:avLst/>
          </a:prstGeom>
          <a:noFill/>
        </p:spPr>
        <p:txBody>
          <a:bodyPr wrap="square" rtlCol="0">
            <a:spAutoFit/>
          </a:bodyPr>
          <a:lstStyle/>
          <a:p>
            <a:pPr marL="380990" indent="-380990">
              <a:buFont typeface="Arial" panose="020B0604020202020204" pitchFamily="34" charset="0"/>
              <a:buChar char="•"/>
            </a:pPr>
            <a:r>
              <a:rPr lang="en-US" sz="2400" dirty="0"/>
              <a:t>Types and Generics</a:t>
            </a:r>
          </a:p>
          <a:p>
            <a:pPr marL="990575" lvl="1" indent="-380990">
              <a:buFont typeface="Arial" panose="020B0604020202020204" pitchFamily="34" charset="0"/>
              <a:buChar char="•"/>
            </a:pPr>
            <a:r>
              <a:rPr lang="en-US" sz="2400" dirty="0"/>
              <a:t>Type guards – this or that or something else -&gt; A | B | C</a:t>
            </a:r>
          </a:p>
          <a:p>
            <a:pPr marL="990575" lvl="1" indent="-380990">
              <a:buFont typeface="Arial" panose="020B0604020202020204" pitchFamily="34" charset="0"/>
              <a:buChar char="•"/>
            </a:pPr>
            <a:r>
              <a:rPr lang="en-US" sz="2400" dirty="0"/>
              <a:t>Type assertions – “duck typing”. This isn’t casting, you’re just telling the compiler you know more.</a:t>
            </a:r>
          </a:p>
          <a:p>
            <a:pPr marL="990575" lvl="1" indent="-380990">
              <a:buFont typeface="Arial" panose="020B0604020202020204" pitchFamily="34" charset="0"/>
              <a:buChar char="•"/>
            </a:pPr>
            <a:r>
              <a:rPr lang="en-US" sz="2400" dirty="0"/>
              <a:t>Generics</a:t>
            </a:r>
          </a:p>
          <a:p>
            <a:pPr marL="1600160" lvl="2" indent="-380990">
              <a:buFont typeface="Arial" panose="020B0604020202020204" pitchFamily="34" charset="0"/>
              <a:buChar char="•"/>
            </a:pPr>
            <a:r>
              <a:rPr lang="en-US" sz="2400" dirty="0"/>
              <a:t>You can use generic parameters in TypeScript to create reusable, safe code</a:t>
            </a:r>
          </a:p>
          <a:p>
            <a:pPr marL="1600160" lvl="2" indent="-380990">
              <a:buFont typeface="Arial" panose="020B0604020202020204" pitchFamily="34" charset="0"/>
              <a:buChar char="•"/>
            </a:pPr>
            <a:r>
              <a:rPr lang="en-US" sz="2400" dirty="0"/>
              <a:t>I.e. you don’t have to use “object” or “any”; you can be specific with the type used</a:t>
            </a:r>
          </a:p>
          <a:p>
            <a:pPr marL="1600160" lvl="2" indent="-380990">
              <a:buFont typeface="Arial" panose="020B0604020202020204" pitchFamily="34" charset="0"/>
              <a:buChar char="•"/>
            </a:pPr>
            <a:r>
              <a:rPr lang="en-US" sz="2400" dirty="0"/>
              <a:t>E.g. Array&lt;string&gt; or Array&lt;Person&gt;</a:t>
            </a:r>
          </a:p>
          <a:p>
            <a:pPr marL="1600160" lvl="2" indent="-380990">
              <a:buFont typeface="Arial" panose="020B0604020202020204" pitchFamily="34" charset="0"/>
              <a:buChar char="•"/>
            </a:pPr>
            <a:r>
              <a:rPr lang="en-US" sz="2400" dirty="0"/>
              <a:t>Constrained - &lt;T extends Person&gt;</a:t>
            </a:r>
          </a:p>
          <a:p>
            <a:pPr marL="1600160" lvl="2" indent="-380990">
              <a:buFont typeface="Arial" panose="020B0604020202020204" pitchFamily="34" charset="0"/>
              <a:buChar char="•"/>
            </a:pPr>
            <a:r>
              <a:rPr lang="en-US" sz="2400" dirty="0"/>
              <a:t>“new”</a:t>
            </a:r>
          </a:p>
        </p:txBody>
      </p:sp>
    </p:spTree>
    <p:extLst>
      <p:ext uri="{BB962C8B-B14F-4D97-AF65-F5344CB8AC3E}">
        <p14:creationId xmlns:p14="http://schemas.microsoft.com/office/powerpoint/2010/main" val="3870773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http://www.magenic.com</a:t>
            </a:r>
          </a:p>
          <a:p>
            <a:r>
              <a:rPr lang="en-US" dirty="0"/>
              <a:t>http://www.jasonbock.net</a:t>
            </a:r>
          </a:p>
          <a:p>
            <a:r>
              <a:rPr lang="en-US" dirty="0"/>
              <a:t>https://www.twitter.com/jasonbock</a:t>
            </a:r>
          </a:p>
          <a:p>
            <a:r>
              <a:rPr lang="en-US" dirty="0"/>
              <a:t>https://www.github.com/jasonbock</a:t>
            </a:r>
          </a:p>
          <a:p>
            <a:r>
              <a:rPr lang="en-US" dirty="0"/>
              <a:t>jasonb@magenic.com</a:t>
            </a:r>
          </a:p>
          <a:p>
            <a:endParaRPr lang="en-US" dirty="0"/>
          </a:p>
        </p:txBody>
      </p:sp>
      <p:sp>
        <p:nvSpPr>
          <p:cNvPr id="3" name="Title 2"/>
          <p:cNvSpPr>
            <a:spLocks noGrp="1"/>
          </p:cNvSpPr>
          <p:nvPr>
            <p:ph type="title"/>
          </p:nvPr>
        </p:nvSpPr>
        <p:spPr/>
        <p:txBody>
          <a:bodyPr/>
          <a:lstStyle/>
          <a:p>
            <a:r>
              <a:rPr lang="en-US" dirty="0"/>
              <a:t>Personal Info</a:t>
            </a:r>
          </a:p>
        </p:txBody>
      </p:sp>
    </p:spTree>
    <p:extLst>
      <p:ext uri="{BB962C8B-B14F-4D97-AF65-F5344CB8AC3E}">
        <p14:creationId xmlns:p14="http://schemas.microsoft.com/office/powerpoint/2010/main" val="709569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1569660"/>
          </a:xfrm>
          <a:prstGeom prst="rect">
            <a:avLst/>
          </a:prstGeom>
          <a:noFill/>
        </p:spPr>
        <p:txBody>
          <a:bodyPr wrap="square" rtlCol="0">
            <a:spAutoFit/>
          </a:bodyPr>
          <a:lstStyle/>
          <a:p>
            <a:pPr marL="380990" indent="-380990">
              <a:buFont typeface="Arial" panose="020B0604020202020204" pitchFamily="34" charset="0"/>
              <a:buChar char="•"/>
            </a:pPr>
            <a:r>
              <a:rPr lang="en-US" sz="2400" dirty="0"/>
              <a:t>Iterators</a:t>
            </a:r>
          </a:p>
          <a:p>
            <a:pPr marL="990575" lvl="1" indent="-380990">
              <a:buFont typeface="Arial" panose="020B0604020202020204" pitchFamily="34" charset="0"/>
              <a:buChar char="•"/>
            </a:pPr>
            <a:r>
              <a:rPr lang="en-US" sz="2400" dirty="0"/>
              <a:t>For statements…(for </a:t>
            </a:r>
            <a:r>
              <a:rPr lang="en-US" sz="2400" dirty="0" err="1"/>
              <a:t>i</a:t>
            </a:r>
            <a:r>
              <a:rPr lang="en-US" sz="2400" dirty="0"/>
              <a:t> = 0;…)</a:t>
            </a:r>
          </a:p>
          <a:p>
            <a:pPr marL="990575" lvl="1" indent="-380990">
              <a:buFont typeface="Arial" panose="020B0604020202020204" pitchFamily="34" charset="0"/>
              <a:buChar char="•"/>
            </a:pPr>
            <a:r>
              <a:rPr lang="en-US" sz="2400" dirty="0"/>
              <a:t>For-in statements….but be careful what you’re iterating, it’s the keys</a:t>
            </a:r>
          </a:p>
          <a:p>
            <a:pPr marL="990575" lvl="1" indent="-380990">
              <a:buFont typeface="Arial" panose="020B0604020202020204" pitchFamily="34" charset="0"/>
              <a:buChar char="•"/>
            </a:pPr>
            <a:r>
              <a:rPr lang="en-US" sz="2400" dirty="0"/>
              <a:t>For-of statements…works like “</a:t>
            </a:r>
            <a:r>
              <a:rPr lang="en-US" sz="2400" dirty="0" err="1"/>
              <a:t>foreach</a:t>
            </a:r>
            <a:r>
              <a:rPr lang="en-US" sz="2400" dirty="0"/>
              <a:t>” in C#</a:t>
            </a:r>
          </a:p>
        </p:txBody>
      </p:sp>
    </p:spTree>
    <p:extLst>
      <p:ext uri="{BB962C8B-B14F-4D97-AF65-F5344CB8AC3E}">
        <p14:creationId xmlns:p14="http://schemas.microsoft.com/office/powerpoint/2010/main" val="30904971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1569660"/>
          </a:xfrm>
          <a:prstGeom prst="rect">
            <a:avLst/>
          </a:prstGeom>
          <a:noFill/>
        </p:spPr>
        <p:txBody>
          <a:bodyPr wrap="square" rtlCol="0">
            <a:spAutoFit/>
          </a:bodyPr>
          <a:lstStyle/>
          <a:p>
            <a:pPr marL="380990" indent="-380990">
              <a:buFont typeface="Arial" panose="020B0604020202020204" pitchFamily="34" charset="0"/>
              <a:buChar char="•"/>
            </a:pPr>
            <a:r>
              <a:rPr lang="en-US" sz="2400" dirty="0"/>
              <a:t>Asynchronous code</a:t>
            </a:r>
          </a:p>
          <a:p>
            <a:pPr marL="990575" lvl="1" indent="-380990">
              <a:buFont typeface="Arial" panose="020B0604020202020204" pitchFamily="34" charset="0"/>
              <a:buChar char="•"/>
            </a:pPr>
            <a:r>
              <a:rPr lang="en-US" sz="2400" dirty="0"/>
              <a:t>JS traditionally used callbacks</a:t>
            </a:r>
          </a:p>
          <a:p>
            <a:pPr marL="990575" lvl="1" indent="-380990">
              <a:buFont typeface="Arial" panose="020B0604020202020204" pitchFamily="34" charset="0"/>
              <a:buChar char="•"/>
            </a:pPr>
            <a:r>
              <a:rPr lang="en-US" sz="2400" dirty="0"/>
              <a:t>Then we moved to promises</a:t>
            </a:r>
          </a:p>
          <a:p>
            <a:pPr marL="990575" lvl="1" indent="-380990">
              <a:buFont typeface="Arial" panose="020B0604020202020204" pitchFamily="34" charset="0"/>
              <a:buChar char="•"/>
            </a:pPr>
            <a:r>
              <a:rPr lang="en-US" sz="2400" dirty="0"/>
              <a:t>Now TS (and JS) has </a:t>
            </a:r>
            <a:r>
              <a:rPr lang="en-US" sz="2400" dirty="0" err="1"/>
              <a:t>async</a:t>
            </a:r>
            <a:r>
              <a:rPr lang="en-US" sz="2400" dirty="0"/>
              <a:t> and await</a:t>
            </a:r>
          </a:p>
        </p:txBody>
      </p:sp>
    </p:spTree>
    <p:extLst>
      <p:ext uri="{BB962C8B-B14F-4D97-AF65-F5344CB8AC3E}">
        <p14:creationId xmlns:p14="http://schemas.microsoft.com/office/powerpoint/2010/main" val="11960005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416320"/>
          </a:xfrm>
          <a:prstGeom prst="rect">
            <a:avLst/>
          </a:prstGeom>
          <a:noFill/>
        </p:spPr>
        <p:txBody>
          <a:bodyPr wrap="square" rtlCol="0">
            <a:spAutoFit/>
          </a:bodyPr>
          <a:lstStyle/>
          <a:p>
            <a:pPr marL="380990" indent="-380990">
              <a:buFont typeface="Arial" panose="020B0604020202020204" pitchFamily="34" charset="0"/>
              <a:buChar char="•"/>
            </a:pPr>
            <a:r>
              <a:rPr lang="en-US" sz="2400" dirty="0"/>
              <a:t>.</a:t>
            </a:r>
            <a:r>
              <a:rPr lang="en-US" sz="2400" dirty="0" err="1"/>
              <a:t>d.ts</a:t>
            </a:r>
            <a:r>
              <a:rPr lang="en-US" sz="2400" dirty="0"/>
              <a:t> files</a:t>
            </a:r>
          </a:p>
          <a:p>
            <a:pPr marL="990575" lvl="1" indent="-380990">
              <a:buFont typeface="Arial" panose="020B0604020202020204" pitchFamily="34" charset="0"/>
              <a:buChar char="•"/>
            </a:pPr>
            <a:r>
              <a:rPr lang="en-US" sz="2400" dirty="0"/>
              <a:t>If you’re doing everything in TS (</a:t>
            </a:r>
            <a:r>
              <a:rPr lang="en-US" sz="2400" dirty="0" err="1"/>
              <a:t>ExternalModules</a:t>
            </a:r>
            <a:r>
              <a:rPr lang="en-US" sz="2400" dirty="0"/>
              <a:t> example), everything….works</a:t>
            </a:r>
          </a:p>
          <a:p>
            <a:pPr marL="990575" lvl="1" indent="-380990">
              <a:buFont typeface="Arial" panose="020B0604020202020204" pitchFamily="34" charset="0"/>
              <a:buChar char="•"/>
            </a:pPr>
            <a:r>
              <a:rPr lang="en-US" sz="2400" dirty="0"/>
              <a:t>If you’re using a JS library like moment.js (</a:t>
            </a:r>
            <a:r>
              <a:rPr lang="en-US" sz="2400" dirty="0">
                <a:hlinkClick r:id="rId3"/>
              </a:rPr>
              <a:t>http://momentjs.com/</a:t>
            </a:r>
            <a:r>
              <a:rPr lang="en-US" sz="2400" dirty="0"/>
              <a:t>), you need the .</a:t>
            </a:r>
            <a:r>
              <a:rPr lang="en-US" sz="2400" dirty="0" err="1"/>
              <a:t>d.ts</a:t>
            </a:r>
            <a:r>
              <a:rPr lang="en-US" sz="2400" dirty="0"/>
              <a:t> file for TS to get type information</a:t>
            </a:r>
          </a:p>
          <a:p>
            <a:pPr marL="1600160" lvl="2" indent="-380990">
              <a:buFont typeface="Arial" panose="020B0604020202020204" pitchFamily="34" charset="0"/>
              <a:buChar char="•"/>
            </a:pPr>
            <a:r>
              <a:rPr lang="en-US" sz="2400" dirty="0" err="1"/>
              <a:t>npm</a:t>
            </a:r>
            <a:r>
              <a:rPr lang="en-US" sz="2400" dirty="0"/>
              <a:t> install --save @types/moment</a:t>
            </a:r>
          </a:p>
          <a:p>
            <a:pPr marL="1142960" lvl="1" indent="-380990">
              <a:buFont typeface="Arial" panose="020B0604020202020204" pitchFamily="34" charset="0"/>
              <a:buChar char="•"/>
            </a:pPr>
            <a:r>
              <a:rPr lang="en-US" sz="2400" dirty="0"/>
              <a:t>If you want to generate a .</a:t>
            </a:r>
            <a:r>
              <a:rPr lang="en-US" sz="2400" dirty="0" err="1"/>
              <a:t>d.ts</a:t>
            </a:r>
            <a:endParaRPr lang="en-US" sz="2400" dirty="0"/>
          </a:p>
          <a:p>
            <a:pPr marL="1600160" lvl="2" indent="-380990">
              <a:buFont typeface="Arial" panose="020B0604020202020204" pitchFamily="34" charset="0"/>
              <a:buChar char="•"/>
            </a:pPr>
            <a:r>
              <a:rPr lang="en-US" sz="2400" dirty="0"/>
              <a:t>From TS files, use “declaration” compiler switch</a:t>
            </a:r>
          </a:p>
          <a:p>
            <a:pPr marL="1600160" lvl="2" indent="-380990">
              <a:buFont typeface="Arial" panose="020B0604020202020204" pitchFamily="34" charset="0"/>
              <a:buChar char="•"/>
            </a:pPr>
            <a:r>
              <a:rPr lang="en-US" sz="2400" dirty="0"/>
              <a:t>From C#, consider </a:t>
            </a:r>
            <a:r>
              <a:rPr lang="en-US" sz="2400" dirty="0" err="1"/>
              <a:t>TypeLite</a:t>
            </a:r>
            <a:r>
              <a:rPr lang="en-US" sz="2400" dirty="0"/>
              <a:t> (</a:t>
            </a:r>
            <a:r>
              <a:rPr lang="en-US" sz="2400" dirty="0">
                <a:hlinkClick r:id="rId4"/>
              </a:rPr>
              <a:t>http://type.litesolutions.net/</a:t>
            </a:r>
            <a:r>
              <a:rPr lang="en-US" sz="2400" dirty="0"/>
              <a:t>)</a:t>
            </a:r>
          </a:p>
        </p:txBody>
      </p:sp>
    </p:spTree>
    <p:extLst>
      <p:ext uri="{BB962C8B-B14F-4D97-AF65-F5344CB8AC3E}">
        <p14:creationId xmlns:p14="http://schemas.microsoft.com/office/powerpoint/2010/main" val="2230421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a:t>
            </a:r>
          </a:p>
        </p:txBody>
      </p:sp>
      <p:sp>
        <p:nvSpPr>
          <p:cNvPr id="3" name="TextBox 2"/>
          <p:cNvSpPr txBox="1"/>
          <p:nvPr/>
        </p:nvSpPr>
        <p:spPr>
          <a:xfrm>
            <a:off x="304800" y="969264"/>
            <a:ext cx="11582400" cy="3785652"/>
          </a:xfrm>
          <a:prstGeom prst="rect">
            <a:avLst/>
          </a:prstGeom>
          <a:noFill/>
        </p:spPr>
        <p:txBody>
          <a:bodyPr wrap="square" rtlCol="0">
            <a:spAutoFit/>
          </a:bodyPr>
          <a:lstStyle/>
          <a:p>
            <a:pPr marL="380990" indent="-380990">
              <a:buFont typeface="Arial" panose="020B0604020202020204" pitchFamily="34" charset="0"/>
              <a:buChar char="•"/>
            </a:pPr>
            <a:r>
              <a:rPr lang="en-US" sz="2400" dirty="0"/>
              <a:t>Decorators</a:t>
            </a:r>
          </a:p>
          <a:p>
            <a:pPr marL="990575" lvl="1" indent="-380990">
              <a:buFont typeface="Arial" panose="020B0604020202020204" pitchFamily="34" charset="0"/>
              <a:buChar char="•"/>
            </a:pPr>
            <a:r>
              <a:rPr lang="en-US" sz="2400" dirty="0"/>
              <a:t>Origination was arguably with </a:t>
            </a:r>
            <a:r>
              <a:rPr lang="en-US" sz="2400" dirty="0" err="1"/>
              <a:t>AtScript</a:t>
            </a:r>
            <a:endParaRPr lang="en-US" sz="2400" dirty="0"/>
          </a:p>
          <a:p>
            <a:pPr marL="990575" lvl="1" indent="-380990">
              <a:buFont typeface="Arial" panose="020B0604020202020204" pitchFamily="34" charset="0"/>
              <a:buChar char="•"/>
            </a:pPr>
            <a:r>
              <a:rPr lang="en-US" sz="2400" dirty="0"/>
              <a:t>Annotations, or decorations, were put into TypeScript</a:t>
            </a:r>
          </a:p>
          <a:p>
            <a:pPr marL="990575" lvl="1" indent="-380990">
              <a:buFont typeface="Arial" panose="020B0604020202020204" pitchFamily="34" charset="0"/>
              <a:buChar char="•"/>
            </a:pPr>
            <a:r>
              <a:rPr lang="en-US" sz="2400" dirty="0"/>
              <a:t>https://github.com/Microsoft/TypeScript/issues/1557</a:t>
            </a:r>
          </a:p>
          <a:p>
            <a:pPr marL="990575" lvl="1" indent="-380990">
              <a:buFont typeface="Arial" panose="020B0604020202020204" pitchFamily="34" charset="0"/>
              <a:buChar char="•"/>
            </a:pPr>
            <a:r>
              <a:rPr lang="en-US" sz="2400" dirty="0"/>
              <a:t>Can decorate properties, classes, methods and parameters</a:t>
            </a:r>
          </a:p>
          <a:p>
            <a:pPr marL="990575" lvl="1" indent="-380990">
              <a:buFont typeface="Arial" panose="020B0604020202020204" pitchFamily="34" charset="0"/>
              <a:buChar char="•"/>
            </a:pPr>
            <a:r>
              <a:rPr lang="en-US" sz="2400" dirty="0"/>
              <a:t>Is somewhat advanced, but it’s worth diving into</a:t>
            </a:r>
          </a:p>
          <a:p>
            <a:pPr marL="1600160" lvl="2" indent="-380990">
              <a:buFont typeface="Arial" panose="020B0604020202020204" pitchFamily="34" charset="0"/>
              <a:buChar char="•"/>
            </a:pPr>
            <a:r>
              <a:rPr lang="en-US" sz="2400" dirty="0"/>
              <a:t>Interception capabilities</a:t>
            </a:r>
          </a:p>
          <a:p>
            <a:pPr marL="1600160" lvl="2" indent="-380990">
              <a:buFont typeface="Arial" panose="020B0604020202020204" pitchFamily="34" charset="0"/>
              <a:buChar char="•"/>
            </a:pPr>
            <a:r>
              <a:rPr lang="en-US" sz="2400" dirty="0"/>
              <a:t>Powerful extension mechanisms (e.g. dependency injection)</a:t>
            </a:r>
          </a:p>
          <a:p>
            <a:pPr marL="1600160" lvl="2" indent="-380990">
              <a:buFont typeface="Arial" panose="020B0604020202020204" pitchFamily="34" charset="0"/>
              <a:buChar char="•"/>
            </a:pPr>
            <a:r>
              <a:rPr lang="en-US" sz="2400" dirty="0"/>
              <a:t>Metaprogramming</a:t>
            </a:r>
          </a:p>
          <a:p>
            <a:pPr marL="1600160" lvl="2" indent="-380990">
              <a:buFont typeface="Arial" panose="020B0604020202020204" pitchFamily="34" charset="0"/>
              <a:buChar char="•"/>
            </a:pPr>
            <a:r>
              <a:rPr lang="en-US" sz="2400" dirty="0"/>
              <a:t>Serialization</a:t>
            </a:r>
          </a:p>
        </p:txBody>
      </p:sp>
    </p:spTree>
    <p:extLst>
      <p:ext uri="{BB962C8B-B14F-4D97-AF65-F5344CB8AC3E}">
        <p14:creationId xmlns:p14="http://schemas.microsoft.com/office/powerpoint/2010/main" val="268089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pic>
        <p:nvPicPr>
          <p:cNvPr id="14" name="Picture 13"/>
          <p:cNvPicPr>
            <a:picLocks noChangeAspect="1"/>
          </p:cNvPicPr>
          <p:nvPr/>
        </p:nvPicPr>
        <p:blipFill>
          <a:blip r:embed="rId3"/>
          <a:stretch>
            <a:fillRect/>
          </a:stretch>
        </p:blipFill>
        <p:spPr>
          <a:xfrm>
            <a:off x="2336800" y="3035759"/>
            <a:ext cx="1714739" cy="711299"/>
          </a:xfrm>
          <a:prstGeom prst="rect">
            <a:avLst/>
          </a:prstGeom>
        </p:spPr>
      </p:pic>
      <p:pic>
        <p:nvPicPr>
          <p:cNvPr id="15" name="Picture 14"/>
          <p:cNvPicPr>
            <a:picLocks noChangeAspect="1"/>
          </p:cNvPicPr>
          <p:nvPr/>
        </p:nvPicPr>
        <p:blipFill>
          <a:blip r:embed="rId4"/>
          <a:stretch>
            <a:fillRect/>
          </a:stretch>
        </p:blipFill>
        <p:spPr>
          <a:xfrm>
            <a:off x="4165600" y="1020907"/>
            <a:ext cx="6550219" cy="4755053"/>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https://angular.io/</a:t>
            </a:r>
          </a:p>
        </p:txBody>
      </p:sp>
    </p:spTree>
    <p:extLst>
      <p:ext uri="{BB962C8B-B14F-4D97-AF65-F5344CB8AC3E}">
        <p14:creationId xmlns:p14="http://schemas.microsoft.com/office/powerpoint/2010/main" val="28031493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https://portal.azure.com/#</a:t>
            </a:r>
          </a:p>
        </p:txBody>
      </p:sp>
      <p:pic>
        <p:nvPicPr>
          <p:cNvPr id="4" name="Picture 3"/>
          <p:cNvPicPr>
            <a:picLocks noChangeAspect="1"/>
          </p:cNvPicPr>
          <p:nvPr/>
        </p:nvPicPr>
        <p:blipFill>
          <a:blip r:embed="rId3"/>
          <a:stretch>
            <a:fillRect/>
          </a:stretch>
        </p:blipFill>
        <p:spPr>
          <a:xfrm>
            <a:off x="2418837" y="1214128"/>
            <a:ext cx="7354326" cy="4429743"/>
          </a:xfrm>
          <a:prstGeom prst="rect">
            <a:avLst/>
          </a:prstGeom>
        </p:spPr>
      </p:pic>
    </p:spTree>
    <p:extLst>
      <p:ext uri="{BB962C8B-B14F-4D97-AF65-F5344CB8AC3E}">
        <p14:creationId xmlns:p14="http://schemas.microsoft.com/office/powerpoint/2010/main" val="1198102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pic>
        <p:nvPicPr>
          <p:cNvPr id="3" name="Picture 2"/>
          <p:cNvPicPr>
            <a:picLocks noChangeAspect="1"/>
          </p:cNvPicPr>
          <p:nvPr/>
        </p:nvPicPr>
        <p:blipFill>
          <a:blip r:embed="rId3"/>
          <a:stretch>
            <a:fillRect/>
          </a:stretch>
        </p:blipFill>
        <p:spPr>
          <a:xfrm>
            <a:off x="2318478" y="1102680"/>
            <a:ext cx="7555044" cy="4642256"/>
          </a:xfrm>
          <a:prstGeom prst="rect">
            <a:avLst/>
          </a:prstGeom>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https://dev.windows.com/en-us/microsoft-edge/platform/documentation/f12-devtools-guide/</a:t>
            </a:r>
          </a:p>
        </p:txBody>
      </p:sp>
    </p:spTree>
    <p:extLst>
      <p:ext uri="{BB962C8B-B14F-4D97-AF65-F5344CB8AC3E}">
        <p14:creationId xmlns:p14="http://schemas.microsoft.com/office/powerpoint/2010/main" val="808953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pic>
        <p:nvPicPr>
          <p:cNvPr id="3" name="Picture 2"/>
          <p:cNvPicPr>
            <a:picLocks noChangeAspect="1"/>
          </p:cNvPicPr>
          <p:nvPr/>
        </p:nvPicPr>
        <p:blipFill>
          <a:blip r:embed="rId3"/>
          <a:stretch>
            <a:fillRect/>
          </a:stretch>
        </p:blipFill>
        <p:spPr>
          <a:xfrm>
            <a:off x="1114064" y="1315720"/>
            <a:ext cx="9963872" cy="4242221"/>
          </a:xfrm>
          <a:prstGeom prst="rect">
            <a:avLst/>
          </a:prstGeom>
        </p:spPr>
      </p:pic>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http://www.typescriptlang.org/</a:t>
            </a:r>
          </a:p>
        </p:txBody>
      </p:sp>
    </p:spTree>
    <p:extLst>
      <p:ext uri="{BB962C8B-B14F-4D97-AF65-F5344CB8AC3E}">
        <p14:creationId xmlns:p14="http://schemas.microsoft.com/office/powerpoint/2010/main" val="10127814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3" name="TextBox 2"/>
          <p:cNvSpPr txBox="1"/>
          <p:nvPr/>
        </p:nvSpPr>
        <p:spPr>
          <a:xfrm>
            <a:off x="5166614" y="1610345"/>
            <a:ext cx="4916731" cy="666786"/>
          </a:xfrm>
          <a:prstGeom prst="rect">
            <a:avLst/>
          </a:prstGeom>
          <a:noFill/>
        </p:spPr>
        <p:txBody>
          <a:bodyPr wrap="none" rtlCol="0">
            <a:spAutoFit/>
          </a:bodyPr>
          <a:lstStyle/>
          <a:p>
            <a:r>
              <a:rPr lang="en-US" sz="3733" dirty="0"/>
              <a:t>Anonymous Functions</a:t>
            </a:r>
          </a:p>
        </p:txBody>
      </p:sp>
      <p:sp>
        <p:nvSpPr>
          <p:cNvPr id="6" name="TextBox 5"/>
          <p:cNvSpPr txBox="1"/>
          <p:nvPr/>
        </p:nvSpPr>
        <p:spPr>
          <a:xfrm>
            <a:off x="8316214" y="4677980"/>
            <a:ext cx="1885453" cy="666786"/>
          </a:xfrm>
          <a:prstGeom prst="rect">
            <a:avLst/>
          </a:prstGeom>
          <a:noFill/>
        </p:spPr>
        <p:txBody>
          <a:bodyPr wrap="none" rtlCol="0">
            <a:spAutoFit/>
          </a:bodyPr>
          <a:lstStyle/>
          <a:p>
            <a:r>
              <a:rPr lang="en-US" sz="3733" dirty="0"/>
              <a:t>Classes</a:t>
            </a:r>
          </a:p>
        </p:txBody>
      </p:sp>
      <p:sp>
        <p:nvSpPr>
          <p:cNvPr id="7" name="TextBox 6"/>
          <p:cNvSpPr txBox="1"/>
          <p:nvPr/>
        </p:nvSpPr>
        <p:spPr>
          <a:xfrm>
            <a:off x="4252843" y="2685883"/>
            <a:ext cx="2339102" cy="666786"/>
          </a:xfrm>
          <a:prstGeom prst="rect">
            <a:avLst/>
          </a:prstGeom>
          <a:noFill/>
        </p:spPr>
        <p:txBody>
          <a:bodyPr wrap="none" rtlCol="0">
            <a:spAutoFit/>
          </a:bodyPr>
          <a:lstStyle/>
          <a:p>
            <a:r>
              <a:rPr lang="en-US" sz="3733" dirty="0"/>
              <a:t>Constants</a:t>
            </a:r>
          </a:p>
        </p:txBody>
      </p:sp>
      <p:sp>
        <p:nvSpPr>
          <p:cNvPr id="9" name="TextBox 8"/>
          <p:cNvSpPr txBox="1"/>
          <p:nvPr/>
        </p:nvSpPr>
        <p:spPr>
          <a:xfrm>
            <a:off x="6081014" y="3528637"/>
            <a:ext cx="5182829" cy="666786"/>
          </a:xfrm>
          <a:prstGeom prst="rect">
            <a:avLst/>
          </a:prstGeom>
          <a:noFill/>
        </p:spPr>
        <p:txBody>
          <a:bodyPr wrap="none" rtlCol="0">
            <a:spAutoFit/>
          </a:bodyPr>
          <a:lstStyle/>
          <a:p>
            <a:r>
              <a:rPr lang="en-US" sz="3733" dirty="0"/>
              <a:t>Asynchronous Methods</a:t>
            </a:r>
          </a:p>
        </p:txBody>
      </p:sp>
      <p:sp>
        <p:nvSpPr>
          <p:cNvPr id="10" name="TextBox 9"/>
          <p:cNvSpPr txBox="1"/>
          <p:nvPr/>
        </p:nvSpPr>
        <p:spPr>
          <a:xfrm>
            <a:off x="4760214" y="4380845"/>
            <a:ext cx="1992853" cy="666786"/>
          </a:xfrm>
          <a:prstGeom prst="rect">
            <a:avLst/>
          </a:prstGeom>
          <a:noFill/>
        </p:spPr>
        <p:txBody>
          <a:bodyPr wrap="none" rtlCol="0">
            <a:spAutoFit/>
          </a:bodyPr>
          <a:lstStyle/>
          <a:p>
            <a:r>
              <a:rPr lang="en-US" sz="3733" dirty="0"/>
              <a:t>Modules</a:t>
            </a:r>
          </a:p>
        </p:txBody>
      </p:sp>
      <p:sp>
        <p:nvSpPr>
          <p:cNvPr id="11" name="TextBox 10"/>
          <p:cNvSpPr txBox="1"/>
          <p:nvPr/>
        </p:nvSpPr>
        <p:spPr>
          <a:xfrm>
            <a:off x="8715041" y="2569491"/>
            <a:ext cx="849913" cy="666786"/>
          </a:xfrm>
          <a:prstGeom prst="rect">
            <a:avLst/>
          </a:prstGeom>
          <a:noFill/>
        </p:spPr>
        <p:txBody>
          <a:bodyPr wrap="none" rtlCol="0">
            <a:spAutoFit/>
          </a:bodyPr>
          <a:lstStyle/>
          <a:p>
            <a:r>
              <a:rPr lang="en-US" sz="3733" dirty="0"/>
              <a:t>Let</a:t>
            </a:r>
          </a:p>
        </p:txBody>
      </p:sp>
      <p:grpSp>
        <p:nvGrpSpPr>
          <p:cNvPr id="13" name="Group 12"/>
          <p:cNvGrpSpPr/>
          <p:nvPr/>
        </p:nvGrpSpPr>
        <p:grpSpPr>
          <a:xfrm>
            <a:off x="1483360" y="2090751"/>
            <a:ext cx="2540355" cy="2540355"/>
            <a:chOff x="3619367" y="1619117"/>
            <a:chExt cx="1905266" cy="1905266"/>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367" y="1619117"/>
              <a:ext cx="1905266" cy="1905266"/>
            </a:xfrm>
            <a:prstGeom prst="rect">
              <a:avLst/>
            </a:prstGeom>
          </p:spPr>
        </p:pic>
        <p:sp>
          <p:nvSpPr>
            <p:cNvPr id="12" name="TextBox 11"/>
            <p:cNvSpPr txBox="1"/>
            <p:nvPr/>
          </p:nvSpPr>
          <p:spPr>
            <a:xfrm>
              <a:off x="3698481" y="1680164"/>
              <a:ext cx="1415291" cy="500089"/>
            </a:xfrm>
            <a:prstGeom prst="rect">
              <a:avLst/>
            </a:prstGeom>
            <a:noFill/>
          </p:spPr>
          <p:txBody>
            <a:bodyPr wrap="none" rtlCol="0">
              <a:spAutoFit/>
            </a:bodyPr>
            <a:lstStyle/>
            <a:p>
              <a:r>
                <a:rPr lang="en-US" sz="3733" dirty="0"/>
                <a:t>ES2015</a:t>
              </a:r>
            </a:p>
          </p:txBody>
        </p:sp>
      </p:grpSp>
      <p:sp>
        <p:nvSpPr>
          <p:cNvPr id="14" name="Rectangle 13"/>
          <p:cNvSpPr/>
          <p:nvPr/>
        </p:nvSpPr>
        <p:spPr>
          <a:xfrm>
            <a:off x="4439921" y="6276894"/>
            <a:ext cx="7752080" cy="453605"/>
          </a:xfrm>
          <a:prstGeom prst="rect">
            <a:avLst/>
          </a:prstGeom>
        </p:spPr>
        <p:txBody>
          <a:bodyPr wrap="square" anchor="ctr" anchorCtr="0">
            <a:noAutofit/>
          </a:bodyPr>
          <a:lstStyle/>
          <a:p>
            <a:pPr algn="r"/>
            <a:r>
              <a:rPr lang="en-US" sz="1200" dirty="0">
                <a:latin typeface="+mj-lt"/>
                <a:cs typeface="Calibri" pitchFamily="34" charset="0"/>
              </a:rPr>
              <a:t>http://weblogs.asp.net/dwahlin/getting-started-with-es6-%E2%80%93-the-next-version-of-javascript</a:t>
            </a:r>
          </a:p>
        </p:txBody>
      </p:sp>
    </p:spTree>
    <p:extLst>
      <p:ext uri="{BB962C8B-B14F-4D97-AF65-F5344CB8AC3E}">
        <p14:creationId xmlns:p14="http://schemas.microsoft.com/office/powerpoint/2010/main" val="424045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8F2AED-0556-4E2F-973A-B7DE1832F678}"/>
              </a:ext>
            </a:extLst>
          </p:cNvPr>
          <p:cNvPicPr>
            <a:picLocks noChangeAspect="1"/>
          </p:cNvPicPr>
          <p:nvPr/>
        </p:nvPicPr>
        <p:blipFill>
          <a:blip r:embed="rId3"/>
          <a:stretch>
            <a:fillRect/>
          </a:stretch>
        </p:blipFill>
        <p:spPr>
          <a:xfrm>
            <a:off x="6112458" y="857915"/>
            <a:ext cx="5598002" cy="5047808"/>
          </a:xfrm>
          <a:prstGeom prst="rect">
            <a:avLst/>
          </a:prstGeom>
        </p:spPr>
      </p:pic>
      <p:sp>
        <p:nvSpPr>
          <p:cNvPr id="2" name="Title 1"/>
          <p:cNvSpPr>
            <a:spLocks noGrp="1"/>
          </p:cNvSpPr>
          <p:nvPr>
            <p:ph type="title"/>
          </p:nvPr>
        </p:nvSpPr>
        <p:spPr/>
        <p:txBody>
          <a:bodyPr/>
          <a:lstStyle/>
          <a:p>
            <a:r>
              <a:rPr lang="en-US" dirty="0"/>
              <a:t>Future</a:t>
            </a:r>
          </a:p>
        </p:txBody>
      </p:sp>
      <p:pic>
        <p:nvPicPr>
          <p:cNvPr id="4" name="Picture 3"/>
          <p:cNvPicPr>
            <a:picLocks noChangeAspect="1"/>
          </p:cNvPicPr>
          <p:nvPr/>
        </p:nvPicPr>
        <p:blipFill>
          <a:blip r:embed="rId4"/>
          <a:stretch>
            <a:fillRect/>
          </a:stretch>
        </p:blipFill>
        <p:spPr>
          <a:xfrm>
            <a:off x="432154" y="1654619"/>
            <a:ext cx="4768575" cy="3454400"/>
          </a:xfrm>
          <a:prstGeom prst="rect">
            <a:avLst/>
          </a:prstGeom>
        </p:spPr>
      </p:pic>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https://github.com/Microsoft/TypeScript/wiki/Roadmap</a:t>
            </a:r>
          </a:p>
        </p:txBody>
      </p:sp>
    </p:spTree>
    <p:extLst>
      <p:ext uri="{BB962C8B-B14F-4D97-AF65-F5344CB8AC3E}">
        <p14:creationId xmlns:p14="http://schemas.microsoft.com/office/powerpoint/2010/main" val="1704357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Downloads</a:t>
            </a:r>
          </a:p>
        </p:txBody>
      </p:sp>
      <p:sp>
        <p:nvSpPr>
          <p:cNvPr id="3" name="Content Placeholder 2"/>
          <p:cNvSpPr>
            <a:spLocks noGrp="1"/>
          </p:cNvSpPr>
          <p:nvPr>
            <p:ph idx="1"/>
          </p:nvPr>
        </p:nvSpPr>
        <p:spPr>
          <a:xfrm>
            <a:off x="432154" y="1501430"/>
            <a:ext cx="11430000" cy="3884893"/>
          </a:xfrm>
        </p:spPr>
        <p:txBody>
          <a:bodyPr anchor="ctr">
            <a:normAutofit fontScale="85000" lnSpcReduction="20000"/>
          </a:bodyPr>
          <a:lstStyle/>
          <a:p>
            <a:pPr marL="0" indent="0" algn="ctr">
              <a:buNone/>
            </a:pPr>
            <a:r>
              <a:rPr lang="en-US" sz="6400" dirty="0"/>
              <a:t>https://github.com/jasonbock/</a:t>
            </a:r>
          </a:p>
          <a:p>
            <a:pPr marL="0" indent="0" algn="ctr">
              <a:buNone/>
            </a:pPr>
            <a:r>
              <a:rPr lang="en-US" sz="6400" dirty="0" err="1"/>
              <a:t>IntroToTypeScript</a:t>
            </a:r>
            <a:endParaRPr lang="en-US" sz="6400" dirty="0"/>
          </a:p>
          <a:p>
            <a:pPr marL="0" indent="0" algn="ctr">
              <a:buNone/>
            </a:pPr>
            <a:endParaRPr lang="en-US" sz="6400" dirty="0"/>
          </a:p>
          <a:p>
            <a:pPr marL="0" indent="0" algn="ctr">
              <a:buNone/>
            </a:pPr>
            <a:r>
              <a:rPr lang="en-US" sz="6400" dirty="0"/>
              <a:t>https://docs.com/jason-bock/3584/</a:t>
            </a:r>
          </a:p>
          <a:p>
            <a:pPr marL="0" indent="0" algn="ctr">
              <a:buNone/>
            </a:pPr>
            <a:r>
              <a:rPr lang="en-US" sz="6400" dirty="0"/>
              <a:t>an-introduction-to-typescript</a:t>
            </a:r>
          </a:p>
        </p:txBody>
      </p:sp>
    </p:spTree>
    <p:extLst>
      <p:ext uri="{BB962C8B-B14F-4D97-AF65-F5344CB8AC3E}">
        <p14:creationId xmlns:p14="http://schemas.microsoft.com/office/powerpoint/2010/main" val="605898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http://webassembly.github.io/</a:t>
            </a:r>
          </a:p>
        </p:txBody>
      </p:sp>
      <p:pic>
        <p:nvPicPr>
          <p:cNvPr id="4" name="Picture 3">
            <a:extLst>
              <a:ext uri="{FF2B5EF4-FFF2-40B4-BE49-F238E27FC236}">
                <a16:creationId xmlns:a16="http://schemas.microsoft.com/office/drawing/2014/main" id="{FA036AA1-2738-44AF-8257-82433BA2A28B}"/>
              </a:ext>
            </a:extLst>
          </p:cNvPr>
          <p:cNvPicPr>
            <a:picLocks noChangeAspect="1"/>
          </p:cNvPicPr>
          <p:nvPr/>
        </p:nvPicPr>
        <p:blipFill>
          <a:blip r:embed="rId3"/>
          <a:stretch>
            <a:fillRect/>
          </a:stretch>
        </p:blipFill>
        <p:spPr>
          <a:xfrm>
            <a:off x="2256889" y="1414181"/>
            <a:ext cx="7678222" cy="4029637"/>
          </a:xfrm>
          <a:prstGeom prst="rect">
            <a:avLst/>
          </a:prstGeom>
        </p:spPr>
      </p:pic>
    </p:spTree>
    <p:extLst>
      <p:ext uri="{BB962C8B-B14F-4D97-AF65-F5344CB8AC3E}">
        <p14:creationId xmlns:p14="http://schemas.microsoft.com/office/powerpoint/2010/main" val="38202209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Future</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5008" y="1681480"/>
            <a:ext cx="2286000" cy="342900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65950" y="1704848"/>
            <a:ext cx="2277517" cy="3405632"/>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0084" y="1707448"/>
            <a:ext cx="2726789" cy="3403032"/>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82543" y="1933881"/>
            <a:ext cx="3684563" cy="2991865"/>
          </a:xfrm>
          <a:prstGeom prst="rect">
            <a:avLst/>
          </a:prstGeom>
        </p:spPr>
      </p:pic>
    </p:spTree>
    <p:extLst>
      <p:ext uri="{BB962C8B-B14F-4D97-AF65-F5344CB8AC3E}">
        <p14:creationId xmlns:p14="http://schemas.microsoft.com/office/powerpoint/2010/main" val="19793262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An Introduction To </a:t>
            </a:r>
            <a:r>
              <a:rPr lang="en-US" dirty="0" err="1"/>
              <a:t>TypeScript</a:t>
            </a:r>
            <a:endParaRPr lang="en-US" dirty="0"/>
          </a:p>
        </p:txBody>
      </p:sp>
      <p:sp>
        <p:nvSpPr>
          <p:cNvPr id="4" name="Text Placeholder 3"/>
          <p:cNvSpPr>
            <a:spLocks noGrp="1"/>
          </p:cNvSpPr>
          <p:nvPr>
            <p:ph type="body" idx="10"/>
          </p:nvPr>
        </p:nvSpPr>
        <p:spPr/>
        <p:txBody>
          <a:bodyPr/>
          <a:lstStyle/>
          <a:p>
            <a:r>
              <a:rPr lang="en-US" dirty="0"/>
              <a:t>Jason Bock</a:t>
            </a:r>
          </a:p>
          <a:p>
            <a:r>
              <a:rPr lang="en-US" dirty="0"/>
              <a:t>Practice Lead</a:t>
            </a:r>
          </a:p>
        </p:txBody>
      </p:sp>
      <p:sp>
        <p:nvSpPr>
          <p:cNvPr id="5" name="TextBox 4"/>
          <p:cNvSpPr txBox="1"/>
          <p:nvPr/>
        </p:nvSpPr>
        <p:spPr>
          <a:xfrm>
            <a:off x="2268322" y="4354512"/>
            <a:ext cx="6643917" cy="1263107"/>
          </a:xfrm>
          <a:prstGeom prst="rect">
            <a:avLst/>
          </a:prstGeom>
          <a:noFill/>
        </p:spPr>
        <p:txBody>
          <a:bodyPr wrap="square" rtlCol="0" anchor="ctr" anchorCtr="0">
            <a:noAutofit/>
          </a:bodyPr>
          <a:lstStyle/>
          <a:p>
            <a:r>
              <a:rPr lang="en-US" dirty="0"/>
              <a:t>Remember…</a:t>
            </a:r>
          </a:p>
          <a:p>
            <a:pPr marL="285750" indent="-285750">
              <a:buFont typeface="Arial" panose="020B0604020202020204" pitchFamily="34" charset="0"/>
              <a:buChar char="•"/>
            </a:pPr>
            <a:r>
              <a:rPr lang="en-US" dirty="0"/>
              <a:t>https://github.com/JasonBock/IntroToTypeScript</a:t>
            </a:r>
          </a:p>
          <a:p>
            <a:pPr marL="285750" indent="-285750">
              <a:buFont typeface="Arial" panose="020B0604020202020204" pitchFamily="34" charset="0"/>
              <a:buChar char="•"/>
            </a:pPr>
            <a:r>
              <a:rPr lang="en-US" dirty="0"/>
              <a:t>https://docs.com/jason-bock/3584/</a:t>
            </a:r>
          </a:p>
          <a:p>
            <a:pPr marL="285750" indent="-285750">
              <a:buFont typeface="Arial" panose="020B0604020202020204" pitchFamily="34" charset="0"/>
              <a:buChar char="•"/>
            </a:pPr>
            <a:r>
              <a:rPr lang="en-US" dirty="0"/>
              <a:t>an-introduction-to-typescript</a:t>
            </a:r>
          </a:p>
          <a:p>
            <a:pPr marL="285750" indent="-285750">
              <a:buFont typeface="Arial" panose="020B0604020202020204" pitchFamily="34" charset="0"/>
              <a:buChar char="•"/>
            </a:pPr>
            <a:r>
              <a:rPr lang="en-US" dirty="0"/>
              <a:t>References in the notes on this slide</a:t>
            </a:r>
          </a:p>
        </p:txBody>
      </p:sp>
    </p:spTree>
    <p:extLst>
      <p:ext uri="{BB962C8B-B14F-4D97-AF65-F5344CB8AC3E}">
        <p14:creationId xmlns:p14="http://schemas.microsoft.com/office/powerpoint/2010/main" val="2393183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p>
        </p:txBody>
      </p:sp>
      <p:sp>
        <p:nvSpPr>
          <p:cNvPr id="3" name="Content Placeholder 2"/>
          <p:cNvSpPr>
            <a:spLocks noGrp="1"/>
          </p:cNvSpPr>
          <p:nvPr>
            <p:ph idx="1"/>
          </p:nvPr>
        </p:nvSpPr>
        <p:spPr/>
        <p:txBody>
          <a:bodyPr/>
          <a:lstStyle/>
          <a:p>
            <a:r>
              <a:rPr lang="en-US" dirty="0"/>
              <a:t>Why TypeScript?</a:t>
            </a:r>
          </a:p>
          <a:p>
            <a:r>
              <a:rPr lang="en-US" dirty="0"/>
              <a:t>Language Features</a:t>
            </a:r>
          </a:p>
          <a:p>
            <a:r>
              <a:rPr lang="en-US" dirty="0"/>
              <a:t>Usage</a:t>
            </a:r>
          </a:p>
          <a:p>
            <a:r>
              <a:rPr lang="en-US" dirty="0"/>
              <a:t>Future</a:t>
            </a:r>
          </a:p>
          <a:p>
            <a:endParaRPr lang="en-US" dirty="0"/>
          </a:p>
          <a:p>
            <a:endParaRPr lang="en-US" dirty="0"/>
          </a:p>
        </p:txBody>
      </p:sp>
      <p:sp>
        <p:nvSpPr>
          <p:cNvPr id="4" name="Content Placeholder 2"/>
          <p:cNvSpPr txBox="1">
            <a:spLocks/>
          </p:cNvSpPr>
          <p:nvPr/>
        </p:nvSpPr>
        <p:spPr>
          <a:xfrm>
            <a:off x="4165600" y="2687319"/>
            <a:ext cx="7620000" cy="2798764"/>
          </a:xfrm>
          <a:prstGeom prst="rect">
            <a:avLst/>
          </a:prstGeom>
        </p:spPr>
        <p:txBody>
          <a:bodyPr vert="horz" lIns="121920" tIns="60960" rIns="121920" bIns="60960" rtlCol="0" anchor="ctr">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bg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2933" dirty="0">
                <a:solidFill>
                  <a:schemeClr val="tx1"/>
                </a:solidFill>
              </a:rPr>
              <a:t>Remember…</a:t>
            </a:r>
          </a:p>
          <a:p>
            <a:pPr marL="0" indent="0" algn="ctr">
              <a:buNone/>
            </a:pPr>
            <a:endParaRPr lang="en-US" sz="2933" dirty="0">
              <a:solidFill>
                <a:schemeClr val="tx1"/>
              </a:solidFill>
            </a:endParaRPr>
          </a:p>
          <a:p>
            <a:pPr marL="0" indent="0" algn="ctr">
              <a:buNone/>
            </a:pPr>
            <a:r>
              <a:rPr lang="en-US" sz="2933" dirty="0">
                <a:solidFill>
                  <a:schemeClr val="tx1"/>
                </a:solidFill>
              </a:rPr>
              <a:t>https://github.com/jasonbock/</a:t>
            </a:r>
          </a:p>
          <a:p>
            <a:pPr marL="0" indent="0" algn="ctr">
              <a:buNone/>
            </a:pPr>
            <a:r>
              <a:rPr lang="en-US" sz="2933" dirty="0" err="1">
                <a:solidFill>
                  <a:schemeClr val="tx1"/>
                </a:solidFill>
              </a:rPr>
              <a:t>IntroToTypeScript</a:t>
            </a:r>
            <a:endParaRPr lang="en-US" sz="2933" dirty="0">
              <a:solidFill>
                <a:schemeClr val="tx1"/>
              </a:solidFill>
            </a:endParaRPr>
          </a:p>
          <a:p>
            <a:pPr marL="0" indent="0" algn="ctr">
              <a:buNone/>
            </a:pPr>
            <a:endParaRPr lang="en-US" sz="2933" dirty="0">
              <a:solidFill>
                <a:schemeClr val="tx1"/>
              </a:solidFill>
            </a:endParaRPr>
          </a:p>
          <a:p>
            <a:pPr marL="0" indent="0" algn="ctr">
              <a:buNone/>
            </a:pPr>
            <a:r>
              <a:rPr lang="en-US" sz="2933" dirty="0">
                <a:solidFill>
                  <a:schemeClr val="tx1"/>
                </a:solidFill>
              </a:rPr>
              <a:t>https://docs.com/jason-bock/3584/</a:t>
            </a:r>
          </a:p>
          <a:p>
            <a:pPr marL="0" indent="0" algn="ctr">
              <a:buNone/>
            </a:pPr>
            <a:r>
              <a:rPr lang="en-US" sz="2933" dirty="0">
                <a:solidFill>
                  <a:schemeClr val="tx1"/>
                </a:solidFill>
              </a:rPr>
              <a:t>an-introduction-to-typescript</a:t>
            </a:r>
          </a:p>
        </p:txBody>
      </p:sp>
    </p:spTree>
    <p:extLst>
      <p:ext uri="{BB962C8B-B14F-4D97-AF65-F5344CB8AC3E}">
        <p14:creationId xmlns:p14="http://schemas.microsoft.com/office/powerpoint/2010/main" val="2808896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sp>
        <p:nvSpPr>
          <p:cNvPr id="6" name="TextBox 5"/>
          <p:cNvSpPr txBox="1"/>
          <p:nvPr/>
        </p:nvSpPr>
        <p:spPr>
          <a:xfrm>
            <a:off x="4039702" y="2753747"/>
            <a:ext cx="4057521" cy="1898084"/>
          </a:xfrm>
          <a:prstGeom prst="rect">
            <a:avLst/>
          </a:prstGeom>
          <a:noFill/>
        </p:spPr>
        <p:txBody>
          <a:bodyPr wrap="none" rtlCol="0">
            <a:spAutoFit/>
          </a:bodyPr>
          <a:lstStyle/>
          <a:p>
            <a:pPr algn="ctr"/>
            <a:r>
              <a:rPr lang="en-US" sz="5867" dirty="0">
                <a:latin typeface="Comic Sans MS" panose="030F0702030302020204" pitchFamily="66" charset="0"/>
              </a:rPr>
              <a:t>JavaScript</a:t>
            </a:r>
          </a:p>
          <a:p>
            <a:pPr algn="ctr"/>
            <a:r>
              <a:rPr lang="en-US" sz="5867" dirty="0">
                <a:latin typeface="Comic Sans MS" panose="030F0702030302020204" pitchFamily="66" charset="0"/>
              </a:rPr>
              <a:t>SUCKS!</a:t>
            </a:r>
          </a:p>
        </p:txBody>
      </p:sp>
      <p:grpSp>
        <p:nvGrpSpPr>
          <p:cNvPr id="10" name="Group 9"/>
          <p:cNvGrpSpPr/>
          <p:nvPr/>
        </p:nvGrpSpPr>
        <p:grpSpPr>
          <a:xfrm>
            <a:off x="4064000" y="1468120"/>
            <a:ext cx="4023360" cy="4027160"/>
            <a:chOff x="3200400" y="1428750"/>
            <a:chExt cx="3017520" cy="3020370"/>
          </a:xfrm>
        </p:grpSpPr>
        <p:sp>
          <p:nvSpPr>
            <p:cNvPr id="7" name="Oval 6"/>
            <p:cNvSpPr/>
            <p:nvPr/>
          </p:nvSpPr>
          <p:spPr>
            <a:xfrm>
              <a:off x="3200400" y="1428750"/>
              <a:ext cx="3017520" cy="3020370"/>
            </a:xfrm>
            <a:prstGeom prst="ellipse">
              <a:avLst/>
            </a:prstGeom>
            <a:noFill/>
            <a:ln w="1270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cxnSp>
          <p:nvCxnSpPr>
            <p:cNvPr id="9" name="Straight Connector 8"/>
            <p:cNvCxnSpPr>
              <a:stCxn id="7" idx="1"/>
              <a:endCxn id="7" idx="5"/>
            </p:cNvCxnSpPr>
            <p:nvPr/>
          </p:nvCxnSpPr>
          <p:spPr>
            <a:xfrm>
              <a:off x="3642306" y="1871073"/>
              <a:ext cx="2133708" cy="2135724"/>
            </a:xfrm>
            <a:prstGeom prst="line">
              <a:avLst/>
            </a:prstGeom>
            <a:ln w="127000">
              <a:solidFill>
                <a:srgbClr val="C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1835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0" y="1498600"/>
            <a:ext cx="8534400" cy="3968496"/>
          </a:xfrm>
          <a:prstGeom prst="rect">
            <a:avLst/>
          </a:prstGeom>
        </p:spPr>
      </p:pic>
      <p:sp>
        <p:nvSpPr>
          <p:cNvPr id="5" name="Rectangle 4"/>
          <p:cNvSpPr/>
          <p:nvPr/>
        </p:nvSpPr>
        <p:spPr>
          <a:xfrm>
            <a:off x="4135121" y="6276894"/>
            <a:ext cx="8056880" cy="453605"/>
          </a:xfrm>
          <a:prstGeom prst="rect">
            <a:avLst/>
          </a:prstGeom>
        </p:spPr>
        <p:txBody>
          <a:bodyPr wrap="square" anchor="ctr" anchorCtr="0">
            <a:noAutofit/>
          </a:bodyPr>
          <a:lstStyle/>
          <a:p>
            <a:pPr algn="r"/>
            <a:r>
              <a:rPr lang="en-US" sz="1200" dirty="0">
                <a:latin typeface="+mj-lt"/>
                <a:cs typeface="Calibri" pitchFamily="34" charset="0"/>
              </a:rPr>
              <a:t>http://www.globalnerdy.com/wordpress/wp-content/uploads/2014/08/javascript-and-the-good-parts.jpg</a:t>
            </a:r>
          </a:p>
        </p:txBody>
      </p:sp>
    </p:spTree>
    <p:extLst>
      <p:ext uri="{BB962C8B-B14F-4D97-AF65-F5344CB8AC3E}">
        <p14:creationId xmlns:p14="http://schemas.microsoft.com/office/powerpoint/2010/main" val="17887404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sp>
        <p:nvSpPr>
          <p:cNvPr id="5" name="Rectangle 4"/>
          <p:cNvSpPr/>
          <p:nvPr/>
        </p:nvSpPr>
        <p:spPr>
          <a:xfrm>
            <a:off x="2438400" y="2951481"/>
            <a:ext cx="4994656" cy="1077218"/>
          </a:xfrm>
          <a:prstGeom prst="rect">
            <a:avLst/>
          </a:prstGeom>
        </p:spPr>
        <p:txBody>
          <a:bodyPr wrap="square">
            <a:spAutoFit/>
          </a:bodyPr>
          <a:lstStyle/>
          <a:p>
            <a:r>
              <a:rPr lang="en-US" sz="3200" dirty="0">
                <a:latin typeface="Consolas" panose="020B0609020204030204" pitchFamily="49" charset="0"/>
              </a:rPr>
              <a:t>console.log('4' - 4);</a:t>
            </a:r>
          </a:p>
          <a:p>
            <a:r>
              <a:rPr lang="en-US" sz="3200" dirty="0">
                <a:latin typeface="Consolas" panose="020B0609020204030204" pitchFamily="49" charset="0"/>
              </a:rPr>
              <a:t>console.log('4' + 4);</a:t>
            </a:r>
          </a:p>
        </p:txBody>
      </p:sp>
      <p:sp>
        <p:nvSpPr>
          <p:cNvPr id="6" name="Rectangle 5"/>
          <p:cNvSpPr/>
          <p:nvPr/>
        </p:nvSpPr>
        <p:spPr>
          <a:xfrm>
            <a:off x="8839200" y="2951480"/>
            <a:ext cx="1016000" cy="1077218"/>
          </a:xfrm>
          <a:prstGeom prst="rect">
            <a:avLst/>
          </a:prstGeom>
        </p:spPr>
        <p:txBody>
          <a:bodyPr wrap="square">
            <a:spAutoFit/>
          </a:bodyPr>
          <a:lstStyle/>
          <a:p>
            <a:r>
              <a:rPr lang="en-US" sz="3200" dirty="0">
                <a:latin typeface="Consolas" panose="020B0609020204030204" pitchFamily="49" charset="0"/>
              </a:rPr>
              <a:t>0</a:t>
            </a:r>
          </a:p>
          <a:p>
            <a:r>
              <a:rPr lang="en-US" sz="3200" dirty="0">
                <a:latin typeface="Consolas" panose="020B0609020204030204" pitchFamily="49" charset="0"/>
              </a:rPr>
              <a:t>44</a:t>
            </a:r>
          </a:p>
        </p:txBody>
      </p:sp>
      <p:sp>
        <p:nvSpPr>
          <p:cNvPr id="7" name="Right Arrow 6"/>
          <p:cNvSpPr/>
          <p:nvPr/>
        </p:nvSpPr>
        <p:spPr>
          <a:xfrm>
            <a:off x="7433056" y="3182389"/>
            <a:ext cx="1304544" cy="64617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1152150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sp>
        <p:nvSpPr>
          <p:cNvPr id="4" name="Rectangle 3"/>
          <p:cNvSpPr/>
          <p:nvPr/>
        </p:nvSpPr>
        <p:spPr>
          <a:xfrm>
            <a:off x="3048000" y="2332355"/>
            <a:ext cx="6096000" cy="2308324"/>
          </a:xfrm>
          <a:prstGeom prst="rect">
            <a:avLst/>
          </a:prstGeom>
        </p:spPr>
        <p:txBody>
          <a:bodyPr>
            <a:spAutoFit/>
          </a:bodyPr>
          <a:lstStyle/>
          <a:p>
            <a:r>
              <a:rPr lang="en-US" sz="2400" b="1" dirty="0"/>
              <a:t>Why is the method called </a:t>
            </a:r>
            <a:r>
              <a:rPr lang="en-US" sz="2400" b="1" dirty="0">
                <a:latin typeface="Consolas" panose="020B0609020204030204" pitchFamily="49" charset="0"/>
              </a:rPr>
              <a:t>includes</a:t>
            </a:r>
            <a:r>
              <a:rPr lang="en-US" sz="2400" b="1" dirty="0"/>
              <a:t> and not </a:t>
            </a:r>
            <a:r>
              <a:rPr lang="en-US" sz="2400" b="1" dirty="0">
                <a:latin typeface="Consolas" panose="020B0609020204030204" pitchFamily="49" charset="0"/>
              </a:rPr>
              <a:t>contains</a:t>
            </a:r>
            <a:r>
              <a:rPr lang="en-US" sz="2400" b="1" dirty="0"/>
              <a:t>?</a:t>
            </a:r>
          </a:p>
          <a:p>
            <a:endParaRPr lang="en-US" sz="2400" dirty="0"/>
          </a:p>
          <a:p>
            <a:r>
              <a:rPr lang="en-US" sz="2400" dirty="0"/>
              <a:t>The latter was the initial choice, but that broke code on the web (</a:t>
            </a:r>
            <a:r>
              <a:rPr lang="en-US" sz="2400" dirty="0" err="1"/>
              <a:t>MooTools</a:t>
            </a:r>
            <a:r>
              <a:rPr lang="en-US" sz="2400" dirty="0"/>
              <a:t> adds this method to </a:t>
            </a:r>
            <a:r>
              <a:rPr lang="en-US" sz="2400" dirty="0" err="1">
                <a:latin typeface="Consolas" panose="020B0609020204030204" pitchFamily="49" charset="0"/>
              </a:rPr>
              <a:t>Array.prototype</a:t>
            </a:r>
            <a:r>
              <a:rPr lang="en-US" sz="2400" dirty="0"/>
              <a:t>).</a:t>
            </a:r>
          </a:p>
        </p:txBody>
      </p:sp>
      <p:sp>
        <p:nvSpPr>
          <p:cNvPr id="5" name="Rectangle 4"/>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http://www.2ality.com/2016/02/array-prototype-includes.html</a:t>
            </a:r>
          </a:p>
        </p:txBody>
      </p:sp>
    </p:spTree>
    <p:extLst>
      <p:ext uri="{BB962C8B-B14F-4D97-AF65-F5344CB8AC3E}">
        <p14:creationId xmlns:p14="http://schemas.microsoft.com/office/powerpoint/2010/main" val="313902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TypeScript?</a:t>
            </a:r>
          </a:p>
        </p:txBody>
      </p:sp>
      <p:pic>
        <p:nvPicPr>
          <p:cNvPr id="3" name="Picture 2"/>
          <p:cNvPicPr>
            <a:picLocks noChangeAspect="1"/>
          </p:cNvPicPr>
          <p:nvPr/>
        </p:nvPicPr>
        <p:blipFill>
          <a:blip r:embed="rId3"/>
          <a:stretch>
            <a:fillRect/>
          </a:stretch>
        </p:blipFill>
        <p:spPr>
          <a:xfrm>
            <a:off x="4508279" y="2108201"/>
            <a:ext cx="3175443" cy="1181265"/>
          </a:xfrm>
          <a:prstGeom prst="rect">
            <a:avLst/>
          </a:prstGeom>
        </p:spPr>
      </p:pic>
      <p:sp>
        <p:nvSpPr>
          <p:cNvPr id="4" name="Rectangle 3"/>
          <p:cNvSpPr/>
          <p:nvPr/>
        </p:nvSpPr>
        <p:spPr>
          <a:xfrm>
            <a:off x="1422400" y="3985657"/>
            <a:ext cx="9753600" cy="1241237"/>
          </a:xfrm>
          <a:prstGeom prst="rect">
            <a:avLst/>
          </a:prstGeom>
        </p:spPr>
        <p:txBody>
          <a:bodyPr wrap="square">
            <a:spAutoFit/>
          </a:bodyPr>
          <a:lstStyle/>
          <a:p>
            <a:pPr algn="ctr"/>
            <a:r>
              <a:rPr lang="en-US" sz="3733" dirty="0"/>
              <a:t>“TypeScript is a typed superset of JavaScript that compiles to plain JavaScript.”</a:t>
            </a:r>
          </a:p>
        </p:txBody>
      </p:sp>
      <p:sp>
        <p:nvSpPr>
          <p:cNvPr id="6" name="Rectangle 5"/>
          <p:cNvSpPr/>
          <p:nvPr/>
        </p:nvSpPr>
        <p:spPr>
          <a:xfrm>
            <a:off x="5610225" y="6276894"/>
            <a:ext cx="6581775" cy="453605"/>
          </a:xfrm>
          <a:prstGeom prst="rect">
            <a:avLst/>
          </a:prstGeom>
        </p:spPr>
        <p:txBody>
          <a:bodyPr wrap="square" anchor="ctr" anchorCtr="0">
            <a:noAutofit/>
          </a:bodyPr>
          <a:lstStyle/>
          <a:p>
            <a:pPr algn="r"/>
            <a:r>
              <a:rPr lang="en-US" sz="1200" dirty="0">
                <a:latin typeface="+mj-lt"/>
                <a:cs typeface="Calibri" pitchFamily="34" charset="0"/>
              </a:rPr>
              <a:t>http://www.typescriptlang.org/</a:t>
            </a:r>
          </a:p>
        </p:txBody>
      </p:sp>
    </p:spTree>
    <p:extLst>
      <p:ext uri="{BB962C8B-B14F-4D97-AF65-F5344CB8AC3E}">
        <p14:creationId xmlns:p14="http://schemas.microsoft.com/office/powerpoint/2010/main" val="2179160275"/>
      </p:ext>
    </p:extLst>
  </p:cSld>
  <p:clrMapOvr>
    <a:masterClrMapping/>
  </p:clrMapOvr>
</p:sld>
</file>

<file path=ppt/theme/theme1.xml><?xml version="1.0" encoding="utf-8"?>
<a:theme xmlns:a="http://schemas.openxmlformats.org/drawingml/2006/main" name="MGNC_PPT_FINAL">
  <a:themeElements>
    <a:clrScheme name="MAGENIC COLORS">
      <a:dk1>
        <a:srgbClr val="53565A"/>
      </a:dk1>
      <a:lt1>
        <a:sysClr val="window" lastClr="FFFFFF"/>
      </a:lt1>
      <a:dk2>
        <a:srgbClr val="78BE3C"/>
      </a:dk2>
      <a:lt2>
        <a:srgbClr val="FFC32C"/>
      </a:lt2>
      <a:accent1>
        <a:srgbClr val="78BE3C"/>
      </a:accent1>
      <a:accent2>
        <a:srgbClr val="00A9E0"/>
      </a:accent2>
      <a:accent3>
        <a:srgbClr val="F26A21"/>
      </a:accent3>
      <a:accent4>
        <a:srgbClr val="E31C79"/>
      </a:accent4>
      <a:accent5>
        <a:srgbClr val="75787B"/>
      </a:accent5>
      <a:accent6>
        <a:srgbClr val="97999B"/>
      </a:accent6>
      <a:hlink>
        <a:srgbClr val="F37121"/>
      </a:hlink>
      <a:folHlink>
        <a:srgbClr val="75787B"/>
      </a:folHlink>
    </a:clrScheme>
    <a:fontScheme name="Magenic_Fonts">
      <a:majorFont>
        <a:latin typeface="Franklin Gothic Medium Cond"/>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_Master_010418" id="{FD514EA2-D8BF-1745-B545-7CA5720180D6}" vid="{3BCCA1D8-FBB2-C345-8A21-8D90A811E6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D047A0B1BD8FE45B080D14CD83AD5DB" ma:contentTypeVersion="4" ma:contentTypeDescription="Create a new document." ma:contentTypeScope="" ma:versionID="bb8fe93aa668ed2e9af0b4a91588e96f">
  <xsd:schema xmlns:xsd="http://www.w3.org/2001/XMLSchema" xmlns:xs="http://www.w3.org/2001/XMLSchema" xmlns:p="http://schemas.microsoft.com/office/2006/metadata/properties" xmlns:ns2="f0d6b4bb-fd12-4740-8884-687737dcca9a" targetNamespace="http://schemas.microsoft.com/office/2006/metadata/properties" ma:root="true" ma:fieldsID="9ccf4b7a71e6b6cf55d0a74afbac0ca8" ns2:_="">
    <xsd:import namespace="f0d6b4bb-fd12-4740-8884-687737dcca9a"/>
    <xsd:element name="properties">
      <xsd:complexType>
        <xsd:sequence>
          <xsd:element name="documentManagement">
            <xsd:complexType>
              <xsd:all>
                <xsd:element ref="ns2:Tech_x0020_Used" minOccurs="0"/>
                <xsd:element ref="ns2:Document_x0020_Type" minOccurs="0"/>
                <xsd:element ref="ns2:Industry_x002f_Vertical" minOccurs="0"/>
                <xsd:element ref="ns2:Compan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d6b4bb-fd12-4740-8884-687737dcca9a" elementFormDefault="qualified">
    <xsd:import namespace="http://schemas.microsoft.com/office/2006/documentManagement/types"/>
    <xsd:import namespace="http://schemas.microsoft.com/office/infopath/2007/PartnerControls"/>
    <xsd:element name="Tech_x0020_Used" ma:index="8" nillable="true" ma:displayName="Tech Used" ma:internalName="Tech_x0020_Used">
      <xsd:complexType>
        <xsd:complexContent>
          <xsd:extension base="dms:MultiChoice">
            <xsd:sequence>
              <xsd:element name="Value" maxOccurs="unbounded" minOccurs="0" nillable="true">
                <xsd:simpleType>
                  <xsd:restriction base="dms:Choice">
                    <xsd:enumeration value="App Dev"/>
                    <xsd:enumeration value="Mobile"/>
                    <xsd:enumeration value="Biztalk"/>
                    <xsd:enumeration value="Azure"/>
                    <xsd:enumeration value="Data Services"/>
                    <xsd:enumeration value="Application Lifecycle Mgmt"/>
                    <xsd:enumeration value="SharePoint"/>
                    <xsd:enumeration value="UX/UI"/>
                    <xsd:enumeration value="QAT"/>
                    <xsd:enumeration value="Support &amp; Maintenance"/>
                  </xsd:restriction>
                </xsd:simpleType>
              </xsd:element>
            </xsd:sequence>
          </xsd:extension>
        </xsd:complexContent>
      </xsd:complexType>
    </xsd:element>
    <xsd:element name="Document_x0020_Type" ma:index="9" nillable="true" ma:displayName="Document Type" ma:default="Case Study" ma:internalName="Document_x0020_Type" ma:requiredMultiChoice="true">
      <xsd:complexType>
        <xsd:complexContent>
          <xsd:extension base="dms:MultiChoice">
            <xsd:sequence>
              <xsd:element name="Value" maxOccurs="unbounded" minOccurs="0" nillable="true">
                <xsd:simpleType>
                  <xsd:restriction base="dms:Choice">
                    <xsd:enumeration value="Proposal"/>
                    <xsd:enumeration value="Template"/>
                    <xsd:enumeration value="Graphics"/>
                    <xsd:enumeration value="Presentation"/>
                    <xsd:enumeration value="Base Deck"/>
                    <xsd:enumeration value="Envisioning"/>
                    <xsd:enumeration value="Case Study"/>
                    <xsd:enumeration value="Estimate"/>
                    <xsd:enumeration value="Client Supplied Docs / RFP"/>
                    <xsd:enumeration value="Pursuit Docs"/>
                    <xsd:enumeration value="White Paper"/>
                  </xsd:restriction>
                </xsd:simpleType>
              </xsd:element>
            </xsd:sequence>
          </xsd:extension>
        </xsd:complexContent>
      </xsd:complexType>
    </xsd:element>
    <xsd:element name="Industry_x002f_Vertical" ma:index="10" nillable="true" ma:displayName="Industry/Vertical" ma:format="RadioButtons" ma:internalName="Industry_x002f_Vertical">
      <xsd:simpleType>
        <xsd:restriction base="dms:Choice">
          <xsd:enumeration value="Retail"/>
          <xsd:enumeration value="Manufacturing"/>
          <xsd:enumeration value="Transportation/Logistics"/>
          <xsd:enumeration value="Financial Services/Banking"/>
          <xsd:enumeration value="Healthcare/Life Sciences"/>
          <xsd:enumeration value="Insurance"/>
          <xsd:enumeration value="Professional Services"/>
          <xsd:enumeration value="Misc."/>
        </xsd:restriction>
      </xsd:simpleType>
    </xsd:element>
    <xsd:element name="Company" ma:index="11" nillable="true" ma:displayName="Company" ma:internalName="Company">
      <xsd:simpleType>
        <xsd:restriction base="dms:Text">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ompany xmlns="f0d6b4bb-fd12-4740-8884-687737dcca9a">Magenic</Company>
    <Tech_x0020_Used xmlns="f0d6b4bb-fd12-4740-8884-687737dcca9a"/>
    <Document_x0020_Type xmlns="f0d6b4bb-fd12-4740-8884-687737dcca9a">
      <Value>Template</Value>
    </Document_x0020_Type>
    <Industry_x002f_Vertical xmlns="f0d6b4bb-fd12-4740-8884-687737dcca9a" xsi:nil="true"/>
  </documentManagement>
</p:properties>
</file>

<file path=customXml/itemProps1.xml><?xml version="1.0" encoding="utf-8"?>
<ds:datastoreItem xmlns:ds="http://schemas.openxmlformats.org/officeDocument/2006/customXml" ds:itemID="{D18D97D8-3C52-47EE-88EC-CF46155D7428}">
  <ds:schemaRefs>
    <ds:schemaRef ds:uri="http://schemas.microsoft.com/sharepoint/v3/contenttype/forms"/>
  </ds:schemaRefs>
</ds:datastoreItem>
</file>

<file path=customXml/itemProps2.xml><?xml version="1.0" encoding="utf-8"?>
<ds:datastoreItem xmlns:ds="http://schemas.openxmlformats.org/officeDocument/2006/customXml" ds:itemID="{554ECF4A-C03F-4D49-9C40-03179AA892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d6b4bb-fd12-4740-8884-687737dcca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A3A91F-3324-4EE4-8BF2-C3B78E1D1674}">
  <ds:schemaRefs>
    <ds:schemaRef ds:uri="http://schemas.microsoft.com/office/2006/documentManagement/types"/>
    <ds:schemaRef ds:uri="f0d6b4bb-fd12-4740-8884-687737dcca9a"/>
    <ds:schemaRef ds:uri="http://purl.org/dc/elements/1.1/"/>
    <ds:schemaRef ds:uri="http://schemas.microsoft.com/office/infopath/2007/PartnerControls"/>
    <ds:schemaRef ds:uri="http://purl.org/dc/terms/"/>
    <ds:schemaRef ds:uri="http://schemas.openxmlformats.org/package/2006/metadata/core-properties"/>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PPT_Master_010418</Template>
  <TotalTime>6</TotalTime>
  <Words>2969</Words>
  <Application>Microsoft Office PowerPoint</Application>
  <PresentationFormat>Widescreen</PresentationFormat>
  <Paragraphs>313</Paragraphs>
  <Slides>32</Slides>
  <Notes>29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Dotum</vt:lpstr>
      <vt:lpstr>Arial</vt:lpstr>
      <vt:lpstr>Arial Black</vt:lpstr>
      <vt:lpstr>Calibri</vt:lpstr>
      <vt:lpstr>Comic Sans MS</vt:lpstr>
      <vt:lpstr>Consolas</vt:lpstr>
      <vt:lpstr>Cordia New</vt:lpstr>
      <vt:lpstr>Franklin Gothic Book</vt:lpstr>
      <vt:lpstr>Franklin Gothic Medium Cond</vt:lpstr>
      <vt:lpstr>Wingdings</vt:lpstr>
      <vt:lpstr>MGNC_PPT_FINAL</vt:lpstr>
      <vt:lpstr>An Introduction To TypeScript</vt:lpstr>
      <vt:lpstr>Personal Info</vt:lpstr>
      <vt:lpstr>Downloads</vt:lpstr>
      <vt:lpstr>Overview</vt:lpstr>
      <vt:lpstr>Why TypeScript?</vt:lpstr>
      <vt:lpstr>Why TypeScript?</vt:lpstr>
      <vt:lpstr>Why TypeScript?</vt:lpstr>
      <vt:lpstr>Why TypeScript?</vt:lpstr>
      <vt:lpstr>Why TypeScript?</vt:lpstr>
      <vt:lpstr>Demo: Using the Playground</vt:lpstr>
      <vt:lpstr>Features</vt:lpstr>
      <vt:lpstr>Demo: Using VS Code for TypeScript Features</vt:lpstr>
      <vt:lpstr>Features</vt:lpstr>
      <vt:lpstr>Features</vt:lpstr>
      <vt:lpstr>Features</vt:lpstr>
      <vt:lpstr>Features</vt:lpstr>
      <vt:lpstr>Features</vt:lpstr>
      <vt:lpstr>Features</vt:lpstr>
      <vt:lpstr>Features</vt:lpstr>
      <vt:lpstr>Features</vt:lpstr>
      <vt:lpstr>Features</vt:lpstr>
      <vt:lpstr>Features</vt:lpstr>
      <vt:lpstr>Features</vt:lpstr>
      <vt:lpstr>Usage</vt:lpstr>
      <vt:lpstr>Usage</vt:lpstr>
      <vt:lpstr>Usage</vt:lpstr>
      <vt:lpstr>Usage</vt:lpstr>
      <vt:lpstr>Future</vt:lpstr>
      <vt:lpstr>Future</vt:lpstr>
      <vt:lpstr>Future</vt:lpstr>
      <vt:lpstr>Future</vt:lpstr>
      <vt:lpstr>An Introduction To TypeScript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Jason Bock</dc:creator>
  <cp:lastModifiedBy>Jason Bock</cp:lastModifiedBy>
  <cp:revision>3</cp:revision>
  <dcterms:created xsi:type="dcterms:W3CDTF">2018-02-12T02:51:15Z</dcterms:created>
  <dcterms:modified xsi:type="dcterms:W3CDTF">2018-02-18T22:25:55Z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0x010100FD047A0B1BD8FE45B080D14CD83AD5DB</vt:lpwstr>
  </property>
</Properties>
</file>