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5"/>
  </p:notesMasterIdLst>
  <p:sldIdLst>
    <p:sldId id="270" r:id="rId5"/>
    <p:sldId id="271" r:id="rId6"/>
    <p:sldId id="272" r:id="rId7"/>
    <p:sldId id="273" r:id="rId8"/>
    <p:sldId id="274" r:id="rId9"/>
    <p:sldId id="275" r:id="rId10"/>
    <p:sldId id="277" r:id="rId11"/>
    <p:sldId id="278" r:id="rId12"/>
    <p:sldId id="279" r:id="rId13"/>
    <p:sldId id="280" r:id="rId14"/>
    <p:sldId id="281" r:id="rId15"/>
    <p:sldId id="282" r:id="rId16"/>
    <p:sldId id="292" r:id="rId17"/>
    <p:sldId id="293" r:id="rId18"/>
    <p:sldId id="294" r:id="rId19"/>
    <p:sldId id="295" r:id="rId20"/>
    <p:sldId id="283" r:id="rId21"/>
    <p:sldId id="284" r:id="rId22"/>
    <p:sldId id="285" r:id="rId23"/>
    <p:sldId id="286" r:id="rId24"/>
    <p:sldId id="287" r:id="rId25"/>
    <p:sldId id="288" r:id="rId26"/>
    <p:sldId id="289" r:id="rId27"/>
    <p:sldId id="290"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12" r:id="rId41"/>
    <p:sldId id="313" r:id="rId42"/>
    <p:sldId id="314" r:id="rId43"/>
    <p:sldId id="315" r:id="rId44"/>
    <p:sldId id="316" r:id="rId45"/>
    <p:sldId id="322" r:id="rId46"/>
    <p:sldId id="317" r:id="rId47"/>
    <p:sldId id="318" r:id="rId48"/>
    <p:sldId id="325" r:id="rId49"/>
    <p:sldId id="323" r:id="rId50"/>
    <p:sldId id="319" r:id="rId51"/>
    <p:sldId id="320" r:id="rId52"/>
    <p:sldId id="324" r:id="rId53"/>
    <p:sldId id="32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81853" autoAdjust="0"/>
  </p:normalViewPr>
  <p:slideViewPr>
    <p:cSldViewPr snapToGrid="0" showGuides="1">
      <p:cViewPr varScale="1">
        <p:scale>
          <a:sx n="94" d="100"/>
          <a:sy n="94" d="100"/>
        </p:scale>
        <p:origin x="1548" y="90"/>
      </p:cViewPr>
      <p:guideLst>
        <p:guide orient="horz" pos="1872"/>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E5BDF-9B7E-3646-B6C9-FC2C3E116129}" type="datetimeFigureOut">
              <a:rPr lang="en-US" smtClean="0"/>
              <a:t>1/3/2019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8BADB7-1FBB-B74E-B90C-DA1567BD042E}" type="slidenum">
              <a:rPr lang="en-US" smtClean="0"/>
              <a:t>‹#›</a:t>
            </a:fld>
            <a:endParaRPr lang="en-US"/>
          </a:p>
        </p:txBody>
      </p:sp>
    </p:spTree>
    <p:extLst>
      <p:ext uri="{BB962C8B-B14F-4D97-AF65-F5344CB8AC3E}">
        <p14:creationId xmlns:p14="http://schemas.microsoft.com/office/powerpoint/2010/main" val="9703388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a:t>
            </a:fld>
            <a:endParaRPr lang="en-US" dirty="0"/>
          </a:p>
        </p:txBody>
      </p:sp>
    </p:spTree>
    <p:extLst>
      <p:ext uri="{BB962C8B-B14F-4D97-AF65-F5344CB8AC3E}">
        <p14:creationId xmlns:p14="http://schemas.microsoft.com/office/powerpoint/2010/main" val="342834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can generate code based on a template in Visual Studio. These are called Code Snippets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13</a:t>
            </a:fld>
            <a:endParaRPr lang="en-US"/>
          </a:p>
        </p:txBody>
      </p:sp>
    </p:spTree>
    <p:extLst>
      <p:ext uri="{BB962C8B-B14F-4D97-AF65-F5344CB8AC3E}">
        <p14:creationId xmlns:p14="http://schemas.microsoft.com/office/powerpoint/2010/main" val="1011701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create the snippet, you can import it via the Code Snippets Manager</a:t>
            </a:r>
          </a:p>
        </p:txBody>
      </p:sp>
      <p:sp>
        <p:nvSpPr>
          <p:cNvPr id="4" name="Slide Number Placeholder 3"/>
          <p:cNvSpPr>
            <a:spLocks noGrp="1"/>
          </p:cNvSpPr>
          <p:nvPr>
            <p:ph type="sldNum" sz="quarter" idx="10"/>
          </p:nvPr>
        </p:nvSpPr>
        <p:spPr/>
        <p:txBody>
          <a:bodyPr/>
          <a:lstStyle/>
          <a:p>
            <a:fld id="{4E8BADB7-1FBB-B74E-B90C-DA1567BD042E}" type="slidenum">
              <a:rPr lang="en-US" smtClean="0"/>
              <a:t>14</a:t>
            </a:fld>
            <a:endParaRPr lang="en-US"/>
          </a:p>
        </p:txBody>
      </p:sp>
    </p:spTree>
    <p:extLst>
      <p:ext uri="{BB962C8B-B14F-4D97-AF65-F5344CB8AC3E}">
        <p14:creationId xmlns:p14="http://schemas.microsoft.com/office/powerpoint/2010/main" val="908144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use it in your code</a:t>
            </a:r>
          </a:p>
        </p:txBody>
      </p:sp>
      <p:sp>
        <p:nvSpPr>
          <p:cNvPr id="4" name="Slide Number Placeholder 3"/>
          <p:cNvSpPr>
            <a:spLocks noGrp="1"/>
          </p:cNvSpPr>
          <p:nvPr>
            <p:ph type="sldNum" sz="quarter" idx="10"/>
          </p:nvPr>
        </p:nvSpPr>
        <p:spPr/>
        <p:txBody>
          <a:bodyPr/>
          <a:lstStyle/>
          <a:p>
            <a:fld id="{4E8BADB7-1FBB-B74E-B90C-DA1567BD042E}" type="slidenum">
              <a:rPr lang="en-US" smtClean="0"/>
              <a:t>15</a:t>
            </a:fld>
            <a:endParaRPr lang="en-US"/>
          </a:p>
        </p:txBody>
      </p:sp>
    </p:spTree>
    <p:extLst>
      <p:ext uri="{BB962C8B-B14F-4D97-AF65-F5344CB8AC3E}">
        <p14:creationId xmlns:p14="http://schemas.microsoft.com/office/powerpoint/2010/main" val="2854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I make a code snippet for </a:t>
            </a:r>
            <a:r>
              <a:rPr lang="en-US" dirty="0" err="1"/>
              <a:t>ArgumentNullException</a:t>
            </a:r>
            <a:r>
              <a:rPr lang="en-US" dirty="0"/>
              <a:t>?</a:t>
            </a:r>
          </a:p>
        </p:txBody>
      </p:sp>
      <p:sp>
        <p:nvSpPr>
          <p:cNvPr id="4" name="Slide Number Placeholder 3"/>
          <p:cNvSpPr>
            <a:spLocks noGrp="1"/>
          </p:cNvSpPr>
          <p:nvPr>
            <p:ph type="sldNum" sz="quarter" idx="10"/>
          </p:nvPr>
        </p:nvSpPr>
        <p:spPr/>
        <p:txBody>
          <a:bodyPr/>
          <a:lstStyle/>
          <a:p>
            <a:fld id="{4E8BADB7-1FBB-B74E-B90C-DA1567BD042E}" type="slidenum">
              <a:rPr lang="en-US" smtClean="0"/>
              <a:t>16</a:t>
            </a:fld>
            <a:endParaRPr lang="en-US"/>
          </a:p>
        </p:txBody>
      </p:sp>
    </p:spTree>
    <p:extLst>
      <p:ext uri="{BB962C8B-B14F-4D97-AF65-F5344CB8AC3E}">
        <p14:creationId xmlns:p14="http://schemas.microsoft.com/office/powerpoint/2010/main" val="2837890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Reflection</a:t>
            </a:r>
            <a:r>
              <a:rPr lang="en-US" baseline="0" dirty="0"/>
              <a:t> provides you to find out information about your code, and execute it if you want.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17</a:t>
            </a:fld>
            <a:endParaRPr lang="en-US"/>
          </a:p>
        </p:txBody>
      </p:sp>
    </p:spTree>
    <p:extLst>
      <p:ext uri="{BB962C8B-B14F-4D97-AF65-F5344CB8AC3E}">
        <p14:creationId xmlns:p14="http://schemas.microsoft.com/office/powerpoint/2010/main" val="1686656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testing framework uses reflection to find all of the test classes and test methods.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18</a:t>
            </a:fld>
            <a:endParaRPr lang="en-US"/>
          </a:p>
        </p:txBody>
      </p:sp>
    </p:spTree>
    <p:extLst>
      <p:ext uri="{BB962C8B-B14F-4D97-AF65-F5344CB8AC3E}">
        <p14:creationId xmlns:p14="http://schemas.microsoft.com/office/powerpoint/2010/main" val="1308885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a:t>
            </a:r>
            <a:r>
              <a:rPr lang="en-US" baseline="0" dirty="0"/>
              <a:t> simple piece of code, let’s look at how it would be represented in a Reflection graph</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19</a:t>
            </a:fld>
            <a:endParaRPr lang="en-US"/>
          </a:p>
        </p:txBody>
      </p:sp>
    </p:spTree>
    <p:extLst>
      <p:ext uri="{BB962C8B-B14F-4D97-AF65-F5344CB8AC3E}">
        <p14:creationId xmlns:p14="http://schemas.microsoft.com/office/powerpoint/2010/main" val="790178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a:t>
            </a:r>
            <a:r>
              <a:rPr lang="en-US" baseline="0" dirty="0"/>
              <a:t> an assembly, types, methods, parameters, as well as events, properties, etc.</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20</a:t>
            </a:fld>
            <a:endParaRPr lang="en-US"/>
          </a:p>
        </p:txBody>
      </p:sp>
    </p:spTree>
    <p:extLst>
      <p:ext uri="{BB962C8B-B14F-4D97-AF65-F5344CB8AC3E}">
        <p14:creationId xmlns:p14="http://schemas.microsoft.com/office/powerpoint/2010/main" val="3000524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that code sample looks like with its names.</a:t>
            </a:r>
          </a:p>
        </p:txBody>
      </p:sp>
      <p:sp>
        <p:nvSpPr>
          <p:cNvPr id="4" name="Slide Number Placeholder 3"/>
          <p:cNvSpPr>
            <a:spLocks noGrp="1"/>
          </p:cNvSpPr>
          <p:nvPr>
            <p:ph type="sldNum" sz="quarter" idx="10"/>
          </p:nvPr>
        </p:nvSpPr>
        <p:spPr/>
        <p:txBody>
          <a:bodyPr/>
          <a:lstStyle/>
          <a:p>
            <a:fld id="{4E8BADB7-1FBB-B74E-B90C-DA1567BD042E}" type="slidenum">
              <a:rPr lang="en-US" smtClean="0"/>
              <a:t>21</a:t>
            </a:fld>
            <a:endParaRPr lang="en-US"/>
          </a:p>
        </p:txBody>
      </p:sp>
    </p:spTree>
    <p:extLst>
      <p:ext uri="{BB962C8B-B14F-4D97-AF65-F5344CB8AC3E}">
        <p14:creationId xmlns:p14="http://schemas.microsoft.com/office/powerpoint/2010/main" val="3012722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want to get the type of the 2</a:t>
            </a:r>
            <a:r>
              <a:rPr lang="en-US" baseline="30000" dirty="0"/>
              <a:t>nd</a:t>
            </a:r>
            <a:r>
              <a:rPr lang="en-US" dirty="0"/>
              <a:t> argument, here’s the code.</a:t>
            </a:r>
          </a:p>
        </p:txBody>
      </p:sp>
      <p:sp>
        <p:nvSpPr>
          <p:cNvPr id="4" name="Slide Number Placeholder 3"/>
          <p:cNvSpPr>
            <a:spLocks noGrp="1"/>
          </p:cNvSpPr>
          <p:nvPr>
            <p:ph type="sldNum" sz="quarter" idx="10"/>
          </p:nvPr>
        </p:nvSpPr>
        <p:spPr/>
        <p:txBody>
          <a:bodyPr/>
          <a:lstStyle/>
          <a:p>
            <a:fld id="{4E8BADB7-1FBB-B74E-B90C-DA1567BD042E}" type="slidenum">
              <a:rPr lang="en-US" smtClean="0"/>
              <a:t>22</a:t>
            </a:fld>
            <a:endParaRPr lang="en-US"/>
          </a:p>
        </p:txBody>
      </p:sp>
    </p:spTree>
    <p:extLst>
      <p:ext uri="{BB962C8B-B14F-4D97-AF65-F5344CB8AC3E}">
        <p14:creationId xmlns:p14="http://schemas.microsoft.com/office/powerpoint/2010/main" val="2123508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all magic….but not really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a:t>
            </a:fld>
            <a:endParaRPr lang="en-US" dirty="0"/>
          </a:p>
        </p:txBody>
      </p:sp>
    </p:spTree>
    <p:extLst>
      <p:ext uri="{BB962C8B-B14F-4D97-AF65-F5344CB8AC3E}">
        <p14:creationId xmlns:p14="http://schemas.microsoft.com/office/powerpoint/2010/main" val="26579519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wanted to invoke a method on an object, here’s the</a:t>
            </a:r>
            <a:r>
              <a:rPr lang="en-US" baseline="0" dirty="0"/>
              <a:t> code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23</a:t>
            </a:fld>
            <a:endParaRPr lang="en-US"/>
          </a:p>
        </p:txBody>
      </p:sp>
    </p:spTree>
    <p:extLst>
      <p:ext uri="{BB962C8B-B14F-4D97-AF65-F5344CB8AC3E}">
        <p14:creationId xmlns:p14="http://schemas.microsoft.com/office/powerpoint/2010/main" val="2083465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Reflection</a:t>
            </a:r>
            <a:r>
              <a:rPr lang="en-US" baseline="0" dirty="0"/>
              <a:t> is a powerful tool for metaprogramming, it can be slow. Always consider performance when using Reflection.</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24</a:t>
            </a:fld>
            <a:endParaRPr lang="en-US"/>
          </a:p>
        </p:txBody>
      </p:sp>
    </p:spTree>
    <p:extLst>
      <p:ext uri="{BB962C8B-B14F-4D97-AF65-F5344CB8AC3E}">
        <p14:creationId xmlns:p14="http://schemas.microsoft.com/office/powerpoint/2010/main" val="525554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a:t>
            </a:r>
            <a:r>
              <a:rPr lang="en-US" baseline="0" dirty="0"/>
              <a:t> a tool called </a:t>
            </a:r>
            <a:r>
              <a:rPr lang="en-US" baseline="0" dirty="0" err="1"/>
              <a:t>ILDasm</a:t>
            </a:r>
            <a:r>
              <a:rPr lang="en-US" baseline="0" dirty="0"/>
              <a:t> that’s been in the .NET installation since 1.0. It lets you see the guts of an assembly at its metadata level…</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25</a:t>
            </a:fld>
            <a:endParaRPr lang="en-US"/>
          </a:p>
        </p:txBody>
      </p:sp>
    </p:spTree>
    <p:extLst>
      <p:ext uri="{BB962C8B-B14F-4D97-AF65-F5344CB8AC3E}">
        <p14:creationId xmlns:p14="http://schemas.microsoft.com/office/powerpoint/2010/main" val="2372813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at the IL level.</a:t>
            </a:r>
          </a:p>
        </p:txBody>
      </p:sp>
      <p:sp>
        <p:nvSpPr>
          <p:cNvPr id="4" name="Slide Number Placeholder 3"/>
          <p:cNvSpPr>
            <a:spLocks noGrp="1"/>
          </p:cNvSpPr>
          <p:nvPr>
            <p:ph type="sldNum" sz="quarter" idx="10"/>
          </p:nvPr>
        </p:nvSpPr>
        <p:spPr/>
        <p:txBody>
          <a:bodyPr/>
          <a:lstStyle/>
          <a:p>
            <a:fld id="{4E8BADB7-1FBB-B74E-B90C-DA1567BD042E}" type="slidenum">
              <a:rPr lang="en-US" smtClean="0"/>
              <a:t>26</a:t>
            </a:fld>
            <a:endParaRPr lang="en-US"/>
          </a:p>
        </p:txBody>
      </p:sp>
    </p:spTree>
    <p:extLst>
      <p:ext uri="{BB962C8B-B14F-4D97-AF65-F5344CB8AC3E}">
        <p14:creationId xmlns:p14="http://schemas.microsoft.com/office/powerpoint/2010/main" val="547319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IL knowledge,</a:t>
            </a:r>
            <a:r>
              <a:rPr lang="en-US" baseline="0" dirty="0"/>
              <a:t> you can do all sorts of tricks that C# or VB don’t support. For example, you can create generic attributes that can be consumed by C# and VB.</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27</a:t>
            </a:fld>
            <a:endParaRPr lang="en-US"/>
          </a:p>
        </p:txBody>
      </p:sp>
    </p:spTree>
    <p:extLst>
      <p:ext uri="{BB962C8B-B14F-4D97-AF65-F5344CB8AC3E}">
        <p14:creationId xmlns:p14="http://schemas.microsoft.com/office/powerpoint/2010/main" val="1320093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Knowing IL is required if you want to</a:t>
            </a:r>
            <a:r>
              <a:rPr lang="en-US" baseline="0" dirty="0"/>
              <a:t> run new code at runtime. </a:t>
            </a:r>
            <a:r>
              <a:rPr lang="en-US" dirty="0"/>
              <a:t>If</a:t>
            </a:r>
            <a:r>
              <a:rPr lang="en-US" baseline="0" dirty="0"/>
              <a:t> you wanted to create a new type, SRE was the way to do it. If you just needed a new method, use </a:t>
            </a:r>
            <a:r>
              <a:rPr lang="en-US" baseline="0" dirty="0" err="1"/>
              <a:t>DynamicMethod</a:t>
            </a:r>
            <a:r>
              <a:rPr lang="en-US" baseline="0" dirty="0"/>
              <a:t> (added in 2.0)</a:t>
            </a:r>
          </a:p>
        </p:txBody>
      </p:sp>
      <p:sp>
        <p:nvSpPr>
          <p:cNvPr id="4" name="Slide Number Placeholder 3"/>
          <p:cNvSpPr>
            <a:spLocks noGrp="1"/>
          </p:cNvSpPr>
          <p:nvPr>
            <p:ph type="sldNum" sz="quarter" idx="10"/>
          </p:nvPr>
        </p:nvSpPr>
        <p:spPr/>
        <p:txBody>
          <a:bodyPr/>
          <a:lstStyle/>
          <a:p>
            <a:fld id="{4E8BADB7-1FBB-B74E-B90C-DA1567BD042E}" type="slidenum">
              <a:rPr lang="en-US" smtClean="0"/>
              <a:t>28</a:t>
            </a:fld>
            <a:endParaRPr lang="en-US"/>
          </a:p>
        </p:txBody>
      </p:sp>
    </p:spTree>
    <p:extLst>
      <p:ext uri="{BB962C8B-B14F-4D97-AF65-F5344CB8AC3E}">
        <p14:creationId xmlns:p14="http://schemas.microsoft.com/office/powerpoint/2010/main" val="19931176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SRE, you can create dynamic proxies, which are used extensively by mocking engines. </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29</a:t>
            </a:fld>
            <a:endParaRPr lang="en-US"/>
          </a:p>
        </p:txBody>
      </p:sp>
    </p:spTree>
    <p:extLst>
      <p:ext uri="{BB962C8B-B14F-4D97-AF65-F5344CB8AC3E}">
        <p14:creationId xmlns:p14="http://schemas.microsoft.com/office/powerpoint/2010/main" val="37239592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the issue with IL? It’s harder to understand, and it’s pretty easy to mess</a:t>
            </a:r>
            <a:r>
              <a:rPr lang="en-US" baseline="0" dirty="0"/>
              <a:t> up. Take this simple function.</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30</a:t>
            </a:fld>
            <a:endParaRPr lang="en-US"/>
          </a:p>
        </p:txBody>
      </p:sp>
    </p:spTree>
    <p:extLst>
      <p:ext uri="{BB962C8B-B14F-4D97-AF65-F5344CB8AC3E}">
        <p14:creationId xmlns:p14="http://schemas.microsoft.com/office/powerpoint/2010/main" val="3137525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a:t>
            </a:r>
            <a:r>
              <a:rPr lang="en-US" baseline="0" dirty="0"/>
              <a:t> same function in IL.</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31</a:t>
            </a:fld>
            <a:endParaRPr lang="en-US"/>
          </a:p>
        </p:txBody>
      </p:sp>
    </p:spTree>
    <p:extLst>
      <p:ext uri="{BB962C8B-B14F-4D97-AF65-F5344CB8AC3E}">
        <p14:creationId xmlns:p14="http://schemas.microsoft.com/office/powerpoint/2010/main" val="2684654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a:t>
            </a:r>
            <a:r>
              <a:rPr lang="en-US" baseline="0" dirty="0"/>
              <a:t> </a:t>
            </a:r>
            <a:r>
              <a:rPr lang="en-US" baseline="0" dirty="0" err="1"/>
              <a:t>ldstr</a:t>
            </a:r>
            <a:r>
              <a:rPr lang="en-US" baseline="0" dirty="0"/>
              <a:t> op code is gone, it’ll probably compile in </a:t>
            </a:r>
            <a:r>
              <a:rPr lang="en-US" baseline="0" dirty="0" err="1"/>
              <a:t>ilasm</a:t>
            </a:r>
            <a:r>
              <a:rPr lang="en-US" baseline="0" dirty="0"/>
              <a:t>, but running it will create all sorts of issues (e.g. </a:t>
            </a:r>
            <a:r>
              <a:rPr lang="en-US" baseline="0" dirty="0" err="1"/>
              <a:t>InvalidProgramException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32</a:t>
            </a:fld>
            <a:endParaRPr lang="en-US"/>
          </a:p>
        </p:txBody>
      </p:sp>
    </p:spTree>
    <p:extLst>
      <p:ext uri="{BB962C8B-B14F-4D97-AF65-F5344CB8AC3E}">
        <p14:creationId xmlns:p14="http://schemas.microsoft.com/office/powerpoint/2010/main" val="3822398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a:t>
            </a:r>
            <a:r>
              <a:rPr lang="en-US" baseline="0" dirty="0"/>
              <a:t> a pretty typical definition of metaprogramming.</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6</a:t>
            </a:fld>
            <a:endParaRPr lang="en-US" dirty="0"/>
          </a:p>
        </p:txBody>
      </p:sp>
    </p:spTree>
    <p:extLst>
      <p:ext uri="{BB962C8B-B14F-4D97-AF65-F5344CB8AC3E}">
        <p14:creationId xmlns:p14="http://schemas.microsoft.com/office/powerpoint/2010/main" val="18801787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Expressions allow you to view your</a:t>
            </a:r>
            <a:r>
              <a:rPr lang="en-US" baseline="0" dirty="0"/>
              <a:t> code as a data structure – a tree. Basing an API on that can make it safer to generate code.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33</a:t>
            </a:fld>
            <a:endParaRPr lang="en-US"/>
          </a:p>
        </p:txBody>
      </p:sp>
    </p:spTree>
    <p:extLst>
      <p:ext uri="{BB962C8B-B14F-4D97-AF65-F5344CB8AC3E}">
        <p14:creationId xmlns:p14="http://schemas.microsoft.com/office/powerpoint/2010/main" val="31499848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that function looks like as a dynamic method</a:t>
            </a:r>
          </a:p>
        </p:txBody>
      </p:sp>
      <p:sp>
        <p:nvSpPr>
          <p:cNvPr id="4" name="Slide Number Placeholder 3"/>
          <p:cNvSpPr>
            <a:spLocks noGrp="1"/>
          </p:cNvSpPr>
          <p:nvPr>
            <p:ph type="sldNum" sz="quarter" idx="10"/>
          </p:nvPr>
        </p:nvSpPr>
        <p:spPr/>
        <p:txBody>
          <a:bodyPr/>
          <a:lstStyle/>
          <a:p>
            <a:fld id="{4E8BADB7-1FBB-B74E-B90C-DA1567BD042E}" type="slidenum">
              <a:rPr lang="en-US" smtClean="0"/>
              <a:t>34</a:t>
            </a:fld>
            <a:endParaRPr lang="en-US"/>
          </a:p>
        </p:txBody>
      </p:sp>
    </p:spTree>
    <p:extLst>
      <p:ext uri="{BB962C8B-B14F-4D97-AF65-F5344CB8AC3E}">
        <p14:creationId xmlns:p14="http://schemas.microsoft.com/office/powerpoint/2010/main" val="30644930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it looks like using</a:t>
            </a:r>
            <a:r>
              <a:rPr lang="en-US" baseline="0" dirty="0"/>
              <a:t> the LINQ expressions API.</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35</a:t>
            </a:fld>
            <a:endParaRPr lang="en-US"/>
          </a:p>
        </p:txBody>
      </p:sp>
    </p:spTree>
    <p:extLst>
      <p:ext uri="{BB962C8B-B14F-4D97-AF65-F5344CB8AC3E}">
        <p14:creationId xmlns:p14="http://schemas.microsoft.com/office/powerpoint/2010/main" val="18630436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all seen</a:t>
            </a:r>
            <a:r>
              <a:rPr lang="en-US" baseline="0" dirty="0"/>
              <a:t> the property name trick, which uses LINQ expressions. It’s a little slower, but it’s “safe”. But there’s some really cool things you can do with expressions, like genetic programming.</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36</a:t>
            </a:fld>
            <a:endParaRPr lang="en-US"/>
          </a:p>
        </p:txBody>
      </p:sp>
    </p:spTree>
    <p:extLst>
      <p:ext uri="{BB962C8B-B14F-4D97-AF65-F5344CB8AC3E}">
        <p14:creationId xmlns:p14="http://schemas.microsoft.com/office/powerpoint/2010/main" val="16590071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Traditionally,</a:t>
            </a:r>
            <a:r>
              <a:rPr lang="en-US" baseline="0" dirty="0"/>
              <a:t> compilers are black boxes. You don’t get access to what’s going on, and there’s lot of valuable information within.</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37</a:t>
            </a:fld>
            <a:endParaRPr lang="en-US"/>
          </a:p>
        </p:txBody>
      </p:sp>
    </p:spTree>
    <p:extLst>
      <p:ext uri="{BB962C8B-B14F-4D97-AF65-F5344CB8AC3E}">
        <p14:creationId xmlns:p14="http://schemas.microsoft.com/office/powerpoint/2010/main" val="2631883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Roslyn</a:t>
            </a:r>
            <a:r>
              <a:rPr lang="en-US" baseline="0" dirty="0"/>
              <a:t> opens up the compiler, providing APIs to different parts of the pipeline.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38</a:t>
            </a:fld>
            <a:endParaRPr lang="en-US"/>
          </a:p>
        </p:txBody>
      </p:sp>
    </p:spTree>
    <p:extLst>
      <p:ext uri="{BB962C8B-B14F-4D97-AF65-F5344CB8AC3E}">
        <p14:creationId xmlns:p14="http://schemas.microsoft.com/office/powerpoint/2010/main" val="22963075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lot of crazy things you can do if you can compile code on the fly. Let’s create a dynamic class that</a:t>
            </a:r>
            <a:r>
              <a:rPr lang="en-US" baseline="0" dirty="0"/>
              <a:t> is a mock of another class (useful for testing)</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39</a:t>
            </a:fld>
            <a:endParaRPr lang="en-US"/>
          </a:p>
        </p:txBody>
      </p:sp>
    </p:spTree>
    <p:extLst>
      <p:ext uri="{BB962C8B-B14F-4D97-AF65-F5344CB8AC3E}">
        <p14:creationId xmlns:p14="http://schemas.microsoft.com/office/powerpoint/2010/main" val="10402065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a:t>
            </a:r>
            <a:r>
              <a:rPr lang="en-US" baseline="0" dirty="0"/>
              <a:t> total sense, right? </a:t>
            </a:r>
            <a:r>
              <a:rPr lang="en-US" baseline="0"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40</a:t>
            </a:fld>
            <a:endParaRPr lang="en-US"/>
          </a:p>
        </p:txBody>
      </p:sp>
    </p:spTree>
    <p:extLst>
      <p:ext uri="{BB962C8B-B14F-4D97-AF65-F5344CB8AC3E}">
        <p14:creationId xmlns:p14="http://schemas.microsoft.com/office/powerpoint/2010/main" val="34368971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 can take the generated proxy class, save it</a:t>
            </a:r>
            <a:r>
              <a:rPr lang="en-US" baseline="0" dirty="0"/>
              <a:t> to disk, and step into the code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41</a:t>
            </a:fld>
            <a:endParaRPr lang="en-US"/>
          </a:p>
        </p:txBody>
      </p:sp>
    </p:spTree>
    <p:extLst>
      <p:ext uri="{BB962C8B-B14F-4D97-AF65-F5344CB8AC3E}">
        <p14:creationId xmlns:p14="http://schemas.microsoft.com/office/powerpoint/2010/main" val="2994348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my mocking library, Rocks, does</a:t>
            </a:r>
          </a:p>
        </p:txBody>
      </p:sp>
      <p:sp>
        <p:nvSpPr>
          <p:cNvPr id="4" name="Slide Number Placeholder 3"/>
          <p:cNvSpPr>
            <a:spLocks noGrp="1"/>
          </p:cNvSpPr>
          <p:nvPr>
            <p:ph type="sldNum" sz="quarter" idx="10"/>
          </p:nvPr>
        </p:nvSpPr>
        <p:spPr/>
        <p:txBody>
          <a:bodyPr/>
          <a:lstStyle/>
          <a:p>
            <a:fld id="{4E8BADB7-1FBB-B74E-B90C-DA1567BD042E}" type="slidenum">
              <a:rPr lang="en-US" smtClean="0"/>
              <a:t>42</a:t>
            </a:fld>
            <a:endParaRPr lang="en-US"/>
          </a:p>
        </p:txBody>
      </p:sp>
    </p:spTree>
    <p:extLst>
      <p:ext uri="{BB962C8B-B14F-4D97-AF65-F5344CB8AC3E}">
        <p14:creationId xmlns:p14="http://schemas.microsoft.com/office/powerpoint/2010/main" val="967651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definition I</a:t>
            </a:r>
            <a:r>
              <a:rPr lang="en-US" baseline="0" dirty="0"/>
              <a:t> used in my book, but what does it mean?  Let’s look at a couple of simple examples.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7</a:t>
            </a:fld>
            <a:endParaRPr lang="en-US" dirty="0"/>
          </a:p>
        </p:txBody>
      </p:sp>
    </p:spTree>
    <p:extLst>
      <p:ext uri="{BB962C8B-B14F-4D97-AF65-F5344CB8AC3E}">
        <p14:creationId xmlns:p14="http://schemas.microsoft.com/office/powerpoint/2010/main" val="8593067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43</a:t>
            </a:fld>
            <a:endParaRPr lang="en-US"/>
          </a:p>
        </p:txBody>
      </p:sp>
    </p:spTree>
    <p:extLst>
      <p:ext uri="{BB962C8B-B14F-4D97-AF65-F5344CB8AC3E}">
        <p14:creationId xmlns:p14="http://schemas.microsoft.com/office/powerpoint/2010/main" val="15175879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bunch of other things you can use to do metaprogramming in .NET.</a:t>
            </a:r>
            <a:endParaRPr lang="en-US" baseline="0" dirty="0"/>
          </a:p>
        </p:txBody>
      </p:sp>
      <p:sp>
        <p:nvSpPr>
          <p:cNvPr id="4" name="Slide Number Placeholder 3"/>
          <p:cNvSpPr>
            <a:spLocks noGrp="1"/>
          </p:cNvSpPr>
          <p:nvPr>
            <p:ph type="sldNum" sz="quarter" idx="10"/>
          </p:nvPr>
        </p:nvSpPr>
        <p:spPr/>
        <p:txBody>
          <a:bodyPr/>
          <a:lstStyle/>
          <a:p>
            <a:fld id="{4E8BADB7-1FBB-B74E-B90C-DA1567BD042E}" type="slidenum">
              <a:rPr lang="en-US" smtClean="0"/>
              <a:t>44</a:t>
            </a:fld>
            <a:endParaRPr lang="en-US"/>
          </a:p>
        </p:txBody>
      </p:sp>
    </p:spTree>
    <p:extLst>
      <p:ext uri="{BB962C8B-B14F-4D97-AF65-F5344CB8AC3E}">
        <p14:creationId xmlns:p14="http://schemas.microsoft.com/office/powerpoint/2010/main" val="16973252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bunch of other things you can use to do metaprogramming in .NET.</a:t>
            </a:r>
            <a:endParaRPr lang="en-US" baseline="0" dirty="0"/>
          </a:p>
        </p:txBody>
      </p:sp>
      <p:sp>
        <p:nvSpPr>
          <p:cNvPr id="4" name="Slide Number Placeholder 3"/>
          <p:cNvSpPr>
            <a:spLocks noGrp="1"/>
          </p:cNvSpPr>
          <p:nvPr>
            <p:ph type="sldNum" sz="quarter" idx="10"/>
          </p:nvPr>
        </p:nvSpPr>
        <p:spPr/>
        <p:txBody>
          <a:bodyPr/>
          <a:lstStyle/>
          <a:p>
            <a:fld id="{4E8BADB7-1FBB-B74E-B90C-DA1567BD042E}" type="slidenum">
              <a:rPr lang="en-US" smtClean="0"/>
              <a:t>45</a:t>
            </a:fld>
            <a:endParaRPr lang="en-US" dirty="0"/>
          </a:p>
        </p:txBody>
      </p:sp>
    </p:spTree>
    <p:extLst>
      <p:ext uri="{BB962C8B-B14F-4D97-AF65-F5344CB8AC3E}">
        <p14:creationId xmlns:p14="http://schemas.microsoft.com/office/powerpoint/2010/main" val="6996705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also my hope that C# will at some point in the future finally get more metaprogramming features within the language itself, though this request has been around for a quite a while and it’s never come to fruition.</a:t>
            </a:r>
            <a:endParaRPr lang="en-US" baseline="0" dirty="0"/>
          </a:p>
        </p:txBody>
      </p:sp>
      <p:sp>
        <p:nvSpPr>
          <p:cNvPr id="4" name="Slide Number Placeholder 3"/>
          <p:cNvSpPr>
            <a:spLocks noGrp="1"/>
          </p:cNvSpPr>
          <p:nvPr>
            <p:ph type="sldNum" sz="quarter" idx="10"/>
          </p:nvPr>
        </p:nvSpPr>
        <p:spPr/>
        <p:txBody>
          <a:bodyPr/>
          <a:lstStyle/>
          <a:p>
            <a:fld id="{4E8BADB7-1FBB-B74E-B90C-DA1567BD042E}" type="slidenum">
              <a:rPr lang="en-US" smtClean="0"/>
              <a:t>46</a:t>
            </a:fld>
            <a:endParaRPr lang="en-US"/>
          </a:p>
        </p:txBody>
      </p:sp>
    </p:spTree>
    <p:extLst>
      <p:ext uri="{BB962C8B-B14F-4D97-AF65-F5344CB8AC3E}">
        <p14:creationId xmlns:p14="http://schemas.microsoft.com/office/powerpoint/2010/main" val="17020536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fear</a:t>
            </a:r>
            <a:r>
              <a:rPr lang="en-US" baseline="0" dirty="0"/>
              <a:t> metaprogramming. The tools may be a little more advanced than unusual, and you may need to invest some time, but it’s worth it.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47</a:t>
            </a:fld>
            <a:endParaRPr lang="en-US"/>
          </a:p>
        </p:txBody>
      </p:sp>
    </p:spTree>
    <p:extLst>
      <p:ext uri="{BB962C8B-B14F-4D97-AF65-F5344CB8AC3E}">
        <p14:creationId xmlns:p14="http://schemas.microsoft.com/office/powerpoint/2010/main" val="39430009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Embrace</a:t>
            </a:r>
            <a:r>
              <a:rPr lang="en-US" baseline="0" dirty="0"/>
              <a:t> metaprogramming. It’ll make your coding peaceful </a:t>
            </a:r>
            <a:r>
              <a:rPr lang="en-US" baseline="0"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48</a:t>
            </a:fld>
            <a:endParaRPr lang="en-US"/>
          </a:p>
        </p:txBody>
      </p:sp>
    </p:spTree>
    <p:extLst>
      <p:ext uri="{BB962C8B-B14F-4D97-AF65-F5344CB8AC3E}">
        <p14:creationId xmlns:p14="http://schemas.microsoft.com/office/powerpoint/2010/main" val="35895311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books I’ve written…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49</a:t>
            </a:fld>
            <a:endParaRPr lang="en-US"/>
          </a:p>
        </p:txBody>
      </p:sp>
    </p:spTree>
    <p:extLst>
      <p:ext uri="{BB962C8B-B14F-4D97-AF65-F5344CB8AC3E}">
        <p14:creationId xmlns:p14="http://schemas.microsoft.com/office/powerpoint/2010/main" val="39469662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GitHub</a:t>
            </a:r>
            <a:r>
              <a:rPr lang="en-US" sz="1200" b="1" kern="1200" baseline="0" dirty="0">
                <a:solidFill>
                  <a:schemeClr val="tx1"/>
                </a:solidFill>
                <a:effectLst/>
                <a:latin typeface="+mn-lt"/>
                <a:ea typeface="+mn-ea"/>
                <a:cs typeface="+mn-cs"/>
              </a:rPr>
              <a:t> repos</a:t>
            </a:r>
            <a:endParaRPr lang="en-US" sz="1200" b="1" kern="1200" dirty="0">
              <a:solidFill>
                <a:schemeClr val="tx1"/>
              </a:solidFill>
              <a:effectLst/>
              <a:latin typeface="+mn-lt"/>
              <a:ea typeface="+mn-ea"/>
              <a:cs typeface="+mn-cs"/>
            </a:endParaRPr>
          </a:p>
          <a:p>
            <a:r>
              <a:rPr lang="en-US" dirty="0" err="1"/>
              <a:t>Csla.AutoAddBusinessRules</a:t>
            </a:r>
            <a:r>
              <a:rPr lang="en-US" dirty="0"/>
              <a:t> </a:t>
            </a:r>
          </a:p>
          <a:p>
            <a:r>
              <a:rPr lang="en-US" dirty="0" err="1"/>
              <a:t>CodeSnippets</a:t>
            </a:r>
            <a:endParaRPr lang="en-US" dirty="0"/>
          </a:p>
          <a:p>
            <a:r>
              <a:rPr lang="en-US" dirty="0" err="1"/>
              <a:t>ExpressionEvolver</a:t>
            </a:r>
            <a:endParaRPr lang="en-US" dirty="0"/>
          </a:p>
          <a:p>
            <a:r>
              <a:rPr lang="en-US" dirty="0"/>
              <a:t>Injectors</a:t>
            </a:r>
          </a:p>
          <a:p>
            <a:r>
              <a:rPr lang="en-US" dirty="0"/>
              <a:t>Rocks</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References</a:t>
            </a:r>
          </a:p>
          <a:p>
            <a:r>
              <a:rPr lang="en-US" dirty="0"/>
              <a:t>Awesome Roslyn - https://github.com/ironcev/awesome-roslyn/blob/master/readme.md</a:t>
            </a:r>
          </a:p>
          <a:p>
            <a:r>
              <a:rPr lang="en-US" dirty="0"/>
              <a:t>Welcome to </a:t>
            </a:r>
            <a:r>
              <a:rPr lang="en-US" dirty="0" err="1"/>
              <a:t>roslyn</a:t>
            </a:r>
            <a:r>
              <a:rPr lang="en-US" dirty="0"/>
              <a:t>-analyzers documentation - https://roslyn-analyzers.readthedocs.io/en/latest/</a:t>
            </a:r>
          </a:p>
          <a:p>
            <a:r>
              <a:rPr lang="en-US" dirty="0"/>
              <a:t>Code Snippets (C#) - https://msdn.microsoft.com/en-us/library/f7d3wz0k(v=vs.90).aspx</a:t>
            </a:r>
          </a:p>
          <a:p>
            <a:r>
              <a:rPr lang="en-US" dirty="0"/>
              <a:t>Creating and Using IntelliSense Code Snippets - https://msdn.microsoft.com/en-us/library/vstudio/ms165392(v=vs.100).aspx</a:t>
            </a:r>
          </a:p>
          <a:p>
            <a:r>
              <a:rPr lang="en-US" dirty="0"/>
              <a:t>Comparison of code generation tools - http://en.wikipedia.org/wiki/Comparison_of_code_generation_tools</a:t>
            </a:r>
          </a:p>
          <a:p>
            <a:r>
              <a:rPr lang="en-US" dirty="0"/>
              <a:t>Sigil: Adding Some (More) Magic To IL - http://kevinmontrose.com/2013/02/14/sigil-adding-some-more-magic-to-il/</a:t>
            </a:r>
          </a:p>
          <a:p>
            <a:r>
              <a:rPr lang="en-US" dirty="0"/>
              <a:t>Visual Studio Code Snippets - http://visualstudiocodesnippets.com/</a:t>
            </a:r>
          </a:p>
          <a:p>
            <a:r>
              <a:rPr lang="en-US" dirty="0"/>
              <a:t>Visual Studio code snippets - http://www.codeproject.com/Articles/737354/Visual-Studio-code-snippets</a:t>
            </a:r>
          </a:p>
          <a:p>
            <a:endParaRPr lang="en-US" dirty="0"/>
          </a:p>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50</a:t>
            </a:fld>
            <a:endParaRPr lang="en-US"/>
          </a:p>
        </p:txBody>
      </p:sp>
    </p:spTree>
    <p:extLst>
      <p:ext uri="{BB962C8B-B14F-4D97-AF65-F5344CB8AC3E}">
        <p14:creationId xmlns:p14="http://schemas.microsoft.com/office/powerpoint/2010/main" val="949041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C# 4, you can use the dynamic keyword to manipulate members at runtime. </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8</a:t>
            </a:fld>
            <a:endParaRPr lang="en-US"/>
          </a:p>
        </p:txBody>
      </p:sp>
    </p:spTree>
    <p:extLst>
      <p:ext uri="{BB962C8B-B14F-4D97-AF65-F5344CB8AC3E}">
        <p14:creationId xmlns:p14="http://schemas.microsoft.com/office/powerpoint/2010/main" val="499510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JavaScript, you can write code as a string, and have the JS environment evaluate the code for you (though </a:t>
            </a:r>
            <a:r>
              <a:rPr lang="en-US" baseline="0" dirty="0" err="1"/>
              <a:t>eval</a:t>
            </a:r>
            <a:r>
              <a:rPr lang="en-US" baseline="0" dirty="0"/>
              <a:t> is considered ‘evil’)</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9</a:t>
            </a:fld>
            <a:endParaRPr lang="en-US"/>
          </a:p>
        </p:txBody>
      </p:sp>
    </p:spTree>
    <p:extLst>
      <p:ext uri="{BB962C8B-B14F-4D97-AF65-F5344CB8AC3E}">
        <p14:creationId xmlns:p14="http://schemas.microsoft.com/office/powerpoint/2010/main" val="83547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Metaprogramming can</a:t>
            </a:r>
            <a:r>
              <a:rPr lang="en-US" baseline="0" dirty="0"/>
              <a:t> be viewed as taking complex code, and reducing its visibility. There’s still complex things to be done, but metaprogramming techniques can reduce it and lead you to a design where it’s relatively easy to manage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10</a:t>
            </a:fld>
            <a:endParaRPr lang="en-US"/>
          </a:p>
        </p:txBody>
      </p:sp>
    </p:spTree>
    <p:extLst>
      <p:ext uri="{BB962C8B-B14F-4D97-AF65-F5344CB8AC3E}">
        <p14:creationId xmlns:p14="http://schemas.microsoft.com/office/powerpoint/2010/main" val="2388962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’re going to acquire a new set of tools. Used wisely, it can make your programming life easier.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11</a:t>
            </a:fld>
            <a:endParaRPr lang="en-US"/>
          </a:p>
        </p:txBody>
      </p:sp>
    </p:spTree>
    <p:extLst>
      <p:ext uri="{BB962C8B-B14F-4D97-AF65-F5344CB8AC3E}">
        <p14:creationId xmlns:p14="http://schemas.microsoft.com/office/powerpoint/2010/main" val="170998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Doing metaprogramming in .NET</a:t>
            </a:r>
            <a:r>
              <a:rPr lang="en-US" baseline="0" dirty="0"/>
              <a:t> requires some dedication to learn new ideas, use frameworks that may be unfamiliar, etc. However, keep at it. The further you go, the easier it becomes, and you’ll start to see your programs in a whole new way.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12</a:t>
            </a:fld>
            <a:endParaRPr lang="en-US"/>
          </a:p>
        </p:txBody>
      </p:sp>
    </p:spTree>
    <p:extLst>
      <p:ext uri="{BB962C8B-B14F-4D97-AF65-F5344CB8AC3E}">
        <p14:creationId xmlns:p14="http://schemas.microsoft.com/office/powerpoint/2010/main" val="3661914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0846" y="1454203"/>
            <a:ext cx="7226060" cy="1862379"/>
          </a:xfrm>
        </p:spPr>
        <p:txBody>
          <a:bodyPr anchor="t">
            <a:noAutofit/>
          </a:bodyPr>
          <a:lstStyle>
            <a:lvl1pPr algn="l">
              <a:lnSpc>
                <a:spcPts val="5500"/>
              </a:lnSpc>
              <a:defRPr sz="6000" i="1" baseline="0">
                <a:solidFill>
                  <a:schemeClr val="tx1"/>
                </a:solidFill>
                <a:latin typeface="+mn-lt"/>
                <a:cs typeface="Cordia New" panose="020B0304020202020204" pitchFamily="34" charset="-34"/>
              </a:defRPr>
            </a:lvl1pPr>
          </a:lstStyle>
          <a:p>
            <a:r>
              <a:rPr lang="en-US" dirty="0"/>
              <a:t>TITLE OF THE</a:t>
            </a:r>
            <a:br>
              <a:rPr lang="en-US" dirty="0"/>
            </a:br>
            <a:r>
              <a:rPr lang="en-US" dirty="0"/>
              <a:t>PRESENTATION</a:t>
            </a:r>
            <a:br>
              <a:rPr lang="en-US" dirty="0"/>
            </a:br>
            <a:r>
              <a:rPr lang="en-US" dirty="0"/>
              <a:t>WILL GO HERE</a:t>
            </a:r>
          </a:p>
        </p:txBody>
      </p:sp>
      <p:sp>
        <p:nvSpPr>
          <p:cNvPr id="3" name="Subtitle 2"/>
          <p:cNvSpPr>
            <a:spLocks noGrp="1"/>
          </p:cNvSpPr>
          <p:nvPr>
            <p:ph type="subTitle" idx="1" hasCustomPrompt="1"/>
          </p:nvPr>
        </p:nvSpPr>
        <p:spPr>
          <a:xfrm>
            <a:off x="641228" y="3554081"/>
            <a:ext cx="7165678" cy="379561"/>
          </a:xfrm>
        </p:spPr>
        <p:txBody>
          <a:bodyPr>
            <a:noAutofit/>
          </a:bodyPr>
          <a:lstStyle>
            <a:lvl1pPr marL="0" indent="0" algn="l">
              <a:lnSpc>
                <a:spcPts val="1700"/>
              </a:lnSpc>
              <a:spcBef>
                <a:spcPts val="0"/>
              </a:spcBef>
              <a:buNone/>
              <a:defRPr sz="1350" b="0" kern="0" spc="30" baseline="0">
                <a:solidFill>
                  <a:schemeClr val="accent5"/>
                </a:solidFill>
                <a:latin typeface="+mn-lt"/>
                <a:cs typeface="Cordia New" panose="020B0304020202020204" pitchFamily="34"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Title of the presentation will be no longer than three lines</a:t>
            </a:r>
          </a:p>
        </p:txBody>
      </p:sp>
      <p:sp>
        <p:nvSpPr>
          <p:cNvPr id="6" name="Text Placeholder 2"/>
          <p:cNvSpPr>
            <a:spLocks noGrp="1"/>
          </p:cNvSpPr>
          <p:nvPr>
            <p:ph type="body" idx="10" hasCustomPrompt="1"/>
          </p:nvPr>
        </p:nvSpPr>
        <p:spPr>
          <a:xfrm>
            <a:off x="641228" y="3933642"/>
            <a:ext cx="3254188" cy="2104849"/>
          </a:xfrm>
        </p:spPr>
        <p:txBody>
          <a:bodyPr anchor="ctr"/>
          <a:lstStyle>
            <a:lvl1pPr marL="0" indent="0" algn="l" defTabSz="182880">
              <a:lnSpc>
                <a:spcPts val="1800"/>
              </a:lnSpc>
              <a:spcBef>
                <a:spcPts val="0"/>
              </a:spcBef>
              <a:buNone/>
              <a:defRPr sz="1150" b="1" baseline="0">
                <a:solidFill>
                  <a:schemeClr val="tx2"/>
                </a:solidFill>
                <a:latin typeface="+mn-lt"/>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Presenter One</a:t>
            </a:r>
          </a:p>
          <a:p>
            <a:pPr lvl="0"/>
            <a:r>
              <a:rPr lang="en-US" dirty="0"/>
              <a:t>Presenter Two	</a:t>
            </a:r>
          </a:p>
          <a:p>
            <a:pPr lvl="0"/>
            <a:r>
              <a:rPr lang="en-US" dirty="0"/>
              <a:t>Presenter Three		</a:t>
            </a:r>
          </a:p>
        </p:txBody>
      </p:sp>
      <p:sp>
        <p:nvSpPr>
          <p:cNvPr id="8" name="Text Placeholder 2"/>
          <p:cNvSpPr>
            <a:spLocks noGrp="1"/>
          </p:cNvSpPr>
          <p:nvPr>
            <p:ph type="body" idx="11" hasCustomPrompt="1"/>
          </p:nvPr>
        </p:nvSpPr>
        <p:spPr>
          <a:xfrm>
            <a:off x="641228" y="668256"/>
            <a:ext cx="3782275" cy="412233"/>
          </a:xfrm>
        </p:spPr>
        <p:txBody>
          <a:bodyPr anchor="t"/>
          <a:lstStyle>
            <a:lvl1pPr marL="0" indent="0">
              <a:buNone/>
              <a:defRPr sz="2600" b="1">
                <a:solidFill>
                  <a:schemeClr val="accent6"/>
                </a:solidFill>
                <a:latin typeface="Cordia New" panose="020B0304020202020204" pitchFamily="34" charset="-34"/>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XX.XX.18</a:t>
            </a:r>
          </a:p>
        </p:txBody>
      </p:sp>
    </p:spTree>
    <p:extLst>
      <p:ext uri="{BB962C8B-B14F-4D97-AF65-F5344CB8AC3E}">
        <p14:creationId xmlns:p14="http://schemas.microsoft.com/office/powerpoint/2010/main" val="323084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32154" y="911225"/>
            <a:ext cx="11430000" cy="481084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78859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35671"/>
            <a:ext cx="3086886"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499" y="235671"/>
            <a:ext cx="8186001"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30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txBox="1">
            <a:spLocks/>
          </p:cNvSpPr>
          <p:nvPr userDrawn="1"/>
        </p:nvSpPr>
        <p:spPr>
          <a:xfrm>
            <a:off x="7047297" y="345238"/>
            <a:ext cx="4433643" cy="36193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100" b="1" dirty="0">
                <a:solidFill>
                  <a:srgbClr val="56565A"/>
                </a:solidFill>
                <a:latin typeface="Franklin Gothic Medium Cond" charset="0"/>
                <a:ea typeface="Franklin Gothic Medium Cond" charset="0"/>
                <a:cs typeface="Franklin Gothic Medium Cond" charset="0"/>
              </a:rPr>
              <a:t>877.277.1044   </a:t>
            </a:r>
            <a:r>
              <a:rPr lang="en-US" sz="1200" b="1" i="0" dirty="0">
                <a:solidFill>
                  <a:srgbClr val="7DC242"/>
                </a:solidFill>
                <a:latin typeface="Arial Black" charset="0"/>
                <a:ea typeface="Arial Black" charset="0"/>
                <a:cs typeface="Arial Black" charset="0"/>
              </a:rPr>
              <a:t>/</a:t>
            </a:r>
            <a:r>
              <a:rPr lang="en-US" sz="1100" b="1" dirty="0">
                <a:solidFill>
                  <a:srgbClr val="56565A"/>
                </a:solidFill>
                <a:latin typeface="Franklin Gothic Medium Cond" charset="0"/>
                <a:ea typeface="Franklin Gothic Medium Cond" charset="0"/>
                <a:cs typeface="Franklin Gothic Medium Cond" charset="0"/>
              </a:rPr>
              <a:t>   </a:t>
            </a:r>
            <a:r>
              <a:rPr lang="en-US" sz="1100" b="1" dirty="0" err="1">
                <a:solidFill>
                  <a:srgbClr val="56565A"/>
                </a:solidFill>
                <a:latin typeface="Franklin Gothic Medium Cond" charset="0"/>
                <a:ea typeface="Franklin Gothic Medium Cond" charset="0"/>
                <a:cs typeface="Franklin Gothic Medium Cond" charset="0"/>
              </a:rPr>
              <a:t>magenic.com</a:t>
            </a:r>
            <a:r>
              <a:rPr lang="en-US" sz="1100" b="1" dirty="0">
                <a:solidFill>
                  <a:srgbClr val="56565A"/>
                </a:solidFill>
                <a:latin typeface="Franklin Gothic Medium Cond" charset="0"/>
                <a:ea typeface="Franklin Gothic Medium Cond" charset="0"/>
                <a:cs typeface="Franklin Gothic Medium Cond" charset="0"/>
              </a:rPr>
              <a:t>   </a:t>
            </a:r>
            <a:r>
              <a:rPr lang="en-US" sz="1200" b="1" i="0" dirty="0">
                <a:solidFill>
                  <a:srgbClr val="7DC242"/>
                </a:solidFill>
                <a:latin typeface="Arial Black" charset="0"/>
                <a:ea typeface="Arial Black" charset="0"/>
                <a:cs typeface="Arial Black" charset="0"/>
              </a:rPr>
              <a:t>//</a:t>
            </a:r>
            <a:endParaRPr lang="en-US" sz="1200" b="1" i="0" dirty="0">
              <a:solidFill>
                <a:srgbClr val="56565A"/>
              </a:solidFill>
              <a:latin typeface="Arial Black" charset="0"/>
              <a:ea typeface="Arial Black" charset="0"/>
              <a:cs typeface="Arial Black" charset="0"/>
            </a:endParaRPr>
          </a:p>
        </p:txBody>
      </p:sp>
      <p:sp>
        <p:nvSpPr>
          <p:cNvPr id="4" name="Title 1"/>
          <p:cNvSpPr txBox="1">
            <a:spLocks/>
          </p:cNvSpPr>
          <p:nvPr userDrawn="1"/>
        </p:nvSpPr>
        <p:spPr>
          <a:xfrm>
            <a:off x="11374267" y="345238"/>
            <a:ext cx="457929" cy="29911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fld id="{28E39B6D-4B99-497D-9F61-EDE8F8EC9C63}" type="slidenum">
              <a:rPr lang="en-US" sz="1100" b="1" baseline="0" smtClean="0">
                <a:solidFill>
                  <a:srgbClr val="56565A"/>
                </a:solidFill>
                <a:latin typeface="+mj-lt"/>
                <a:cs typeface="Cordia New" panose="020B0304020202020204" pitchFamily="34" charset="-34"/>
              </a:rPr>
              <a:pPr algn="l"/>
              <a:t>‹#›</a:t>
            </a:fld>
            <a:endParaRPr lang="en-US" sz="1100" b="1" baseline="0" dirty="0">
              <a:solidFill>
                <a:srgbClr val="56565A"/>
              </a:solidFill>
              <a:latin typeface="+mj-lt"/>
              <a:cs typeface="Cordia New" panose="020B0304020202020204" pitchFamily="34" charset="-34"/>
            </a:endParaRPr>
          </a:p>
        </p:txBody>
      </p:sp>
      <p:sp>
        <p:nvSpPr>
          <p:cNvPr id="5" name="Subtitle 2"/>
          <p:cNvSpPr txBox="1">
            <a:spLocks/>
          </p:cNvSpPr>
          <p:nvPr userDrawn="1"/>
        </p:nvSpPr>
        <p:spPr>
          <a:xfrm>
            <a:off x="6816011" y="4975156"/>
            <a:ext cx="5267132" cy="66986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5600"/>
              </a:lnSpc>
              <a:spcBef>
                <a:spcPts val="0"/>
              </a:spcBef>
            </a:pPr>
            <a:r>
              <a:rPr lang="en-US" sz="6500" b="0" i="1" dirty="0">
                <a:solidFill>
                  <a:srgbClr val="56565A"/>
                </a:solidFill>
                <a:latin typeface="+mn-lt"/>
                <a:ea typeface="Dotum" panose="020B0600000101010101" pitchFamily="34" charset="-127"/>
                <a:cs typeface="Cordia New" panose="020B0304020202020204" pitchFamily="34" charset="-34"/>
              </a:rPr>
              <a:t>THANK YOU</a:t>
            </a:r>
          </a:p>
        </p:txBody>
      </p:sp>
    </p:spTree>
    <p:extLst>
      <p:ext uri="{BB962C8B-B14F-4D97-AF65-F5344CB8AC3E}">
        <p14:creationId xmlns:p14="http://schemas.microsoft.com/office/powerpoint/2010/main" val="302656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154" y="911225"/>
            <a:ext cx="11430000" cy="48108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200308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4447" y="252398"/>
            <a:ext cx="11429999" cy="342395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394447" y="3703343"/>
            <a:ext cx="11429999" cy="201872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096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4447" y="914401"/>
            <a:ext cx="5625353"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914401"/>
            <a:ext cx="5652247"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68994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86500" y="904973"/>
            <a:ext cx="561107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500" y="1719359"/>
            <a:ext cx="561107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904973"/>
            <a:ext cx="563958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719359"/>
            <a:ext cx="563958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4024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191500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27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230322" y="254524"/>
            <a:ext cx="6628598" cy="54675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25410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6622" y="248270"/>
            <a:ext cx="6616330" cy="5458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7"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05798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154" y="265393"/>
            <a:ext cx="11430000" cy="510895"/>
          </a:xfrm>
          <a:prstGeom prst="rect">
            <a:avLst/>
          </a:prstGeom>
          <a:noFill/>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32154" y="911225"/>
            <a:ext cx="11430000" cy="388489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6486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Franklin Gothic Medium Cond" panose="020B06060304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tx2"/>
        </a:buClr>
        <a:buSzPct val="115000"/>
        <a:buFont typeface="Franklin Gothic Book" panose="020B05030201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Clr>
          <a:schemeClr val="tx2"/>
        </a:buClr>
        <a:buSzPct val="130000"/>
        <a:buFont typeface="Franklin Gothic Book" panose="020B05030201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tx2"/>
        </a:buClr>
        <a:buFont typeface="Franklin Gothic Book" panose="020B05030201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dotnet/corefx/tree/master/src/System.Reflection.Metadata"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hyperlink" Target="https://github.com/kevin-montrose/Sigil" TargetMode="External"/><Relationship Id="rId4" Type="http://schemas.openxmlformats.org/officeDocument/2006/relationships/hyperlink" Target="https://github.com/jbevain/cecil"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s://www.postsharp.net/" TargetMode="External"/><Relationship Id="rId3" Type="http://schemas.openxmlformats.org/officeDocument/2006/relationships/hyperlink" Target="https://github.com/jhorv/Clay/" TargetMode="External"/><Relationship Id="rId7" Type="http://schemas.openxmlformats.org/officeDocument/2006/relationships/hyperlink" Target="https://github.com/Fody/Fody"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s://github.com/jasonbock/injectors" TargetMode="External"/><Relationship Id="rId5" Type="http://schemas.openxmlformats.org/officeDocument/2006/relationships/hyperlink" Target="https://github.com/nsabiyera/Oak" TargetMode="External"/><Relationship Id="rId4" Type="http://schemas.openxmlformats.org/officeDocument/2006/relationships/hyperlink" Target="https://www.nuget.org/packages/gemini/"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dotnet/roslyn/blob/master/docs/features/generators.md"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hyperlink" Target="https://github.com/dotnet/csharplang/issues/164" TargetMode="External"/><Relationship Id="rId5" Type="http://schemas.openxmlformats.org/officeDocument/2006/relationships/hyperlink" Target="https://github.com/dotnet/csharplang/issues/1711" TargetMode="External"/><Relationship Id="rId4" Type="http://schemas.openxmlformats.org/officeDocument/2006/relationships/hyperlink" Target="https://github.com/dotnet/csharplang/issues/107"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Metaprogramming in .NET</a:t>
            </a: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Tree>
    <p:extLst>
      <p:ext uri="{BB962C8B-B14F-4D97-AF65-F5344CB8AC3E}">
        <p14:creationId xmlns:p14="http://schemas.microsoft.com/office/powerpoint/2010/main" val="543732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http://www.wired.com/images_blogs/photos/uncategorized/2008/04/15/complexity.jpg</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247" y="1872352"/>
            <a:ext cx="8861790" cy="3327331"/>
          </a:xfrm>
          <a:prstGeom prst="rect">
            <a:avLst/>
          </a:prstGeom>
        </p:spPr>
      </p:pic>
    </p:spTree>
    <p:extLst>
      <p:ext uri="{BB962C8B-B14F-4D97-AF65-F5344CB8AC3E}">
        <p14:creationId xmlns:p14="http://schemas.microsoft.com/office/powerpoint/2010/main" val="174341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http://www.machinemart.co.uk/images/library/range/large/1010.jpg</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932" y="902180"/>
            <a:ext cx="5012419" cy="5012419"/>
          </a:xfrm>
          <a:prstGeom prst="rect">
            <a:avLst/>
          </a:prstGeom>
        </p:spPr>
      </p:pic>
    </p:spTree>
    <p:extLst>
      <p:ext uri="{BB962C8B-B14F-4D97-AF65-F5344CB8AC3E}">
        <p14:creationId xmlns:p14="http://schemas.microsoft.com/office/powerpoint/2010/main" val="2201963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http://www.machinemart.co.uk/images/library/range/large/1010.jpg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459" y="1218449"/>
            <a:ext cx="4252878" cy="4397159"/>
          </a:xfrm>
          <a:prstGeom prst="rect">
            <a:avLst/>
          </a:prstGeom>
        </p:spPr>
      </p:pic>
      <p:sp>
        <p:nvSpPr>
          <p:cNvPr id="8" name="TextBox 7"/>
          <p:cNvSpPr txBox="1"/>
          <p:nvPr/>
        </p:nvSpPr>
        <p:spPr>
          <a:xfrm>
            <a:off x="6099142" y="2939974"/>
            <a:ext cx="6006129" cy="954107"/>
          </a:xfrm>
          <a:prstGeom prst="rect">
            <a:avLst/>
          </a:prstGeom>
          <a:noFill/>
        </p:spPr>
        <p:txBody>
          <a:bodyPr wrap="square" rtlCol="0">
            <a:spAutoFit/>
          </a:bodyPr>
          <a:lstStyle/>
          <a:p>
            <a:r>
              <a:rPr lang="en-US" sz="2800" dirty="0"/>
              <a:t>…if you’ve come this far, maybe you’re</a:t>
            </a:r>
          </a:p>
          <a:p>
            <a:r>
              <a:rPr lang="en-US" sz="2800" dirty="0"/>
              <a:t>willing to come a little further.</a:t>
            </a:r>
          </a:p>
        </p:txBody>
      </p:sp>
      <p:cxnSp>
        <p:nvCxnSpPr>
          <p:cNvPr id="9" name="Straight Arrow Connector 8"/>
          <p:cNvCxnSpPr/>
          <p:nvPr/>
        </p:nvCxnSpPr>
        <p:spPr>
          <a:xfrm>
            <a:off x="5422740" y="1992373"/>
            <a:ext cx="1127147" cy="8700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173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Snippets</a:t>
            </a:r>
          </a:p>
        </p:txBody>
      </p:sp>
      <p:pic>
        <p:nvPicPr>
          <p:cNvPr id="1026" name="Picture 2" descr="http://osx.wdfiles.com/local--files/icon:snippet/Snipp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0742" y="917062"/>
            <a:ext cx="4876800" cy="4876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http://osx.wdfiles.com/local--files/icon:snippet/Snippet.png</a:t>
            </a:r>
          </a:p>
        </p:txBody>
      </p:sp>
    </p:spTree>
    <p:extLst>
      <p:ext uri="{BB962C8B-B14F-4D97-AF65-F5344CB8AC3E}">
        <p14:creationId xmlns:p14="http://schemas.microsoft.com/office/powerpoint/2010/main" val="926146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Snippets</a:t>
            </a:r>
          </a:p>
        </p:txBody>
      </p:sp>
      <p:pic>
        <p:nvPicPr>
          <p:cNvPr id="2" name="Picture 1"/>
          <p:cNvPicPr>
            <a:picLocks noChangeAspect="1"/>
          </p:cNvPicPr>
          <p:nvPr/>
        </p:nvPicPr>
        <p:blipFill>
          <a:blip r:embed="rId3"/>
          <a:stretch>
            <a:fillRect/>
          </a:stretch>
        </p:blipFill>
        <p:spPr>
          <a:xfrm>
            <a:off x="3100387" y="1190625"/>
            <a:ext cx="5991225" cy="4476750"/>
          </a:xfrm>
          <a:prstGeom prst="rect">
            <a:avLst/>
          </a:prstGeom>
        </p:spPr>
      </p:pic>
    </p:spTree>
    <p:extLst>
      <p:ext uri="{BB962C8B-B14F-4D97-AF65-F5344CB8AC3E}">
        <p14:creationId xmlns:p14="http://schemas.microsoft.com/office/powerpoint/2010/main" val="1852732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Snippets</a:t>
            </a:r>
          </a:p>
        </p:txBody>
      </p:sp>
      <p:pic>
        <p:nvPicPr>
          <p:cNvPr id="4" name="Picture 3"/>
          <p:cNvPicPr>
            <a:picLocks noChangeAspect="1"/>
          </p:cNvPicPr>
          <p:nvPr/>
        </p:nvPicPr>
        <p:blipFill>
          <a:blip r:embed="rId3"/>
          <a:stretch>
            <a:fillRect/>
          </a:stretch>
        </p:blipFill>
        <p:spPr>
          <a:xfrm>
            <a:off x="1705620" y="1321273"/>
            <a:ext cx="8787044" cy="4073687"/>
          </a:xfrm>
          <a:prstGeom prst="rect">
            <a:avLst/>
          </a:prstGeom>
        </p:spPr>
      </p:pic>
    </p:spTree>
    <p:extLst>
      <p:ext uri="{BB962C8B-B14F-4D97-AF65-F5344CB8AC3E}">
        <p14:creationId xmlns:p14="http://schemas.microsoft.com/office/powerpoint/2010/main" val="153999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AssignmentWithNullCheck</a:t>
            </a:r>
            <a:r>
              <a:rPr lang="en-US" dirty="0"/>
              <a:t> Code Snippet</a:t>
            </a:r>
          </a:p>
        </p:txBody>
      </p:sp>
      <p:sp>
        <p:nvSpPr>
          <p:cNvPr id="3" name="Text Placeholder 2"/>
          <p:cNvSpPr>
            <a:spLocks noGrp="1"/>
          </p:cNvSpPr>
          <p:nvPr>
            <p:ph type="body" idx="1"/>
          </p:nvPr>
        </p:nvSpPr>
        <p:spPr/>
        <p:txBody>
          <a:bodyPr/>
          <a:lstStyle/>
          <a:p>
            <a:r>
              <a:rPr lang="en-US" dirty="0"/>
              <a:t>Metaprogramming in .NET</a:t>
            </a:r>
          </a:p>
        </p:txBody>
      </p:sp>
    </p:spTree>
    <p:extLst>
      <p:ext uri="{BB962C8B-B14F-4D97-AF65-F5344CB8AC3E}">
        <p14:creationId xmlns:p14="http://schemas.microsoft.com/office/powerpoint/2010/main" val="3779716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Reflection</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http://scarlettlibrarian.files.wordpress.com/2010/12/reflection.jpg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8914" y="892240"/>
            <a:ext cx="6220456" cy="4976365"/>
          </a:xfrm>
          <a:prstGeom prst="rect">
            <a:avLst/>
          </a:prstGeom>
        </p:spPr>
      </p:pic>
    </p:spTree>
    <p:extLst>
      <p:ext uri="{BB962C8B-B14F-4D97-AF65-F5344CB8AC3E}">
        <p14:creationId xmlns:p14="http://schemas.microsoft.com/office/powerpoint/2010/main" val="4120963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Reflection</a:t>
            </a:r>
          </a:p>
        </p:txBody>
      </p:sp>
      <p:sp>
        <p:nvSpPr>
          <p:cNvPr id="7" name="Rectangle 6"/>
          <p:cNvSpPr/>
          <p:nvPr/>
        </p:nvSpPr>
        <p:spPr>
          <a:xfrm>
            <a:off x="365038" y="1115324"/>
            <a:ext cx="7238395" cy="4524315"/>
          </a:xfrm>
          <a:prstGeom prst="rect">
            <a:avLst/>
          </a:prstGeom>
        </p:spPr>
        <p:txBody>
          <a:bodyPr wrap="square">
            <a:spAutoFit/>
          </a:bodyPr>
          <a:lstStyle/>
          <a:p>
            <a:r>
              <a:rPr lang="en-US" sz="3200" dirty="0">
                <a:latin typeface="Consolas" panose="020B0609020204030204" pitchFamily="49" charset="0"/>
                <a:cs typeface="Consolas" panose="020B0609020204030204" pitchFamily="49" charset="0"/>
              </a:rPr>
              <a:t>[</a:t>
            </a:r>
            <a:r>
              <a:rPr lang="en-US" sz="3200" dirty="0" err="1">
                <a:latin typeface="Consolas" panose="020B0609020204030204" pitchFamily="49" charset="0"/>
                <a:cs typeface="Consolas" panose="020B0609020204030204" pitchFamily="49" charset="0"/>
              </a:rPr>
              <a:t>TestFixture</a:t>
            </a:r>
            <a:r>
              <a:rPr lang="en-US" sz="3200" dirty="0">
                <a:latin typeface="Consolas" panose="020B0609020204030204" pitchFamily="49" charset="0"/>
                <a:cs typeface="Consolas" panose="020B0609020204030204" pitchFamily="49" charset="0"/>
              </a:rPr>
              <a:t>]</a:t>
            </a:r>
          </a:p>
          <a:p>
            <a:r>
              <a:rPr lang="en-US" sz="3200" dirty="0">
                <a:latin typeface="Consolas" panose="020B0609020204030204" pitchFamily="49" charset="0"/>
                <a:cs typeface="Consolas" panose="020B0609020204030204" pitchFamily="49" charset="0"/>
              </a:rPr>
              <a:t>public class </a:t>
            </a:r>
            <a:r>
              <a:rPr lang="en-US" sz="3200" dirty="0" err="1">
                <a:latin typeface="Consolas" panose="020B0609020204030204" pitchFamily="49" charset="0"/>
                <a:cs typeface="Consolas" panose="020B0609020204030204" pitchFamily="49" charset="0"/>
              </a:rPr>
              <a:t>MyTests</a:t>
            </a:r>
            <a:r>
              <a:rPr lang="en-US" sz="3200" dirty="0">
                <a:latin typeface="Consolas" panose="020B0609020204030204" pitchFamily="49" charset="0"/>
                <a:cs typeface="Consolas" panose="020B0609020204030204" pitchFamily="49" charset="0"/>
              </a:rPr>
              <a:t> </a:t>
            </a:r>
          </a:p>
          <a:p>
            <a:r>
              <a:rPr lang="en-US" sz="3200" dirty="0">
                <a:latin typeface="Consolas" panose="020B0609020204030204" pitchFamily="49" charset="0"/>
                <a:cs typeface="Consolas" panose="020B0609020204030204" pitchFamily="49" charset="0"/>
              </a:rPr>
              <a:t>{</a:t>
            </a:r>
          </a:p>
          <a:p>
            <a:r>
              <a:rPr lang="en-US" sz="3200" dirty="0">
                <a:latin typeface="Consolas" panose="020B0609020204030204" pitchFamily="49" charset="0"/>
                <a:cs typeface="Consolas" panose="020B0609020204030204" pitchFamily="49" charset="0"/>
              </a:rPr>
              <a:t>  [Test]</a:t>
            </a:r>
          </a:p>
          <a:p>
            <a:r>
              <a:rPr lang="en-US" sz="3200" dirty="0">
                <a:latin typeface="Consolas" panose="020B0609020204030204" pitchFamily="49" charset="0"/>
                <a:cs typeface="Consolas" panose="020B0609020204030204" pitchFamily="49" charset="0"/>
              </a:rPr>
              <a:t>  public void </a:t>
            </a:r>
            <a:r>
              <a:rPr lang="en-US" sz="3200" dirty="0" err="1">
                <a:latin typeface="Consolas" panose="020B0609020204030204" pitchFamily="49" charset="0"/>
                <a:cs typeface="Consolas" panose="020B0609020204030204" pitchFamily="49" charset="0"/>
              </a:rPr>
              <a:t>MyTest</a:t>
            </a:r>
            <a:r>
              <a:rPr lang="en-US" sz="3200" dirty="0">
                <a:latin typeface="Consolas" panose="020B0609020204030204" pitchFamily="49" charset="0"/>
                <a:cs typeface="Consolas" panose="020B0609020204030204" pitchFamily="49" charset="0"/>
              </a:rPr>
              <a:t>() { }</a:t>
            </a:r>
          </a:p>
          <a:p>
            <a:endParaRPr lang="en-US" sz="3200" dirty="0">
              <a:latin typeface="Consolas" panose="020B0609020204030204" pitchFamily="49" charset="0"/>
              <a:cs typeface="Consolas" panose="020B0609020204030204" pitchFamily="49" charset="0"/>
            </a:endParaRPr>
          </a:p>
          <a:p>
            <a:r>
              <a:rPr lang="en-US" sz="3200" dirty="0">
                <a:latin typeface="Consolas" panose="020B0609020204030204" pitchFamily="49" charset="0"/>
                <a:cs typeface="Consolas" panose="020B0609020204030204" pitchFamily="49" charset="0"/>
              </a:rPr>
              <a:t>  [Test]</a:t>
            </a:r>
          </a:p>
          <a:p>
            <a:r>
              <a:rPr lang="en-US" sz="3200" dirty="0">
                <a:latin typeface="Consolas" panose="020B0609020204030204" pitchFamily="49" charset="0"/>
                <a:cs typeface="Consolas" panose="020B0609020204030204" pitchFamily="49" charset="0"/>
              </a:rPr>
              <a:t>  public void </a:t>
            </a:r>
            <a:r>
              <a:rPr lang="en-US" sz="3200" dirty="0" err="1">
                <a:latin typeface="Consolas" panose="020B0609020204030204" pitchFamily="49" charset="0"/>
                <a:cs typeface="Consolas" panose="020B0609020204030204" pitchFamily="49" charset="0"/>
              </a:rPr>
              <a:t>AnotherTest</a:t>
            </a:r>
            <a:r>
              <a:rPr lang="en-US" sz="3200" dirty="0">
                <a:latin typeface="Consolas" panose="020B0609020204030204" pitchFamily="49" charset="0"/>
                <a:cs typeface="Consolas" panose="020B0609020204030204" pitchFamily="49" charset="0"/>
              </a:rPr>
              <a:t>() { }</a:t>
            </a:r>
          </a:p>
          <a:p>
            <a:r>
              <a:rPr lang="en-US" sz="3200" dirty="0">
                <a:latin typeface="Consolas" panose="020B0609020204030204" pitchFamily="49" charset="0"/>
                <a:cs typeface="Consolas" panose="020B0609020204030204" pitchFamily="49" charset="0"/>
              </a:rPr>
              <a:t>}</a:t>
            </a:r>
          </a:p>
        </p:txBody>
      </p:sp>
      <p:sp>
        <p:nvSpPr>
          <p:cNvPr id="8" name="Rectangle 7"/>
          <p:cNvSpPr/>
          <p:nvPr/>
        </p:nvSpPr>
        <p:spPr>
          <a:xfrm>
            <a:off x="8260966" y="925060"/>
            <a:ext cx="2248941" cy="820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 test classes</a:t>
            </a:r>
          </a:p>
        </p:txBody>
      </p:sp>
      <p:sp>
        <p:nvSpPr>
          <p:cNvPr id="9" name="Rectangle 8"/>
          <p:cNvSpPr/>
          <p:nvPr/>
        </p:nvSpPr>
        <p:spPr>
          <a:xfrm>
            <a:off x="8635000" y="1842852"/>
            <a:ext cx="2248941" cy="82059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MyTests</a:t>
            </a:r>
            <a:endParaRPr lang="en-US" dirty="0"/>
          </a:p>
        </p:txBody>
      </p:sp>
      <p:sp>
        <p:nvSpPr>
          <p:cNvPr id="10" name="Rectangle 9"/>
          <p:cNvSpPr/>
          <p:nvPr/>
        </p:nvSpPr>
        <p:spPr>
          <a:xfrm>
            <a:off x="8900828" y="2760644"/>
            <a:ext cx="2248941" cy="820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 test methods</a:t>
            </a:r>
          </a:p>
        </p:txBody>
      </p:sp>
      <p:sp>
        <p:nvSpPr>
          <p:cNvPr id="11" name="Rectangle 10"/>
          <p:cNvSpPr/>
          <p:nvPr/>
        </p:nvSpPr>
        <p:spPr>
          <a:xfrm>
            <a:off x="9200935" y="3678436"/>
            <a:ext cx="2248941" cy="82059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MyTest</a:t>
            </a:r>
            <a:endParaRPr lang="en-US" dirty="0"/>
          </a:p>
        </p:txBody>
      </p:sp>
      <p:sp>
        <p:nvSpPr>
          <p:cNvPr id="12" name="Rectangle 11"/>
          <p:cNvSpPr/>
          <p:nvPr/>
        </p:nvSpPr>
        <p:spPr>
          <a:xfrm>
            <a:off x="9200936" y="4596228"/>
            <a:ext cx="2248941" cy="82059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AnotherTest</a:t>
            </a:r>
            <a:endParaRPr lang="en-US" dirty="0"/>
          </a:p>
        </p:txBody>
      </p:sp>
    </p:spTree>
    <p:extLst>
      <p:ext uri="{BB962C8B-B14F-4D97-AF65-F5344CB8AC3E}">
        <p14:creationId xmlns:p14="http://schemas.microsoft.com/office/powerpoint/2010/main" val="27748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Reflection</a:t>
            </a:r>
          </a:p>
        </p:txBody>
      </p:sp>
      <p:sp>
        <p:nvSpPr>
          <p:cNvPr id="7" name="Rectangle 6"/>
          <p:cNvSpPr/>
          <p:nvPr/>
        </p:nvSpPr>
        <p:spPr>
          <a:xfrm>
            <a:off x="365037" y="1015934"/>
            <a:ext cx="11561919" cy="4401205"/>
          </a:xfrm>
          <a:prstGeom prst="rect">
            <a:avLst/>
          </a:prstGeom>
        </p:spPr>
        <p:txBody>
          <a:bodyPr wrap="square">
            <a:spAutoFit/>
          </a:bodyPr>
          <a:lstStyle/>
          <a:p>
            <a:r>
              <a:rPr lang="en-US" sz="4000" dirty="0">
                <a:latin typeface="Consolas" panose="020B0609020204030204" pitchFamily="49" charset="0"/>
                <a:cs typeface="Consolas" panose="020B0609020204030204" pitchFamily="49" charset="0"/>
              </a:rPr>
              <a:t>public class </a:t>
            </a:r>
            <a:r>
              <a:rPr lang="en-US" sz="4000" dirty="0" err="1">
                <a:latin typeface="Consolas" panose="020B0609020204030204" pitchFamily="49" charset="0"/>
                <a:cs typeface="Consolas" panose="020B0609020204030204" pitchFamily="49" charset="0"/>
              </a:rPr>
              <a:t>AClass</a:t>
            </a:r>
            <a:r>
              <a:rPr lang="en-US" sz="4000" dirty="0">
                <a:latin typeface="Consolas" panose="020B0609020204030204" pitchFamily="49" charset="0"/>
                <a:cs typeface="Consolas" panose="020B0609020204030204" pitchFamily="49" charset="0"/>
              </a:rPr>
              <a:t> {}</a:t>
            </a:r>
          </a:p>
          <a:p>
            <a:r>
              <a:rPr lang="en-US" sz="4000" dirty="0">
                <a:latin typeface="Consolas" panose="020B0609020204030204" pitchFamily="49" charset="0"/>
                <a:cs typeface="Consolas" panose="020B0609020204030204" pitchFamily="49" charset="0"/>
              </a:rPr>
              <a:t>public class </a:t>
            </a:r>
            <a:r>
              <a:rPr lang="en-US" sz="4000" dirty="0" err="1">
                <a:latin typeface="Consolas" panose="020B0609020204030204" pitchFamily="49" charset="0"/>
                <a:cs typeface="Consolas" panose="020B0609020204030204" pitchFamily="49" charset="0"/>
              </a:rPr>
              <a:t>AnotherClass</a:t>
            </a:r>
            <a:r>
              <a:rPr lang="en-US" sz="4000" dirty="0">
                <a:latin typeface="Consolas" panose="020B0609020204030204" pitchFamily="49" charset="0"/>
                <a:cs typeface="Consolas" panose="020B0609020204030204" pitchFamily="49" charset="0"/>
              </a:rPr>
              <a:t> {}</a:t>
            </a:r>
          </a:p>
          <a:p>
            <a:r>
              <a:rPr lang="en-US" sz="4000" dirty="0">
                <a:latin typeface="Consolas" panose="020B0609020204030204" pitchFamily="49" charset="0"/>
                <a:cs typeface="Consolas" panose="020B0609020204030204" pitchFamily="49" charset="0"/>
              </a:rPr>
              <a:t>public class </a:t>
            </a:r>
            <a:r>
              <a:rPr lang="en-US" sz="4000" dirty="0" err="1">
                <a:latin typeface="Consolas" panose="020B0609020204030204" pitchFamily="49" charset="0"/>
                <a:cs typeface="Consolas" panose="020B0609020204030204" pitchFamily="49" charset="0"/>
              </a:rPr>
              <a:t>MyClass</a:t>
            </a:r>
            <a:endParaRPr lang="en-US" sz="4000" dirty="0">
              <a:latin typeface="Consolas" panose="020B0609020204030204" pitchFamily="49" charset="0"/>
              <a:cs typeface="Consolas" panose="020B0609020204030204" pitchFamily="49" charset="0"/>
            </a:endParaRPr>
          </a:p>
          <a:p>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  public void </a:t>
            </a:r>
            <a:r>
              <a:rPr lang="en-US" sz="4000" dirty="0" err="1">
                <a:latin typeface="Consolas" panose="020B0609020204030204" pitchFamily="49" charset="0"/>
                <a:cs typeface="Consolas" panose="020B0609020204030204" pitchFamily="49" charset="0"/>
              </a:rPr>
              <a:t>MyMethod</a:t>
            </a:r>
            <a:r>
              <a:rPr lang="en-US" sz="4000" dirty="0">
                <a:latin typeface="Consolas" panose="020B0609020204030204" pitchFamily="49" charset="0"/>
                <a:cs typeface="Consolas" panose="020B0609020204030204" pitchFamily="49" charset="0"/>
              </a:rPr>
              <a:t>(string arg1,</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Guid</a:t>
            </a:r>
            <a:r>
              <a:rPr lang="en-US" sz="4000" dirty="0">
                <a:latin typeface="Consolas" panose="020B0609020204030204" pitchFamily="49" charset="0"/>
                <a:cs typeface="Consolas" panose="020B0609020204030204" pitchFamily="49" charset="0"/>
              </a:rPr>
              <a:t> arg2) { ... }</a:t>
            </a:r>
          </a:p>
          <a:p>
            <a:r>
              <a:rPr lang="en-US" sz="4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841548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http://www.magenic.com</a:t>
            </a:r>
          </a:p>
          <a:p>
            <a:r>
              <a:rPr lang="en-US" dirty="0"/>
              <a:t>http://www.jasonbock.net</a:t>
            </a:r>
          </a:p>
          <a:p>
            <a:r>
              <a:rPr lang="en-US" dirty="0"/>
              <a:t>https://www.twitter.com/jasonbock</a:t>
            </a:r>
          </a:p>
          <a:p>
            <a:r>
              <a:rPr lang="en-US" dirty="0"/>
              <a:t>https://www.github.com/jasonbock</a:t>
            </a:r>
          </a:p>
          <a:p>
            <a:r>
              <a:rPr lang="en-US" dirty="0"/>
              <a:t>jasonb@magenic.com</a:t>
            </a:r>
          </a:p>
        </p:txBody>
      </p:sp>
      <p:sp>
        <p:nvSpPr>
          <p:cNvPr id="3" name="Title 2"/>
          <p:cNvSpPr>
            <a:spLocks noGrp="1"/>
          </p:cNvSpPr>
          <p:nvPr>
            <p:ph type="title"/>
          </p:nvPr>
        </p:nvSpPr>
        <p:spPr/>
        <p:txBody>
          <a:bodyPr/>
          <a:lstStyle/>
          <a:p>
            <a:r>
              <a:rPr lang="en-US" dirty="0"/>
              <a:t>Personal Info</a:t>
            </a:r>
          </a:p>
        </p:txBody>
      </p:sp>
    </p:spTree>
    <p:extLst>
      <p:ext uri="{BB962C8B-B14F-4D97-AF65-F5344CB8AC3E}">
        <p14:creationId xmlns:p14="http://schemas.microsoft.com/office/powerpoint/2010/main" val="2597359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Reflection</a:t>
            </a:r>
          </a:p>
        </p:txBody>
      </p:sp>
      <p:sp>
        <p:nvSpPr>
          <p:cNvPr id="4" name="Rounded Rectangle 3"/>
          <p:cNvSpPr/>
          <p:nvPr/>
        </p:nvSpPr>
        <p:spPr>
          <a:xfrm>
            <a:off x="5004443" y="1036237"/>
            <a:ext cx="1956581" cy="76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Assembly</a:t>
            </a:r>
          </a:p>
        </p:txBody>
      </p:sp>
      <p:sp>
        <p:nvSpPr>
          <p:cNvPr id="5" name="Rounded Rectangle 4"/>
          <p:cNvSpPr/>
          <p:nvPr/>
        </p:nvSpPr>
        <p:spPr>
          <a:xfrm>
            <a:off x="7658814" y="2421780"/>
            <a:ext cx="1956582" cy="76606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a:t>
            </a:r>
          </a:p>
        </p:txBody>
      </p:sp>
      <p:sp>
        <p:nvSpPr>
          <p:cNvPr id="6" name="Rounded Rectangle 5"/>
          <p:cNvSpPr/>
          <p:nvPr/>
        </p:nvSpPr>
        <p:spPr>
          <a:xfrm>
            <a:off x="5012330" y="2421780"/>
            <a:ext cx="1956581" cy="76606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a:t>
            </a:r>
          </a:p>
        </p:txBody>
      </p:sp>
      <p:sp>
        <p:nvSpPr>
          <p:cNvPr id="8" name="Rounded Rectangle 7"/>
          <p:cNvSpPr/>
          <p:nvPr/>
        </p:nvSpPr>
        <p:spPr>
          <a:xfrm>
            <a:off x="2475190" y="2421780"/>
            <a:ext cx="1956581" cy="76606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a:t>
            </a:r>
          </a:p>
        </p:txBody>
      </p:sp>
      <p:sp>
        <p:nvSpPr>
          <p:cNvPr id="9" name="Rounded Rectangle 8"/>
          <p:cNvSpPr/>
          <p:nvPr/>
        </p:nvSpPr>
        <p:spPr>
          <a:xfrm>
            <a:off x="5012330" y="3690703"/>
            <a:ext cx="1956581" cy="76606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MethodBase</a:t>
            </a:r>
            <a:endParaRPr lang="en-US" dirty="0"/>
          </a:p>
        </p:txBody>
      </p:sp>
      <p:sp>
        <p:nvSpPr>
          <p:cNvPr id="10" name="Rounded Rectangle 9"/>
          <p:cNvSpPr/>
          <p:nvPr/>
        </p:nvSpPr>
        <p:spPr>
          <a:xfrm>
            <a:off x="6680524" y="4959626"/>
            <a:ext cx="1956581" cy="7660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ParameterInfo</a:t>
            </a:r>
            <a:endParaRPr lang="en-US" dirty="0"/>
          </a:p>
        </p:txBody>
      </p:sp>
      <p:sp>
        <p:nvSpPr>
          <p:cNvPr id="11" name="Rounded Rectangle 10"/>
          <p:cNvSpPr/>
          <p:nvPr/>
        </p:nvSpPr>
        <p:spPr>
          <a:xfrm>
            <a:off x="3453481" y="4959626"/>
            <a:ext cx="1956581" cy="7660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ParameterInfo</a:t>
            </a:r>
            <a:endParaRPr lang="en-US" dirty="0"/>
          </a:p>
        </p:txBody>
      </p:sp>
      <p:cxnSp>
        <p:nvCxnSpPr>
          <p:cNvPr id="12" name="Straight Arrow Connector 11"/>
          <p:cNvCxnSpPr>
            <a:stCxn id="8" idx="0"/>
            <a:endCxn id="4" idx="2"/>
          </p:cNvCxnSpPr>
          <p:nvPr/>
        </p:nvCxnSpPr>
        <p:spPr>
          <a:xfrm flipV="1">
            <a:off x="3453481" y="1802301"/>
            <a:ext cx="2529253" cy="6194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0"/>
            <a:endCxn id="4" idx="2"/>
          </p:cNvCxnSpPr>
          <p:nvPr/>
        </p:nvCxnSpPr>
        <p:spPr>
          <a:xfrm flipH="1" flipV="1">
            <a:off x="5982734" y="1802301"/>
            <a:ext cx="7887" cy="6194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0"/>
            <a:endCxn id="4" idx="2"/>
          </p:cNvCxnSpPr>
          <p:nvPr/>
        </p:nvCxnSpPr>
        <p:spPr>
          <a:xfrm flipH="1" flipV="1">
            <a:off x="5982734" y="1802301"/>
            <a:ext cx="2654371" cy="6194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0"/>
            <a:endCxn id="6" idx="2"/>
          </p:cNvCxnSpPr>
          <p:nvPr/>
        </p:nvCxnSpPr>
        <p:spPr>
          <a:xfrm flipV="1">
            <a:off x="5990621" y="3187844"/>
            <a:ext cx="0" cy="5028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0"/>
            <a:endCxn id="9" idx="2"/>
          </p:cNvCxnSpPr>
          <p:nvPr/>
        </p:nvCxnSpPr>
        <p:spPr>
          <a:xfrm flipV="1">
            <a:off x="4431772" y="4456767"/>
            <a:ext cx="1558849" cy="5028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0"/>
            <a:endCxn id="9" idx="2"/>
          </p:cNvCxnSpPr>
          <p:nvPr/>
        </p:nvCxnSpPr>
        <p:spPr>
          <a:xfrm flipH="1" flipV="1">
            <a:off x="5990621" y="4456767"/>
            <a:ext cx="1668194" cy="5028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00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Reflection</a:t>
            </a:r>
          </a:p>
        </p:txBody>
      </p:sp>
      <p:sp>
        <p:nvSpPr>
          <p:cNvPr id="4" name="Rounded Rectangle 3"/>
          <p:cNvSpPr/>
          <p:nvPr/>
        </p:nvSpPr>
        <p:spPr>
          <a:xfrm>
            <a:off x="5004443" y="1036237"/>
            <a:ext cx="1956581" cy="76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MyAssembly</a:t>
            </a:r>
            <a:endParaRPr lang="en-US" dirty="0"/>
          </a:p>
        </p:txBody>
      </p:sp>
      <p:sp>
        <p:nvSpPr>
          <p:cNvPr id="5" name="Rounded Rectangle 4"/>
          <p:cNvSpPr/>
          <p:nvPr/>
        </p:nvSpPr>
        <p:spPr>
          <a:xfrm>
            <a:off x="7658814" y="2421780"/>
            <a:ext cx="1956582" cy="76606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AnotherClass</a:t>
            </a:r>
            <a:endParaRPr lang="en-US" dirty="0"/>
          </a:p>
        </p:txBody>
      </p:sp>
      <p:sp>
        <p:nvSpPr>
          <p:cNvPr id="6" name="Rounded Rectangle 5"/>
          <p:cNvSpPr/>
          <p:nvPr/>
        </p:nvSpPr>
        <p:spPr>
          <a:xfrm>
            <a:off x="5012330" y="2421780"/>
            <a:ext cx="1956581" cy="76606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MyClass</a:t>
            </a:r>
            <a:endParaRPr lang="en-US" dirty="0"/>
          </a:p>
        </p:txBody>
      </p:sp>
      <p:sp>
        <p:nvSpPr>
          <p:cNvPr id="8" name="Rounded Rectangle 7"/>
          <p:cNvSpPr/>
          <p:nvPr/>
        </p:nvSpPr>
        <p:spPr>
          <a:xfrm>
            <a:off x="2475190" y="2421780"/>
            <a:ext cx="1956581" cy="76606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AClass</a:t>
            </a:r>
            <a:endParaRPr lang="en-US" dirty="0"/>
          </a:p>
        </p:txBody>
      </p:sp>
      <p:sp>
        <p:nvSpPr>
          <p:cNvPr id="9" name="Rounded Rectangle 8"/>
          <p:cNvSpPr/>
          <p:nvPr/>
        </p:nvSpPr>
        <p:spPr>
          <a:xfrm>
            <a:off x="5012330" y="3690703"/>
            <a:ext cx="1956581" cy="76606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MyMethod</a:t>
            </a:r>
            <a:endParaRPr lang="en-US" dirty="0"/>
          </a:p>
        </p:txBody>
      </p:sp>
      <p:sp>
        <p:nvSpPr>
          <p:cNvPr id="10" name="Rounded Rectangle 9"/>
          <p:cNvSpPr/>
          <p:nvPr/>
        </p:nvSpPr>
        <p:spPr>
          <a:xfrm>
            <a:off x="6680524" y="4959626"/>
            <a:ext cx="1956581" cy="7660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arg2</a:t>
            </a:r>
          </a:p>
        </p:txBody>
      </p:sp>
      <p:sp>
        <p:nvSpPr>
          <p:cNvPr id="11" name="Rounded Rectangle 10"/>
          <p:cNvSpPr/>
          <p:nvPr/>
        </p:nvSpPr>
        <p:spPr>
          <a:xfrm>
            <a:off x="3453481" y="4959626"/>
            <a:ext cx="1956581" cy="7660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arg1</a:t>
            </a:r>
          </a:p>
        </p:txBody>
      </p:sp>
      <p:cxnSp>
        <p:nvCxnSpPr>
          <p:cNvPr id="12" name="Straight Arrow Connector 11"/>
          <p:cNvCxnSpPr>
            <a:stCxn id="8" idx="0"/>
            <a:endCxn id="4" idx="2"/>
          </p:cNvCxnSpPr>
          <p:nvPr/>
        </p:nvCxnSpPr>
        <p:spPr>
          <a:xfrm flipV="1">
            <a:off x="3453481" y="1802301"/>
            <a:ext cx="2529253" cy="6194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0"/>
            <a:endCxn id="4" idx="2"/>
          </p:cNvCxnSpPr>
          <p:nvPr/>
        </p:nvCxnSpPr>
        <p:spPr>
          <a:xfrm flipH="1" flipV="1">
            <a:off x="5982734" y="1802301"/>
            <a:ext cx="7887" cy="6194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0"/>
            <a:endCxn id="4" idx="2"/>
          </p:cNvCxnSpPr>
          <p:nvPr/>
        </p:nvCxnSpPr>
        <p:spPr>
          <a:xfrm flipH="1" flipV="1">
            <a:off x="5982734" y="1802301"/>
            <a:ext cx="2654371" cy="6194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0"/>
            <a:endCxn id="6" idx="2"/>
          </p:cNvCxnSpPr>
          <p:nvPr/>
        </p:nvCxnSpPr>
        <p:spPr>
          <a:xfrm flipV="1">
            <a:off x="5990621" y="3187844"/>
            <a:ext cx="0" cy="5028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0"/>
            <a:endCxn id="9" idx="2"/>
          </p:cNvCxnSpPr>
          <p:nvPr/>
        </p:nvCxnSpPr>
        <p:spPr>
          <a:xfrm flipV="1">
            <a:off x="4431772" y="4456767"/>
            <a:ext cx="1558849" cy="5028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0"/>
            <a:endCxn id="9" idx="2"/>
          </p:cNvCxnSpPr>
          <p:nvPr/>
        </p:nvCxnSpPr>
        <p:spPr>
          <a:xfrm flipH="1" flipV="1">
            <a:off x="5990621" y="4456767"/>
            <a:ext cx="1668194" cy="5028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97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8"/>
                                        </p:tgtEl>
                                        <p:attrNameLst>
                                          <p:attrName>style.opacity</p:attrName>
                                        </p:attrNameLst>
                                      </p:cBhvr>
                                      <p:to>
                                        <p:strVal val="0.5"/>
                                      </p:to>
                                    </p:set>
                                    <p:animEffect filter="image" prLst="opacity: 0.5">
                                      <p:cBhvr rctx="IE">
                                        <p:cTn id="7" dur="indefinite"/>
                                        <p:tgtEl>
                                          <p:spTgt spid="8"/>
                                        </p:tgtEl>
                                      </p:cBhvr>
                                    </p:animEffect>
                                  </p:childTnLst>
                                </p:cTn>
                              </p:par>
                              <p:par>
                                <p:cTn id="8" presetID="9" presetClass="emph" presetSubtype="0" grpId="0" nodeType="withEffect">
                                  <p:stCondLst>
                                    <p:cond delay="0"/>
                                  </p:stCondLst>
                                  <p:childTnLst>
                                    <p:set>
                                      <p:cBhvr rctx="PPT">
                                        <p:cTn id="9" dur="indefinite"/>
                                        <p:tgtEl>
                                          <p:spTgt spid="5"/>
                                        </p:tgtEl>
                                        <p:attrNameLst>
                                          <p:attrName>style.opacity</p:attrName>
                                        </p:attrNameLst>
                                      </p:cBhvr>
                                      <p:to>
                                        <p:strVal val="0.5"/>
                                      </p:to>
                                    </p:set>
                                    <p:animEffect filter="image" prLst="opacity: 0.5">
                                      <p:cBhvr rctx="IE">
                                        <p:cTn id="10" dur="indefinite"/>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mph" presetSubtype="0" fill="hold" grpId="0" nodeType="clickEffect">
                                  <p:stCondLst>
                                    <p:cond delay="0"/>
                                  </p:stCondLst>
                                  <p:childTnLst>
                                    <p:animClr clrSpc="hsl" dir="cw">
                                      <p:cBhvr override="childStyle">
                                        <p:cTn id="14" dur="500" fill="hold"/>
                                        <p:tgtEl>
                                          <p:spTgt spid="10"/>
                                        </p:tgtEl>
                                        <p:attrNameLst>
                                          <p:attrName>style.color</p:attrName>
                                        </p:attrNameLst>
                                      </p:cBhvr>
                                      <p:by>
                                        <p:hsl h="-7200000" s="0" l="0"/>
                                      </p:by>
                                    </p:animClr>
                                    <p:animClr clrSpc="hsl" dir="cw">
                                      <p:cBhvr>
                                        <p:cTn id="15" dur="500" fill="hold"/>
                                        <p:tgtEl>
                                          <p:spTgt spid="10"/>
                                        </p:tgtEl>
                                        <p:attrNameLst>
                                          <p:attrName>fillcolor</p:attrName>
                                        </p:attrNameLst>
                                      </p:cBhvr>
                                      <p:by>
                                        <p:hsl h="-7200000" s="0" l="0"/>
                                      </p:by>
                                    </p:animClr>
                                    <p:animClr clrSpc="hsl" dir="cw">
                                      <p:cBhvr>
                                        <p:cTn id="16" dur="500" fill="hold"/>
                                        <p:tgtEl>
                                          <p:spTgt spid="10"/>
                                        </p:tgtEl>
                                        <p:attrNameLst>
                                          <p:attrName>stroke.color</p:attrName>
                                        </p:attrNameLst>
                                      </p:cBhvr>
                                      <p:by>
                                        <p:hsl h="-7200000" s="0" l="0"/>
                                      </p:by>
                                    </p:animClr>
                                    <p:set>
                                      <p:cBhvr>
                                        <p:cTn id="17" dur="500" fill="hold"/>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Reflection</a:t>
            </a:r>
          </a:p>
        </p:txBody>
      </p:sp>
      <p:sp>
        <p:nvSpPr>
          <p:cNvPr id="7" name="Rectangle 6"/>
          <p:cNvSpPr/>
          <p:nvPr/>
        </p:nvSpPr>
        <p:spPr>
          <a:xfrm>
            <a:off x="365037" y="2337838"/>
            <a:ext cx="11561919" cy="1938992"/>
          </a:xfrm>
          <a:prstGeom prst="rect">
            <a:avLst/>
          </a:prstGeom>
        </p:spPr>
        <p:txBody>
          <a:bodyPr wrap="square">
            <a:spAutoFit/>
          </a:bodyPr>
          <a:lstStyle/>
          <a:p>
            <a:r>
              <a:rPr lang="en-US" sz="4000" dirty="0" err="1">
                <a:latin typeface="Consolas" panose="020B0609020204030204" pitchFamily="49" charset="0"/>
                <a:cs typeface="Consolas" panose="020B0609020204030204" pitchFamily="49" charset="0"/>
              </a:rPr>
              <a:t>var</a:t>
            </a:r>
            <a:r>
              <a:rPr lang="en-US" sz="4000" dirty="0">
                <a:latin typeface="Consolas" panose="020B0609020204030204" pitchFamily="49" charset="0"/>
                <a:cs typeface="Consolas" panose="020B0609020204030204" pitchFamily="49" charset="0"/>
              </a:rPr>
              <a:t> arg2Type = </a:t>
            </a:r>
            <a:r>
              <a:rPr lang="en-US" sz="4000" dirty="0" err="1">
                <a:latin typeface="Consolas" panose="020B0609020204030204" pitchFamily="49" charset="0"/>
                <a:cs typeface="Consolas" panose="020B0609020204030204" pitchFamily="49" charset="0"/>
              </a:rPr>
              <a:t>typeof</a:t>
            </a:r>
            <a:r>
              <a:rPr lang="en-US" sz="4000" dirty="0">
                <a:latin typeface="Consolas" panose="020B0609020204030204" pitchFamily="49" charset="0"/>
                <a:cs typeface="Consolas" panose="020B0609020204030204" pitchFamily="49" charset="0"/>
              </a:rPr>
              <a:t>(</a:t>
            </a:r>
            <a:r>
              <a:rPr lang="en-US" sz="4000" dirty="0" err="1">
                <a:latin typeface="Consolas" panose="020B0609020204030204" pitchFamily="49" charset="0"/>
                <a:cs typeface="Consolas" panose="020B0609020204030204" pitchFamily="49" charset="0"/>
              </a:rPr>
              <a:t>MyClass</a:t>
            </a:r>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GetMethod</a:t>
            </a:r>
            <a:r>
              <a:rPr lang="en-US" sz="4000" dirty="0">
                <a:latin typeface="Consolas" panose="020B0609020204030204" pitchFamily="49" charset="0"/>
                <a:cs typeface="Consolas" panose="020B0609020204030204" pitchFamily="49" charset="0"/>
              </a:rPr>
              <a:t>(</a:t>
            </a:r>
            <a:r>
              <a:rPr lang="en-US" sz="4000" dirty="0" err="1">
                <a:latin typeface="Consolas" panose="020B0609020204030204" pitchFamily="49" charset="0"/>
                <a:cs typeface="Consolas" panose="020B0609020204030204" pitchFamily="49" charset="0"/>
              </a:rPr>
              <a:t>nameof</a:t>
            </a:r>
            <a:r>
              <a:rPr lang="en-US" sz="4000" dirty="0">
                <a:latin typeface="Consolas" panose="020B0609020204030204" pitchFamily="49" charset="0"/>
                <a:cs typeface="Consolas" panose="020B0609020204030204" pitchFamily="49" charset="0"/>
              </a:rPr>
              <a:t>(</a:t>
            </a:r>
            <a:r>
              <a:rPr lang="en-US" sz="4000" dirty="0" err="1">
                <a:latin typeface="Consolas" panose="020B0609020204030204" pitchFamily="49" charset="0"/>
                <a:cs typeface="Consolas" panose="020B0609020204030204" pitchFamily="49" charset="0"/>
              </a:rPr>
              <a:t>MyClass.MyMethod</a:t>
            </a:r>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GetParameters</a:t>
            </a:r>
            <a:r>
              <a:rPr lang="en-US" sz="4000" dirty="0">
                <a:latin typeface="Consolas" panose="020B0609020204030204" pitchFamily="49" charset="0"/>
                <a:cs typeface="Consolas" panose="020B0609020204030204" pitchFamily="49" charset="0"/>
              </a:rPr>
              <a:t>()[1].</a:t>
            </a:r>
            <a:r>
              <a:rPr lang="en-US" sz="4000" dirty="0" err="1">
                <a:latin typeface="Consolas" panose="020B0609020204030204" pitchFamily="49" charset="0"/>
                <a:cs typeface="Consolas" panose="020B0609020204030204" pitchFamily="49" charset="0"/>
              </a:rPr>
              <a:t>ParameterType</a:t>
            </a:r>
            <a:r>
              <a:rPr lang="en-US" sz="4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432072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Reflection</a:t>
            </a:r>
          </a:p>
        </p:txBody>
      </p:sp>
      <p:sp>
        <p:nvSpPr>
          <p:cNvPr id="7" name="Rectangle 6"/>
          <p:cNvSpPr/>
          <p:nvPr/>
        </p:nvSpPr>
        <p:spPr>
          <a:xfrm>
            <a:off x="365037" y="1890583"/>
            <a:ext cx="11561919" cy="3170099"/>
          </a:xfrm>
          <a:prstGeom prst="rect">
            <a:avLst/>
          </a:prstGeom>
        </p:spPr>
        <p:txBody>
          <a:bodyPr wrap="square">
            <a:spAutoFit/>
          </a:bodyPr>
          <a:lstStyle/>
          <a:p>
            <a:r>
              <a:rPr lang="en-US" sz="4000" dirty="0" err="1">
                <a:latin typeface="Consolas" panose="020B0609020204030204" pitchFamily="49" charset="0"/>
                <a:cs typeface="Consolas" panose="020B0609020204030204" pitchFamily="49" charset="0"/>
              </a:rPr>
              <a:t>var</a:t>
            </a:r>
            <a:r>
              <a:rPr lang="en-US" sz="4000" dirty="0">
                <a:latin typeface="Consolas" panose="020B0609020204030204" pitchFamily="49" charset="0"/>
                <a:cs typeface="Consolas" panose="020B0609020204030204" pitchFamily="49" charset="0"/>
              </a:rPr>
              <a:t> mine = new </a:t>
            </a:r>
            <a:r>
              <a:rPr lang="en-US" sz="4000" dirty="0" err="1">
                <a:latin typeface="Consolas" panose="020B0609020204030204" pitchFamily="49" charset="0"/>
                <a:cs typeface="Consolas" panose="020B0609020204030204" pitchFamily="49" charset="0"/>
              </a:rPr>
              <a:t>MyClass</a:t>
            </a:r>
            <a:r>
              <a:rPr lang="en-US" sz="4000" dirty="0">
                <a:latin typeface="Consolas" panose="020B0609020204030204" pitchFamily="49" charset="0"/>
                <a:cs typeface="Consolas" panose="020B0609020204030204" pitchFamily="49" charset="0"/>
              </a:rPr>
              <a:t>();</a:t>
            </a:r>
          </a:p>
          <a:p>
            <a:r>
              <a:rPr lang="en-US" sz="4000" dirty="0" err="1">
                <a:latin typeface="Consolas" panose="020B0609020204030204" pitchFamily="49" charset="0"/>
                <a:cs typeface="Consolas" panose="020B0609020204030204" pitchFamily="49" charset="0"/>
              </a:rPr>
              <a:t>var</a:t>
            </a:r>
            <a:r>
              <a:rPr lang="en-US" sz="4000" dirty="0">
                <a:latin typeface="Consolas" panose="020B0609020204030204" pitchFamily="49" charset="0"/>
                <a:cs typeface="Consolas" panose="020B0609020204030204" pitchFamily="49" charset="0"/>
              </a:rPr>
              <a:t> invoke = </a:t>
            </a:r>
            <a:r>
              <a:rPr lang="en-US" sz="4000" dirty="0" err="1">
                <a:latin typeface="Consolas" panose="020B0609020204030204" pitchFamily="49" charset="0"/>
                <a:cs typeface="Consolas" panose="020B0609020204030204" pitchFamily="49" charset="0"/>
              </a:rPr>
              <a:t>typeof</a:t>
            </a:r>
            <a:r>
              <a:rPr lang="en-US" sz="4000" dirty="0">
                <a:latin typeface="Consolas" panose="020B0609020204030204" pitchFamily="49" charset="0"/>
                <a:cs typeface="Consolas" panose="020B0609020204030204" pitchFamily="49" charset="0"/>
              </a:rPr>
              <a:t>(</a:t>
            </a:r>
            <a:r>
              <a:rPr lang="en-US" sz="4000" dirty="0" err="1">
                <a:latin typeface="Consolas" panose="020B0609020204030204" pitchFamily="49" charset="0"/>
                <a:cs typeface="Consolas" panose="020B0609020204030204" pitchFamily="49" charset="0"/>
              </a:rPr>
              <a:t>MyClass</a:t>
            </a:r>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GetMethod</a:t>
            </a:r>
            <a:r>
              <a:rPr lang="en-US" sz="4000" dirty="0">
                <a:latin typeface="Consolas" panose="020B0609020204030204" pitchFamily="49" charset="0"/>
                <a:cs typeface="Consolas" panose="020B0609020204030204" pitchFamily="49" charset="0"/>
              </a:rPr>
              <a:t>(</a:t>
            </a:r>
            <a:r>
              <a:rPr lang="en-US" sz="4000" dirty="0" err="1">
                <a:latin typeface="Consolas" panose="020B0609020204030204" pitchFamily="49" charset="0"/>
                <a:cs typeface="Consolas" panose="020B0609020204030204" pitchFamily="49" charset="0"/>
              </a:rPr>
              <a:t>nameof</a:t>
            </a:r>
            <a:r>
              <a:rPr lang="en-US" sz="4000" dirty="0">
                <a:latin typeface="Consolas" panose="020B0609020204030204" pitchFamily="49" charset="0"/>
                <a:cs typeface="Consolas" panose="020B0609020204030204" pitchFamily="49" charset="0"/>
              </a:rPr>
              <a:t>(</a:t>
            </a:r>
            <a:r>
              <a:rPr lang="en-US" sz="4000" dirty="0" err="1">
                <a:latin typeface="Consolas" panose="020B0609020204030204" pitchFamily="49" charset="0"/>
                <a:cs typeface="Consolas" panose="020B0609020204030204" pitchFamily="49" charset="0"/>
              </a:rPr>
              <a:t>MyClass.MyMethod</a:t>
            </a:r>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  .Invoke(mine, new object[] </a:t>
            </a:r>
          </a:p>
          <a:p>
            <a:r>
              <a:rPr lang="en-US" sz="4000" dirty="0">
                <a:latin typeface="Consolas" panose="020B0609020204030204" pitchFamily="49" charset="0"/>
                <a:cs typeface="Consolas" panose="020B0609020204030204" pitchFamily="49" charset="0"/>
              </a:rPr>
              <a:t>    { "data", </a:t>
            </a:r>
            <a:r>
              <a:rPr lang="en-US" sz="4000" dirty="0" err="1">
                <a:latin typeface="Consolas" panose="020B0609020204030204" pitchFamily="49" charset="0"/>
                <a:cs typeface="Consolas" panose="020B0609020204030204" pitchFamily="49" charset="0"/>
              </a:rPr>
              <a:t>Guid.NewGuid</a:t>
            </a:r>
            <a:r>
              <a:rPr lang="en-US" sz="40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285892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Reflection</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http://www.theawall.com/images/blog/time.jpg</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8986" y="893392"/>
            <a:ext cx="6800311" cy="5100234"/>
          </a:xfrm>
          <a:prstGeom prst="rect">
            <a:avLst/>
          </a:prstGeom>
        </p:spPr>
      </p:pic>
    </p:spTree>
    <p:extLst>
      <p:ext uri="{BB962C8B-B14F-4D97-AF65-F5344CB8AC3E}">
        <p14:creationId xmlns:p14="http://schemas.microsoft.com/office/powerpoint/2010/main" val="752336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pic>
        <p:nvPicPr>
          <p:cNvPr id="4" name="Picture 3"/>
          <p:cNvPicPr>
            <a:picLocks noChangeAspect="1"/>
          </p:cNvPicPr>
          <p:nvPr/>
        </p:nvPicPr>
        <p:blipFill>
          <a:blip r:embed="rId3"/>
          <a:stretch>
            <a:fillRect/>
          </a:stretch>
        </p:blipFill>
        <p:spPr>
          <a:xfrm>
            <a:off x="3323866" y="951874"/>
            <a:ext cx="5550552" cy="4823819"/>
          </a:xfrm>
          <a:prstGeom prst="rect">
            <a:avLst/>
          </a:prstGeom>
        </p:spPr>
      </p:pic>
    </p:spTree>
    <p:extLst>
      <p:ext uri="{BB962C8B-B14F-4D97-AF65-F5344CB8AC3E}">
        <p14:creationId xmlns:p14="http://schemas.microsoft.com/office/powerpoint/2010/main" val="2316935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pic>
        <p:nvPicPr>
          <p:cNvPr id="5" name="Picture 4"/>
          <p:cNvPicPr>
            <a:picLocks noChangeAspect="1"/>
          </p:cNvPicPr>
          <p:nvPr/>
        </p:nvPicPr>
        <p:blipFill>
          <a:blip r:embed="rId3"/>
          <a:stretch>
            <a:fillRect/>
          </a:stretch>
        </p:blipFill>
        <p:spPr>
          <a:xfrm>
            <a:off x="2925097" y="931997"/>
            <a:ext cx="6348090" cy="4856562"/>
          </a:xfrm>
          <a:prstGeom prst="rect">
            <a:avLst/>
          </a:prstGeom>
        </p:spPr>
      </p:pic>
    </p:spTree>
    <p:extLst>
      <p:ext uri="{BB962C8B-B14F-4D97-AF65-F5344CB8AC3E}">
        <p14:creationId xmlns:p14="http://schemas.microsoft.com/office/powerpoint/2010/main" val="2358831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7" name="Rectangle 6"/>
          <p:cNvSpPr/>
          <p:nvPr/>
        </p:nvSpPr>
        <p:spPr>
          <a:xfrm>
            <a:off x="365037" y="2784663"/>
            <a:ext cx="12078754" cy="1323439"/>
          </a:xfrm>
          <a:prstGeom prst="rect">
            <a:avLst/>
          </a:prstGeom>
        </p:spPr>
        <p:txBody>
          <a:bodyPr wrap="square">
            <a:spAutoFit/>
          </a:bodyPr>
          <a:lstStyle/>
          <a:p>
            <a:r>
              <a:rPr lang="en-US" sz="4000" dirty="0">
                <a:latin typeface="Consolas" panose="020B0609020204030204" pitchFamily="49" charset="0"/>
                <a:cs typeface="Consolas" panose="020B0609020204030204" pitchFamily="49" charset="0"/>
              </a:rPr>
              <a:t>public sealed class </a:t>
            </a:r>
            <a:r>
              <a:rPr lang="en-US" sz="4000" dirty="0" err="1">
                <a:latin typeface="Consolas" panose="020B0609020204030204" pitchFamily="49" charset="0"/>
                <a:cs typeface="Consolas" panose="020B0609020204030204" pitchFamily="49" charset="0"/>
              </a:rPr>
              <a:t>NotNullAttribute</a:t>
            </a:r>
            <a:r>
              <a:rPr lang="en-US" sz="4000" dirty="0">
                <a:latin typeface="Consolas" panose="020B0609020204030204" pitchFamily="49" charset="0"/>
                <a:cs typeface="Consolas" panose="020B0609020204030204" pitchFamily="49" charset="0"/>
              </a:rPr>
              <a:t> : </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InjectorAttribute</a:t>
            </a:r>
            <a:r>
              <a:rPr lang="en-US" sz="4000" dirty="0">
                <a:latin typeface="Consolas" panose="020B0609020204030204" pitchFamily="49" charset="0"/>
                <a:cs typeface="Consolas" panose="020B0609020204030204" pitchFamily="49" charset="0"/>
              </a:rPr>
              <a:t>&lt;</a:t>
            </a:r>
            <a:r>
              <a:rPr lang="en-US" sz="4000" dirty="0" err="1">
                <a:latin typeface="Consolas" panose="020B0609020204030204" pitchFamily="49" charset="0"/>
                <a:cs typeface="Consolas" panose="020B0609020204030204" pitchFamily="49" charset="0"/>
              </a:rPr>
              <a:t>ParameterDefinition</a:t>
            </a:r>
            <a:r>
              <a:rPr lang="en-US" sz="4000" dirty="0">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755737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6" name="Content Placeholder 1"/>
          <p:cNvSpPr>
            <a:spLocks noGrp="1"/>
          </p:cNvSpPr>
          <p:nvPr>
            <p:ph idx="1"/>
          </p:nvPr>
        </p:nvSpPr>
        <p:spPr>
          <a:xfrm>
            <a:off x="432154" y="911225"/>
            <a:ext cx="11430000" cy="4810845"/>
          </a:xfrm>
        </p:spPr>
        <p:txBody>
          <a:bodyPr/>
          <a:lstStyle/>
          <a:p>
            <a:r>
              <a:rPr lang="en-US" dirty="0" err="1"/>
              <a:t>System.Reflection.Emit</a:t>
            </a:r>
            <a:endParaRPr lang="en-US" dirty="0"/>
          </a:p>
          <a:p>
            <a:r>
              <a:rPr lang="en-US" dirty="0" err="1"/>
              <a:t>DynamicMethod</a:t>
            </a:r>
            <a:endParaRPr lang="en-US" dirty="0"/>
          </a:p>
        </p:txBody>
      </p:sp>
    </p:spTree>
    <p:extLst>
      <p:ext uri="{BB962C8B-B14F-4D97-AF65-F5344CB8AC3E}">
        <p14:creationId xmlns:p14="http://schemas.microsoft.com/office/powerpoint/2010/main" val="1369614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http://www.theawall.com/images/blog/time.jpg</a:t>
            </a:r>
          </a:p>
        </p:txBody>
      </p:sp>
      <p:pic>
        <p:nvPicPr>
          <p:cNvPr id="5" name="Picture 2" descr="http://zvikico.typepad.com/photos/uncategorized/2007/12/12/dynamicprox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4493" y="1398306"/>
            <a:ext cx="7329298" cy="4275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380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ctr" anchorCtr="0"/>
          <a:lstStyle/>
          <a:p>
            <a:pPr marL="68580" indent="0" algn="ctr">
              <a:buNone/>
            </a:pPr>
            <a:r>
              <a:rPr lang="en-US" sz="4000" dirty="0"/>
              <a:t>https://github.com/JasonBock/CodeSnippets</a:t>
            </a:r>
          </a:p>
          <a:p>
            <a:pPr marL="68580" indent="0" algn="ctr">
              <a:buNone/>
            </a:pPr>
            <a:r>
              <a:rPr lang="en-US" sz="4000" dirty="0"/>
              <a:t>https://github.com/JasonBock/Rocks</a:t>
            </a:r>
          </a:p>
          <a:p>
            <a:pPr marL="68580" indent="0" algn="ctr">
              <a:buNone/>
            </a:pPr>
            <a:endParaRPr lang="en-US" sz="4000" dirty="0"/>
          </a:p>
          <a:p>
            <a:pPr marL="68580" indent="0" algn="ctr">
              <a:buNone/>
            </a:pPr>
            <a:r>
              <a:rPr lang="en-US" sz="4000" dirty="0"/>
              <a:t>https://github.com/JasonBock/Presentations</a:t>
            </a:r>
          </a:p>
        </p:txBody>
      </p:sp>
      <p:sp>
        <p:nvSpPr>
          <p:cNvPr id="3" name="Title 2"/>
          <p:cNvSpPr>
            <a:spLocks noGrp="1"/>
          </p:cNvSpPr>
          <p:nvPr>
            <p:ph type="title"/>
          </p:nvPr>
        </p:nvSpPr>
        <p:spPr/>
        <p:txBody>
          <a:bodyPr/>
          <a:lstStyle/>
          <a:p>
            <a:r>
              <a:rPr lang="en-US" dirty="0"/>
              <a:t>Downloads</a:t>
            </a:r>
          </a:p>
        </p:txBody>
      </p:sp>
    </p:spTree>
    <p:extLst>
      <p:ext uri="{BB962C8B-B14F-4D97-AF65-F5344CB8AC3E}">
        <p14:creationId xmlns:p14="http://schemas.microsoft.com/office/powerpoint/2010/main" val="3963874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7" name="Rectangle 6"/>
          <p:cNvSpPr/>
          <p:nvPr/>
        </p:nvSpPr>
        <p:spPr>
          <a:xfrm>
            <a:off x="365037" y="1890583"/>
            <a:ext cx="11601676" cy="2554545"/>
          </a:xfrm>
          <a:prstGeom prst="rect">
            <a:avLst/>
          </a:prstGeom>
        </p:spPr>
        <p:txBody>
          <a:bodyPr wrap="square">
            <a:spAutoFit/>
          </a:bodyPr>
          <a:lstStyle/>
          <a:p>
            <a:r>
              <a:rPr lang="en-US" sz="4000" dirty="0">
                <a:latin typeface="Consolas" panose="020B0609020204030204" pitchFamily="49" charset="0"/>
                <a:cs typeface="Consolas" panose="020B0609020204030204" pitchFamily="49" charset="0"/>
              </a:rPr>
              <a:t>public string </a:t>
            </a:r>
            <a:r>
              <a:rPr lang="en-US" sz="4000" dirty="0" err="1">
                <a:latin typeface="Consolas" panose="020B0609020204030204" pitchFamily="49" charset="0"/>
                <a:cs typeface="Consolas" panose="020B0609020204030204" pitchFamily="49" charset="0"/>
              </a:rPr>
              <a:t>SayHello</a:t>
            </a:r>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  return "Hello";</a:t>
            </a:r>
          </a:p>
          <a:p>
            <a:r>
              <a:rPr lang="en-US" sz="4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093718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7" name="Rectangle 6"/>
          <p:cNvSpPr/>
          <p:nvPr/>
        </p:nvSpPr>
        <p:spPr>
          <a:xfrm>
            <a:off x="365037" y="1294235"/>
            <a:ext cx="11601676" cy="4401205"/>
          </a:xfrm>
          <a:prstGeom prst="rect">
            <a:avLst/>
          </a:prstGeom>
        </p:spPr>
        <p:txBody>
          <a:bodyPr wrap="square">
            <a:spAutoFit/>
          </a:bodyPr>
          <a:lstStyle/>
          <a:p>
            <a:r>
              <a:rPr lang="en-US" sz="4000" dirty="0">
                <a:latin typeface="Consolas" panose="020B0609020204030204" pitchFamily="49" charset="0"/>
                <a:cs typeface="Consolas" panose="020B0609020204030204" pitchFamily="49" charset="0"/>
              </a:rPr>
              <a:t>.method public </a:t>
            </a:r>
            <a:r>
              <a:rPr lang="en-US" sz="4000" dirty="0" err="1">
                <a:latin typeface="Consolas" panose="020B0609020204030204" pitchFamily="49" charset="0"/>
                <a:cs typeface="Consolas" panose="020B0609020204030204" pitchFamily="49" charset="0"/>
              </a:rPr>
              <a:t>hidebysig</a:t>
            </a:r>
            <a:r>
              <a:rPr lang="en-US" sz="4000" dirty="0">
                <a:latin typeface="Consolas" panose="020B0609020204030204" pitchFamily="49" charset="0"/>
                <a:cs typeface="Consolas" panose="020B0609020204030204" pitchFamily="49" charset="0"/>
              </a:rPr>
              <a:t> instance string </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SayHello</a:t>
            </a:r>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cil</a:t>
            </a:r>
            <a:r>
              <a:rPr lang="en-US" sz="4000" dirty="0">
                <a:latin typeface="Consolas" panose="020B0609020204030204" pitchFamily="49" charset="0"/>
                <a:cs typeface="Consolas" panose="020B0609020204030204" pitchFamily="49" charset="0"/>
              </a:rPr>
              <a:t> managed</a:t>
            </a:r>
          </a:p>
          <a:p>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maxstack</a:t>
            </a:r>
            <a:r>
              <a:rPr lang="en-US" sz="4000" dirty="0">
                <a:latin typeface="Consolas" panose="020B0609020204030204" pitchFamily="49" charset="0"/>
                <a:cs typeface="Consolas" panose="020B0609020204030204" pitchFamily="49" charset="0"/>
              </a:rPr>
              <a:t> 8</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ldstr</a:t>
            </a:r>
            <a:r>
              <a:rPr lang="en-US" sz="4000" dirty="0">
                <a:latin typeface="Consolas" panose="020B0609020204030204" pitchFamily="49" charset="0"/>
                <a:cs typeface="Consolas" panose="020B0609020204030204" pitchFamily="49" charset="0"/>
              </a:rPr>
              <a:t> "Hello"</a:t>
            </a:r>
          </a:p>
          <a:p>
            <a:r>
              <a:rPr lang="en-US" sz="4000" dirty="0">
                <a:latin typeface="Consolas" panose="020B0609020204030204" pitchFamily="49" charset="0"/>
                <a:cs typeface="Consolas" panose="020B0609020204030204" pitchFamily="49" charset="0"/>
              </a:rPr>
              <a:t>  ret</a:t>
            </a:r>
          </a:p>
          <a:p>
            <a:r>
              <a:rPr lang="en-US" sz="4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30758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7" name="Rectangle 6"/>
          <p:cNvSpPr/>
          <p:nvPr/>
        </p:nvSpPr>
        <p:spPr>
          <a:xfrm>
            <a:off x="365037" y="1294235"/>
            <a:ext cx="11601676" cy="3785652"/>
          </a:xfrm>
          <a:prstGeom prst="rect">
            <a:avLst/>
          </a:prstGeom>
        </p:spPr>
        <p:txBody>
          <a:bodyPr wrap="square">
            <a:spAutoFit/>
          </a:bodyPr>
          <a:lstStyle/>
          <a:p>
            <a:r>
              <a:rPr lang="en-US" sz="4000" dirty="0">
                <a:latin typeface="Consolas" panose="020B0609020204030204" pitchFamily="49" charset="0"/>
                <a:cs typeface="Consolas" panose="020B0609020204030204" pitchFamily="49" charset="0"/>
              </a:rPr>
              <a:t>.method public </a:t>
            </a:r>
            <a:r>
              <a:rPr lang="en-US" sz="4000" dirty="0" err="1">
                <a:latin typeface="Consolas" panose="020B0609020204030204" pitchFamily="49" charset="0"/>
                <a:cs typeface="Consolas" panose="020B0609020204030204" pitchFamily="49" charset="0"/>
              </a:rPr>
              <a:t>hidebysig</a:t>
            </a:r>
            <a:r>
              <a:rPr lang="en-US" sz="4000" dirty="0">
                <a:latin typeface="Consolas" panose="020B0609020204030204" pitchFamily="49" charset="0"/>
                <a:cs typeface="Consolas" panose="020B0609020204030204" pitchFamily="49" charset="0"/>
              </a:rPr>
              <a:t> instance string </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SayHello</a:t>
            </a:r>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cil</a:t>
            </a:r>
            <a:r>
              <a:rPr lang="en-US" sz="4000" dirty="0">
                <a:latin typeface="Consolas" panose="020B0609020204030204" pitchFamily="49" charset="0"/>
                <a:cs typeface="Consolas" panose="020B0609020204030204" pitchFamily="49" charset="0"/>
              </a:rPr>
              <a:t> managed</a:t>
            </a:r>
          </a:p>
          <a:p>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maxstack</a:t>
            </a:r>
            <a:r>
              <a:rPr lang="en-US" sz="4000" dirty="0">
                <a:latin typeface="Consolas" panose="020B0609020204030204" pitchFamily="49" charset="0"/>
                <a:cs typeface="Consolas" panose="020B0609020204030204" pitchFamily="49" charset="0"/>
              </a:rPr>
              <a:t> 8</a:t>
            </a:r>
          </a:p>
          <a:p>
            <a:r>
              <a:rPr lang="en-US" sz="4000" dirty="0">
                <a:latin typeface="Consolas" panose="020B0609020204030204" pitchFamily="49" charset="0"/>
                <a:cs typeface="Consolas" panose="020B0609020204030204" pitchFamily="49" charset="0"/>
              </a:rPr>
              <a:t>  ret</a:t>
            </a:r>
          </a:p>
          <a:p>
            <a:r>
              <a:rPr lang="en-US" sz="4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828783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4" name="Oval 3"/>
          <p:cNvSpPr/>
          <p:nvPr/>
        </p:nvSpPr>
        <p:spPr>
          <a:xfrm>
            <a:off x="1904406" y="3457851"/>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t>
            </a:r>
          </a:p>
        </p:txBody>
      </p:sp>
      <p:sp>
        <p:nvSpPr>
          <p:cNvPr id="5" name="Oval 4"/>
          <p:cNvSpPr/>
          <p:nvPr/>
        </p:nvSpPr>
        <p:spPr>
          <a:xfrm>
            <a:off x="829026" y="4761150"/>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6" name="Oval 5"/>
          <p:cNvSpPr/>
          <p:nvPr/>
        </p:nvSpPr>
        <p:spPr>
          <a:xfrm>
            <a:off x="2979786" y="4761150"/>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x</a:t>
            </a:r>
          </a:p>
        </p:txBody>
      </p:sp>
      <p:sp>
        <p:nvSpPr>
          <p:cNvPr id="8" name="Oval 7"/>
          <p:cNvSpPr/>
          <p:nvPr/>
        </p:nvSpPr>
        <p:spPr>
          <a:xfrm>
            <a:off x="2979786" y="2178331"/>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t>
            </a:r>
          </a:p>
        </p:txBody>
      </p:sp>
      <p:sp>
        <p:nvSpPr>
          <p:cNvPr id="9" name="Oval 8"/>
          <p:cNvSpPr/>
          <p:nvPr/>
        </p:nvSpPr>
        <p:spPr>
          <a:xfrm>
            <a:off x="4055166" y="3457852"/>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10" name="Oval 9"/>
          <p:cNvSpPr/>
          <p:nvPr/>
        </p:nvSpPr>
        <p:spPr>
          <a:xfrm>
            <a:off x="4055166" y="875033"/>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t>
            </a:r>
          </a:p>
        </p:txBody>
      </p:sp>
      <p:sp>
        <p:nvSpPr>
          <p:cNvPr id="11" name="Oval 10"/>
          <p:cNvSpPr/>
          <p:nvPr/>
        </p:nvSpPr>
        <p:spPr>
          <a:xfrm>
            <a:off x="5130546" y="2178331"/>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p:txBody>
      </p:sp>
      <p:cxnSp>
        <p:nvCxnSpPr>
          <p:cNvPr id="12" name="Straight Arrow Connector 11"/>
          <p:cNvCxnSpPr>
            <a:stCxn id="10" idx="2"/>
            <a:endCxn id="8" idx="0"/>
          </p:cNvCxnSpPr>
          <p:nvPr/>
        </p:nvCxnSpPr>
        <p:spPr>
          <a:xfrm flipH="1">
            <a:off x="3517476" y="1422644"/>
            <a:ext cx="537690" cy="7556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6"/>
            <a:endCxn id="11" idx="0"/>
          </p:cNvCxnSpPr>
          <p:nvPr/>
        </p:nvCxnSpPr>
        <p:spPr>
          <a:xfrm>
            <a:off x="5130546" y="1422644"/>
            <a:ext cx="537690" cy="7556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a:endCxn id="4" idx="0"/>
          </p:cNvCxnSpPr>
          <p:nvPr/>
        </p:nvCxnSpPr>
        <p:spPr>
          <a:xfrm flipH="1">
            <a:off x="2442096" y="2725942"/>
            <a:ext cx="537690" cy="73190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6"/>
            <a:endCxn id="9" idx="0"/>
          </p:cNvCxnSpPr>
          <p:nvPr/>
        </p:nvCxnSpPr>
        <p:spPr>
          <a:xfrm>
            <a:off x="4055166" y="2725942"/>
            <a:ext cx="537690" cy="7319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a:endCxn id="5" idx="0"/>
          </p:cNvCxnSpPr>
          <p:nvPr/>
        </p:nvCxnSpPr>
        <p:spPr>
          <a:xfrm flipH="1">
            <a:off x="1366716" y="4005462"/>
            <a:ext cx="537690" cy="7556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6"/>
            <a:endCxn id="6" idx="0"/>
          </p:cNvCxnSpPr>
          <p:nvPr/>
        </p:nvCxnSpPr>
        <p:spPr>
          <a:xfrm>
            <a:off x="2979786" y="4005462"/>
            <a:ext cx="537690" cy="7556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057670" y="4723985"/>
            <a:ext cx="5754116" cy="584775"/>
          </a:xfrm>
          <a:prstGeom prst="rect">
            <a:avLst/>
          </a:prstGeom>
        </p:spPr>
        <p:txBody>
          <a:bodyPr wrap="square">
            <a:spAutoFit/>
          </a:bodyPr>
          <a:lstStyle/>
          <a:p>
            <a:r>
              <a:rPr lang="en-US" sz="3200" dirty="0">
                <a:latin typeface="Consolas" panose="020B0609020204030204" pitchFamily="49" charset="0"/>
                <a:cs typeface="Consolas" panose="020B0609020204030204" pitchFamily="49" charset="0"/>
              </a:rPr>
              <a:t>f(x) = ((3 * x) / 2) + 4</a:t>
            </a:r>
          </a:p>
        </p:txBody>
      </p:sp>
    </p:spTree>
    <p:extLst>
      <p:ext uri="{BB962C8B-B14F-4D97-AF65-F5344CB8AC3E}">
        <p14:creationId xmlns:p14="http://schemas.microsoft.com/office/powerpoint/2010/main" val="339200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7" name="Rectangle 6"/>
          <p:cNvSpPr/>
          <p:nvPr/>
        </p:nvSpPr>
        <p:spPr>
          <a:xfrm>
            <a:off x="386499" y="1025879"/>
            <a:ext cx="11601676" cy="4708981"/>
          </a:xfrm>
          <a:prstGeom prst="rect">
            <a:avLst/>
          </a:prstGeom>
        </p:spPr>
        <p:txBody>
          <a:bodyPr wrap="square">
            <a:spAutoFit/>
          </a:bodyPr>
          <a:lstStyle/>
          <a:p>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method = new </a:t>
            </a:r>
            <a:r>
              <a:rPr lang="en-US" sz="2000" dirty="0" err="1">
                <a:latin typeface="Consolas" panose="020B0609020204030204" pitchFamily="49" charset="0"/>
                <a:cs typeface="Consolas" panose="020B0609020204030204" pitchFamily="49" charset="0"/>
              </a:rPr>
              <a:t>DynamicMethod</a:t>
            </a:r>
            <a:r>
              <a:rPr lang="en-US" sz="2000" dirty="0">
                <a:latin typeface="Consolas" panose="020B0609020204030204" pitchFamily="49" charset="0"/>
                <a:cs typeface="Consolas" panose="020B0609020204030204" pitchFamily="49" charset="0"/>
              </a:rPr>
              <a:t>("m",</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typeof</a:t>
            </a:r>
            <a:r>
              <a:rPr lang="en-US" sz="2000" dirty="0">
                <a:latin typeface="Consolas" panose="020B0609020204030204" pitchFamily="49" charset="0"/>
                <a:cs typeface="Consolas" panose="020B0609020204030204" pitchFamily="49" charset="0"/>
              </a:rPr>
              <a:t>(double), new Type[] { </a:t>
            </a:r>
            <a:r>
              <a:rPr lang="en-US" sz="2000" dirty="0" err="1">
                <a:latin typeface="Consolas" panose="020B0609020204030204" pitchFamily="49" charset="0"/>
                <a:cs typeface="Consolas" panose="020B0609020204030204" pitchFamily="49" charset="0"/>
              </a:rPr>
              <a:t>typeof</a:t>
            </a:r>
            <a:r>
              <a:rPr lang="en-US" sz="2000" dirty="0">
                <a:latin typeface="Consolas" panose="020B0609020204030204" pitchFamily="49" charset="0"/>
                <a:cs typeface="Consolas" panose="020B0609020204030204" pitchFamily="49" charset="0"/>
              </a:rPr>
              <a:t>(double) });</a:t>
            </a:r>
          </a:p>
          <a:p>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parameter = </a:t>
            </a:r>
            <a:r>
              <a:rPr lang="en-US" sz="2000" dirty="0" err="1">
                <a:latin typeface="Consolas" panose="020B0609020204030204" pitchFamily="49" charset="0"/>
                <a:cs typeface="Consolas" panose="020B0609020204030204" pitchFamily="49" charset="0"/>
              </a:rPr>
              <a:t>method.DefineParameter</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1, </a:t>
            </a:r>
            <a:r>
              <a:rPr lang="en-US" sz="2000" dirty="0" err="1">
                <a:latin typeface="Consolas" panose="020B0609020204030204" pitchFamily="49" charset="0"/>
                <a:cs typeface="Consolas" panose="020B0609020204030204" pitchFamily="49" charset="0"/>
              </a:rPr>
              <a:t>ParameterAttributes.In</a:t>
            </a:r>
            <a:r>
              <a:rPr lang="en-US" sz="2000" dirty="0">
                <a:latin typeface="Consolas" panose="020B0609020204030204" pitchFamily="49" charset="0"/>
                <a:cs typeface="Consolas" panose="020B0609020204030204" pitchFamily="49" charset="0"/>
              </a:rPr>
              <a:t>, "x");</a:t>
            </a:r>
          </a:p>
          <a:p>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generator = </a:t>
            </a:r>
            <a:r>
              <a:rPr lang="en-US" sz="2000" dirty="0" err="1">
                <a:latin typeface="Consolas" panose="020B0609020204030204" pitchFamily="49" charset="0"/>
                <a:cs typeface="Consolas" panose="020B0609020204030204" pitchFamily="49" charset="0"/>
              </a:rPr>
              <a:t>method.GetILGenerator</a:t>
            </a:r>
            <a:r>
              <a:rPr lang="en-US" sz="2000" dirty="0">
                <a:latin typeface="Consolas" panose="020B0609020204030204" pitchFamily="49" charset="0"/>
                <a:cs typeface="Consolas" panose="020B0609020204030204" pitchFamily="49" charset="0"/>
              </a:rPr>
              <a:t>();</a:t>
            </a:r>
          </a:p>
          <a:p>
            <a:r>
              <a:rPr lang="en-US" sz="2000" dirty="0" err="1">
                <a:latin typeface="Consolas" panose="020B0609020204030204" pitchFamily="49" charset="0"/>
                <a:cs typeface="Consolas" panose="020B0609020204030204" pitchFamily="49" charset="0"/>
              </a:rPr>
              <a:t>generator.Emit</a:t>
            </a:r>
            <a:r>
              <a:rPr lang="en-US" sz="2000" dirty="0">
                <a:latin typeface="Consolas" panose="020B0609020204030204" pitchFamily="49" charset="0"/>
                <a:cs typeface="Consolas" panose="020B0609020204030204" pitchFamily="49" charset="0"/>
              </a:rPr>
              <a:t>(OpCodes.Ldc_R8, 3d);</a:t>
            </a:r>
          </a:p>
          <a:p>
            <a:r>
              <a:rPr lang="en-US" sz="2000" dirty="0" err="1">
                <a:latin typeface="Consolas" panose="020B0609020204030204" pitchFamily="49" charset="0"/>
                <a:cs typeface="Consolas" panose="020B0609020204030204" pitchFamily="49" charset="0"/>
              </a:rPr>
              <a:t>generator.Emit</a:t>
            </a:r>
            <a:r>
              <a:rPr lang="en-US" sz="2000" dirty="0">
                <a:latin typeface="Consolas" panose="020B0609020204030204" pitchFamily="49" charset="0"/>
                <a:cs typeface="Consolas" panose="020B0609020204030204" pitchFamily="49" charset="0"/>
              </a:rPr>
              <a:t>(OpCodes.Ldarg_0);</a:t>
            </a:r>
          </a:p>
          <a:p>
            <a:r>
              <a:rPr lang="en-US" sz="2000" dirty="0" err="1">
                <a:latin typeface="Consolas" panose="020B0609020204030204" pitchFamily="49" charset="0"/>
                <a:cs typeface="Consolas" panose="020B0609020204030204" pitchFamily="49" charset="0"/>
              </a:rPr>
              <a:t>generator.Emit</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OpCodes.Mul</a:t>
            </a:r>
            <a:r>
              <a:rPr lang="en-US" sz="2000" dirty="0">
                <a:latin typeface="Consolas" panose="020B0609020204030204" pitchFamily="49" charset="0"/>
                <a:cs typeface="Consolas" panose="020B0609020204030204" pitchFamily="49" charset="0"/>
              </a:rPr>
              <a:t>);</a:t>
            </a:r>
          </a:p>
          <a:p>
            <a:r>
              <a:rPr lang="en-US" sz="2000" dirty="0" err="1">
                <a:latin typeface="Consolas" panose="020B0609020204030204" pitchFamily="49" charset="0"/>
                <a:cs typeface="Consolas" panose="020B0609020204030204" pitchFamily="49" charset="0"/>
              </a:rPr>
              <a:t>generator.Emit</a:t>
            </a:r>
            <a:r>
              <a:rPr lang="en-US" sz="2000" dirty="0">
                <a:latin typeface="Consolas" panose="020B0609020204030204" pitchFamily="49" charset="0"/>
                <a:cs typeface="Consolas" panose="020B0609020204030204" pitchFamily="49" charset="0"/>
              </a:rPr>
              <a:t>(OpCodes.Ldc_R8, 2d);</a:t>
            </a:r>
          </a:p>
          <a:p>
            <a:r>
              <a:rPr lang="en-US" sz="2000" dirty="0" err="1">
                <a:latin typeface="Consolas" panose="020B0609020204030204" pitchFamily="49" charset="0"/>
                <a:cs typeface="Consolas" panose="020B0609020204030204" pitchFamily="49" charset="0"/>
              </a:rPr>
              <a:t>generator.Emit</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OpCodes.Div</a:t>
            </a:r>
            <a:r>
              <a:rPr lang="en-US" sz="2000" dirty="0">
                <a:latin typeface="Consolas" panose="020B0609020204030204" pitchFamily="49" charset="0"/>
                <a:cs typeface="Consolas" panose="020B0609020204030204" pitchFamily="49" charset="0"/>
              </a:rPr>
              <a:t>);</a:t>
            </a:r>
          </a:p>
          <a:p>
            <a:r>
              <a:rPr lang="en-US" sz="2000" dirty="0" err="1">
                <a:latin typeface="Consolas" panose="020B0609020204030204" pitchFamily="49" charset="0"/>
                <a:cs typeface="Consolas" panose="020B0609020204030204" pitchFamily="49" charset="0"/>
              </a:rPr>
              <a:t>generator.Emit</a:t>
            </a:r>
            <a:r>
              <a:rPr lang="en-US" sz="2000" dirty="0">
                <a:latin typeface="Consolas" panose="020B0609020204030204" pitchFamily="49" charset="0"/>
                <a:cs typeface="Consolas" panose="020B0609020204030204" pitchFamily="49" charset="0"/>
              </a:rPr>
              <a:t>(OpCodes.Ldc_R8, 4d);</a:t>
            </a:r>
          </a:p>
          <a:p>
            <a:r>
              <a:rPr lang="en-US" sz="2000" dirty="0" err="1">
                <a:latin typeface="Consolas" panose="020B0609020204030204" pitchFamily="49" charset="0"/>
                <a:cs typeface="Consolas" panose="020B0609020204030204" pitchFamily="49" charset="0"/>
              </a:rPr>
              <a:t>generator.Emit</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OpCodes.Add</a:t>
            </a:r>
            <a:r>
              <a:rPr lang="en-US" sz="2000" dirty="0">
                <a:latin typeface="Consolas" panose="020B0609020204030204" pitchFamily="49" charset="0"/>
                <a:cs typeface="Consolas" panose="020B0609020204030204" pitchFamily="49" charset="0"/>
              </a:rPr>
              <a:t>);</a:t>
            </a:r>
          </a:p>
          <a:p>
            <a:r>
              <a:rPr lang="en-US" sz="2000" dirty="0" err="1">
                <a:latin typeface="Consolas" panose="020B0609020204030204" pitchFamily="49" charset="0"/>
                <a:cs typeface="Consolas" panose="020B0609020204030204" pitchFamily="49" charset="0"/>
              </a:rPr>
              <a:t>generator.Emit</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OpCodes.Ret</a:t>
            </a:r>
            <a:r>
              <a:rPr lang="en-US" sz="2000" dirty="0">
                <a:latin typeface="Consolas" panose="020B0609020204030204" pitchFamily="49" charset="0"/>
                <a:cs typeface="Consolas" panose="020B0609020204030204" pitchFamily="49" charset="0"/>
              </a:rPr>
              <a:t>);</a:t>
            </a:r>
          </a:p>
          <a:p>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compiledMethod</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method.CreateDelegate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typeof</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Func</a:t>
            </a:r>
            <a:r>
              <a:rPr lang="en-US" sz="2000" dirty="0">
                <a:latin typeface="Consolas" panose="020B0609020204030204" pitchFamily="49" charset="0"/>
                <a:cs typeface="Consolas" panose="020B0609020204030204" pitchFamily="49" charset="0"/>
              </a:rPr>
              <a:t>&lt;double, double&gt;)) as </a:t>
            </a:r>
            <a:r>
              <a:rPr lang="en-US" sz="2000" dirty="0" err="1">
                <a:latin typeface="Consolas" panose="020B0609020204030204" pitchFamily="49" charset="0"/>
                <a:cs typeface="Consolas" panose="020B0609020204030204" pitchFamily="49" charset="0"/>
              </a:rPr>
              <a:t>Func</a:t>
            </a:r>
            <a:r>
              <a:rPr lang="en-US" sz="2000" dirty="0">
                <a:latin typeface="Consolas" panose="020B0609020204030204" pitchFamily="49" charset="0"/>
                <a:cs typeface="Consolas" panose="020B0609020204030204" pitchFamily="49" charset="0"/>
              </a:rPr>
              <a:t>&lt;double, double&gt;;</a:t>
            </a:r>
          </a:p>
        </p:txBody>
      </p:sp>
    </p:spTree>
    <p:extLst>
      <p:ext uri="{BB962C8B-B14F-4D97-AF65-F5344CB8AC3E}">
        <p14:creationId xmlns:p14="http://schemas.microsoft.com/office/powerpoint/2010/main" val="1446005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7" name="Rectangle 6"/>
          <p:cNvSpPr/>
          <p:nvPr/>
        </p:nvSpPr>
        <p:spPr>
          <a:xfrm>
            <a:off x="386499" y="1025879"/>
            <a:ext cx="11601676" cy="3170099"/>
          </a:xfrm>
          <a:prstGeom prst="rect">
            <a:avLst/>
          </a:prstGeom>
        </p:spPr>
        <p:txBody>
          <a:bodyPr wrap="square">
            <a:spAutoFit/>
          </a:bodyPr>
          <a:lstStyle/>
          <a:p>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parameter =</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Expression.Parameter</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typeof</a:t>
            </a:r>
            <a:r>
              <a:rPr lang="en-US" sz="2000" dirty="0">
                <a:latin typeface="Consolas" panose="020B0609020204030204" pitchFamily="49" charset="0"/>
                <a:cs typeface="Consolas" panose="020B0609020204030204" pitchFamily="49" charset="0"/>
              </a:rPr>
              <a:t>(double));</a:t>
            </a:r>
          </a:p>
          <a:p>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method = </a:t>
            </a:r>
            <a:r>
              <a:rPr lang="en-US" sz="2000" dirty="0" err="1">
                <a:latin typeface="Consolas" panose="020B0609020204030204" pitchFamily="49" charset="0"/>
                <a:cs typeface="Consolas" panose="020B0609020204030204" pitchFamily="49" charset="0"/>
              </a:rPr>
              <a:t>Expression.Lambda</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Expression.Add</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Expression.Divide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Expression.Multiply</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Expression.Constant</a:t>
            </a:r>
            <a:r>
              <a:rPr lang="en-US" sz="2000" dirty="0">
                <a:latin typeface="Consolas" panose="020B0609020204030204" pitchFamily="49" charset="0"/>
                <a:cs typeface="Consolas" panose="020B0609020204030204" pitchFamily="49" charset="0"/>
              </a:rPr>
              <a:t>(3d), parameter),</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Expression.Constant</a:t>
            </a:r>
            <a:r>
              <a:rPr lang="en-US" sz="2000" dirty="0">
                <a:latin typeface="Consolas" panose="020B0609020204030204" pitchFamily="49" charset="0"/>
                <a:cs typeface="Consolas" panose="020B0609020204030204" pitchFamily="49" charset="0"/>
              </a:rPr>
              <a:t>(2d)),</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Expression.Constant</a:t>
            </a:r>
            <a:r>
              <a:rPr lang="en-US" sz="2000" dirty="0">
                <a:latin typeface="Consolas" panose="020B0609020204030204" pitchFamily="49" charset="0"/>
                <a:cs typeface="Consolas" panose="020B0609020204030204" pitchFamily="49" charset="0"/>
              </a:rPr>
              <a:t>(4d)),</a:t>
            </a:r>
          </a:p>
          <a:p>
            <a:r>
              <a:rPr lang="en-US" sz="2000" dirty="0">
                <a:latin typeface="Consolas" panose="020B0609020204030204" pitchFamily="49" charset="0"/>
                <a:cs typeface="Consolas" panose="020B0609020204030204" pitchFamily="49" charset="0"/>
              </a:rPr>
              <a:t>  parameter).Compile() as </a:t>
            </a:r>
            <a:r>
              <a:rPr lang="en-US" sz="2000" dirty="0" err="1">
                <a:latin typeface="Consolas" panose="020B0609020204030204" pitchFamily="49" charset="0"/>
                <a:cs typeface="Consolas" panose="020B0609020204030204" pitchFamily="49" charset="0"/>
              </a:rPr>
              <a:t>Func</a:t>
            </a:r>
            <a:r>
              <a:rPr lang="en-US" sz="2000" dirty="0">
                <a:latin typeface="Consolas" panose="020B0609020204030204" pitchFamily="49" charset="0"/>
                <a:cs typeface="Consolas" panose="020B0609020204030204" pitchFamily="49" charset="0"/>
              </a:rPr>
              <a:t>&lt;double, double&gt;;</a:t>
            </a:r>
          </a:p>
        </p:txBody>
      </p:sp>
    </p:spTree>
    <p:extLst>
      <p:ext uri="{BB962C8B-B14F-4D97-AF65-F5344CB8AC3E}">
        <p14:creationId xmlns:p14="http://schemas.microsoft.com/office/powerpoint/2010/main" val="1601506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7" name="Rectangle 6"/>
          <p:cNvSpPr/>
          <p:nvPr/>
        </p:nvSpPr>
        <p:spPr>
          <a:xfrm>
            <a:off x="365037" y="1294235"/>
            <a:ext cx="11601676" cy="3477875"/>
          </a:xfrm>
          <a:prstGeom prst="rect">
            <a:avLst/>
          </a:prstGeom>
        </p:spPr>
        <p:txBody>
          <a:bodyPr wrap="square">
            <a:spAutoFit/>
          </a:bodyPr>
          <a:lstStyle/>
          <a:p>
            <a:r>
              <a:rPr lang="en-US" sz="3600" dirty="0" err="1">
                <a:latin typeface="Consolas" panose="020B0609020204030204" pitchFamily="49" charset="0"/>
                <a:cs typeface="Consolas" panose="020B0609020204030204" pitchFamily="49" charset="0"/>
              </a:rPr>
              <a:t>var</a:t>
            </a:r>
            <a:r>
              <a:rPr lang="en-US" sz="3600" dirty="0">
                <a:latin typeface="Consolas" panose="020B0609020204030204" pitchFamily="49" charset="0"/>
                <a:cs typeface="Consolas" panose="020B0609020204030204" pitchFamily="49" charset="0"/>
              </a:rPr>
              <a:t> </a:t>
            </a:r>
            <a:r>
              <a:rPr lang="en-US" sz="3600" dirty="0" err="1">
                <a:latin typeface="Consolas" panose="020B0609020204030204" pitchFamily="49" charset="0"/>
                <a:cs typeface="Consolas" panose="020B0609020204030204" pitchFamily="49" charset="0"/>
              </a:rPr>
              <a:t>propertyName</a:t>
            </a:r>
            <a:r>
              <a:rPr lang="en-US" sz="3600" dirty="0">
                <a:latin typeface="Consolas" panose="020B0609020204030204" pitchFamily="49" charset="0"/>
                <a:cs typeface="Consolas" panose="020B0609020204030204" pitchFamily="49" charset="0"/>
              </a:rPr>
              <a:t> = </a:t>
            </a:r>
            <a:r>
              <a:rPr lang="en-US" sz="3600" dirty="0" err="1">
                <a:latin typeface="Consolas" panose="020B0609020204030204" pitchFamily="49" charset="0"/>
                <a:cs typeface="Consolas" panose="020B0609020204030204" pitchFamily="49" charset="0"/>
              </a:rPr>
              <a:t>this.GetPropertyName</a:t>
            </a:r>
            <a:r>
              <a:rPr lang="en-US" sz="3600" dirty="0">
                <a:latin typeface="Consolas" panose="020B0609020204030204" pitchFamily="49" charset="0"/>
                <a:cs typeface="Consolas" panose="020B0609020204030204" pitchFamily="49" charset="0"/>
              </a:rPr>
              <a:t>(</a:t>
            </a:r>
          </a:p>
          <a:p>
            <a:r>
              <a:rPr lang="en-US" sz="3600" dirty="0">
                <a:latin typeface="Consolas" panose="020B0609020204030204" pitchFamily="49" charset="0"/>
                <a:cs typeface="Consolas" panose="020B0609020204030204" pitchFamily="49" charset="0"/>
              </a:rPr>
              <a:t>  _ =&gt; _.</a:t>
            </a:r>
            <a:r>
              <a:rPr lang="en-US" sz="3600" dirty="0" err="1">
                <a:latin typeface="Consolas" panose="020B0609020204030204" pitchFamily="49" charset="0"/>
                <a:cs typeface="Consolas" panose="020B0609020204030204" pitchFamily="49" charset="0"/>
              </a:rPr>
              <a:t>FirstName</a:t>
            </a:r>
            <a:r>
              <a:rPr lang="en-US" sz="3600" dirty="0">
                <a:latin typeface="Consolas" panose="020B0609020204030204" pitchFamily="49" charset="0"/>
                <a:cs typeface="Consolas" panose="020B0609020204030204" pitchFamily="49" charset="0"/>
              </a:rPr>
              <a:t>);</a:t>
            </a:r>
          </a:p>
          <a:p>
            <a:endParaRPr lang="en-US" sz="3600" dirty="0">
              <a:latin typeface="Consolas" panose="020B0609020204030204" pitchFamily="49" charset="0"/>
              <a:cs typeface="Consolas" panose="020B0609020204030204" pitchFamily="49" charset="0"/>
            </a:endParaRPr>
          </a:p>
          <a:p>
            <a:r>
              <a:rPr lang="en-US" sz="3600" dirty="0">
                <a:latin typeface="Consolas" panose="020B0609020204030204" pitchFamily="49" charset="0"/>
                <a:cs typeface="Consolas" panose="020B0609020204030204" pitchFamily="49" charset="0"/>
              </a:rPr>
              <a:t>// Or, in C#6 and beyond (the "right" way)</a:t>
            </a:r>
          </a:p>
          <a:p>
            <a:r>
              <a:rPr lang="en-US" sz="3600" dirty="0">
                <a:latin typeface="Consolas" panose="020B0609020204030204" pitchFamily="49" charset="0"/>
                <a:cs typeface="Consolas" panose="020B0609020204030204" pitchFamily="49" charset="0"/>
              </a:rPr>
              <a:t>// </a:t>
            </a:r>
            <a:r>
              <a:rPr lang="en-US" sz="3600" dirty="0" err="1">
                <a:latin typeface="Consolas" panose="020B0609020204030204" pitchFamily="49" charset="0"/>
                <a:cs typeface="Consolas" panose="020B0609020204030204" pitchFamily="49" charset="0"/>
              </a:rPr>
              <a:t>var</a:t>
            </a:r>
            <a:r>
              <a:rPr lang="en-US" sz="3600" dirty="0">
                <a:latin typeface="Consolas" panose="020B0609020204030204" pitchFamily="49" charset="0"/>
                <a:cs typeface="Consolas" panose="020B0609020204030204" pitchFamily="49" charset="0"/>
              </a:rPr>
              <a:t> </a:t>
            </a:r>
            <a:r>
              <a:rPr lang="en-US" sz="3600" dirty="0" err="1">
                <a:latin typeface="Consolas" panose="020B0609020204030204" pitchFamily="49" charset="0"/>
                <a:cs typeface="Consolas" panose="020B0609020204030204" pitchFamily="49" charset="0"/>
              </a:rPr>
              <a:t>propertyName</a:t>
            </a:r>
            <a:r>
              <a:rPr lang="en-US" sz="3600" dirty="0">
                <a:latin typeface="Consolas" panose="020B0609020204030204" pitchFamily="49" charset="0"/>
                <a:cs typeface="Consolas" panose="020B0609020204030204" pitchFamily="49" charset="0"/>
              </a:rPr>
              <a:t> = </a:t>
            </a:r>
          </a:p>
          <a:p>
            <a:r>
              <a:rPr lang="en-US" sz="3600" dirty="0">
                <a:latin typeface="Consolas" panose="020B0609020204030204" pitchFamily="49" charset="0"/>
                <a:cs typeface="Consolas" panose="020B0609020204030204" pitchFamily="49" charset="0"/>
              </a:rPr>
              <a:t>//  </a:t>
            </a:r>
            <a:r>
              <a:rPr lang="en-US" sz="3600" dirty="0" err="1">
                <a:latin typeface="Consolas" panose="020B0609020204030204" pitchFamily="49" charset="0"/>
                <a:cs typeface="Consolas" panose="020B0609020204030204" pitchFamily="49" charset="0"/>
              </a:rPr>
              <a:t>nameof</a:t>
            </a:r>
            <a:r>
              <a:rPr lang="en-US" sz="3600" dirty="0">
                <a:latin typeface="Consolas" panose="020B0609020204030204" pitchFamily="49" charset="0"/>
                <a:cs typeface="Consolas" panose="020B0609020204030204" pitchFamily="49" charset="0"/>
              </a:rPr>
              <a:t>(</a:t>
            </a:r>
            <a:r>
              <a:rPr lang="en-US" sz="3600" dirty="0" err="1">
                <a:latin typeface="Consolas" panose="020B0609020204030204" pitchFamily="49" charset="0"/>
                <a:cs typeface="Consolas" panose="020B0609020204030204" pitchFamily="49" charset="0"/>
              </a:rPr>
              <a:t>this.FirstName</a:t>
            </a:r>
            <a:r>
              <a:rPr lang="en-US" sz="3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883498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Compilation</a:t>
            </a:r>
          </a:p>
        </p:txBody>
      </p:sp>
      <p:sp>
        <p:nvSpPr>
          <p:cNvPr id="4" name="Flowchart: Multidocument 3"/>
          <p:cNvSpPr/>
          <p:nvPr/>
        </p:nvSpPr>
        <p:spPr>
          <a:xfrm>
            <a:off x="1263437" y="2682364"/>
            <a:ext cx="1509580" cy="115006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12888" y="2539142"/>
            <a:ext cx="6762347" cy="14365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4" idx="3"/>
            <a:endCxn id="5" idx="1"/>
          </p:cNvCxnSpPr>
          <p:nvPr/>
        </p:nvCxnSpPr>
        <p:spPr>
          <a:xfrm>
            <a:off x="2773017" y="3257396"/>
            <a:ext cx="1039871"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684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Compilation</a:t>
            </a:r>
          </a:p>
        </p:txBody>
      </p:sp>
      <p:sp>
        <p:nvSpPr>
          <p:cNvPr id="4" name="Flowchart: Multidocument 3"/>
          <p:cNvSpPr/>
          <p:nvPr/>
        </p:nvSpPr>
        <p:spPr>
          <a:xfrm>
            <a:off x="1263437" y="2682364"/>
            <a:ext cx="1509580" cy="115006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12888" y="2539142"/>
            <a:ext cx="6762347" cy="1436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75412" y="2585046"/>
            <a:ext cx="1341292" cy="12922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 Tree API</a:t>
            </a:r>
          </a:p>
        </p:txBody>
      </p:sp>
      <p:sp>
        <p:nvSpPr>
          <p:cNvPr id="8" name="Rectangle 7"/>
          <p:cNvSpPr/>
          <p:nvPr/>
        </p:nvSpPr>
        <p:spPr>
          <a:xfrm>
            <a:off x="5295138" y="2585046"/>
            <a:ext cx="1523904" cy="129228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Symbol API</a:t>
            </a:r>
          </a:p>
        </p:txBody>
      </p:sp>
      <p:sp>
        <p:nvSpPr>
          <p:cNvPr id="9" name="Rectangle 8"/>
          <p:cNvSpPr/>
          <p:nvPr/>
        </p:nvSpPr>
        <p:spPr>
          <a:xfrm>
            <a:off x="6897476" y="2585046"/>
            <a:ext cx="2179599" cy="129228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Binding and Flow API</a:t>
            </a:r>
          </a:p>
        </p:txBody>
      </p:sp>
      <p:sp>
        <p:nvSpPr>
          <p:cNvPr id="10" name="Rectangle 9"/>
          <p:cNvSpPr/>
          <p:nvPr/>
        </p:nvSpPr>
        <p:spPr>
          <a:xfrm>
            <a:off x="9155509" y="2585046"/>
            <a:ext cx="1341292" cy="129228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Emit API</a:t>
            </a:r>
          </a:p>
        </p:txBody>
      </p:sp>
      <p:cxnSp>
        <p:nvCxnSpPr>
          <p:cNvPr id="11" name="Straight Arrow Connector 10"/>
          <p:cNvCxnSpPr>
            <a:stCxn id="4" idx="3"/>
            <a:endCxn id="5" idx="1"/>
          </p:cNvCxnSpPr>
          <p:nvPr/>
        </p:nvCxnSpPr>
        <p:spPr>
          <a:xfrm>
            <a:off x="2773017" y="3257396"/>
            <a:ext cx="1039871"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010746" y="4595582"/>
            <a:ext cx="6092687" cy="584775"/>
          </a:xfrm>
          <a:prstGeom prst="rect">
            <a:avLst/>
          </a:prstGeom>
        </p:spPr>
        <p:txBody>
          <a:bodyPr wrap="square">
            <a:spAutoFit/>
          </a:bodyPr>
          <a:lstStyle/>
          <a:p>
            <a:r>
              <a:rPr lang="en-US" sz="3200" dirty="0"/>
              <a:t>https://github.com/dotnet/roslyn</a:t>
            </a:r>
          </a:p>
        </p:txBody>
      </p:sp>
    </p:spTree>
    <p:extLst>
      <p:ext uri="{BB962C8B-B14F-4D97-AF65-F5344CB8AC3E}">
        <p14:creationId xmlns:p14="http://schemas.microsoft.com/office/powerpoint/2010/main" val="59190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Compilation</a:t>
            </a:r>
          </a:p>
        </p:txBody>
      </p:sp>
      <p:sp>
        <p:nvSpPr>
          <p:cNvPr id="6" name="Rounded Rectangle 5"/>
          <p:cNvSpPr/>
          <p:nvPr/>
        </p:nvSpPr>
        <p:spPr>
          <a:xfrm>
            <a:off x="2854180" y="1288480"/>
            <a:ext cx="1828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Consolas" panose="020B0609020204030204" pitchFamily="49" charset="0"/>
                <a:cs typeface="Consolas" panose="020B0609020204030204" pitchFamily="49" charset="0"/>
              </a:rPr>
              <a:t>ITest</a:t>
            </a:r>
            <a:endParaRPr lang="en-US" sz="2000" dirty="0">
              <a:latin typeface="Consolas" panose="020B0609020204030204" pitchFamily="49" charset="0"/>
              <a:cs typeface="Consolas" panose="020B0609020204030204" pitchFamily="49" charset="0"/>
            </a:endParaRPr>
          </a:p>
        </p:txBody>
      </p:sp>
      <p:sp>
        <p:nvSpPr>
          <p:cNvPr id="8" name="Rounded Rectangle 7"/>
          <p:cNvSpPr/>
          <p:nvPr/>
        </p:nvSpPr>
        <p:spPr>
          <a:xfrm>
            <a:off x="3158980" y="1976233"/>
            <a:ext cx="1449754" cy="453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Consolas" panose="020B0609020204030204" pitchFamily="49" charset="0"/>
                <a:cs typeface="Consolas" panose="020B0609020204030204" pitchFamily="49" charset="0"/>
              </a:rPr>
              <a:t>CallMe</a:t>
            </a:r>
            <a:r>
              <a:rPr lang="en-US" sz="2000" dirty="0">
                <a:latin typeface="Consolas" panose="020B0609020204030204" pitchFamily="49" charset="0"/>
                <a:cs typeface="Consolas" panose="020B0609020204030204" pitchFamily="49" charset="0"/>
              </a:rPr>
              <a:t>()</a:t>
            </a:r>
          </a:p>
        </p:txBody>
      </p:sp>
      <p:sp>
        <p:nvSpPr>
          <p:cNvPr id="11" name="Rectangle 10"/>
          <p:cNvSpPr/>
          <p:nvPr/>
        </p:nvSpPr>
        <p:spPr>
          <a:xfrm>
            <a:off x="3158980" y="3117279"/>
            <a:ext cx="5753908" cy="2308324"/>
          </a:xfrm>
          <a:prstGeom prst="rect">
            <a:avLst/>
          </a:prstGeom>
        </p:spPr>
        <p:txBody>
          <a:bodyPr wrap="square">
            <a:spAutoFit/>
          </a:bodyPr>
          <a:lstStyle/>
          <a:p>
            <a:r>
              <a:rPr lang="en-US" sz="2400" dirty="0" err="1">
                <a:latin typeface="Consolas" panose="020B0609020204030204" pitchFamily="49" charset="0"/>
                <a:cs typeface="Consolas" panose="020B0609020204030204" pitchFamily="49" charset="0"/>
              </a:rPr>
              <a:t>var</a:t>
            </a:r>
            <a:r>
              <a:rPr lang="en-US" sz="2400" dirty="0">
                <a:latin typeface="Consolas" panose="020B0609020204030204" pitchFamily="49" charset="0"/>
                <a:cs typeface="Consolas" panose="020B0609020204030204" pitchFamily="49" charset="0"/>
              </a:rPr>
              <a:t> rock = </a:t>
            </a:r>
            <a:r>
              <a:rPr lang="en-US" sz="2400" dirty="0" err="1">
                <a:latin typeface="Consolas" panose="020B0609020204030204" pitchFamily="49" charset="0"/>
                <a:cs typeface="Consolas" panose="020B0609020204030204" pitchFamily="49" charset="0"/>
              </a:rPr>
              <a:t>Rock.Create</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ITest</a:t>
            </a:r>
            <a:r>
              <a:rPr lang="en-US" sz="2400" dirty="0">
                <a:latin typeface="Consolas" panose="020B0609020204030204" pitchFamily="49" charset="0"/>
                <a:cs typeface="Consolas" panose="020B0609020204030204" pitchFamily="49" charset="0"/>
              </a:rPr>
              <a:t>&gt;();</a:t>
            </a:r>
          </a:p>
          <a:p>
            <a:r>
              <a:rPr lang="en-US" sz="2400" dirty="0" err="1">
                <a:latin typeface="Consolas" panose="020B0609020204030204" pitchFamily="49" charset="0"/>
                <a:cs typeface="Consolas" panose="020B0609020204030204" pitchFamily="49" charset="0"/>
              </a:rPr>
              <a:t>rock.Handle</a:t>
            </a:r>
            <a:r>
              <a:rPr lang="en-US" sz="2400" dirty="0">
                <a:latin typeface="Consolas" panose="020B0609020204030204" pitchFamily="49" charset="0"/>
                <a:cs typeface="Consolas" panose="020B0609020204030204" pitchFamily="49" charset="0"/>
              </a:rPr>
              <a:t>(_ =&gt; _.</a:t>
            </a:r>
            <a:r>
              <a:rPr lang="en-US" sz="2400" dirty="0" err="1">
                <a:latin typeface="Consolas" panose="020B0609020204030204" pitchFamily="49" charset="0"/>
                <a:cs typeface="Consolas" panose="020B0609020204030204" pitchFamily="49" charset="0"/>
              </a:rPr>
              <a:t>CallMe</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 =&gt; { return 42; });</a:t>
            </a:r>
          </a:p>
          <a:p>
            <a:endParaRPr lang="en-US" sz="2400" dirty="0">
              <a:latin typeface="Consolas" panose="020B0609020204030204" pitchFamily="49" charset="0"/>
              <a:cs typeface="Consolas" panose="020B0609020204030204" pitchFamily="49" charset="0"/>
            </a:endParaRPr>
          </a:p>
          <a:p>
            <a:r>
              <a:rPr lang="en-US" sz="2400" dirty="0" err="1">
                <a:latin typeface="Consolas" panose="020B0609020204030204" pitchFamily="49" charset="0"/>
                <a:cs typeface="Consolas" panose="020B0609020204030204" pitchFamily="49" charset="0"/>
              </a:rPr>
              <a:t>var</a:t>
            </a:r>
            <a:r>
              <a:rPr lang="en-US" sz="2400" dirty="0">
                <a:latin typeface="Consolas" panose="020B0609020204030204" pitchFamily="49" charset="0"/>
                <a:cs typeface="Consolas" panose="020B0609020204030204" pitchFamily="49" charset="0"/>
              </a:rPr>
              <a:t> chunk = </a:t>
            </a:r>
            <a:r>
              <a:rPr lang="en-US" sz="2400" dirty="0" err="1">
                <a:latin typeface="Consolas" panose="020B0609020204030204" pitchFamily="49" charset="0"/>
                <a:cs typeface="Consolas" panose="020B0609020204030204" pitchFamily="49" charset="0"/>
              </a:rPr>
              <a:t>rock.Make</a:t>
            </a:r>
            <a:r>
              <a:rPr lang="en-US" sz="2400" dirty="0">
                <a:latin typeface="Consolas" panose="020B0609020204030204" pitchFamily="49" charset="0"/>
                <a:cs typeface="Consolas" panose="020B0609020204030204" pitchFamily="49" charset="0"/>
              </a:rPr>
              <a:t>();</a:t>
            </a:r>
          </a:p>
          <a:p>
            <a:r>
              <a:rPr lang="en-US" sz="2400" dirty="0" err="1">
                <a:latin typeface="Consolas" panose="020B0609020204030204" pitchFamily="49" charset="0"/>
                <a:cs typeface="Consolas" panose="020B0609020204030204" pitchFamily="49" charset="0"/>
              </a:rPr>
              <a:t>chunk.CallMe</a:t>
            </a:r>
            <a:r>
              <a:rPr lang="en-US" sz="2400" dirty="0">
                <a:latin typeface="Consolas" panose="020B0609020204030204" pitchFamily="49" charset="0"/>
                <a:cs typeface="Consolas" panose="020B0609020204030204" pitchFamily="49" charset="0"/>
              </a:rPr>
              <a:t>();</a:t>
            </a:r>
          </a:p>
        </p:txBody>
      </p:sp>
      <p:sp>
        <p:nvSpPr>
          <p:cNvPr id="12" name="Rounded Rectangle 11"/>
          <p:cNvSpPr/>
          <p:nvPr/>
        </p:nvSpPr>
        <p:spPr>
          <a:xfrm>
            <a:off x="7205005" y="1288480"/>
            <a:ext cx="1828800" cy="914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cs typeface="Consolas" panose="020B0609020204030204" pitchFamily="49" charset="0"/>
              </a:rPr>
              <a:t>Rock841914</a:t>
            </a:r>
          </a:p>
          <a:p>
            <a:pPr algn="ct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ITest</a:t>
            </a:r>
            <a:endParaRPr lang="en-US" sz="2000" dirty="0">
              <a:latin typeface="Consolas" panose="020B0609020204030204" pitchFamily="49" charset="0"/>
              <a:cs typeface="Consolas" panose="020B0609020204030204" pitchFamily="49" charset="0"/>
            </a:endParaRPr>
          </a:p>
        </p:txBody>
      </p:sp>
      <p:cxnSp>
        <p:nvCxnSpPr>
          <p:cNvPr id="5" name="Straight Arrow Connector 4"/>
          <p:cNvCxnSpPr>
            <a:endCxn id="12" idx="2"/>
          </p:cNvCxnSpPr>
          <p:nvPr/>
        </p:nvCxnSpPr>
        <p:spPr>
          <a:xfrm flipV="1">
            <a:off x="6511332" y="2202880"/>
            <a:ext cx="1608073" cy="241936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33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Definitions</a:t>
            </a:r>
          </a:p>
          <a:p>
            <a:r>
              <a:rPr lang="en-US" dirty="0"/>
              <a:t>Snippets</a:t>
            </a:r>
          </a:p>
          <a:p>
            <a:r>
              <a:rPr lang="en-US" dirty="0"/>
              <a:t>Reflection</a:t>
            </a:r>
          </a:p>
          <a:p>
            <a:r>
              <a:rPr lang="en-US" dirty="0"/>
              <a:t>Expressions</a:t>
            </a:r>
          </a:p>
          <a:p>
            <a:r>
              <a:rPr lang="en-US" dirty="0"/>
              <a:t>Compilation</a:t>
            </a:r>
          </a:p>
        </p:txBody>
      </p:sp>
      <p:sp>
        <p:nvSpPr>
          <p:cNvPr id="3" name="Title 2"/>
          <p:cNvSpPr>
            <a:spLocks noGrp="1"/>
          </p:cNvSpPr>
          <p:nvPr>
            <p:ph type="title"/>
          </p:nvPr>
        </p:nvSpPr>
        <p:spPr/>
        <p:txBody>
          <a:bodyPr/>
          <a:lstStyle/>
          <a:p>
            <a:r>
              <a:rPr lang="en-US" dirty="0"/>
              <a:t>Overview	</a:t>
            </a:r>
          </a:p>
        </p:txBody>
      </p:sp>
      <p:sp>
        <p:nvSpPr>
          <p:cNvPr id="6" name="Content Placeholder 1"/>
          <p:cNvSpPr txBox="1">
            <a:spLocks/>
          </p:cNvSpPr>
          <p:nvPr/>
        </p:nvSpPr>
        <p:spPr>
          <a:xfrm>
            <a:off x="4836160" y="3429000"/>
            <a:ext cx="7227373" cy="2293070"/>
          </a:xfrm>
          <a:prstGeom prst="rect">
            <a:avLst/>
          </a:prstGeom>
        </p:spPr>
        <p:txBody>
          <a:bodyPr vert="horz" lIns="91440" tIns="45720" rIns="91440" bIns="45720" rtlCol="0" anchor="ctr" anchorCtr="0">
            <a:normAutofit fontScale="92500" lnSpcReduction="10000"/>
          </a:bodyPr>
          <a:lstStyle>
            <a:lvl1pPr marL="342900" indent="-274320" algn="l" defTabSz="914400" rtl="0" eaLnBrk="1" latinLnBrk="0" hangingPunct="1">
              <a:spcBef>
                <a:spcPct val="20000"/>
              </a:spcBef>
              <a:buClr>
                <a:srgbClr val="7AB800"/>
              </a:buClr>
              <a:buSzPct val="90000"/>
              <a:buFont typeface="Arial" pitchFamily="34" charset="0"/>
              <a:buChar char="•"/>
              <a:defRPr sz="2200" kern="1200">
                <a:solidFill>
                  <a:srgbClr val="1E1E1E"/>
                </a:solidFill>
                <a:latin typeface="Calibri"/>
                <a:ea typeface="+mn-ea"/>
                <a:cs typeface="Calibri"/>
              </a:defRPr>
            </a:lvl1pPr>
            <a:lvl2pPr marL="640080" indent="-274320" algn="l" defTabSz="914400" rtl="0" eaLnBrk="1" latinLnBrk="0" hangingPunct="1">
              <a:spcBef>
                <a:spcPct val="20000"/>
              </a:spcBef>
              <a:buClr>
                <a:srgbClr val="7AB800"/>
              </a:buClr>
              <a:buSzPct val="90000"/>
              <a:buFont typeface="Calibri" pitchFamily="34" charset="0"/>
              <a:buChar char="–"/>
              <a:defRPr sz="2200" kern="1200">
                <a:solidFill>
                  <a:srgbClr val="1E1E1E"/>
                </a:solidFill>
                <a:latin typeface="Calibri"/>
                <a:ea typeface="+mn-ea"/>
                <a:cs typeface="Calibri"/>
              </a:defRPr>
            </a:lvl2pPr>
            <a:lvl3pPr marL="914400" indent="-228600" algn="l" defTabSz="914400" rtl="0" eaLnBrk="1" latinLnBrk="0" hangingPunct="1">
              <a:spcBef>
                <a:spcPct val="20000"/>
              </a:spcBef>
              <a:buClr>
                <a:srgbClr val="7AB800"/>
              </a:buClr>
              <a:buSzPct val="90000"/>
              <a:buFont typeface="Arial" pitchFamily="34" charset="0"/>
              <a:buChar char="•"/>
              <a:defRPr sz="1800" kern="1200">
                <a:solidFill>
                  <a:srgbClr val="1E1E1E"/>
                </a:solidFill>
                <a:latin typeface="Calibri"/>
                <a:ea typeface="+mn-ea"/>
                <a:cs typeface="Calibri"/>
              </a:defRPr>
            </a:lvl3pPr>
            <a:lvl4pPr marL="1124712" indent="-228600" algn="l" defTabSz="914400" rtl="0" eaLnBrk="1" latinLnBrk="0" hangingPunct="1">
              <a:spcBef>
                <a:spcPct val="20000"/>
              </a:spcBef>
              <a:buClr>
                <a:srgbClr val="7AB800"/>
              </a:buClr>
              <a:buSzPct val="90000"/>
              <a:buFont typeface="Arial" pitchFamily="34" charset="0"/>
              <a:buChar char="•"/>
              <a:defRPr sz="1600" kern="1200">
                <a:solidFill>
                  <a:srgbClr val="1E1E1E"/>
                </a:solidFill>
                <a:latin typeface="Calibri"/>
                <a:ea typeface="+mn-ea"/>
                <a:cs typeface="Calibri"/>
              </a:defRPr>
            </a:lvl4pPr>
            <a:lvl5pPr marL="1325880" indent="-228600" algn="l" defTabSz="914400" rtl="0" eaLnBrk="1" latinLnBrk="0" hangingPunct="1">
              <a:spcBef>
                <a:spcPct val="20000"/>
              </a:spcBef>
              <a:buClr>
                <a:srgbClr val="7AB800"/>
              </a:buClr>
              <a:buSzPct val="90000"/>
              <a:buFont typeface="Arial" pitchFamily="34" charset="0"/>
              <a:buChar char="•"/>
              <a:defRPr sz="1400" kern="1200" baseline="0">
                <a:solidFill>
                  <a:srgbClr val="1E1E1E"/>
                </a:solidFill>
                <a:latin typeface="Calibri"/>
                <a:ea typeface="+mn-ea"/>
                <a:cs typeface="Calibri"/>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lgn="ctr">
              <a:buFont typeface="Arial" pitchFamily="34" charset="0"/>
              <a:buNone/>
            </a:pPr>
            <a:r>
              <a:rPr lang="en-US" sz="2800" dirty="0">
                <a:latin typeface="+mn-lt"/>
              </a:rPr>
              <a:t>Remember…</a:t>
            </a:r>
          </a:p>
          <a:p>
            <a:pPr marL="68580" indent="0" algn="ctr">
              <a:buNone/>
            </a:pPr>
            <a:r>
              <a:rPr lang="en-US" sz="2800" dirty="0">
                <a:latin typeface="+mn-lt"/>
              </a:rPr>
              <a:t>https://github.com/JasonBock/CodeSnippets</a:t>
            </a:r>
          </a:p>
          <a:p>
            <a:pPr marL="68580" indent="0" algn="ctr">
              <a:buNone/>
            </a:pPr>
            <a:r>
              <a:rPr lang="en-US" sz="2800" dirty="0">
                <a:latin typeface="+mn-lt"/>
              </a:rPr>
              <a:t>https://github.com/JasonBock/Rocks</a:t>
            </a:r>
          </a:p>
          <a:p>
            <a:pPr marL="68580" indent="0" algn="ctr">
              <a:buNone/>
            </a:pPr>
            <a:endParaRPr lang="en-US" sz="2800" dirty="0">
              <a:latin typeface="+mn-lt"/>
            </a:endParaRPr>
          </a:p>
          <a:p>
            <a:pPr marL="68580" indent="0" algn="ctr">
              <a:buNone/>
            </a:pPr>
            <a:r>
              <a:rPr lang="en-US" sz="2800" dirty="0">
                <a:latin typeface="+mn-lt"/>
              </a:rPr>
              <a:t>https://github.com/JasonBock/Presentations</a:t>
            </a:r>
          </a:p>
        </p:txBody>
      </p:sp>
    </p:spTree>
    <p:extLst>
      <p:ext uri="{BB962C8B-B14F-4D97-AF65-F5344CB8AC3E}">
        <p14:creationId xmlns:p14="http://schemas.microsoft.com/office/powerpoint/2010/main" val="1759547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Compilation</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http://phillbarron.files.wordpress.com/2012/01/confused.jpg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7893" y="1015034"/>
            <a:ext cx="4082498" cy="4817348"/>
          </a:xfrm>
          <a:prstGeom prst="rect">
            <a:avLst/>
          </a:prstGeom>
        </p:spPr>
      </p:pic>
    </p:spTree>
    <p:extLst>
      <p:ext uri="{BB962C8B-B14F-4D97-AF65-F5344CB8AC3E}">
        <p14:creationId xmlns:p14="http://schemas.microsoft.com/office/powerpoint/2010/main" val="25908751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Compilation</a:t>
            </a:r>
          </a:p>
        </p:txBody>
      </p:sp>
      <p:pic>
        <p:nvPicPr>
          <p:cNvPr id="5" name="Picture 4"/>
          <p:cNvPicPr>
            <a:picLocks noChangeAspect="1"/>
          </p:cNvPicPr>
          <p:nvPr/>
        </p:nvPicPr>
        <p:blipFill>
          <a:blip r:embed="rId3"/>
          <a:stretch>
            <a:fillRect/>
          </a:stretch>
        </p:blipFill>
        <p:spPr>
          <a:xfrm>
            <a:off x="2091140" y="986062"/>
            <a:ext cx="8016003" cy="4891529"/>
          </a:xfrm>
          <a:prstGeom prst="rect">
            <a:avLst/>
          </a:prstGeom>
        </p:spPr>
      </p:pic>
    </p:spTree>
    <p:extLst>
      <p:ext uri="{BB962C8B-B14F-4D97-AF65-F5344CB8AC3E}">
        <p14:creationId xmlns:p14="http://schemas.microsoft.com/office/powerpoint/2010/main" val="3614625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Compilation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3489" y="1252458"/>
            <a:ext cx="7891305" cy="4355243"/>
          </a:xfrm>
          <a:prstGeom prst="rect">
            <a:avLst/>
          </a:prstGeom>
        </p:spPr>
      </p:pic>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https://github.com/JasonBock/rocks</a:t>
            </a:r>
          </a:p>
        </p:txBody>
      </p:sp>
    </p:spTree>
    <p:extLst>
      <p:ext uri="{BB962C8B-B14F-4D97-AF65-F5344CB8AC3E}">
        <p14:creationId xmlns:p14="http://schemas.microsoft.com/office/powerpoint/2010/main" val="35687564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Rocks</a:t>
            </a:r>
          </a:p>
        </p:txBody>
      </p:sp>
      <p:sp>
        <p:nvSpPr>
          <p:cNvPr id="3" name="Text Placeholder 2"/>
          <p:cNvSpPr>
            <a:spLocks noGrp="1"/>
          </p:cNvSpPr>
          <p:nvPr>
            <p:ph type="body" idx="1"/>
          </p:nvPr>
        </p:nvSpPr>
        <p:spPr/>
        <p:txBody>
          <a:bodyPr/>
          <a:lstStyle/>
          <a:p>
            <a:r>
              <a:rPr lang="en-US" dirty="0"/>
              <a:t>Metaprogramming in .NET</a:t>
            </a:r>
          </a:p>
        </p:txBody>
      </p:sp>
    </p:spTree>
    <p:extLst>
      <p:ext uri="{BB962C8B-B14F-4D97-AF65-F5344CB8AC3E}">
        <p14:creationId xmlns:p14="http://schemas.microsoft.com/office/powerpoint/2010/main" val="3033807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6" name="Content Placeholder 1"/>
          <p:cNvSpPr>
            <a:spLocks noGrp="1"/>
          </p:cNvSpPr>
          <p:nvPr>
            <p:ph idx="1"/>
          </p:nvPr>
        </p:nvSpPr>
        <p:spPr>
          <a:xfrm>
            <a:off x="432154" y="911225"/>
            <a:ext cx="11430000" cy="4810845"/>
          </a:xfrm>
        </p:spPr>
        <p:txBody>
          <a:bodyPr/>
          <a:lstStyle/>
          <a:p>
            <a:r>
              <a:rPr lang="en-US" dirty="0"/>
              <a:t>What didn’t I cover?</a:t>
            </a:r>
          </a:p>
          <a:p>
            <a:pPr lvl="1"/>
            <a:r>
              <a:rPr lang="en-US" dirty="0" err="1"/>
              <a:t>CodeDom</a:t>
            </a:r>
            <a:endParaRPr lang="en-US" dirty="0"/>
          </a:p>
          <a:p>
            <a:pPr lvl="1"/>
            <a:r>
              <a:rPr lang="en-US" dirty="0"/>
              <a:t>T4</a:t>
            </a:r>
          </a:p>
          <a:p>
            <a:pPr lvl="1"/>
            <a:r>
              <a:rPr lang="en-US" dirty="0"/>
              <a:t>IL</a:t>
            </a:r>
          </a:p>
          <a:p>
            <a:pPr lvl="2"/>
            <a:r>
              <a:rPr lang="en-US" dirty="0" err="1"/>
              <a:t>System.Reflection.Emit</a:t>
            </a:r>
            <a:endParaRPr lang="en-US" dirty="0"/>
          </a:p>
          <a:p>
            <a:pPr lvl="2"/>
            <a:r>
              <a:rPr lang="en-US" dirty="0" err="1"/>
              <a:t>System.Reflection.Metadata</a:t>
            </a:r>
            <a:r>
              <a:rPr lang="en-US" dirty="0"/>
              <a:t> (</a:t>
            </a:r>
            <a:r>
              <a:rPr lang="en-US" dirty="0">
                <a:hlinkClick r:id="rId3"/>
              </a:rPr>
              <a:t>https://github.com/dotnet/corefx/tree/master/src/System.Reflection.Metadata</a:t>
            </a:r>
            <a:r>
              <a:rPr lang="en-US" dirty="0"/>
              <a:t>)</a:t>
            </a:r>
          </a:p>
          <a:p>
            <a:pPr lvl="2"/>
            <a:r>
              <a:rPr lang="en-US" dirty="0"/>
              <a:t>Cecil (</a:t>
            </a:r>
            <a:r>
              <a:rPr lang="en-US" dirty="0">
                <a:hlinkClick r:id="rId4"/>
              </a:rPr>
              <a:t>https://github.com/jbevain/cecil</a:t>
            </a:r>
            <a:r>
              <a:rPr lang="en-US" dirty="0"/>
              <a:t>) </a:t>
            </a:r>
          </a:p>
          <a:p>
            <a:pPr lvl="2"/>
            <a:r>
              <a:rPr lang="en-US" dirty="0"/>
              <a:t>Sigil (</a:t>
            </a:r>
            <a:r>
              <a:rPr lang="en-US" dirty="0">
                <a:hlinkClick r:id="rId5"/>
              </a:rPr>
              <a:t>https://github.com/kevin-montrose/Sigil</a:t>
            </a:r>
            <a:r>
              <a:rPr lang="en-US" dirty="0"/>
              <a:t>)</a:t>
            </a:r>
          </a:p>
        </p:txBody>
      </p:sp>
    </p:spTree>
    <p:extLst>
      <p:ext uri="{BB962C8B-B14F-4D97-AF65-F5344CB8AC3E}">
        <p14:creationId xmlns:p14="http://schemas.microsoft.com/office/powerpoint/2010/main" val="42793246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6" name="Content Placeholder 1"/>
          <p:cNvSpPr>
            <a:spLocks noGrp="1"/>
          </p:cNvSpPr>
          <p:nvPr>
            <p:ph idx="1"/>
          </p:nvPr>
        </p:nvSpPr>
        <p:spPr>
          <a:xfrm>
            <a:off x="432154" y="911225"/>
            <a:ext cx="11430000" cy="4810845"/>
          </a:xfrm>
        </p:spPr>
        <p:txBody>
          <a:bodyPr/>
          <a:lstStyle/>
          <a:p>
            <a:r>
              <a:rPr lang="en-US" dirty="0"/>
              <a:t>What didn’t I cover?</a:t>
            </a:r>
          </a:p>
          <a:p>
            <a:pPr lvl="1"/>
            <a:r>
              <a:rPr lang="en-US" dirty="0"/>
              <a:t>Dynamic</a:t>
            </a:r>
          </a:p>
          <a:p>
            <a:pPr lvl="2"/>
            <a:r>
              <a:rPr lang="en-US" dirty="0" err="1"/>
              <a:t>ExpandoObject</a:t>
            </a:r>
            <a:endParaRPr lang="en-US" dirty="0"/>
          </a:p>
          <a:p>
            <a:pPr lvl="2"/>
            <a:r>
              <a:rPr lang="en-US" dirty="0"/>
              <a:t>Clay (</a:t>
            </a:r>
            <a:r>
              <a:rPr lang="en-US" dirty="0">
                <a:hlinkClick r:id="rId3"/>
              </a:rPr>
              <a:t>https://github.com/jhorv/Clay/</a:t>
            </a:r>
            <a:r>
              <a:rPr lang="en-US" dirty="0"/>
              <a:t>)</a:t>
            </a:r>
          </a:p>
          <a:p>
            <a:pPr lvl="2"/>
            <a:r>
              <a:rPr lang="en-US" dirty="0"/>
              <a:t>Gemini (</a:t>
            </a:r>
            <a:r>
              <a:rPr lang="en-US" dirty="0">
                <a:hlinkClick r:id="rId4"/>
              </a:rPr>
              <a:t>https://www.nuget.org/packages/gemini/</a:t>
            </a:r>
            <a:r>
              <a:rPr lang="en-US" dirty="0"/>
              <a:t> and </a:t>
            </a:r>
            <a:r>
              <a:rPr lang="en-US" dirty="0">
                <a:hlinkClick r:id="rId5"/>
              </a:rPr>
              <a:t>https://github.com/nsabiyera/Oak</a:t>
            </a:r>
            <a:r>
              <a:rPr lang="en-US" dirty="0"/>
              <a:t>)</a:t>
            </a:r>
          </a:p>
          <a:p>
            <a:pPr lvl="1"/>
            <a:r>
              <a:rPr lang="en-US" dirty="0"/>
              <a:t>Weavers</a:t>
            </a:r>
          </a:p>
          <a:p>
            <a:pPr lvl="2"/>
            <a:r>
              <a:rPr lang="en-US" dirty="0"/>
              <a:t>Injectors (</a:t>
            </a:r>
            <a:r>
              <a:rPr lang="en-US" dirty="0">
                <a:hlinkClick r:id="rId6"/>
              </a:rPr>
              <a:t>https://github.com/jasonbock/injectors</a:t>
            </a:r>
            <a:r>
              <a:rPr lang="en-US" dirty="0"/>
              <a:t>)</a:t>
            </a:r>
          </a:p>
          <a:p>
            <a:pPr lvl="2"/>
            <a:r>
              <a:rPr lang="en-US" dirty="0" err="1"/>
              <a:t>Fody</a:t>
            </a:r>
            <a:r>
              <a:rPr lang="en-US" dirty="0"/>
              <a:t> (</a:t>
            </a:r>
            <a:r>
              <a:rPr lang="en-US" dirty="0">
                <a:hlinkClick r:id="rId7"/>
              </a:rPr>
              <a:t>https://github.com/Fody/Fody</a:t>
            </a:r>
            <a:r>
              <a:rPr lang="en-US" dirty="0"/>
              <a:t>)</a:t>
            </a:r>
          </a:p>
          <a:p>
            <a:pPr lvl="2"/>
            <a:r>
              <a:rPr lang="en-US" dirty="0" err="1"/>
              <a:t>PostSharp</a:t>
            </a:r>
            <a:r>
              <a:rPr lang="en-US" dirty="0"/>
              <a:t> (</a:t>
            </a:r>
            <a:r>
              <a:rPr lang="en-US" dirty="0">
                <a:hlinkClick r:id="rId8"/>
              </a:rPr>
              <a:t>https://www.postsharp.net/</a:t>
            </a:r>
            <a:r>
              <a:rPr lang="en-US" dirty="0"/>
              <a:t>)</a:t>
            </a:r>
          </a:p>
          <a:p>
            <a:endParaRPr lang="en-US" dirty="0"/>
          </a:p>
        </p:txBody>
      </p:sp>
    </p:spTree>
    <p:extLst>
      <p:ext uri="{BB962C8B-B14F-4D97-AF65-F5344CB8AC3E}">
        <p14:creationId xmlns:p14="http://schemas.microsoft.com/office/powerpoint/2010/main" val="2823205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6" name="Content Placeholder 1"/>
          <p:cNvSpPr>
            <a:spLocks noGrp="1"/>
          </p:cNvSpPr>
          <p:nvPr>
            <p:ph idx="1"/>
          </p:nvPr>
        </p:nvSpPr>
        <p:spPr>
          <a:xfrm>
            <a:off x="432154" y="911225"/>
            <a:ext cx="11430000" cy="4810845"/>
          </a:xfrm>
        </p:spPr>
        <p:txBody>
          <a:bodyPr/>
          <a:lstStyle/>
          <a:p>
            <a:r>
              <a:rPr lang="en-US" dirty="0" err="1"/>
              <a:t>C#.future</a:t>
            </a:r>
            <a:endParaRPr lang="en-US" dirty="0"/>
          </a:p>
          <a:p>
            <a:pPr lvl="1"/>
            <a:r>
              <a:rPr lang="en-US" dirty="0"/>
              <a:t>Source Generators (</a:t>
            </a:r>
            <a:r>
              <a:rPr lang="en-US" dirty="0">
                <a:hlinkClick r:id="rId3"/>
              </a:rPr>
              <a:t>https://github.com/dotnet/roslyn/blob/master/docs/features/generators.md</a:t>
            </a:r>
            <a:r>
              <a:rPr lang="en-US" dirty="0"/>
              <a:t> and </a:t>
            </a:r>
            <a:r>
              <a:rPr lang="en-US" dirty="0">
                <a:hlinkClick r:id="rId4"/>
              </a:rPr>
              <a:t>https://github.com/dotnet/csharplang/issues/107</a:t>
            </a:r>
            <a:r>
              <a:rPr lang="en-US" dirty="0"/>
              <a:t>)</a:t>
            </a:r>
          </a:p>
          <a:p>
            <a:pPr lvl="1"/>
            <a:r>
              <a:rPr lang="en-US" dirty="0"/>
              <a:t>Shapes and Extensions (</a:t>
            </a:r>
            <a:r>
              <a:rPr lang="en-US" dirty="0">
                <a:hlinkClick r:id="rId5"/>
              </a:rPr>
              <a:t>https://github.com/dotnet/csharplang/issues/1711</a:t>
            </a:r>
            <a:r>
              <a:rPr lang="en-US" dirty="0"/>
              <a:t> and </a:t>
            </a:r>
            <a:r>
              <a:rPr lang="en-US" dirty="0">
                <a:hlinkClick r:id="rId6"/>
              </a:rPr>
              <a:t>https://github.com/dotnet/csharplang/issues/164</a:t>
            </a:r>
            <a:r>
              <a:rPr lang="en-US" dirty="0"/>
              <a:t>)</a:t>
            </a:r>
          </a:p>
          <a:p>
            <a:pPr lvl="1"/>
            <a:endParaRPr lang="en-US" dirty="0"/>
          </a:p>
        </p:txBody>
      </p:sp>
    </p:spTree>
    <p:extLst>
      <p:ext uri="{BB962C8B-B14F-4D97-AF65-F5344CB8AC3E}">
        <p14:creationId xmlns:p14="http://schemas.microsoft.com/office/powerpoint/2010/main" val="12632329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http://upload.wikimedia.org/wikipedia/commons/d/de/CERO_fear.png</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2366" y="795142"/>
            <a:ext cx="5084737" cy="5091741"/>
          </a:xfrm>
          <a:prstGeom prst="rect">
            <a:avLst/>
          </a:prstGeom>
        </p:spPr>
      </p:pic>
    </p:spTree>
    <p:extLst>
      <p:ext uri="{BB962C8B-B14F-4D97-AF65-F5344CB8AC3E}">
        <p14:creationId xmlns:p14="http://schemas.microsoft.com/office/powerpoint/2010/main" val="31825749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http://upload.wikimedia.org/wikipedia/commons/d/de/CERO_fear.png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940" y="931997"/>
            <a:ext cx="6608403" cy="4958606"/>
          </a:xfrm>
          <a:prstGeom prst="rect">
            <a:avLst/>
          </a:prstGeom>
        </p:spPr>
      </p:pic>
    </p:spTree>
    <p:extLst>
      <p:ext uri="{BB962C8B-B14F-4D97-AF65-F5344CB8AC3E}">
        <p14:creationId xmlns:p14="http://schemas.microsoft.com/office/powerpoint/2010/main" val="3895556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Shameless Plug</a:t>
            </a:r>
            <a:endParaRPr lang="en-US" dirty="0"/>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http://manning.com/hazzard/</a:t>
            </a:r>
          </a:p>
          <a:p>
            <a:pPr algn="r"/>
            <a:r>
              <a:rPr lang="en-US" sz="1200" dirty="0">
                <a:latin typeface="+mj-lt"/>
                <a:cs typeface="Calibri" pitchFamily="34" charset="0"/>
              </a:rPr>
              <a:t>https://www.apress.com/us/book/9781484221105</a:t>
            </a:r>
          </a:p>
        </p:txBody>
      </p:sp>
      <p:pic>
        <p:nvPicPr>
          <p:cNvPr id="5" name="Picture 4"/>
          <p:cNvPicPr>
            <a:picLocks noChangeAspect="1"/>
          </p:cNvPicPr>
          <p:nvPr/>
        </p:nvPicPr>
        <p:blipFill>
          <a:blip r:embed="rId3"/>
          <a:stretch>
            <a:fillRect/>
          </a:stretch>
        </p:blipFill>
        <p:spPr>
          <a:xfrm>
            <a:off x="2194114" y="978526"/>
            <a:ext cx="3901886" cy="4900947"/>
          </a:xfrm>
          <a:prstGeom prst="rect">
            <a:avLst/>
          </a:prstGeom>
          <a:ln w="25400">
            <a:solidFill>
              <a:schemeClr val="accent1">
                <a:shade val="50000"/>
              </a:schemeClr>
            </a:solidFill>
          </a:ln>
        </p:spPr>
      </p:pic>
      <p:pic>
        <p:nvPicPr>
          <p:cNvPr id="4" name="Picture 3">
            <a:extLst>
              <a:ext uri="{FF2B5EF4-FFF2-40B4-BE49-F238E27FC236}">
                <a16:creationId xmlns:a16="http://schemas.microsoft.com/office/drawing/2014/main" id="{9A5C707F-0424-4CFA-8E61-305F676DBC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163" y="978525"/>
            <a:ext cx="3437538" cy="4900947"/>
          </a:xfrm>
          <a:prstGeom prst="rect">
            <a:avLst/>
          </a:prstGeom>
          <a:ln w="25400">
            <a:solidFill>
              <a:schemeClr val="accent1">
                <a:shade val="50000"/>
              </a:schemeClr>
            </a:solidFill>
          </a:ln>
        </p:spPr>
      </p:pic>
    </p:spTree>
    <p:extLst>
      <p:ext uri="{BB962C8B-B14F-4D97-AF65-F5344CB8AC3E}">
        <p14:creationId xmlns:p14="http://schemas.microsoft.com/office/powerpoint/2010/main" val="216955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http://kauilapele.files.wordpress.com/2011/11/magic.gif</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8837" y="1159277"/>
            <a:ext cx="7720610" cy="4502430"/>
          </a:xfrm>
          <a:prstGeom prst="rect">
            <a:avLst/>
          </a:prstGeom>
        </p:spPr>
      </p:pic>
    </p:spTree>
    <p:extLst>
      <p:ext uri="{BB962C8B-B14F-4D97-AF65-F5344CB8AC3E}">
        <p14:creationId xmlns:p14="http://schemas.microsoft.com/office/powerpoint/2010/main" val="30408940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Metaprogramming in .NET</a:t>
            </a: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
        <p:nvSpPr>
          <p:cNvPr id="5" name="TextBox 4"/>
          <p:cNvSpPr txBox="1"/>
          <p:nvPr/>
        </p:nvSpPr>
        <p:spPr>
          <a:xfrm>
            <a:off x="1971763" y="4103007"/>
            <a:ext cx="6603277" cy="1766119"/>
          </a:xfrm>
          <a:prstGeom prst="rect">
            <a:avLst/>
          </a:prstGeom>
          <a:noFill/>
        </p:spPr>
        <p:txBody>
          <a:bodyPr wrap="square" rtlCol="0" anchor="ctr" anchorCtr="0">
            <a:noAutofit/>
          </a:bodyPr>
          <a:lstStyle/>
          <a:p>
            <a:r>
              <a:rPr lang="en-US" dirty="0"/>
              <a:t>Remember…</a:t>
            </a:r>
          </a:p>
          <a:p>
            <a:pPr marL="285750" indent="-285750">
              <a:buClr>
                <a:srgbClr val="7AB800"/>
              </a:buClr>
              <a:buFont typeface="Wingdings" panose="05000000000000000000" pitchFamily="2" charset="2"/>
              <a:buChar char="§"/>
            </a:pPr>
            <a:r>
              <a:rPr lang="en-US" dirty="0"/>
              <a:t>https://github.com/JasonBock/CodeSnippets</a:t>
            </a:r>
          </a:p>
          <a:p>
            <a:pPr marL="285750" indent="-285750">
              <a:buClr>
                <a:srgbClr val="7AB800"/>
              </a:buClr>
              <a:buFont typeface="Wingdings" panose="05000000000000000000" pitchFamily="2" charset="2"/>
              <a:buChar char="§"/>
            </a:pPr>
            <a:r>
              <a:rPr lang="en-US" dirty="0"/>
              <a:t>https://github.com/JasonBock/Rocks</a:t>
            </a:r>
          </a:p>
          <a:p>
            <a:pPr marL="285750" indent="-285750">
              <a:buClr>
                <a:srgbClr val="7AB800"/>
              </a:buClr>
              <a:buFont typeface="Wingdings" panose="05000000000000000000" pitchFamily="2" charset="2"/>
              <a:buChar char="§"/>
            </a:pPr>
            <a:r>
              <a:rPr lang="en-US" dirty="0"/>
              <a:t>https://github.com/JasonBock/Presentations</a:t>
            </a:r>
          </a:p>
          <a:p>
            <a:pPr marL="285750" indent="-285750">
              <a:buClr>
                <a:srgbClr val="7AB800"/>
              </a:buClr>
              <a:buFont typeface="Wingdings" panose="05000000000000000000" pitchFamily="2" charset="2"/>
              <a:buChar char="§"/>
            </a:pPr>
            <a:r>
              <a:rPr lang="en-US" dirty="0"/>
              <a:t>References in the notes on this slide</a:t>
            </a:r>
          </a:p>
        </p:txBody>
      </p:sp>
    </p:spTree>
    <p:extLst>
      <p:ext uri="{BB962C8B-B14F-4D97-AF65-F5344CB8AC3E}">
        <p14:creationId xmlns:p14="http://schemas.microsoft.com/office/powerpoint/2010/main" val="694833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http://en.wikipedia.org/wiki/Metaprogramming</a:t>
            </a:r>
          </a:p>
        </p:txBody>
      </p:sp>
      <p:sp>
        <p:nvSpPr>
          <p:cNvPr id="2" name="Rectangle 1"/>
          <p:cNvSpPr/>
          <p:nvPr/>
        </p:nvSpPr>
        <p:spPr>
          <a:xfrm>
            <a:off x="1785730" y="990098"/>
            <a:ext cx="8779566" cy="4832092"/>
          </a:xfrm>
          <a:prstGeom prst="rect">
            <a:avLst/>
          </a:prstGeom>
        </p:spPr>
        <p:txBody>
          <a:bodyPr wrap="square">
            <a:spAutoFit/>
          </a:bodyPr>
          <a:lstStyle/>
          <a:p>
            <a:pPr algn="ctr"/>
            <a:r>
              <a:rPr lang="en-US" sz="4400" dirty="0"/>
              <a:t>Metaprogramming: The writing of computer programs that write or manipulate other programs (or themselves) as their data, or that do part of the work at compile time that would otherwise be done at runtime.</a:t>
            </a:r>
          </a:p>
        </p:txBody>
      </p:sp>
    </p:spTree>
    <p:extLst>
      <p:ext uri="{BB962C8B-B14F-4D97-AF65-F5344CB8AC3E}">
        <p14:creationId xmlns:p14="http://schemas.microsoft.com/office/powerpoint/2010/main" val="3725119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http://manning.com/hazzard/</a:t>
            </a:r>
          </a:p>
        </p:txBody>
      </p:sp>
      <p:sp>
        <p:nvSpPr>
          <p:cNvPr id="2" name="Rectangle 1"/>
          <p:cNvSpPr/>
          <p:nvPr/>
        </p:nvSpPr>
        <p:spPr>
          <a:xfrm>
            <a:off x="1795669" y="1278333"/>
            <a:ext cx="8779566" cy="4154984"/>
          </a:xfrm>
          <a:prstGeom prst="rect">
            <a:avLst/>
          </a:prstGeom>
        </p:spPr>
        <p:txBody>
          <a:bodyPr wrap="square">
            <a:spAutoFit/>
          </a:bodyPr>
          <a:lstStyle/>
          <a:p>
            <a:pPr algn="ctr"/>
            <a:r>
              <a:rPr lang="en-US" sz="4400" dirty="0"/>
              <a:t>“The </a:t>
            </a:r>
            <a:r>
              <a:rPr lang="en-US" sz="4400" i="1" dirty="0"/>
              <a:t>meta</a:t>
            </a:r>
            <a:r>
              <a:rPr lang="en-US" sz="4400" dirty="0"/>
              <a:t> prefix can mean </a:t>
            </a:r>
            <a:r>
              <a:rPr lang="en-US" sz="4400" i="1" dirty="0"/>
              <a:t>changed</a:t>
            </a:r>
            <a:r>
              <a:rPr lang="en-US" sz="4400" dirty="0"/>
              <a:t> or </a:t>
            </a:r>
            <a:r>
              <a:rPr lang="en-US" sz="4400" i="1" dirty="0"/>
              <a:t>higher</a:t>
            </a:r>
            <a:r>
              <a:rPr lang="en-US" sz="4400" dirty="0"/>
              <a:t>. It can also mean </a:t>
            </a:r>
            <a:r>
              <a:rPr lang="en-US" sz="4400" i="1" dirty="0"/>
              <a:t>after</a:t>
            </a:r>
            <a:r>
              <a:rPr lang="en-US" sz="4400" dirty="0"/>
              <a:t> or </a:t>
            </a:r>
            <a:r>
              <a:rPr lang="en-US" sz="4400" i="1" dirty="0"/>
              <a:t>beside</a:t>
            </a:r>
            <a:r>
              <a:rPr lang="en-US" sz="4400" dirty="0"/>
              <a:t>, depending on the context. All of those terms describe … various forms of metaprogramming.”</a:t>
            </a:r>
          </a:p>
        </p:txBody>
      </p:sp>
    </p:spTree>
    <p:extLst>
      <p:ext uri="{BB962C8B-B14F-4D97-AF65-F5344CB8AC3E}">
        <p14:creationId xmlns:p14="http://schemas.microsoft.com/office/powerpoint/2010/main" val="165480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http://1.bp.blogspot.com/-MoYos-iLGR0/Tclyxk6kH6I/AAAAAAAAF08/8aX2fOxBKlo/s1600/magical-merlin-sundara-fawn.jpg</a:t>
            </a:r>
          </a:p>
        </p:txBody>
      </p:sp>
      <p:sp>
        <p:nvSpPr>
          <p:cNvPr id="7" name="Rectangle 6"/>
          <p:cNvSpPr/>
          <p:nvPr/>
        </p:nvSpPr>
        <p:spPr>
          <a:xfrm>
            <a:off x="836414" y="1109725"/>
            <a:ext cx="7512456" cy="1754326"/>
          </a:xfrm>
          <a:prstGeom prst="rect">
            <a:avLst/>
          </a:prstGeom>
        </p:spPr>
        <p:txBody>
          <a:bodyPr wrap="square">
            <a:spAutoFit/>
          </a:bodyPr>
          <a:lstStyle/>
          <a:p>
            <a:r>
              <a:rPr lang="en-US" sz="3600" dirty="0">
                <a:latin typeface="Consolas" panose="020B0609020204030204" pitchFamily="49" charset="0"/>
                <a:cs typeface="Consolas" panose="020B0609020204030204" pitchFamily="49" charset="0"/>
              </a:rPr>
              <a:t>dynamic x = </a:t>
            </a:r>
            <a:r>
              <a:rPr lang="en-US" sz="3600" dirty="0" err="1">
                <a:latin typeface="Consolas" panose="020B0609020204030204" pitchFamily="49" charset="0"/>
                <a:cs typeface="Consolas" panose="020B0609020204030204" pitchFamily="49" charset="0"/>
              </a:rPr>
              <a:t>Program.Create</a:t>
            </a:r>
            <a:r>
              <a:rPr lang="en-US" sz="3600" dirty="0">
                <a:latin typeface="Consolas" panose="020B0609020204030204" pitchFamily="49" charset="0"/>
                <a:cs typeface="Consolas" panose="020B0609020204030204" pitchFamily="49" charset="0"/>
              </a:rPr>
              <a:t>();</a:t>
            </a:r>
          </a:p>
          <a:p>
            <a:r>
              <a:rPr lang="en-US" sz="3600" dirty="0" err="1">
                <a:latin typeface="Consolas" panose="020B0609020204030204" pitchFamily="49" charset="0"/>
                <a:cs typeface="Consolas" panose="020B0609020204030204" pitchFamily="49" charset="0"/>
              </a:rPr>
              <a:t>x.MyProperty</a:t>
            </a:r>
            <a:r>
              <a:rPr lang="en-US" sz="3600" dirty="0">
                <a:latin typeface="Consolas" panose="020B0609020204030204" pitchFamily="49" charset="0"/>
                <a:cs typeface="Consolas" panose="020B0609020204030204" pitchFamily="49" charset="0"/>
              </a:rPr>
              <a:t> = 42;</a:t>
            </a:r>
          </a:p>
          <a:p>
            <a:r>
              <a:rPr lang="en-US" sz="3600" dirty="0" err="1">
                <a:latin typeface="Consolas" panose="020B0609020204030204" pitchFamily="49" charset="0"/>
                <a:cs typeface="Consolas" panose="020B0609020204030204" pitchFamily="49" charset="0"/>
              </a:rPr>
              <a:t>x.Calculate</a:t>
            </a:r>
            <a:r>
              <a:rPr lang="en-US" sz="3600" dirty="0">
                <a:latin typeface="Consolas" panose="020B0609020204030204" pitchFamily="49" charset="0"/>
                <a:cs typeface="Consolas" panose="020B0609020204030204" pitchFamily="49" charset="0"/>
              </a:rPr>
              <a: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9" y="1984334"/>
            <a:ext cx="3449219" cy="3771146"/>
          </a:xfrm>
          <a:prstGeom prst="rect">
            <a:avLst/>
          </a:prstGeom>
        </p:spPr>
      </p:pic>
      <p:cxnSp>
        <p:nvCxnSpPr>
          <p:cNvPr id="9" name="Straight Arrow Connector 8"/>
          <p:cNvCxnSpPr>
            <a:stCxn id="8" idx="1"/>
          </p:cNvCxnSpPr>
          <p:nvPr/>
        </p:nvCxnSpPr>
        <p:spPr>
          <a:xfrm flipH="1" flipV="1">
            <a:off x="5476461" y="1984334"/>
            <a:ext cx="2524198" cy="188557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1"/>
          </p:cNvCxnSpPr>
          <p:nvPr/>
        </p:nvCxnSpPr>
        <p:spPr>
          <a:xfrm flipH="1" flipV="1">
            <a:off x="4502426" y="2604052"/>
            <a:ext cx="3498233" cy="12658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44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http://1.bp.blogspot.com/-MoYos-iLGR0/Tclyxk6kH6I/AAAAAAAAF08/8aX2fOxBKlo/s1600/magical-merlin-sundara-fawn.jpg</a:t>
            </a:r>
          </a:p>
        </p:txBody>
      </p:sp>
      <p:sp>
        <p:nvSpPr>
          <p:cNvPr id="7" name="Rectangle 6"/>
          <p:cNvSpPr/>
          <p:nvPr/>
        </p:nvSpPr>
        <p:spPr>
          <a:xfrm>
            <a:off x="836414" y="1109725"/>
            <a:ext cx="7512456" cy="1200329"/>
          </a:xfrm>
          <a:prstGeom prst="rect">
            <a:avLst/>
          </a:prstGeom>
        </p:spPr>
        <p:txBody>
          <a:bodyPr wrap="square">
            <a:spAutoFit/>
          </a:bodyPr>
          <a:lstStyle/>
          <a:p>
            <a:r>
              <a:rPr lang="en-US" sz="3600" dirty="0" err="1">
                <a:latin typeface="Consolas" panose="020B0609020204030204" pitchFamily="49" charset="0"/>
                <a:cs typeface="Consolas" panose="020B0609020204030204" pitchFamily="49" charset="0"/>
              </a:rPr>
              <a:t>var</a:t>
            </a:r>
            <a:r>
              <a:rPr lang="en-US" sz="3600" dirty="0">
                <a:latin typeface="Consolas" panose="020B0609020204030204" pitchFamily="49" charset="0"/>
                <a:cs typeface="Consolas" panose="020B0609020204030204" pitchFamily="49" charset="0"/>
              </a:rPr>
              <a:t> x = 40;</a:t>
            </a:r>
          </a:p>
          <a:p>
            <a:r>
              <a:rPr lang="en-US" sz="3600" dirty="0" err="1">
                <a:latin typeface="Consolas" panose="020B0609020204030204" pitchFamily="49" charset="0"/>
                <a:cs typeface="Consolas" panose="020B0609020204030204" pitchFamily="49" charset="0"/>
              </a:rPr>
              <a:t>eval</a:t>
            </a:r>
            <a:r>
              <a:rPr lang="en-US" sz="3600" dirty="0">
                <a:latin typeface="Consolas" panose="020B0609020204030204" pitchFamily="49" charset="0"/>
                <a:cs typeface="Consolas" panose="020B0609020204030204" pitchFamily="49" charset="0"/>
              </a:rPr>
              <a:t>('x = x + 2');</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9" y="1984334"/>
            <a:ext cx="3449219" cy="3771146"/>
          </a:xfrm>
          <a:prstGeom prst="rect">
            <a:avLst/>
          </a:prstGeom>
        </p:spPr>
      </p:pic>
      <p:cxnSp>
        <p:nvCxnSpPr>
          <p:cNvPr id="9" name="Straight Arrow Connector 8"/>
          <p:cNvCxnSpPr>
            <a:stCxn id="8" idx="1"/>
          </p:cNvCxnSpPr>
          <p:nvPr/>
        </p:nvCxnSpPr>
        <p:spPr>
          <a:xfrm flipH="1" flipV="1">
            <a:off x="5476461" y="1984334"/>
            <a:ext cx="2524198" cy="188557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26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GNC_PPT_FINAL">
  <a:themeElements>
    <a:clrScheme name="MAGENIC COLORS">
      <a:dk1>
        <a:srgbClr val="53565A"/>
      </a:dk1>
      <a:lt1>
        <a:sysClr val="window" lastClr="FFFFFF"/>
      </a:lt1>
      <a:dk2>
        <a:srgbClr val="78BE3C"/>
      </a:dk2>
      <a:lt2>
        <a:srgbClr val="FFC32C"/>
      </a:lt2>
      <a:accent1>
        <a:srgbClr val="78BE3C"/>
      </a:accent1>
      <a:accent2>
        <a:srgbClr val="00A9E0"/>
      </a:accent2>
      <a:accent3>
        <a:srgbClr val="F26A21"/>
      </a:accent3>
      <a:accent4>
        <a:srgbClr val="E31C79"/>
      </a:accent4>
      <a:accent5>
        <a:srgbClr val="75787B"/>
      </a:accent5>
      <a:accent6>
        <a:srgbClr val="97999B"/>
      </a:accent6>
      <a:hlink>
        <a:srgbClr val="F37121"/>
      </a:hlink>
      <a:folHlink>
        <a:srgbClr val="75787B"/>
      </a:folHlink>
    </a:clrScheme>
    <a:fontScheme name="Magenic_Fonts">
      <a:majorFont>
        <a:latin typeface="Franklin Gothic Medium Con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Master_010418" id="{FD514EA2-D8BF-1745-B545-7CA5720180D6}" vid="{3BCCA1D8-FBB2-C345-8A21-8D90A811E6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pany xmlns="f0d6b4bb-fd12-4740-8884-687737dcca9a">Magenic</Company>
    <Tech_x0020_Used xmlns="f0d6b4bb-fd12-4740-8884-687737dcca9a"/>
    <Document_x0020_Type xmlns="f0d6b4bb-fd12-4740-8884-687737dcca9a">
      <Value>Template</Value>
    </Document_x0020_Type>
    <Industry_x002f_Vertical xmlns="f0d6b4bb-fd12-4740-8884-687737dcca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D047A0B1BD8FE45B080D14CD83AD5DB" ma:contentTypeVersion="4" ma:contentTypeDescription="Create a new document." ma:contentTypeScope="" ma:versionID="bb8fe93aa668ed2e9af0b4a91588e96f">
  <xsd:schema xmlns:xsd="http://www.w3.org/2001/XMLSchema" xmlns:xs="http://www.w3.org/2001/XMLSchema" xmlns:p="http://schemas.microsoft.com/office/2006/metadata/properties" xmlns:ns2="f0d6b4bb-fd12-4740-8884-687737dcca9a" targetNamespace="http://schemas.microsoft.com/office/2006/metadata/properties" ma:root="true" ma:fieldsID="9ccf4b7a71e6b6cf55d0a74afbac0ca8" ns2:_="">
    <xsd:import namespace="f0d6b4bb-fd12-4740-8884-687737dcca9a"/>
    <xsd:element name="properties">
      <xsd:complexType>
        <xsd:sequence>
          <xsd:element name="documentManagement">
            <xsd:complexType>
              <xsd:all>
                <xsd:element ref="ns2:Tech_x0020_Used" minOccurs="0"/>
                <xsd:element ref="ns2:Document_x0020_Type" minOccurs="0"/>
                <xsd:element ref="ns2:Industry_x002f_Vertical" minOccurs="0"/>
                <xsd:element ref="ns2:Compan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d6b4bb-fd12-4740-8884-687737dcca9a" elementFormDefault="qualified">
    <xsd:import namespace="http://schemas.microsoft.com/office/2006/documentManagement/types"/>
    <xsd:import namespace="http://schemas.microsoft.com/office/infopath/2007/PartnerControls"/>
    <xsd:element name="Tech_x0020_Used" ma:index="8" nillable="true" ma:displayName="Tech Used" ma:internalName="Tech_x0020_Used">
      <xsd:complexType>
        <xsd:complexContent>
          <xsd:extension base="dms:MultiChoice">
            <xsd:sequence>
              <xsd:element name="Value" maxOccurs="unbounded" minOccurs="0" nillable="true">
                <xsd:simpleType>
                  <xsd:restriction base="dms:Choice">
                    <xsd:enumeration value="App Dev"/>
                    <xsd:enumeration value="Mobile"/>
                    <xsd:enumeration value="Biztalk"/>
                    <xsd:enumeration value="Azure"/>
                    <xsd:enumeration value="Data Services"/>
                    <xsd:enumeration value="Application Lifecycle Mgmt"/>
                    <xsd:enumeration value="SharePoint"/>
                    <xsd:enumeration value="UX/UI"/>
                    <xsd:enumeration value="QAT"/>
                    <xsd:enumeration value="Support &amp; Maintenance"/>
                  </xsd:restriction>
                </xsd:simpleType>
              </xsd:element>
            </xsd:sequence>
          </xsd:extension>
        </xsd:complexContent>
      </xsd:complexType>
    </xsd:element>
    <xsd:element name="Document_x0020_Type" ma:index="9" nillable="true" ma:displayName="Document Type" ma:default="Case Study" ma:internalName="Document_x0020_Type" ma:requiredMultiChoice="true">
      <xsd:complexType>
        <xsd:complexContent>
          <xsd:extension base="dms:MultiChoice">
            <xsd:sequence>
              <xsd:element name="Value" maxOccurs="unbounded" minOccurs="0" nillable="true">
                <xsd:simpleType>
                  <xsd:restriction base="dms:Choice">
                    <xsd:enumeration value="Proposal"/>
                    <xsd:enumeration value="Template"/>
                    <xsd:enumeration value="Graphics"/>
                    <xsd:enumeration value="Presentation"/>
                    <xsd:enumeration value="Base Deck"/>
                    <xsd:enumeration value="Envisioning"/>
                    <xsd:enumeration value="Case Study"/>
                    <xsd:enumeration value="Estimate"/>
                    <xsd:enumeration value="Client Supplied Docs / RFP"/>
                    <xsd:enumeration value="Pursuit Docs"/>
                    <xsd:enumeration value="White Paper"/>
                  </xsd:restriction>
                </xsd:simpleType>
              </xsd:element>
            </xsd:sequence>
          </xsd:extension>
        </xsd:complexContent>
      </xsd:complexType>
    </xsd:element>
    <xsd:element name="Industry_x002f_Vertical" ma:index="10" nillable="true" ma:displayName="Industry/Vertical" ma:format="RadioButtons" ma:internalName="Industry_x002f_Vertical">
      <xsd:simpleType>
        <xsd:restriction base="dms:Choice">
          <xsd:enumeration value="Retail"/>
          <xsd:enumeration value="Manufacturing"/>
          <xsd:enumeration value="Transportation/Logistics"/>
          <xsd:enumeration value="Financial Services/Banking"/>
          <xsd:enumeration value="Healthcare/Life Sciences"/>
          <xsd:enumeration value="Insurance"/>
          <xsd:enumeration value="Professional Services"/>
          <xsd:enumeration value="Misc."/>
        </xsd:restriction>
      </xsd:simpleType>
    </xsd:element>
    <xsd:element name="Company" ma:index="11" nillable="true" ma:displayName="Company" ma:internalName="Compan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A3A91F-3324-4EE4-8BF2-C3B78E1D1674}">
  <ds:schemaRefs>
    <ds:schemaRef ds:uri="http://purl.org/dc/elements/1.1/"/>
    <ds:schemaRef ds:uri="http://schemas.openxmlformats.org/package/2006/metadata/core-properties"/>
    <ds:schemaRef ds:uri="http://www.w3.org/XML/1998/namespace"/>
    <ds:schemaRef ds:uri="http://schemas.microsoft.com/office/infopath/2007/PartnerControls"/>
    <ds:schemaRef ds:uri="http://purl.org/dc/terms/"/>
    <ds:schemaRef ds:uri="http://schemas.microsoft.com/office/2006/metadata/properties"/>
    <ds:schemaRef ds:uri="http://schemas.microsoft.com/office/2006/documentManagement/types"/>
    <ds:schemaRef ds:uri="f0d6b4bb-fd12-4740-8884-687737dcca9a"/>
    <ds:schemaRef ds:uri="http://purl.org/dc/dcmitype/"/>
  </ds:schemaRefs>
</ds:datastoreItem>
</file>

<file path=customXml/itemProps2.xml><?xml version="1.0" encoding="utf-8"?>
<ds:datastoreItem xmlns:ds="http://schemas.openxmlformats.org/officeDocument/2006/customXml" ds:itemID="{D18D97D8-3C52-47EE-88EC-CF46155D7428}">
  <ds:schemaRefs>
    <ds:schemaRef ds:uri="http://schemas.microsoft.com/sharepoint/v3/contenttype/forms"/>
  </ds:schemaRefs>
</ds:datastoreItem>
</file>

<file path=customXml/itemProps3.xml><?xml version="1.0" encoding="utf-8"?>
<ds:datastoreItem xmlns:ds="http://schemas.openxmlformats.org/officeDocument/2006/customXml" ds:itemID="{554ECF4A-C03F-4D49-9C40-03179AA892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d6b4bb-fd12-4740-8884-687737dcca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PPT_Master_010418</Template>
  <TotalTime>1675</TotalTime>
  <Words>2524</Words>
  <Application>Microsoft Office PowerPoint</Application>
  <PresentationFormat>Widescreen</PresentationFormat>
  <Paragraphs>352</Paragraphs>
  <Slides>50</Slides>
  <Notes>47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Arial Black</vt:lpstr>
      <vt:lpstr>Calibri</vt:lpstr>
      <vt:lpstr>Consolas</vt:lpstr>
      <vt:lpstr>Cordia New</vt:lpstr>
      <vt:lpstr>Franklin Gothic Book</vt:lpstr>
      <vt:lpstr>Franklin Gothic Medium Cond</vt:lpstr>
      <vt:lpstr>Wingdings</vt:lpstr>
      <vt:lpstr>MGNC_PPT_FINAL</vt:lpstr>
      <vt:lpstr>Metaprogramming in .NET</vt:lpstr>
      <vt:lpstr>Personal Info</vt:lpstr>
      <vt:lpstr>Downloads</vt:lpstr>
      <vt:lpstr>Overview </vt:lpstr>
      <vt:lpstr>Definitions</vt:lpstr>
      <vt:lpstr>Definitions</vt:lpstr>
      <vt:lpstr>Definitions</vt:lpstr>
      <vt:lpstr>Definitions</vt:lpstr>
      <vt:lpstr>Definitions</vt:lpstr>
      <vt:lpstr>Definitions</vt:lpstr>
      <vt:lpstr>Definitions</vt:lpstr>
      <vt:lpstr>Definitions</vt:lpstr>
      <vt:lpstr>Snippets</vt:lpstr>
      <vt:lpstr>Snippets</vt:lpstr>
      <vt:lpstr>Snippets</vt:lpstr>
      <vt:lpstr>Demo: AssignmentWithNullCheck Code Snippet</vt:lpstr>
      <vt:lpstr>Reflection</vt:lpstr>
      <vt:lpstr>Reflection</vt:lpstr>
      <vt:lpstr>Reflection</vt:lpstr>
      <vt:lpstr>Reflection</vt:lpstr>
      <vt:lpstr>Reflection</vt:lpstr>
      <vt:lpstr>Reflection</vt:lpstr>
      <vt:lpstr>Reflection</vt:lpstr>
      <vt:lpstr>Reflection</vt:lpstr>
      <vt:lpstr>Expressions</vt:lpstr>
      <vt:lpstr>Expressions</vt:lpstr>
      <vt:lpstr>Expressions</vt:lpstr>
      <vt:lpstr>Expressions</vt:lpstr>
      <vt:lpstr>Expressions</vt:lpstr>
      <vt:lpstr>Expressions</vt:lpstr>
      <vt:lpstr>Expressions</vt:lpstr>
      <vt:lpstr>Expressions</vt:lpstr>
      <vt:lpstr>Expressions</vt:lpstr>
      <vt:lpstr>Expressions</vt:lpstr>
      <vt:lpstr>Expressions</vt:lpstr>
      <vt:lpstr>Expressions</vt:lpstr>
      <vt:lpstr>Compilation</vt:lpstr>
      <vt:lpstr>Compilation</vt:lpstr>
      <vt:lpstr>Compilation</vt:lpstr>
      <vt:lpstr>Compilation</vt:lpstr>
      <vt:lpstr>Compilation</vt:lpstr>
      <vt:lpstr>Compilation</vt:lpstr>
      <vt:lpstr>Demo: Rocks</vt:lpstr>
      <vt:lpstr>Summary</vt:lpstr>
      <vt:lpstr>Summary</vt:lpstr>
      <vt:lpstr>Summary</vt:lpstr>
      <vt:lpstr>Summary</vt:lpstr>
      <vt:lpstr>Summary</vt:lpstr>
      <vt:lpstr>Shameless Plug</vt:lpstr>
      <vt:lpstr>Metaprogramming in .NET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Bock</dc:creator>
  <cp:lastModifiedBy>Jason Bock</cp:lastModifiedBy>
  <cp:revision>41</cp:revision>
  <dcterms:created xsi:type="dcterms:W3CDTF">2018-02-12T02:51:15Z</dcterms:created>
  <dcterms:modified xsi:type="dcterms:W3CDTF">2019-01-04T13:48:42Z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0x010100FD047A0B1BD8FE45B080D14CD83AD5DB</vt:lpwstr>
  </property>
</Properties>
</file>