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59" r:id="rId5"/>
    <p:sldId id="300" r:id="rId6"/>
    <p:sldId id="331" r:id="rId7"/>
    <p:sldId id="332" r:id="rId8"/>
    <p:sldId id="333" r:id="rId9"/>
    <p:sldId id="334" r:id="rId10"/>
    <p:sldId id="335" r:id="rId11"/>
    <p:sldId id="336" r:id="rId12"/>
    <p:sldId id="301"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365" r:id="rId42"/>
    <p:sldId id="366" r:id="rId43"/>
    <p:sldId id="367" r:id="rId44"/>
    <p:sldId id="368" r:id="rId45"/>
    <p:sldId id="369" r:id="rId46"/>
    <p:sldId id="370" r:id="rId47"/>
    <p:sldId id="371" r:id="rId48"/>
    <p:sldId id="372" r:id="rId49"/>
    <p:sldId id="373" r:id="rId50"/>
    <p:sldId id="374" r:id="rId51"/>
    <p:sldId id="375" r:id="rId52"/>
    <p:sldId id="376" r:id="rId53"/>
    <p:sldId id="377" r:id="rId54"/>
    <p:sldId id="378" r:id="rId55"/>
    <p:sldId id="29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513" autoAdjust="0"/>
  </p:normalViewPr>
  <p:slideViewPr>
    <p:cSldViewPr snapToGrid="0">
      <p:cViewPr varScale="1">
        <p:scale>
          <a:sx n="90" d="100"/>
          <a:sy n="90" d="100"/>
        </p:scale>
        <p:origin x="13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3A8D4B-59B9-4D79-BD9A-B2C60659EDB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7D181C8-4557-4D12-81C0-A0283517A6F9}">
      <dgm:prSet/>
      <dgm:spPr/>
      <dgm:t>
        <a:bodyPr/>
        <a:lstStyle/>
        <a:p>
          <a:r>
            <a:rPr lang="en-US"/>
            <a:t>Avoid direct usage of Thread and ThreadPool</a:t>
          </a:r>
        </a:p>
      </dgm:t>
    </dgm:pt>
    <dgm:pt modelId="{A7804909-FE29-4D47-8096-9AEC4723948B}" type="parTrans" cxnId="{3D57C7F5-BECC-4DE5-A399-8CB55627FE40}">
      <dgm:prSet/>
      <dgm:spPr/>
      <dgm:t>
        <a:bodyPr/>
        <a:lstStyle/>
        <a:p>
          <a:endParaRPr lang="en-US"/>
        </a:p>
      </dgm:t>
    </dgm:pt>
    <dgm:pt modelId="{D7EE76C1-F941-4F48-990F-46765FB59145}" type="sibTrans" cxnId="{3D57C7F5-BECC-4DE5-A399-8CB55627FE40}">
      <dgm:prSet/>
      <dgm:spPr/>
      <dgm:t>
        <a:bodyPr/>
        <a:lstStyle/>
        <a:p>
          <a:endParaRPr lang="en-US"/>
        </a:p>
      </dgm:t>
    </dgm:pt>
    <dgm:pt modelId="{91640D97-EAEC-4E6B-BCFA-8FDDDC2FE363}">
      <dgm:prSet/>
      <dgm:spPr/>
      <dgm:t>
        <a:bodyPr/>
        <a:lstStyle/>
        <a:p>
          <a:r>
            <a:rPr lang="en-US"/>
            <a:t>Understand async/await/Task</a:t>
          </a:r>
        </a:p>
      </dgm:t>
    </dgm:pt>
    <dgm:pt modelId="{C6AC5087-05FB-4DD5-B692-B08EE328954F}" type="parTrans" cxnId="{5CCCC7EF-B6EE-4098-B1C2-36BD78081CEA}">
      <dgm:prSet/>
      <dgm:spPr/>
      <dgm:t>
        <a:bodyPr/>
        <a:lstStyle/>
        <a:p>
          <a:endParaRPr lang="en-US"/>
        </a:p>
      </dgm:t>
    </dgm:pt>
    <dgm:pt modelId="{205A4D64-2799-4966-8EA1-69226208ECAB}" type="sibTrans" cxnId="{5CCCC7EF-B6EE-4098-B1C2-36BD78081CEA}">
      <dgm:prSet/>
      <dgm:spPr/>
      <dgm:t>
        <a:bodyPr/>
        <a:lstStyle/>
        <a:p>
          <a:endParaRPr lang="en-US"/>
        </a:p>
      </dgm:t>
    </dgm:pt>
    <dgm:pt modelId="{5626224D-915C-4A5D-94DE-03A518A9DAA7}">
      <dgm:prSet/>
      <dgm:spPr/>
      <dgm:t>
        <a:bodyPr/>
        <a:lstStyle/>
        <a:p>
          <a:r>
            <a:rPr lang="en-US"/>
            <a:t>Use locks wisely</a:t>
          </a:r>
        </a:p>
      </dgm:t>
    </dgm:pt>
    <dgm:pt modelId="{BB94591A-2A63-4298-9B3F-ECB33DB318B5}" type="parTrans" cxnId="{A06C8677-E9B5-4775-A6CA-0F44AC439C94}">
      <dgm:prSet/>
      <dgm:spPr/>
      <dgm:t>
        <a:bodyPr/>
        <a:lstStyle/>
        <a:p>
          <a:endParaRPr lang="en-US"/>
        </a:p>
      </dgm:t>
    </dgm:pt>
    <dgm:pt modelId="{8399FB83-4DA1-4384-BAD1-7B4CC058583A}" type="sibTrans" cxnId="{A06C8677-E9B5-4775-A6CA-0F44AC439C94}">
      <dgm:prSet/>
      <dgm:spPr/>
      <dgm:t>
        <a:bodyPr/>
        <a:lstStyle/>
        <a:p>
          <a:endParaRPr lang="en-US"/>
        </a:p>
      </dgm:t>
    </dgm:pt>
    <dgm:pt modelId="{714174DE-2459-40DE-BC4F-90F31716E908}">
      <dgm:prSet/>
      <dgm:spPr/>
      <dgm:t>
        <a:bodyPr/>
        <a:lstStyle/>
        <a:p>
          <a:r>
            <a:rPr lang="en-US"/>
            <a:t>Use concurrent and immutable data structures</a:t>
          </a:r>
        </a:p>
      </dgm:t>
    </dgm:pt>
    <dgm:pt modelId="{173A3595-845C-434C-8BB9-9FCFD79E2EA9}" type="parTrans" cxnId="{9913AE6F-A301-4BD3-98A5-84A54094128B}">
      <dgm:prSet/>
      <dgm:spPr/>
      <dgm:t>
        <a:bodyPr/>
        <a:lstStyle/>
        <a:p>
          <a:endParaRPr lang="en-US"/>
        </a:p>
      </dgm:t>
    </dgm:pt>
    <dgm:pt modelId="{1F1D482C-071D-499F-9A7E-72E8208AE35E}" type="sibTrans" cxnId="{9913AE6F-A301-4BD3-98A5-84A54094128B}">
      <dgm:prSet/>
      <dgm:spPr/>
      <dgm:t>
        <a:bodyPr/>
        <a:lstStyle/>
        <a:p>
          <a:endParaRPr lang="en-US"/>
        </a:p>
      </dgm:t>
    </dgm:pt>
    <dgm:pt modelId="{C30C1A65-F649-44E7-B41B-368B2F026176}">
      <dgm:prSet/>
      <dgm:spPr/>
      <dgm:t>
        <a:bodyPr/>
        <a:lstStyle/>
        <a:p>
          <a:r>
            <a:rPr lang="en-US"/>
            <a:t>Let someone else worry about concurrency (actors)</a:t>
          </a:r>
        </a:p>
      </dgm:t>
    </dgm:pt>
    <dgm:pt modelId="{92D319F7-4386-48A0-B397-DC34AA540B78}" type="parTrans" cxnId="{2E7212CE-510C-473D-93BB-4E6BEDF911BB}">
      <dgm:prSet/>
      <dgm:spPr/>
      <dgm:t>
        <a:bodyPr/>
        <a:lstStyle/>
        <a:p>
          <a:endParaRPr lang="en-US"/>
        </a:p>
      </dgm:t>
    </dgm:pt>
    <dgm:pt modelId="{60D54D59-B253-4373-AA68-1B53AF78F6B2}" type="sibTrans" cxnId="{2E7212CE-510C-473D-93BB-4E6BEDF911BB}">
      <dgm:prSet/>
      <dgm:spPr/>
      <dgm:t>
        <a:bodyPr/>
        <a:lstStyle/>
        <a:p>
          <a:endParaRPr lang="en-US"/>
        </a:p>
      </dgm:t>
    </dgm:pt>
    <dgm:pt modelId="{1B64BEE7-8F36-4E50-BCB1-BC0C4C1832F1}" type="pres">
      <dgm:prSet presAssocID="{443A8D4B-59B9-4D79-BD9A-B2C60659EDBE}" presName="linear" presStyleCnt="0">
        <dgm:presLayoutVars>
          <dgm:animLvl val="lvl"/>
          <dgm:resizeHandles val="exact"/>
        </dgm:presLayoutVars>
      </dgm:prSet>
      <dgm:spPr/>
    </dgm:pt>
    <dgm:pt modelId="{43B4AC82-EE0F-4E42-9BCE-D690F5FDCF76}" type="pres">
      <dgm:prSet presAssocID="{27D181C8-4557-4D12-81C0-A0283517A6F9}" presName="parentText" presStyleLbl="node1" presStyleIdx="0" presStyleCnt="5">
        <dgm:presLayoutVars>
          <dgm:chMax val="0"/>
          <dgm:bulletEnabled val="1"/>
        </dgm:presLayoutVars>
      </dgm:prSet>
      <dgm:spPr/>
    </dgm:pt>
    <dgm:pt modelId="{C3C6E96E-4824-428A-AA60-3A72D0E9FFF4}" type="pres">
      <dgm:prSet presAssocID="{D7EE76C1-F941-4F48-990F-46765FB59145}" presName="spacer" presStyleCnt="0"/>
      <dgm:spPr/>
    </dgm:pt>
    <dgm:pt modelId="{1D5CCF68-5AB4-4266-8497-B53C3C3F7536}" type="pres">
      <dgm:prSet presAssocID="{91640D97-EAEC-4E6B-BCFA-8FDDDC2FE363}" presName="parentText" presStyleLbl="node1" presStyleIdx="1" presStyleCnt="5">
        <dgm:presLayoutVars>
          <dgm:chMax val="0"/>
          <dgm:bulletEnabled val="1"/>
        </dgm:presLayoutVars>
      </dgm:prSet>
      <dgm:spPr/>
    </dgm:pt>
    <dgm:pt modelId="{A522803A-1D85-47CB-AE74-81EAFCAEDE16}" type="pres">
      <dgm:prSet presAssocID="{205A4D64-2799-4966-8EA1-69226208ECAB}" presName="spacer" presStyleCnt="0"/>
      <dgm:spPr/>
    </dgm:pt>
    <dgm:pt modelId="{47EFA397-D00C-4830-8024-87B9EA8178B1}" type="pres">
      <dgm:prSet presAssocID="{5626224D-915C-4A5D-94DE-03A518A9DAA7}" presName="parentText" presStyleLbl="node1" presStyleIdx="2" presStyleCnt="5">
        <dgm:presLayoutVars>
          <dgm:chMax val="0"/>
          <dgm:bulletEnabled val="1"/>
        </dgm:presLayoutVars>
      </dgm:prSet>
      <dgm:spPr/>
    </dgm:pt>
    <dgm:pt modelId="{3A8C4D87-97CE-4810-8456-FAA414E85D40}" type="pres">
      <dgm:prSet presAssocID="{8399FB83-4DA1-4384-BAD1-7B4CC058583A}" presName="spacer" presStyleCnt="0"/>
      <dgm:spPr/>
    </dgm:pt>
    <dgm:pt modelId="{019245E5-721A-4D5F-ACB5-72A144756784}" type="pres">
      <dgm:prSet presAssocID="{714174DE-2459-40DE-BC4F-90F31716E908}" presName="parentText" presStyleLbl="node1" presStyleIdx="3" presStyleCnt="5">
        <dgm:presLayoutVars>
          <dgm:chMax val="0"/>
          <dgm:bulletEnabled val="1"/>
        </dgm:presLayoutVars>
      </dgm:prSet>
      <dgm:spPr/>
    </dgm:pt>
    <dgm:pt modelId="{85EFE3E5-4725-4350-BE9B-783B2D02E7E4}" type="pres">
      <dgm:prSet presAssocID="{1F1D482C-071D-499F-9A7E-72E8208AE35E}" presName="spacer" presStyleCnt="0"/>
      <dgm:spPr/>
    </dgm:pt>
    <dgm:pt modelId="{590D03BE-0C2F-4255-94F4-4F951B68209B}" type="pres">
      <dgm:prSet presAssocID="{C30C1A65-F649-44E7-B41B-368B2F026176}" presName="parentText" presStyleLbl="node1" presStyleIdx="4" presStyleCnt="5">
        <dgm:presLayoutVars>
          <dgm:chMax val="0"/>
          <dgm:bulletEnabled val="1"/>
        </dgm:presLayoutVars>
      </dgm:prSet>
      <dgm:spPr/>
    </dgm:pt>
  </dgm:ptLst>
  <dgm:cxnLst>
    <dgm:cxn modelId="{81008119-F251-4D2F-BFD8-BFB6205F7669}" type="presOf" srcId="{91640D97-EAEC-4E6B-BCFA-8FDDDC2FE363}" destId="{1D5CCF68-5AB4-4266-8497-B53C3C3F7536}" srcOrd="0" destOrd="0" presId="urn:microsoft.com/office/officeart/2005/8/layout/vList2"/>
    <dgm:cxn modelId="{3E0B795C-C7FC-4D16-AE8C-F52CD4AF99C0}" type="presOf" srcId="{5626224D-915C-4A5D-94DE-03A518A9DAA7}" destId="{47EFA397-D00C-4830-8024-87B9EA8178B1}" srcOrd="0" destOrd="0" presId="urn:microsoft.com/office/officeart/2005/8/layout/vList2"/>
    <dgm:cxn modelId="{301C2C4E-AAE7-482D-A797-B47904D4DAC3}" type="presOf" srcId="{27D181C8-4557-4D12-81C0-A0283517A6F9}" destId="{43B4AC82-EE0F-4E42-9BCE-D690F5FDCF76}" srcOrd="0" destOrd="0" presId="urn:microsoft.com/office/officeart/2005/8/layout/vList2"/>
    <dgm:cxn modelId="{9913AE6F-A301-4BD3-98A5-84A54094128B}" srcId="{443A8D4B-59B9-4D79-BD9A-B2C60659EDBE}" destId="{714174DE-2459-40DE-BC4F-90F31716E908}" srcOrd="3" destOrd="0" parTransId="{173A3595-845C-434C-8BB9-9FCFD79E2EA9}" sibTransId="{1F1D482C-071D-499F-9A7E-72E8208AE35E}"/>
    <dgm:cxn modelId="{A06C8677-E9B5-4775-A6CA-0F44AC439C94}" srcId="{443A8D4B-59B9-4D79-BD9A-B2C60659EDBE}" destId="{5626224D-915C-4A5D-94DE-03A518A9DAA7}" srcOrd="2" destOrd="0" parTransId="{BB94591A-2A63-4298-9B3F-ECB33DB318B5}" sibTransId="{8399FB83-4DA1-4384-BAD1-7B4CC058583A}"/>
    <dgm:cxn modelId="{1EC4C27B-2227-4894-8026-4A0EED0CF20D}" type="presOf" srcId="{714174DE-2459-40DE-BC4F-90F31716E908}" destId="{019245E5-721A-4D5F-ACB5-72A144756784}" srcOrd="0" destOrd="0" presId="urn:microsoft.com/office/officeart/2005/8/layout/vList2"/>
    <dgm:cxn modelId="{44DD8FBD-3725-4021-A88A-31CD829E1FE8}" type="presOf" srcId="{443A8D4B-59B9-4D79-BD9A-B2C60659EDBE}" destId="{1B64BEE7-8F36-4E50-BCB1-BC0C4C1832F1}" srcOrd="0" destOrd="0" presId="urn:microsoft.com/office/officeart/2005/8/layout/vList2"/>
    <dgm:cxn modelId="{14FF62C1-BEB2-4F64-B251-D8C49986F831}" type="presOf" srcId="{C30C1A65-F649-44E7-B41B-368B2F026176}" destId="{590D03BE-0C2F-4255-94F4-4F951B68209B}" srcOrd="0" destOrd="0" presId="urn:microsoft.com/office/officeart/2005/8/layout/vList2"/>
    <dgm:cxn modelId="{2E7212CE-510C-473D-93BB-4E6BEDF911BB}" srcId="{443A8D4B-59B9-4D79-BD9A-B2C60659EDBE}" destId="{C30C1A65-F649-44E7-B41B-368B2F026176}" srcOrd="4" destOrd="0" parTransId="{92D319F7-4386-48A0-B397-DC34AA540B78}" sibTransId="{60D54D59-B253-4373-AA68-1B53AF78F6B2}"/>
    <dgm:cxn modelId="{5CCCC7EF-B6EE-4098-B1C2-36BD78081CEA}" srcId="{443A8D4B-59B9-4D79-BD9A-B2C60659EDBE}" destId="{91640D97-EAEC-4E6B-BCFA-8FDDDC2FE363}" srcOrd="1" destOrd="0" parTransId="{C6AC5087-05FB-4DD5-B692-B08EE328954F}" sibTransId="{205A4D64-2799-4966-8EA1-69226208ECAB}"/>
    <dgm:cxn modelId="{3D57C7F5-BECC-4DE5-A399-8CB55627FE40}" srcId="{443A8D4B-59B9-4D79-BD9A-B2C60659EDBE}" destId="{27D181C8-4557-4D12-81C0-A0283517A6F9}" srcOrd="0" destOrd="0" parTransId="{A7804909-FE29-4D47-8096-9AEC4723948B}" sibTransId="{D7EE76C1-F941-4F48-990F-46765FB59145}"/>
    <dgm:cxn modelId="{71460F8A-F23B-48F2-BC4F-98D06DAE36AB}" type="presParOf" srcId="{1B64BEE7-8F36-4E50-BCB1-BC0C4C1832F1}" destId="{43B4AC82-EE0F-4E42-9BCE-D690F5FDCF76}" srcOrd="0" destOrd="0" presId="urn:microsoft.com/office/officeart/2005/8/layout/vList2"/>
    <dgm:cxn modelId="{FDE87334-6ADB-4917-BA48-B38E0A9D7417}" type="presParOf" srcId="{1B64BEE7-8F36-4E50-BCB1-BC0C4C1832F1}" destId="{C3C6E96E-4824-428A-AA60-3A72D0E9FFF4}" srcOrd="1" destOrd="0" presId="urn:microsoft.com/office/officeart/2005/8/layout/vList2"/>
    <dgm:cxn modelId="{4A149A89-0609-410E-9F92-C397008A5221}" type="presParOf" srcId="{1B64BEE7-8F36-4E50-BCB1-BC0C4C1832F1}" destId="{1D5CCF68-5AB4-4266-8497-B53C3C3F7536}" srcOrd="2" destOrd="0" presId="urn:microsoft.com/office/officeart/2005/8/layout/vList2"/>
    <dgm:cxn modelId="{0F7ADAB8-030E-4A96-A227-E999B2353CEB}" type="presParOf" srcId="{1B64BEE7-8F36-4E50-BCB1-BC0C4C1832F1}" destId="{A522803A-1D85-47CB-AE74-81EAFCAEDE16}" srcOrd="3" destOrd="0" presId="urn:microsoft.com/office/officeart/2005/8/layout/vList2"/>
    <dgm:cxn modelId="{78CAB9C6-1291-42DB-BE1E-CC13BCB31238}" type="presParOf" srcId="{1B64BEE7-8F36-4E50-BCB1-BC0C4C1832F1}" destId="{47EFA397-D00C-4830-8024-87B9EA8178B1}" srcOrd="4" destOrd="0" presId="urn:microsoft.com/office/officeart/2005/8/layout/vList2"/>
    <dgm:cxn modelId="{63F4E6D3-4403-4B4D-8BF8-2101A3A67D6C}" type="presParOf" srcId="{1B64BEE7-8F36-4E50-BCB1-BC0C4C1832F1}" destId="{3A8C4D87-97CE-4810-8456-FAA414E85D40}" srcOrd="5" destOrd="0" presId="urn:microsoft.com/office/officeart/2005/8/layout/vList2"/>
    <dgm:cxn modelId="{1CFF6BBC-D200-4F68-B1D1-DEC23084D113}" type="presParOf" srcId="{1B64BEE7-8F36-4E50-BCB1-BC0C4C1832F1}" destId="{019245E5-721A-4D5F-ACB5-72A144756784}" srcOrd="6" destOrd="0" presId="urn:microsoft.com/office/officeart/2005/8/layout/vList2"/>
    <dgm:cxn modelId="{4557527B-65A2-4574-AB50-80221F917A6D}" type="presParOf" srcId="{1B64BEE7-8F36-4E50-BCB1-BC0C4C1832F1}" destId="{85EFE3E5-4725-4350-BE9B-783B2D02E7E4}" srcOrd="7" destOrd="0" presId="urn:microsoft.com/office/officeart/2005/8/layout/vList2"/>
    <dgm:cxn modelId="{1255811F-D600-4875-AE79-A9723DDD3941}" type="presParOf" srcId="{1B64BEE7-8F36-4E50-BCB1-BC0C4C1832F1}" destId="{590D03BE-0C2F-4255-94F4-4F951B68209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AC3634-EA7D-4FFB-8593-89F0789230A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F5FAC1D-0D35-4F00-8C9D-FE30FEA99154}">
      <dgm:prSet/>
      <dgm:spPr/>
      <dgm:t>
        <a:bodyPr/>
        <a:lstStyle/>
        <a:p>
          <a:pPr rtl="0"/>
          <a:r>
            <a:rPr lang="en-US" dirty="0"/>
            <a:t>Asynchronous Programming Model (APM)</a:t>
          </a:r>
        </a:p>
      </dgm:t>
    </dgm:pt>
    <dgm:pt modelId="{D13513C0-3255-4912-9FF4-9A38FCF04350}" type="parTrans" cxnId="{15B932D0-D077-47F1-B2D4-7403D63C066B}">
      <dgm:prSet/>
      <dgm:spPr/>
      <dgm:t>
        <a:bodyPr/>
        <a:lstStyle/>
        <a:p>
          <a:endParaRPr lang="en-US"/>
        </a:p>
      </dgm:t>
    </dgm:pt>
    <dgm:pt modelId="{2BB2F995-8C8B-4879-AE86-F41EEC981AE9}" type="sibTrans" cxnId="{15B932D0-D077-47F1-B2D4-7403D63C066B}">
      <dgm:prSet/>
      <dgm:spPr/>
      <dgm:t>
        <a:bodyPr/>
        <a:lstStyle/>
        <a:p>
          <a:endParaRPr lang="en-US"/>
        </a:p>
      </dgm:t>
    </dgm:pt>
    <dgm:pt modelId="{6317BC42-1FA2-4C54-8336-6576C587BD17}">
      <dgm:prSet/>
      <dgm:spPr/>
      <dgm:t>
        <a:bodyPr/>
        <a:lstStyle/>
        <a:p>
          <a:pPr rtl="0"/>
          <a:r>
            <a:rPr lang="en-US"/>
            <a:t>Event-based Asynchronous Pattern (EAP)</a:t>
          </a:r>
        </a:p>
      </dgm:t>
    </dgm:pt>
    <dgm:pt modelId="{4DF76805-52A3-4BEC-B3F5-D4047141423C}" type="parTrans" cxnId="{2285C771-9649-4054-918A-FEBEDC95FEFF}">
      <dgm:prSet/>
      <dgm:spPr/>
      <dgm:t>
        <a:bodyPr/>
        <a:lstStyle/>
        <a:p>
          <a:endParaRPr lang="en-US"/>
        </a:p>
      </dgm:t>
    </dgm:pt>
    <dgm:pt modelId="{B12EAE09-D2B1-4D20-88F7-47F69D37ECC6}" type="sibTrans" cxnId="{2285C771-9649-4054-918A-FEBEDC95FEFF}">
      <dgm:prSet/>
      <dgm:spPr/>
      <dgm:t>
        <a:bodyPr/>
        <a:lstStyle/>
        <a:p>
          <a:endParaRPr lang="en-US"/>
        </a:p>
      </dgm:t>
    </dgm:pt>
    <dgm:pt modelId="{14C13445-0A6D-4C11-AF21-8C7B3B13C210}">
      <dgm:prSet/>
      <dgm:spPr/>
      <dgm:t>
        <a:bodyPr/>
        <a:lstStyle/>
        <a:p>
          <a:pPr rtl="0"/>
          <a:r>
            <a:rPr lang="en-US"/>
            <a:t>Task-based Asynchronous Pattern (TAP)</a:t>
          </a:r>
        </a:p>
      </dgm:t>
    </dgm:pt>
    <dgm:pt modelId="{033ACD05-45A4-40DB-B920-1534BFA88595}" type="parTrans" cxnId="{C284623C-C76D-46C1-B19A-1B76CE0F5C19}">
      <dgm:prSet/>
      <dgm:spPr/>
      <dgm:t>
        <a:bodyPr/>
        <a:lstStyle/>
        <a:p>
          <a:endParaRPr lang="en-US"/>
        </a:p>
      </dgm:t>
    </dgm:pt>
    <dgm:pt modelId="{D8C3D7FB-F39A-4C3D-98A4-D4CF63C14751}" type="sibTrans" cxnId="{C284623C-C76D-46C1-B19A-1B76CE0F5C19}">
      <dgm:prSet/>
      <dgm:spPr/>
      <dgm:t>
        <a:bodyPr/>
        <a:lstStyle/>
        <a:p>
          <a:endParaRPr lang="en-US"/>
        </a:p>
      </dgm:t>
    </dgm:pt>
    <dgm:pt modelId="{ECF8974C-8329-4DB9-83CB-A84FD639E9F9}" type="pres">
      <dgm:prSet presAssocID="{DDAC3634-EA7D-4FFB-8593-89F0789230AA}" presName="linear" presStyleCnt="0">
        <dgm:presLayoutVars>
          <dgm:animLvl val="lvl"/>
          <dgm:resizeHandles val="exact"/>
        </dgm:presLayoutVars>
      </dgm:prSet>
      <dgm:spPr/>
    </dgm:pt>
    <dgm:pt modelId="{CC971484-C83C-4CC4-9247-6C07492E0A3A}" type="pres">
      <dgm:prSet presAssocID="{DF5FAC1D-0D35-4F00-8C9D-FE30FEA99154}" presName="parentText" presStyleLbl="node1" presStyleIdx="0" presStyleCnt="3">
        <dgm:presLayoutVars>
          <dgm:chMax val="0"/>
          <dgm:bulletEnabled val="1"/>
        </dgm:presLayoutVars>
      </dgm:prSet>
      <dgm:spPr/>
    </dgm:pt>
    <dgm:pt modelId="{244F7889-A2C6-477A-A4EA-6BF4D17AA962}" type="pres">
      <dgm:prSet presAssocID="{2BB2F995-8C8B-4879-AE86-F41EEC981AE9}" presName="spacer" presStyleCnt="0"/>
      <dgm:spPr/>
    </dgm:pt>
    <dgm:pt modelId="{3EADA6F0-63A9-4BAF-B744-643F6EF85EB8}" type="pres">
      <dgm:prSet presAssocID="{6317BC42-1FA2-4C54-8336-6576C587BD17}" presName="parentText" presStyleLbl="node1" presStyleIdx="1" presStyleCnt="3">
        <dgm:presLayoutVars>
          <dgm:chMax val="0"/>
          <dgm:bulletEnabled val="1"/>
        </dgm:presLayoutVars>
      </dgm:prSet>
      <dgm:spPr/>
    </dgm:pt>
    <dgm:pt modelId="{021846D0-13CE-419E-A742-E56B7CB789ED}" type="pres">
      <dgm:prSet presAssocID="{B12EAE09-D2B1-4D20-88F7-47F69D37ECC6}" presName="spacer" presStyleCnt="0"/>
      <dgm:spPr/>
    </dgm:pt>
    <dgm:pt modelId="{AD849BC3-D39C-4DF4-8F0B-F372D3C3E32A}" type="pres">
      <dgm:prSet presAssocID="{14C13445-0A6D-4C11-AF21-8C7B3B13C210}" presName="parentText" presStyleLbl="node1" presStyleIdx="2" presStyleCnt="3">
        <dgm:presLayoutVars>
          <dgm:chMax val="0"/>
          <dgm:bulletEnabled val="1"/>
        </dgm:presLayoutVars>
      </dgm:prSet>
      <dgm:spPr/>
    </dgm:pt>
  </dgm:ptLst>
  <dgm:cxnLst>
    <dgm:cxn modelId="{C284623C-C76D-46C1-B19A-1B76CE0F5C19}" srcId="{DDAC3634-EA7D-4FFB-8593-89F0789230AA}" destId="{14C13445-0A6D-4C11-AF21-8C7B3B13C210}" srcOrd="2" destOrd="0" parTransId="{033ACD05-45A4-40DB-B920-1534BFA88595}" sibTransId="{D8C3D7FB-F39A-4C3D-98A4-D4CF63C14751}"/>
    <dgm:cxn modelId="{2285C771-9649-4054-918A-FEBEDC95FEFF}" srcId="{DDAC3634-EA7D-4FFB-8593-89F0789230AA}" destId="{6317BC42-1FA2-4C54-8336-6576C587BD17}" srcOrd="1" destOrd="0" parTransId="{4DF76805-52A3-4BEC-B3F5-D4047141423C}" sibTransId="{B12EAE09-D2B1-4D20-88F7-47F69D37ECC6}"/>
    <dgm:cxn modelId="{9115A298-92A2-4367-B350-480085B2F7AB}" type="presOf" srcId="{14C13445-0A6D-4C11-AF21-8C7B3B13C210}" destId="{AD849BC3-D39C-4DF4-8F0B-F372D3C3E32A}" srcOrd="0" destOrd="0" presId="urn:microsoft.com/office/officeart/2005/8/layout/vList2"/>
    <dgm:cxn modelId="{E330049A-B956-4089-B602-889773238C48}" type="presOf" srcId="{DDAC3634-EA7D-4FFB-8593-89F0789230AA}" destId="{ECF8974C-8329-4DB9-83CB-A84FD639E9F9}" srcOrd="0" destOrd="0" presId="urn:microsoft.com/office/officeart/2005/8/layout/vList2"/>
    <dgm:cxn modelId="{8D700FA7-9CBB-49B6-885C-EEEDD3DFEF86}" type="presOf" srcId="{DF5FAC1D-0D35-4F00-8C9D-FE30FEA99154}" destId="{CC971484-C83C-4CC4-9247-6C07492E0A3A}" srcOrd="0" destOrd="0" presId="urn:microsoft.com/office/officeart/2005/8/layout/vList2"/>
    <dgm:cxn modelId="{18285FBB-12F8-46BC-8FDB-70BEAAC74E0F}" type="presOf" srcId="{6317BC42-1FA2-4C54-8336-6576C587BD17}" destId="{3EADA6F0-63A9-4BAF-B744-643F6EF85EB8}" srcOrd="0" destOrd="0" presId="urn:microsoft.com/office/officeart/2005/8/layout/vList2"/>
    <dgm:cxn modelId="{15B932D0-D077-47F1-B2D4-7403D63C066B}" srcId="{DDAC3634-EA7D-4FFB-8593-89F0789230AA}" destId="{DF5FAC1D-0D35-4F00-8C9D-FE30FEA99154}" srcOrd="0" destOrd="0" parTransId="{D13513C0-3255-4912-9FF4-9A38FCF04350}" sibTransId="{2BB2F995-8C8B-4879-AE86-F41EEC981AE9}"/>
    <dgm:cxn modelId="{95D19C81-784F-4599-9E8C-44E9CE7974C8}" type="presParOf" srcId="{ECF8974C-8329-4DB9-83CB-A84FD639E9F9}" destId="{CC971484-C83C-4CC4-9247-6C07492E0A3A}" srcOrd="0" destOrd="0" presId="urn:microsoft.com/office/officeart/2005/8/layout/vList2"/>
    <dgm:cxn modelId="{39D27614-B2A2-4995-9B51-1371A3BDEE70}" type="presParOf" srcId="{ECF8974C-8329-4DB9-83CB-A84FD639E9F9}" destId="{244F7889-A2C6-477A-A4EA-6BF4D17AA962}" srcOrd="1" destOrd="0" presId="urn:microsoft.com/office/officeart/2005/8/layout/vList2"/>
    <dgm:cxn modelId="{FAC30167-0DB8-41CE-AC23-FC1742D170FF}" type="presParOf" srcId="{ECF8974C-8329-4DB9-83CB-A84FD639E9F9}" destId="{3EADA6F0-63A9-4BAF-B744-643F6EF85EB8}" srcOrd="2" destOrd="0" presId="urn:microsoft.com/office/officeart/2005/8/layout/vList2"/>
    <dgm:cxn modelId="{39CEEC01-FE88-495E-99BD-08312F9B0B7B}" type="presParOf" srcId="{ECF8974C-8329-4DB9-83CB-A84FD639E9F9}" destId="{021846D0-13CE-419E-A742-E56B7CB789ED}" srcOrd="3" destOrd="0" presId="urn:microsoft.com/office/officeart/2005/8/layout/vList2"/>
    <dgm:cxn modelId="{5E8A944D-2CF0-47D6-8651-555E5FFB28D8}" type="presParOf" srcId="{ECF8974C-8329-4DB9-83CB-A84FD639E9F9}" destId="{AD849BC3-D39C-4DF4-8F0B-F372D3C3E32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4AC82-EE0F-4E42-9BCE-D690F5FDCF76}">
      <dsp:nvSpPr>
        <dsp:cNvPr id="0" name=""/>
        <dsp:cNvSpPr/>
      </dsp:nvSpPr>
      <dsp:spPr>
        <a:xfrm>
          <a:off x="0" y="682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Avoid direct usage of Thread and ThreadPool</a:t>
          </a:r>
        </a:p>
      </dsp:txBody>
      <dsp:txXfrm>
        <a:off x="38638" y="45464"/>
        <a:ext cx="10438324" cy="714229"/>
      </dsp:txXfrm>
    </dsp:sp>
    <dsp:sp modelId="{1D5CCF68-5AB4-4266-8497-B53C3C3F7536}">
      <dsp:nvSpPr>
        <dsp:cNvPr id="0" name=""/>
        <dsp:cNvSpPr/>
      </dsp:nvSpPr>
      <dsp:spPr>
        <a:xfrm>
          <a:off x="0" y="89337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Understand async/await/Task</a:t>
          </a:r>
        </a:p>
      </dsp:txBody>
      <dsp:txXfrm>
        <a:off x="38638" y="932009"/>
        <a:ext cx="10438324" cy="714229"/>
      </dsp:txXfrm>
    </dsp:sp>
    <dsp:sp modelId="{47EFA397-D00C-4830-8024-87B9EA8178B1}">
      <dsp:nvSpPr>
        <dsp:cNvPr id="0" name=""/>
        <dsp:cNvSpPr/>
      </dsp:nvSpPr>
      <dsp:spPr>
        <a:xfrm>
          <a:off x="0" y="177991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Use locks wisely</a:t>
          </a:r>
        </a:p>
      </dsp:txBody>
      <dsp:txXfrm>
        <a:off x="38638" y="1818554"/>
        <a:ext cx="10438324" cy="714229"/>
      </dsp:txXfrm>
    </dsp:sp>
    <dsp:sp modelId="{019245E5-721A-4D5F-ACB5-72A144756784}">
      <dsp:nvSpPr>
        <dsp:cNvPr id="0" name=""/>
        <dsp:cNvSpPr/>
      </dsp:nvSpPr>
      <dsp:spPr>
        <a:xfrm>
          <a:off x="0" y="2666461"/>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Use concurrent and immutable data structures</a:t>
          </a:r>
        </a:p>
      </dsp:txBody>
      <dsp:txXfrm>
        <a:off x="38638" y="2705099"/>
        <a:ext cx="10438324" cy="714229"/>
      </dsp:txXfrm>
    </dsp:sp>
    <dsp:sp modelId="{590D03BE-0C2F-4255-94F4-4F951B68209B}">
      <dsp:nvSpPr>
        <dsp:cNvPr id="0" name=""/>
        <dsp:cNvSpPr/>
      </dsp:nvSpPr>
      <dsp:spPr>
        <a:xfrm>
          <a:off x="0" y="3553006"/>
          <a:ext cx="10515600"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Let someone else worry about concurrency (actors)</a:t>
          </a:r>
        </a:p>
      </dsp:txBody>
      <dsp:txXfrm>
        <a:off x="38638" y="3591644"/>
        <a:ext cx="10438324" cy="714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71484-C83C-4CC4-9247-6C07492E0A3A}">
      <dsp:nvSpPr>
        <dsp:cNvPr id="0" name=""/>
        <dsp:cNvSpPr/>
      </dsp:nvSpPr>
      <dsp:spPr>
        <a:xfrm>
          <a:off x="0" y="462547"/>
          <a:ext cx="11430000" cy="1199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rtl="0">
            <a:lnSpc>
              <a:spcPct val="90000"/>
            </a:lnSpc>
            <a:spcBef>
              <a:spcPct val="0"/>
            </a:spcBef>
            <a:spcAft>
              <a:spcPct val="35000"/>
            </a:spcAft>
            <a:buNone/>
          </a:pPr>
          <a:r>
            <a:rPr lang="en-US" sz="5000" kern="1200" dirty="0"/>
            <a:t>Asynchronous Programming Model (APM)</a:t>
          </a:r>
        </a:p>
      </dsp:txBody>
      <dsp:txXfrm>
        <a:off x="58543" y="521090"/>
        <a:ext cx="11312914" cy="1082164"/>
      </dsp:txXfrm>
    </dsp:sp>
    <dsp:sp modelId="{3EADA6F0-63A9-4BAF-B744-643F6EF85EB8}">
      <dsp:nvSpPr>
        <dsp:cNvPr id="0" name=""/>
        <dsp:cNvSpPr/>
      </dsp:nvSpPr>
      <dsp:spPr>
        <a:xfrm>
          <a:off x="0" y="1805797"/>
          <a:ext cx="11430000" cy="1199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rtl="0">
            <a:lnSpc>
              <a:spcPct val="90000"/>
            </a:lnSpc>
            <a:spcBef>
              <a:spcPct val="0"/>
            </a:spcBef>
            <a:spcAft>
              <a:spcPct val="35000"/>
            </a:spcAft>
            <a:buNone/>
          </a:pPr>
          <a:r>
            <a:rPr lang="en-US" sz="5000" kern="1200"/>
            <a:t>Event-based Asynchronous Pattern (EAP)</a:t>
          </a:r>
        </a:p>
      </dsp:txBody>
      <dsp:txXfrm>
        <a:off x="58543" y="1864340"/>
        <a:ext cx="11312914" cy="1082164"/>
      </dsp:txXfrm>
    </dsp:sp>
    <dsp:sp modelId="{AD849BC3-D39C-4DF4-8F0B-F372D3C3E32A}">
      <dsp:nvSpPr>
        <dsp:cNvPr id="0" name=""/>
        <dsp:cNvSpPr/>
      </dsp:nvSpPr>
      <dsp:spPr>
        <a:xfrm>
          <a:off x="0" y="3149047"/>
          <a:ext cx="11430000" cy="11992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rtl="0">
            <a:lnSpc>
              <a:spcPct val="90000"/>
            </a:lnSpc>
            <a:spcBef>
              <a:spcPct val="0"/>
            </a:spcBef>
            <a:spcAft>
              <a:spcPct val="35000"/>
            </a:spcAft>
            <a:buNone/>
          </a:pPr>
          <a:r>
            <a:rPr lang="en-US" sz="5000" kern="1200"/>
            <a:t>Task-based Asynchronous Pattern (TAP)</a:t>
          </a:r>
        </a:p>
      </dsp:txBody>
      <dsp:txXfrm>
        <a:off x="58543" y="3207590"/>
        <a:ext cx="11312914" cy="10821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F7900A-5984-4627-90CC-DA4A16B17B42}" type="datetimeFigureOut">
              <a:rPr lang="en-US" smtClean="0"/>
              <a:t>6/5/2020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031FE-F148-41F2-AA91-6C6E1601A8AB}" type="slidenum">
              <a:rPr lang="en-US" smtClean="0"/>
              <a:t>‹#›</a:t>
            </a:fld>
            <a:endParaRPr lang="en-US"/>
          </a:p>
        </p:txBody>
      </p:sp>
    </p:spTree>
    <p:extLst>
      <p:ext uri="{BB962C8B-B14F-4D97-AF65-F5344CB8AC3E}">
        <p14:creationId xmlns:p14="http://schemas.microsoft.com/office/powerpoint/2010/main" val="222413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Writing concurrent</a:t>
            </a:r>
            <a:r>
              <a:rPr lang="en-US" baseline="0" dirty="0"/>
              <a:t> applications safely feels like juggling balls of fire. Even with modern techniques, it’s still something you have to think about carefully.</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5</a:t>
            </a:fld>
            <a:endParaRPr lang="en-US"/>
          </a:p>
        </p:txBody>
      </p:sp>
    </p:spTree>
    <p:extLst>
      <p:ext uri="{BB962C8B-B14F-4D97-AF65-F5344CB8AC3E}">
        <p14:creationId xmlns:p14="http://schemas.microsoft.com/office/powerpoint/2010/main" val="4189357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create 64 threads, but you should look at your hardware first.</a:t>
            </a:r>
          </a:p>
        </p:txBody>
      </p:sp>
      <p:sp>
        <p:nvSpPr>
          <p:cNvPr id="4" name="Slide Number Placeholder 3"/>
          <p:cNvSpPr>
            <a:spLocks noGrp="1"/>
          </p:cNvSpPr>
          <p:nvPr>
            <p:ph type="sldNum" sz="quarter" idx="5"/>
          </p:nvPr>
        </p:nvSpPr>
        <p:spPr/>
        <p:txBody>
          <a:bodyPr/>
          <a:lstStyle/>
          <a:p>
            <a:fld id="{DE7031FE-F148-41F2-AA91-6C6E1601A8AB}" type="slidenum">
              <a:rPr lang="en-US" smtClean="0"/>
              <a:t>15</a:t>
            </a:fld>
            <a:endParaRPr lang="en-US"/>
          </a:p>
        </p:txBody>
      </p:sp>
    </p:spTree>
    <p:extLst>
      <p:ext uri="{BB962C8B-B14F-4D97-AF65-F5344CB8AC3E}">
        <p14:creationId xmlns:p14="http://schemas.microsoft.com/office/powerpoint/2010/main" val="4212827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is create</a:t>
            </a:r>
            <a:r>
              <a:rPr lang="en-US" baseline="0" dirty="0"/>
              <a:t> the “right” amount of threads, which should be equal to the number of cores.</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16</a:t>
            </a:fld>
            <a:endParaRPr lang="en-US"/>
          </a:p>
        </p:txBody>
      </p:sp>
    </p:spTree>
    <p:extLst>
      <p:ext uri="{BB962C8B-B14F-4D97-AF65-F5344CB8AC3E}">
        <p14:creationId xmlns:p14="http://schemas.microsoft.com/office/powerpoint/2010/main" val="3094707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thread can’t dominate a core. The</a:t>
            </a:r>
            <a:r>
              <a:rPr lang="en-US" baseline="0" dirty="0"/>
              <a:t> OS will switch out threads so they can all work as needed. Those little boxes in between are context switches, so you can see that they can add up over time.</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17</a:t>
            </a:fld>
            <a:endParaRPr lang="en-US"/>
          </a:p>
        </p:txBody>
      </p:sp>
    </p:spTree>
    <p:extLst>
      <p:ext uri="{BB962C8B-B14F-4D97-AF65-F5344CB8AC3E}">
        <p14:creationId xmlns:p14="http://schemas.microsoft.com/office/powerpoint/2010/main" val="2489147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by default, each thread allocates</a:t>
            </a:r>
            <a:r>
              <a:rPr lang="en-US" baseline="0" dirty="0"/>
              <a:t> 1 MB of memory on the stack. If you keep making more, you’ll burn memory. If you don’t reuse them, that’s a lot of memory to keep re-allocating.</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18</a:t>
            </a:fld>
            <a:endParaRPr lang="en-US"/>
          </a:p>
        </p:txBody>
      </p:sp>
    </p:spTree>
    <p:extLst>
      <p:ext uri="{BB962C8B-B14F-4D97-AF65-F5344CB8AC3E}">
        <p14:creationId xmlns:p14="http://schemas.microsoft.com/office/powerpoint/2010/main" val="4264921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the </a:t>
            </a:r>
            <a:r>
              <a:rPr lang="en-US" baseline="0" dirty="0" err="1"/>
              <a:t>ThreadPool</a:t>
            </a:r>
            <a:r>
              <a:rPr lang="en-US" baseline="0" dirty="0"/>
              <a:t> allows threads to be shared/pooled, so you’re not creating actual new threads in .NET. However, note that there is only one object that can be passed to </a:t>
            </a:r>
            <a:r>
              <a:rPr lang="en-US" baseline="0" dirty="0" err="1"/>
              <a:t>WaitCallback</a:t>
            </a:r>
            <a:r>
              <a:rPr lang="en-US" baseline="0" dirty="0"/>
              <a:t>. If you want to pass wait mechanisms to the thread, you have to create a custom object to pass it or share it outside of the method execution.</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19</a:t>
            </a:fld>
            <a:endParaRPr lang="en-US"/>
          </a:p>
        </p:txBody>
      </p:sp>
    </p:spTree>
    <p:extLst>
      <p:ext uri="{BB962C8B-B14F-4D97-AF65-F5344CB8AC3E}">
        <p14:creationId xmlns:p14="http://schemas.microsoft.com/office/powerpoint/2010/main" val="2805598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Otherwise, you’ll get output</a:t>
            </a:r>
            <a:r>
              <a:rPr lang="en-US" baseline="0" dirty="0"/>
              <a:t> like this.</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20</a:t>
            </a:fld>
            <a:endParaRPr lang="en-US"/>
          </a:p>
        </p:txBody>
      </p:sp>
    </p:spTree>
    <p:extLst>
      <p:ext uri="{BB962C8B-B14F-4D97-AF65-F5344CB8AC3E}">
        <p14:creationId xmlns:p14="http://schemas.microsoft.com/office/powerpoint/2010/main" val="1743129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a:t>
            </a:r>
            <a:r>
              <a:rPr lang="en-US" baseline="0" dirty="0"/>
              <a:t> one way you can communicate across threads. As you’ll see later, using async/await/Tasks is much easier.</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21</a:t>
            </a:fld>
            <a:endParaRPr lang="en-US"/>
          </a:p>
        </p:txBody>
      </p:sp>
    </p:spTree>
    <p:extLst>
      <p:ext uri="{BB962C8B-B14F-4D97-AF65-F5344CB8AC3E}">
        <p14:creationId xmlns:p14="http://schemas.microsoft.com/office/powerpoint/2010/main" val="4235402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now we can see threads being reused.</a:t>
            </a:r>
          </a:p>
        </p:txBody>
      </p:sp>
      <p:sp>
        <p:nvSpPr>
          <p:cNvPr id="4" name="Slide Number Placeholder 3"/>
          <p:cNvSpPr>
            <a:spLocks noGrp="1"/>
          </p:cNvSpPr>
          <p:nvPr>
            <p:ph type="sldNum" sz="quarter" idx="5"/>
          </p:nvPr>
        </p:nvSpPr>
        <p:spPr/>
        <p:txBody>
          <a:bodyPr/>
          <a:lstStyle/>
          <a:p>
            <a:fld id="{DE7031FE-F148-41F2-AA91-6C6E1601A8AB}" type="slidenum">
              <a:rPr lang="en-US" smtClean="0"/>
              <a:t>22</a:t>
            </a:fld>
            <a:endParaRPr lang="en-US"/>
          </a:p>
        </p:txBody>
      </p:sp>
    </p:spTree>
    <p:extLst>
      <p:ext uri="{BB962C8B-B14F-4D97-AF65-F5344CB8AC3E}">
        <p14:creationId xmlns:p14="http://schemas.microsoft.com/office/powerpoint/2010/main" val="621852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Over the years different APMs showed up in .NET, but now we have Task, the primary abstraction.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APM</a:t>
            </a:r>
            <a:r>
              <a:rPr lang="en-US" baseline="0" dirty="0"/>
              <a:t>: An asynchronous operation that uses the </a:t>
            </a:r>
            <a:r>
              <a:rPr lang="en-US" baseline="0" dirty="0" err="1"/>
              <a:t>IAsyncResult</a:t>
            </a:r>
            <a:r>
              <a:rPr lang="en-US" baseline="0" dirty="0"/>
              <a:t> design pattern is implemented as two methods named Begin </a:t>
            </a:r>
            <a:r>
              <a:rPr lang="en-US" baseline="0" dirty="0" err="1"/>
              <a:t>OperationName</a:t>
            </a:r>
            <a:r>
              <a:rPr lang="en-US" baseline="0" dirty="0"/>
              <a:t> and End </a:t>
            </a:r>
            <a:r>
              <a:rPr lang="en-US" baseline="0" dirty="0" err="1"/>
              <a:t>OperationName</a:t>
            </a:r>
            <a:r>
              <a:rPr lang="en-US" baseline="0" dirty="0"/>
              <a:t> that begin and end the asynchronous operation </a:t>
            </a:r>
            <a:r>
              <a:rPr lang="en-US" baseline="0" dirty="0" err="1"/>
              <a:t>OperationName</a:t>
            </a:r>
            <a:r>
              <a:rPr lang="en-US" baseline="0" dirty="0"/>
              <a:t> respectively. For example, the </a:t>
            </a:r>
            <a:r>
              <a:rPr lang="en-US" baseline="0" dirty="0" err="1"/>
              <a:t>FileStream</a:t>
            </a:r>
            <a:r>
              <a:rPr lang="en-US" baseline="0" dirty="0"/>
              <a:t> class provides the </a:t>
            </a:r>
            <a:r>
              <a:rPr lang="en-US" baseline="0" dirty="0" err="1"/>
              <a:t>BeginRead</a:t>
            </a:r>
            <a:r>
              <a:rPr lang="en-US" baseline="0" dirty="0"/>
              <a:t> and </a:t>
            </a:r>
            <a:r>
              <a:rPr lang="en-US" baseline="0" dirty="0" err="1"/>
              <a:t>EndRead</a:t>
            </a:r>
            <a:r>
              <a:rPr lang="en-US" baseline="0" dirty="0"/>
              <a:t> methods to asynchronously read bytes from a file. These methods implement the asynchronous version of the Read method.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EAP: A class that supports the Event-based Asynchronous Pattern will have one or more methods named </a:t>
            </a:r>
            <a:r>
              <a:rPr lang="en-US" baseline="0" dirty="0" err="1"/>
              <a:t>MethodNameAsync</a:t>
            </a:r>
            <a:r>
              <a:rPr lang="en-US" baseline="0" dirty="0"/>
              <a:t>. These methods may mirror synchronous versions, which perform the same operation on the current thread. The class may also have a </a:t>
            </a:r>
            <a:r>
              <a:rPr lang="en-US" baseline="0" dirty="0" err="1"/>
              <a:t>MethodNameCompleted</a:t>
            </a:r>
            <a:r>
              <a:rPr lang="en-US" baseline="0" dirty="0"/>
              <a:t> event and it may have a </a:t>
            </a:r>
            <a:r>
              <a:rPr lang="en-US" baseline="0" dirty="0" err="1"/>
              <a:t>MethodNameAsyncCancel</a:t>
            </a:r>
            <a:r>
              <a:rPr lang="en-US" baseline="0" dirty="0"/>
              <a:t> (or simply </a:t>
            </a:r>
            <a:r>
              <a:rPr lang="en-US" baseline="0" dirty="0" err="1"/>
              <a:t>CancelAsync</a:t>
            </a:r>
            <a:r>
              <a:rPr lang="en-US" baseline="0" dirty="0"/>
              <a:t>) method.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TAP: TAP uses a single method to represent the initiation and completion of an asynchronous operation. This is in contrast to the Asynchronous Programming Model (APM or </a:t>
            </a:r>
            <a:r>
              <a:rPr lang="en-US" baseline="0" dirty="0" err="1"/>
              <a:t>IAsyncResult</a:t>
            </a:r>
            <a:r>
              <a:rPr lang="en-US" baseline="0" dirty="0"/>
              <a:t>) pattern, which requires Begin and End methods, and in contrast to the Event-based Asynchronous Pattern (EAP), which requires a method that has the Async suffix and also requires one or more events, event handler delegate types, and </a:t>
            </a:r>
            <a:r>
              <a:rPr lang="en-US" baseline="0" dirty="0" err="1"/>
              <a:t>EventArg</a:t>
            </a:r>
            <a:r>
              <a:rPr lang="en-US" baseline="0" dirty="0"/>
              <a:t>-derived types. Asynchronous methods in TAP include the Async suffix after the operation name; for example, </a:t>
            </a:r>
            <a:r>
              <a:rPr lang="en-US" baseline="0" dirty="0" err="1"/>
              <a:t>GetAsync</a:t>
            </a:r>
            <a:r>
              <a:rPr lang="en-US" baseline="0" dirty="0"/>
              <a:t> for a get operation. If you're adding a TAP method to a class that already contains that method name with the Async suffix, use the suffix </a:t>
            </a:r>
            <a:r>
              <a:rPr lang="en-US" baseline="0" dirty="0" err="1"/>
              <a:t>TaskAsync</a:t>
            </a:r>
            <a:r>
              <a:rPr lang="en-US" baseline="0" dirty="0"/>
              <a:t> instead. For example, if the class already has a </a:t>
            </a:r>
            <a:r>
              <a:rPr lang="en-US" baseline="0" dirty="0" err="1"/>
              <a:t>GetAsync</a:t>
            </a:r>
            <a:r>
              <a:rPr lang="en-US" baseline="0" dirty="0"/>
              <a:t> method, use the name </a:t>
            </a:r>
            <a:r>
              <a:rPr lang="en-US" baseline="0" dirty="0" err="1"/>
              <a:t>GetTaskAsync</a:t>
            </a:r>
            <a:r>
              <a:rPr lang="en-US" baseline="0" dirty="0"/>
              <a:t>. </a:t>
            </a:r>
          </a:p>
        </p:txBody>
      </p:sp>
      <p:sp>
        <p:nvSpPr>
          <p:cNvPr id="4" name="Slide Number Placeholder 3"/>
          <p:cNvSpPr>
            <a:spLocks noGrp="1"/>
          </p:cNvSpPr>
          <p:nvPr>
            <p:ph type="sldNum" sz="quarter" idx="5"/>
          </p:nvPr>
        </p:nvSpPr>
        <p:spPr/>
        <p:txBody>
          <a:bodyPr/>
          <a:lstStyle/>
          <a:p>
            <a:fld id="{DE7031FE-F148-41F2-AA91-6C6E1601A8AB}" type="slidenum">
              <a:rPr lang="en-US" smtClean="0"/>
              <a:t>23</a:t>
            </a:fld>
            <a:endParaRPr lang="en-US"/>
          </a:p>
        </p:txBody>
      </p:sp>
    </p:spTree>
    <p:extLst>
      <p:ext uri="{BB962C8B-B14F-4D97-AF65-F5344CB8AC3E}">
        <p14:creationId xmlns:p14="http://schemas.microsoft.com/office/powerpoint/2010/main" val="3810379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async</a:t>
            </a:r>
            <a:r>
              <a:rPr lang="en-US" baseline="0" dirty="0"/>
              <a:t>/await with Tasks work</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24</a:t>
            </a:fld>
            <a:endParaRPr lang="en-US"/>
          </a:p>
        </p:txBody>
      </p:sp>
    </p:spTree>
    <p:extLst>
      <p:ext uri="{BB962C8B-B14F-4D97-AF65-F5344CB8AC3E}">
        <p14:creationId xmlns:p14="http://schemas.microsoft.com/office/powerpoint/2010/main" val="703958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processes that we do have</a:t>
            </a:r>
            <a:r>
              <a:rPr lang="en-US" baseline="0" dirty="0"/>
              <a:t> been traditionally thought of as sequential. But what happens if we make things, like games, happen the way our universe works: concurrently?</a:t>
            </a:r>
          </a:p>
          <a:p>
            <a:endParaRPr lang="en-US" baseline="0" dirty="0"/>
          </a:p>
          <a:p>
            <a:r>
              <a:rPr lang="en-US" baseline="0" dirty="0"/>
              <a:t>(Side note: people may look at the starting position and wonder how in the world we got there. First move, W to E4 and B to D5. Second move, they try to take each other and move right through each other </a:t>
            </a:r>
            <a:r>
              <a:rPr lang="en-US" baseline="0" dirty="0">
                <a:sym typeface="Wingdings" panose="00000500000000000000" pitchFamily="2" charset="2"/>
              </a:rPr>
              <a: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6</a:t>
            </a:fld>
            <a:endParaRPr lang="en-US"/>
          </a:p>
        </p:txBody>
      </p:sp>
    </p:spTree>
    <p:extLst>
      <p:ext uri="{BB962C8B-B14F-4D97-AF65-F5344CB8AC3E}">
        <p14:creationId xmlns:p14="http://schemas.microsoft.com/office/powerpoint/2010/main" val="419422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async</a:t>
            </a:r>
            <a:r>
              <a:rPr lang="en-US" baseline="0" dirty="0"/>
              <a:t>/await with Tasks work</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25</a:t>
            </a:fld>
            <a:endParaRPr lang="en-US"/>
          </a:p>
        </p:txBody>
      </p:sp>
    </p:spTree>
    <p:extLst>
      <p:ext uri="{BB962C8B-B14F-4D97-AF65-F5344CB8AC3E}">
        <p14:creationId xmlns:p14="http://schemas.microsoft.com/office/powerpoint/2010/main" val="3306278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run this, the thread ID never changes. But….everything is async, right? That’s not what</a:t>
            </a:r>
            <a:r>
              <a:rPr lang="en-US" baseline="0" dirty="0"/>
              <a:t> async/await do.</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26</a:t>
            </a:fld>
            <a:endParaRPr lang="en-US"/>
          </a:p>
        </p:txBody>
      </p:sp>
    </p:spTree>
    <p:extLst>
      <p:ext uri="{BB962C8B-B14F-4D97-AF65-F5344CB8AC3E}">
        <p14:creationId xmlns:p14="http://schemas.microsoft.com/office/powerpoint/2010/main" val="2795439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a:t>
            </a:r>
            <a:r>
              <a:rPr lang="en-US" baseline="0" dirty="0"/>
              <a:t> 1: Create the object. Straightforward.</a:t>
            </a:r>
          </a:p>
          <a:p>
            <a:r>
              <a:rPr lang="en-US" baseline="0" dirty="0"/>
              <a:t>Step 2: Await </a:t>
            </a:r>
            <a:r>
              <a:rPr lang="en-US" baseline="0" dirty="0" err="1"/>
              <a:t>ReadLineAsync</a:t>
            </a:r>
            <a:r>
              <a:rPr lang="en-US" baseline="0" dirty="0"/>
              <a:t>(). That goes to a IOCP</a:t>
            </a:r>
          </a:p>
          <a:p>
            <a:r>
              <a:rPr lang="en-US" baseline="0" dirty="0"/>
              <a:t>Step 3: Await </a:t>
            </a:r>
            <a:r>
              <a:rPr lang="en-US" baseline="0" dirty="0" err="1"/>
              <a:t>WriteLineAsync</a:t>
            </a:r>
            <a:r>
              <a:rPr lang="en-US" baseline="0" dirty="0"/>
              <a:t>(). That goes to a ICOP….or does it?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27</a:t>
            </a:fld>
            <a:endParaRPr lang="en-US"/>
          </a:p>
        </p:txBody>
      </p:sp>
    </p:spTree>
    <p:extLst>
      <p:ext uri="{BB962C8B-B14F-4D97-AF65-F5344CB8AC3E}">
        <p14:creationId xmlns:p14="http://schemas.microsoft.com/office/powerpoint/2010/main" val="2933084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snippet</a:t>
            </a:r>
            <a:r>
              <a:rPr lang="en-US" baseline="0" dirty="0"/>
              <a:t> of code from </a:t>
            </a:r>
            <a:r>
              <a:rPr lang="en-US" baseline="0" dirty="0" err="1"/>
              <a:t>FileStream</a:t>
            </a:r>
            <a:r>
              <a:rPr lang="en-US" baseline="0" dirty="0"/>
              <a:t>. You can see that </a:t>
            </a:r>
            <a:r>
              <a:rPr lang="en-US" baseline="0" dirty="0" err="1"/>
              <a:t>NativeOverlapped</a:t>
            </a:r>
            <a:r>
              <a:rPr lang="en-US" baseline="0" dirty="0"/>
              <a:t> is used when “_</a:t>
            </a:r>
            <a:r>
              <a:rPr lang="en-US" baseline="0" dirty="0" err="1"/>
              <a:t>isAsync</a:t>
            </a:r>
            <a:r>
              <a:rPr lang="en-US" baseline="0" dirty="0"/>
              <a:t>” is true. It’s complex for sure, but this is definitely what goes on at the end of the day.</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28</a:t>
            </a:fld>
            <a:endParaRPr lang="en-US"/>
          </a:p>
        </p:txBody>
      </p:sp>
    </p:spTree>
    <p:extLst>
      <p:ext uri="{BB962C8B-B14F-4D97-AF65-F5344CB8AC3E}">
        <p14:creationId xmlns:p14="http://schemas.microsoft.com/office/powerpoint/2010/main" val="9741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beauty of doing true async I/O</a:t>
            </a:r>
            <a:r>
              <a:rPr lang="en-US" baseline="0" dirty="0"/>
              <a:t> work is that a thread can (potentially) share multiple workloads. If you block, you’re forced to spin up more threads, which doesn’t help with scalability.</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29</a:t>
            </a:fld>
            <a:endParaRPr lang="en-US"/>
          </a:p>
        </p:txBody>
      </p:sp>
    </p:spTree>
    <p:extLst>
      <p:ext uri="{BB962C8B-B14F-4D97-AF65-F5344CB8AC3E}">
        <p14:creationId xmlns:p14="http://schemas.microsoft.com/office/powerpoint/2010/main" val="139634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beauty of doing true async I/O</a:t>
            </a:r>
            <a:r>
              <a:rPr lang="en-US" baseline="0" dirty="0"/>
              <a:t> work is that a thread can (potentially) share multiple workloads. If you block, you’re forced to spin up more threads, which doesn’t help with scalability.</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30</a:t>
            </a:fld>
            <a:endParaRPr lang="en-US"/>
          </a:p>
        </p:txBody>
      </p:sp>
    </p:spTree>
    <p:extLst>
      <p:ext uri="{BB962C8B-B14F-4D97-AF65-F5344CB8AC3E}">
        <p14:creationId xmlns:p14="http://schemas.microsoft.com/office/powerpoint/2010/main" val="3054308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what </a:t>
            </a:r>
            <a:r>
              <a:rPr lang="en-US" dirty="0" err="1"/>
              <a:t>ReadFileAsync</a:t>
            </a:r>
            <a:r>
              <a:rPr lang="en-US" baseline="0" dirty="0"/>
              <a:t> really looks like!</a:t>
            </a:r>
          </a:p>
          <a:p>
            <a:endParaRPr lang="en-US" baseline="0" dirty="0"/>
          </a:p>
          <a:p>
            <a:r>
              <a:rPr lang="en-US" baseline="0" dirty="0"/>
              <a:t>Let’s focus on two things. The Start() call initiates a state machine defined by &lt;</a:t>
            </a:r>
            <a:r>
              <a:rPr lang="en-US" baseline="0" dirty="0" err="1"/>
              <a:t>ReadFileAsync</a:t>
            </a:r>
            <a:r>
              <a:rPr lang="en-US" baseline="0" dirty="0"/>
              <a:t>&gt;d__2</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31</a:t>
            </a:fld>
            <a:endParaRPr lang="en-US"/>
          </a:p>
        </p:txBody>
      </p:sp>
    </p:spTree>
    <p:extLst>
      <p:ext uri="{BB962C8B-B14F-4D97-AF65-F5344CB8AC3E}">
        <p14:creationId xmlns:p14="http://schemas.microsoft.com/office/powerpoint/2010/main" val="699620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That’s a class that implements</a:t>
            </a:r>
            <a:r>
              <a:rPr lang="en-US" baseline="0" dirty="0"/>
              <a:t> a state machine. </a:t>
            </a:r>
            <a:r>
              <a:rPr lang="en-US" dirty="0"/>
              <a:t>Even from a relatively</a:t>
            </a:r>
            <a:r>
              <a:rPr lang="en-US" baseline="0" dirty="0"/>
              <a:t> simple piece of code, the state machine can get quite complex to follow. But notice that async invocations will always check the </a:t>
            </a:r>
            <a:r>
              <a:rPr lang="en-US" baseline="0" dirty="0" err="1"/>
              <a:t>IsCompleted</a:t>
            </a:r>
            <a:r>
              <a:rPr lang="en-US" baseline="0" dirty="0"/>
              <a:t> value of the returned Task first. Therefore, if your async method has a “fast path” to be complete right away….</a:t>
            </a:r>
            <a:endParaRPr lang="en-US"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32</a:t>
            </a:fld>
            <a:endParaRPr lang="en-US"/>
          </a:p>
        </p:txBody>
      </p:sp>
    </p:spTree>
    <p:extLst>
      <p:ext uri="{BB962C8B-B14F-4D97-AF65-F5344CB8AC3E}">
        <p14:creationId xmlns:p14="http://schemas.microsoft.com/office/powerpoint/2010/main" val="3401453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way, what IS a Task? It</a:t>
            </a:r>
            <a:r>
              <a:rPr lang="en-US" baseline="0" dirty="0"/>
              <a:t> “represents an asynchronous operation”, though keep in mind it can also be used to spawn new Task instances via </a:t>
            </a:r>
            <a:r>
              <a:rPr lang="en-US" baseline="0" dirty="0" err="1"/>
              <a:t>Task.Run</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33</a:t>
            </a:fld>
            <a:endParaRPr lang="en-US"/>
          </a:p>
        </p:txBody>
      </p:sp>
    </p:spTree>
    <p:extLst>
      <p:ext uri="{BB962C8B-B14F-4D97-AF65-F5344CB8AC3E}">
        <p14:creationId xmlns:p14="http://schemas.microsoft.com/office/powerpoint/2010/main" val="13495086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can see why you should never do</a:t>
            </a:r>
            <a:r>
              <a:rPr lang="en-US" baseline="0" dirty="0"/>
              <a:t> “async void”, because there’s nothing the compiler can do with an async method that doesn’t return a task. How do you “continue with” the next piece of code? The ONLY time this is acceptable is with event handlers in XAML apps.</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34</a:t>
            </a:fld>
            <a:endParaRPr lang="en-US"/>
          </a:p>
        </p:txBody>
      </p:sp>
    </p:spTree>
    <p:extLst>
      <p:ext uri="{BB962C8B-B14F-4D97-AF65-F5344CB8AC3E}">
        <p14:creationId xmlns:p14="http://schemas.microsoft.com/office/powerpoint/2010/main" val="2185075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 we do, let’s make it as easy as we can without breaking stuff badly or making performance tank. </a:t>
            </a:r>
          </a:p>
        </p:txBody>
      </p:sp>
      <p:sp>
        <p:nvSpPr>
          <p:cNvPr id="4" name="Slide Number Placeholder 3"/>
          <p:cNvSpPr>
            <a:spLocks noGrp="1"/>
          </p:cNvSpPr>
          <p:nvPr>
            <p:ph type="sldNum" sz="quarter" idx="5"/>
          </p:nvPr>
        </p:nvSpPr>
        <p:spPr/>
        <p:txBody>
          <a:bodyPr/>
          <a:lstStyle/>
          <a:p>
            <a:fld id="{DE7031FE-F148-41F2-AA91-6C6E1601A8AB}" type="slidenum">
              <a:rPr lang="en-US" smtClean="0"/>
              <a:t>7</a:t>
            </a:fld>
            <a:endParaRPr lang="en-US"/>
          </a:p>
        </p:txBody>
      </p:sp>
    </p:spTree>
    <p:extLst>
      <p:ext uri="{BB962C8B-B14F-4D97-AF65-F5344CB8AC3E}">
        <p14:creationId xmlns:p14="http://schemas.microsoft.com/office/powerpoint/2010/main" val="22674082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You should</a:t>
            </a:r>
            <a:r>
              <a:rPr lang="en-US" baseline="0" dirty="0"/>
              <a:t> give a fair amount of consideration to introducing asynchronous operations in base types. If the type doesn’t want to enforce it, it can return </a:t>
            </a:r>
            <a:r>
              <a:rPr lang="en-US" baseline="0" dirty="0" err="1"/>
              <a:t>Task.FromResult</a:t>
            </a:r>
            <a:r>
              <a:rPr lang="en-US" baseline="0" dirty="0"/>
              <a:t> or </a:t>
            </a:r>
            <a:r>
              <a:rPr lang="en-US" baseline="0" dirty="0" err="1"/>
              <a:t>Task.CompletedTask</a:t>
            </a:r>
            <a:r>
              <a:rPr lang="en-US" baseline="0" dirty="0"/>
              <a:t>, but this will probably still end up with an async state machine compiled in code.</a:t>
            </a:r>
            <a:endParaRPr lang="en-US"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35</a:t>
            </a:fld>
            <a:endParaRPr lang="en-US"/>
          </a:p>
        </p:txBody>
      </p:sp>
    </p:spTree>
    <p:extLst>
      <p:ext uri="{BB962C8B-B14F-4D97-AF65-F5344CB8AC3E}">
        <p14:creationId xmlns:p14="http://schemas.microsoft.com/office/powerpoint/2010/main" val="26919781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Side note:</a:t>
            </a:r>
            <a:r>
              <a:rPr lang="en-US" baseline="0" dirty="0"/>
              <a:t> adding </a:t>
            </a:r>
            <a:r>
              <a:rPr lang="en-US" baseline="0" dirty="0" err="1"/>
              <a:t>MethodImplOptions.Synchronized</a:t>
            </a:r>
            <a:r>
              <a:rPr lang="en-US" baseline="0" dirty="0"/>
              <a:t> doesn’t mean the method will not be called without the async machine. Someday I’ll create this attribute with the analyzer and make sure people don’t call it with await; they can simply invoke it and potentially call .Result on it without blocking issues.</a:t>
            </a:r>
            <a:endParaRPr lang="en-US"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36</a:t>
            </a:fld>
            <a:endParaRPr lang="en-US"/>
          </a:p>
        </p:txBody>
      </p:sp>
    </p:spTree>
    <p:extLst>
      <p:ext uri="{BB962C8B-B14F-4D97-AF65-F5344CB8AC3E}">
        <p14:creationId xmlns:p14="http://schemas.microsoft.com/office/powerpoint/2010/main" val="2418014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a:t>
            </a:r>
            <a:r>
              <a:rPr lang="en-US" baseline="0" dirty="0"/>
              <a:t> look at my </a:t>
            </a:r>
            <a:r>
              <a:rPr lang="en-US" baseline="0" dirty="0" err="1"/>
              <a:t>ExpressionEvolver</a:t>
            </a:r>
            <a:r>
              <a:rPr lang="en-US" baseline="0" dirty="0"/>
              <a:t> application and how I use Tasks to do things concurrently.</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37</a:t>
            </a:fld>
            <a:endParaRPr lang="en-US"/>
          </a:p>
        </p:txBody>
      </p:sp>
    </p:spTree>
    <p:extLst>
      <p:ext uri="{BB962C8B-B14F-4D97-AF65-F5344CB8AC3E}">
        <p14:creationId xmlns:p14="http://schemas.microsoft.com/office/powerpoint/2010/main" val="34800235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off, avoid</a:t>
            </a:r>
            <a:r>
              <a:rPr lang="en-US" baseline="0" dirty="0"/>
              <a:t> locks if you can. Locks are expensive, and may be a sign that you haven’t isolated key functional parts of your application. It isn’t something that you can completely eliminate, but if your code is littered with locking strategies, you’ve got issues.</a:t>
            </a:r>
          </a:p>
          <a:p>
            <a:endParaRPr lang="en-US" baseline="0" dirty="0"/>
          </a:p>
          <a:p>
            <a:r>
              <a:rPr lang="en-US" baseline="0" dirty="0"/>
              <a:t>May want to talk about experiences with locking in applications, like, “I should be the only person able to make changes on this loan.”</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38</a:t>
            </a:fld>
            <a:endParaRPr lang="en-US"/>
          </a:p>
        </p:txBody>
      </p:sp>
    </p:spTree>
    <p:extLst>
      <p:ext uri="{BB962C8B-B14F-4D97-AF65-F5344CB8AC3E}">
        <p14:creationId xmlns:p14="http://schemas.microsoft.com/office/powerpoint/2010/main" val="10397033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also very</a:t>
            </a:r>
            <a:r>
              <a:rPr lang="en-US" baseline="0" dirty="0"/>
              <a:t> easy to create deadlocks. If two pieces of code acquire a lock and then try to lock on those acquired locks, your code is dead. There are ways to mitigate that, but whenever you do locks, you have to be aware of this.</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39</a:t>
            </a:fld>
            <a:endParaRPr lang="en-US"/>
          </a:p>
        </p:txBody>
      </p:sp>
    </p:spTree>
    <p:extLst>
      <p:ext uri="{BB962C8B-B14F-4D97-AF65-F5344CB8AC3E}">
        <p14:creationId xmlns:p14="http://schemas.microsoft.com/office/powerpoint/2010/main" val="25723117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simplest example of using a lock</a:t>
            </a:r>
          </a:p>
        </p:txBody>
      </p:sp>
      <p:sp>
        <p:nvSpPr>
          <p:cNvPr id="4" name="Slide Number Placeholder 3"/>
          <p:cNvSpPr>
            <a:spLocks noGrp="1"/>
          </p:cNvSpPr>
          <p:nvPr>
            <p:ph type="sldNum" sz="quarter" idx="5"/>
          </p:nvPr>
        </p:nvSpPr>
        <p:spPr/>
        <p:txBody>
          <a:bodyPr/>
          <a:lstStyle/>
          <a:p>
            <a:fld id="{DE7031FE-F148-41F2-AA91-6C6E1601A8AB}" type="slidenum">
              <a:rPr lang="en-US" smtClean="0"/>
              <a:t>40</a:t>
            </a:fld>
            <a:endParaRPr lang="en-US"/>
          </a:p>
        </p:txBody>
      </p:sp>
    </p:spTree>
    <p:extLst>
      <p:ext uri="{BB962C8B-B14F-4D97-AF65-F5344CB8AC3E}">
        <p14:creationId xmlns:p14="http://schemas.microsoft.com/office/powerpoint/2010/main" val="28043865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thing you’re locking on matters. Don’t do these!</a:t>
            </a:r>
          </a:p>
          <a:p>
            <a:endParaRPr lang="en-US" dirty="0"/>
          </a:p>
          <a:p>
            <a:r>
              <a:rPr lang="en-US" dirty="0"/>
              <a:t>A</a:t>
            </a:r>
            <a:r>
              <a:rPr lang="en-US" baseline="0" dirty="0"/>
              <a:t> string lock can accidentally be shared (strings that are the same exact value are shared)</a:t>
            </a:r>
          </a:p>
          <a:p>
            <a:r>
              <a:rPr lang="en-US" baseline="0" dirty="0"/>
              <a:t>A lock based on a value type are boxed and end up having two different objects being locked on</a:t>
            </a:r>
          </a:p>
          <a:p>
            <a:r>
              <a:rPr lang="en-US" baseline="0" dirty="0"/>
              <a:t>A “this” lock is not private because others can lock on that object</a:t>
            </a:r>
          </a:p>
          <a:p>
            <a:r>
              <a:rPr lang="en-US" baseline="0" dirty="0"/>
              <a:t>A “</a:t>
            </a:r>
            <a:r>
              <a:rPr lang="en-US" baseline="0" dirty="0" err="1"/>
              <a:t>typeof</a:t>
            </a:r>
            <a:r>
              <a:rPr lang="en-US" baseline="0" dirty="0"/>
              <a:t>” lock can accidentally be shared if the type is public</a:t>
            </a:r>
          </a:p>
          <a:p>
            <a:endParaRPr lang="en-US" baseline="0" dirty="0"/>
          </a:p>
          <a:p>
            <a:r>
              <a:rPr lang="en-US" baseline="0" dirty="0"/>
              <a:t>These can all lead to unexpected behaviors, potentially deadlocks.</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41</a:t>
            </a:fld>
            <a:endParaRPr lang="en-US"/>
          </a:p>
        </p:txBody>
      </p:sp>
    </p:spTree>
    <p:extLst>
      <p:ext uri="{BB962C8B-B14F-4D97-AF65-F5344CB8AC3E}">
        <p14:creationId xmlns:p14="http://schemas.microsoft.com/office/powerpoint/2010/main" val="7299822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a:t>
            </a:r>
            <a:r>
              <a:rPr lang="en-US" baseline="0" dirty="0"/>
              <a:t> on the data type you use, you can also use Interlocked, which is much faster than doing locking via Monitor. However, again, you’re limited on specific data types for this to work.</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42</a:t>
            </a:fld>
            <a:endParaRPr lang="en-US"/>
          </a:p>
        </p:txBody>
      </p:sp>
    </p:spTree>
    <p:extLst>
      <p:ext uri="{BB962C8B-B14F-4D97-AF65-F5344CB8AC3E}">
        <p14:creationId xmlns:p14="http://schemas.microsoft.com/office/powerpoint/2010/main" val="24192369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it is faster, but it has its limitations.</a:t>
            </a:r>
          </a:p>
        </p:txBody>
      </p:sp>
      <p:sp>
        <p:nvSpPr>
          <p:cNvPr id="4" name="Slide Number Placeholder 3"/>
          <p:cNvSpPr>
            <a:spLocks noGrp="1"/>
          </p:cNvSpPr>
          <p:nvPr>
            <p:ph type="sldNum" sz="quarter" idx="5"/>
          </p:nvPr>
        </p:nvSpPr>
        <p:spPr/>
        <p:txBody>
          <a:bodyPr/>
          <a:lstStyle/>
          <a:p>
            <a:fld id="{DE7031FE-F148-41F2-AA91-6C6E1601A8AB}" type="slidenum">
              <a:rPr lang="en-US" smtClean="0"/>
              <a:t>43</a:t>
            </a:fld>
            <a:endParaRPr lang="en-US"/>
          </a:p>
        </p:txBody>
      </p:sp>
    </p:spTree>
    <p:extLst>
      <p:ext uri="{BB962C8B-B14F-4D97-AF65-F5344CB8AC3E}">
        <p14:creationId xmlns:p14="http://schemas.microsoft.com/office/powerpoint/2010/main" val="2767199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a:t>
            </a:r>
            <a:r>
              <a:rPr lang="en-US" baseline="0" dirty="0"/>
              <a:t> another technique to do locking, which is to use a </a:t>
            </a:r>
            <a:r>
              <a:rPr lang="en-US" baseline="0" dirty="0" err="1"/>
              <a:t>SpinLock</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44</a:t>
            </a:fld>
            <a:endParaRPr lang="en-US"/>
          </a:p>
        </p:txBody>
      </p:sp>
    </p:spTree>
    <p:extLst>
      <p:ext uri="{BB962C8B-B14F-4D97-AF65-F5344CB8AC3E}">
        <p14:creationId xmlns:p14="http://schemas.microsoft.com/office/powerpoint/2010/main" val="471832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 a</a:t>
            </a:r>
            <a:r>
              <a:rPr lang="en-US" baseline="0" dirty="0"/>
              <a:t> comparison of asynchronous, parallel and concurrent work.</a:t>
            </a:r>
          </a:p>
          <a:p>
            <a:endParaRPr lang="en-US" baseline="0" dirty="0"/>
          </a:p>
          <a:p>
            <a:r>
              <a:rPr lang="en-US" baseline="0" dirty="0"/>
              <a:t>“</a:t>
            </a:r>
            <a:r>
              <a:rPr lang="en-US" dirty="0"/>
              <a:t>Parallel programs distribute their tasks to multiple processors, that actively work on all of them simultaneously.”</a:t>
            </a:r>
          </a:p>
        </p:txBody>
      </p:sp>
      <p:sp>
        <p:nvSpPr>
          <p:cNvPr id="4" name="Slide Number Placeholder 3"/>
          <p:cNvSpPr>
            <a:spLocks noGrp="1"/>
          </p:cNvSpPr>
          <p:nvPr>
            <p:ph type="sldNum" sz="quarter" idx="5"/>
          </p:nvPr>
        </p:nvSpPr>
        <p:spPr/>
        <p:txBody>
          <a:bodyPr/>
          <a:lstStyle/>
          <a:p>
            <a:fld id="{DE7031FE-F148-41F2-AA91-6C6E1601A8AB}" type="slidenum">
              <a:rPr lang="en-US" smtClean="0"/>
              <a:t>8</a:t>
            </a:fld>
            <a:endParaRPr lang="en-US"/>
          </a:p>
        </p:txBody>
      </p:sp>
    </p:spTree>
    <p:extLst>
      <p:ext uri="{BB962C8B-B14F-4D97-AF65-F5344CB8AC3E}">
        <p14:creationId xmlns:p14="http://schemas.microsoft.com/office/powerpoint/2010/main" val="42600400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take care with performance. Make sure it’s worth it.</a:t>
            </a:r>
          </a:p>
        </p:txBody>
      </p:sp>
      <p:sp>
        <p:nvSpPr>
          <p:cNvPr id="4" name="Slide Number Placeholder 3"/>
          <p:cNvSpPr>
            <a:spLocks noGrp="1"/>
          </p:cNvSpPr>
          <p:nvPr>
            <p:ph type="sldNum" sz="quarter" idx="5"/>
          </p:nvPr>
        </p:nvSpPr>
        <p:spPr/>
        <p:txBody>
          <a:bodyPr/>
          <a:lstStyle/>
          <a:p>
            <a:fld id="{DE7031FE-F148-41F2-AA91-6C6E1601A8AB}" type="slidenum">
              <a:rPr lang="en-US" smtClean="0"/>
              <a:t>45</a:t>
            </a:fld>
            <a:endParaRPr lang="en-US"/>
          </a:p>
        </p:txBody>
      </p:sp>
    </p:spTree>
    <p:extLst>
      <p:ext uri="{BB962C8B-B14F-4D97-AF65-F5344CB8AC3E}">
        <p14:creationId xmlns:p14="http://schemas.microsoft.com/office/powerpoint/2010/main" val="21877070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a:t>
            </a:r>
            <a:r>
              <a:rPr lang="en-US" baseline="0" dirty="0"/>
              <a:t> read the docs and don’t use a </a:t>
            </a:r>
            <a:r>
              <a:rPr lang="en-US" baseline="0" dirty="0" err="1"/>
              <a:t>SpinLock</a:t>
            </a:r>
            <a:r>
              <a:rPr lang="en-US" baseline="0" dirty="0"/>
              <a:t> if you’re in these scenarios</a:t>
            </a:r>
          </a:p>
          <a:p>
            <a:endParaRPr lang="en-US" baseline="0" dirty="0"/>
          </a:p>
          <a:p>
            <a:r>
              <a:rPr lang="en-US" baseline="0" dirty="0"/>
              <a:t>And don’t store </a:t>
            </a:r>
            <a:r>
              <a:rPr lang="en-US" baseline="0" dirty="0" err="1"/>
              <a:t>SpinLock</a:t>
            </a:r>
            <a:r>
              <a:rPr lang="en-US" baseline="0" dirty="0"/>
              <a:t> instances in </a:t>
            </a:r>
            <a:r>
              <a:rPr lang="en-US" baseline="0" dirty="0" err="1"/>
              <a:t>readonly</a:t>
            </a:r>
            <a:r>
              <a:rPr lang="en-US" baseline="0" dirty="0"/>
              <a:t> fields.</a:t>
            </a:r>
            <a:endParaRPr lang="en-US"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46</a:t>
            </a:fld>
            <a:endParaRPr lang="en-US"/>
          </a:p>
        </p:txBody>
      </p:sp>
    </p:spTree>
    <p:extLst>
      <p:ext uri="{BB962C8B-B14F-4D97-AF65-F5344CB8AC3E}">
        <p14:creationId xmlns:p14="http://schemas.microsoft.com/office/powerpoint/2010/main" val="13991417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a:t>
            </a:r>
            <a:r>
              <a:rPr lang="en-US" baseline="0" dirty="0"/>
              <a:t> look at how you can use Benchmark to diagnose perf issues.</a:t>
            </a:r>
            <a:endParaRPr lang="en-US"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47</a:t>
            </a:fld>
            <a:endParaRPr lang="en-US"/>
          </a:p>
        </p:txBody>
      </p:sp>
    </p:spTree>
    <p:extLst>
      <p:ext uri="{BB962C8B-B14F-4D97-AF65-F5344CB8AC3E}">
        <p14:creationId xmlns:p14="http://schemas.microsoft.com/office/powerpoint/2010/main" val="26402582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a:t>
            </a:r>
            <a:r>
              <a:rPr lang="en-US" baseline="0" dirty="0"/>
              <a:t> aspect to keep in mind is the data structures you’re using. In recent times, new data structures have been released that can help in certain concurrent scenarios.</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48</a:t>
            </a:fld>
            <a:endParaRPr lang="en-US"/>
          </a:p>
        </p:txBody>
      </p:sp>
    </p:spTree>
    <p:extLst>
      <p:ext uri="{BB962C8B-B14F-4D97-AF65-F5344CB8AC3E}">
        <p14:creationId xmlns:p14="http://schemas.microsoft.com/office/powerpoint/2010/main" val="41088374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take a look at this simple code to create a stack.</a:t>
            </a:r>
          </a:p>
        </p:txBody>
      </p:sp>
      <p:sp>
        <p:nvSpPr>
          <p:cNvPr id="4" name="Slide Number Placeholder 3"/>
          <p:cNvSpPr>
            <a:spLocks noGrp="1"/>
          </p:cNvSpPr>
          <p:nvPr>
            <p:ph type="sldNum" sz="quarter" idx="5"/>
          </p:nvPr>
        </p:nvSpPr>
        <p:spPr/>
        <p:txBody>
          <a:bodyPr/>
          <a:lstStyle/>
          <a:p>
            <a:fld id="{DE7031FE-F148-41F2-AA91-6C6E1601A8AB}" type="slidenum">
              <a:rPr lang="en-US" smtClean="0"/>
              <a:t>49</a:t>
            </a:fld>
            <a:endParaRPr lang="en-US"/>
          </a:p>
        </p:txBody>
      </p:sp>
    </p:spTree>
    <p:extLst>
      <p:ext uri="{BB962C8B-B14F-4D97-AF65-F5344CB8AC3E}">
        <p14:creationId xmlns:p14="http://schemas.microsoft.com/office/powerpoint/2010/main" val="14525885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make immutable stacks (think Roslyn syntax trees).</a:t>
            </a:r>
            <a:r>
              <a:rPr lang="en-US" baseline="0" dirty="0"/>
              <a:t> Remember to capture return values! Note that the .Pop() SHOULD be captured as well, though in this case we don’t care.</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50</a:t>
            </a:fld>
            <a:endParaRPr lang="en-US"/>
          </a:p>
        </p:txBody>
      </p:sp>
    </p:spTree>
    <p:extLst>
      <p:ext uri="{BB962C8B-B14F-4D97-AF65-F5344CB8AC3E}">
        <p14:creationId xmlns:p14="http://schemas.microsoft.com/office/powerpoint/2010/main" val="37980671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why are immutable structures used</a:t>
            </a:r>
            <a:r>
              <a:rPr lang="en-US" baseline="0" dirty="0"/>
              <a:t> by the Compiler API? Many reasons, but this one illustrates it very well. A code fix doesn’t change the code in the code editor; it’s a copy and it’ll only be committed if the developer accepts it.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51</a:t>
            </a:fld>
            <a:endParaRPr lang="en-US"/>
          </a:p>
        </p:txBody>
      </p:sp>
    </p:spTree>
    <p:extLst>
      <p:ext uri="{BB962C8B-B14F-4D97-AF65-F5344CB8AC3E}">
        <p14:creationId xmlns:p14="http://schemas.microsoft.com/office/powerpoint/2010/main" val="42812295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code is the code you don’t write.</a:t>
            </a:r>
            <a:r>
              <a:rPr lang="en-US" baseline="0" dirty="0"/>
              <a:t> Nothing can be truer with concurrent programming. If you don’t have to do it and you can be lazy, go for it!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52</a:t>
            </a:fld>
            <a:endParaRPr lang="en-US"/>
          </a:p>
        </p:txBody>
      </p:sp>
    </p:spTree>
    <p:extLst>
      <p:ext uri="{BB962C8B-B14F-4D97-AF65-F5344CB8AC3E}">
        <p14:creationId xmlns:p14="http://schemas.microsoft.com/office/powerpoint/2010/main" val="39248717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Actor</a:t>
            </a:r>
            <a:r>
              <a:rPr lang="en-US" baseline="0" dirty="0"/>
              <a:t> frameworks are great because all of the communication with and between actors are asynchronous, but the message processing itself is synchronous (unless the handler itself is async)</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53</a:t>
            </a:fld>
            <a:endParaRPr lang="en-US"/>
          </a:p>
        </p:txBody>
      </p:sp>
    </p:spTree>
    <p:extLst>
      <p:ext uri="{BB962C8B-B14F-4D97-AF65-F5344CB8AC3E}">
        <p14:creationId xmlns:p14="http://schemas.microsoft.com/office/powerpoint/2010/main" val="7525606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a:t>
            </a:r>
            <a:r>
              <a:rPr lang="en-US" baseline="0" dirty="0"/>
              <a:t> look at how one can use Orleans to handle messages</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54</a:t>
            </a:fld>
            <a:endParaRPr lang="en-US"/>
          </a:p>
        </p:txBody>
      </p:sp>
    </p:spTree>
    <p:extLst>
      <p:ext uri="{BB962C8B-B14F-4D97-AF65-F5344CB8AC3E}">
        <p14:creationId xmlns:p14="http://schemas.microsoft.com/office/powerpoint/2010/main" val="346477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“Concurrent programs handle tasks that are all in progress at the same time, but it is only necessary to work briefly and separately on each task, so the work can be interleaved in whatever order the tasks require.”</a:t>
            </a:r>
          </a:p>
        </p:txBody>
      </p:sp>
      <p:sp>
        <p:nvSpPr>
          <p:cNvPr id="4" name="Slide Number Placeholder 3"/>
          <p:cNvSpPr>
            <a:spLocks noGrp="1"/>
          </p:cNvSpPr>
          <p:nvPr>
            <p:ph type="sldNum" sz="quarter" idx="5"/>
          </p:nvPr>
        </p:nvSpPr>
        <p:spPr/>
        <p:txBody>
          <a:bodyPr/>
          <a:lstStyle/>
          <a:p>
            <a:fld id="{DE7031FE-F148-41F2-AA91-6C6E1601A8AB}" type="slidenum">
              <a:rPr lang="en-US" smtClean="0"/>
              <a:t>9</a:t>
            </a:fld>
            <a:endParaRPr lang="en-US"/>
          </a:p>
        </p:txBody>
      </p:sp>
    </p:spTree>
    <p:extLst>
      <p:ext uri="{BB962C8B-B14F-4D97-AF65-F5344CB8AC3E}">
        <p14:creationId xmlns:p14="http://schemas.microsoft.com/office/powerpoint/2010/main" val="20064958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endParaRPr lang="en-US" dirty="0"/>
          </a:p>
          <a:p>
            <a:r>
              <a:rPr lang="en-US" dirty="0"/>
              <a:t>Eric Lipper Async Articles = https://blogs.msdn.microsoft.com/ericlippert/tag/async/;</a:t>
            </a:r>
          </a:p>
          <a:p>
            <a:endParaRPr lang="en-US" dirty="0"/>
          </a:p>
          <a:p>
            <a:r>
              <a:rPr lang="en-US" dirty="0"/>
              <a:t>Stephen Cleary blog - http://blog.stephencleary.com/</a:t>
            </a:r>
          </a:p>
          <a:p>
            <a:endParaRPr lang="en-US" dirty="0"/>
          </a:p>
          <a:p>
            <a:r>
              <a:rPr lang="en-US" dirty="0"/>
              <a:t>Parallel Programming with .NET blog - https://blogs.msdn.microsoft.com/pfxteam/</a:t>
            </a:r>
          </a:p>
          <a:p>
            <a:endParaRPr lang="en-US" dirty="0"/>
          </a:p>
          <a:p>
            <a:endParaRPr lang="en-US" dirty="0"/>
          </a:p>
          <a:p>
            <a:r>
              <a:rPr lang="en-US" dirty="0" err="1"/>
              <a:t>SpinLock</a:t>
            </a:r>
            <a:r>
              <a:rPr lang="en-US" dirty="0"/>
              <a:t> - https://docs.microsoft.com/en-us/dotnet/standard/threading/spinlock</a:t>
            </a:r>
          </a:p>
          <a:p>
            <a:endParaRPr lang="en-US" dirty="0"/>
          </a:p>
          <a:p>
            <a:r>
              <a:rPr lang="en-US" dirty="0"/>
              <a:t>How can I find out how many threads are active in the CLR thread pool? - https://blogs.msdn.microsoft.com/oldnewthing/20170724-00/?p=96675</a:t>
            </a:r>
          </a:p>
          <a:p>
            <a:endParaRPr lang="en-US" dirty="0"/>
          </a:p>
          <a:p>
            <a:r>
              <a:rPr lang="en-US" dirty="0"/>
              <a:t>lock Statement (C# Reference) (Best practices) - https://docs.microsoft.com/en-us/dotnet/csharp/language-reference/keywords/lock-statement</a:t>
            </a:r>
          </a:p>
          <a:p>
            <a:endParaRPr lang="en-US" dirty="0"/>
          </a:p>
          <a:p>
            <a:r>
              <a:rPr lang="en-US" dirty="0"/>
              <a:t>The perils of async void (Deferral objects) - https://blogs.msdn.microsoft.com/oldnewthing/20170721-00/?p=96665</a:t>
            </a:r>
          </a:p>
          <a:p>
            <a:endParaRPr lang="en-US" dirty="0"/>
          </a:p>
          <a:p>
            <a:r>
              <a:rPr lang="en-US" dirty="0"/>
              <a:t>Parallel Processing and Concurrency in the .NET Framework - https://docs.microsoft.com/en-us/dotnet/standard/parallel-processing-and-concurrency</a:t>
            </a:r>
          </a:p>
          <a:p>
            <a:endParaRPr lang="en-US" dirty="0"/>
          </a:p>
          <a:p>
            <a:r>
              <a:rPr lang="en-US" dirty="0"/>
              <a:t>Task-based Asynchronous Pattern (TAP) - https://docs.microsoft.com/en-us/dotnet/standard/asynchronous-programming-patterns/task-based-asynchronous-pattern-tap</a:t>
            </a:r>
          </a:p>
          <a:p>
            <a:endParaRPr lang="en-US" dirty="0"/>
          </a:p>
          <a:p>
            <a:r>
              <a:rPr lang="en-US" dirty="0"/>
              <a:t>Do I need to dispose of Tasks? - https://blogs.msdn.microsoft.com/pfxteam/2012/03/25/do-i-need-to-dispose-of-tasks/</a:t>
            </a:r>
          </a:p>
          <a:p>
            <a:endParaRPr lang="en-US" dirty="0"/>
          </a:p>
          <a:p>
            <a:r>
              <a:rPr lang="en-US" dirty="0"/>
              <a:t>Crash course in async and await - https://blogs.msdn.microsoft.com/oldnewthing/20170720-00/?p=96655</a:t>
            </a:r>
          </a:p>
          <a:p>
            <a:endParaRPr lang="en-US" dirty="0"/>
          </a:p>
          <a:p>
            <a:r>
              <a:rPr lang="en-US" dirty="0"/>
              <a:t>C# Developers: Stop Calling .Result - http://motzcod.es/post/162870742532/c-sharp-developers-stop-calling-dot-result</a:t>
            </a:r>
          </a:p>
          <a:p>
            <a:endParaRPr lang="en-US" dirty="0"/>
          </a:p>
          <a:p>
            <a:r>
              <a:rPr lang="en-US" dirty="0" err="1"/>
              <a:t>CallContext</a:t>
            </a:r>
            <a:r>
              <a:rPr lang="en-US" dirty="0"/>
              <a:t> in .NET Core - http://www.cazzulino.com/callcontext-netstandard-netcore.html</a:t>
            </a:r>
          </a:p>
          <a:p>
            <a:endParaRPr lang="en-US" dirty="0"/>
          </a:p>
          <a:p>
            <a:r>
              <a:rPr lang="en-US" dirty="0"/>
              <a:t>Async from the Outside, From the inside</a:t>
            </a:r>
          </a:p>
          <a:p>
            <a:r>
              <a:rPr lang="en-US" dirty="0"/>
              <a:t>	Part 1 - https://www.infoq.com/presentations/C-Sharp-Async-From-the-Outside-From-the-Inside</a:t>
            </a:r>
          </a:p>
          <a:p>
            <a:r>
              <a:rPr lang="en-US" dirty="0"/>
              <a:t>	Part 2 - https://www.infoq.com/presentations/C-Sharp-Async-From-the-Outside-From-the-Inside-2</a:t>
            </a:r>
          </a:p>
          <a:p>
            <a:endParaRPr lang="en-US" dirty="0"/>
          </a:p>
          <a:p>
            <a:r>
              <a:rPr lang="en-US" dirty="0"/>
              <a:t>The curious case of async, await, and </a:t>
            </a:r>
            <a:r>
              <a:rPr lang="en-US" dirty="0" err="1"/>
              <a:t>IDisposable</a:t>
            </a:r>
            <a:r>
              <a:rPr lang="en-US" dirty="0"/>
              <a:t> - http://thebillwagner.com/Blog/Item/2017-05-03-ThecuriouscaseofasyncawaitandIDisposable</a:t>
            </a:r>
          </a:p>
          <a:p>
            <a:endParaRPr lang="en-US" dirty="0"/>
          </a:p>
          <a:p>
            <a:r>
              <a:rPr lang="en-US" dirty="0"/>
              <a:t>Maximizing Throughput - The Overhead of 1 Million Tasks - https://www.danielcrabtree.com/blog/248/maximizing-throughput-the-overhead-of-1-million-tasks</a:t>
            </a:r>
          </a:p>
          <a:p>
            <a:endParaRPr lang="en-US" dirty="0"/>
          </a:p>
          <a:p>
            <a:r>
              <a:rPr lang="en-US" dirty="0"/>
              <a:t>The CLR Thread Pool 'Thread Injection' Algorithm - http://mattwarren.org/2017/04/13/The-CLR-Thread-Pool-Thread-Injection-Algorithm/</a:t>
            </a:r>
          </a:p>
          <a:p>
            <a:r>
              <a:rPr lang="en-US" dirty="0"/>
              <a:t>Common Multithreading Mistakes in C#</a:t>
            </a:r>
          </a:p>
          <a:p>
            <a:r>
              <a:rPr lang="en-US" dirty="0"/>
              <a:t>	Part 1 - http://benbowen.blog/post/cmmics_i/</a:t>
            </a:r>
          </a:p>
          <a:p>
            <a:r>
              <a:rPr lang="en-US" dirty="0"/>
              <a:t>	Part 2 - http://benbowen.blog/post/cmmics_ii/</a:t>
            </a:r>
          </a:p>
          <a:p>
            <a:r>
              <a:rPr lang="en-US" dirty="0"/>
              <a:t>	Part 3 - http://benbowen.blog/post/cmmics_iii/</a:t>
            </a:r>
          </a:p>
          <a:p>
            <a:r>
              <a:rPr lang="en-US" dirty="0"/>
              <a:t>	Part 4 - http://benbowen.blog/post/cmmics_iv/</a:t>
            </a:r>
          </a:p>
        </p:txBody>
      </p:sp>
      <p:sp>
        <p:nvSpPr>
          <p:cNvPr id="4" name="Slide Number Placeholder 3"/>
          <p:cNvSpPr>
            <a:spLocks noGrp="1"/>
          </p:cNvSpPr>
          <p:nvPr>
            <p:ph type="sldNum" sz="quarter" idx="5"/>
          </p:nvPr>
        </p:nvSpPr>
        <p:spPr/>
        <p:txBody>
          <a:bodyPr/>
          <a:lstStyle/>
          <a:p>
            <a:fld id="{DE7031FE-F148-41F2-AA91-6C6E1601A8AB}" type="slidenum">
              <a:rPr lang="en-US" smtClean="0"/>
              <a:t>55</a:t>
            </a:fld>
            <a:endParaRPr lang="en-US"/>
          </a:p>
        </p:txBody>
      </p:sp>
    </p:spTree>
    <p:extLst>
      <p:ext uri="{BB962C8B-B14F-4D97-AF65-F5344CB8AC3E}">
        <p14:creationId xmlns:p14="http://schemas.microsoft.com/office/powerpoint/2010/main" val="560066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asynchronous program dispatches tasks to devices that can take care of themselves, leaving the program free do something else until it receives a signal that the results are finished.”</a:t>
            </a:r>
          </a:p>
        </p:txBody>
      </p:sp>
      <p:sp>
        <p:nvSpPr>
          <p:cNvPr id="4" name="Slide Number Placeholder 3"/>
          <p:cNvSpPr>
            <a:spLocks noGrp="1"/>
          </p:cNvSpPr>
          <p:nvPr>
            <p:ph type="sldNum" sz="quarter" idx="5"/>
          </p:nvPr>
        </p:nvSpPr>
        <p:spPr/>
        <p:txBody>
          <a:bodyPr/>
          <a:lstStyle/>
          <a:p>
            <a:fld id="{DE7031FE-F148-41F2-AA91-6C6E1601A8AB}" type="slidenum">
              <a:rPr lang="en-US" smtClean="0"/>
              <a:t>10</a:t>
            </a:fld>
            <a:endParaRPr lang="en-US"/>
          </a:p>
        </p:txBody>
      </p:sp>
    </p:spTree>
    <p:extLst>
      <p:ext uri="{BB962C8B-B14F-4D97-AF65-F5344CB8AC3E}">
        <p14:creationId xmlns:p14="http://schemas.microsoft.com/office/powerpoint/2010/main" val="3887149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a:t>
            </a:r>
            <a:r>
              <a:rPr lang="en-US" baseline="0" dirty="0"/>
              <a:t> off, STOP creating threads explicitly! But why?</a:t>
            </a:r>
          </a:p>
        </p:txBody>
      </p:sp>
      <p:sp>
        <p:nvSpPr>
          <p:cNvPr id="4" name="Slide Number Placeholder 3"/>
          <p:cNvSpPr>
            <a:spLocks noGrp="1"/>
          </p:cNvSpPr>
          <p:nvPr>
            <p:ph type="sldNum" sz="quarter" idx="5"/>
          </p:nvPr>
        </p:nvSpPr>
        <p:spPr/>
        <p:txBody>
          <a:bodyPr/>
          <a:lstStyle/>
          <a:p>
            <a:fld id="{DE7031FE-F148-41F2-AA91-6C6E1601A8AB}" type="slidenum">
              <a:rPr lang="en-US" smtClean="0"/>
              <a:t>12</a:t>
            </a:fld>
            <a:endParaRPr lang="en-US"/>
          </a:p>
        </p:txBody>
      </p:sp>
    </p:spTree>
    <p:extLst>
      <p:ext uri="{BB962C8B-B14F-4D97-AF65-F5344CB8AC3E}">
        <p14:creationId xmlns:p14="http://schemas.microsoft.com/office/powerpoint/2010/main" val="2254966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brief primer. Most people think of programs in Windows as being</a:t>
            </a:r>
            <a:r>
              <a:rPr lang="en-US" baseline="0" dirty="0"/>
              <a:t> processes and threads. There are also jobs and fibers, but they’re rarely if ever used.</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13</a:t>
            </a:fld>
            <a:endParaRPr lang="en-US"/>
          </a:p>
        </p:txBody>
      </p:sp>
    </p:spTree>
    <p:extLst>
      <p:ext uri="{BB962C8B-B14F-4D97-AF65-F5344CB8AC3E}">
        <p14:creationId xmlns:p14="http://schemas.microsoft.com/office/powerpoint/2010/main" val="1996436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easily create threads, but there’s two problems here: the stack size and the optimum number of threads.</a:t>
            </a:r>
          </a:p>
        </p:txBody>
      </p:sp>
      <p:sp>
        <p:nvSpPr>
          <p:cNvPr id="4" name="Slide Number Placeholder 3"/>
          <p:cNvSpPr>
            <a:spLocks noGrp="1"/>
          </p:cNvSpPr>
          <p:nvPr>
            <p:ph type="sldNum" sz="quarter" idx="5"/>
          </p:nvPr>
        </p:nvSpPr>
        <p:spPr/>
        <p:txBody>
          <a:bodyPr/>
          <a:lstStyle/>
          <a:p>
            <a:fld id="{DE7031FE-F148-41F2-AA91-6C6E1601A8AB}" type="slidenum">
              <a:rPr lang="en-US" smtClean="0"/>
              <a:t>14</a:t>
            </a:fld>
            <a:endParaRPr lang="en-US"/>
          </a:p>
        </p:txBody>
      </p:sp>
    </p:spTree>
    <p:extLst>
      <p:ext uri="{BB962C8B-B14F-4D97-AF65-F5344CB8AC3E}">
        <p14:creationId xmlns:p14="http://schemas.microsoft.com/office/powerpoint/2010/main" val="2425983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8441-1FF1-47FB-878A-040B29EEA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EB91FC-1DE4-4D87-B7D2-0A0D3A2ED3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033192-8979-4AD2-8D5D-757058654FE7}"/>
              </a:ext>
            </a:extLst>
          </p:cNvPr>
          <p:cNvSpPr>
            <a:spLocks noGrp="1"/>
          </p:cNvSpPr>
          <p:nvPr>
            <p:ph type="dt" sz="half" idx="10"/>
          </p:nvPr>
        </p:nvSpPr>
        <p:spPr/>
        <p:txBody>
          <a:bodyPr/>
          <a:lstStyle/>
          <a:p>
            <a:fld id="{3B9F33C8-8A6A-49A2-8949-28E9F813AC6F}" type="datetimeFigureOut">
              <a:rPr lang="en-US" smtClean="0"/>
              <a:t>6/5/2020</a:t>
            </a:fld>
            <a:endParaRPr lang="en-US"/>
          </a:p>
        </p:txBody>
      </p:sp>
      <p:sp>
        <p:nvSpPr>
          <p:cNvPr id="5" name="Footer Placeholder 4">
            <a:extLst>
              <a:ext uri="{FF2B5EF4-FFF2-40B4-BE49-F238E27FC236}">
                <a16:creationId xmlns:a16="http://schemas.microsoft.com/office/drawing/2014/main" id="{C8C21E92-47E4-4241-BBC3-9098D5129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3D5FE-3F7F-45C9-B7FF-E242949F8A9D}"/>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3799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6DC7-3400-43DC-894A-05C44BAA88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9FAD49-CE53-43D8-B5DA-D963F44077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8A87A4-8D7F-42AA-89AB-9889CA96EF5B}"/>
              </a:ext>
            </a:extLst>
          </p:cNvPr>
          <p:cNvSpPr>
            <a:spLocks noGrp="1"/>
          </p:cNvSpPr>
          <p:nvPr>
            <p:ph type="dt" sz="half" idx="10"/>
          </p:nvPr>
        </p:nvSpPr>
        <p:spPr/>
        <p:txBody>
          <a:bodyPr/>
          <a:lstStyle/>
          <a:p>
            <a:fld id="{3B9F33C8-8A6A-49A2-8949-28E9F813AC6F}" type="datetimeFigureOut">
              <a:rPr lang="en-US" smtClean="0"/>
              <a:t>6/5/2020</a:t>
            </a:fld>
            <a:endParaRPr lang="en-US"/>
          </a:p>
        </p:txBody>
      </p:sp>
      <p:sp>
        <p:nvSpPr>
          <p:cNvPr id="5" name="Footer Placeholder 4">
            <a:extLst>
              <a:ext uri="{FF2B5EF4-FFF2-40B4-BE49-F238E27FC236}">
                <a16:creationId xmlns:a16="http://schemas.microsoft.com/office/drawing/2014/main" id="{760BA6C0-242A-4110-98C6-E7BD92DA1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3C66A-E38D-40A5-BF12-97A984AF8450}"/>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322179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AA640-7A9A-4537-981A-AA0F841989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1F7D6F-053E-4453-B16F-FEB59AA5DB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CC8BF-41D5-4C87-AD68-B7DC3B2ECD78}"/>
              </a:ext>
            </a:extLst>
          </p:cNvPr>
          <p:cNvSpPr>
            <a:spLocks noGrp="1"/>
          </p:cNvSpPr>
          <p:nvPr>
            <p:ph type="dt" sz="half" idx="10"/>
          </p:nvPr>
        </p:nvSpPr>
        <p:spPr/>
        <p:txBody>
          <a:bodyPr/>
          <a:lstStyle/>
          <a:p>
            <a:fld id="{3B9F33C8-8A6A-49A2-8949-28E9F813AC6F}" type="datetimeFigureOut">
              <a:rPr lang="en-US" smtClean="0"/>
              <a:t>6/5/2020</a:t>
            </a:fld>
            <a:endParaRPr lang="en-US"/>
          </a:p>
        </p:txBody>
      </p:sp>
      <p:sp>
        <p:nvSpPr>
          <p:cNvPr id="5" name="Footer Placeholder 4">
            <a:extLst>
              <a:ext uri="{FF2B5EF4-FFF2-40B4-BE49-F238E27FC236}">
                <a16:creationId xmlns:a16="http://schemas.microsoft.com/office/drawing/2014/main" id="{F47E28C1-4E05-45F5-8DC0-6129C28A9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9A298-6747-4E84-8C49-2602089745AF}"/>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941228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FC40-8C8E-4CD5-8CEC-8FC5856E32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F76AFB-EB0D-4266-AC2F-B7CA02252C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2D626-284A-463A-97E3-CF8EF93CB4D7}"/>
              </a:ext>
            </a:extLst>
          </p:cNvPr>
          <p:cNvSpPr>
            <a:spLocks noGrp="1"/>
          </p:cNvSpPr>
          <p:nvPr>
            <p:ph type="dt" sz="half" idx="10"/>
          </p:nvPr>
        </p:nvSpPr>
        <p:spPr/>
        <p:txBody>
          <a:bodyPr/>
          <a:lstStyle/>
          <a:p>
            <a:fld id="{3B9F33C8-8A6A-49A2-8949-28E9F813AC6F}" type="datetimeFigureOut">
              <a:rPr lang="en-US" smtClean="0"/>
              <a:t>6/5/2020</a:t>
            </a:fld>
            <a:endParaRPr lang="en-US"/>
          </a:p>
        </p:txBody>
      </p:sp>
      <p:sp>
        <p:nvSpPr>
          <p:cNvPr id="5" name="Footer Placeholder 4">
            <a:extLst>
              <a:ext uri="{FF2B5EF4-FFF2-40B4-BE49-F238E27FC236}">
                <a16:creationId xmlns:a16="http://schemas.microsoft.com/office/drawing/2014/main" id="{F9F6239A-0202-4197-8BCD-0F6F3B1BA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132B5-0C2F-445A-8657-984FD0FEB5B8}"/>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409056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FF13-BB9C-4EC2-895B-A167BDBD5A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32BB3D-8325-4020-AB88-A3E9672E5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05F54F-564A-47D3-8B85-B5C4243538D9}"/>
              </a:ext>
            </a:extLst>
          </p:cNvPr>
          <p:cNvSpPr>
            <a:spLocks noGrp="1"/>
          </p:cNvSpPr>
          <p:nvPr>
            <p:ph type="dt" sz="half" idx="10"/>
          </p:nvPr>
        </p:nvSpPr>
        <p:spPr/>
        <p:txBody>
          <a:bodyPr/>
          <a:lstStyle/>
          <a:p>
            <a:fld id="{3B9F33C8-8A6A-49A2-8949-28E9F813AC6F}" type="datetimeFigureOut">
              <a:rPr lang="en-US" smtClean="0"/>
              <a:t>6/5/2020</a:t>
            </a:fld>
            <a:endParaRPr lang="en-US"/>
          </a:p>
        </p:txBody>
      </p:sp>
      <p:sp>
        <p:nvSpPr>
          <p:cNvPr id="5" name="Footer Placeholder 4">
            <a:extLst>
              <a:ext uri="{FF2B5EF4-FFF2-40B4-BE49-F238E27FC236}">
                <a16:creationId xmlns:a16="http://schemas.microsoft.com/office/drawing/2014/main" id="{8ED23131-A06A-40FB-A003-5C292D00B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BB451-8661-42D6-812C-CC7240749123}"/>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233337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A45D7-0577-4ECC-AE1A-B9D0467A3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4D2DC-A330-4C30-9AC9-F0D43808AB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21711A-AE9E-4551-AD8D-EF1F629937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DA2060-7CD5-4430-ABA8-01C736E04DBF}"/>
              </a:ext>
            </a:extLst>
          </p:cNvPr>
          <p:cNvSpPr>
            <a:spLocks noGrp="1"/>
          </p:cNvSpPr>
          <p:nvPr>
            <p:ph type="dt" sz="half" idx="10"/>
          </p:nvPr>
        </p:nvSpPr>
        <p:spPr/>
        <p:txBody>
          <a:bodyPr/>
          <a:lstStyle/>
          <a:p>
            <a:fld id="{3B9F33C8-8A6A-49A2-8949-28E9F813AC6F}" type="datetimeFigureOut">
              <a:rPr lang="en-US" smtClean="0"/>
              <a:t>6/5/2020</a:t>
            </a:fld>
            <a:endParaRPr lang="en-US"/>
          </a:p>
        </p:txBody>
      </p:sp>
      <p:sp>
        <p:nvSpPr>
          <p:cNvPr id="6" name="Footer Placeholder 5">
            <a:extLst>
              <a:ext uri="{FF2B5EF4-FFF2-40B4-BE49-F238E27FC236}">
                <a16:creationId xmlns:a16="http://schemas.microsoft.com/office/drawing/2014/main" id="{DFAFEC48-DBC9-41F2-AD46-58AE1131A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67EC6-EA09-4B97-98D6-E0260F13D6A1}"/>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4039512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4A50-C086-4018-8546-1554DA1A17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B7C149-A5CB-4EA2-858E-EA3123C43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5615C8-52C6-4046-A979-1C49A14992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289A43-F90C-4DF5-BDD3-62243006E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9482FF-DD31-45BE-8B53-1F1E0A6325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1027C6-B1DC-4BE4-B486-1AAA7AFA2831}"/>
              </a:ext>
            </a:extLst>
          </p:cNvPr>
          <p:cNvSpPr>
            <a:spLocks noGrp="1"/>
          </p:cNvSpPr>
          <p:nvPr>
            <p:ph type="dt" sz="half" idx="10"/>
          </p:nvPr>
        </p:nvSpPr>
        <p:spPr/>
        <p:txBody>
          <a:bodyPr/>
          <a:lstStyle/>
          <a:p>
            <a:fld id="{3B9F33C8-8A6A-49A2-8949-28E9F813AC6F}" type="datetimeFigureOut">
              <a:rPr lang="en-US" smtClean="0"/>
              <a:t>6/5/2020</a:t>
            </a:fld>
            <a:endParaRPr lang="en-US"/>
          </a:p>
        </p:txBody>
      </p:sp>
      <p:sp>
        <p:nvSpPr>
          <p:cNvPr id="8" name="Footer Placeholder 7">
            <a:extLst>
              <a:ext uri="{FF2B5EF4-FFF2-40B4-BE49-F238E27FC236}">
                <a16:creationId xmlns:a16="http://schemas.microsoft.com/office/drawing/2014/main" id="{FFAC927D-89CD-4149-AE32-7D6B3FEFB2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CB8AA9-C276-408B-92E4-D305C5AD7A7A}"/>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06990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BC6D-31C4-45C7-A202-213B171A5A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D171BE-F14A-4733-89AA-09CEDE2318FA}"/>
              </a:ext>
            </a:extLst>
          </p:cNvPr>
          <p:cNvSpPr>
            <a:spLocks noGrp="1"/>
          </p:cNvSpPr>
          <p:nvPr>
            <p:ph type="dt" sz="half" idx="10"/>
          </p:nvPr>
        </p:nvSpPr>
        <p:spPr/>
        <p:txBody>
          <a:bodyPr/>
          <a:lstStyle/>
          <a:p>
            <a:fld id="{3B9F33C8-8A6A-49A2-8949-28E9F813AC6F}" type="datetimeFigureOut">
              <a:rPr lang="en-US" smtClean="0"/>
              <a:t>6/5/2020</a:t>
            </a:fld>
            <a:endParaRPr lang="en-US"/>
          </a:p>
        </p:txBody>
      </p:sp>
      <p:sp>
        <p:nvSpPr>
          <p:cNvPr id="4" name="Footer Placeholder 3">
            <a:extLst>
              <a:ext uri="{FF2B5EF4-FFF2-40B4-BE49-F238E27FC236}">
                <a16:creationId xmlns:a16="http://schemas.microsoft.com/office/drawing/2014/main" id="{7FE4FE29-F75D-4A78-B038-A4BCD13765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5D667C-AE37-445C-90E8-62DABF3BBD0D}"/>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27490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32C655-BBC8-4EEC-8240-945B8013371F}"/>
              </a:ext>
            </a:extLst>
          </p:cNvPr>
          <p:cNvSpPr>
            <a:spLocks noGrp="1"/>
          </p:cNvSpPr>
          <p:nvPr>
            <p:ph type="dt" sz="half" idx="10"/>
          </p:nvPr>
        </p:nvSpPr>
        <p:spPr/>
        <p:txBody>
          <a:bodyPr/>
          <a:lstStyle/>
          <a:p>
            <a:fld id="{3B9F33C8-8A6A-49A2-8949-28E9F813AC6F}" type="datetimeFigureOut">
              <a:rPr lang="en-US" smtClean="0"/>
              <a:t>6/5/2020</a:t>
            </a:fld>
            <a:endParaRPr lang="en-US"/>
          </a:p>
        </p:txBody>
      </p:sp>
      <p:sp>
        <p:nvSpPr>
          <p:cNvPr id="3" name="Footer Placeholder 2">
            <a:extLst>
              <a:ext uri="{FF2B5EF4-FFF2-40B4-BE49-F238E27FC236}">
                <a16:creationId xmlns:a16="http://schemas.microsoft.com/office/drawing/2014/main" id="{992A0ED1-C850-4409-A0D1-A145206F7B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2649C4-0B59-4A18-9BF4-2D22BF7CE46E}"/>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369673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B938-FCC5-478A-8EC0-F0653FC018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D5D93F-2F4D-472E-8B38-267CAC710E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3A3EEC-1029-4838-AA25-A89943584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1281F2-0E24-4A0D-B7E3-AD40C9DFA887}"/>
              </a:ext>
            </a:extLst>
          </p:cNvPr>
          <p:cNvSpPr>
            <a:spLocks noGrp="1"/>
          </p:cNvSpPr>
          <p:nvPr>
            <p:ph type="dt" sz="half" idx="10"/>
          </p:nvPr>
        </p:nvSpPr>
        <p:spPr/>
        <p:txBody>
          <a:bodyPr/>
          <a:lstStyle/>
          <a:p>
            <a:fld id="{3B9F33C8-8A6A-49A2-8949-28E9F813AC6F}" type="datetimeFigureOut">
              <a:rPr lang="en-US" smtClean="0"/>
              <a:t>6/5/2020</a:t>
            </a:fld>
            <a:endParaRPr lang="en-US"/>
          </a:p>
        </p:txBody>
      </p:sp>
      <p:sp>
        <p:nvSpPr>
          <p:cNvPr id="6" name="Footer Placeholder 5">
            <a:extLst>
              <a:ext uri="{FF2B5EF4-FFF2-40B4-BE49-F238E27FC236}">
                <a16:creationId xmlns:a16="http://schemas.microsoft.com/office/drawing/2014/main" id="{311A842E-423B-485B-8BFC-0D1C13C8C7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71804-2BF4-4783-8752-DCB75E9E4431}"/>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69660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5F4D-7C9F-43C8-8DB3-FC05094BD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FC9279-1332-4BFB-8925-2DAB643483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96C1CA-DB00-47F7-8298-94D136B71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525BC-EEB1-4AD5-80FB-453C405BE651}"/>
              </a:ext>
            </a:extLst>
          </p:cNvPr>
          <p:cNvSpPr>
            <a:spLocks noGrp="1"/>
          </p:cNvSpPr>
          <p:nvPr>
            <p:ph type="dt" sz="half" idx="10"/>
          </p:nvPr>
        </p:nvSpPr>
        <p:spPr/>
        <p:txBody>
          <a:bodyPr/>
          <a:lstStyle/>
          <a:p>
            <a:fld id="{3B9F33C8-8A6A-49A2-8949-28E9F813AC6F}" type="datetimeFigureOut">
              <a:rPr lang="en-US" smtClean="0"/>
              <a:t>6/5/2020</a:t>
            </a:fld>
            <a:endParaRPr lang="en-US"/>
          </a:p>
        </p:txBody>
      </p:sp>
      <p:sp>
        <p:nvSpPr>
          <p:cNvPr id="6" name="Footer Placeholder 5">
            <a:extLst>
              <a:ext uri="{FF2B5EF4-FFF2-40B4-BE49-F238E27FC236}">
                <a16:creationId xmlns:a16="http://schemas.microsoft.com/office/drawing/2014/main" id="{62D497B8-C233-4CB1-A4F5-4C36C2914F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FF6B85-2993-4F01-85A4-4AD40FEF496A}"/>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811529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5BD32F-CD76-4045-B723-C0FF04377B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94176F-01FD-4E02-8C70-70DBCA3DF4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72DC8-D291-4AFC-9DD6-8BCBE57C5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F33C8-8A6A-49A2-8949-28E9F813AC6F}" type="datetimeFigureOut">
              <a:rPr lang="en-US" smtClean="0"/>
              <a:t>6/5/2020</a:t>
            </a:fld>
            <a:endParaRPr lang="en-US"/>
          </a:p>
        </p:txBody>
      </p:sp>
      <p:sp>
        <p:nvSpPr>
          <p:cNvPr id="5" name="Footer Placeholder 4">
            <a:extLst>
              <a:ext uri="{FF2B5EF4-FFF2-40B4-BE49-F238E27FC236}">
                <a16:creationId xmlns:a16="http://schemas.microsoft.com/office/drawing/2014/main" id="{E78FF478-58DD-43BC-A62D-73AECE4A14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579D28-91BC-4C04-B1A4-F19BC4562A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E45DA-37E0-4DEF-A6F5-3567A4B31782}" type="slidenum">
              <a:rPr lang="en-US" smtClean="0"/>
              <a:t>‹#›</a:t>
            </a:fld>
            <a:endParaRPr lang="en-US"/>
          </a:p>
        </p:txBody>
      </p:sp>
    </p:spTree>
    <p:extLst>
      <p:ext uri="{BB962C8B-B14F-4D97-AF65-F5344CB8AC3E}">
        <p14:creationId xmlns:p14="http://schemas.microsoft.com/office/powerpoint/2010/main" val="1355750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D7BB-29CD-4CFA-B113-158C39859BE8}"/>
              </a:ext>
            </a:extLst>
          </p:cNvPr>
          <p:cNvSpPr>
            <a:spLocks noGrp="1"/>
          </p:cNvSpPr>
          <p:nvPr>
            <p:ph type="ctrTitle"/>
          </p:nvPr>
        </p:nvSpPr>
        <p:spPr/>
        <p:txBody>
          <a:bodyPr/>
          <a:lstStyle/>
          <a:p>
            <a:r>
              <a:rPr lang="en-US" dirty="0"/>
              <a:t>Concurrent Programming in .NET</a:t>
            </a:r>
          </a:p>
        </p:txBody>
      </p:sp>
      <p:sp>
        <p:nvSpPr>
          <p:cNvPr id="3" name="Subtitle 2">
            <a:extLst>
              <a:ext uri="{FF2B5EF4-FFF2-40B4-BE49-F238E27FC236}">
                <a16:creationId xmlns:a16="http://schemas.microsoft.com/office/drawing/2014/main" id="{2EAF0956-CF51-4575-8465-AA5B3F8672A4}"/>
              </a:ext>
            </a:extLst>
          </p:cNvPr>
          <p:cNvSpPr>
            <a:spLocks noGrp="1"/>
          </p:cNvSpPr>
          <p:nvPr>
            <p:ph type="subTitle" idx="1"/>
          </p:nvPr>
        </p:nvSpPr>
        <p:spPr/>
        <p:txBody>
          <a:bodyPr/>
          <a:lstStyle/>
          <a:p>
            <a:r>
              <a:rPr lang="en-US" dirty="0"/>
              <a:t>Jason Bock</a:t>
            </a:r>
          </a:p>
        </p:txBody>
      </p:sp>
    </p:spTree>
    <p:extLst>
      <p:ext uri="{BB962C8B-B14F-4D97-AF65-F5344CB8AC3E}">
        <p14:creationId xmlns:p14="http://schemas.microsoft.com/office/powerpoint/2010/main" val="1861047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Background</a:t>
            </a:r>
          </a:p>
        </p:txBody>
      </p:sp>
      <p:sp>
        <p:nvSpPr>
          <p:cNvPr id="8" name="Rectangle 7">
            <a:extLst>
              <a:ext uri="{FF2B5EF4-FFF2-40B4-BE49-F238E27FC236}">
                <a16:creationId xmlns:a16="http://schemas.microsoft.com/office/drawing/2014/main" id="{E9F3EF86-9C16-49BC-BDAF-70BB81AA09CF}"/>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https://www.quora.com/What-are-the-differences-between-parallel-concurrent-and-asynchronous-programming</a:t>
            </a:r>
          </a:p>
        </p:txBody>
      </p:sp>
      <p:sp>
        <p:nvSpPr>
          <p:cNvPr id="6" name="TextBox 5">
            <a:extLst>
              <a:ext uri="{FF2B5EF4-FFF2-40B4-BE49-F238E27FC236}">
                <a16:creationId xmlns:a16="http://schemas.microsoft.com/office/drawing/2014/main" id="{29C36917-0C05-40B6-9DDF-D7E2DD446A8C}"/>
              </a:ext>
            </a:extLst>
          </p:cNvPr>
          <p:cNvSpPr txBox="1"/>
          <p:nvPr/>
        </p:nvSpPr>
        <p:spPr>
          <a:xfrm>
            <a:off x="6871887" y="3396329"/>
            <a:ext cx="3435556" cy="707886"/>
          </a:xfrm>
          <a:prstGeom prst="rect">
            <a:avLst/>
          </a:prstGeom>
          <a:noFill/>
        </p:spPr>
        <p:txBody>
          <a:bodyPr wrap="none" rtlCol="0">
            <a:spAutoFit/>
          </a:bodyPr>
          <a:lstStyle/>
          <a:p>
            <a:r>
              <a:rPr lang="en-US" sz="4000" dirty="0"/>
              <a:t>Asynchronous</a:t>
            </a:r>
          </a:p>
        </p:txBody>
      </p:sp>
      <p:pic>
        <p:nvPicPr>
          <p:cNvPr id="7" name="Picture 6">
            <a:extLst>
              <a:ext uri="{FF2B5EF4-FFF2-40B4-BE49-F238E27FC236}">
                <a16:creationId xmlns:a16="http://schemas.microsoft.com/office/drawing/2014/main" id="{5C2A5E4D-9D7C-4860-8A48-02AB36CC3D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1488" y="1690688"/>
            <a:ext cx="4098573" cy="4119168"/>
          </a:xfrm>
          <a:prstGeom prst="rect">
            <a:avLst/>
          </a:prstGeom>
        </p:spPr>
      </p:pic>
    </p:spTree>
    <p:extLst>
      <p:ext uri="{BB962C8B-B14F-4D97-AF65-F5344CB8AC3E}">
        <p14:creationId xmlns:p14="http://schemas.microsoft.com/office/powerpoint/2010/main" val="1041938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A8688-2F80-4EF0-AC05-2123A3D75180}"/>
              </a:ext>
            </a:extLst>
          </p:cNvPr>
          <p:cNvSpPr>
            <a:spLocks noGrp="1"/>
          </p:cNvSpPr>
          <p:nvPr>
            <p:ph type="title"/>
          </p:nvPr>
        </p:nvSpPr>
        <p:spPr/>
        <p:txBody>
          <a:bodyPr/>
          <a:lstStyle/>
          <a:p>
            <a:r>
              <a:rPr lang="en-US" dirty="0"/>
              <a:t>Recommendations</a:t>
            </a:r>
          </a:p>
        </p:txBody>
      </p:sp>
      <p:graphicFrame>
        <p:nvGraphicFramePr>
          <p:cNvPr id="4" name="Content Placeholder 3">
            <a:extLst>
              <a:ext uri="{FF2B5EF4-FFF2-40B4-BE49-F238E27FC236}">
                <a16:creationId xmlns:a16="http://schemas.microsoft.com/office/drawing/2014/main" id="{61C04B18-14D4-467B-B5BB-E7540EB2542C}"/>
              </a:ext>
            </a:extLst>
          </p:cNvPr>
          <p:cNvGraphicFramePr>
            <a:graphicFrameLocks noGrp="1"/>
          </p:cNvGraphicFramePr>
          <p:nvPr>
            <p:ph idx="1"/>
            <p:extLst>
              <p:ext uri="{D42A27DB-BD31-4B8C-83A1-F6EECF244321}">
                <p14:modId xmlns:p14="http://schemas.microsoft.com/office/powerpoint/2010/main" val="19561238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2047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Recommendations – Threads</a:t>
            </a:r>
          </a:p>
        </p:txBody>
      </p:sp>
      <p:pic>
        <p:nvPicPr>
          <p:cNvPr id="4" name="Picture 3">
            <a:extLst>
              <a:ext uri="{FF2B5EF4-FFF2-40B4-BE49-F238E27FC236}">
                <a16:creationId xmlns:a16="http://schemas.microsoft.com/office/drawing/2014/main" id="{6A0D72ED-C2AD-42E7-A936-29161E4E7510}"/>
              </a:ext>
            </a:extLst>
          </p:cNvPr>
          <p:cNvPicPr>
            <a:picLocks noChangeAspect="1"/>
          </p:cNvPicPr>
          <p:nvPr/>
        </p:nvPicPr>
        <p:blipFill>
          <a:blip r:embed="rId3"/>
          <a:stretch>
            <a:fillRect/>
          </a:stretch>
        </p:blipFill>
        <p:spPr>
          <a:xfrm>
            <a:off x="3732571" y="2341856"/>
            <a:ext cx="4682758" cy="2817043"/>
          </a:xfrm>
          <a:prstGeom prst="rect">
            <a:avLst/>
          </a:prstGeom>
        </p:spPr>
      </p:pic>
      <p:sp>
        <p:nvSpPr>
          <p:cNvPr id="5" name="Oval 4">
            <a:extLst>
              <a:ext uri="{FF2B5EF4-FFF2-40B4-BE49-F238E27FC236}">
                <a16:creationId xmlns:a16="http://schemas.microsoft.com/office/drawing/2014/main" id="{5003AC02-6479-475B-B064-8E918319496F}"/>
              </a:ext>
            </a:extLst>
          </p:cNvPr>
          <p:cNvSpPr/>
          <p:nvPr/>
        </p:nvSpPr>
        <p:spPr>
          <a:xfrm>
            <a:off x="3657599" y="1520456"/>
            <a:ext cx="4712318" cy="4559768"/>
          </a:xfrm>
          <a:prstGeom prst="ellipse">
            <a:avLst/>
          </a:prstGeom>
          <a:noFill/>
          <a:ln w="1079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74E23F98-C905-40EC-90F6-9FC3191BEB5A}"/>
              </a:ext>
            </a:extLst>
          </p:cNvPr>
          <p:cNvCxnSpPr>
            <a:stCxn id="5" idx="1"/>
            <a:endCxn id="5" idx="5"/>
          </p:cNvCxnSpPr>
          <p:nvPr/>
        </p:nvCxnSpPr>
        <p:spPr>
          <a:xfrm>
            <a:off x="4347702" y="2188219"/>
            <a:ext cx="3332112" cy="3224242"/>
          </a:xfrm>
          <a:prstGeom prst="line">
            <a:avLst/>
          </a:prstGeom>
          <a:ln w="1079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B7E724F-11CF-44E5-B597-FD6A680AC42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http://www.ikea.com/us/en/images/products/sy-sewing-thread__63544_PE171202_S4.JPG</a:t>
            </a:r>
          </a:p>
        </p:txBody>
      </p:sp>
    </p:spTree>
    <p:extLst>
      <p:ext uri="{BB962C8B-B14F-4D97-AF65-F5344CB8AC3E}">
        <p14:creationId xmlns:p14="http://schemas.microsoft.com/office/powerpoint/2010/main" val="237767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Recommendations – Threads</a:t>
            </a:r>
          </a:p>
        </p:txBody>
      </p:sp>
      <p:grpSp>
        <p:nvGrpSpPr>
          <p:cNvPr id="7" name="Group 6">
            <a:extLst>
              <a:ext uri="{FF2B5EF4-FFF2-40B4-BE49-F238E27FC236}">
                <a16:creationId xmlns:a16="http://schemas.microsoft.com/office/drawing/2014/main" id="{94D49159-C39E-41AB-A024-15A81ECF363F}"/>
              </a:ext>
            </a:extLst>
          </p:cNvPr>
          <p:cNvGrpSpPr/>
          <p:nvPr/>
        </p:nvGrpSpPr>
        <p:grpSpPr>
          <a:xfrm>
            <a:off x="8385345" y="2321931"/>
            <a:ext cx="1863012" cy="1219200"/>
            <a:chOff x="4755219" y="3851635"/>
            <a:chExt cx="1863012" cy="1219200"/>
          </a:xfrm>
        </p:grpSpPr>
        <p:sp>
          <p:nvSpPr>
            <p:cNvPr id="9" name="Rectangle 8">
              <a:extLst>
                <a:ext uri="{FF2B5EF4-FFF2-40B4-BE49-F238E27FC236}">
                  <a16:creationId xmlns:a16="http://schemas.microsoft.com/office/drawing/2014/main" id="{163313B9-AAEC-4271-9492-88041B9FD388}"/>
                </a:ext>
              </a:extLst>
            </p:cNvPr>
            <p:cNvSpPr/>
            <p:nvPr/>
          </p:nvSpPr>
          <p:spPr>
            <a:xfrm>
              <a:off x="4755219" y="38516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6642BFC-DDBE-4846-A4F5-43A70FE5BCFF}"/>
                </a:ext>
              </a:extLst>
            </p:cNvPr>
            <p:cNvSpPr/>
            <p:nvPr/>
          </p:nvSpPr>
          <p:spPr>
            <a:xfrm>
              <a:off x="4907619" y="40040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E93C89-0F13-4D33-9042-C8F5C147B629}"/>
                </a:ext>
              </a:extLst>
            </p:cNvPr>
            <p:cNvSpPr/>
            <p:nvPr/>
          </p:nvSpPr>
          <p:spPr>
            <a:xfrm>
              <a:off x="5060019" y="41564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a:t>
              </a:r>
            </a:p>
          </p:txBody>
        </p:sp>
      </p:grpSp>
      <p:grpSp>
        <p:nvGrpSpPr>
          <p:cNvPr id="12" name="Group 11">
            <a:extLst>
              <a:ext uri="{FF2B5EF4-FFF2-40B4-BE49-F238E27FC236}">
                <a16:creationId xmlns:a16="http://schemas.microsoft.com/office/drawing/2014/main" id="{614A6ABC-C41D-49EF-83E3-12D1049EBE0F}"/>
              </a:ext>
            </a:extLst>
          </p:cNvPr>
          <p:cNvGrpSpPr/>
          <p:nvPr/>
        </p:nvGrpSpPr>
        <p:grpSpPr>
          <a:xfrm>
            <a:off x="1591053" y="2340867"/>
            <a:ext cx="1863012" cy="1219200"/>
            <a:chOff x="4755219" y="3851635"/>
            <a:chExt cx="1863012" cy="1219200"/>
          </a:xfrm>
        </p:grpSpPr>
        <p:sp>
          <p:nvSpPr>
            <p:cNvPr id="13" name="Rectangle 12">
              <a:extLst>
                <a:ext uri="{FF2B5EF4-FFF2-40B4-BE49-F238E27FC236}">
                  <a16:creationId xmlns:a16="http://schemas.microsoft.com/office/drawing/2014/main" id="{EC9EA7E6-1DB8-47B2-A1C5-CBCADC260E79}"/>
                </a:ext>
              </a:extLst>
            </p:cNvPr>
            <p:cNvSpPr/>
            <p:nvPr/>
          </p:nvSpPr>
          <p:spPr>
            <a:xfrm>
              <a:off x="4755219" y="38516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AA8D4BA-A483-4838-ACDE-B895DFD25274}"/>
                </a:ext>
              </a:extLst>
            </p:cNvPr>
            <p:cNvSpPr/>
            <p:nvPr/>
          </p:nvSpPr>
          <p:spPr>
            <a:xfrm>
              <a:off x="4907619" y="40040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4421787-9185-42AA-BB0B-8DC1D9E8FFDE}"/>
                </a:ext>
              </a:extLst>
            </p:cNvPr>
            <p:cNvSpPr/>
            <p:nvPr/>
          </p:nvSpPr>
          <p:spPr>
            <a:xfrm>
              <a:off x="5060019" y="41564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p:txBody>
        </p:sp>
      </p:grpSp>
      <p:grpSp>
        <p:nvGrpSpPr>
          <p:cNvPr id="16" name="Group 15">
            <a:extLst>
              <a:ext uri="{FF2B5EF4-FFF2-40B4-BE49-F238E27FC236}">
                <a16:creationId xmlns:a16="http://schemas.microsoft.com/office/drawing/2014/main" id="{BBDF8985-CB0A-464B-B7E5-028DFA686E05}"/>
              </a:ext>
            </a:extLst>
          </p:cNvPr>
          <p:cNvGrpSpPr/>
          <p:nvPr/>
        </p:nvGrpSpPr>
        <p:grpSpPr>
          <a:xfrm>
            <a:off x="8385345" y="4426451"/>
            <a:ext cx="1863012" cy="1219200"/>
            <a:chOff x="4755219" y="3851635"/>
            <a:chExt cx="1863012" cy="1219200"/>
          </a:xfrm>
        </p:grpSpPr>
        <p:sp>
          <p:nvSpPr>
            <p:cNvPr id="17" name="Rectangle 16">
              <a:extLst>
                <a:ext uri="{FF2B5EF4-FFF2-40B4-BE49-F238E27FC236}">
                  <a16:creationId xmlns:a16="http://schemas.microsoft.com/office/drawing/2014/main" id="{2390D0BF-0D38-459A-B620-27FAE7E10663}"/>
                </a:ext>
              </a:extLst>
            </p:cNvPr>
            <p:cNvSpPr/>
            <p:nvPr/>
          </p:nvSpPr>
          <p:spPr>
            <a:xfrm>
              <a:off x="4755219" y="38516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F87EBDE-A815-4E33-B76B-22412AF2C5B7}"/>
                </a:ext>
              </a:extLst>
            </p:cNvPr>
            <p:cNvSpPr/>
            <p:nvPr/>
          </p:nvSpPr>
          <p:spPr>
            <a:xfrm>
              <a:off x="4907619" y="40040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A085C59-E70E-460F-AE07-BEB5201653BE}"/>
                </a:ext>
              </a:extLst>
            </p:cNvPr>
            <p:cNvSpPr/>
            <p:nvPr/>
          </p:nvSpPr>
          <p:spPr>
            <a:xfrm>
              <a:off x="5060019" y="41564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Fiber</a:t>
              </a:r>
            </a:p>
          </p:txBody>
        </p:sp>
      </p:grpSp>
      <p:grpSp>
        <p:nvGrpSpPr>
          <p:cNvPr id="20" name="Group 19">
            <a:extLst>
              <a:ext uri="{FF2B5EF4-FFF2-40B4-BE49-F238E27FC236}">
                <a16:creationId xmlns:a16="http://schemas.microsoft.com/office/drawing/2014/main" id="{975BD3D8-A16C-4BEF-BF00-08FD91A1BD09}"/>
              </a:ext>
            </a:extLst>
          </p:cNvPr>
          <p:cNvGrpSpPr/>
          <p:nvPr/>
        </p:nvGrpSpPr>
        <p:grpSpPr>
          <a:xfrm>
            <a:off x="4988199" y="3243604"/>
            <a:ext cx="1863012" cy="1219200"/>
            <a:chOff x="4755219" y="3851635"/>
            <a:chExt cx="1863012" cy="1219200"/>
          </a:xfrm>
        </p:grpSpPr>
        <p:sp>
          <p:nvSpPr>
            <p:cNvPr id="21" name="Rectangle 20">
              <a:extLst>
                <a:ext uri="{FF2B5EF4-FFF2-40B4-BE49-F238E27FC236}">
                  <a16:creationId xmlns:a16="http://schemas.microsoft.com/office/drawing/2014/main" id="{8F6D69DF-0ECF-4FDD-906A-CF208541EE11}"/>
                </a:ext>
              </a:extLst>
            </p:cNvPr>
            <p:cNvSpPr/>
            <p:nvPr/>
          </p:nvSpPr>
          <p:spPr>
            <a:xfrm>
              <a:off x="4755219" y="38516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DF91D8F-2404-4195-9C15-98F640AD8D01}"/>
                </a:ext>
              </a:extLst>
            </p:cNvPr>
            <p:cNvSpPr/>
            <p:nvPr/>
          </p:nvSpPr>
          <p:spPr>
            <a:xfrm>
              <a:off x="4907619" y="40040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1ECFF40-0CCF-4670-BA21-7F7F7036F89E}"/>
                </a:ext>
              </a:extLst>
            </p:cNvPr>
            <p:cNvSpPr/>
            <p:nvPr/>
          </p:nvSpPr>
          <p:spPr>
            <a:xfrm>
              <a:off x="5060019" y="41564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grpSp>
      <p:cxnSp>
        <p:nvCxnSpPr>
          <p:cNvPr id="24" name="Straight Arrow Connector 23">
            <a:extLst>
              <a:ext uri="{FF2B5EF4-FFF2-40B4-BE49-F238E27FC236}">
                <a16:creationId xmlns:a16="http://schemas.microsoft.com/office/drawing/2014/main" id="{EECC1B4F-ED4E-4460-B87E-9BB85B48D31E}"/>
              </a:ext>
            </a:extLst>
          </p:cNvPr>
          <p:cNvCxnSpPr>
            <a:stCxn id="15" idx="3"/>
            <a:endCxn id="21" idx="1"/>
          </p:cNvCxnSpPr>
          <p:nvPr/>
        </p:nvCxnSpPr>
        <p:spPr>
          <a:xfrm>
            <a:off x="3454065" y="3102867"/>
            <a:ext cx="1534134" cy="597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48BF3AE-8E1D-4C19-A7BE-560DC3D61752}"/>
              </a:ext>
            </a:extLst>
          </p:cNvPr>
          <p:cNvCxnSpPr>
            <a:stCxn id="23" idx="3"/>
            <a:endCxn id="9" idx="1"/>
          </p:cNvCxnSpPr>
          <p:nvPr/>
        </p:nvCxnSpPr>
        <p:spPr>
          <a:xfrm flipV="1">
            <a:off x="6851211" y="2779131"/>
            <a:ext cx="1534134" cy="1226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0871BC-E78C-4722-A7A6-D4C4C2EA530A}"/>
              </a:ext>
            </a:extLst>
          </p:cNvPr>
          <p:cNvCxnSpPr>
            <a:stCxn id="23" idx="3"/>
            <a:endCxn id="17" idx="1"/>
          </p:cNvCxnSpPr>
          <p:nvPr/>
        </p:nvCxnSpPr>
        <p:spPr>
          <a:xfrm>
            <a:off x="6851211" y="4005604"/>
            <a:ext cx="1534134" cy="878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20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4"/>
                                        </p:tgtEl>
                                      </p:cBhvr>
                                    </p:animEffect>
                                    <p:set>
                                      <p:cBhvr>
                                        <p:cTn id="10" dur="1" fill="hold">
                                          <p:stCondLst>
                                            <p:cond delay="499"/>
                                          </p:stCondLst>
                                        </p:cTn>
                                        <p:tgtEl>
                                          <p:spTgt spid="2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6"/>
                                        </p:tgtEl>
                                      </p:cBhvr>
                                    </p:animEffect>
                                    <p:set>
                                      <p:cBhvr>
                                        <p:cTn id="13" dur="1" fill="hold">
                                          <p:stCondLst>
                                            <p:cond delay="499"/>
                                          </p:stCondLst>
                                        </p:cTn>
                                        <p:tgtEl>
                                          <p:spTgt spid="26"/>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Recommendations – Threads</a:t>
            </a:r>
          </a:p>
        </p:txBody>
      </p:sp>
      <p:sp>
        <p:nvSpPr>
          <p:cNvPr id="27" name="TextBox 26">
            <a:extLst>
              <a:ext uri="{FF2B5EF4-FFF2-40B4-BE49-F238E27FC236}">
                <a16:creationId xmlns:a16="http://schemas.microsoft.com/office/drawing/2014/main" id="{15947C24-FFFD-454A-A49C-C7E2F10A5E07}"/>
              </a:ext>
            </a:extLst>
          </p:cNvPr>
          <p:cNvSpPr txBox="1"/>
          <p:nvPr/>
        </p:nvSpPr>
        <p:spPr>
          <a:xfrm>
            <a:off x="859466" y="1358668"/>
            <a:ext cx="10764485" cy="5262979"/>
          </a:xfrm>
          <a:prstGeom prst="rect">
            <a:avLst/>
          </a:prstGeom>
          <a:noFill/>
        </p:spPr>
        <p:txBody>
          <a:bodyPr wrap="none" rtlCol="0">
            <a:spAutoFit/>
          </a:bodyPr>
          <a:lstStyle/>
          <a:p>
            <a:r>
              <a:rPr lang="en-US" sz="1600" dirty="0">
                <a:latin typeface="Cascadia Code" panose="020B0609020000020004" pitchFamily="49" charset="0"/>
                <a:cs typeface="Cascadia Code" panose="020B0609020000020004" pitchFamily="49" charset="0"/>
              </a:rPr>
              <a:t>class Program</a:t>
            </a:r>
          </a:p>
          <a:p>
            <a:r>
              <a:rPr lang="en-US" sz="1600" dirty="0">
                <a:latin typeface="Cascadia Code" panose="020B0609020000020004" pitchFamily="49" charset="0"/>
                <a:cs typeface="Cascadia Code" panose="020B0609020000020004" pitchFamily="49" charset="0"/>
              </a:rPr>
              <a:t>{</a:t>
            </a:r>
          </a:p>
          <a:p>
            <a:r>
              <a:rPr lang="en-US" sz="1600" dirty="0">
                <a:latin typeface="Cascadia Code" panose="020B0609020000020004" pitchFamily="49" charset="0"/>
                <a:cs typeface="Cascadia Code" panose="020B0609020000020004" pitchFamily="49" charset="0"/>
              </a:rPr>
              <a:t>  static void Main(string[] </a:t>
            </a:r>
            <a:r>
              <a:rPr lang="en-US" sz="1600" dirty="0" err="1">
                <a:latin typeface="Cascadia Code" panose="020B0609020000020004" pitchFamily="49" charset="0"/>
                <a:cs typeface="Cascadia Code" panose="020B0609020000020004" pitchFamily="49" charset="0"/>
              </a:rPr>
              <a:t>args</a:t>
            </a:r>
            <a:r>
              <a:rPr lang="en-US" sz="1600" dirty="0">
                <a:latin typeface="Cascadia Code" panose="020B0609020000020004" pitchFamily="49" charset="0"/>
                <a:cs typeface="Cascadia Code" panose="020B0609020000020004" pitchFamily="49" charset="0"/>
              </a:rPr>
              <a:t>)</a:t>
            </a:r>
          </a:p>
          <a:p>
            <a:r>
              <a:rPr lang="en-US" sz="1600" dirty="0">
                <a:latin typeface="Cascadia Code" panose="020B0609020000020004" pitchFamily="49" charset="0"/>
                <a:cs typeface="Cascadia Code" panose="020B0609020000020004" pitchFamily="49" charset="0"/>
              </a:rPr>
              <a:t>  {</a:t>
            </a:r>
          </a:p>
          <a:p>
            <a:r>
              <a:rPr lang="en-US" sz="1600" dirty="0">
                <a:latin typeface="Cascadia Code" panose="020B0609020000020004" pitchFamily="49" charset="0"/>
                <a:cs typeface="Cascadia Code" panose="020B0609020000020004" pitchFamily="49" charset="0"/>
              </a:rPr>
              <a:t>    </a:t>
            </a:r>
            <a:r>
              <a:rPr lang="en-US" sz="1600" dirty="0" err="1">
                <a:latin typeface="Cascadia Code" panose="020B0609020000020004" pitchFamily="49" charset="0"/>
                <a:cs typeface="Cascadia Code" panose="020B0609020000020004" pitchFamily="49" charset="0"/>
              </a:rPr>
              <a:t>var</a:t>
            </a:r>
            <a:r>
              <a:rPr lang="en-US" sz="1600" dirty="0">
                <a:latin typeface="Cascadia Code" panose="020B0609020000020004" pitchFamily="49" charset="0"/>
                <a:cs typeface="Cascadia Code" panose="020B0609020000020004" pitchFamily="49" charset="0"/>
              </a:rPr>
              <a:t> threads = new Thread[64];</a:t>
            </a:r>
          </a:p>
          <a:p>
            <a:endParaRPr lang="en-US" sz="1600" dirty="0">
              <a:latin typeface="Cascadia Code" panose="020B0609020000020004" pitchFamily="49" charset="0"/>
              <a:cs typeface="Cascadia Code" panose="020B0609020000020004" pitchFamily="49" charset="0"/>
            </a:endParaRPr>
          </a:p>
          <a:p>
            <a:r>
              <a:rPr lang="en-US" sz="1600" dirty="0">
                <a:latin typeface="Cascadia Code" panose="020B0609020000020004" pitchFamily="49" charset="0"/>
                <a:cs typeface="Cascadia Code" panose="020B0609020000020004" pitchFamily="49" charset="0"/>
              </a:rPr>
              <a:t>    for(</a:t>
            </a:r>
            <a:r>
              <a:rPr lang="en-US" sz="1600" dirty="0" err="1">
                <a:latin typeface="Cascadia Code" panose="020B0609020000020004" pitchFamily="49" charset="0"/>
                <a:cs typeface="Cascadia Code" panose="020B0609020000020004" pitchFamily="49" charset="0"/>
              </a:rPr>
              <a:t>var</a:t>
            </a:r>
            <a:r>
              <a:rPr lang="en-US" sz="1600" dirty="0">
                <a:latin typeface="Cascadia Code" panose="020B0609020000020004" pitchFamily="49" charset="0"/>
                <a:cs typeface="Cascadia Code" panose="020B0609020000020004" pitchFamily="49" charset="0"/>
              </a:rPr>
              <a:t> </a:t>
            </a:r>
            <a:r>
              <a:rPr lang="en-US" sz="1600" dirty="0" err="1">
                <a:latin typeface="Cascadia Code" panose="020B0609020000020004" pitchFamily="49" charset="0"/>
                <a:cs typeface="Cascadia Code" panose="020B0609020000020004" pitchFamily="49" charset="0"/>
              </a:rPr>
              <a:t>i</a:t>
            </a:r>
            <a:r>
              <a:rPr lang="en-US" sz="1600" dirty="0">
                <a:latin typeface="Cascadia Code" panose="020B0609020000020004" pitchFamily="49" charset="0"/>
                <a:cs typeface="Cascadia Code" panose="020B0609020000020004" pitchFamily="49" charset="0"/>
              </a:rPr>
              <a:t> = 0; </a:t>
            </a:r>
            <a:r>
              <a:rPr lang="en-US" sz="1600" dirty="0" err="1">
                <a:latin typeface="Cascadia Code" panose="020B0609020000020004" pitchFamily="49" charset="0"/>
                <a:cs typeface="Cascadia Code" panose="020B0609020000020004" pitchFamily="49" charset="0"/>
              </a:rPr>
              <a:t>i</a:t>
            </a:r>
            <a:r>
              <a:rPr lang="en-US" sz="1600" dirty="0">
                <a:latin typeface="Cascadia Code" panose="020B0609020000020004" pitchFamily="49" charset="0"/>
                <a:cs typeface="Cascadia Code" panose="020B0609020000020004" pitchFamily="49" charset="0"/>
              </a:rPr>
              <a:t> &lt; </a:t>
            </a:r>
            <a:r>
              <a:rPr lang="en-US" sz="1600" dirty="0" err="1">
                <a:latin typeface="Cascadia Code" panose="020B0609020000020004" pitchFamily="49" charset="0"/>
                <a:cs typeface="Cascadia Code" panose="020B0609020000020004" pitchFamily="49" charset="0"/>
              </a:rPr>
              <a:t>threads.Length</a:t>
            </a:r>
            <a:r>
              <a:rPr lang="en-US" sz="1600" dirty="0">
                <a:latin typeface="Cascadia Code" panose="020B0609020000020004" pitchFamily="49" charset="0"/>
                <a:cs typeface="Cascadia Code" panose="020B0609020000020004" pitchFamily="49" charset="0"/>
              </a:rPr>
              <a:t>; </a:t>
            </a:r>
            <a:r>
              <a:rPr lang="en-US" sz="1600" dirty="0" err="1">
                <a:latin typeface="Cascadia Code" panose="020B0609020000020004" pitchFamily="49" charset="0"/>
                <a:cs typeface="Cascadia Code" panose="020B0609020000020004" pitchFamily="49" charset="0"/>
              </a:rPr>
              <a:t>i</a:t>
            </a:r>
            <a:r>
              <a:rPr lang="en-US" sz="1600" dirty="0">
                <a:latin typeface="Cascadia Code" panose="020B0609020000020004" pitchFamily="49" charset="0"/>
                <a:cs typeface="Cascadia Code" panose="020B0609020000020004" pitchFamily="49" charset="0"/>
              </a:rPr>
              <a:t>++)</a:t>
            </a:r>
          </a:p>
          <a:p>
            <a:r>
              <a:rPr lang="en-US" sz="1600" dirty="0">
                <a:latin typeface="Cascadia Code" panose="020B0609020000020004" pitchFamily="49" charset="0"/>
                <a:cs typeface="Cascadia Code" panose="020B0609020000020004" pitchFamily="49" charset="0"/>
              </a:rPr>
              <a:t>    {</a:t>
            </a:r>
          </a:p>
          <a:p>
            <a:r>
              <a:rPr lang="en-US" sz="1600" dirty="0">
                <a:latin typeface="Cascadia Code" panose="020B0609020000020004" pitchFamily="49" charset="0"/>
                <a:cs typeface="Cascadia Code" panose="020B0609020000020004" pitchFamily="49" charset="0"/>
              </a:rPr>
              <a:t>      threads[</a:t>
            </a:r>
            <a:r>
              <a:rPr lang="en-US" sz="1600" dirty="0" err="1">
                <a:latin typeface="Cascadia Code" panose="020B0609020000020004" pitchFamily="49" charset="0"/>
                <a:cs typeface="Cascadia Code" panose="020B0609020000020004" pitchFamily="49" charset="0"/>
              </a:rPr>
              <a:t>i</a:t>
            </a:r>
            <a:r>
              <a:rPr lang="en-US" sz="1600" dirty="0">
                <a:latin typeface="Cascadia Code" panose="020B0609020000020004" pitchFamily="49" charset="0"/>
                <a:cs typeface="Cascadia Code" panose="020B0609020000020004" pitchFamily="49" charset="0"/>
              </a:rPr>
              <a:t>] = new Thread(</a:t>
            </a:r>
            <a:r>
              <a:rPr lang="en-US" sz="1600" dirty="0" err="1">
                <a:latin typeface="Cascadia Code" panose="020B0609020000020004" pitchFamily="49" charset="0"/>
                <a:cs typeface="Cascadia Code" panose="020B0609020000020004" pitchFamily="49" charset="0"/>
              </a:rPr>
              <a:t>Program.DoThreading</a:t>
            </a:r>
            <a:r>
              <a:rPr lang="en-US" sz="1600" dirty="0">
                <a:latin typeface="Cascadia Code" panose="020B0609020000020004" pitchFamily="49" charset="0"/>
                <a:cs typeface="Cascadia Code" panose="020B0609020000020004" pitchFamily="49" charset="0"/>
              </a:rPr>
              <a:t>);</a:t>
            </a:r>
          </a:p>
          <a:p>
            <a:r>
              <a:rPr lang="en-US" sz="1600" dirty="0">
                <a:latin typeface="Cascadia Code" panose="020B0609020000020004" pitchFamily="49" charset="0"/>
                <a:cs typeface="Cascadia Code" panose="020B0609020000020004" pitchFamily="49" charset="0"/>
              </a:rPr>
              <a:t>      threads[</a:t>
            </a:r>
            <a:r>
              <a:rPr lang="en-US" sz="1600" dirty="0" err="1">
                <a:latin typeface="Cascadia Code" panose="020B0609020000020004" pitchFamily="49" charset="0"/>
                <a:cs typeface="Cascadia Code" panose="020B0609020000020004" pitchFamily="49" charset="0"/>
              </a:rPr>
              <a:t>i</a:t>
            </a:r>
            <a:r>
              <a:rPr lang="en-US" sz="1600" dirty="0">
                <a:latin typeface="Cascadia Code" panose="020B0609020000020004" pitchFamily="49" charset="0"/>
                <a:cs typeface="Cascadia Code" panose="020B0609020000020004" pitchFamily="49" charset="0"/>
              </a:rPr>
              <a:t>].Start();</a:t>
            </a:r>
          </a:p>
          <a:p>
            <a:r>
              <a:rPr lang="en-US" sz="1600" dirty="0">
                <a:latin typeface="Cascadia Code" panose="020B0609020000020004" pitchFamily="49" charset="0"/>
                <a:cs typeface="Cascadia Code" panose="020B0609020000020004" pitchFamily="49" charset="0"/>
              </a:rPr>
              <a:t>    }</a:t>
            </a:r>
          </a:p>
          <a:p>
            <a:endParaRPr lang="en-US" sz="1600" dirty="0">
              <a:latin typeface="Cascadia Code" panose="020B0609020000020004" pitchFamily="49" charset="0"/>
              <a:cs typeface="Cascadia Code" panose="020B0609020000020004" pitchFamily="49" charset="0"/>
            </a:endParaRPr>
          </a:p>
          <a:p>
            <a:r>
              <a:rPr lang="en-US" sz="1600" dirty="0">
                <a:latin typeface="Cascadia Code" panose="020B0609020000020004" pitchFamily="49" charset="0"/>
                <a:cs typeface="Cascadia Code" panose="020B0609020000020004" pitchFamily="49" charset="0"/>
              </a:rPr>
              <a:t>    </a:t>
            </a:r>
            <a:r>
              <a:rPr lang="en-US" sz="1600" dirty="0" err="1">
                <a:latin typeface="Cascadia Code" panose="020B0609020000020004" pitchFamily="49" charset="0"/>
                <a:cs typeface="Cascadia Code" panose="020B0609020000020004" pitchFamily="49" charset="0"/>
              </a:rPr>
              <a:t>foreach</a:t>
            </a:r>
            <a:r>
              <a:rPr lang="en-US" sz="1600" dirty="0">
                <a:latin typeface="Cascadia Code" panose="020B0609020000020004" pitchFamily="49" charset="0"/>
                <a:cs typeface="Cascadia Code" panose="020B0609020000020004" pitchFamily="49" charset="0"/>
              </a:rPr>
              <a:t>(</a:t>
            </a:r>
            <a:r>
              <a:rPr lang="en-US" sz="1600" dirty="0" err="1">
                <a:latin typeface="Cascadia Code" panose="020B0609020000020004" pitchFamily="49" charset="0"/>
                <a:cs typeface="Cascadia Code" panose="020B0609020000020004" pitchFamily="49" charset="0"/>
              </a:rPr>
              <a:t>var</a:t>
            </a:r>
            <a:r>
              <a:rPr lang="en-US" sz="1600" dirty="0">
                <a:latin typeface="Cascadia Code" panose="020B0609020000020004" pitchFamily="49" charset="0"/>
                <a:cs typeface="Cascadia Code" panose="020B0609020000020004" pitchFamily="49" charset="0"/>
              </a:rPr>
              <a:t> thread in threads)</a:t>
            </a:r>
          </a:p>
          <a:p>
            <a:r>
              <a:rPr lang="en-US" sz="1600" dirty="0">
                <a:latin typeface="Cascadia Code" panose="020B0609020000020004" pitchFamily="49" charset="0"/>
                <a:cs typeface="Cascadia Code" panose="020B0609020000020004" pitchFamily="49" charset="0"/>
              </a:rPr>
              <a:t>    {</a:t>
            </a:r>
          </a:p>
          <a:p>
            <a:r>
              <a:rPr lang="en-US" sz="1600" dirty="0">
                <a:latin typeface="Cascadia Code" panose="020B0609020000020004" pitchFamily="49" charset="0"/>
                <a:cs typeface="Cascadia Code" panose="020B0609020000020004" pitchFamily="49" charset="0"/>
              </a:rPr>
              <a:t>      </a:t>
            </a:r>
            <a:r>
              <a:rPr lang="en-US" sz="1600" dirty="0" err="1">
                <a:latin typeface="Cascadia Code" panose="020B0609020000020004" pitchFamily="49" charset="0"/>
                <a:cs typeface="Cascadia Code" panose="020B0609020000020004" pitchFamily="49" charset="0"/>
              </a:rPr>
              <a:t>thread.Join</a:t>
            </a:r>
            <a:r>
              <a:rPr lang="en-US" sz="1600" dirty="0">
                <a:latin typeface="Cascadia Code" panose="020B0609020000020004" pitchFamily="49" charset="0"/>
                <a:cs typeface="Cascadia Code" panose="020B0609020000020004" pitchFamily="49" charset="0"/>
              </a:rPr>
              <a:t>();</a:t>
            </a:r>
          </a:p>
          <a:p>
            <a:r>
              <a:rPr lang="en-US" sz="1600" dirty="0">
                <a:latin typeface="Cascadia Code" panose="020B0609020000020004" pitchFamily="49" charset="0"/>
                <a:cs typeface="Cascadia Code" panose="020B0609020000020004" pitchFamily="49" charset="0"/>
              </a:rPr>
              <a:t>    }</a:t>
            </a:r>
          </a:p>
          <a:p>
            <a:r>
              <a:rPr lang="en-US" sz="1600" dirty="0">
                <a:latin typeface="Cascadia Code" panose="020B0609020000020004" pitchFamily="49" charset="0"/>
                <a:cs typeface="Cascadia Code" panose="020B0609020000020004" pitchFamily="49" charset="0"/>
              </a:rPr>
              <a:t>  }</a:t>
            </a:r>
          </a:p>
          <a:p>
            <a:endParaRPr lang="en-US" sz="1600" dirty="0">
              <a:latin typeface="Cascadia Code" panose="020B0609020000020004" pitchFamily="49" charset="0"/>
              <a:cs typeface="Cascadia Code" panose="020B0609020000020004" pitchFamily="49" charset="0"/>
            </a:endParaRPr>
          </a:p>
          <a:p>
            <a:r>
              <a:rPr lang="en-US" sz="1600" dirty="0">
                <a:latin typeface="Cascadia Code" panose="020B0609020000020004" pitchFamily="49" charset="0"/>
                <a:cs typeface="Cascadia Code" panose="020B0609020000020004" pitchFamily="49" charset="0"/>
              </a:rPr>
              <a:t>  private static void </a:t>
            </a:r>
            <a:r>
              <a:rPr lang="en-US" sz="1600" dirty="0" err="1">
                <a:latin typeface="Cascadia Code" panose="020B0609020000020004" pitchFamily="49" charset="0"/>
                <a:cs typeface="Cascadia Code" panose="020B0609020000020004" pitchFamily="49" charset="0"/>
              </a:rPr>
              <a:t>DoThreading</a:t>
            </a:r>
            <a:r>
              <a:rPr lang="en-US" sz="1600" dirty="0">
                <a:latin typeface="Cascadia Code" panose="020B0609020000020004" pitchFamily="49" charset="0"/>
                <a:cs typeface="Cascadia Code" panose="020B0609020000020004" pitchFamily="49" charset="0"/>
              </a:rPr>
              <a:t>() =&gt;</a:t>
            </a:r>
          </a:p>
          <a:p>
            <a:r>
              <a:rPr lang="en-US" sz="1600" dirty="0">
                <a:latin typeface="Cascadia Code" panose="020B0609020000020004" pitchFamily="49" charset="0"/>
                <a:cs typeface="Cascadia Code" panose="020B0609020000020004" pitchFamily="49" charset="0"/>
              </a:rPr>
              <a:t>    </a:t>
            </a:r>
            <a:r>
              <a:rPr lang="en-US" sz="1600" dirty="0" err="1">
                <a:latin typeface="Cascadia Code" panose="020B0609020000020004" pitchFamily="49" charset="0"/>
                <a:cs typeface="Cascadia Code" panose="020B0609020000020004" pitchFamily="49" charset="0"/>
              </a:rPr>
              <a:t>Console.Out.WriteLine</a:t>
            </a:r>
            <a:r>
              <a:rPr lang="en-US" sz="1600" dirty="0">
                <a:latin typeface="Cascadia Code" panose="020B0609020000020004" pitchFamily="49" charset="0"/>
                <a:cs typeface="Cascadia Code" panose="020B0609020000020004" pitchFamily="49" charset="0"/>
              </a:rPr>
              <a:t>($"Current thread ID: {</a:t>
            </a:r>
            <a:r>
              <a:rPr lang="en-US" sz="1600" dirty="0" err="1">
                <a:latin typeface="Cascadia Code" panose="020B0609020000020004" pitchFamily="49" charset="0"/>
                <a:cs typeface="Cascadia Code" panose="020B0609020000020004" pitchFamily="49" charset="0"/>
              </a:rPr>
              <a:t>Thread.CurrentThread.ManagedThreadId</a:t>
            </a:r>
            <a:r>
              <a:rPr lang="en-US" sz="1600" dirty="0">
                <a:latin typeface="Cascadia Code" panose="020B0609020000020004" pitchFamily="49" charset="0"/>
                <a:cs typeface="Cascadia Code" panose="020B0609020000020004" pitchFamily="49" charset="0"/>
              </a:rPr>
              <a:t>}");</a:t>
            </a:r>
          </a:p>
          <a:p>
            <a:r>
              <a:rPr lang="en-US" sz="1600" dirty="0">
                <a:latin typeface="Cascadia Code" panose="020B0609020000020004" pitchFamily="49" charset="0"/>
                <a:cs typeface="Cascadia Code" panose="020B0609020000020004" pitchFamily="49" charset="0"/>
              </a:rPr>
              <a:t>}</a:t>
            </a:r>
          </a:p>
        </p:txBody>
      </p:sp>
      <p:sp>
        <p:nvSpPr>
          <p:cNvPr id="28" name="Rectangle 27">
            <a:extLst>
              <a:ext uri="{FF2B5EF4-FFF2-40B4-BE49-F238E27FC236}">
                <a16:creationId xmlns:a16="http://schemas.microsoft.com/office/drawing/2014/main" id="{E3C60020-4A05-4289-B052-B78BE3938781}"/>
              </a:ext>
            </a:extLst>
          </p:cNvPr>
          <p:cNvSpPr/>
          <p:nvPr/>
        </p:nvSpPr>
        <p:spPr>
          <a:xfrm>
            <a:off x="3179136" y="3306484"/>
            <a:ext cx="3742660" cy="31172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F401D29-BB4C-4CE6-90F0-AAD2137E098B}"/>
              </a:ext>
            </a:extLst>
          </p:cNvPr>
          <p:cNvSpPr/>
          <p:nvPr/>
        </p:nvSpPr>
        <p:spPr>
          <a:xfrm>
            <a:off x="3540642" y="2335282"/>
            <a:ext cx="1350335" cy="31172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22846E05-D230-498E-B3F3-D1C363974003}"/>
              </a:ext>
            </a:extLst>
          </p:cNvPr>
          <p:cNvCxnSpPr>
            <a:cxnSpLocks/>
            <a:stCxn id="28" idx="3"/>
            <a:endCxn id="31" idx="1"/>
          </p:cNvCxnSpPr>
          <p:nvPr/>
        </p:nvCxnSpPr>
        <p:spPr>
          <a:xfrm flipV="1">
            <a:off x="6921796" y="3462347"/>
            <a:ext cx="1488894"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C781D6C-6994-4AE6-AE71-F3A706AF20E5}"/>
              </a:ext>
            </a:extLst>
          </p:cNvPr>
          <p:cNvSpPr txBox="1"/>
          <p:nvPr/>
        </p:nvSpPr>
        <p:spPr>
          <a:xfrm>
            <a:off x="8410690" y="3277681"/>
            <a:ext cx="1236236" cy="369332"/>
          </a:xfrm>
          <a:prstGeom prst="rect">
            <a:avLst/>
          </a:prstGeom>
          <a:noFill/>
        </p:spPr>
        <p:txBody>
          <a:bodyPr wrap="none" rtlCol="0">
            <a:spAutoFit/>
          </a:bodyPr>
          <a:lstStyle/>
          <a:p>
            <a:r>
              <a:rPr lang="en-US" dirty="0"/>
              <a:t>Stack size</a:t>
            </a:r>
          </a:p>
        </p:txBody>
      </p:sp>
      <p:cxnSp>
        <p:nvCxnSpPr>
          <p:cNvPr id="32" name="Straight Arrow Connector 31">
            <a:extLst>
              <a:ext uri="{FF2B5EF4-FFF2-40B4-BE49-F238E27FC236}">
                <a16:creationId xmlns:a16="http://schemas.microsoft.com/office/drawing/2014/main" id="{A66ED09B-0BE9-4C18-8C94-49E3EE8B0F9C}"/>
              </a:ext>
            </a:extLst>
          </p:cNvPr>
          <p:cNvCxnSpPr>
            <a:cxnSpLocks/>
            <a:stCxn id="29" idx="3"/>
            <a:endCxn id="33" idx="1"/>
          </p:cNvCxnSpPr>
          <p:nvPr/>
        </p:nvCxnSpPr>
        <p:spPr>
          <a:xfrm flipV="1">
            <a:off x="4890977" y="2489505"/>
            <a:ext cx="3519713" cy="16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CD317E4-3F5F-49CC-BB61-91248CC8B890}"/>
              </a:ext>
            </a:extLst>
          </p:cNvPr>
          <p:cNvSpPr txBox="1"/>
          <p:nvPr/>
        </p:nvSpPr>
        <p:spPr>
          <a:xfrm>
            <a:off x="8410690" y="2304839"/>
            <a:ext cx="800219" cy="369332"/>
          </a:xfrm>
          <a:prstGeom prst="rect">
            <a:avLst/>
          </a:prstGeom>
          <a:noFill/>
        </p:spPr>
        <p:txBody>
          <a:bodyPr wrap="none" rtlCol="0">
            <a:spAutoFit/>
          </a:bodyPr>
          <a:lstStyle/>
          <a:p>
            <a:r>
              <a:rPr lang="en-US" dirty="0"/>
              <a:t>Cores</a:t>
            </a:r>
          </a:p>
        </p:txBody>
      </p:sp>
    </p:spTree>
    <p:extLst>
      <p:ext uri="{BB962C8B-B14F-4D97-AF65-F5344CB8AC3E}">
        <p14:creationId xmlns:p14="http://schemas.microsoft.com/office/powerpoint/2010/main" val="53506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1"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Recommendations – Threads</a:t>
            </a:r>
          </a:p>
        </p:txBody>
      </p:sp>
      <p:pic>
        <p:nvPicPr>
          <p:cNvPr id="10" name="Picture 9">
            <a:extLst>
              <a:ext uri="{FF2B5EF4-FFF2-40B4-BE49-F238E27FC236}">
                <a16:creationId xmlns:a16="http://schemas.microsoft.com/office/drawing/2014/main" id="{89BC8F44-670A-4BBD-86DF-C958E9959899}"/>
              </a:ext>
            </a:extLst>
          </p:cNvPr>
          <p:cNvPicPr>
            <a:picLocks noChangeAspect="1"/>
          </p:cNvPicPr>
          <p:nvPr/>
        </p:nvPicPr>
        <p:blipFill>
          <a:blip r:embed="rId3"/>
          <a:stretch>
            <a:fillRect/>
          </a:stretch>
        </p:blipFill>
        <p:spPr>
          <a:xfrm>
            <a:off x="3200400" y="2101411"/>
            <a:ext cx="5791200" cy="3629025"/>
          </a:xfrm>
          <a:prstGeom prst="rect">
            <a:avLst/>
          </a:prstGeom>
        </p:spPr>
      </p:pic>
    </p:spTree>
    <p:extLst>
      <p:ext uri="{BB962C8B-B14F-4D97-AF65-F5344CB8AC3E}">
        <p14:creationId xmlns:p14="http://schemas.microsoft.com/office/powerpoint/2010/main" val="2592336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Recommendations – Threads</a:t>
            </a:r>
          </a:p>
        </p:txBody>
      </p:sp>
      <p:pic>
        <p:nvPicPr>
          <p:cNvPr id="4" name="Picture 2" descr="http://www.timing-architects.com/wp-content/uploads/2011/02/MultiCPU_small.jpg">
            <a:extLst>
              <a:ext uri="{FF2B5EF4-FFF2-40B4-BE49-F238E27FC236}">
                <a16:creationId xmlns:a16="http://schemas.microsoft.com/office/drawing/2014/main" id="{95DDFC51-5933-425D-B5A8-AA32A2E4BB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574" y="1824168"/>
            <a:ext cx="5586852" cy="43692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E9552D0-01E0-49CF-8CFA-CB0A550B29E4}"/>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http://www.timing-architects.com/wp-content/uploads/2011/02/MultiCPU_small.jpg</a:t>
            </a:r>
          </a:p>
        </p:txBody>
      </p:sp>
    </p:spTree>
    <p:extLst>
      <p:ext uri="{BB962C8B-B14F-4D97-AF65-F5344CB8AC3E}">
        <p14:creationId xmlns:p14="http://schemas.microsoft.com/office/powerpoint/2010/main" val="3547661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Recommendations – Threads</a:t>
            </a:r>
          </a:p>
        </p:txBody>
      </p:sp>
      <p:sp>
        <p:nvSpPr>
          <p:cNvPr id="6" name="Rectangle 5">
            <a:extLst>
              <a:ext uri="{FF2B5EF4-FFF2-40B4-BE49-F238E27FC236}">
                <a16:creationId xmlns:a16="http://schemas.microsoft.com/office/drawing/2014/main" id="{3A66E5D3-988F-4A0D-BFE0-B24E38EE4220}"/>
              </a:ext>
            </a:extLst>
          </p:cNvPr>
          <p:cNvSpPr/>
          <p:nvPr/>
        </p:nvSpPr>
        <p:spPr>
          <a:xfrm>
            <a:off x="238991" y="3342013"/>
            <a:ext cx="11741727" cy="1454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E1889B8-B3BF-4F05-A71E-A90962383182}"/>
              </a:ext>
            </a:extLst>
          </p:cNvPr>
          <p:cNvSpPr/>
          <p:nvPr/>
        </p:nvSpPr>
        <p:spPr>
          <a:xfrm>
            <a:off x="2795155" y="3342013"/>
            <a:ext cx="270163" cy="14547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2376E44-680F-4112-8954-E5A2437D7BC9}"/>
              </a:ext>
            </a:extLst>
          </p:cNvPr>
          <p:cNvSpPr/>
          <p:nvPr/>
        </p:nvSpPr>
        <p:spPr>
          <a:xfrm>
            <a:off x="5725392" y="3342013"/>
            <a:ext cx="270163" cy="14547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7C5481-F82C-4464-9D5A-BB7CAB6C741E}"/>
              </a:ext>
            </a:extLst>
          </p:cNvPr>
          <p:cNvSpPr/>
          <p:nvPr/>
        </p:nvSpPr>
        <p:spPr>
          <a:xfrm>
            <a:off x="8801100" y="3342013"/>
            <a:ext cx="270163" cy="14547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DEF105A-3355-4F1D-8583-E568D5600863}"/>
              </a:ext>
            </a:extLst>
          </p:cNvPr>
          <p:cNvSpPr txBox="1"/>
          <p:nvPr/>
        </p:nvSpPr>
        <p:spPr>
          <a:xfrm>
            <a:off x="5248079" y="2510740"/>
            <a:ext cx="1723549" cy="369332"/>
          </a:xfrm>
          <a:prstGeom prst="rect">
            <a:avLst/>
          </a:prstGeom>
          <a:noFill/>
        </p:spPr>
        <p:txBody>
          <a:bodyPr wrap="none" rtlCol="0">
            <a:spAutoFit/>
          </a:bodyPr>
          <a:lstStyle/>
          <a:p>
            <a:r>
              <a:rPr lang="en-US" dirty="0"/>
              <a:t>For one core…</a:t>
            </a:r>
          </a:p>
        </p:txBody>
      </p:sp>
      <p:sp>
        <p:nvSpPr>
          <p:cNvPr id="11" name="TextBox 10">
            <a:extLst>
              <a:ext uri="{FF2B5EF4-FFF2-40B4-BE49-F238E27FC236}">
                <a16:creationId xmlns:a16="http://schemas.microsoft.com/office/drawing/2014/main" id="{B3ED730C-6C6C-4D6E-AC60-127CC367C68E}"/>
              </a:ext>
            </a:extLst>
          </p:cNvPr>
          <p:cNvSpPr txBox="1"/>
          <p:nvPr/>
        </p:nvSpPr>
        <p:spPr>
          <a:xfrm>
            <a:off x="937709" y="3741016"/>
            <a:ext cx="1210588" cy="646331"/>
          </a:xfrm>
          <a:prstGeom prst="rect">
            <a:avLst/>
          </a:prstGeom>
          <a:noFill/>
        </p:spPr>
        <p:txBody>
          <a:bodyPr wrap="none" rtlCol="0">
            <a:spAutoFit/>
          </a:bodyPr>
          <a:lstStyle/>
          <a:p>
            <a:pPr algn="ctr"/>
            <a:r>
              <a:rPr lang="en-US" dirty="0"/>
              <a:t>Thread 1</a:t>
            </a:r>
          </a:p>
          <a:p>
            <a:pPr algn="ctr"/>
            <a:r>
              <a:rPr lang="en-US" dirty="0"/>
              <a:t>Process 1</a:t>
            </a:r>
          </a:p>
        </p:txBody>
      </p:sp>
      <p:sp>
        <p:nvSpPr>
          <p:cNvPr id="12" name="TextBox 11">
            <a:extLst>
              <a:ext uri="{FF2B5EF4-FFF2-40B4-BE49-F238E27FC236}">
                <a16:creationId xmlns:a16="http://schemas.microsoft.com/office/drawing/2014/main" id="{796347BC-E1BD-4134-A144-635409B2A934}"/>
              </a:ext>
            </a:extLst>
          </p:cNvPr>
          <p:cNvSpPr txBox="1"/>
          <p:nvPr/>
        </p:nvSpPr>
        <p:spPr>
          <a:xfrm>
            <a:off x="3769280" y="3741015"/>
            <a:ext cx="1210589" cy="646331"/>
          </a:xfrm>
          <a:prstGeom prst="rect">
            <a:avLst/>
          </a:prstGeom>
          <a:noFill/>
        </p:spPr>
        <p:txBody>
          <a:bodyPr wrap="none" rtlCol="0">
            <a:spAutoFit/>
          </a:bodyPr>
          <a:lstStyle/>
          <a:p>
            <a:pPr algn="ctr"/>
            <a:r>
              <a:rPr lang="en-US" dirty="0"/>
              <a:t>Thread 2</a:t>
            </a:r>
          </a:p>
          <a:p>
            <a:pPr algn="ctr"/>
            <a:r>
              <a:rPr lang="en-US" dirty="0"/>
              <a:t>Process 2</a:t>
            </a:r>
          </a:p>
        </p:txBody>
      </p:sp>
      <p:sp>
        <p:nvSpPr>
          <p:cNvPr id="13" name="TextBox 12">
            <a:extLst>
              <a:ext uri="{FF2B5EF4-FFF2-40B4-BE49-F238E27FC236}">
                <a16:creationId xmlns:a16="http://schemas.microsoft.com/office/drawing/2014/main" id="{97E09112-6495-40C0-A686-3B1D53DFBCDF}"/>
              </a:ext>
            </a:extLst>
          </p:cNvPr>
          <p:cNvSpPr txBox="1"/>
          <p:nvPr/>
        </p:nvSpPr>
        <p:spPr>
          <a:xfrm>
            <a:off x="6741078" y="3746211"/>
            <a:ext cx="1210588" cy="646331"/>
          </a:xfrm>
          <a:prstGeom prst="rect">
            <a:avLst/>
          </a:prstGeom>
          <a:noFill/>
        </p:spPr>
        <p:txBody>
          <a:bodyPr wrap="none" rtlCol="0">
            <a:spAutoFit/>
          </a:bodyPr>
          <a:lstStyle/>
          <a:p>
            <a:pPr algn="ctr"/>
            <a:r>
              <a:rPr lang="en-US" dirty="0"/>
              <a:t>Thread 2</a:t>
            </a:r>
          </a:p>
          <a:p>
            <a:pPr algn="ctr"/>
            <a:r>
              <a:rPr lang="en-US" dirty="0"/>
              <a:t>Process 1</a:t>
            </a:r>
          </a:p>
        </p:txBody>
      </p:sp>
      <p:sp>
        <p:nvSpPr>
          <p:cNvPr id="14" name="TextBox 13">
            <a:extLst>
              <a:ext uri="{FF2B5EF4-FFF2-40B4-BE49-F238E27FC236}">
                <a16:creationId xmlns:a16="http://schemas.microsoft.com/office/drawing/2014/main" id="{3BD9FDDE-595A-4B0E-AFCF-B2BF7EEA37FC}"/>
              </a:ext>
            </a:extLst>
          </p:cNvPr>
          <p:cNvSpPr txBox="1"/>
          <p:nvPr/>
        </p:nvSpPr>
        <p:spPr>
          <a:xfrm>
            <a:off x="9920696" y="3746211"/>
            <a:ext cx="1210588" cy="646331"/>
          </a:xfrm>
          <a:prstGeom prst="rect">
            <a:avLst/>
          </a:prstGeom>
          <a:noFill/>
        </p:spPr>
        <p:txBody>
          <a:bodyPr wrap="none" rtlCol="0">
            <a:spAutoFit/>
          </a:bodyPr>
          <a:lstStyle/>
          <a:p>
            <a:pPr algn="ctr"/>
            <a:r>
              <a:rPr lang="en-US" dirty="0"/>
              <a:t>Thread 1</a:t>
            </a:r>
          </a:p>
          <a:p>
            <a:pPr algn="ctr"/>
            <a:r>
              <a:rPr lang="en-US" dirty="0"/>
              <a:t>Process 1</a:t>
            </a:r>
          </a:p>
        </p:txBody>
      </p:sp>
    </p:spTree>
    <p:extLst>
      <p:ext uri="{BB962C8B-B14F-4D97-AF65-F5344CB8AC3E}">
        <p14:creationId xmlns:p14="http://schemas.microsoft.com/office/powerpoint/2010/main" val="3501998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Recommendations – Threads</a:t>
            </a:r>
          </a:p>
        </p:txBody>
      </p:sp>
      <p:grpSp>
        <p:nvGrpSpPr>
          <p:cNvPr id="15" name="Group 14">
            <a:extLst>
              <a:ext uri="{FF2B5EF4-FFF2-40B4-BE49-F238E27FC236}">
                <a16:creationId xmlns:a16="http://schemas.microsoft.com/office/drawing/2014/main" id="{75DBF2B6-8C77-4D5A-A1D4-4412B79E106F}"/>
              </a:ext>
            </a:extLst>
          </p:cNvPr>
          <p:cNvGrpSpPr/>
          <p:nvPr/>
        </p:nvGrpSpPr>
        <p:grpSpPr>
          <a:xfrm>
            <a:off x="3474192" y="1889879"/>
            <a:ext cx="4966855" cy="914400"/>
            <a:chOff x="3013364" y="1545765"/>
            <a:chExt cx="4966855" cy="914400"/>
          </a:xfrm>
        </p:grpSpPr>
        <p:sp>
          <p:nvSpPr>
            <p:cNvPr id="16" name="TextBox 15">
              <a:extLst>
                <a:ext uri="{FF2B5EF4-FFF2-40B4-BE49-F238E27FC236}">
                  <a16:creationId xmlns:a16="http://schemas.microsoft.com/office/drawing/2014/main" id="{26FD9FEA-A263-46B7-AFA5-D6976E85B1F5}"/>
                </a:ext>
              </a:extLst>
            </p:cNvPr>
            <p:cNvSpPr txBox="1"/>
            <p:nvPr/>
          </p:nvSpPr>
          <p:spPr>
            <a:xfrm>
              <a:off x="3013364" y="1772133"/>
              <a:ext cx="2563522" cy="461665"/>
            </a:xfrm>
            <a:prstGeom prst="rect">
              <a:avLst/>
            </a:prstGeom>
            <a:noFill/>
          </p:spPr>
          <p:txBody>
            <a:bodyPr wrap="none" rtlCol="0">
              <a:spAutoFit/>
            </a:bodyPr>
            <a:lstStyle/>
            <a:p>
              <a:r>
                <a:rPr lang="en-US" sz="2400" dirty="0">
                  <a:latin typeface="Consolas" panose="020B0609020204030204" pitchFamily="49" charset="0"/>
                </a:rPr>
                <a:t>new Thread(…);</a:t>
              </a:r>
            </a:p>
          </p:txBody>
        </p:sp>
        <p:sp>
          <p:nvSpPr>
            <p:cNvPr id="17" name="Rectangle 16">
              <a:extLst>
                <a:ext uri="{FF2B5EF4-FFF2-40B4-BE49-F238E27FC236}">
                  <a16:creationId xmlns:a16="http://schemas.microsoft.com/office/drawing/2014/main" id="{4D4EA4C4-01BE-4BC9-AEF6-DF8380769A26}"/>
                </a:ext>
              </a:extLst>
            </p:cNvPr>
            <p:cNvSpPr/>
            <p:nvPr/>
          </p:nvSpPr>
          <p:spPr>
            <a:xfrm>
              <a:off x="7065819" y="154576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 MB</a:t>
              </a:r>
            </a:p>
          </p:txBody>
        </p:sp>
        <p:sp>
          <p:nvSpPr>
            <p:cNvPr id="18" name="Right Arrow 6">
              <a:extLst>
                <a:ext uri="{FF2B5EF4-FFF2-40B4-BE49-F238E27FC236}">
                  <a16:creationId xmlns:a16="http://schemas.microsoft.com/office/drawing/2014/main" id="{DDF92AD1-6CE0-4631-B666-C6649960DC8D}"/>
                </a:ext>
              </a:extLst>
            </p:cNvPr>
            <p:cNvSpPr/>
            <p:nvPr/>
          </p:nvSpPr>
          <p:spPr>
            <a:xfrm>
              <a:off x="5715000" y="176277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D37BB1A7-E223-4573-A909-6ABE73CA8BB1}"/>
              </a:ext>
            </a:extLst>
          </p:cNvPr>
          <p:cNvGrpSpPr/>
          <p:nvPr/>
        </p:nvGrpSpPr>
        <p:grpSpPr>
          <a:xfrm>
            <a:off x="3474192" y="2977461"/>
            <a:ext cx="4966855" cy="914400"/>
            <a:chOff x="3013364" y="1545765"/>
            <a:chExt cx="4966855" cy="914400"/>
          </a:xfrm>
        </p:grpSpPr>
        <p:sp>
          <p:nvSpPr>
            <p:cNvPr id="20" name="TextBox 19">
              <a:extLst>
                <a:ext uri="{FF2B5EF4-FFF2-40B4-BE49-F238E27FC236}">
                  <a16:creationId xmlns:a16="http://schemas.microsoft.com/office/drawing/2014/main" id="{06D2B292-D421-4FE1-8E2C-EB230755DBB8}"/>
                </a:ext>
              </a:extLst>
            </p:cNvPr>
            <p:cNvSpPr txBox="1"/>
            <p:nvPr/>
          </p:nvSpPr>
          <p:spPr>
            <a:xfrm>
              <a:off x="3013364" y="1772133"/>
              <a:ext cx="2563522" cy="461665"/>
            </a:xfrm>
            <a:prstGeom prst="rect">
              <a:avLst/>
            </a:prstGeom>
            <a:noFill/>
          </p:spPr>
          <p:txBody>
            <a:bodyPr wrap="none" rtlCol="0">
              <a:spAutoFit/>
            </a:bodyPr>
            <a:lstStyle/>
            <a:p>
              <a:r>
                <a:rPr lang="en-US" sz="2400" dirty="0">
                  <a:latin typeface="Consolas" panose="020B0609020204030204" pitchFamily="49" charset="0"/>
                </a:rPr>
                <a:t>new Thread(…);</a:t>
              </a:r>
            </a:p>
          </p:txBody>
        </p:sp>
        <p:sp>
          <p:nvSpPr>
            <p:cNvPr id="21" name="Rectangle 20">
              <a:extLst>
                <a:ext uri="{FF2B5EF4-FFF2-40B4-BE49-F238E27FC236}">
                  <a16:creationId xmlns:a16="http://schemas.microsoft.com/office/drawing/2014/main" id="{1B42D17C-16CE-4E4B-A5C8-C653563C85A1}"/>
                </a:ext>
              </a:extLst>
            </p:cNvPr>
            <p:cNvSpPr/>
            <p:nvPr/>
          </p:nvSpPr>
          <p:spPr>
            <a:xfrm>
              <a:off x="7065819" y="154576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 MB</a:t>
              </a:r>
            </a:p>
          </p:txBody>
        </p:sp>
        <p:sp>
          <p:nvSpPr>
            <p:cNvPr id="22" name="Right Arrow 14">
              <a:extLst>
                <a:ext uri="{FF2B5EF4-FFF2-40B4-BE49-F238E27FC236}">
                  <a16:creationId xmlns:a16="http://schemas.microsoft.com/office/drawing/2014/main" id="{7D9E760F-4EB5-44F8-A901-9074D094CB7D}"/>
                </a:ext>
              </a:extLst>
            </p:cNvPr>
            <p:cNvSpPr/>
            <p:nvPr/>
          </p:nvSpPr>
          <p:spPr>
            <a:xfrm>
              <a:off x="5715000" y="176277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4893F2-FA14-40DB-B51F-6177C0F4D46C}"/>
              </a:ext>
            </a:extLst>
          </p:cNvPr>
          <p:cNvGrpSpPr/>
          <p:nvPr/>
        </p:nvGrpSpPr>
        <p:grpSpPr>
          <a:xfrm>
            <a:off x="3474192" y="4065043"/>
            <a:ext cx="4966855" cy="914400"/>
            <a:chOff x="3013364" y="1545765"/>
            <a:chExt cx="4966855" cy="914400"/>
          </a:xfrm>
        </p:grpSpPr>
        <p:sp>
          <p:nvSpPr>
            <p:cNvPr id="24" name="TextBox 23">
              <a:extLst>
                <a:ext uri="{FF2B5EF4-FFF2-40B4-BE49-F238E27FC236}">
                  <a16:creationId xmlns:a16="http://schemas.microsoft.com/office/drawing/2014/main" id="{38B21C01-B359-42E3-8D46-8EA5DF159FC9}"/>
                </a:ext>
              </a:extLst>
            </p:cNvPr>
            <p:cNvSpPr txBox="1"/>
            <p:nvPr/>
          </p:nvSpPr>
          <p:spPr>
            <a:xfrm>
              <a:off x="3013364" y="1772133"/>
              <a:ext cx="2563522" cy="461665"/>
            </a:xfrm>
            <a:prstGeom prst="rect">
              <a:avLst/>
            </a:prstGeom>
            <a:noFill/>
          </p:spPr>
          <p:txBody>
            <a:bodyPr wrap="none" rtlCol="0">
              <a:spAutoFit/>
            </a:bodyPr>
            <a:lstStyle/>
            <a:p>
              <a:r>
                <a:rPr lang="en-US" sz="2400" dirty="0">
                  <a:latin typeface="Consolas" panose="020B0609020204030204" pitchFamily="49" charset="0"/>
                </a:rPr>
                <a:t>new Thread(…);</a:t>
              </a:r>
            </a:p>
          </p:txBody>
        </p:sp>
        <p:sp>
          <p:nvSpPr>
            <p:cNvPr id="25" name="Rectangle 24">
              <a:extLst>
                <a:ext uri="{FF2B5EF4-FFF2-40B4-BE49-F238E27FC236}">
                  <a16:creationId xmlns:a16="http://schemas.microsoft.com/office/drawing/2014/main" id="{95C9F152-F8D3-412E-94E3-21653A7A3D84}"/>
                </a:ext>
              </a:extLst>
            </p:cNvPr>
            <p:cNvSpPr/>
            <p:nvPr/>
          </p:nvSpPr>
          <p:spPr>
            <a:xfrm>
              <a:off x="7065819" y="154576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 MB</a:t>
              </a:r>
            </a:p>
          </p:txBody>
        </p:sp>
        <p:sp>
          <p:nvSpPr>
            <p:cNvPr id="26" name="Right Arrow 18">
              <a:extLst>
                <a:ext uri="{FF2B5EF4-FFF2-40B4-BE49-F238E27FC236}">
                  <a16:creationId xmlns:a16="http://schemas.microsoft.com/office/drawing/2014/main" id="{1BF6B22E-53E2-4045-95F2-212416FA525E}"/>
                </a:ext>
              </a:extLst>
            </p:cNvPr>
            <p:cNvSpPr/>
            <p:nvPr/>
          </p:nvSpPr>
          <p:spPr>
            <a:xfrm>
              <a:off x="5715000" y="176277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D6B9FC96-15A7-411E-8E43-7E90E6A797A5}"/>
              </a:ext>
            </a:extLst>
          </p:cNvPr>
          <p:cNvGrpSpPr/>
          <p:nvPr/>
        </p:nvGrpSpPr>
        <p:grpSpPr>
          <a:xfrm>
            <a:off x="3474192" y="5152625"/>
            <a:ext cx="4966855" cy="914400"/>
            <a:chOff x="3013364" y="1545765"/>
            <a:chExt cx="4966855" cy="914400"/>
          </a:xfrm>
        </p:grpSpPr>
        <p:sp>
          <p:nvSpPr>
            <p:cNvPr id="28" name="TextBox 27">
              <a:extLst>
                <a:ext uri="{FF2B5EF4-FFF2-40B4-BE49-F238E27FC236}">
                  <a16:creationId xmlns:a16="http://schemas.microsoft.com/office/drawing/2014/main" id="{AE40AFF4-1592-46B9-ACBF-F43E57DFC170}"/>
                </a:ext>
              </a:extLst>
            </p:cNvPr>
            <p:cNvSpPr txBox="1"/>
            <p:nvPr/>
          </p:nvSpPr>
          <p:spPr>
            <a:xfrm>
              <a:off x="3013364" y="1772133"/>
              <a:ext cx="2563522" cy="461665"/>
            </a:xfrm>
            <a:prstGeom prst="rect">
              <a:avLst/>
            </a:prstGeom>
            <a:noFill/>
          </p:spPr>
          <p:txBody>
            <a:bodyPr wrap="none" rtlCol="0">
              <a:spAutoFit/>
            </a:bodyPr>
            <a:lstStyle/>
            <a:p>
              <a:r>
                <a:rPr lang="en-US" sz="2400" dirty="0">
                  <a:latin typeface="Consolas" panose="020B0609020204030204" pitchFamily="49" charset="0"/>
                </a:rPr>
                <a:t>new Thread(…);</a:t>
              </a:r>
            </a:p>
          </p:txBody>
        </p:sp>
        <p:sp>
          <p:nvSpPr>
            <p:cNvPr id="29" name="Rectangle 28">
              <a:extLst>
                <a:ext uri="{FF2B5EF4-FFF2-40B4-BE49-F238E27FC236}">
                  <a16:creationId xmlns:a16="http://schemas.microsoft.com/office/drawing/2014/main" id="{89526948-CAEE-413C-AEA8-1A6E353CFEB8}"/>
                </a:ext>
              </a:extLst>
            </p:cNvPr>
            <p:cNvSpPr/>
            <p:nvPr/>
          </p:nvSpPr>
          <p:spPr>
            <a:xfrm>
              <a:off x="7065819" y="154576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 MB</a:t>
              </a:r>
            </a:p>
          </p:txBody>
        </p:sp>
        <p:sp>
          <p:nvSpPr>
            <p:cNvPr id="30" name="Right Arrow 22">
              <a:extLst>
                <a:ext uri="{FF2B5EF4-FFF2-40B4-BE49-F238E27FC236}">
                  <a16:creationId xmlns:a16="http://schemas.microsoft.com/office/drawing/2014/main" id="{606278A0-8340-4609-B939-F979105FD57F}"/>
                </a:ext>
              </a:extLst>
            </p:cNvPr>
            <p:cNvSpPr/>
            <p:nvPr/>
          </p:nvSpPr>
          <p:spPr>
            <a:xfrm>
              <a:off x="5715000" y="176277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0661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Recommendations – Threads</a:t>
            </a:r>
          </a:p>
        </p:txBody>
      </p:sp>
      <p:sp>
        <p:nvSpPr>
          <p:cNvPr id="31" name="Rectangle 30">
            <a:extLst>
              <a:ext uri="{FF2B5EF4-FFF2-40B4-BE49-F238E27FC236}">
                <a16:creationId xmlns:a16="http://schemas.microsoft.com/office/drawing/2014/main" id="{0B90F1AC-9CE9-4B7C-9EAE-768B4AD79A96}"/>
              </a:ext>
            </a:extLst>
          </p:cNvPr>
          <p:cNvSpPr/>
          <p:nvPr/>
        </p:nvSpPr>
        <p:spPr>
          <a:xfrm>
            <a:off x="658796" y="1948714"/>
            <a:ext cx="10874407" cy="4093428"/>
          </a:xfrm>
          <a:prstGeom prst="rect">
            <a:avLst/>
          </a:prstGeom>
        </p:spPr>
        <p:txBody>
          <a:bodyPr wrap="square">
            <a:spAutoFit/>
          </a:bodyPr>
          <a:lstStyle/>
          <a:p>
            <a:r>
              <a:rPr lang="en-US" sz="2000" dirty="0">
                <a:latin typeface="Cascadia Code" panose="020B0609020000020004" pitchFamily="49" charset="0"/>
                <a:cs typeface="Cascadia Code" panose="020B0609020000020004" pitchFamily="49" charset="0"/>
              </a:rPr>
              <a:t>private static void </a:t>
            </a:r>
            <a:r>
              <a:rPr lang="en-US" sz="2000" dirty="0" err="1">
                <a:latin typeface="Cascadia Code" panose="020B0609020000020004" pitchFamily="49" charset="0"/>
                <a:cs typeface="Cascadia Code" panose="020B0609020000020004" pitchFamily="49" charset="0"/>
              </a:rPr>
              <a:t>CreateNewThreadsViaPool</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for(</a:t>
            </a:r>
            <a:r>
              <a:rPr lang="en-US" sz="2000" dirty="0" err="1">
                <a:latin typeface="Cascadia Code" panose="020B0609020000020004" pitchFamily="49" charset="0"/>
                <a:cs typeface="Cascadia Code" panose="020B0609020000020004" pitchFamily="49" charset="0"/>
              </a:rPr>
              <a:t>var</a:t>
            </a:r>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i</a:t>
            </a:r>
            <a:r>
              <a:rPr lang="en-US" sz="2000" dirty="0">
                <a:latin typeface="Cascadia Code" panose="020B0609020000020004" pitchFamily="49" charset="0"/>
                <a:cs typeface="Cascadia Code" panose="020B0609020000020004" pitchFamily="49" charset="0"/>
              </a:rPr>
              <a:t> = 0; </a:t>
            </a:r>
            <a:r>
              <a:rPr lang="en-US" sz="2000" dirty="0" err="1">
                <a:latin typeface="Cascadia Code" panose="020B0609020000020004" pitchFamily="49" charset="0"/>
                <a:cs typeface="Cascadia Code" panose="020B0609020000020004" pitchFamily="49" charset="0"/>
              </a:rPr>
              <a:t>i</a:t>
            </a:r>
            <a:r>
              <a:rPr lang="en-US" sz="2000" dirty="0">
                <a:latin typeface="Cascadia Code" panose="020B0609020000020004" pitchFamily="49" charset="0"/>
                <a:cs typeface="Cascadia Code" panose="020B0609020000020004" pitchFamily="49" charset="0"/>
              </a:rPr>
              <a:t> &lt; 64; </a:t>
            </a:r>
            <a:r>
              <a:rPr lang="en-US" sz="2000" dirty="0" err="1">
                <a:latin typeface="Cascadia Code" panose="020B0609020000020004" pitchFamily="49" charset="0"/>
                <a:cs typeface="Cascadia Code" panose="020B0609020000020004" pitchFamily="49" charset="0"/>
              </a:rPr>
              <a:t>i</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ThreadPool.QueueUserWorkItem</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Program.DoThreadingWithData</a:t>
            </a:r>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i</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a:t>
            </a:r>
          </a:p>
          <a:p>
            <a:r>
              <a:rPr lang="en-US" sz="2000" dirty="0">
                <a:latin typeface="Cascadia Code" panose="020B0609020000020004" pitchFamily="49" charset="0"/>
                <a:cs typeface="Cascadia Code" panose="020B0609020000020004" pitchFamily="49" charset="0"/>
              </a:rPr>
              <a:t>}</a:t>
            </a:r>
          </a:p>
          <a:p>
            <a:endParaRPr lang="en-US" sz="2000" dirty="0">
              <a:latin typeface="Cascadia Code" panose="020B0609020000020004" pitchFamily="49" charset="0"/>
              <a:cs typeface="Cascadia Code" panose="020B0609020000020004" pitchFamily="49" charset="0"/>
            </a:endParaRPr>
          </a:p>
          <a:p>
            <a:r>
              <a:rPr lang="en-US" sz="2000" dirty="0">
                <a:latin typeface="Cascadia Code" panose="020B0609020000020004" pitchFamily="49" charset="0"/>
                <a:cs typeface="Cascadia Code" panose="020B0609020000020004" pitchFamily="49" charset="0"/>
              </a:rPr>
              <a:t>private static void </a:t>
            </a:r>
            <a:r>
              <a:rPr lang="en-US" sz="2000" dirty="0" err="1">
                <a:latin typeface="Cascadia Code" panose="020B0609020000020004" pitchFamily="49" charset="0"/>
                <a:cs typeface="Cascadia Code" panose="020B0609020000020004" pitchFamily="49" charset="0"/>
              </a:rPr>
              <a:t>DoThreadingWithData</a:t>
            </a:r>
            <a:r>
              <a:rPr lang="en-US" sz="2000" dirty="0">
                <a:latin typeface="Cascadia Code" panose="020B0609020000020004" pitchFamily="49" charset="0"/>
                <a:cs typeface="Cascadia Code" panose="020B0609020000020004" pitchFamily="49" charset="0"/>
              </a:rPr>
              <a:t>(object id) =&gt;</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Console.Out.WriteLine</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$"Current id: {id}, thread ID: {</a:t>
            </a:r>
            <a:r>
              <a:rPr lang="en-US" sz="2000" dirty="0" err="1">
                <a:latin typeface="Cascadia Code" panose="020B0609020000020004" pitchFamily="49" charset="0"/>
                <a:cs typeface="Cascadia Code" panose="020B0609020000020004" pitchFamily="49" charset="0"/>
              </a:rPr>
              <a:t>Thread.CurrentThread.ManagedThreadId</a:t>
            </a:r>
            <a:r>
              <a:rPr lang="en-US" sz="2000" dirty="0">
                <a:latin typeface="Cascadia Code" panose="020B0609020000020004" pitchFamily="49" charset="0"/>
                <a:cs typeface="Cascadia Code" panose="020B0609020000020004" pitchFamily="49" charset="0"/>
              </a:rPr>
              <a:t>}");</a:t>
            </a:r>
          </a:p>
        </p:txBody>
      </p:sp>
      <p:sp>
        <p:nvSpPr>
          <p:cNvPr id="32" name="TextBox 31">
            <a:extLst>
              <a:ext uri="{FF2B5EF4-FFF2-40B4-BE49-F238E27FC236}">
                <a16:creationId xmlns:a16="http://schemas.microsoft.com/office/drawing/2014/main" id="{37FFF779-E6FD-41AA-9497-852B6E18B71A}"/>
              </a:ext>
            </a:extLst>
          </p:cNvPr>
          <p:cNvSpPr txBox="1"/>
          <p:nvPr/>
        </p:nvSpPr>
        <p:spPr>
          <a:xfrm>
            <a:off x="10574804" y="2409966"/>
            <a:ext cx="697627" cy="1200329"/>
          </a:xfrm>
          <a:prstGeom prst="rect">
            <a:avLst/>
          </a:prstGeom>
          <a:noFill/>
        </p:spPr>
        <p:txBody>
          <a:bodyPr wrap="none" rtlCol="0">
            <a:spAutoFit/>
          </a:bodyPr>
          <a:lstStyle/>
          <a:p>
            <a:r>
              <a:rPr lang="en-US" sz="7200" dirty="0"/>
              <a:t>?</a:t>
            </a:r>
          </a:p>
        </p:txBody>
      </p:sp>
      <p:cxnSp>
        <p:nvCxnSpPr>
          <p:cNvPr id="33" name="Curved Connector 13">
            <a:extLst>
              <a:ext uri="{FF2B5EF4-FFF2-40B4-BE49-F238E27FC236}">
                <a16:creationId xmlns:a16="http://schemas.microsoft.com/office/drawing/2014/main" id="{B335B944-C7FA-41AA-B942-08A504A4222B}"/>
              </a:ext>
            </a:extLst>
          </p:cNvPr>
          <p:cNvCxnSpPr>
            <a:stCxn id="32" idx="2"/>
          </p:cNvCxnSpPr>
          <p:nvPr/>
        </p:nvCxnSpPr>
        <p:spPr>
          <a:xfrm rot="5400000">
            <a:off x="5707112" y="-1008913"/>
            <a:ext cx="597298" cy="9835715"/>
          </a:xfrm>
          <a:prstGeom prst="curvedConnector2">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98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Personal Info</a:t>
            </a:r>
          </a:p>
        </p:txBody>
      </p:sp>
      <p:sp>
        <p:nvSpPr>
          <p:cNvPr id="3" name="Content Placeholder 2">
            <a:extLst>
              <a:ext uri="{FF2B5EF4-FFF2-40B4-BE49-F238E27FC236}">
                <a16:creationId xmlns:a16="http://schemas.microsoft.com/office/drawing/2014/main" id="{EDC3CAC5-D82C-4212-910D-3A0A44EBA6B0}"/>
              </a:ext>
            </a:extLst>
          </p:cNvPr>
          <p:cNvSpPr>
            <a:spLocks noGrp="1"/>
          </p:cNvSpPr>
          <p:nvPr>
            <p:ph idx="1"/>
          </p:nvPr>
        </p:nvSpPr>
        <p:spPr/>
        <p:txBody>
          <a:bodyPr/>
          <a:lstStyle/>
          <a:p>
            <a:r>
              <a:rPr lang="en-US" dirty="0"/>
              <a:t>http://www.jasonbock.net</a:t>
            </a:r>
          </a:p>
          <a:p>
            <a:r>
              <a:rPr lang="en-US" dirty="0"/>
              <a:t>https://www.twitter.com/jasonbock</a:t>
            </a:r>
          </a:p>
          <a:p>
            <a:r>
              <a:rPr lang="en-US" dirty="0"/>
              <a:t>https://www.github.com/jasonbock</a:t>
            </a:r>
          </a:p>
          <a:p>
            <a:r>
              <a:rPr lang="en-US" dirty="0"/>
              <a:t>jason.r.bock@outlook.com</a:t>
            </a:r>
          </a:p>
        </p:txBody>
      </p:sp>
    </p:spTree>
    <p:extLst>
      <p:ext uri="{BB962C8B-B14F-4D97-AF65-F5344CB8AC3E}">
        <p14:creationId xmlns:p14="http://schemas.microsoft.com/office/powerpoint/2010/main" val="1171871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Recommendations – Threads</a:t>
            </a:r>
          </a:p>
        </p:txBody>
      </p:sp>
      <p:pic>
        <p:nvPicPr>
          <p:cNvPr id="4" name="Picture 3">
            <a:extLst>
              <a:ext uri="{FF2B5EF4-FFF2-40B4-BE49-F238E27FC236}">
                <a16:creationId xmlns:a16="http://schemas.microsoft.com/office/drawing/2014/main" id="{01D380A8-F36F-4F4E-A4EA-CA75FADE034C}"/>
              </a:ext>
            </a:extLst>
          </p:cNvPr>
          <p:cNvPicPr>
            <a:picLocks noChangeAspect="1"/>
          </p:cNvPicPr>
          <p:nvPr/>
        </p:nvPicPr>
        <p:blipFill>
          <a:blip r:embed="rId3"/>
          <a:stretch>
            <a:fillRect/>
          </a:stretch>
        </p:blipFill>
        <p:spPr>
          <a:xfrm>
            <a:off x="3305175" y="2395537"/>
            <a:ext cx="5581650" cy="2981325"/>
          </a:xfrm>
          <a:prstGeom prst="rect">
            <a:avLst/>
          </a:prstGeom>
        </p:spPr>
      </p:pic>
    </p:spTree>
    <p:extLst>
      <p:ext uri="{BB962C8B-B14F-4D97-AF65-F5344CB8AC3E}">
        <p14:creationId xmlns:p14="http://schemas.microsoft.com/office/powerpoint/2010/main" val="2953710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Recommendations – Threads</a:t>
            </a:r>
          </a:p>
        </p:txBody>
      </p:sp>
      <p:sp>
        <p:nvSpPr>
          <p:cNvPr id="5" name="Rectangle 4">
            <a:extLst>
              <a:ext uri="{FF2B5EF4-FFF2-40B4-BE49-F238E27FC236}">
                <a16:creationId xmlns:a16="http://schemas.microsoft.com/office/drawing/2014/main" id="{EC2BEAC3-5655-4D64-9A25-1E2890FC3EB3}"/>
              </a:ext>
            </a:extLst>
          </p:cNvPr>
          <p:cNvSpPr/>
          <p:nvPr/>
        </p:nvSpPr>
        <p:spPr>
          <a:xfrm>
            <a:off x="1673072" y="1535732"/>
            <a:ext cx="8845855" cy="4832092"/>
          </a:xfrm>
          <a:prstGeom prst="rect">
            <a:avLst/>
          </a:prstGeom>
        </p:spPr>
        <p:txBody>
          <a:bodyPr wrap="square">
            <a:spAutoFit/>
          </a:bodyPr>
          <a:lstStyle/>
          <a:p>
            <a:r>
              <a:rPr lang="en-US" sz="1400" dirty="0">
                <a:latin typeface="Cascadia Code" panose="020B0609020000020004" pitchFamily="49" charset="0"/>
                <a:cs typeface="Cascadia Code" panose="020B0609020000020004" pitchFamily="49" charset="0"/>
              </a:rPr>
              <a:t>private static void </a:t>
            </a:r>
            <a:r>
              <a:rPr lang="en-US" sz="1400" dirty="0" err="1">
                <a:latin typeface="Cascadia Code" panose="020B0609020000020004" pitchFamily="49" charset="0"/>
                <a:cs typeface="Cascadia Code" panose="020B0609020000020004" pitchFamily="49" charset="0"/>
              </a:rPr>
              <a:t>CreateNewThreadsViaPoolAndWait</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a:t>
            </a:r>
            <a:r>
              <a:rPr lang="en-US" sz="1400" dirty="0" err="1">
                <a:latin typeface="Cascadia Code" panose="020B0609020000020004" pitchFamily="49" charset="0"/>
                <a:cs typeface="Cascadia Code" panose="020B0609020000020004" pitchFamily="49" charset="0"/>
              </a:rPr>
              <a:t>var</a:t>
            </a:r>
            <a:r>
              <a:rPr lang="en-US" sz="1400" dirty="0">
                <a:latin typeface="Cascadia Code" panose="020B0609020000020004" pitchFamily="49" charset="0"/>
                <a:cs typeface="Cascadia Code" panose="020B0609020000020004" pitchFamily="49" charset="0"/>
              </a:rPr>
              <a:t> waits = new </a:t>
            </a:r>
            <a:r>
              <a:rPr lang="en-US" sz="1400" dirty="0" err="1">
                <a:latin typeface="Cascadia Code" panose="020B0609020000020004" pitchFamily="49" charset="0"/>
                <a:cs typeface="Cascadia Code" panose="020B0609020000020004" pitchFamily="49" charset="0"/>
              </a:rPr>
              <a:t>EventWaitHandle</a:t>
            </a:r>
            <a:r>
              <a:rPr lang="en-US" sz="1400" dirty="0">
                <a:latin typeface="Cascadia Code" panose="020B0609020000020004" pitchFamily="49" charset="0"/>
                <a:cs typeface="Cascadia Code" panose="020B0609020000020004" pitchFamily="49" charset="0"/>
              </a:rPr>
              <a:t>[64];</a:t>
            </a:r>
          </a:p>
          <a:p>
            <a:endParaRPr lang="en-US" sz="1400" dirty="0">
              <a:latin typeface="Cascadia Code" panose="020B0609020000020004" pitchFamily="49" charset="0"/>
              <a:cs typeface="Cascadia Code" panose="020B0609020000020004" pitchFamily="49" charset="0"/>
            </a:endParaRPr>
          </a:p>
          <a:p>
            <a:r>
              <a:rPr lang="en-US" sz="1400" dirty="0">
                <a:latin typeface="Cascadia Code" panose="020B0609020000020004" pitchFamily="49" charset="0"/>
                <a:cs typeface="Cascadia Code" panose="020B0609020000020004" pitchFamily="49" charset="0"/>
              </a:rPr>
              <a:t>  for (</a:t>
            </a:r>
            <a:r>
              <a:rPr lang="en-US" sz="1400" dirty="0" err="1">
                <a:latin typeface="Cascadia Code" panose="020B0609020000020004" pitchFamily="49" charset="0"/>
                <a:cs typeface="Cascadia Code" panose="020B0609020000020004" pitchFamily="49" charset="0"/>
              </a:rPr>
              <a:t>var</a:t>
            </a:r>
            <a:r>
              <a:rPr lang="en-US" sz="1400" dirty="0">
                <a:latin typeface="Cascadia Code" panose="020B0609020000020004" pitchFamily="49" charset="0"/>
                <a:cs typeface="Cascadia Code" panose="020B0609020000020004" pitchFamily="49" charset="0"/>
              </a:rPr>
              <a:t> </a:t>
            </a:r>
            <a:r>
              <a:rPr lang="en-US" sz="1400" dirty="0" err="1">
                <a:latin typeface="Cascadia Code" panose="020B0609020000020004" pitchFamily="49" charset="0"/>
                <a:cs typeface="Cascadia Code" panose="020B0609020000020004" pitchFamily="49" charset="0"/>
              </a:rPr>
              <a:t>i</a:t>
            </a:r>
            <a:r>
              <a:rPr lang="en-US" sz="1400" dirty="0">
                <a:latin typeface="Cascadia Code" panose="020B0609020000020004" pitchFamily="49" charset="0"/>
                <a:cs typeface="Cascadia Code" panose="020B0609020000020004" pitchFamily="49" charset="0"/>
              </a:rPr>
              <a:t> = 0; </a:t>
            </a:r>
            <a:r>
              <a:rPr lang="en-US" sz="1400" dirty="0" err="1">
                <a:latin typeface="Cascadia Code" panose="020B0609020000020004" pitchFamily="49" charset="0"/>
                <a:cs typeface="Cascadia Code" panose="020B0609020000020004" pitchFamily="49" charset="0"/>
              </a:rPr>
              <a:t>i</a:t>
            </a:r>
            <a:r>
              <a:rPr lang="en-US" sz="1400" dirty="0">
                <a:latin typeface="Cascadia Code" panose="020B0609020000020004" pitchFamily="49" charset="0"/>
                <a:cs typeface="Cascadia Code" panose="020B0609020000020004" pitchFamily="49" charset="0"/>
              </a:rPr>
              <a:t> &lt; 64; </a:t>
            </a:r>
            <a:r>
              <a:rPr lang="en-US" sz="1400" dirty="0" err="1">
                <a:latin typeface="Cascadia Code" panose="020B0609020000020004" pitchFamily="49" charset="0"/>
                <a:cs typeface="Cascadia Code" panose="020B0609020000020004" pitchFamily="49" charset="0"/>
              </a:rPr>
              <a:t>i</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a:t>
            </a:r>
          </a:p>
          <a:p>
            <a:r>
              <a:rPr lang="en-US" sz="1400" dirty="0">
                <a:latin typeface="Cascadia Code" panose="020B0609020000020004" pitchFamily="49" charset="0"/>
                <a:cs typeface="Cascadia Code" panose="020B0609020000020004" pitchFamily="49" charset="0"/>
              </a:rPr>
              <a:t>    </a:t>
            </a:r>
            <a:r>
              <a:rPr lang="en-US" sz="1400" dirty="0" err="1">
                <a:latin typeface="Cascadia Code" panose="020B0609020000020004" pitchFamily="49" charset="0"/>
                <a:cs typeface="Cascadia Code" panose="020B0609020000020004" pitchFamily="49" charset="0"/>
              </a:rPr>
              <a:t>var</a:t>
            </a:r>
            <a:r>
              <a:rPr lang="en-US" sz="1400" dirty="0">
                <a:latin typeface="Cascadia Code" panose="020B0609020000020004" pitchFamily="49" charset="0"/>
                <a:cs typeface="Cascadia Code" panose="020B0609020000020004" pitchFamily="49" charset="0"/>
              </a:rPr>
              <a:t> wait = new </a:t>
            </a:r>
            <a:r>
              <a:rPr lang="en-US" sz="1400" dirty="0" err="1">
                <a:latin typeface="Cascadia Code" panose="020B0609020000020004" pitchFamily="49" charset="0"/>
                <a:cs typeface="Cascadia Code" panose="020B0609020000020004" pitchFamily="49" charset="0"/>
              </a:rPr>
              <a:t>ManualResetEvent</a:t>
            </a:r>
            <a:r>
              <a:rPr lang="en-US" sz="1400" dirty="0">
                <a:latin typeface="Cascadia Code" panose="020B0609020000020004" pitchFamily="49" charset="0"/>
                <a:cs typeface="Cascadia Code" panose="020B0609020000020004" pitchFamily="49" charset="0"/>
              </a:rPr>
              <a:t>(false);</a:t>
            </a:r>
          </a:p>
          <a:p>
            <a:r>
              <a:rPr lang="en-US" sz="1400" dirty="0">
                <a:latin typeface="Cascadia Code" panose="020B0609020000020004" pitchFamily="49" charset="0"/>
                <a:cs typeface="Cascadia Code" panose="020B0609020000020004" pitchFamily="49" charset="0"/>
              </a:rPr>
              <a:t>    waits[</a:t>
            </a:r>
            <a:r>
              <a:rPr lang="en-US" sz="1400" dirty="0" err="1">
                <a:latin typeface="Cascadia Code" panose="020B0609020000020004" pitchFamily="49" charset="0"/>
                <a:cs typeface="Cascadia Code" panose="020B0609020000020004" pitchFamily="49" charset="0"/>
              </a:rPr>
              <a:t>i</a:t>
            </a:r>
            <a:r>
              <a:rPr lang="en-US" sz="1400" dirty="0">
                <a:latin typeface="Cascadia Code" panose="020B0609020000020004" pitchFamily="49" charset="0"/>
                <a:cs typeface="Cascadia Code" panose="020B0609020000020004" pitchFamily="49" charset="0"/>
              </a:rPr>
              <a:t>] = wait;</a:t>
            </a:r>
          </a:p>
          <a:p>
            <a:r>
              <a:rPr lang="en-US" sz="1400" dirty="0">
                <a:latin typeface="Cascadia Code" panose="020B0609020000020004" pitchFamily="49" charset="0"/>
                <a:cs typeface="Cascadia Code" panose="020B0609020000020004" pitchFamily="49" charset="0"/>
              </a:rPr>
              <a:t>    </a:t>
            </a:r>
            <a:r>
              <a:rPr lang="en-US" sz="1400" dirty="0" err="1">
                <a:latin typeface="Cascadia Code" panose="020B0609020000020004" pitchFamily="49" charset="0"/>
                <a:cs typeface="Cascadia Code" panose="020B0609020000020004" pitchFamily="49" charset="0"/>
              </a:rPr>
              <a:t>ThreadPool.QueueUserWorkItem</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a:t>
            </a:r>
            <a:r>
              <a:rPr lang="en-US" sz="1400" dirty="0" err="1">
                <a:latin typeface="Cascadia Code" panose="020B0609020000020004" pitchFamily="49" charset="0"/>
                <a:cs typeface="Cascadia Code" panose="020B0609020000020004" pitchFamily="49" charset="0"/>
              </a:rPr>
              <a:t>Program.DoThreadingWithThreadingData</a:t>
            </a:r>
            <a:r>
              <a:rPr lang="en-US" sz="1400" dirty="0">
                <a:latin typeface="Cascadia Code" panose="020B0609020000020004" pitchFamily="49" charset="0"/>
                <a:cs typeface="Cascadia Code" panose="020B0609020000020004" pitchFamily="49" charset="0"/>
              </a:rPr>
              <a:t>, new </a:t>
            </a:r>
            <a:r>
              <a:rPr lang="en-US" sz="1400" dirty="0" err="1">
                <a:latin typeface="Cascadia Code" panose="020B0609020000020004" pitchFamily="49" charset="0"/>
                <a:cs typeface="Cascadia Code" panose="020B0609020000020004" pitchFamily="49" charset="0"/>
              </a:rPr>
              <a:t>ThreadingData</a:t>
            </a:r>
            <a:r>
              <a:rPr lang="en-US" sz="1400" dirty="0">
                <a:latin typeface="Cascadia Code" panose="020B0609020000020004" pitchFamily="49" charset="0"/>
                <a:cs typeface="Cascadia Code" panose="020B0609020000020004" pitchFamily="49" charset="0"/>
              </a:rPr>
              <a:t>(wait, </a:t>
            </a:r>
            <a:r>
              <a:rPr lang="en-US" sz="1400" dirty="0" err="1">
                <a:latin typeface="Cascadia Code" panose="020B0609020000020004" pitchFamily="49" charset="0"/>
                <a:cs typeface="Cascadia Code" panose="020B0609020000020004" pitchFamily="49" charset="0"/>
              </a:rPr>
              <a:t>i</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a:t>
            </a:r>
          </a:p>
          <a:p>
            <a:endParaRPr lang="en-US" sz="1400" dirty="0">
              <a:latin typeface="Cascadia Code" panose="020B0609020000020004" pitchFamily="49" charset="0"/>
              <a:cs typeface="Cascadia Code" panose="020B0609020000020004" pitchFamily="49" charset="0"/>
            </a:endParaRPr>
          </a:p>
          <a:p>
            <a:r>
              <a:rPr lang="en-US" sz="1400" dirty="0">
                <a:latin typeface="Cascadia Code" panose="020B0609020000020004" pitchFamily="49" charset="0"/>
                <a:cs typeface="Cascadia Code" panose="020B0609020000020004" pitchFamily="49" charset="0"/>
              </a:rPr>
              <a:t>  </a:t>
            </a:r>
            <a:r>
              <a:rPr lang="en-US" sz="1400" dirty="0" err="1">
                <a:latin typeface="Cascadia Code" panose="020B0609020000020004" pitchFamily="49" charset="0"/>
                <a:cs typeface="Cascadia Code" panose="020B0609020000020004" pitchFamily="49" charset="0"/>
              </a:rPr>
              <a:t>WaitHandle.WaitAll</a:t>
            </a:r>
            <a:r>
              <a:rPr lang="en-US" sz="1400" dirty="0">
                <a:latin typeface="Cascadia Code" panose="020B0609020000020004" pitchFamily="49" charset="0"/>
                <a:cs typeface="Cascadia Code" panose="020B0609020000020004" pitchFamily="49" charset="0"/>
              </a:rPr>
              <a:t>(waits);</a:t>
            </a:r>
          </a:p>
          <a:p>
            <a:r>
              <a:rPr lang="en-US" sz="1400" dirty="0">
                <a:latin typeface="Cascadia Code" panose="020B0609020000020004" pitchFamily="49" charset="0"/>
                <a:cs typeface="Cascadia Code" panose="020B0609020000020004" pitchFamily="49" charset="0"/>
              </a:rPr>
              <a:t>}</a:t>
            </a:r>
          </a:p>
          <a:p>
            <a:endParaRPr lang="en-US" sz="1400" dirty="0">
              <a:latin typeface="Cascadia Code" panose="020B0609020000020004" pitchFamily="49" charset="0"/>
              <a:cs typeface="Cascadia Code" panose="020B0609020000020004" pitchFamily="49" charset="0"/>
            </a:endParaRPr>
          </a:p>
          <a:p>
            <a:r>
              <a:rPr lang="en-US" sz="1400" dirty="0">
                <a:latin typeface="Cascadia Code" panose="020B0609020000020004" pitchFamily="49" charset="0"/>
                <a:cs typeface="Cascadia Code" panose="020B0609020000020004" pitchFamily="49" charset="0"/>
              </a:rPr>
              <a:t>private static void </a:t>
            </a:r>
            <a:r>
              <a:rPr lang="en-US" sz="1400" dirty="0" err="1">
                <a:latin typeface="Cascadia Code" panose="020B0609020000020004" pitchFamily="49" charset="0"/>
                <a:cs typeface="Cascadia Code" panose="020B0609020000020004" pitchFamily="49" charset="0"/>
              </a:rPr>
              <a:t>DoThreadingWithThreadingData</a:t>
            </a:r>
            <a:r>
              <a:rPr lang="en-US" sz="1400" dirty="0">
                <a:latin typeface="Cascadia Code" panose="020B0609020000020004" pitchFamily="49" charset="0"/>
                <a:cs typeface="Cascadia Code" panose="020B0609020000020004" pitchFamily="49" charset="0"/>
              </a:rPr>
              <a:t>(object data)</a:t>
            </a:r>
          </a:p>
          <a:p>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a:t>
            </a:r>
            <a:r>
              <a:rPr lang="en-US" sz="1400" dirty="0" err="1">
                <a:latin typeface="Cascadia Code" panose="020B0609020000020004" pitchFamily="49" charset="0"/>
                <a:cs typeface="Cascadia Code" panose="020B0609020000020004" pitchFamily="49" charset="0"/>
              </a:rPr>
              <a:t>var</a:t>
            </a:r>
            <a:r>
              <a:rPr lang="en-US" sz="1400" dirty="0">
                <a:latin typeface="Cascadia Code" panose="020B0609020000020004" pitchFamily="49" charset="0"/>
                <a:cs typeface="Cascadia Code" panose="020B0609020000020004" pitchFamily="49" charset="0"/>
              </a:rPr>
              <a:t> value = data as </a:t>
            </a:r>
            <a:r>
              <a:rPr lang="en-US" sz="1400" dirty="0" err="1">
                <a:latin typeface="Cascadia Code" panose="020B0609020000020004" pitchFamily="49" charset="0"/>
                <a:cs typeface="Cascadia Code" panose="020B0609020000020004" pitchFamily="49" charset="0"/>
              </a:rPr>
              <a:t>ThreadingData</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a:t>
            </a:r>
            <a:r>
              <a:rPr lang="en-US" sz="1400" dirty="0" err="1">
                <a:latin typeface="Cascadia Code" panose="020B0609020000020004" pitchFamily="49" charset="0"/>
                <a:cs typeface="Cascadia Code" panose="020B0609020000020004" pitchFamily="49" charset="0"/>
              </a:rPr>
              <a:t>Console.Out.WriteLine</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$"Current id: {</a:t>
            </a:r>
            <a:r>
              <a:rPr lang="en-US" sz="1400" dirty="0" err="1">
                <a:latin typeface="Cascadia Code" panose="020B0609020000020004" pitchFamily="49" charset="0"/>
                <a:cs typeface="Cascadia Code" panose="020B0609020000020004" pitchFamily="49" charset="0"/>
              </a:rPr>
              <a:t>value.Id</a:t>
            </a:r>
            <a:r>
              <a:rPr lang="en-US" sz="1400" dirty="0">
                <a:latin typeface="Cascadia Code" panose="020B0609020000020004" pitchFamily="49" charset="0"/>
                <a:cs typeface="Cascadia Code" panose="020B0609020000020004" pitchFamily="49" charset="0"/>
              </a:rPr>
              <a:t>}, thread ID: {</a:t>
            </a:r>
            <a:r>
              <a:rPr lang="en-US" sz="1400" dirty="0" err="1">
                <a:latin typeface="Cascadia Code" panose="020B0609020000020004" pitchFamily="49" charset="0"/>
                <a:cs typeface="Cascadia Code" panose="020B0609020000020004" pitchFamily="49" charset="0"/>
              </a:rPr>
              <a:t>Thread.CurrentThread.ManagedThreadId</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a:t>
            </a:r>
            <a:r>
              <a:rPr lang="en-US" sz="1400" dirty="0" err="1">
                <a:latin typeface="Cascadia Code" panose="020B0609020000020004" pitchFamily="49" charset="0"/>
                <a:cs typeface="Cascadia Code" panose="020B0609020000020004" pitchFamily="49" charset="0"/>
              </a:rPr>
              <a:t>value.Wait.Set</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551816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Recommendations – Threads</a:t>
            </a:r>
          </a:p>
        </p:txBody>
      </p:sp>
      <p:pic>
        <p:nvPicPr>
          <p:cNvPr id="5" name="Picture 4">
            <a:extLst>
              <a:ext uri="{FF2B5EF4-FFF2-40B4-BE49-F238E27FC236}">
                <a16:creationId xmlns:a16="http://schemas.microsoft.com/office/drawing/2014/main" id="{D0556BB6-49A0-4132-BA70-339FA0819F00}"/>
              </a:ext>
            </a:extLst>
          </p:cNvPr>
          <p:cNvPicPr>
            <a:picLocks noChangeAspect="1"/>
          </p:cNvPicPr>
          <p:nvPr/>
        </p:nvPicPr>
        <p:blipFill>
          <a:blip r:embed="rId3"/>
          <a:stretch>
            <a:fillRect/>
          </a:stretch>
        </p:blipFill>
        <p:spPr>
          <a:xfrm>
            <a:off x="3086100" y="2179896"/>
            <a:ext cx="6019800" cy="3752850"/>
          </a:xfrm>
          <a:prstGeom prst="rect">
            <a:avLst/>
          </a:prstGeom>
        </p:spPr>
      </p:pic>
    </p:spTree>
    <p:extLst>
      <p:ext uri="{BB962C8B-B14F-4D97-AF65-F5344CB8AC3E}">
        <p14:creationId xmlns:p14="http://schemas.microsoft.com/office/powerpoint/2010/main" val="685587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2FDF5-1BE0-4E4F-BA94-C2931A7D9BBC}"/>
              </a:ext>
            </a:extLst>
          </p:cNvPr>
          <p:cNvSpPr>
            <a:spLocks noGrp="1"/>
          </p:cNvSpPr>
          <p:nvPr>
            <p:ph type="title"/>
          </p:nvPr>
        </p:nvSpPr>
        <p:spPr/>
        <p:txBody>
          <a:bodyPr/>
          <a:lstStyle/>
          <a:p>
            <a:r>
              <a:rPr lang="en-US" dirty="0"/>
              <a:t>Recommendations – Async/Await/Tasks</a:t>
            </a:r>
          </a:p>
        </p:txBody>
      </p:sp>
      <p:graphicFrame>
        <p:nvGraphicFramePr>
          <p:cNvPr id="4" name="Content Placeholder 4">
            <a:extLst>
              <a:ext uri="{FF2B5EF4-FFF2-40B4-BE49-F238E27FC236}">
                <a16:creationId xmlns:a16="http://schemas.microsoft.com/office/drawing/2014/main" id="{4A7FAB85-AA2D-4625-8F09-38F26FD4D0F3}"/>
              </a:ext>
            </a:extLst>
          </p:cNvPr>
          <p:cNvGraphicFramePr>
            <a:graphicFrameLocks noGrp="1"/>
          </p:cNvGraphicFramePr>
          <p:nvPr>
            <p:ph idx="1"/>
            <p:extLst>
              <p:ext uri="{D42A27DB-BD31-4B8C-83A1-F6EECF244321}">
                <p14:modId xmlns:p14="http://schemas.microsoft.com/office/powerpoint/2010/main" val="1986913979"/>
              </p:ext>
            </p:extLst>
          </p:nvPr>
        </p:nvGraphicFramePr>
        <p:xfrm>
          <a:off x="389620" y="1453485"/>
          <a:ext cx="11430000" cy="4810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635FD7E1-23A1-4D31-8B45-744842D92AB5}"/>
              </a:ext>
            </a:extLst>
          </p:cNvPr>
          <p:cNvSpPr/>
          <p:nvPr/>
        </p:nvSpPr>
        <p:spPr>
          <a:xfrm>
            <a:off x="258803" y="4531479"/>
            <a:ext cx="11700163" cy="1325563"/>
          </a:xfrm>
          <a:prstGeom prst="rect">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96D3A71-D267-4A70-A927-2D4736B12531}"/>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https://docs.microsoft.com/en-us/dotnet/standard/asynchronous-programming-patterns/</a:t>
            </a:r>
          </a:p>
        </p:txBody>
      </p:sp>
    </p:spTree>
    <p:extLst>
      <p:ext uri="{BB962C8B-B14F-4D97-AF65-F5344CB8AC3E}">
        <p14:creationId xmlns:p14="http://schemas.microsoft.com/office/powerpoint/2010/main" val="286302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2FDF5-1BE0-4E4F-BA94-C2931A7D9BBC}"/>
              </a:ext>
            </a:extLst>
          </p:cNvPr>
          <p:cNvSpPr>
            <a:spLocks noGrp="1"/>
          </p:cNvSpPr>
          <p:nvPr>
            <p:ph type="title"/>
          </p:nvPr>
        </p:nvSpPr>
        <p:spPr/>
        <p:txBody>
          <a:bodyPr/>
          <a:lstStyle/>
          <a:p>
            <a:r>
              <a:rPr lang="en-US" dirty="0"/>
              <a:t>Recommendations – Async/Await/Tasks</a:t>
            </a:r>
          </a:p>
        </p:txBody>
      </p:sp>
      <p:sp>
        <p:nvSpPr>
          <p:cNvPr id="8" name="Rectangle 7">
            <a:extLst>
              <a:ext uri="{FF2B5EF4-FFF2-40B4-BE49-F238E27FC236}">
                <a16:creationId xmlns:a16="http://schemas.microsoft.com/office/drawing/2014/main" id="{AEBE3592-8364-4C5A-ABEB-FCBE1840F092}"/>
              </a:ext>
            </a:extLst>
          </p:cNvPr>
          <p:cNvSpPr/>
          <p:nvPr/>
        </p:nvSpPr>
        <p:spPr>
          <a:xfrm>
            <a:off x="290801" y="1594997"/>
            <a:ext cx="11575134" cy="3323987"/>
          </a:xfrm>
          <a:prstGeom prst="rect">
            <a:avLst/>
          </a:prstGeom>
        </p:spPr>
        <p:txBody>
          <a:bodyPr wrap="square">
            <a:spAutoFit/>
          </a:bodyPr>
          <a:lstStyle/>
          <a:p>
            <a:r>
              <a:rPr lang="en-US" sz="1400" dirty="0">
                <a:latin typeface="Cascadia Code" panose="020B0609020000020004" pitchFamily="49" charset="0"/>
                <a:cs typeface="Cascadia Code" panose="020B0609020000020004" pitchFamily="49" charset="0"/>
              </a:rPr>
              <a:t>class Program</a:t>
            </a:r>
          </a:p>
          <a:p>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static void Main(string[] </a:t>
            </a:r>
            <a:r>
              <a:rPr lang="en-US" sz="1400" dirty="0" err="1">
                <a:latin typeface="Cascadia Code" panose="020B0609020000020004" pitchFamily="49" charset="0"/>
                <a:cs typeface="Cascadia Code" panose="020B0609020000020004" pitchFamily="49" charset="0"/>
              </a:rPr>
              <a:t>args</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a:t>
            </a:r>
          </a:p>
          <a:p>
            <a:r>
              <a:rPr lang="en-US" sz="1400" dirty="0">
                <a:latin typeface="Cascadia Code" panose="020B0609020000020004" pitchFamily="49" charset="0"/>
                <a:cs typeface="Cascadia Code" panose="020B0609020000020004" pitchFamily="49" charset="0"/>
              </a:rPr>
              <a:t>    </a:t>
            </a:r>
            <a:r>
              <a:rPr lang="en-US" sz="1400" dirty="0" err="1">
                <a:latin typeface="Cascadia Code" panose="020B0609020000020004" pitchFamily="49" charset="0"/>
                <a:cs typeface="Cascadia Code" panose="020B0609020000020004" pitchFamily="49" charset="0"/>
              </a:rPr>
              <a:t>Console.Out.WriteLine</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$"Main thread id: {</a:t>
            </a:r>
            <a:r>
              <a:rPr lang="en-US" sz="1400" dirty="0" err="1">
                <a:latin typeface="Cascadia Code" panose="020B0609020000020004" pitchFamily="49" charset="0"/>
                <a:cs typeface="Cascadia Code" panose="020B0609020000020004" pitchFamily="49" charset="0"/>
              </a:rPr>
              <a:t>Thread.CurrentThread.ManagedThreadId</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a:t>
            </a:r>
            <a:r>
              <a:rPr lang="en-US" sz="1400" dirty="0" err="1">
                <a:latin typeface="Cascadia Code" panose="020B0609020000020004" pitchFamily="49" charset="0"/>
                <a:cs typeface="Cascadia Code" panose="020B0609020000020004" pitchFamily="49" charset="0"/>
              </a:rPr>
              <a:t>AsyncContext.Run</a:t>
            </a:r>
            <a:r>
              <a:rPr lang="en-US" sz="1400" dirty="0">
                <a:latin typeface="Cascadia Code" panose="020B0609020000020004" pitchFamily="49" charset="0"/>
                <a:cs typeface="Cascadia Code" panose="020B0609020000020004" pitchFamily="49" charset="0"/>
              </a:rPr>
              <a:t>(() =&gt; </a:t>
            </a:r>
            <a:r>
              <a:rPr lang="en-US" sz="1400" dirty="0" err="1">
                <a:latin typeface="Cascadia Code" panose="020B0609020000020004" pitchFamily="49" charset="0"/>
                <a:cs typeface="Cascadia Code" panose="020B0609020000020004" pitchFamily="49" charset="0"/>
              </a:rPr>
              <a:t>Program.MainAsync</a:t>
            </a:r>
            <a:r>
              <a:rPr lang="en-US" sz="1400" dirty="0">
                <a:latin typeface="Cascadia Code" panose="020B0609020000020004" pitchFamily="49" charset="0"/>
                <a:cs typeface="Cascadia Code" panose="020B0609020000020004" pitchFamily="49" charset="0"/>
              </a:rPr>
              <a:t>(</a:t>
            </a:r>
            <a:r>
              <a:rPr lang="en-US" sz="1400" dirty="0" err="1">
                <a:latin typeface="Cascadia Code" panose="020B0609020000020004" pitchFamily="49" charset="0"/>
                <a:cs typeface="Cascadia Code" panose="020B0609020000020004" pitchFamily="49" charset="0"/>
              </a:rPr>
              <a:t>args</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a:t>
            </a:r>
          </a:p>
          <a:p>
            <a:endParaRPr lang="en-US" sz="1400" dirty="0">
              <a:latin typeface="Cascadia Code" panose="020B0609020000020004" pitchFamily="49" charset="0"/>
              <a:cs typeface="Cascadia Code" panose="020B0609020000020004" pitchFamily="49" charset="0"/>
            </a:endParaRPr>
          </a:p>
          <a:p>
            <a:r>
              <a:rPr lang="en-US" sz="1400" dirty="0">
                <a:latin typeface="Cascadia Code" panose="020B0609020000020004" pitchFamily="49" charset="0"/>
                <a:cs typeface="Cascadia Code" panose="020B0609020000020004" pitchFamily="49" charset="0"/>
              </a:rPr>
              <a:t>  private static </a:t>
            </a:r>
            <a:r>
              <a:rPr lang="en-US" sz="1400" dirty="0" err="1">
                <a:latin typeface="Cascadia Code" panose="020B0609020000020004" pitchFamily="49" charset="0"/>
                <a:cs typeface="Cascadia Code" panose="020B0609020000020004" pitchFamily="49" charset="0"/>
              </a:rPr>
              <a:t>async</a:t>
            </a:r>
            <a:r>
              <a:rPr lang="en-US" sz="1400" dirty="0">
                <a:latin typeface="Cascadia Code" panose="020B0609020000020004" pitchFamily="49" charset="0"/>
                <a:cs typeface="Cascadia Code" panose="020B0609020000020004" pitchFamily="49" charset="0"/>
              </a:rPr>
              <a:t> Task </a:t>
            </a:r>
            <a:r>
              <a:rPr lang="en-US" sz="1400" dirty="0" err="1">
                <a:latin typeface="Cascadia Code" panose="020B0609020000020004" pitchFamily="49" charset="0"/>
                <a:cs typeface="Cascadia Code" panose="020B0609020000020004" pitchFamily="49" charset="0"/>
              </a:rPr>
              <a:t>MainAsync</a:t>
            </a:r>
            <a:r>
              <a:rPr lang="en-US" sz="1400" dirty="0">
                <a:latin typeface="Cascadia Code" panose="020B0609020000020004" pitchFamily="49" charset="0"/>
                <a:cs typeface="Cascadia Code" panose="020B0609020000020004" pitchFamily="49" charset="0"/>
              </a:rPr>
              <a:t>(string[] </a:t>
            </a:r>
            <a:r>
              <a:rPr lang="en-US" sz="1400" dirty="0" err="1">
                <a:latin typeface="Cascadia Code" panose="020B0609020000020004" pitchFamily="49" charset="0"/>
                <a:cs typeface="Cascadia Code" panose="020B0609020000020004" pitchFamily="49" charset="0"/>
              </a:rPr>
              <a:t>args</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a:t>
            </a:r>
          </a:p>
          <a:p>
            <a:r>
              <a:rPr lang="en-US" sz="1400" dirty="0">
                <a:latin typeface="Cascadia Code" panose="020B0609020000020004" pitchFamily="49" charset="0"/>
                <a:cs typeface="Cascadia Code" panose="020B0609020000020004" pitchFamily="49" charset="0"/>
              </a:rPr>
              <a:t>    </a:t>
            </a:r>
            <a:r>
              <a:rPr lang="en-US" sz="1400" dirty="0" err="1">
                <a:latin typeface="Cascadia Code" panose="020B0609020000020004" pitchFamily="49" charset="0"/>
                <a:cs typeface="Cascadia Code" panose="020B0609020000020004" pitchFamily="49" charset="0"/>
              </a:rPr>
              <a:t>Console.Out.WriteLine</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a:t>
            </a:r>
            <a:r>
              <a:rPr lang="en-US" sz="1400" dirty="0" err="1">
                <a:latin typeface="Cascadia Code" panose="020B0609020000020004" pitchFamily="49" charset="0"/>
                <a:cs typeface="Cascadia Code" panose="020B0609020000020004" pitchFamily="49" charset="0"/>
              </a:rPr>
              <a:t>MainAsync</a:t>
            </a:r>
            <a:r>
              <a:rPr lang="en-US" sz="1400" dirty="0">
                <a:latin typeface="Cascadia Code" panose="020B0609020000020004" pitchFamily="49" charset="0"/>
                <a:cs typeface="Cascadia Code" panose="020B0609020000020004" pitchFamily="49" charset="0"/>
              </a:rPr>
              <a:t> thread id: {</a:t>
            </a:r>
            <a:r>
              <a:rPr lang="en-US" sz="1400" dirty="0" err="1">
                <a:latin typeface="Cascadia Code" panose="020B0609020000020004" pitchFamily="49" charset="0"/>
                <a:cs typeface="Cascadia Code" panose="020B0609020000020004" pitchFamily="49" charset="0"/>
              </a:rPr>
              <a:t>Thread.CurrentThread.ManagedThreadId</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await </a:t>
            </a:r>
            <a:r>
              <a:rPr lang="en-US" sz="1400" dirty="0" err="1">
                <a:latin typeface="Cascadia Code" panose="020B0609020000020004" pitchFamily="49" charset="0"/>
                <a:cs typeface="Cascadia Code" panose="020B0609020000020004" pitchFamily="49" charset="0"/>
              </a:rPr>
              <a:t>Program.ReadFileAsync</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a:t>
            </a:r>
          </a:p>
        </p:txBody>
      </p:sp>
    </p:spTree>
    <p:extLst>
      <p:ext uri="{BB962C8B-B14F-4D97-AF65-F5344CB8AC3E}">
        <p14:creationId xmlns:p14="http://schemas.microsoft.com/office/powerpoint/2010/main" val="1642841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2FDF5-1BE0-4E4F-BA94-C2931A7D9BBC}"/>
              </a:ext>
            </a:extLst>
          </p:cNvPr>
          <p:cNvSpPr>
            <a:spLocks noGrp="1"/>
          </p:cNvSpPr>
          <p:nvPr>
            <p:ph type="title"/>
          </p:nvPr>
        </p:nvSpPr>
        <p:spPr/>
        <p:txBody>
          <a:bodyPr/>
          <a:lstStyle/>
          <a:p>
            <a:r>
              <a:rPr lang="en-US" dirty="0"/>
              <a:t>Recommendations – Async/Await/Tasks</a:t>
            </a:r>
          </a:p>
        </p:txBody>
      </p:sp>
      <p:sp>
        <p:nvSpPr>
          <p:cNvPr id="8" name="Rectangle 7">
            <a:extLst>
              <a:ext uri="{FF2B5EF4-FFF2-40B4-BE49-F238E27FC236}">
                <a16:creationId xmlns:a16="http://schemas.microsoft.com/office/drawing/2014/main" id="{AEBE3592-8364-4C5A-ABEB-FCBE1840F092}"/>
              </a:ext>
            </a:extLst>
          </p:cNvPr>
          <p:cNvSpPr/>
          <p:nvPr/>
        </p:nvSpPr>
        <p:spPr>
          <a:xfrm>
            <a:off x="290800" y="1594997"/>
            <a:ext cx="11266791" cy="3970318"/>
          </a:xfrm>
          <a:prstGeom prst="rect">
            <a:avLst/>
          </a:prstGeom>
        </p:spPr>
        <p:txBody>
          <a:bodyPr wrap="square">
            <a:spAutoFit/>
          </a:bodyPr>
          <a:lstStyle/>
          <a:p>
            <a:r>
              <a:rPr lang="en-US" sz="1400" dirty="0">
                <a:latin typeface="Cascadia Code" panose="020B0609020000020004" pitchFamily="49" charset="0"/>
                <a:cs typeface="Cascadia Code" panose="020B0609020000020004" pitchFamily="49" charset="0"/>
              </a:rPr>
              <a:t>  private static async Task </a:t>
            </a:r>
            <a:r>
              <a:rPr lang="en-US" sz="1400" dirty="0" err="1">
                <a:latin typeface="Cascadia Code" panose="020B0609020000020004" pitchFamily="49" charset="0"/>
                <a:cs typeface="Cascadia Code" panose="020B0609020000020004" pitchFamily="49" charset="0"/>
              </a:rPr>
              <a:t>ReadFileAsync</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a:t>
            </a:r>
          </a:p>
          <a:p>
            <a:r>
              <a:rPr lang="en-US" sz="1400" dirty="0">
                <a:latin typeface="Cascadia Code" panose="020B0609020000020004" pitchFamily="49" charset="0"/>
                <a:cs typeface="Cascadia Code" panose="020B0609020000020004" pitchFamily="49" charset="0"/>
              </a:rPr>
              <a:t>    await </a:t>
            </a:r>
            <a:r>
              <a:rPr lang="en-US" sz="1400" dirty="0" err="1">
                <a:latin typeface="Cascadia Code" panose="020B0609020000020004" pitchFamily="49" charset="0"/>
                <a:cs typeface="Cascadia Code" panose="020B0609020000020004" pitchFamily="49" charset="0"/>
              </a:rPr>
              <a:t>Console.Out.WriteLineAsync</a:t>
            </a:r>
            <a:r>
              <a:rPr lang="en-US" sz="1400" dirty="0">
                <a:latin typeface="Cascadia Code" panose="020B0609020000020004" pitchFamily="49" charset="0"/>
                <a:cs typeface="Cascadia Code" panose="020B0609020000020004" pitchFamily="49" charset="0"/>
              </a:rPr>
              <a:t>($"</a:t>
            </a:r>
            <a:r>
              <a:rPr lang="en-US" sz="1400" dirty="0" err="1">
                <a:latin typeface="Cascadia Code" panose="020B0609020000020004" pitchFamily="49" charset="0"/>
                <a:cs typeface="Cascadia Code" panose="020B0609020000020004" pitchFamily="49" charset="0"/>
              </a:rPr>
              <a:t>ReadFileAsync</a:t>
            </a:r>
            <a:r>
              <a:rPr lang="en-US" sz="1400" dirty="0">
                <a:latin typeface="Cascadia Code" panose="020B0609020000020004" pitchFamily="49" charset="0"/>
                <a:cs typeface="Cascadia Code" panose="020B0609020000020004" pitchFamily="49" charset="0"/>
              </a:rPr>
              <a:t> thread id: {</a:t>
            </a:r>
            <a:r>
              <a:rPr lang="en-US" sz="1400" dirty="0" err="1">
                <a:latin typeface="Cascadia Code" panose="020B0609020000020004" pitchFamily="49" charset="0"/>
                <a:cs typeface="Cascadia Code" panose="020B0609020000020004" pitchFamily="49" charset="0"/>
              </a:rPr>
              <a:t>Thread.CurrentThread.ManagedThreadId</a:t>
            </a:r>
            <a:r>
              <a:rPr lang="en-US" sz="1400" dirty="0">
                <a:latin typeface="Cascadia Code" panose="020B0609020000020004" pitchFamily="49" charset="0"/>
                <a:cs typeface="Cascadia Code" panose="020B0609020000020004" pitchFamily="49" charset="0"/>
              </a:rPr>
              <a:t>}");</a:t>
            </a:r>
          </a:p>
          <a:p>
            <a:endParaRPr lang="en-US" sz="1400" dirty="0">
              <a:latin typeface="Cascadia Code" panose="020B0609020000020004" pitchFamily="49" charset="0"/>
              <a:cs typeface="Cascadia Code" panose="020B0609020000020004" pitchFamily="49" charset="0"/>
            </a:endParaRPr>
          </a:p>
          <a:p>
            <a:r>
              <a:rPr lang="en-US" sz="1400" dirty="0">
                <a:latin typeface="Cascadia Code" panose="020B0609020000020004" pitchFamily="49" charset="0"/>
                <a:cs typeface="Cascadia Code" panose="020B0609020000020004" pitchFamily="49" charset="0"/>
              </a:rPr>
              <a:t>    using (var stream = new </a:t>
            </a:r>
            <a:r>
              <a:rPr lang="en-US" sz="1400" dirty="0" err="1">
                <a:latin typeface="Cascadia Code" panose="020B0609020000020004" pitchFamily="49" charset="0"/>
                <a:cs typeface="Cascadia Code" panose="020B0609020000020004" pitchFamily="49" charset="0"/>
              </a:rPr>
              <a:t>StreamReader</a:t>
            </a:r>
            <a:r>
              <a:rPr lang="en-US" sz="1400" dirty="0">
                <a:latin typeface="Cascadia Code" panose="020B0609020000020004" pitchFamily="49" charset="0"/>
                <a:cs typeface="Cascadia Code" panose="020B0609020000020004" pitchFamily="49" charset="0"/>
              </a:rPr>
              <a:t>("lines.txt"))</a:t>
            </a:r>
          </a:p>
          <a:p>
            <a:r>
              <a:rPr lang="en-US" sz="1400" dirty="0">
                <a:latin typeface="Cascadia Code" panose="020B0609020000020004" pitchFamily="49" charset="0"/>
                <a:cs typeface="Cascadia Code" panose="020B0609020000020004" pitchFamily="49" charset="0"/>
              </a:rPr>
              <a:t>    {</a:t>
            </a:r>
          </a:p>
          <a:p>
            <a:r>
              <a:rPr lang="en-US" sz="1400" dirty="0">
                <a:latin typeface="Cascadia Code" panose="020B0609020000020004" pitchFamily="49" charset="0"/>
                <a:cs typeface="Cascadia Code" panose="020B0609020000020004" pitchFamily="49" charset="0"/>
              </a:rPr>
              <a:t>      while (!</a:t>
            </a:r>
            <a:r>
              <a:rPr lang="en-US" sz="1400" dirty="0" err="1">
                <a:latin typeface="Cascadia Code" panose="020B0609020000020004" pitchFamily="49" charset="0"/>
                <a:cs typeface="Cascadia Code" panose="020B0609020000020004" pitchFamily="49" charset="0"/>
              </a:rPr>
              <a:t>stream.EndOfStream</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a:t>
            </a:r>
          </a:p>
          <a:p>
            <a:r>
              <a:rPr lang="en-US" sz="1400" dirty="0">
                <a:latin typeface="Cascadia Code" panose="020B0609020000020004" pitchFamily="49" charset="0"/>
                <a:cs typeface="Cascadia Code" panose="020B0609020000020004" pitchFamily="49" charset="0"/>
              </a:rPr>
              <a:t>        var line = await </a:t>
            </a:r>
            <a:r>
              <a:rPr lang="en-US" sz="1400" dirty="0" err="1">
                <a:latin typeface="Cascadia Code" panose="020B0609020000020004" pitchFamily="49" charset="0"/>
                <a:cs typeface="Cascadia Code" panose="020B0609020000020004" pitchFamily="49" charset="0"/>
              </a:rPr>
              <a:t>stream.ReadLineAsync</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await </a:t>
            </a:r>
            <a:r>
              <a:rPr lang="en-US" sz="1400" dirty="0" err="1">
                <a:latin typeface="Cascadia Code" panose="020B0609020000020004" pitchFamily="49" charset="0"/>
                <a:cs typeface="Cascadia Code" panose="020B0609020000020004" pitchFamily="49" charset="0"/>
              </a:rPr>
              <a:t>Console.Out.WriteLineAsync</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a:t>
            </a:r>
            <a:r>
              <a:rPr lang="en-US" sz="1400" dirty="0" err="1">
                <a:latin typeface="Cascadia Code" panose="020B0609020000020004" pitchFamily="49" charset="0"/>
                <a:cs typeface="Cascadia Code" panose="020B0609020000020004" pitchFamily="49" charset="0"/>
              </a:rPr>
              <a:t>ReadFileAsync</a:t>
            </a:r>
            <a:r>
              <a:rPr lang="en-US" sz="1400" dirty="0">
                <a:latin typeface="Cascadia Code" panose="020B0609020000020004" pitchFamily="49" charset="0"/>
                <a:cs typeface="Cascadia Code" panose="020B0609020000020004" pitchFamily="49" charset="0"/>
              </a:rPr>
              <a:t> - after </a:t>
            </a:r>
            <a:r>
              <a:rPr lang="en-US" sz="1400" dirty="0" err="1">
                <a:latin typeface="Cascadia Code" panose="020B0609020000020004" pitchFamily="49" charset="0"/>
                <a:cs typeface="Cascadia Code" panose="020B0609020000020004" pitchFamily="49" charset="0"/>
              </a:rPr>
              <a:t>ReadLineAsync</a:t>
            </a:r>
            <a:r>
              <a:rPr lang="en-US" sz="1400" dirty="0">
                <a:latin typeface="Cascadia Code" panose="020B0609020000020004" pitchFamily="49" charset="0"/>
                <a:cs typeface="Cascadia Code" panose="020B0609020000020004" pitchFamily="49" charset="0"/>
              </a:rPr>
              <a:t>(), thread id: {</a:t>
            </a:r>
            <a:r>
              <a:rPr lang="en-US" sz="1400" dirty="0" err="1">
                <a:latin typeface="Cascadia Code" panose="020B0609020000020004" pitchFamily="49" charset="0"/>
                <a:cs typeface="Cascadia Code" panose="020B0609020000020004" pitchFamily="49" charset="0"/>
              </a:rPr>
              <a:t>Thread.CurrentThread.ManagedThreadId</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await </a:t>
            </a:r>
            <a:r>
              <a:rPr lang="en-US" sz="1400" dirty="0" err="1">
                <a:latin typeface="Cascadia Code" panose="020B0609020000020004" pitchFamily="49" charset="0"/>
                <a:cs typeface="Cascadia Code" panose="020B0609020000020004" pitchFamily="49" charset="0"/>
              </a:rPr>
              <a:t>Console.Out.WriteLineAsync</a:t>
            </a:r>
            <a:r>
              <a:rPr lang="en-US" sz="1400" dirty="0">
                <a:latin typeface="Cascadia Code" panose="020B0609020000020004" pitchFamily="49" charset="0"/>
                <a:cs typeface="Cascadia Code" panose="020B0609020000020004" pitchFamily="49" charset="0"/>
              </a:rPr>
              <a:t>(line);</a:t>
            </a:r>
          </a:p>
          <a:p>
            <a:r>
              <a:rPr lang="en-US" sz="1400" dirty="0">
                <a:latin typeface="Cascadia Code" panose="020B0609020000020004" pitchFamily="49" charset="0"/>
                <a:cs typeface="Cascadia Code" panose="020B0609020000020004" pitchFamily="49" charset="0"/>
              </a:rPr>
              <a:t>        await </a:t>
            </a:r>
            <a:r>
              <a:rPr lang="en-US" sz="1400" dirty="0" err="1">
                <a:latin typeface="Cascadia Code" panose="020B0609020000020004" pitchFamily="49" charset="0"/>
                <a:cs typeface="Cascadia Code" panose="020B0609020000020004" pitchFamily="49" charset="0"/>
              </a:rPr>
              <a:t>Console.Out.WriteLineAsync</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a:t>
            </a:r>
            <a:r>
              <a:rPr lang="en-US" sz="1400" dirty="0" err="1">
                <a:latin typeface="Cascadia Code" panose="020B0609020000020004" pitchFamily="49" charset="0"/>
                <a:cs typeface="Cascadia Code" panose="020B0609020000020004" pitchFamily="49" charset="0"/>
              </a:rPr>
              <a:t>ReadFileAsync</a:t>
            </a:r>
            <a:r>
              <a:rPr lang="en-US" sz="1400" dirty="0">
                <a:latin typeface="Cascadia Code" panose="020B0609020000020004" pitchFamily="49" charset="0"/>
                <a:cs typeface="Cascadia Code" panose="020B0609020000020004" pitchFamily="49" charset="0"/>
              </a:rPr>
              <a:t> - after </a:t>
            </a:r>
            <a:r>
              <a:rPr lang="en-US" sz="1400" dirty="0" err="1">
                <a:latin typeface="Cascadia Code" panose="020B0609020000020004" pitchFamily="49" charset="0"/>
                <a:cs typeface="Cascadia Code" panose="020B0609020000020004" pitchFamily="49" charset="0"/>
              </a:rPr>
              <a:t>WriteLineAsync</a:t>
            </a:r>
            <a:r>
              <a:rPr lang="en-US" sz="1400" dirty="0">
                <a:latin typeface="Cascadia Code" panose="020B0609020000020004" pitchFamily="49" charset="0"/>
                <a:cs typeface="Cascadia Code" panose="020B0609020000020004" pitchFamily="49" charset="0"/>
              </a:rPr>
              <a:t>(), thread id: {</a:t>
            </a:r>
            <a:r>
              <a:rPr lang="en-US" sz="1400" dirty="0" err="1">
                <a:latin typeface="Cascadia Code" panose="020B0609020000020004" pitchFamily="49" charset="0"/>
                <a:cs typeface="Cascadia Code" panose="020B0609020000020004" pitchFamily="49" charset="0"/>
              </a:rPr>
              <a:t>Thread.CurrentThread.ManagedThreadId</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a:t>
            </a:r>
          </a:p>
          <a:p>
            <a:r>
              <a:rPr lang="en-US" sz="1400" dirty="0">
                <a:latin typeface="Cascadia Code" panose="020B0609020000020004" pitchFamily="49" charset="0"/>
                <a:cs typeface="Cascadia Code" panose="020B0609020000020004" pitchFamily="49" charset="0"/>
              </a:rPr>
              <a:t>    }</a:t>
            </a:r>
          </a:p>
          <a:p>
            <a:r>
              <a:rPr lang="en-US" sz="1400" dirty="0">
                <a:latin typeface="Cascadia Code" panose="020B0609020000020004" pitchFamily="49" charset="0"/>
                <a:cs typeface="Cascadia Code" panose="020B0609020000020004" pitchFamily="49" charset="0"/>
              </a:rPr>
              <a:t>  }</a:t>
            </a:r>
          </a:p>
          <a:p>
            <a:r>
              <a:rPr lang="en-US" sz="14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817268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Recommendations – Async/Await/Tasks</a:t>
            </a:r>
          </a:p>
        </p:txBody>
      </p:sp>
      <p:pic>
        <p:nvPicPr>
          <p:cNvPr id="4" name="Picture 3">
            <a:extLst>
              <a:ext uri="{FF2B5EF4-FFF2-40B4-BE49-F238E27FC236}">
                <a16:creationId xmlns:a16="http://schemas.microsoft.com/office/drawing/2014/main" id="{2255BBED-E292-440C-A1F6-CD86C1620D99}"/>
              </a:ext>
            </a:extLst>
          </p:cNvPr>
          <p:cNvPicPr>
            <a:picLocks noChangeAspect="1"/>
          </p:cNvPicPr>
          <p:nvPr/>
        </p:nvPicPr>
        <p:blipFill>
          <a:blip r:embed="rId3"/>
          <a:stretch>
            <a:fillRect/>
          </a:stretch>
        </p:blipFill>
        <p:spPr>
          <a:xfrm>
            <a:off x="1690687" y="1541661"/>
            <a:ext cx="8810625" cy="4857750"/>
          </a:xfrm>
          <a:prstGeom prst="rect">
            <a:avLst/>
          </a:prstGeom>
        </p:spPr>
      </p:pic>
    </p:spTree>
    <p:extLst>
      <p:ext uri="{BB962C8B-B14F-4D97-AF65-F5344CB8AC3E}">
        <p14:creationId xmlns:p14="http://schemas.microsoft.com/office/powerpoint/2010/main" val="4028392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Recommendations – Async/Await/Tasks</a:t>
            </a:r>
          </a:p>
        </p:txBody>
      </p:sp>
      <p:sp>
        <p:nvSpPr>
          <p:cNvPr id="5" name="TextBox 4">
            <a:extLst>
              <a:ext uri="{FF2B5EF4-FFF2-40B4-BE49-F238E27FC236}">
                <a16:creationId xmlns:a16="http://schemas.microsoft.com/office/drawing/2014/main" id="{3F79E624-509C-4F08-8E89-664C55712454}"/>
              </a:ext>
            </a:extLst>
          </p:cNvPr>
          <p:cNvSpPr txBox="1"/>
          <p:nvPr/>
        </p:nvSpPr>
        <p:spPr>
          <a:xfrm>
            <a:off x="488372" y="2150716"/>
            <a:ext cx="11505153" cy="1600438"/>
          </a:xfrm>
          <a:prstGeom prst="rect">
            <a:avLst/>
          </a:prstGeom>
          <a:noFill/>
        </p:spPr>
        <p:txBody>
          <a:bodyPr wrap="square" rtlCol="0">
            <a:spAutoFit/>
          </a:bodyPr>
          <a:lstStyle/>
          <a:p>
            <a:r>
              <a:rPr lang="en-US" sz="1400" dirty="0">
                <a:latin typeface="Cascadia Code" panose="020B0609020000020004" pitchFamily="49" charset="0"/>
                <a:cs typeface="Cascadia Code" panose="020B0609020000020004" pitchFamily="49" charset="0"/>
              </a:rPr>
              <a:t>using (</a:t>
            </a:r>
            <a:r>
              <a:rPr lang="en-US" sz="1400" dirty="0" err="1">
                <a:latin typeface="Cascadia Code" panose="020B0609020000020004" pitchFamily="49" charset="0"/>
                <a:cs typeface="Cascadia Code" panose="020B0609020000020004" pitchFamily="49" charset="0"/>
              </a:rPr>
              <a:t>var</a:t>
            </a:r>
            <a:r>
              <a:rPr lang="en-US" sz="1400" dirty="0">
                <a:latin typeface="Cascadia Code" panose="020B0609020000020004" pitchFamily="49" charset="0"/>
                <a:cs typeface="Cascadia Code" panose="020B0609020000020004" pitchFamily="49" charset="0"/>
              </a:rPr>
              <a:t> stream = new </a:t>
            </a:r>
            <a:r>
              <a:rPr lang="en-US" sz="1400" dirty="0" err="1">
                <a:latin typeface="Cascadia Code" panose="020B0609020000020004" pitchFamily="49" charset="0"/>
                <a:cs typeface="Cascadia Code" panose="020B0609020000020004" pitchFamily="49" charset="0"/>
              </a:rPr>
              <a:t>StreamReader</a:t>
            </a:r>
            <a:r>
              <a:rPr lang="en-US" sz="1400" dirty="0">
                <a:latin typeface="Cascadia Code" panose="020B0609020000020004" pitchFamily="49" charset="0"/>
                <a:cs typeface="Cascadia Code" panose="020B0609020000020004" pitchFamily="49" charset="0"/>
              </a:rPr>
              <a:t>("lines.txt"))</a:t>
            </a:r>
          </a:p>
          <a:p>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while (!</a:t>
            </a:r>
            <a:r>
              <a:rPr lang="en-US" sz="1400" dirty="0" err="1">
                <a:latin typeface="Cascadia Code" panose="020B0609020000020004" pitchFamily="49" charset="0"/>
                <a:cs typeface="Cascadia Code" panose="020B0609020000020004" pitchFamily="49" charset="0"/>
              </a:rPr>
              <a:t>stream.EndOfStream</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a:t>
            </a:r>
          </a:p>
          <a:p>
            <a:r>
              <a:rPr lang="en-US" sz="1400" dirty="0">
                <a:latin typeface="Cascadia Code" panose="020B0609020000020004" pitchFamily="49" charset="0"/>
                <a:cs typeface="Cascadia Code" panose="020B0609020000020004" pitchFamily="49" charset="0"/>
              </a:rPr>
              <a:t>    </a:t>
            </a:r>
            <a:r>
              <a:rPr lang="en-US" sz="1400" dirty="0" err="1">
                <a:latin typeface="Cascadia Code" panose="020B0609020000020004" pitchFamily="49" charset="0"/>
                <a:cs typeface="Cascadia Code" panose="020B0609020000020004" pitchFamily="49" charset="0"/>
              </a:rPr>
              <a:t>var</a:t>
            </a:r>
            <a:r>
              <a:rPr lang="en-US" sz="1400" dirty="0">
                <a:latin typeface="Cascadia Code" panose="020B0609020000020004" pitchFamily="49" charset="0"/>
                <a:cs typeface="Cascadia Code" panose="020B0609020000020004" pitchFamily="49" charset="0"/>
              </a:rPr>
              <a:t> line = await </a:t>
            </a:r>
            <a:r>
              <a:rPr lang="en-US" sz="1400" dirty="0" err="1">
                <a:latin typeface="Cascadia Code" panose="020B0609020000020004" pitchFamily="49" charset="0"/>
                <a:cs typeface="Cascadia Code" panose="020B0609020000020004" pitchFamily="49" charset="0"/>
              </a:rPr>
              <a:t>stream.ReadLineAsync</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await </a:t>
            </a:r>
            <a:r>
              <a:rPr lang="en-US" sz="1400" dirty="0" err="1">
                <a:latin typeface="Cascadia Code" panose="020B0609020000020004" pitchFamily="49" charset="0"/>
                <a:cs typeface="Cascadia Code" panose="020B0609020000020004" pitchFamily="49" charset="0"/>
              </a:rPr>
              <a:t>Console.Out.WriteLineAsync</a:t>
            </a:r>
            <a:r>
              <a:rPr lang="en-US" sz="1400" dirty="0">
                <a:latin typeface="Cascadia Code" panose="020B0609020000020004" pitchFamily="49" charset="0"/>
                <a:cs typeface="Cascadia Code" panose="020B0609020000020004" pitchFamily="49" charset="0"/>
              </a:rPr>
              <a:t>(</a:t>
            </a:r>
          </a:p>
          <a:p>
            <a:r>
              <a:rPr lang="en-US" sz="1400" dirty="0">
                <a:latin typeface="Cascadia Code" panose="020B0609020000020004" pitchFamily="49" charset="0"/>
                <a:cs typeface="Cascadia Code" panose="020B0609020000020004" pitchFamily="49" charset="0"/>
              </a:rPr>
              <a:t>      $"</a:t>
            </a:r>
            <a:r>
              <a:rPr lang="en-US" sz="1400" dirty="0" err="1">
                <a:latin typeface="Cascadia Code" panose="020B0609020000020004" pitchFamily="49" charset="0"/>
                <a:cs typeface="Cascadia Code" panose="020B0609020000020004" pitchFamily="49" charset="0"/>
              </a:rPr>
              <a:t>ReadFileAsync</a:t>
            </a:r>
            <a:r>
              <a:rPr lang="en-US" sz="1400" dirty="0">
                <a:latin typeface="Cascadia Code" panose="020B0609020000020004" pitchFamily="49" charset="0"/>
                <a:cs typeface="Cascadia Code" panose="020B0609020000020004" pitchFamily="49" charset="0"/>
              </a:rPr>
              <a:t> - after </a:t>
            </a:r>
            <a:r>
              <a:rPr lang="en-US" sz="1400" dirty="0" err="1">
                <a:latin typeface="Cascadia Code" panose="020B0609020000020004" pitchFamily="49" charset="0"/>
                <a:cs typeface="Cascadia Code" panose="020B0609020000020004" pitchFamily="49" charset="0"/>
              </a:rPr>
              <a:t>ReadLineAsync</a:t>
            </a:r>
            <a:r>
              <a:rPr lang="en-US" sz="1400" dirty="0">
                <a:latin typeface="Cascadia Code" panose="020B0609020000020004" pitchFamily="49" charset="0"/>
                <a:cs typeface="Cascadia Code" panose="020B0609020000020004" pitchFamily="49" charset="0"/>
              </a:rPr>
              <a:t>(), thread id: {</a:t>
            </a:r>
            <a:r>
              <a:rPr lang="en-US" sz="1400" dirty="0" err="1">
                <a:latin typeface="Cascadia Code" panose="020B0609020000020004" pitchFamily="49" charset="0"/>
                <a:cs typeface="Cascadia Code" panose="020B0609020000020004" pitchFamily="49" charset="0"/>
              </a:rPr>
              <a:t>Thread.CurrentThread.ManagedThreadId</a:t>
            </a:r>
            <a:r>
              <a:rPr lang="en-US" sz="1400" dirty="0">
                <a:latin typeface="Cascadia Code" panose="020B0609020000020004" pitchFamily="49" charset="0"/>
                <a:cs typeface="Cascadia Code" panose="020B0609020000020004" pitchFamily="49" charset="0"/>
              </a:rPr>
              <a:t>}");</a:t>
            </a:r>
          </a:p>
        </p:txBody>
      </p:sp>
      <p:sp>
        <p:nvSpPr>
          <p:cNvPr id="6" name="Oval 5">
            <a:extLst>
              <a:ext uri="{FF2B5EF4-FFF2-40B4-BE49-F238E27FC236}">
                <a16:creationId xmlns:a16="http://schemas.microsoft.com/office/drawing/2014/main" id="{05D96351-C03D-433D-8025-51B580FEAEC4}"/>
              </a:ext>
            </a:extLst>
          </p:cNvPr>
          <p:cNvSpPr/>
          <p:nvPr/>
        </p:nvSpPr>
        <p:spPr>
          <a:xfrm>
            <a:off x="5954826" y="2118621"/>
            <a:ext cx="382007" cy="373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F62D1585-860D-49DF-82E6-A65AE67EA559}"/>
              </a:ext>
            </a:extLst>
          </p:cNvPr>
          <p:cNvSpPr/>
          <p:nvPr/>
        </p:nvSpPr>
        <p:spPr>
          <a:xfrm>
            <a:off x="5278450" y="2958861"/>
            <a:ext cx="382007" cy="373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ED72E93B-65FD-4683-86B5-74BA24B3B060}"/>
              </a:ext>
            </a:extLst>
          </p:cNvPr>
          <p:cNvSpPr/>
          <p:nvPr/>
        </p:nvSpPr>
        <p:spPr>
          <a:xfrm>
            <a:off x="4470664" y="3173282"/>
            <a:ext cx="382007" cy="373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9" name="Elbow Connector 7">
            <a:extLst>
              <a:ext uri="{FF2B5EF4-FFF2-40B4-BE49-F238E27FC236}">
                <a16:creationId xmlns:a16="http://schemas.microsoft.com/office/drawing/2014/main" id="{3F32820E-0A83-44AF-90A0-5936EB626FB6}"/>
              </a:ext>
            </a:extLst>
          </p:cNvPr>
          <p:cNvCxnSpPr>
            <a:stCxn id="7" idx="6"/>
            <a:endCxn id="10" idx="0"/>
          </p:cNvCxnSpPr>
          <p:nvPr/>
        </p:nvCxnSpPr>
        <p:spPr>
          <a:xfrm>
            <a:off x="5660457" y="3145783"/>
            <a:ext cx="5220171" cy="1737104"/>
          </a:xfrm>
          <a:prstGeom prst="bentConnector3">
            <a:avLst>
              <a:gd name="adj1" fmla="val 104399"/>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Cloud 9">
            <a:extLst>
              <a:ext uri="{FF2B5EF4-FFF2-40B4-BE49-F238E27FC236}">
                <a16:creationId xmlns:a16="http://schemas.microsoft.com/office/drawing/2014/main" id="{1CCD4008-3214-4224-ABD0-A9E074D6541C}"/>
              </a:ext>
            </a:extLst>
          </p:cNvPr>
          <p:cNvSpPr/>
          <p:nvPr/>
        </p:nvSpPr>
        <p:spPr>
          <a:xfrm>
            <a:off x="9648091" y="4449388"/>
            <a:ext cx="1233565" cy="86699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IOCP</a:t>
            </a:r>
          </a:p>
        </p:txBody>
      </p:sp>
      <p:cxnSp>
        <p:nvCxnSpPr>
          <p:cNvPr id="11" name="Elbow Connector 9">
            <a:extLst>
              <a:ext uri="{FF2B5EF4-FFF2-40B4-BE49-F238E27FC236}">
                <a16:creationId xmlns:a16="http://schemas.microsoft.com/office/drawing/2014/main" id="{3D43D435-E8DB-42FE-BCBC-B82A5D0EB05E}"/>
              </a:ext>
            </a:extLst>
          </p:cNvPr>
          <p:cNvCxnSpPr>
            <a:stCxn id="10" idx="1"/>
          </p:cNvCxnSpPr>
          <p:nvPr/>
        </p:nvCxnSpPr>
        <p:spPr>
          <a:xfrm rot="5400000" flipH="1">
            <a:off x="4697906" y="-251505"/>
            <a:ext cx="1752290" cy="9381646"/>
          </a:xfrm>
          <a:prstGeom prst="bentConnector4">
            <a:avLst>
              <a:gd name="adj1" fmla="val -13046"/>
              <a:gd name="adj2" fmla="val 10667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0">
            <a:extLst>
              <a:ext uri="{FF2B5EF4-FFF2-40B4-BE49-F238E27FC236}">
                <a16:creationId xmlns:a16="http://schemas.microsoft.com/office/drawing/2014/main" id="{010C7FF9-FF4E-4C2E-A9C6-65D0F5D7B15B}"/>
              </a:ext>
            </a:extLst>
          </p:cNvPr>
          <p:cNvCxnSpPr>
            <a:stCxn id="8" idx="6"/>
            <a:endCxn id="10" idx="0"/>
          </p:cNvCxnSpPr>
          <p:nvPr/>
        </p:nvCxnSpPr>
        <p:spPr>
          <a:xfrm>
            <a:off x="4852671" y="3360204"/>
            <a:ext cx="6027957" cy="1522683"/>
          </a:xfrm>
          <a:prstGeom prst="bentConnector3">
            <a:avLst>
              <a:gd name="adj1" fmla="val 103809"/>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1">
            <a:extLst>
              <a:ext uri="{FF2B5EF4-FFF2-40B4-BE49-F238E27FC236}">
                <a16:creationId xmlns:a16="http://schemas.microsoft.com/office/drawing/2014/main" id="{ED90AB5E-F046-48E2-9A03-2620A9F33BBC}"/>
              </a:ext>
            </a:extLst>
          </p:cNvPr>
          <p:cNvCxnSpPr>
            <a:stCxn id="10" idx="1"/>
          </p:cNvCxnSpPr>
          <p:nvPr/>
        </p:nvCxnSpPr>
        <p:spPr>
          <a:xfrm rot="5400000" flipH="1">
            <a:off x="4943712" y="-5699"/>
            <a:ext cx="1260678" cy="9381646"/>
          </a:xfrm>
          <a:prstGeom prst="bentConnector4">
            <a:avLst>
              <a:gd name="adj1" fmla="val -46157"/>
              <a:gd name="adj2" fmla="val 53287"/>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321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Recommendations – Async/Await/Tasks</a:t>
            </a:r>
          </a:p>
        </p:txBody>
      </p:sp>
      <p:pic>
        <p:nvPicPr>
          <p:cNvPr id="5" name="Picture 4">
            <a:extLst>
              <a:ext uri="{FF2B5EF4-FFF2-40B4-BE49-F238E27FC236}">
                <a16:creationId xmlns:a16="http://schemas.microsoft.com/office/drawing/2014/main" id="{998D879F-63A1-4EB6-8C02-4B0541F9C26D}"/>
              </a:ext>
            </a:extLst>
          </p:cNvPr>
          <p:cNvPicPr>
            <a:picLocks noChangeAspect="1"/>
          </p:cNvPicPr>
          <p:nvPr/>
        </p:nvPicPr>
        <p:blipFill>
          <a:blip r:embed="rId3"/>
          <a:stretch>
            <a:fillRect/>
          </a:stretch>
        </p:blipFill>
        <p:spPr>
          <a:xfrm>
            <a:off x="1838669" y="1690688"/>
            <a:ext cx="8514662" cy="4472115"/>
          </a:xfrm>
          <a:prstGeom prst="rect">
            <a:avLst/>
          </a:prstGeom>
        </p:spPr>
      </p:pic>
      <p:sp>
        <p:nvSpPr>
          <p:cNvPr id="6" name="Rectangle 5">
            <a:extLst>
              <a:ext uri="{FF2B5EF4-FFF2-40B4-BE49-F238E27FC236}">
                <a16:creationId xmlns:a16="http://schemas.microsoft.com/office/drawing/2014/main" id="{28554E0B-75EE-4630-AC2C-C8578E0160FC}"/>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http://referencesource.microsoft.com/#mscorlib/system/io/filestream.cs,c927d44953cf2ac4</a:t>
            </a:r>
          </a:p>
        </p:txBody>
      </p:sp>
    </p:spTree>
    <p:extLst>
      <p:ext uri="{BB962C8B-B14F-4D97-AF65-F5344CB8AC3E}">
        <p14:creationId xmlns:p14="http://schemas.microsoft.com/office/powerpoint/2010/main" val="303840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Recommendations – Async/Await/Tasks</a:t>
            </a:r>
          </a:p>
        </p:txBody>
      </p:sp>
      <p:sp>
        <p:nvSpPr>
          <p:cNvPr id="5" name="Rectangle 4">
            <a:extLst>
              <a:ext uri="{FF2B5EF4-FFF2-40B4-BE49-F238E27FC236}">
                <a16:creationId xmlns:a16="http://schemas.microsoft.com/office/drawing/2014/main" id="{1EE89CA1-85FA-415E-86A9-2909953FDB57}"/>
              </a:ext>
            </a:extLst>
          </p:cNvPr>
          <p:cNvSpPr/>
          <p:nvPr/>
        </p:nvSpPr>
        <p:spPr>
          <a:xfrm>
            <a:off x="207818" y="2551813"/>
            <a:ext cx="11741727" cy="1454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F4ABA8-26F2-4B8C-9535-E1A953F2DC97}"/>
              </a:ext>
            </a:extLst>
          </p:cNvPr>
          <p:cNvSpPr/>
          <p:nvPr/>
        </p:nvSpPr>
        <p:spPr>
          <a:xfrm>
            <a:off x="5932887" y="2551813"/>
            <a:ext cx="3502058" cy="14547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a:t>
            </a:r>
          </a:p>
        </p:txBody>
      </p:sp>
      <p:sp>
        <p:nvSpPr>
          <p:cNvPr id="7" name="TextBox 6">
            <a:extLst>
              <a:ext uri="{FF2B5EF4-FFF2-40B4-BE49-F238E27FC236}">
                <a16:creationId xmlns:a16="http://schemas.microsoft.com/office/drawing/2014/main" id="{DD2A20E9-1B48-4113-9960-65A263DC1418}"/>
              </a:ext>
            </a:extLst>
          </p:cNvPr>
          <p:cNvSpPr txBox="1"/>
          <p:nvPr/>
        </p:nvSpPr>
        <p:spPr>
          <a:xfrm>
            <a:off x="766935" y="3086067"/>
            <a:ext cx="1236236" cy="369332"/>
          </a:xfrm>
          <a:prstGeom prst="rect">
            <a:avLst/>
          </a:prstGeom>
          <a:noFill/>
        </p:spPr>
        <p:txBody>
          <a:bodyPr wrap="none" rtlCol="0">
            <a:spAutoFit/>
          </a:bodyPr>
          <a:lstStyle/>
          <a:p>
            <a:pPr algn="ctr"/>
            <a:r>
              <a:rPr lang="en-US" dirty="0"/>
              <a:t>Method1()</a:t>
            </a:r>
          </a:p>
        </p:txBody>
      </p:sp>
      <p:sp>
        <p:nvSpPr>
          <p:cNvPr id="8" name="TextBox 7">
            <a:extLst>
              <a:ext uri="{FF2B5EF4-FFF2-40B4-BE49-F238E27FC236}">
                <a16:creationId xmlns:a16="http://schemas.microsoft.com/office/drawing/2014/main" id="{F6FF2DDB-8057-4CE1-916A-B7835B9B86DC}"/>
              </a:ext>
            </a:extLst>
          </p:cNvPr>
          <p:cNvSpPr txBox="1"/>
          <p:nvPr/>
        </p:nvSpPr>
        <p:spPr>
          <a:xfrm>
            <a:off x="4088802" y="3086067"/>
            <a:ext cx="1236236" cy="369332"/>
          </a:xfrm>
          <a:prstGeom prst="rect">
            <a:avLst/>
          </a:prstGeom>
          <a:noFill/>
        </p:spPr>
        <p:txBody>
          <a:bodyPr wrap="none" rtlCol="0">
            <a:spAutoFit/>
          </a:bodyPr>
          <a:lstStyle/>
          <a:p>
            <a:pPr algn="ctr"/>
            <a:r>
              <a:rPr lang="en-US" dirty="0"/>
              <a:t>Method1()</a:t>
            </a:r>
          </a:p>
        </p:txBody>
      </p:sp>
      <p:sp>
        <p:nvSpPr>
          <p:cNvPr id="9" name="TextBox 8">
            <a:extLst>
              <a:ext uri="{FF2B5EF4-FFF2-40B4-BE49-F238E27FC236}">
                <a16:creationId xmlns:a16="http://schemas.microsoft.com/office/drawing/2014/main" id="{70622957-BB2A-4886-8E94-E01257B8D82D}"/>
              </a:ext>
            </a:extLst>
          </p:cNvPr>
          <p:cNvSpPr txBox="1"/>
          <p:nvPr/>
        </p:nvSpPr>
        <p:spPr>
          <a:xfrm>
            <a:off x="10154473" y="3098405"/>
            <a:ext cx="1236236" cy="369332"/>
          </a:xfrm>
          <a:prstGeom prst="rect">
            <a:avLst/>
          </a:prstGeom>
          <a:noFill/>
        </p:spPr>
        <p:txBody>
          <a:bodyPr wrap="none" rtlCol="0">
            <a:spAutoFit/>
          </a:bodyPr>
          <a:lstStyle/>
          <a:p>
            <a:pPr algn="ctr"/>
            <a:r>
              <a:rPr lang="en-US" dirty="0"/>
              <a:t>Method1()</a:t>
            </a:r>
          </a:p>
        </p:txBody>
      </p:sp>
      <p:sp>
        <p:nvSpPr>
          <p:cNvPr id="10" name="Rectangle 9">
            <a:extLst>
              <a:ext uri="{FF2B5EF4-FFF2-40B4-BE49-F238E27FC236}">
                <a16:creationId xmlns:a16="http://schemas.microsoft.com/office/drawing/2014/main" id="{D46D1330-EE3B-4C75-AD2C-45D5E8053AAA}"/>
              </a:ext>
            </a:extLst>
          </p:cNvPr>
          <p:cNvSpPr/>
          <p:nvPr/>
        </p:nvSpPr>
        <p:spPr>
          <a:xfrm>
            <a:off x="6328063" y="4540795"/>
            <a:ext cx="2649682" cy="1454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74BBF76C-B4A1-49DE-A9FF-4E9DA2162D0A}"/>
              </a:ext>
            </a:extLst>
          </p:cNvPr>
          <p:cNvSpPr txBox="1"/>
          <p:nvPr/>
        </p:nvSpPr>
        <p:spPr>
          <a:xfrm>
            <a:off x="7034786" y="5083493"/>
            <a:ext cx="1236237" cy="369332"/>
          </a:xfrm>
          <a:prstGeom prst="rect">
            <a:avLst/>
          </a:prstGeom>
          <a:noFill/>
        </p:spPr>
        <p:txBody>
          <a:bodyPr wrap="none" rtlCol="0">
            <a:spAutoFit/>
          </a:bodyPr>
          <a:lstStyle/>
          <a:p>
            <a:pPr algn="ctr"/>
            <a:r>
              <a:rPr lang="en-US" dirty="0"/>
              <a:t>Method2()</a:t>
            </a:r>
          </a:p>
        </p:txBody>
      </p:sp>
      <p:sp>
        <p:nvSpPr>
          <p:cNvPr id="12" name="Rectangle 11">
            <a:extLst>
              <a:ext uri="{FF2B5EF4-FFF2-40B4-BE49-F238E27FC236}">
                <a16:creationId xmlns:a16="http://schemas.microsoft.com/office/drawing/2014/main" id="{EB55F254-63A7-43F0-9634-670DA370D081}"/>
              </a:ext>
            </a:extLst>
          </p:cNvPr>
          <p:cNvSpPr/>
          <p:nvPr/>
        </p:nvSpPr>
        <p:spPr>
          <a:xfrm>
            <a:off x="2566556" y="2551813"/>
            <a:ext cx="1174172" cy="14547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a:t>
            </a:r>
          </a:p>
        </p:txBody>
      </p:sp>
    </p:spTree>
    <p:extLst>
      <p:ext uri="{BB962C8B-B14F-4D97-AF65-F5344CB8AC3E}">
        <p14:creationId xmlns:p14="http://schemas.microsoft.com/office/powerpoint/2010/main" val="1242706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Downloads</a:t>
            </a:r>
          </a:p>
        </p:txBody>
      </p:sp>
      <p:sp>
        <p:nvSpPr>
          <p:cNvPr id="6" name="Content Placeholder 1">
            <a:extLst>
              <a:ext uri="{FF2B5EF4-FFF2-40B4-BE49-F238E27FC236}">
                <a16:creationId xmlns:a16="http://schemas.microsoft.com/office/drawing/2014/main" id="{29E132E5-7EC1-4996-9538-3D3118E352CF}"/>
              </a:ext>
            </a:extLst>
          </p:cNvPr>
          <p:cNvSpPr>
            <a:spLocks noGrp="1"/>
          </p:cNvSpPr>
          <p:nvPr>
            <p:ph idx="1"/>
          </p:nvPr>
        </p:nvSpPr>
        <p:spPr>
          <a:xfrm>
            <a:off x="432154" y="1592868"/>
            <a:ext cx="11430000" cy="4810845"/>
          </a:xfrm>
        </p:spPr>
        <p:txBody>
          <a:bodyPr anchor="ctr" anchorCtr="0"/>
          <a:lstStyle/>
          <a:p>
            <a:pPr marL="68580" indent="0" algn="ctr">
              <a:buNone/>
            </a:pPr>
            <a:r>
              <a:rPr lang="en-US" sz="2400" dirty="0"/>
              <a:t>https://github.com/JasonBock/Presentations/blob/master/</a:t>
            </a:r>
          </a:p>
          <a:p>
            <a:pPr marL="68580" indent="0" algn="ctr">
              <a:buNone/>
            </a:pPr>
            <a:r>
              <a:rPr lang="en-US" sz="2400" dirty="0"/>
              <a:t>Concurrent%20Programming%20in%20.NET.pptx </a:t>
            </a:r>
          </a:p>
          <a:p>
            <a:pPr marL="68580" indent="0" algn="ctr">
              <a:buNone/>
            </a:pPr>
            <a:endParaRPr lang="en-US" sz="2400" dirty="0"/>
          </a:p>
          <a:p>
            <a:pPr marL="68580" indent="0" algn="ctr">
              <a:buNone/>
            </a:pPr>
            <a:r>
              <a:rPr lang="en-US" sz="2400" dirty="0"/>
              <a:t>https://github.com/JasonBock/ConcurrentProgramming</a:t>
            </a:r>
          </a:p>
          <a:p>
            <a:pPr marL="68580" indent="0" algn="ctr">
              <a:buNone/>
            </a:pPr>
            <a:endParaRPr lang="en-US" sz="2400" dirty="0"/>
          </a:p>
          <a:p>
            <a:pPr marL="68580" indent="0" algn="ctr">
              <a:buNone/>
            </a:pPr>
            <a:r>
              <a:rPr lang="en-US" sz="2400" dirty="0"/>
              <a:t>https://github.com/JasonBock/ExpressionEvolver</a:t>
            </a:r>
          </a:p>
        </p:txBody>
      </p:sp>
    </p:spTree>
    <p:extLst>
      <p:ext uri="{BB962C8B-B14F-4D97-AF65-F5344CB8AC3E}">
        <p14:creationId xmlns:p14="http://schemas.microsoft.com/office/powerpoint/2010/main" val="3372829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Recommendations – Async/Await/Tasks</a:t>
            </a:r>
          </a:p>
        </p:txBody>
      </p:sp>
      <p:sp>
        <p:nvSpPr>
          <p:cNvPr id="13" name="Rectangle 12">
            <a:extLst>
              <a:ext uri="{FF2B5EF4-FFF2-40B4-BE49-F238E27FC236}">
                <a16:creationId xmlns:a16="http://schemas.microsoft.com/office/drawing/2014/main" id="{41E7DA90-E8C5-4792-89BC-7E6F187D0324}"/>
              </a:ext>
            </a:extLst>
          </p:cNvPr>
          <p:cNvSpPr/>
          <p:nvPr/>
        </p:nvSpPr>
        <p:spPr>
          <a:xfrm>
            <a:off x="207818" y="2551803"/>
            <a:ext cx="11741727" cy="1454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D4F5AF-E0A7-4A11-9C89-0CDB7104769D}"/>
              </a:ext>
            </a:extLst>
          </p:cNvPr>
          <p:cNvSpPr/>
          <p:nvPr/>
        </p:nvSpPr>
        <p:spPr>
          <a:xfrm>
            <a:off x="2566556" y="2551803"/>
            <a:ext cx="1174172" cy="14547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Non-Blocking</a:t>
            </a:r>
          </a:p>
        </p:txBody>
      </p:sp>
      <p:sp>
        <p:nvSpPr>
          <p:cNvPr id="15" name="Rectangle 14">
            <a:extLst>
              <a:ext uri="{FF2B5EF4-FFF2-40B4-BE49-F238E27FC236}">
                <a16:creationId xmlns:a16="http://schemas.microsoft.com/office/drawing/2014/main" id="{905D69B0-ACBD-496B-B3FE-31D1E6AEEB20}"/>
              </a:ext>
            </a:extLst>
          </p:cNvPr>
          <p:cNvSpPr/>
          <p:nvPr/>
        </p:nvSpPr>
        <p:spPr>
          <a:xfrm>
            <a:off x="5932887" y="2551803"/>
            <a:ext cx="3502058" cy="14547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Non-Blocking</a:t>
            </a:r>
          </a:p>
        </p:txBody>
      </p:sp>
      <p:sp>
        <p:nvSpPr>
          <p:cNvPr id="16" name="TextBox 15">
            <a:extLst>
              <a:ext uri="{FF2B5EF4-FFF2-40B4-BE49-F238E27FC236}">
                <a16:creationId xmlns:a16="http://schemas.microsoft.com/office/drawing/2014/main" id="{12053E2E-A6FD-483D-B0B2-3585B1B8FD31}"/>
              </a:ext>
            </a:extLst>
          </p:cNvPr>
          <p:cNvSpPr txBox="1"/>
          <p:nvPr/>
        </p:nvSpPr>
        <p:spPr>
          <a:xfrm>
            <a:off x="766935" y="3086057"/>
            <a:ext cx="1236236" cy="369332"/>
          </a:xfrm>
          <a:prstGeom prst="rect">
            <a:avLst/>
          </a:prstGeom>
          <a:noFill/>
        </p:spPr>
        <p:txBody>
          <a:bodyPr wrap="none" rtlCol="0">
            <a:spAutoFit/>
          </a:bodyPr>
          <a:lstStyle/>
          <a:p>
            <a:pPr algn="ctr"/>
            <a:r>
              <a:rPr lang="en-US" dirty="0"/>
              <a:t>Method1()</a:t>
            </a:r>
          </a:p>
        </p:txBody>
      </p:sp>
      <p:sp>
        <p:nvSpPr>
          <p:cNvPr id="17" name="TextBox 16">
            <a:extLst>
              <a:ext uri="{FF2B5EF4-FFF2-40B4-BE49-F238E27FC236}">
                <a16:creationId xmlns:a16="http://schemas.microsoft.com/office/drawing/2014/main" id="{9748D66E-32B7-44CE-A295-BA4DA96DB2C2}"/>
              </a:ext>
            </a:extLst>
          </p:cNvPr>
          <p:cNvSpPr txBox="1"/>
          <p:nvPr/>
        </p:nvSpPr>
        <p:spPr>
          <a:xfrm>
            <a:off x="4088802" y="3086057"/>
            <a:ext cx="1236236" cy="369332"/>
          </a:xfrm>
          <a:prstGeom prst="rect">
            <a:avLst/>
          </a:prstGeom>
          <a:noFill/>
        </p:spPr>
        <p:txBody>
          <a:bodyPr wrap="none" rtlCol="0">
            <a:spAutoFit/>
          </a:bodyPr>
          <a:lstStyle/>
          <a:p>
            <a:pPr algn="ctr"/>
            <a:r>
              <a:rPr lang="en-US" dirty="0"/>
              <a:t>Method1()</a:t>
            </a:r>
          </a:p>
        </p:txBody>
      </p:sp>
      <p:sp>
        <p:nvSpPr>
          <p:cNvPr id="18" name="TextBox 17">
            <a:extLst>
              <a:ext uri="{FF2B5EF4-FFF2-40B4-BE49-F238E27FC236}">
                <a16:creationId xmlns:a16="http://schemas.microsoft.com/office/drawing/2014/main" id="{86743614-7000-4B42-A6F6-7922D5F55134}"/>
              </a:ext>
            </a:extLst>
          </p:cNvPr>
          <p:cNvSpPr txBox="1"/>
          <p:nvPr/>
        </p:nvSpPr>
        <p:spPr>
          <a:xfrm>
            <a:off x="10154473" y="3098395"/>
            <a:ext cx="1236236" cy="369332"/>
          </a:xfrm>
          <a:prstGeom prst="rect">
            <a:avLst/>
          </a:prstGeom>
          <a:noFill/>
        </p:spPr>
        <p:txBody>
          <a:bodyPr wrap="none" rtlCol="0">
            <a:spAutoFit/>
          </a:bodyPr>
          <a:lstStyle/>
          <a:p>
            <a:pPr algn="ctr"/>
            <a:r>
              <a:rPr lang="en-US" dirty="0"/>
              <a:t>Method1()</a:t>
            </a:r>
          </a:p>
        </p:txBody>
      </p:sp>
      <p:grpSp>
        <p:nvGrpSpPr>
          <p:cNvPr id="19" name="Group 18">
            <a:extLst>
              <a:ext uri="{FF2B5EF4-FFF2-40B4-BE49-F238E27FC236}">
                <a16:creationId xmlns:a16="http://schemas.microsoft.com/office/drawing/2014/main" id="{BA9654D5-A4E1-4BDF-9EB3-01E3A9FE3A2D}"/>
              </a:ext>
            </a:extLst>
          </p:cNvPr>
          <p:cNvGrpSpPr/>
          <p:nvPr/>
        </p:nvGrpSpPr>
        <p:grpSpPr>
          <a:xfrm>
            <a:off x="6328063" y="4540785"/>
            <a:ext cx="2649682" cy="1454728"/>
            <a:chOff x="6328063" y="3817781"/>
            <a:chExt cx="2649682" cy="1454728"/>
          </a:xfrm>
        </p:grpSpPr>
        <p:sp>
          <p:nvSpPr>
            <p:cNvPr id="20" name="Rectangle 19">
              <a:extLst>
                <a:ext uri="{FF2B5EF4-FFF2-40B4-BE49-F238E27FC236}">
                  <a16:creationId xmlns:a16="http://schemas.microsoft.com/office/drawing/2014/main" id="{6D07ED86-79C7-4482-8E2D-2934963BADD9}"/>
                </a:ext>
              </a:extLst>
            </p:cNvPr>
            <p:cNvSpPr/>
            <p:nvPr/>
          </p:nvSpPr>
          <p:spPr>
            <a:xfrm>
              <a:off x="6328063" y="3817781"/>
              <a:ext cx="2649682" cy="1454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0160C3B1-8B69-4B34-97A4-BBA1D1CB037E}"/>
                </a:ext>
              </a:extLst>
            </p:cNvPr>
            <p:cNvSpPr txBox="1"/>
            <p:nvPr/>
          </p:nvSpPr>
          <p:spPr>
            <a:xfrm>
              <a:off x="7034786" y="4360479"/>
              <a:ext cx="1236237" cy="369332"/>
            </a:xfrm>
            <a:prstGeom prst="rect">
              <a:avLst/>
            </a:prstGeom>
            <a:noFill/>
          </p:spPr>
          <p:txBody>
            <a:bodyPr wrap="none" rtlCol="0">
              <a:spAutoFit/>
            </a:bodyPr>
            <a:lstStyle/>
            <a:p>
              <a:pPr algn="ctr"/>
              <a:r>
                <a:rPr lang="en-US" dirty="0"/>
                <a:t>Method2()</a:t>
              </a:r>
            </a:p>
          </p:txBody>
        </p:sp>
      </p:grpSp>
    </p:spTree>
    <p:extLst>
      <p:ext uri="{BB962C8B-B14F-4D97-AF65-F5344CB8AC3E}">
        <p14:creationId xmlns:p14="http://schemas.microsoft.com/office/powerpoint/2010/main" val="159151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1.48148E-6 L 0.00066 -0.28958 " pathEditMode="relative" rAng="0" ptsTypes="AA">
                                      <p:cBhvr>
                                        <p:cTn id="6" dur="2000" fill="hold"/>
                                        <p:tgtEl>
                                          <p:spTgt spid="19"/>
                                        </p:tgtEl>
                                        <p:attrNameLst>
                                          <p:attrName>ppt_x</p:attrName>
                                          <p:attrName>ppt_y</p:attrName>
                                        </p:attrNameLst>
                                      </p:cBhvr>
                                      <p:rCtr x="26" y="-144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Recommendations – Async/Await/Tasks</a:t>
            </a:r>
          </a:p>
        </p:txBody>
      </p:sp>
      <p:sp>
        <p:nvSpPr>
          <p:cNvPr id="12" name="Rectangle 11">
            <a:extLst>
              <a:ext uri="{FF2B5EF4-FFF2-40B4-BE49-F238E27FC236}">
                <a16:creationId xmlns:a16="http://schemas.microsoft.com/office/drawing/2014/main" id="{B78E7026-19AB-4BA4-A6D4-5F192982CE4C}"/>
              </a:ext>
            </a:extLst>
          </p:cNvPr>
          <p:cNvSpPr/>
          <p:nvPr/>
        </p:nvSpPr>
        <p:spPr>
          <a:xfrm>
            <a:off x="425308" y="2420174"/>
            <a:ext cx="11299620" cy="3170099"/>
          </a:xfrm>
          <a:prstGeom prst="rect">
            <a:avLst/>
          </a:prstGeom>
        </p:spPr>
        <p:txBody>
          <a:bodyPr wrap="square">
            <a:spAutoFit/>
          </a:bodyPr>
          <a:lstStyle/>
          <a:p>
            <a:r>
              <a:rPr lang="en-US" sz="2000" dirty="0">
                <a:latin typeface="Cascadia Code" panose="020B0609020000020004" pitchFamily="49" charset="0"/>
                <a:cs typeface="Cascadia Code" panose="020B0609020000020004" pitchFamily="49" charset="0"/>
              </a:rPr>
              <a:t>[</a:t>
            </a:r>
            <a:r>
              <a:rPr lang="en-US" sz="2000" dirty="0" err="1">
                <a:latin typeface="Cascadia Code" panose="020B0609020000020004" pitchFamily="49" charset="0"/>
                <a:cs typeface="Cascadia Code" panose="020B0609020000020004" pitchFamily="49" charset="0"/>
              </a:rPr>
              <a:t>AsyncStateMachine</a:t>
            </a:r>
            <a:r>
              <a:rPr lang="en-US" sz="2000" dirty="0">
                <a:latin typeface="Cascadia Code" panose="020B0609020000020004" pitchFamily="49" charset="0"/>
                <a:cs typeface="Cascadia Code" panose="020B0609020000020004" pitchFamily="49" charset="0"/>
              </a:rPr>
              <a:t>(</a:t>
            </a:r>
            <a:r>
              <a:rPr lang="en-US" sz="2000" dirty="0" err="1">
                <a:latin typeface="Cascadia Code" panose="020B0609020000020004" pitchFamily="49" charset="0"/>
                <a:cs typeface="Cascadia Code" panose="020B0609020000020004" pitchFamily="49" charset="0"/>
              </a:rPr>
              <a:t>typeof</a:t>
            </a:r>
            <a:r>
              <a:rPr lang="en-US" sz="2000" dirty="0">
                <a:latin typeface="Cascadia Code" panose="020B0609020000020004" pitchFamily="49" charset="0"/>
                <a:cs typeface="Cascadia Code" panose="020B0609020000020004" pitchFamily="49" charset="0"/>
              </a:rPr>
              <a:t>(Program.&lt;</a:t>
            </a:r>
            <a:r>
              <a:rPr lang="en-US" sz="2000" dirty="0" err="1">
                <a:latin typeface="Cascadia Code" panose="020B0609020000020004" pitchFamily="49" charset="0"/>
                <a:cs typeface="Cascadia Code" panose="020B0609020000020004" pitchFamily="49" charset="0"/>
              </a:rPr>
              <a:t>ReadFileAsync</a:t>
            </a:r>
            <a:r>
              <a:rPr lang="en-US" sz="2000" dirty="0">
                <a:latin typeface="Cascadia Code" panose="020B0609020000020004" pitchFamily="49" charset="0"/>
                <a:cs typeface="Cascadia Code" panose="020B0609020000020004" pitchFamily="49" charset="0"/>
              </a:rPr>
              <a:t>&gt;d__2))]</a:t>
            </a:r>
          </a:p>
          <a:p>
            <a:r>
              <a:rPr lang="en-US" sz="2000" dirty="0">
                <a:latin typeface="Cascadia Code" panose="020B0609020000020004" pitchFamily="49" charset="0"/>
                <a:cs typeface="Cascadia Code" panose="020B0609020000020004" pitchFamily="49" charset="0"/>
              </a:rPr>
              <a:t>private static Task </a:t>
            </a:r>
            <a:r>
              <a:rPr lang="en-US" sz="2000" dirty="0" err="1">
                <a:latin typeface="Cascadia Code" panose="020B0609020000020004" pitchFamily="49" charset="0"/>
                <a:cs typeface="Cascadia Code" panose="020B0609020000020004" pitchFamily="49" charset="0"/>
              </a:rPr>
              <a:t>ReadFileAsync</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Program.&lt;</a:t>
            </a:r>
            <a:r>
              <a:rPr lang="en-US" sz="2000" dirty="0" err="1">
                <a:latin typeface="Cascadia Code" panose="020B0609020000020004" pitchFamily="49" charset="0"/>
                <a:cs typeface="Cascadia Code" panose="020B0609020000020004" pitchFamily="49" charset="0"/>
              </a:rPr>
              <a:t>ReadFileAsync</a:t>
            </a:r>
            <a:r>
              <a:rPr lang="en-US" sz="2000" dirty="0">
                <a:latin typeface="Cascadia Code" panose="020B0609020000020004" pitchFamily="49" charset="0"/>
                <a:cs typeface="Cascadia Code" panose="020B0609020000020004" pitchFamily="49" charset="0"/>
              </a:rPr>
              <a:t>&gt;d__2 &lt;</a:t>
            </a:r>
            <a:r>
              <a:rPr lang="en-US" sz="2000" dirty="0" err="1">
                <a:latin typeface="Cascadia Code" panose="020B0609020000020004" pitchFamily="49" charset="0"/>
                <a:cs typeface="Cascadia Code" panose="020B0609020000020004" pitchFamily="49" charset="0"/>
              </a:rPr>
              <a:t>ReadFileAsync</a:t>
            </a:r>
            <a:r>
              <a:rPr lang="en-US" sz="2000" dirty="0">
                <a:latin typeface="Cascadia Code" panose="020B0609020000020004" pitchFamily="49" charset="0"/>
                <a:cs typeface="Cascadia Code" panose="020B0609020000020004" pitchFamily="49" charset="0"/>
              </a:rPr>
              <a:t>&gt;d__;</a:t>
            </a:r>
          </a:p>
          <a:p>
            <a:r>
              <a:rPr lang="en-US" sz="2000" dirty="0">
                <a:latin typeface="Cascadia Code" panose="020B0609020000020004" pitchFamily="49" charset="0"/>
                <a:cs typeface="Cascadia Code" panose="020B0609020000020004" pitchFamily="49" charset="0"/>
              </a:rPr>
              <a:t>  &lt;</a:t>
            </a:r>
            <a:r>
              <a:rPr lang="en-US" sz="2000" dirty="0" err="1">
                <a:latin typeface="Cascadia Code" panose="020B0609020000020004" pitchFamily="49" charset="0"/>
                <a:cs typeface="Cascadia Code" panose="020B0609020000020004" pitchFamily="49" charset="0"/>
              </a:rPr>
              <a:t>ReadFileAsync</a:t>
            </a:r>
            <a:r>
              <a:rPr lang="en-US" sz="2000" dirty="0">
                <a:latin typeface="Cascadia Code" panose="020B0609020000020004" pitchFamily="49" charset="0"/>
                <a:cs typeface="Cascadia Code" panose="020B0609020000020004" pitchFamily="49" charset="0"/>
              </a:rPr>
              <a:t>&gt;d__.&lt;&gt;</a:t>
            </a:r>
            <a:r>
              <a:rPr lang="en-US" sz="2000" dirty="0" err="1">
                <a:latin typeface="Cascadia Code" panose="020B0609020000020004" pitchFamily="49" charset="0"/>
                <a:cs typeface="Cascadia Code" panose="020B0609020000020004" pitchFamily="49" charset="0"/>
              </a:rPr>
              <a:t>t__builder</a:t>
            </a:r>
            <a:r>
              <a:rPr lang="en-US" sz="2000" dirty="0">
                <a:latin typeface="Cascadia Code" panose="020B0609020000020004" pitchFamily="49" charset="0"/>
                <a:cs typeface="Cascadia Code" panose="020B0609020000020004" pitchFamily="49" charset="0"/>
              </a:rPr>
              <a:t> = </a:t>
            </a:r>
            <a:r>
              <a:rPr lang="en-US" sz="2000" dirty="0" err="1">
                <a:latin typeface="Cascadia Code" panose="020B0609020000020004" pitchFamily="49" charset="0"/>
                <a:cs typeface="Cascadia Code" panose="020B0609020000020004" pitchFamily="49" charset="0"/>
              </a:rPr>
              <a:t>AsyncTaskMethodBuilder.Create</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&lt;</a:t>
            </a:r>
            <a:r>
              <a:rPr lang="en-US" sz="2000" dirty="0" err="1">
                <a:latin typeface="Cascadia Code" panose="020B0609020000020004" pitchFamily="49" charset="0"/>
                <a:cs typeface="Cascadia Code" panose="020B0609020000020004" pitchFamily="49" charset="0"/>
              </a:rPr>
              <a:t>ReadFileAsync</a:t>
            </a:r>
            <a:r>
              <a:rPr lang="en-US" sz="2000" dirty="0">
                <a:latin typeface="Cascadia Code" panose="020B0609020000020004" pitchFamily="49" charset="0"/>
                <a:cs typeface="Cascadia Code" panose="020B0609020000020004" pitchFamily="49" charset="0"/>
              </a:rPr>
              <a:t>&gt;d__.&lt;&gt;1__state = -1;</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AsyncTaskMethodBuilder</a:t>
            </a:r>
            <a:r>
              <a:rPr lang="en-US" sz="2000" dirty="0">
                <a:latin typeface="Cascadia Code" panose="020B0609020000020004" pitchFamily="49" charset="0"/>
                <a:cs typeface="Cascadia Code" panose="020B0609020000020004" pitchFamily="49" charset="0"/>
              </a:rPr>
              <a:t> &lt;&gt;</a:t>
            </a:r>
            <a:r>
              <a:rPr lang="en-US" sz="2000" dirty="0" err="1">
                <a:latin typeface="Cascadia Code" panose="020B0609020000020004" pitchFamily="49" charset="0"/>
                <a:cs typeface="Cascadia Code" panose="020B0609020000020004" pitchFamily="49" charset="0"/>
              </a:rPr>
              <a:t>t__builder</a:t>
            </a:r>
            <a:r>
              <a:rPr lang="en-US" sz="2000" dirty="0">
                <a:latin typeface="Cascadia Code" panose="020B0609020000020004" pitchFamily="49" charset="0"/>
                <a:cs typeface="Cascadia Code" panose="020B0609020000020004" pitchFamily="49" charset="0"/>
              </a:rPr>
              <a:t> = &lt;</a:t>
            </a:r>
            <a:r>
              <a:rPr lang="en-US" sz="2000" dirty="0" err="1">
                <a:latin typeface="Cascadia Code" panose="020B0609020000020004" pitchFamily="49" charset="0"/>
                <a:cs typeface="Cascadia Code" panose="020B0609020000020004" pitchFamily="49" charset="0"/>
              </a:rPr>
              <a:t>ReadFileAsync</a:t>
            </a:r>
            <a:r>
              <a:rPr lang="en-US" sz="2000" dirty="0">
                <a:latin typeface="Cascadia Code" panose="020B0609020000020004" pitchFamily="49" charset="0"/>
                <a:cs typeface="Cascadia Code" panose="020B0609020000020004" pitchFamily="49" charset="0"/>
              </a:rPr>
              <a:t>&gt;d__.&lt;&gt;</a:t>
            </a:r>
            <a:r>
              <a:rPr lang="en-US" sz="2000" dirty="0" err="1">
                <a:latin typeface="Cascadia Code" panose="020B0609020000020004" pitchFamily="49" charset="0"/>
                <a:cs typeface="Cascadia Code" panose="020B0609020000020004" pitchFamily="49" charset="0"/>
              </a:rPr>
              <a:t>t__builder</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&lt;&gt;t__</a:t>
            </a:r>
            <a:r>
              <a:rPr lang="en-US" sz="2000" dirty="0" err="1">
                <a:latin typeface="Cascadia Code" panose="020B0609020000020004" pitchFamily="49" charset="0"/>
                <a:cs typeface="Cascadia Code" panose="020B0609020000020004" pitchFamily="49" charset="0"/>
              </a:rPr>
              <a:t>builder.Start</a:t>
            </a:r>
            <a:r>
              <a:rPr lang="en-US" sz="2000" dirty="0">
                <a:latin typeface="Cascadia Code" panose="020B0609020000020004" pitchFamily="49" charset="0"/>
                <a:cs typeface="Cascadia Code" panose="020B0609020000020004" pitchFamily="49" charset="0"/>
              </a:rPr>
              <a:t>&lt;Program.&lt;</a:t>
            </a:r>
            <a:r>
              <a:rPr lang="en-US" sz="2000" dirty="0" err="1">
                <a:latin typeface="Cascadia Code" panose="020B0609020000020004" pitchFamily="49" charset="0"/>
                <a:cs typeface="Cascadia Code" panose="020B0609020000020004" pitchFamily="49" charset="0"/>
              </a:rPr>
              <a:t>ReadFileAsync</a:t>
            </a:r>
            <a:r>
              <a:rPr lang="en-US" sz="2000" dirty="0">
                <a:latin typeface="Cascadia Code" panose="020B0609020000020004" pitchFamily="49" charset="0"/>
                <a:cs typeface="Cascadia Code" panose="020B0609020000020004" pitchFamily="49" charset="0"/>
              </a:rPr>
              <a:t>&gt;d__2&gt;(ref &lt;</a:t>
            </a:r>
            <a:r>
              <a:rPr lang="en-US" sz="2000" dirty="0" err="1">
                <a:latin typeface="Cascadia Code" panose="020B0609020000020004" pitchFamily="49" charset="0"/>
                <a:cs typeface="Cascadia Code" panose="020B0609020000020004" pitchFamily="49" charset="0"/>
              </a:rPr>
              <a:t>ReadFileAsync</a:t>
            </a:r>
            <a:r>
              <a:rPr lang="en-US" sz="2000" dirty="0">
                <a:latin typeface="Cascadia Code" panose="020B0609020000020004" pitchFamily="49" charset="0"/>
                <a:cs typeface="Cascadia Code" panose="020B0609020000020004" pitchFamily="49" charset="0"/>
              </a:rPr>
              <a:t>&gt;d__);</a:t>
            </a:r>
          </a:p>
          <a:p>
            <a:r>
              <a:rPr lang="en-US" sz="2000" dirty="0">
                <a:latin typeface="Cascadia Code" panose="020B0609020000020004" pitchFamily="49" charset="0"/>
                <a:cs typeface="Cascadia Code" panose="020B0609020000020004" pitchFamily="49" charset="0"/>
              </a:rPr>
              <a:t>  return &lt;</a:t>
            </a:r>
            <a:r>
              <a:rPr lang="en-US" sz="2000" dirty="0" err="1">
                <a:latin typeface="Cascadia Code" panose="020B0609020000020004" pitchFamily="49" charset="0"/>
                <a:cs typeface="Cascadia Code" panose="020B0609020000020004" pitchFamily="49" charset="0"/>
              </a:rPr>
              <a:t>ReadFileAsync</a:t>
            </a:r>
            <a:r>
              <a:rPr lang="en-US" sz="2000" dirty="0">
                <a:latin typeface="Cascadia Code" panose="020B0609020000020004" pitchFamily="49" charset="0"/>
                <a:cs typeface="Cascadia Code" panose="020B0609020000020004" pitchFamily="49" charset="0"/>
              </a:rPr>
              <a:t>&gt;d__.&lt;&gt;t__</a:t>
            </a:r>
            <a:r>
              <a:rPr lang="en-US" sz="2000" dirty="0" err="1">
                <a:latin typeface="Cascadia Code" panose="020B0609020000020004" pitchFamily="49" charset="0"/>
                <a:cs typeface="Cascadia Code" panose="020B0609020000020004" pitchFamily="49" charset="0"/>
              </a:rPr>
              <a:t>builder.Task</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a:t>
            </a:r>
          </a:p>
        </p:txBody>
      </p:sp>
      <p:sp>
        <p:nvSpPr>
          <p:cNvPr id="22" name="Rectangle 21">
            <a:extLst>
              <a:ext uri="{FF2B5EF4-FFF2-40B4-BE49-F238E27FC236}">
                <a16:creationId xmlns:a16="http://schemas.microsoft.com/office/drawing/2014/main" id="{28025F18-429E-41A7-9B03-D5E624320A29}"/>
              </a:ext>
            </a:extLst>
          </p:cNvPr>
          <p:cNvSpPr/>
          <p:nvPr/>
        </p:nvSpPr>
        <p:spPr>
          <a:xfrm>
            <a:off x="776183" y="4585537"/>
            <a:ext cx="10742266" cy="3429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0C65F9A-BDF4-4855-831C-58A6DE397F4C}"/>
              </a:ext>
            </a:extLst>
          </p:cNvPr>
          <p:cNvSpPr/>
          <p:nvPr/>
        </p:nvSpPr>
        <p:spPr>
          <a:xfrm>
            <a:off x="776183" y="3374092"/>
            <a:ext cx="7344440" cy="3429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28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Recommendations – Async/Await/Tasks</a:t>
            </a:r>
          </a:p>
        </p:txBody>
      </p:sp>
      <p:sp>
        <p:nvSpPr>
          <p:cNvPr id="12" name="Rectangle 11">
            <a:extLst>
              <a:ext uri="{FF2B5EF4-FFF2-40B4-BE49-F238E27FC236}">
                <a16:creationId xmlns:a16="http://schemas.microsoft.com/office/drawing/2014/main" id="{203FBB83-AA41-4579-9AFE-A94877E09982}"/>
              </a:ext>
            </a:extLst>
          </p:cNvPr>
          <p:cNvSpPr/>
          <p:nvPr/>
        </p:nvSpPr>
        <p:spPr>
          <a:xfrm>
            <a:off x="1820731" y="1960311"/>
            <a:ext cx="8822459" cy="1323439"/>
          </a:xfrm>
          <a:prstGeom prst="rect">
            <a:avLst/>
          </a:prstGeom>
        </p:spPr>
        <p:txBody>
          <a:bodyPr wrap="square">
            <a:spAutoFit/>
          </a:bodyPr>
          <a:lstStyle/>
          <a:p>
            <a:r>
              <a:rPr lang="en-US" sz="2000" dirty="0">
                <a:latin typeface="Cascadia Code" panose="020B0609020000020004" pitchFamily="49" charset="0"/>
                <a:cs typeface="Cascadia Code" panose="020B0609020000020004" pitchFamily="49" charset="0"/>
              </a:rPr>
              <a:t>[</a:t>
            </a:r>
            <a:r>
              <a:rPr lang="en-US" sz="2000" dirty="0" err="1">
                <a:latin typeface="Cascadia Code" panose="020B0609020000020004" pitchFamily="49" charset="0"/>
                <a:cs typeface="Cascadia Code" panose="020B0609020000020004" pitchFamily="49" charset="0"/>
              </a:rPr>
              <a:t>CompilerGenerated</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a:t>
            </a:r>
            <a:r>
              <a:rPr lang="en-US" sz="2000" dirty="0" err="1">
                <a:latin typeface="Cascadia Code" panose="020B0609020000020004" pitchFamily="49" charset="0"/>
                <a:cs typeface="Cascadia Code" panose="020B0609020000020004" pitchFamily="49" charset="0"/>
              </a:rPr>
              <a:t>StructLayout</a:t>
            </a:r>
            <a:r>
              <a:rPr lang="en-US" sz="2000" dirty="0">
                <a:latin typeface="Cascadia Code" panose="020B0609020000020004" pitchFamily="49" charset="0"/>
                <a:cs typeface="Cascadia Code" panose="020B0609020000020004" pitchFamily="49" charset="0"/>
              </a:rPr>
              <a:t>(</a:t>
            </a:r>
            <a:r>
              <a:rPr lang="en-US" sz="2000" dirty="0" err="1">
                <a:latin typeface="Cascadia Code" panose="020B0609020000020004" pitchFamily="49" charset="0"/>
                <a:cs typeface="Cascadia Code" panose="020B0609020000020004" pitchFamily="49" charset="0"/>
              </a:rPr>
              <a:t>LayoutKind.Auto</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private </a:t>
            </a:r>
            <a:r>
              <a:rPr lang="en-US" sz="2000" dirty="0" err="1">
                <a:latin typeface="Cascadia Code" panose="020B0609020000020004" pitchFamily="49" charset="0"/>
                <a:cs typeface="Cascadia Code" panose="020B0609020000020004" pitchFamily="49" charset="0"/>
              </a:rPr>
              <a:t>struct</a:t>
            </a:r>
            <a:r>
              <a:rPr lang="en-US" sz="2000" dirty="0">
                <a:latin typeface="Cascadia Code" panose="020B0609020000020004" pitchFamily="49" charset="0"/>
                <a:cs typeface="Cascadia Code" panose="020B0609020000020004" pitchFamily="49" charset="0"/>
              </a:rPr>
              <a:t> &lt;</a:t>
            </a:r>
            <a:r>
              <a:rPr lang="en-US" sz="2000" dirty="0" err="1">
                <a:latin typeface="Cascadia Code" panose="020B0609020000020004" pitchFamily="49" charset="0"/>
                <a:cs typeface="Cascadia Code" panose="020B0609020000020004" pitchFamily="49" charset="0"/>
              </a:rPr>
              <a:t>ReadFileAsync</a:t>
            </a:r>
            <a:r>
              <a:rPr lang="en-US" sz="2000" dirty="0">
                <a:latin typeface="Cascadia Code" panose="020B0609020000020004" pitchFamily="49" charset="0"/>
                <a:cs typeface="Cascadia Code" panose="020B0609020000020004" pitchFamily="49" charset="0"/>
              </a:rPr>
              <a:t>&gt;d__2 : </a:t>
            </a:r>
            <a:r>
              <a:rPr lang="en-US" sz="2000" dirty="0" err="1">
                <a:latin typeface="Cascadia Code" panose="020B0609020000020004" pitchFamily="49" charset="0"/>
                <a:cs typeface="Cascadia Code" panose="020B0609020000020004" pitchFamily="49" charset="0"/>
              </a:rPr>
              <a:t>IAsyncStateMachine</a:t>
            </a:r>
            <a:endParaRPr lang="en-US" sz="2000" dirty="0">
              <a:latin typeface="Cascadia Code" panose="020B0609020000020004" pitchFamily="49" charset="0"/>
              <a:cs typeface="Cascadia Code" panose="020B0609020000020004" pitchFamily="49" charset="0"/>
            </a:endParaRPr>
          </a:p>
          <a:p>
            <a:r>
              <a:rPr lang="en-US" sz="2000" dirty="0">
                <a:latin typeface="Cascadia Code" panose="020B0609020000020004" pitchFamily="49" charset="0"/>
                <a:cs typeface="Cascadia Code" panose="020B0609020000020004" pitchFamily="49" charset="0"/>
              </a:rPr>
              <a:t>{</a:t>
            </a:r>
          </a:p>
        </p:txBody>
      </p:sp>
      <p:sp>
        <p:nvSpPr>
          <p:cNvPr id="22" name="Rectangle 21">
            <a:extLst>
              <a:ext uri="{FF2B5EF4-FFF2-40B4-BE49-F238E27FC236}">
                <a16:creationId xmlns:a16="http://schemas.microsoft.com/office/drawing/2014/main" id="{9FE0FC13-8773-4063-A907-C3F03C68189C}"/>
              </a:ext>
            </a:extLst>
          </p:cNvPr>
          <p:cNvSpPr/>
          <p:nvPr/>
        </p:nvSpPr>
        <p:spPr>
          <a:xfrm>
            <a:off x="1085240" y="3970454"/>
            <a:ext cx="10385727" cy="1938992"/>
          </a:xfrm>
          <a:prstGeom prst="rect">
            <a:avLst/>
          </a:prstGeom>
        </p:spPr>
        <p:txBody>
          <a:bodyPr wrap="square">
            <a:spAutoFit/>
          </a:bodyPr>
          <a:lstStyle/>
          <a:p>
            <a:r>
              <a:rPr lang="en-US" sz="2000" dirty="0">
                <a:latin typeface="Cascadia Code" panose="020B0609020000020004" pitchFamily="49" charset="0"/>
                <a:cs typeface="Cascadia Code" panose="020B0609020000020004" pitchFamily="49" charset="0"/>
              </a:rPr>
              <a:t>IL_2A5:</a:t>
            </a:r>
          </a:p>
          <a:p>
            <a:r>
              <a:rPr lang="en-US" sz="2000" dirty="0">
                <a:latin typeface="Cascadia Code" panose="020B0609020000020004" pitchFamily="49" charset="0"/>
                <a:cs typeface="Cascadia Code" panose="020B0609020000020004" pitchFamily="49" charset="0"/>
              </a:rPr>
              <a:t>  if (!this.&lt;stream&gt;5__1.EndOfStream)</a:t>
            </a:r>
          </a:p>
          <a:p>
            <a:r>
              <a:rPr lang="en-US" sz="2000" dirty="0">
                <a:latin typeface="Cascadia Code" panose="020B0609020000020004" pitchFamily="49" charset="0"/>
                <a:cs typeface="Cascadia Code" panose="020B0609020000020004" pitchFamily="49" charset="0"/>
              </a:rPr>
              <a:t>  {</a:t>
            </a:r>
          </a:p>
          <a:p>
            <a:r>
              <a:rPr lang="en-US" sz="2000" dirty="0">
                <a:latin typeface="Cascadia Code" panose="020B0609020000020004" pitchFamily="49" charset="0"/>
                <a:cs typeface="Cascadia Code" panose="020B0609020000020004" pitchFamily="49" charset="0"/>
              </a:rPr>
              <a:t>    taskAwaiter2 = this.&lt;stream&gt;5__1.ReadLineAsync().</a:t>
            </a:r>
            <a:r>
              <a:rPr lang="en-US" sz="2000" dirty="0" err="1">
                <a:latin typeface="Cascadia Code" panose="020B0609020000020004" pitchFamily="49" charset="0"/>
                <a:cs typeface="Cascadia Code" panose="020B0609020000020004" pitchFamily="49" charset="0"/>
              </a:rPr>
              <a:t>GetAwaiter</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if (!taskAwaiter2.IsCompleted)</a:t>
            </a:r>
          </a:p>
          <a:p>
            <a:r>
              <a:rPr lang="en-US" sz="2000" dirty="0">
                <a:latin typeface="Cascadia Code" panose="020B0609020000020004" pitchFamily="49" charset="0"/>
                <a:cs typeface="Cascadia Code" panose="020B0609020000020004" pitchFamily="49" charset="0"/>
              </a:rPr>
              <a:t>    {</a:t>
            </a:r>
          </a:p>
        </p:txBody>
      </p:sp>
    </p:spTree>
    <p:extLst>
      <p:ext uri="{BB962C8B-B14F-4D97-AF65-F5344CB8AC3E}">
        <p14:creationId xmlns:p14="http://schemas.microsoft.com/office/powerpoint/2010/main" val="3028551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Recommendations – Async/Await/Tasks</a:t>
            </a:r>
          </a:p>
        </p:txBody>
      </p:sp>
      <p:sp>
        <p:nvSpPr>
          <p:cNvPr id="5" name="Rectangle 4">
            <a:extLst>
              <a:ext uri="{FF2B5EF4-FFF2-40B4-BE49-F238E27FC236}">
                <a16:creationId xmlns:a16="http://schemas.microsoft.com/office/drawing/2014/main" id="{E27A91F7-2EE7-488E-B9DD-52ED1F988CEB}"/>
              </a:ext>
            </a:extLst>
          </p:cNvPr>
          <p:cNvSpPr/>
          <p:nvPr/>
        </p:nvSpPr>
        <p:spPr>
          <a:xfrm>
            <a:off x="390724" y="2209075"/>
            <a:ext cx="11410551" cy="1015663"/>
          </a:xfrm>
          <a:prstGeom prst="rect">
            <a:avLst/>
          </a:prstGeom>
        </p:spPr>
        <p:txBody>
          <a:bodyPr wrap="square">
            <a:spAutoFit/>
          </a:bodyPr>
          <a:lstStyle/>
          <a:p>
            <a:r>
              <a:rPr lang="en-US" sz="2000" dirty="0">
                <a:latin typeface="Cascadia Code" panose="020B0609020000020004" pitchFamily="49" charset="0"/>
                <a:cs typeface="Cascadia Code" panose="020B0609020000020004" pitchFamily="49" charset="0"/>
              </a:rPr>
              <a:t>[</a:t>
            </a:r>
            <a:r>
              <a:rPr lang="en-US" sz="2000" dirty="0" err="1">
                <a:latin typeface="Cascadia Code" panose="020B0609020000020004" pitchFamily="49" charset="0"/>
                <a:cs typeface="Cascadia Code" panose="020B0609020000020004" pitchFamily="49" charset="0"/>
              </a:rPr>
              <a:t>HostProtectionAttribute</a:t>
            </a:r>
            <a:r>
              <a:rPr lang="en-US" sz="2000" dirty="0">
                <a:latin typeface="Cascadia Code" panose="020B0609020000020004" pitchFamily="49" charset="0"/>
                <a:cs typeface="Cascadia Code" panose="020B0609020000020004" pitchFamily="49" charset="0"/>
              </a:rPr>
              <a:t>(</a:t>
            </a:r>
            <a:r>
              <a:rPr lang="en-US" sz="2000" dirty="0" err="1">
                <a:latin typeface="Cascadia Code" panose="020B0609020000020004" pitchFamily="49" charset="0"/>
                <a:cs typeface="Cascadia Code" panose="020B0609020000020004" pitchFamily="49" charset="0"/>
              </a:rPr>
              <a:t>SecurityAction.LinkDemand</a:t>
            </a:r>
            <a:r>
              <a:rPr lang="en-US" sz="2000" dirty="0">
                <a:latin typeface="Cascadia Code" panose="020B0609020000020004" pitchFamily="49" charset="0"/>
                <a:cs typeface="Cascadia Code" panose="020B0609020000020004" pitchFamily="49" charset="0"/>
              </a:rPr>
              <a:t>, Synchronization = true, </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ExternalThreading</a:t>
            </a:r>
            <a:r>
              <a:rPr lang="en-US" sz="2000" dirty="0">
                <a:latin typeface="Cascadia Code" panose="020B0609020000020004" pitchFamily="49" charset="0"/>
                <a:cs typeface="Cascadia Code" panose="020B0609020000020004" pitchFamily="49" charset="0"/>
              </a:rPr>
              <a:t> = true)]</a:t>
            </a:r>
          </a:p>
          <a:p>
            <a:r>
              <a:rPr lang="en-US" sz="2000" dirty="0">
                <a:latin typeface="Cascadia Code" panose="020B0609020000020004" pitchFamily="49" charset="0"/>
                <a:cs typeface="Cascadia Code" panose="020B0609020000020004" pitchFamily="49" charset="0"/>
              </a:rPr>
              <a:t>public class Task : </a:t>
            </a:r>
            <a:r>
              <a:rPr lang="en-US" sz="2000" dirty="0" err="1">
                <a:latin typeface="Cascadia Code" panose="020B0609020000020004" pitchFamily="49" charset="0"/>
                <a:cs typeface="Cascadia Code" panose="020B0609020000020004" pitchFamily="49" charset="0"/>
              </a:rPr>
              <a:t>IAsyncResult</a:t>
            </a:r>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IDisposable</a:t>
            </a:r>
            <a:endParaRPr lang="en-US" sz="2000" dirty="0">
              <a:latin typeface="Cascadia Code" panose="020B0609020000020004" pitchFamily="49" charset="0"/>
              <a:cs typeface="Cascadia Code" panose="020B0609020000020004" pitchFamily="49" charset="0"/>
            </a:endParaRPr>
          </a:p>
        </p:txBody>
      </p:sp>
      <p:sp>
        <p:nvSpPr>
          <p:cNvPr id="6" name="Rectangle 5">
            <a:extLst>
              <a:ext uri="{FF2B5EF4-FFF2-40B4-BE49-F238E27FC236}">
                <a16:creationId xmlns:a16="http://schemas.microsoft.com/office/drawing/2014/main" id="{8988AF1B-A4CA-44D4-B106-AB363D00A690}"/>
              </a:ext>
            </a:extLst>
          </p:cNvPr>
          <p:cNvSpPr/>
          <p:nvPr/>
        </p:nvSpPr>
        <p:spPr>
          <a:xfrm>
            <a:off x="2877153" y="3936922"/>
            <a:ext cx="6155794" cy="1631216"/>
          </a:xfrm>
          <a:prstGeom prst="rect">
            <a:avLst/>
          </a:prstGeom>
        </p:spPr>
        <p:txBody>
          <a:bodyPr wrap="square">
            <a:spAutoFit/>
          </a:bodyPr>
          <a:lstStyle/>
          <a:p>
            <a:r>
              <a:rPr lang="en-US" sz="2000" dirty="0" err="1">
                <a:latin typeface="Cascadia Code" panose="020B0609020000020004" pitchFamily="49" charset="0"/>
                <a:cs typeface="Cascadia Code" panose="020B0609020000020004" pitchFamily="49" charset="0"/>
              </a:rPr>
              <a:t>var</a:t>
            </a:r>
            <a:r>
              <a:rPr lang="en-US" sz="2000" dirty="0">
                <a:latin typeface="Cascadia Code" panose="020B0609020000020004" pitchFamily="49" charset="0"/>
                <a:cs typeface="Cascadia Code" panose="020B0609020000020004" pitchFamily="49" charset="0"/>
              </a:rPr>
              <a:t> code1 = </a:t>
            </a:r>
            <a:r>
              <a:rPr lang="en-US" sz="2000" dirty="0" err="1">
                <a:latin typeface="Cascadia Code" panose="020B0609020000020004" pitchFamily="49" charset="0"/>
                <a:cs typeface="Cascadia Code" panose="020B0609020000020004" pitchFamily="49" charset="0"/>
              </a:rPr>
              <a:t>Task.Run</a:t>
            </a:r>
            <a:r>
              <a:rPr lang="en-US" sz="2000" dirty="0">
                <a:latin typeface="Cascadia Code" panose="020B0609020000020004" pitchFamily="49" charset="0"/>
                <a:cs typeface="Cascadia Code" panose="020B0609020000020004" pitchFamily="49" charset="0"/>
              </a:rPr>
              <a:t>(() =&gt; { ... });</a:t>
            </a:r>
          </a:p>
          <a:p>
            <a:r>
              <a:rPr lang="en-US" sz="2000" dirty="0" err="1">
                <a:latin typeface="Cascadia Code" panose="020B0609020000020004" pitchFamily="49" charset="0"/>
                <a:cs typeface="Cascadia Code" panose="020B0609020000020004" pitchFamily="49" charset="0"/>
              </a:rPr>
              <a:t>var</a:t>
            </a:r>
            <a:r>
              <a:rPr lang="en-US" sz="2000" dirty="0">
                <a:latin typeface="Cascadia Code" panose="020B0609020000020004" pitchFamily="49" charset="0"/>
                <a:cs typeface="Cascadia Code" panose="020B0609020000020004" pitchFamily="49" charset="0"/>
              </a:rPr>
              <a:t> code2 = </a:t>
            </a:r>
            <a:r>
              <a:rPr lang="en-US" sz="2000" dirty="0" err="1">
                <a:latin typeface="Cascadia Code" panose="020B0609020000020004" pitchFamily="49" charset="0"/>
                <a:cs typeface="Cascadia Code" panose="020B0609020000020004" pitchFamily="49" charset="0"/>
              </a:rPr>
              <a:t>Task.Run</a:t>
            </a:r>
            <a:r>
              <a:rPr lang="en-US" sz="2000" dirty="0">
                <a:latin typeface="Cascadia Code" panose="020B0609020000020004" pitchFamily="49" charset="0"/>
                <a:cs typeface="Cascadia Code" panose="020B0609020000020004" pitchFamily="49" charset="0"/>
              </a:rPr>
              <a:t>(() =&gt; { ... });</a:t>
            </a:r>
          </a:p>
          <a:p>
            <a:r>
              <a:rPr lang="en-US" sz="2000" dirty="0" err="1">
                <a:latin typeface="Cascadia Code" panose="020B0609020000020004" pitchFamily="49" charset="0"/>
                <a:cs typeface="Cascadia Code" panose="020B0609020000020004" pitchFamily="49" charset="0"/>
              </a:rPr>
              <a:t>var</a:t>
            </a:r>
            <a:r>
              <a:rPr lang="en-US" sz="2000" dirty="0">
                <a:latin typeface="Cascadia Code" panose="020B0609020000020004" pitchFamily="49" charset="0"/>
                <a:cs typeface="Cascadia Code" panose="020B0609020000020004" pitchFamily="49" charset="0"/>
              </a:rPr>
              <a:t> code3 = </a:t>
            </a:r>
            <a:r>
              <a:rPr lang="en-US" sz="2000" dirty="0" err="1">
                <a:latin typeface="Cascadia Code" panose="020B0609020000020004" pitchFamily="49" charset="0"/>
                <a:cs typeface="Cascadia Code" panose="020B0609020000020004" pitchFamily="49" charset="0"/>
              </a:rPr>
              <a:t>Task.Run</a:t>
            </a:r>
            <a:r>
              <a:rPr lang="en-US" sz="2000" dirty="0">
                <a:latin typeface="Cascadia Code" panose="020B0609020000020004" pitchFamily="49" charset="0"/>
                <a:cs typeface="Cascadia Code" panose="020B0609020000020004" pitchFamily="49" charset="0"/>
              </a:rPr>
              <a:t>(() =&gt; { ... });</a:t>
            </a:r>
          </a:p>
          <a:p>
            <a:endParaRPr lang="en-US" sz="2000" dirty="0">
              <a:latin typeface="Cascadia Code" panose="020B0609020000020004" pitchFamily="49" charset="0"/>
              <a:cs typeface="Cascadia Code" panose="020B0609020000020004" pitchFamily="49" charset="0"/>
            </a:endParaRPr>
          </a:p>
          <a:p>
            <a:r>
              <a:rPr lang="en-US" sz="2000" dirty="0">
                <a:latin typeface="Cascadia Code" panose="020B0609020000020004" pitchFamily="49" charset="0"/>
                <a:cs typeface="Cascadia Code" panose="020B0609020000020004" pitchFamily="49" charset="0"/>
              </a:rPr>
              <a:t>await </a:t>
            </a:r>
            <a:r>
              <a:rPr lang="en-US" sz="2000" dirty="0" err="1">
                <a:latin typeface="Cascadia Code" panose="020B0609020000020004" pitchFamily="49" charset="0"/>
                <a:cs typeface="Cascadia Code" panose="020B0609020000020004" pitchFamily="49" charset="0"/>
              </a:rPr>
              <a:t>Task.WhenAll</a:t>
            </a:r>
            <a:r>
              <a:rPr lang="en-US" sz="2000" dirty="0">
                <a:latin typeface="Cascadia Code" panose="020B0609020000020004" pitchFamily="49" charset="0"/>
                <a:cs typeface="Cascadia Code" panose="020B0609020000020004" pitchFamily="49" charset="0"/>
              </a:rPr>
              <a:t>(code1, code2, code3);</a:t>
            </a:r>
          </a:p>
        </p:txBody>
      </p:sp>
    </p:spTree>
    <p:extLst>
      <p:ext uri="{BB962C8B-B14F-4D97-AF65-F5344CB8AC3E}">
        <p14:creationId xmlns:p14="http://schemas.microsoft.com/office/powerpoint/2010/main" val="3226133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Recommendations – Async/Await/Tasks</a:t>
            </a:r>
          </a:p>
        </p:txBody>
      </p:sp>
      <p:sp>
        <p:nvSpPr>
          <p:cNvPr id="7" name="Rectangle 6">
            <a:extLst>
              <a:ext uri="{FF2B5EF4-FFF2-40B4-BE49-F238E27FC236}">
                <a16:creationId xmlns:a16="http://schemas.microsoft.com/office/drawing/2014/main" id="{F5D68BCE-36D3-45F2-BF4E-57A2E08A1F34}"/>
              </a:ext>
            </a:extLst>
          </p:cNvPr>
          <p:cNvSpPr/>
          <p:nvPr/>
        </p:nvSpPr>
        <p:spPr>
          <a:xfrm>
            <a:off x="3664107" y="3437193"/>
            <a:ext cx="4812814" cy="1323439"/>
          </a:xfrm>
          <a:prstGeom prst="rect">
            <a:avLst/>
          </a:prstGeom>
        </p:spPr>
        <p:txBody>
          <a:bodyPr wrap="square">
            <a:spAutoFit/>
          </a:bodyPr>
          <a:lstStyle/>
          <a:p>
            <a:r>
              <a:rPr lang="en-US" sz="2000" dirty="0">
                <a:latin typeface="Cascadia Code" panose="020B0609020000020004" pitchFamily="49" charset="0"/>
                <a:cs typeface="Cascadia Code" panose="020B0609020000020004" pitchFamily="49" charset="0"/>
              </a:rPr>
              <a:t>public </a:t>
            </a:r>
            <a:r>
              <a:rPr lang="en-US" sz="2000" dirty="0" err="1">
                <a:latin typeface="Cascadia Code" panose="020B0609020000020004" pitchFamily="49" charset="0"/>
                <a:cs typeface="Cascadia Code" panose="020B0609020000020004" pitchFamily="49" charset="0"/>
              </a:rPr>
              <a:t>async</a:t>
            </a:r>
            <a:r>
              <a:rPr lang="en-US" sz="2000" dirty="0">
                <a:latin typeface="Cascadia Code" panose="020B0609020000020004" pitchFamily="49" charset="0"/>
                <a:cs typeface="Cascadia Code" panose="020B0609020000020004" pitchFamily="49" charset="0"/>
              </a:rPr>
              <a:t> void DoSomething()</a:t>
            </a:r>
          </a:p>
          <a:p>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a:t>
            </a:r>
          </a:p>
          <a:p>
            <a:r>
              <a:rPr lang="en-US" sz="2000" dirty="0">
                <a:latin typeface="Cascadia Code" panose="020B0609020000020004" pitchFamily="49" charset="0"/>
                <a:cs typeface="Cascadia Code" panose="020B0609020000020004" pitchFamily="49" charset="0"/>
              </a:rPr>
              <a:t>}</a:t>
            </a:r>
          </a:p>
        </p:txBody>
      </p:sp>
      <p:sp>
        <p:nvSpPr>
          <p:cNvPr id="8" name="Oval 7">
            <a:extLst>
              <a:ext uri="{FF2B5EF4-FFF2-40B4-BE49-F238E27FC236}">
                <a16:creationId xmlns:a16="http://schemas.microsoft.com/office/drawing/2014/main" id="{E57F2F3A-6557-40C7-900B-66071F76360E}"/>
              </a:ext>
            </a:extLst>
          </p:cNvPr>
          <p:cNvSpPr/>
          <p:nvPr/>
        </p:nvSpPr>
        <p:spPr>
          <a:xfrm>
            <a:off x="3555584" y="1527788"/>
            <a:ext cx="5080832" cy="5084064"/>
          </a:xfrm>
          <a:prstGeom prst="ellipse">
            <a:avLst/>
          </a:prstGeom>
          <a:noFill/>
          <a:ln w="1079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DDB8DC0-E6A8-410F-98EC-CAA59F52458E}"/>
              </a:ext>
            </a:extLst>
          </p:cNvPr>
          <p:cNvCxnSpPr>
            <a:stCxn id="8" idx="1"/>
            <a:endCxn id="8" idx="5"/>
          </p:cNvCxnSpPr>
          <p:nvPr/>
        </p:nvCxnSpPr>
        <p:spPr>
          <a:xfrm>
            <a:off x="4299655" y="2272332"/>
            <a:ext cx="3592690" cy="3594976"/>
          </a:xfrm>
          <a:prstGeom prst="line">
            <a:avLst/>
          </a:prstGeom>
          <a:ln w="1079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572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Recommendations – Async/Await/Tasks</a:t>
            </a:r>
          </a:p>
        </p:txBody>
      </p:sp>
      <p:sp>
        <p:nvSpPr>
          <p:cNvPr id="7" name="Rectangle 6">
            <a:extLst>
              <a:ext uri="{FF2B5EF4-FFF2-40B4-BE49-F238E27FC236}">
                <a16:creationId xmlns:a16="http://schemas.microsoft.com/office/drawing/2014/main" id="{F3AF67FC-7CB8-41E7-8CD6-4E06D5B85A3F}"/>
              </a:ext>
            </a:extLst>
          </p:cNvPr>
          <p:cNvSpPr/>
          <p:nvPr/>
        </p:nvSpPr>
        <p:spPr>
          <a:xfrm>
            <a:off x="1801327" y="2090965"/>
            <a:ext cx="8589344" cy="3785652"/>
          </a:xfrm>
          <a:prstGeom prst="rect">
            <a:avLst/>
          </a:prstGeom>
        </p:spPr>
        <p:txBody>
          <a:bodyPr wrap="square">
            <a:spAutoFit/>
          </a:bodyPr>
          <a:lstStyle/>
          <a:p>
            <a:r>
              <a:rPr lang="en-US" sz="2000" dirty="0">
                <a:latin typeface="Cascadia Code" panose="020B0609020000020004" pitchFamily="49" charset="0"/>
                <a:cs typeface="Cascadia Code" panose="020B0609020000020004" pitchFamily="49" charset="0"/>
              </a:rPr>
              <a:t>[Serializable]</a:t>
            </a:r>
          </a:p>
          <a:p>
            <a:r>
              <a:rPr lang="en-US" sz="2000" dirty="0">
                <a:latin typeface="Cascadia Code" panose="020B0609020000020004" pitchFamily="49" charset="0"/>
                <a:cs typeface="Cascadia Code" panose="020B0609020000020004" pitchFamily="49" charset="0"/>
              </a:rPr>
              <a:t>internal sealed class </a:t>
            </a:r>
            <a:r>
              <a:rPr lang="en-US" sz="2000" dirty="0" err="1">
                <a:latin typeface="Cascadia Code" panose="020B0609020000020004" pitchFamily="49" charset="0"/>
                <a:cs typeface="Cascadia Code" panose="020B0609020000020004" pitchFamily="49" charset="0"/>
              </a:rPr>
              <a:t>SyncTextWriter</a:t>
            </a:r>
            <a:r>
              <a:rPr lang="en-US" sz="2000" dirty="0">
                <a:latin typeface="Cascadia Code" panose="020B0609020000020004" pitchFamily="49" charset="0"/>
                <a:cs typeface="Cascadia Code" panose="020B0609020000020004" pitchFamily="49" charset="0"/>
              </a:rPr>
              <a:t> : </a:t>
            </a:r>
            <a:r>
              <a:rPr lang="en-US" sz="2000" dirty="0" err="1">
                <a:latin typeface="Cascadia Code" panose="020B0609020000020004" pitchFamily="49" charset="0"/>
                <a:cs typeface="Cascadia Code" panose="020B0609020000020004" pitchFamily="49" charset="0"/>
              </a:rPr>
              <a:t>TextWriter</a:t>
            </a:r>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IDisposable</a:t>
            </a:r>
            <a:endParaRPr lang="en-US" sz="2000" dirty="0">
              <a:latin typeface="Cascadia Code" panose="020B0609020000020004" pitchFamily="49" charset="0"/>
              <a:cs typeface="Cascadia Code" panose="020B0609020000020004" pitchFamily="49" charset="0"/>
            </a:endParaRPr>
          </a:p>
          <a:p>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MethodImplAttribute</a:t>
            </a:r>
            <a:r>
              <a:rPr lang="en-US" sz="2000" dirty="0">
                <a:latin typeface="Cascadia Code" panose="020B0609020000020004" pitchFamily="49" charset="0"/>
                <a:cs typeface="Cascadia Code" panose="020B0609020000020004" pitchFamily="49" charset="0"/>
              </a:rPr>
              <a:t>(</a:t>
            </a:r>
            <a:r>
              <a:rPr lang="en-US" sz="2000" dirty="0" err="1">
                <a:latin typeface="Cascadia Code" panose="020B0609020000020004" pitchFamily="49" charset="0"/>
                <a:cs typeface="Cascadia Code" panose="020B0609020000020004" pitchFamily="49" charset="0"/>
              </a:rPr>
              <a:t>MethodImplOptions.Synchronized</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ComVisible</a:t>
            </a:r>
            <a:r>
              <a:rPr lang="en-US" sz="2000" dirty="0">
                <a:latin typeface="Cascadia Code" panose="020B0609020000020004" pitchFamily="49" charset="0"/>
                <a:cs typeface="Cascadia Code" panose="020B0609020000020004" pitchFamily="49" charset="0"/>
              </a:rPr>
              <a:t>(false)]</a:t>
            </a:r>
          </a:p>
          <a:p>
            <a:r>
              <a:rPr lang="en-US" sz="2000" dirty="0">
                <a:latin typeface="Cascadia Code" panose="020B0609020000020004" pitchFamily="49" charset="0"/>
                <a:cs typeface="Cascadia Code" panose="020B0609020000020004" pitchFamily="49" charset="0"/>
              </a:rPr>
              <a:t>  public override Task </a:t>
            </a:r>
            <a:r>
              <a:rPr lang="en-US" sz="2000" dirty="0" err="1">
                <a:latin typeface="Cascadia Code" panose="020B0609020000020004" pitchFamily="49" charset="0"/>
                <a:cs typeface="Cascadia Code" panose="020B0609020000020004" pitchFamily="49" charset="0"/>
              </a:rPr>
              <a:t>WriteLineAsync</a:t>
            </a:r>
            <a:r>
              <a:rPr lang="en-US" sz="2000" dirty="0">
                <a:latin typeface="Cascadia Code" panose="020B0609020000020004" pitchFamily="49" charset="0"/>
                <a:cs typeface="Cascadia Code" panose="020B0609020000020004" pitchFamily="49" charset="0"/>
              </a:rPr>
              <a:t>(String value)</a:t>
            </a:r>
          </a:p>
          <a:p>
            <a:r>
              <a:rPr lang="en-US" sz="2000" dirty="0">
                <a:latin typeface="Cascadia Code" panose="020B0609020000020004" pitchFamily="49" charset="0"/>
                <a:cs typeface="Cascadia Code" panose="020B0609020000020004" pitchFamily="49" charset="0"/>
              </a:rPr>
              <a:t>  {</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WriteLine</a:t>
            </a:r>
            <a:r>
              <a:rPr lang="en-US" sz="2000" dirty="0">
                <a:latin typeface="Cascadia Code" panose="020B0609020000020004" pitchFamily="49" charset="0"/>
                <a:cs typeface="Cascadia Code" panose="020B0609020000020004" pitchFamily="49" charset="0"/>
              </a:rPr>
              <a:t>(value);</a:t>
            </a:r>
          </a:p>
          <a:p>
            <a:r>
              <a:rPr lang="en-US" sz="2000" dirty="0">
                <a:latin typeface="Cascadia Code" panose="020B0609020000020004" pitchFamily="49" charset="0"/>
                <a:cs typeface="Cascadia Code" panose="020B0609020000020004" pitchFamily="49" charset="0"/>
              </a:rPr>
              <a:t>    return </a:t>
            </a:r>
            <a:r>
              <a:rPr lang="en-US" sz="2000" dirty="0" err="1">
                <a:latin typeface="Cascadia Code" panose="020B0609020000020004" pitchFamily="49" charset="0"/>
                <a:cs typeface="Cascadia Code" panose="020B0609020000020004" pitchFamily="49" charset="0"/>
              </a:rPr>
              <a:t>Task.CompletedTask</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a:t>
            </a:r>
          </a:p>
        </p:txBody>
      </p:sp>
      <p:sp>
        <p:nvSpPr>
          <p:cNvPr id="8" name="Rectangle 7">
            <a:extLst>
              <a:ext uri="{FF2B5EF4-FFF2-40B4-BE49-F238E27FC236}">
                <a16:creationId xmlns:a16="http://schemas.microsoft.com/office/drawing/2014/main" id="{CAF723AA-9406-4C12-B224-6B518C91EF0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http://referencesource.microsoft.com/#mscorlib/system/io/textwriter.cs,8ca1636fb9d6531f</a:t>
            </a:r>
          </a:p>
        </p:txBody>
      </p:sp>
    </p:spTree>
    <p:extLst>
      <p:ext uri="{BB962C8B-B14F-4D97-AF65-F5344CB8AC3E}">
        <p14:creationId xmlns:p14="http://schemas.microsoft.com/office/powerpoint/2010/main" val="2177593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Recommendations – Async/Await/Tasks</a:t>
            </a:r>
          </a:p>
        </p:txBody>
      </p:sp>
      <p:sp>
        <p:nvSpPr>
          <p:cNvPr id="8" name="Rectangle 7">
            <a:extLst>
              <a:ext uri="{FF2B5EF4-FFF2-40B4-BE49-F238E27FC236}">
                <a16:creationId xmlns:a16="http://schemas.microsoft.com/office/drawing/2014/main" id="{CAF723AA-9406-4C12-B224-6B518C91EF0E}"/>
              </a:ext>
            </a:extLst>
          </p:cNvPr>
          <p:cNvSpPr/>
          <p:nvPr/>
        </p:nvSpPr>
        <p:spPr>
          <a:xfrm>
            <a:off x="-1" y="6276894"/>
            <a:ext cx="12192001" cy="453605"/>
          </a:xfrm>
          <a:prstGeom prst="rect">
            <a:avLst/>
          </a:prstGeom>
        </p:spPr>
        <p:txBody>
          <a:bodyPr wrap="square" anchor="ctr" anchorCtr="0">
            <a:noAutofit/>
          </a:bodyPr>
          <a:lstStyle/>
          <a:p>
            <a:pPr algn="r"/>
            <a:r>
              <a:rPr lang="en-US" sz="1200">
                <a:latin typeface="+mj-lt"/>
                <a:cs typeface="Calibri" pitchFamily="34" charset="0"/>
              </a:rPr>
              <a:t>http://referencesource.microsoft.com/#mscorlib/system/io/textwriter.cs,8ca1636fb9d6531f</a:t>
            </a:r>
            <a:endParaRPr lang="en-US" sz="1200" dirty="0">
              <a:latin typeface="+mj-lt"/>
              <a:cs typeface="Calibri" pitchFamily="34" charset="0"/>
            </a:endParaRPr>
          </a:p>
        </p:txBody>
      </p:sp>
      <p:sp>
        <p:nvSpPr>
          <p:cNvPr id="5" name="Rectangle 4">
            <a:extLst>
              <a:ext uri="{FF2B5EF4-FFF2-40B4-BE49-F238E27FC236}">
                <a16:creationId xmlns:a16="http://schemas.microsoft.com/office/drawing/2014/main" id="{C89920AA-DE79-4224-88F0-EDE7CDA0E8D0}"/>
              </a:ext>
            </a:extLst>
          </p:cNvPr>
          <p:cNvSpPr/>
          <p:nvPr/>
        </p:nvSpPr>
        <p:spPr>
          <a:xfrm>
            <a:off x="2313717" y="2398741"/>
            <a:ext cx="7564563" cy="3170099"/>
          </a:xfrm>
          <a:prstGeom prst="rect">
            <a:avLst/>
          </a:prstGeom>
        </p:spPr>
        <p:txBody>
          <a:bodyPr wrap="square">
            <a:spAutoFit/>
          </a:bodyPr>
          <a:lstStyle/>
          <a:p>
            <a:r>
              <a:rPr lang="en-US" sz="2000" dirty="0">
                <a:latin typeface="Cascadia Code" panose="020B0609020000020004" pitchFamily="49" charset="0"/>
                <a:cs typeface="Cascadia Code" panose="020B0609020000020004" pitchFamily="49" charset="0"/>
              </a:rPr>
              <a:t>[Synchronous]</a:t>
            </a:r>
          </a:p>
          <a:p>
            <a:r>
              <a:rPr lang="en-US" sz="2000" dirty="0">
                <a:latin typeface="Cascadia Code" panose="020B0609020000020004" pitchFamily="49" charset="0"/>
                <a:cs typeface="Cascadia Code" panose="020B0609020000020004" pitchFamily="49" charset="0"/>
              </a:rPr>
              <a:t>public override Task&lt;</a:t>
            </a:r>
            <a:r>
              <a:rPr lang="en-US" sz="2000" dirty="0" err="1">
                <a:latin typeface="Cascadia Code" panose="020B0609020000020004" pitchFamily="49" charset="0"/>
                <a:cs typeface="Cascadia Code" panose="020B0609020000020004" pitchFamily="49" charset="0"/>
              </a:rPr>
              <a:t>int</a:t>
            </a:r>
            <a:r>
              <a:rPr lang="en-US" sz="2000" dirty="0">
                <a:latin typeface="Cascadia Code" panose="020B0609020000020004" pitchFamily="49" charset="0"/>
                <a:cs typeface="Cascadia Code" panose="020B0609020000020004" pitchFamily="49" charset="0"/>
              </a:rPr>
              <a:t>&gt; DoSomething()</a:t>
            </a:r>
          </a:p>
          <a:p>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return </a:t>
            </a:r>
            <a:r>
              <a:rPr lang="en-US" sz="2000" dirty="0" err="1">
                <a:latin typeface="Cascadia Code" panose="020B0609020000020004" pitchFamily="49" charset="0"/>
                <a:cs typeface="Cascadia Code" panose="020B0609020000020004" pitchFamily="49" charset="0"/>
              </a:rPr>
              <a:t>Task.FromResult</a:t>
            </a:r>
            <a:r>
              <a:rPr lang="en-US" sz="2000" dirty="0">
                <a:latin typeface="Cascadia Code" panose="020B0609020000020004" pitchFamily="49" charset="0"/>
                <a:cs typeface="Cascadia Code" panose="020B0609020000020004" pitchFamily="49" charset="0"/>
              </a:rPr>
              <a:t>(22);</a:t>
            </a:r>
          </a:p>
          <a:p>
            <a:r>
              <a:rPr lang="en-US" sz="2000" dirty="0">
                <a:latin typeface="Cascadia Code" panose="020B0609020000020004" pitchFamily="49" charset="0"/>
                <a:cs typeface="Cascadia Code" panose="020B0609020000020004" pitchFamily="49" charset="0"/>
              </a:rPr>
              <a:t>}</a:t>
            </a:r>
          </a:p>
          <a:p>
            <a:endParaRPr lang="en-US" sz="2000" dirty="0">
              <a:latin typeface="Cascadia Code" panose="020B0609020000020004" pitchFamily="49" charset="0"/>
              <a:cs typeface="Cascadia Code" panose="020B0609020000020004" pitchFamily="49" charset="0"/>
            </a:endParaRPr>
          </a:p>
          <a:p>
            <a:r>
              <a:rPr lang="en-US" sz="2000" dirty="0">
                <a:latin typeface="Cascadia Code" panose="020B0609020000020004" pitchFamily="49" charset="0"/>
                <a:cs typeface="Cascadia Code" panose="020B0609020000020004" pitchFamily="49" charset="0"/>
              </a:rPr>
              <a:t>...</a:t>
            </a:r>
          </a:p>
          <a:p>
            <a:endParaRPr lang="en-US" sz="2000" dirty="0">
              <a:latin typeface="Cascadia Code" panose="020B0609020000020004" pitchFamily="49" charset="0"/>
              <a:cs typeface="Cascadia Code" panose="020B0609020000020004" pitchFamily="49" charset="0"/>
            </a:endParaRPr>
          </a:p>
          <a:p>
            <a:r>
              <a:rPr lang="en-US" sz="2000" dirty="0" err="1">
                <a:latin typeface="Cascadia Code" panose="020B0609020000020004" pitchFamily="49" charset="0"/>
                <a:cs typeface="Cascadia Code" panose="020B0609020000020004" pitchFamily="49" charset="0"/>
              </a:rPr>
              <a:t>var</a:t>
            </a:r>
            <a:r>
              <a:rPr lang="en-US" sz="2000" dirty="0">
                <a:latin typeface="Cascadia Code" panose="020B0609020000020004" pitchFamily="49" charset="0"/>
                <a:cs typeface="Cascadia Code" panose="020B0609020000020004" pitchFamily="49" charset="0"/>
              </a:rPr>
              <a:t> result = </a:t>
            </a:r>
            <a:r>
              <a:rPr lang="en-US" sz="2000" dirty="0" err="1">
                <a:latin typeface="Cascadia Code" panose="020B0609020000020004" pitchFamily="49" charset="0"/>
                <a:cs typeface="Cascadia Code" panose="020B0609020000020004" pitchFamily="49" charset="0"/>
              </a:rPr>
              <a:t>x.DoSomething</a:t>
            </a:r>
            <a:r>
              <a:rPr lang="en-US" sz="2000" dirty="0">
                <a:latin typeface="Cascadia Code" panose="020B0609020000020004" pitchFamily="49" charset="0"/>
                <a:cs typeface="Cascadia Code" panose="020B0609020000020004" pitchFamily="49" charset="0"/>
              </a:rPr>
              <a:t>().Result;</a:t>
            </a:r>
          </a:p>
          <a:p>
            <a:r>
              <a:rPr lang="en-US" sz="2000" dirty="0" err="1">
                <a:latin typeface="Cascadia Code" panose="020B0609020000020004" pitchFamily="49" charset="0"/>
                <a:cs typeface="Cascadia Code" panose="020B0609020000020004" pitchFamily="49" charset="0"/>
              </a:rPr>
              <a:t>var</a:t>
            </a:r>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resultAwait</a:t>
            </a:r>
            <a:r>
              <a:rPr lang="en-US" sz="2000" dirty="0">
                <a:latin typeface="Cascadia Code" panose="020B0609020000020004" pitchFamily="49" charset="0"/>
                <a:cs typeface="Cascadia Code" panose="020B0609020000020004" pitchFamily="49" charset="0"/>
              </a:rPr>
              <a:t> = await </a:t>
            </a:r>
            <a:r>
              <a:rPr lang="en-US" sz="2000" dirty="0" err="1">
                <a:latin typeface="Cascadia Code" panose="020B0609020000020004" pitchFamily="49" charset="0"/>
                <a:cs typeface="Cascadia Code" panose="020B0609020000020004" pitchFamily="49" charset="0"/>
              </a:rPr>
              <a:t>x.DoSomething</a:t>
            </a:r>
            <a:r>
              <a:rPr lang="en-US" sz="2000" dirty="0">
                <a:latin typeface="Cascadia Code" panose="020B0609020000020004" pitchFamily="49" charset="0"/>
                <a:cs typeface="Cascadia Code" panose="020B0609020000020004" pitchFamily="49" charset="0"/>
              </a:rPr>
              <a:t>() // wrong!</a:t>
            </a:r>
          </a:p>
        </p:txBody>
      </p:sp>
    </p:spTree>
    <p:extLst>
      <p:ext uri="{BB962C8B-B14F-4D97-AF65-F5344CB8AC3E}">
        <p14:creationId xmlns:p14="http://schemas.microsoft.com/office/powerpoint/2010/main" val="2722160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96204-BAE0-4A0C-8713-EF6153B4B3A0}"/>
              </a:ext>
            </a:extLst>
          </p:cNvPr>
          <p:cNvSpPr>
            <a:spLocks noGrp="1"/>
          </p:cNvSpPr>
          <p:nvPr>
            <p:ph type="title"/>
          </p:nvPr>
        </p:nvSpPr>
        <p:spPr/>
        <p:txBody>
          <a:bodyPr/>
          <a:lstStyle/>
          <a:p>
            <a:r>
              <a:rPr lang="en-US" dirty="0"/>
              <a:t>Demo: Evolving Expressions</a:t>
            </a:r>
          </a:p>
        </p:txBody>
      </p:sp>
      <p:sp>
        <p:nvSpPr>
          <p:cNvPr id="3" name="Text Placeholder 2">
            <a:extLst>
              <a:ext uri="{FF2B5EF4-FFF2-40B4-BE49-F238E27FC236}">
                <a16:creationId xmlns:a16="http://schemas.microsoft.com/office/drawing/2014/main" id="{E0CD1A7B-1366-49AB-8583-155DCA655413}"/>
              </a:ext>
            </a:extLst>
          </p:cNvPr>
          <p:cNvSpPr>
            <a:spLocks noGrp="1"/>
          </p:cNvSpPr>
          <p:nvPr>
            <p:ph type="body" idx="1"/>
          </p:nvPr>
        </p:nvSpPr>
        <p:spPr/>
        <p:txBody>
          <a:bodyPr/>
          <a:lstStyle/>
          <a:p>
            <a:r>
              <a:rPr lang="en-US" dirty="0"/>
              <a:t>Concurrent Programming in .NET</a:t>
            </a:r>
          </a:p>
        </p:txBody>
      </p:sp>
    </p:spTree>
    <p:extLst>
      <p:ext uri="{BB962C8B-B14F-4D97-AF65-F5344CB8AC3E}">
        <p14:creationId xmlns:p14="http://schemas.microsoft.com/office/powerpoint/2010/main" val="3749139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a:xfrm>
            <a:off x="838200" y="365125"/>
            <a:ext cx="10515600" cy="1325563"/>
          </a:xfrm>
        </p:spPr>
        <p:txBody>
          <a:bodyPr/>
          <a:lstStyle/>
          <a:p>
            <a:r>
              <a:rPr lang="en-US" dirty="0"/>
              <a:t>Recommendations – Locks</a:t>
            </a:r>
          </a:p>
        </p:txBody>
      </p:sp>
      <p:sp>
        <p:nvSpPr>
          <p:cNvPr id="8" name="Rectangle 7">
            <a:extLst>
              <a:ext uri="{FF2B5EF4-FFF2-40B4-BE49-F238E27FC236}">
                <a16:creationId xmlns:a16="http://schemas.microsoft.com/office/drawing/2014/main" id="{CAF723AA-9406-4C12-B224-6B518C91EF0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http://www.openseesay.com/wp-content/uploads/2014/07/lock_and_key.jpg</a:t>
            </a:r>
          </a:p>
        </p:txBody>
      </p:sp>
      <p:pic>
        <p:nvPicPr>
          <p:cNvPr id="6" name="Picture 5">
            <a:extLst>
              <a:ext uri="{FF2B5EF4-FFF2-40B4-BE49-F238E27FC236}">
                <a16:creationId xmlns:a16="http://schemas.microsoft.com/office/drawing/2014/main" id="{6E711993-89C9-4A00-A7B7-55755508BA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5456" y="2515832"/>
            <a:ext cx="2973579" cy="2973579"/>
          </a:xfrm>
          <a:prstGeom prst="rect">
            <a:avLst/>
          </a:prstGeom>
        </p:spPr>
      </p:pic>
      <p:sp>
        <p:nvSpPr>
          <p:cNvPr id="7" name="Oval 6">
            <a:extLst>
              <a:ext uri="{FF2B5EF4-FFF2-40B4-BE49-F238E27FC236}">
                <a16:creationId xmlns:a16="http://schemas.microsoft.com/office/drawing/2014/main" id="{D393D5CB-CFB1-41C1-8CE3-31EE5C8272C2}"/>
              </a:ext>
            </a:extLst>
          </p:cNvPr>
          <p:cNvSpPr/>
          <p:nvPr/>
        </p:nvSpPr>
        <p:spPr>
          <a:xfrm>
            <a:off x="3700130" y="1690688"/>
            <a:ext cx="4478402" cy="4421545"/>
          </a:xfrm>
          <a:prstGeom prst="ellipse">
            <a:avLst/>
          </a:prstGeom>
          <a:noFill/>
          <a:ln w="1079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DA0FAF59-A77B-4B58-B237-18F895AEA950}"/>
              </a:ext>
            </a:extLst>
          </p:cNvPr>
          <p:cNvCxnSpPr>
            <a:stCxn id="7" idx="1"/>
            <a:endCxn id="7" idx="5"/>
          </p:cNvCxnSpPr>
          <p:nvPr/>
        </p:nvCxnSpPr>
        <p:spPr>
          <a:xfrm>
            <a:off x="4355977" y="2338208"/>
            <a:ext cx="3166708" cy="3126505"/>
          </a:xfrm>
          <a:prstGeom prst="line">
            <a:avLst/>
          </a:prstGeom>
          <a:ln w="1079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0511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a:xfrm>
            <a:off x="838200" y="365125"/>
            <a:ext cx="10515600" cy="1325563"/>
          </a:xfrm>
        </p:spPr>
        <p:txBody>
          <a:bodyPr/>
          <a:lstStyle/>
          <a:p>
            <a:r>
              <a:rPr lang="en-US" dirty="0"/>
              <a:t>Recommendations – Locks</a:t>
            </a:r>
          </a:p>
        </p:txBody>
      </p:sp>
      <p:sp>
        <p:nvSpPr>
          <p:cNvPr id="8" name="Rectangle 7">
            <a:extLst>
              <a:ext uri="{FF2B5EF4-FFF2-40B4-BE49-F238E27FC236}">
                <a16:creationId xmlns:a16="http://schemas.microsoft.com/office/drawing/2014/main" id="{CAF723AA-9406-4C12-B224-6B518C91EF0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http://www.clker.com/cliparts/4/K/F/C/a/c/skull-and-crossbones-hi.png</a:t>
            </a:r>
          </a:p>
        </p:txBody>
      </p:sp>
      <p:sp>
        <p:nvSpPr>
          <p:cNvPr id="10" name="Rectangle 9">
            <a:extLst>
              <a:ext uri="{FF2B5EF4-FFF2-40B4-BE49-F238E27FC236}">
                <a16:creationId xmlns:a16="http://schemas.microsoft.com/office/drawing/2014/main" id="{C1079B78-EF81-452B-8939-8E1B6FF84676}"/>
              </a:ext>
            </a:extLst>
          </p:cNvPr>
          <p:cNvSpPr/>
          <p:nvPr/>
        </p:nvSpPr>
        <p:spPr>
          <a:xfrm>
            <a:off x="2140527" y="3249454"/>
            <a:ext cx="177684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Method1</a:t>
            </a:r>
          </a:p>
        </p:txBody>
      </p:sp>
      <p:sp>
        <p:nvSpPr>
          <p:cNvPr id="11" name="Rectangle 10">
            <a:extLst>
              <a:ext uri="{FF2B5EF4-FFF2-40B4-BE49-F238E27FC236}">
                <a16:creationId xmlns:a16="http://schemas.microsoft.com/office/drawing/2014/main" id="{BBC131E9-6EE2-4EE6-8B0F-DC24A45A7DE5}"/>
              </a:ext>
            </a:extLst>
          </p:cNvPr>
          <p:cNvSpPr/>
          <p:nvPr/>
        </p:nvSpPr>
        <p:spPr>
          <a:xfrm>
            <a:off x="7311736" y="3249454"/>
            <a:ext cx="177684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Method2</a:t>
            </a:r>
          </a:p>
        </p:txBody>
      </p:sp>
      <p:cxnSp>
        <p:nvCxnSpPr>
          <p:cNvPr id="12" name="Curved Connector 8">
            <a:extLst>
              <a:ext uri="{FF2B5EF4-FFF2-40B4-BE49-F238E27FC236}">
                <a16:creationId xmlns:a16="http://schemas.microsoft.com/office/drawing/2014/main" id="{95805F55-E55C-4211-BF6E-3FA2687A5FC0}"/>
              </a:ext>
            </a:extLst>
          </p:cNvPr>
          <p:cNvCxnSpPr>
            <a:stCxn id="10" idx="0"/>
            <a:endCxn id="16" idx="0"/>
          </p:cNvCxnSpPr>
          <p:nvPr/>
        </p:nvCxnSpPr>
        <p:spPr>
          <a:xfrm rot="16200000" flipH="1">
            <a:off x="6128009" y="150394"/>
            <a:ext cx="356753" cy="6554873"/>
          </a:xfrm>
          <a:prstGeom prst="curvedConnector3">
            <a:avLst>
              <a:gd name="adj1" fmla="val -326215"/>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0">
            <a:extLst>
              <a:ext uri="{FF2B5EF4-FFF2-40B4-BE49-F238E27FC236}">
                <a16:creationId xmlns:a16="http://schemas.microsoft.com/office/drawing/2014/main" id="{22B203F2-E60E-4B8B-B2B7-BD2A2D9FEE0B}"/>
              </a:ext>
            </a:extLst>
          </p:cNvPr>
          <p:cNvCxnSpPr>
            <a:stCxn id="11" idx="2"/>
            <a:endCxn id="15" idx="2"/>
          </p:cNvCxnSpPr>
          <p:nvPr/>
        </p:nvCxnSpPr>
        <p:spPr>
          <a:xfrm rot="5400000">
            <a:off x="6009989" y="2459166"/>
            <a:ext cx="485483" cy="3894858"/>
          </a:xfrm>
          <a:prstGeom prst="curvedConnector3">
            <a:avLst>
              <a:gd name="adj1" fmla="val 279787"/>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6C7A60FE-9259-4D37-8802-0E1CEF6245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8937" y="3606207"/>
            <a:ext cx="692728" cy="692728"/>
          </a:xfrm>
          <a:prstGeom prst="rect">
            <a:avLst/>
          </a:prstGeom>
        </p:spPr>
      </p:pic>
      <p:sp>
        <p:nvSpPr>
          <p:cNvPr id="15" name="TextBox 14">
            <a:extLst>
              <a:ext uri="{FF2B5EF4-FFF2-40B4-BE49-F238E27FC236}">
                <a16:creationId xmlns:a16="http://schemas.microsoft.com/office/drawing/2014/main" id="{D92B0B5E-486D-413E-8D19-B88E4816DBCA}"/>
              </a:ext>
            </a:extLst>
          </p:cNvPr>
          <p:cNvSpPr txBox="1"/>
          <p:nvPr/>
        </p:nvSpPr>
        <p:spPr>
          <a:xfrm>
            <a:off x="3905191" y="4280005"/>
            <a:ext cx="800219" cy="369332"/>
          </a:xfrm>
          <a:prstGeom prst="rect">
            <a:avLst/>
          </a:prstGeom>
          <a:noFill/>
        </p:spPr>
        <p:txBody>
          <a:bodyPr wrap="none" rtlCol="0">
            <a:spAutoFit/>
          </a:bodyPr>
          <a:lstStyle/>
          <a:p>
            <a:r>
              <a:rPr lang="en-US" dirty="0"/>
              <a:t>Lock1</a:t>
            </a:r>
          </a:p>
        </p:txBody>
      </p:sp>
      <p:pic>
        <p:nvPicPr>
          <p:cNvPr id="16" name="Picture 15">
            <a:extLst>
              <a:ext uri="{FF2B5EF4-FFF2-40B4-BE49-F238E27FC236}">
                <a16:creationId xmlns:a16="http://schemas.microsoft.com/office/drawing/2014/main" id="{966AE839-DDD6-42D2-BBF9-5FA1DC768E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459" y="3606207"/>
            <a:ext cx="692728" cy="692728"/>
          </a:xfrm>
          <a:prstGeom prst="rect">
            <a:avLst/>
          </a:prstGeom>
        </p:spPr>
      </p:pic>
      <p:sp>
        <p:nvSpPr>
          <p:cNvPr id="17" name="TextBox 16">
            <a:extLst>
              <a:ext uri="{FF2B5EF4-FFF2-40B4-BE49-F238E27FC236}">
                <a16:creationId xmlns:a16="http://schemas.microsoft.com/office/drawing/2014/main" id="{5DD1B580-537C-418A-A16E-37149939AAFD}"/>
              </a:ext>
            </a:extLst>
          </p:cNvPr>
          <p:cNvSpPr txBox="1"/>
          <p:nvPr/>
        </p:nvSpPr>
        <p:spPr>
          <a:xfrm>
            <a:off x="9183713" y="4280005"/>
            <a:ext cx="800219" cy="369332"/>
          </a:xfrm>
          <a:prstGeom prst="rect">
            <a:avLst/>
          </a:prstGeom>
          <a:noFill/>
        </p:spPr>
        <p:txBody>
          <a:bodyPr wrap="none" rtlCol="0">
            <a:spAutoFit/>
          </a:bodyPr>
          <a:lstStyle/>
          <a:p>
            <a:r>
              <a:rPr lang="en-US" dirty="0"/>
              <a:t>Lock2</a:t>
            </a:r>
          </a:p>
        </p:txBody>
      </p:sp>
      <p:pic>
        <p:nvPicPr>
          <p:cNvPr id="18" name="Picture 17">
            <a:extLst>
              <a:ext uri="{FF2B5EF4-FFF2-40B4-BE49-F238E27FC236}">
                <a16:creationId xmlns:a16="http://schemas.microsoft.com/office/drawing/2014/main" id="{B383D09A-C2D7-4BF5-9CF5-B13A16D3CEA2}"/>
              </a:ext>
            </a:extLst>
          </p:cNvPr>
          <p:cNvPicPr>
            <a:picLocks noChangeAspect="1"/>
          </p:cNvPicPr>
          <p:nvPr/>
        </p:nvPicPr>
        <p:blipFill>
          <a:blip r:embed="rId4"/>
          <a:stretch>
            <a:fillRect/>
          </a:stretch>
        </p:blipFill>
        <p:spPr>
          <a:xfrm>
            <a:off x="3238101" y="1315105"/>
            <a:ext cx="5715798" cy="4887007"/>
          </a:xfrm>
          <a:prstGeom prst="rect">
            <a:avLst/>
          </a:prstGeom>
        </p:spPr>
      </p:pic>
    </p:spTree>
    <p:extLst>
      <p:ext uri="{BB962C8B-B14F-4D97-AF65-F5344CB8AC3E}">
        <p14:creationId xmlns:p14="http://schemas.microsoft.com/office/powerpoint/2010/main" val="303606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DC3CAC5-D82C-4212-910D-3A0A44EBA6B0}"/>
              </a:ext>
            </a:extLst>
          </p:cNvPr>
          <p:cNvSpPr>
            <a:spLocks noGrp="1"/>
          </p:cNvSpPr>
          <p:nvPr>
            <p:ph idx="1"/>
          </p:nvPr>
        </p:nvSpPr>
        <p:spPr/>
        <p:txBody>
          <a:bodyPr/>
          <a:lstStyle/>
          <a:p>
            <a:r>
              <a:rPr lang="en-US" dirty="0"/>
              <a:t>Background</a:t>
            </a:r>
          </a:p>
          <a:p>
            <a:r>
              <a:rPr lang="en-US" dirty="0"/>
              <a:t>Recommendations</a:t>
            </a:r>
          </a:p>
        </p:txBody>
      </p:sp>
      <p:sp>
        <p:nvSpPr>
          <p:cNvPr id="4" name="TextBox 3">
            <a:extLst>
              <a:ext uri="{FF2B5EF4-FFF2-40B4-BE49-F238E27FC236}">
                <a16:creationId xmlns:a16="http://schemas.microsoft.com/office/drawing/2014/main" id="{8DBBCDCA-2107-4E8B-88C2-5B1AA2C9D02E}"/>
              </a:ext>
            </a:extLst>
          </p:cNvPr>
          <p:cNvSpPr txBox="1"/>
          <p:nvPr/>
        </p:nvSpPr>
        <p:spPr>
          <a:xfrm>
            <a:off x="4048649" y="3264912"/>
            <a:ext cx="7564057" cy="3046988"/>
          </a:xfrm>
          <a:prstGeom prst="rect">
            <a:avLst/>
          </a:prstGeom>
          <a:noFill/>
        </p:spPr>
        <p:txBody>
          <a:bodyPr wrap="none" rtlCol="0">
            <a:spAutoFit/>
          </a:bodyPr>
          <a:lstStyle/>
          <a:p>
            <a:pPr algn="ctr"/>
            <a:r>
              <a:rPr lang="en-US" sz="2400" dirty="0"/>
              <a:t>Remember…</a:t>
            </a:r>
          </a:p>
          <a:p>
            <a:pPr algn="ctr"/>
            <a:endParaRPr lang="en-US" sz="2400" dirty="0"/>
          </a:p>
          <a:p>
            <a:pPr algn="ctr"/>
            <a:r>
              <a:rPr lang="en-US" sz="2400" dirty="0"/>
              <a:t>https://github.com/JasonBock/Presentations/blob/master/</a:t>
            </a:r>
          </a:p>
          <a:p>
            <a:pPr algn="ctr"/>
            <a:r>
              <a:rPr lang="en-US" sz="2400" dirty="0"/>
              <a:t>Concurrent%20Programming%20in%20.NET.pptx</a:t>
            </a:r>
          </a:p>
          <a:p>
            <a:pPr algn="ctr"/>
            <a:endParaRPr lang="en-US" sz="2400" dirty="0"/>
          </a:p>
          <a:p>
            <a:pPr algn="ctr"/>
            <a:r>
              <a:rPr lang="en-US" sz="2400" dirty="0"/>
              <a:t>https://github.com/JasonBock/ConcurrentProgramming</a:t>
            </a:r>
          </a:p>
          <a:p>
            <a:pPr algn="ctr"/>
            <a:endParaRPr lang="en-US" sz="2400" dirty="0"/>
          </a:p>
          <a:p>
            <a:pPr algn="ctr"/>
            <a:r>
              <a:rPr lang="en-US" sz="2400" dirty="0"/>
              <a:t>https://github.com/JasonBock/ExpressionEvolver</a:t>
            </a:r>
          </a:p>
        </p:txBody>
      </p:sp>
    </p:spTree>
    <p:extLst>
      <p:ext uri="{BB962C8B-B14F-4D97-AF65-F5344CB8AC3E}">
        <p14:creationId xmlns:p14="http://schemas.microsoft.com/office/powerpoint/2010/main" val="1694529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a:xfrm>
            <a:off x="838200" y="365125"/>
            <a:ext cx="10515600" cy="1325563"/>
          </a:xfrm>
        </p:spPr>
        <p:txBody>
          <a:bodyPr/>
          <a:lstStyle/>
          <a:p>
            <a:r>
              <a:rPr lang="en-US" dirty="0"/>
              <a:t>Recommendations – Locks</a:t>
            </a:r>
          </a:p>
        </p:txBody>
      </p:sp>
      <p:sp>
        <p:nvSpPr>
          <p:cNvPr id="19" name="Rectangle 18">
            <a:extLst>
              <a:ext uri="{FF2B5EF4-FFF2-40B4-BE49-F238E27FC236}">
                <a16:creationId xmlns:a16="http://schemas.microsoft.com/office/drawing/2014/main" id="{A3CAD1DC-A2FD-4682-A645-7A2726864988}"/>
              </a:ext>
            </a:extLst>
          </p:cNvPr>
          <p:cNvSpPr/>
          <p:nvPr/>
        </p:nvSpPr>
        <p:spPr>
          <a:xfrm>
            <a:off x="1191937" y="1414693"/>
            <a:ext cx="9808126" cy="5262979"/>
          </a:xfrm>
          <a:prstGeom prst="rect">
            <a:avLst/>
          </a:prstGeom>
        </p:spPr>
        <p:txBody>
          <a:bodyPr wrap="square">
            <a:spAutoFit/>
          </a:bodyPr>
          <a:lstStyle/>
          <a:p>
            <a:r>
              <a:rPr lang="en-US" sz="2400" dirty="0">
                <a:latin typeface="Cascadia Code" panose="020B0609020000020004" pitchFamily="49" charset="0"/>
                <a:cs typeface="Cascadia Code" panose="020B0609020000020004" pitchFamily="49" charset="0"/>
              </a:rPr>
              <a:t>public sealed class </a:t>
            </a:r>
            <a:r>
              <a:rPr lang="en-US" sz="2400" dirty="0" err="1">
                <a:latin typeface="Cascadia Code" panose="020B0609020000020004" pitchFamily="49" charset="0"/>
                <a:cs typeface="Cascadia Code" panose="020B0609020000020004" pitchFamily="49" charset="0"/>
              </a:rPr>
              <a:t>MonitorLedger</a:t>
            </a:r>
            <a:endParaRPr lang="en-US" sz="2400" dirty="0">
              <a:latin typeface="Cascadia Code" panose="020B0609020000020004" pitchFamily="49" charset="0"/>
              <a:cs typeface="Cascadia Code" panose="020B0609020000020004" pitchFamily="49" charset="0"/>
            </a:endParaRPr>
          </a:p>
          <a:p>
            <a:r>
              <a:rPr lang="en-US" sz="2400" dirty="0">
                <a:latin typeface="Cascadia Code" panose="020B0609020000020004" pitchFamily="49" charset="0"/>
                <a:cs typeface="Cascadia Code" panose="020B0609020000020004" pitchFamily="49" charset="0"/>
              </a:rPr>
              <a:t>  : </a:t>
            </a:r>
            <a:r>
              <a:rPr lang="en-US" sz="2400" dirty="0" err="1">
                <a:latin typeface="Cascadia Code" panose="020B0609020000020004" pitchFamily="49" charset="0"/>
                <a:cs typeface="Cascadia Code" panose="020B0609020000020004" pitchFamily="49" charset="0"/>
              </a:rPr>
              <a:t>ILedger</a:t>
            </a:r>
            <a:endParaRPr lang="en-US" sz="2400" dirty="0">
              <a:latin typeface="Cascadia Code" panose="020B0609020000020004" pitchFamily="49" charset="0"/>
              <a:cs typeface="Cascadia Code" panose="020B0609020000020004" pitchFamily="49" charset="0"/>
            </a:endParaRPr>
          </a:p>
          <a:p>
            <a:r>
              <a:rPr lang="en-US" sz="2400" dirty="0">
                <a:latin typeface="Cascadia Code" panose="020B0609020000020004" pitchFamily="49" charset="0"/>
                <a:cs typeface="Cascadia Code" panose="020B0609020000020004" pitchFamily="49" charset="0"/>
              </a:rPr>
              <a:t>{</a:t>
            </a:r>
          </a:p>
          <a:p>
            <a:r>
              <a:rPr lang="en-US" sz="2400" dirty="0">
                <a:latin typeface="Cascadia Code" panose="020B0609020000020004" pitchFamily="49" charset="0"/>
                <a:cs typeface="Cascadia Code" panose="020B0609020000020004" pitchFamily="49" charset="0"/>
              </a:rPr>
              <a:t>  private </a:t>
            </a:r>
            <a:r>
              <a:rPr lang="en-US" sz="2400" dirty="0" err="1">
                <a:latin typeface="Cascadia Code" panose="020B0609020000020004" pitchFamily="49" charset="0"/>
                <a:cs typeface="Cascadia Code" panose="020B0609020000020004" pitchFamily="49" charset="0"/>
              </a:rPr>
              <a:t>readonly</a:t>
            </a:r>
            <a:r>
              <a:rPr lang="en-US" sz="2400" dirty="0">
                <a:latin typeface="Cascadia Code" panose="020B0609020000020004" pitchFamily="49" charset="0"/>
                <a:cs typeface="Cascadia Code" panose="020B0609020000020004" pitchFamily="49" charset="0"/>
              </a:rPr>
              <a:t> object @lock = new object();</a:t>
            </a:r>
          </a:p>
          <a:p>
            <a:endParaRPr lang="en-US" sz="2400" dirty="0">
              <a:latin typeface="Cascadia Code" panose="020B0609020000020004" pitchFamily="49" charset="0"/>
              <a:cs typeface="Cascadia Code" panose="020B0609020000020004" pitchFamily="49" charset="0"/>
            </a:endParaRPr>
          </a:p>
          <a:p>
            <a:r>
              <a:rPr lang="en-US" sz="2400" dirty="0">
                <a:latin typeface="Cascadia Code" panose="020B0609020000020004" pitchFamily="49" charset="0"/>
                <a:cs typeface="Cascadia Code" panose="020B0609020000020004" pitchFamily="49" charset="0"/>
              </a:rPr>
              <a:t>  public Ledger(decimal value) =&gt; </a:t>
            </a:r>
            <a:r>
              <a:rPr lang="en-US" sz="2400" dirty="0" err="1">
                <a:latin typeface="Cascadia Code" panose="020B0609020000020004" pitchFamily="49" charset="0"/>
                <a:cs typeface="Cascadia Code" panose="020B0609020000020004" pitchFamily="49" charset="0"/>
              </a:rPr>
              <a:t>this.Value</a:t>
            </a:r>
            <a:r>
              <a:rPr lang="en-US" sz="2400" dirty="0">
                <a:latin typeface="Cascadia Code" panose="020B0609020000020004" pitchFamily="49" charset="0"/>
                <a:cs typeface="Cascadia Code" panose="020B0609020000020004" pitchFamily="49" charset="0"/>
              </a:rPr>
              <a:t> = value;</a:t>
            </a:r>
          </a:p>
          <a:p>
            <a:endParaRPr lang="en-US" sz="2400" dirty="0">
              <a:latin typeface="Cascadia Code" panose="020B0609020000020004" pitchFamily="49" charset="0"/>
              <a:cs typeface="Cascadia Code" panose="020B0609020000020004" pitchFamily="49" charset="0"/>
            </a:endParaRPr>
          </a:p>
          <a:p>
            <a:r>
              <a:rPr lang="en-US" sz="2400" dirty="0">
                <a:latin typeface="Cascadia Code" panose="020B0609020000020004" pitchFamily="49" charset="0"/>
                <a:cs typeface="Cascadia Code" panose="020B0609020000020004" pitchFamily="49" charset="0"/>
              </a:rPr>
              <a:t>  public void Credit(decimal value)</a:t>
            </a:r>
          </a:p>
          <a:p>
            <a:r>
              <a:rPr lang="en-US" sz="2400" dirty="0">
                <a:latin typeface="Cascadia Code" panose="020B0609020000020004" pitchFamily="49" charset="0"/>
                <a:cs typeface="Cascadia Code" panose="020B0609020000020004" pitchFamily="49" charset="0"/>
              </a:rPr>
              <a:t>  {</a:t>
            </a:r>
          </a:p>
          <a:p>
            <a:r>
              <a:rPr lang="en-US" sz="2400" dirty="0">
                <a:latin typeface="Cascadia Code" panose="020B0609020000020004" pitchFamily="49" charset="0"/>
                <a:cs typeface="Cascadia Code" panose="020B0609020000020004" pitchFamily="49" charset="0"/>
              </a:rPr>
              <a:t>    lock (</a:t>
            </a:r>
            <a:r>
              <a:rPr lang="en-US" sz="2400" dirty="0" err="1">
                <a:latin typeface="Cascadia Code" panose="020B0609020000020004" pitchFamily="49" charset="0"/>
                <a:cs typeface="Cascadia Code" panose="020B0609020000020004" pitchFamily="49" charset="0"/>
              </a:rPr>
              <a:t>this.@lock</a:t>
            </a:r>
            <a:r>
              <a:rPr lang="en-US" sz="2400" dirty="0">
                <a:latin typeface="Cascadia Code" panose="020B0609020000020004" pitchFamily="49" charset="0"/>
                <a:cs typeface="Cascadia Code" panose="020B0609020000020004" pitchFamily="49" charset="0"/>
              </a:rPr>
              <a:t>)</a:t>
            </a:r>
          </a:p>
          <a:p>
            <a:r>
              <a:rPr lang="en-US" sz="2400" dirty="0">
                <a:latin typeface="Cascadia Code" panose="020B0609020000020004" pitchFamily="49" charset="0"/>
                <a:cs typeface="Cascadia Code" panose="020B0609020000020004" pitchFamily="49" charset="0"/>
              </a:rPr>
              <a:t>    {</a:t>
            </a:r>
          </a:p>
          <a:p>
            <a:r>
              <a:rPr lang="en-US" sz="2400" dirty="0">
                <a:latin typeface="Cascadia Code" panose="020B0609020000020004" pitchFamily="49" charset="0"/>
                <a:cs typeface="Cascadia Code" panose="020B0609020000020004" pitchFamily="49" charset="0"/>
              </a:rPr>
              <a:t>      </a:t>
            </a:r>
            <a:r>
              <a:rPr lang="en-US" sz="2400" dirty="0" err="1">
                <a:latin typeface="Cascadia Code" panose="020B0609020000020004" pitchFamily="49" charset="0"/>
                <a:cs typeface="Cascadia Code" panose="020B0609020000020004" pitchFamily="49" charset="0"/>
              </a:rPr>
              <a:t>this.Value</a:t>
            </a:r>
            <a:r>
              <a:rPr lang="en-US" sz="2400" dirty="0">
                <a:latin typeface="Cascadia Code" panose="020B0609020000020004" pitchFamily="49" charset="0"/>
                <a:cs typeface="Cascadia Code" panose="020B0609020000020004" pitchFamily="49" charset="0"/>
              </a:rPr>
              <a:t> -= value;</a:t>
            </a:r>
          </a:p>
          <a:p>
            <a:r>
              <a:rPr lang="en-US" sz="2400" dirty="0">
                <a:latin typeface="Cascadia Code" panose="020B0609020000020004" pitchFamily="49" charset="0"/>
                <a:cs typeface="Cascadia Code" panose="020B0609020000020004" pitchFamily="49" charset="0"/>
              </a:rPr>
              <a:t>    }</a:t>
            </a:r>
          </a:p>
          <a:p>
            <a:r>
              <a:rPr lang="en-US" sz="2400" dirty="0">
                <a:latin typeface="Cascadia Code" panose="020B0609020000020004" pitchFamily="49" charset="0"/>
                <a:cs typeface="Cascadia Code" panose="020B0609020000020004" pitchFamily="49" charset="0"/>
              </a:rPr>
              <a:t>  }</a:t>
            </a:r>
          </a:p>
        </p:txBody>
      </p:sp>
    </p:spTree>
    <p:extLst>
      <p:ext uri="{BB962C8B-B14F-4D97-AF65-F5344CB8AC3E}">
        <p14:creationId xmlns:p14="http://schemas.microsoft.com/office/powerpoint/2010/main" val="3138492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a:xfrm>
            <a:off x="838200" y="365125"/>
            <a:ext cx="10515600" cy="1325563"/>
          </a:xfrm>
        </p:spPr>
        <p:txBody>
          <a:bodyPr/>
          <a:lstStyle/>
          <a:p>
            <a:r>
              <a:rPr lang="en-US" dirty="0"/>
              <a:t>Recommendations – Locks</a:t>
            </a:r>
          </a:p>
        </p:txBody>
      </p:sp>
      <p:sp>
        <p:nvSpPr>
          <p:cNvPr id="4" name="Rectangle 3">
            <a:extLst>
              <a:ext uri="{FF2B5EF4-FFF2-40B4-BE49-F238E27FC236}">
                <a16:creationId xmlns:a16="http://schemas.microsoft.com/office/drawing/2014/main" id="{25881F3E-F144-4466-AF97-C852B470CEAC}"/>
              </a:ext>
            </a:extLst>
          </p:cNvPr>
          <p:cNvSpPr/>
          <p:nvPr/>
        </p:nvSpPr>
        <p:spPr>
          <a:xfrm>
            <a:off x="3571657" y="2245725"/>
            <a:ext cx="4948644" cy="3416320"/>
          </a:xfrm>
          <a:prstGeom prst="rect">
            <a:avLst/>
          </a:prstGeom>
        </p:spPr>
        <p:txBody>
          <a:bodyPr wrap="square">
            <a:spAutoFit/>
          </a:bodyPr>
          <a:lstStyle/>
          <a:p>
            <a:r>
              <a:rPr lang="en-US" sz="2400" dirty="0" err="1">
                <a:latin typeface="Consolas" panose="020B0609020204030204" pitchFamily="49" charset="0"/>
              </a:rPr>
              <a:t>var</a:t>
            </a:r>
            <a:r>
              <a:rPr lang="en-US" sz="2400" dirty="0">
                <a:latin typeface="Consolas" panose="020B0609020204030204" pitchFamily="49" charset="0"/>
              </a:rPr>
              <a:t> </a:t>
            </a:r>
            <a:r>
              <a:rPr lang="en-US" sz="2400" dirty="0" err="1">
                <a:latin typeface="Consolas" panose="020B0609020204030204" pitchFamily="49" charset="0"/>
              </a:rPr>
              <a:t>stringLock</a:t>
            </a:r>
            <a:r>
              <a:rPr lang="en-US" sz="2400" dirty="0">
                <a:latin typeface="Consolas" panose="020B0609020204030204" pitchFamily="49" charset="0"/>
              </a:rPr>
              <a:t> = "lock";</a:t>
            </a:r>
          </a:p>
          <a:p>
            <a:r>
              <a:rPr lang="en-US" sz="2400" dirty="0">
                <a:latin typeface="Consolas" panose="020B0609020204030204" pitchFamily="49" charset="0"/>
              </a:rPr>
              <a:t>lock(</a:t>
            </a:r>
            <a:r>
              <a:rPr lang="en-US" sz="2400" dirty="0" err="1">
                <a:latin typeface="Consolas" panose="020B0609020204030204" pitchFamily="49" charset="0"/>
              </a:rPr>
              <a:t>stringLock</a:t>
            </a:r>
            <a:r>
              <a:rPr lang="en-US" sz="2400" dirty="0">
                <a:latin typeface="Consolas" panose="020B0609020204030204" pitchFamily="49" charset="0"/>
              </a:rPr>
              <a:t>) { ... }</a:t>
            </a:r>
          </a:p>
          <a:p>
            <a:endParaRPr lang="en-US" sz="2400" dirty="0">
              <a:latin typeface="Consolas" panose="020B0609020204030204" pitchFamily="49" charset="0"/>
            </a:endParaRPr>
          </a:p>
          <a:p>
            <a:r>
              <a:rPr lang="en-US" sz="2400" dirty="0" err="1">
                <a:latin typeface="Consolas" panose="020B0609020204030204" pitchFamily="49" charset="0"/>
              </a:rPr>
              <a:t>var</a:t>
            </a:r>
            <a:r>
              <a:rPr lang="en-US" sz="2400" dirty="0">
                <a:latin typeface="Consolas" panose="020B0609020204030204" pitchFamily="49" charset="0"/>
              </a:rPr>
              <a:t> </a:t>
            </a:r>
            <a:r>
              <a:rPr lang="en-US" sz="2400" dirty="0" err="1">
                <a:latin typeface="Consolas" panose="020B0609020204030204" pitchFamily="49" charset="0"/>
              </a:rPr>
              <a:t>numberLock</a:t>
            </a:r>
            <a:r>
              <a:rPr lang="en-US" sz="2400" dirty="0">
                <a:latin typeface="Consolas" panose="020B0609020204030204" pitchFamily="49" charset="0"/>
              </a:rPr>
              <a:t> = 123;</a:t>
            </a:r>
          </a:p>
          <a:p>
            <a:r>
              <a:rPr lang="en-US" sz="2400" dirty="0">
                <a:latin typeface="Consolas" panose="020B0609020204030204" pitchFamily="49" charset="0"/>
              </a:rPr>
              <a:t>lock(</a:t>
            </a:r>
            <a:r>
              <a:rPr lang="en-US" sz="2400" dirty="0" err="1">
                <a:latin typeface="Consolas" panose="020B0609020204030204" pitchFamily="49" charset="0"/>
              </a:rPr>
              <a:t>numberLock</a:t>
            </a:r>
            <a:r>
              <a:rPr lang="en-US" sz="2400" dirty="0">
                <a:latin typeface="Consolas" panose="020B0609020204030204" pitchFamily="49" charset="0"/>
              </a:rPr>
              <a:t>) { ... }</a:t>
            </a:r>
          </a:p>
          <a:p>
            <a:endParaRPr lang="en-US" sz="2400" dirty="0">
              <a:latin typeface="Consolas" panose="020B0609020204030204" pitchFamily="49" charset="0"/>
            </a:endParaRPr>
          </a:p>
          <a:p>
            <a:r>
              <a:rPr lang="en-US" sz="2400" dirty="0">
                <a:latin typeface="Consolas" panose="020B0609020204030204" pitchFamily="49" charset="0"/>
              </a:rPr>
              <a:t>lock(this) { ... }</a:t>
            </a:r>
          </a:p>
          <a:p>
            <a:endParaRPr lang="en-US" sz="2400" dirty="0">
              <a:latin typeface="Consolas" panose="020B0609020204030204" pitchFamily="49" charset="0"/>
            </a:endParaRPr>
          </a:p>
          <a:p>
            <a:r>
              <a:rPr lang="en-US" sz="2400" dirty="0">
                <a:latin typeface="Consolas" panose="020B0609020204030204" pitchFamily="49" charset="0"/>
              </a:rPr>
              <a:t>lock(</a:t>
            </a:r>
            <a:r>
              <a:rPr lang="en-US" sz="2400" dirty="0" err="1">
                <a:latin typeface="Consolas" panose="020B0609020204030204" pitchFamily="49" charset="0"/>
              </a:rPr>
              <a:t>typeof</a:t>
            </a:r>
            <a:r>
              <a:rPr lang="en-US" sz="2400" dirty="0">
                <a:latin typeface="Consolas" panose="020B0609020204030204" pitchFamily="49" charset="0"/>
              </a:rPr>
              <a:t>(string)) { ... }</a:t>
            </a:r>
          </a:p>
        </p:txBody>
      </p:sp>
      <p:sp>
        <p:nvSpPr>
          <p:cNvPr id="5" name="Oval 4">
            <a:extLst>
              <a:ext uri="{FF2B5EF4-FFF2-40B4-BE49-F238E27FC236}">
                <a16:creationId xmlns:a16="http://schemas.microsoft.com/office/drawing/2014/main" id="{9911B8F7-8032-464D-B49F-7E83C998D6C3}"/>
              </a:ext>
            </a:extLst>
          </p:cNvPr>
          <p:cNvSpPr/>
          <p:nvPr/>
        </p:nvSpPr>
        <p:spPr>
          <a:xfrm>
            <a:off x="3448574" y="1495890"/>
            <a:ext cx="5080832" cy="5084064"/>
          </a:xfrm>
          <a:prstGeom prst="ellipse">
            <a:avLst/>
          </a:prstGeom>
          <a:noFill/>
          <a:ln w="1079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26FA4A6-7222-4167-9024-C21899A477E9}"/>
              </a:ext>
            </a:extLst>
          </p:cNvPr>
          <p:cNvCxnSpPr>
            <a:stCxn id="5" idx="1"/>
            <a:endCxn id="5" idx="5"/>
          </p:cNvCxnSpPr>
          <p:nvPr/>
        </p:nvCxnSpPr>
        <p:spPr>
          <a:xfrm>
            <a:off x="4192645" y="2240434"/>
            <a:ext cx="3592690" cy="3594976"/>
          </a:xfrm>
          <a:prstGeom prst="line">
            <a:avLst/>
          </a:prstGeom>
          <a:ln w="1079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51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a:xfrm>
            <a:off x="838200" y="365125"/>
            <a:ext cx="10515600" cy="1325563"/>
          </a:xfrm>
        </p:spPr>
        <p:txBody>
          <a:bodyPr/>
          <a:lstStyle/>
          <a:p>
            <a:r>
              <a:rPr lang="en-US" dirty="0"/>
              <a:t>Recommendations – Locks</a:t>
            </a:r>
          </a:p>
        </p:txBody>
      </p:sp>
      <p:sp>
        <p:nvSpPr>
          <p:cNvPr id="4" name="Rectangle 3">
            <a:extLst>
              <a:ext uri="{FF2B5EF4-FFF2-40B4-BE49-F238E27FC236}">
                <a16:creationId xmlns:a16="http://schemas.microsoft.com/office/drawing/2014/main" id="{A8647E73-B3AC-4ABE-BA82-2C257E1F1170}"/>
              </a:ext>
            </a:extLst>
          </p:cNvPr>
          <p:cNvSpPr/>
          <p:nvPr/>
        </p:nvSpPr>
        <p:spPr>
          <a:xfrm>
            <a:off x="1391256" y="1375458"/>
            <a:ext cx="9409488" cy="5324535"/>
          </a:xfrm>
          <a:prstGeom prst="rect">
            <a:avLst/>
          </a:prstGeom>
        </p:spPr>
        <p:txBody>
          <a:bodyPr wrap="square">
            <a:spAutoFit/>
          </a:bodyPr>
          <a:lstStyle/>
          <a:p>
            <a:r>
              <a:rPr lang="en-US" sz="2000" dirty="0">
                <a:latin typeface="Cascadia Code" panose="020B0609020000020004" pitchFamily="49" charset="0"/>
                <a:cs typeface="Cascadia Code" panose="020B0609020000020004" pitchFamily="49" charset="0"/>
              </a:rPr>
              <a:t>public sealed class </a:t>
            </a:r>
            <a:r>
              <a:rPr lang="en-US" sz="2000" dirty="0" err="1">
                <a:latin typeface="Cascadia Code" panose="020B0609020000020004" pitchFamily="49" charset="0"/>
                <a:cs typeface="Cascadia Code" panose="020B0609020000020004" pitchFamily="49" charset="0"/>
              </a:rPr>
              <a:t>IntegerFieldLedger</a:t>
            </a:r>
            <a:endParaRPr lang="en-US" sz="2000" dirty="0">
              <a:latin typeface="Cascadia Code" panose="020B0609020000020004" pitchFamily="49" charset="0"/>
              <a:cs typeface="Cascadia Code" panose="020B0609020000020004" pitchFamily="49" charset="0"/>
            </a:endParaRPr>
          </a:p>
          <a:p>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private </a:t>
            </a:r>
            <a:r>
              <a:rPr lang="en-US" sz="2000" dirty="0" err="1">
                <a:latin typeface="Cascadia Code" panose="020B0609020000020004" pitchFamily="49" charset="0"/>
                <a:cs typeface="Cascadia Code" panose="020B0609020000020004" pitchFamily="49" charset="0"/>
              </a:rPr>
              <a:t>int</a:t>
            </a:r>
            <a:r>
              <a:rPr lang="en-US" sz="2000" dirty="0">
                <a:latin typeface="Cascadia Code" panose="020B0609020000020004" pitchFamily="49" charset="0"/>
                <a:cs typeface="Cascadia Code" panose="020B0609020000020004" pitchFamily="49" charset="0"/>
              </a:rPr>
              <a:t> value;</a:t>
            </a:r>
          </a:p>
          <a:p>
            <a:endParaRPr lang="en-US" sz="2000" dirty="0">
              <a:latin typeface="Cascadia Code" panose="020B0609020000020004" pitchFamily="49" charset="0"/>
              <a:cs typeface="Cascadia Code" panose="020B0609020000020004" pitchFamily="49" charset="0"/>
            </a:endParaRPr>
          </a:p>
          <a:p>
            <a:r>
              <a:rPr lang="en-US" sz="2000" dirty="0">
                <a:latin typeface="Cascadia Code" panose="020B0609020000020004" pitchFamily="49" charset="0"/>
                <a:cs typeface="Cascadia Code" panose="020B0609020000020004" pitchFamily="49" charset="0"/>
              </a:rPr>
              <a:t>  public </a:t>
            </a:r>
            <a:r>
              <a:rPr lang="en-US" sz="2000" dirty="0" err="1">
                <a:latin typeface="Cascadia Code" panose="020B0609020000020004" pitchFamily="49" charset="0"/>
                <a:cs typeface="Cascadia Code" panose="020B0609020000020004" pitchFamily="49" charset="0"/>
              </a:rPr>
              <a:t>IntegerFieldLedger</a:t>
            </a:r>
            <a:r>
              <a:rPr lang="en-US" sz="2000" dirty="0">
                <a:latin typeface="Cascadia Code" panose="020B0609020000020004" pitchFamily="49" charset="0"/>
                <a:cs typeface="Cascadia Code" panose="020B0609020000020004" pitchFamily="49" charset="0"/>
              </a:rPr>
              <a:t>(</a:t>
            </a:r>
            <a:r>
              <a:rPr lang="en-US" sz="2000" dirty="0" err="1">
                <a:latin typeface="Cascadia Code" panose="020B0609020000020004" pitchFamily="49" charset="0"/>
                <a:cs typeface="Cascadia Code" panose="020B0609020000020004" pitchFamily="49" charset="0"/>
              </a:rPr>
              <a:t>int</a:t>
            </a:r>
            <a:r>
              <a:rPr lang="en-US" sz="2000" dirty="0">
                <a:latin typeface="Cascadia Code" panose="020B0609020000020004" pitchFamily="49" charset="0"/>
                <a:cs typeface="Cascadia Code" panose="020B0609020000020004" pitchFamily="49" charset="0"/>
              </a:rPr>
              <a:t> value) =&gt; </a:t>
            </a:r>
            <a:r>
              <a:rPr lang="en-US" sz="2000" dirty="0" err="1">
                <a:latin typeface="Cascadia Code" panose="020B0609020000020004" pitchFamily="49" charset="0"/>
                <a:cs typeface="Cascadia Code" panose="020B0609020000020004" pitchFamily="49" charset="0"/>
              </a:rPr>
              <a:t>this.value</a:t>
            </a:r>
            <a:r>
              <a:rPr lang="en-US" sz="2000" dirty="0">
                <a:latin typeface="Cascadia Code" panose="020B0609020000020004" pitchFamily="49" charset="0"/>
                <a:cs typeface="Cascadia Code" panose="020B0609020000020004" pitchFamily="49" charset="0"/>
              </a:rPr>
              <a:t> = value;</a:t>
            </a:r>
          </a:p>
          <a:p>
            <a:endParaRPr lang="en-US" sz="2000" dirty="0">
              <a:latin typeface="Cascadia Code" panose="020B0609020000020004" pitchFamily="49" charset="0"/>
              <a:cs typeface="Cascadia Code" panose="020B0609020000020004" pitchFamily="49" charset="0"/>
            </a:endParaRPr>
          </a:p>
          <a:p>
            <a:r>
              <a:rPr lang="en-US" sz="2000" dirty="0">
                <a:latin typeface="Cascadia Code" panose="020B0609020000020004" pitchFamily="49" charset="0"/>
                <a:cs typeface="Cascadia Code" panose="020B0609020000020004" pitchFamily="49" charset="0"/>
              </a:rPr>
              <a:t>  public void Credit(</a:t>
            </a:r>
            <a:r>
              <a:rPr lang="en-US" sz="2000" dirty="0" err="1">
                <a:latin typeface="Cascadia Code" panose="020B0609020000020004" pitchFamily="49" charset="0"/>
                <a:cs typeface="Cascadia Code" panose="020B0609020000020004" pitchFamily="49" charset="0"/>
              </a:rPr>
              <a:t>int</a:t>
            </a:r>
            <a:r>
              <a:rPr lang="en-US" sz="2000" dirty="0">
                <a:latin typeface="Cascadia Code" panose="020B0609020000020004" pitchFamily="49" charset="0"/>
                <a:cs typeface="Cascadia Code" panose="020B0609020000020004" pitchFamily="49" charset="0"/>
              </a:rPr>
              <a:t> value) =&gt;</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Interlocked.Add</a:t>
            </a:r>
            <a:r>
              <a:rPr lang="en-US" sz="2000" dirty="0">
                <a:latin typeface="Cascadia Code" panose="020B0609020000020004" pitchFamily="49" charset="0"/>
                <a:cs typeface="Cascadia Code" panose="020B0609020000020004" pitchFamily="49" charset="0"/>
              </a:rPr>
              <a:t>(ref </a:t>
            </a:r>
            <a:r>
              <a:rPr lang="en-US" sz="2000" dirty="0" err="1">
                <a:latin typeface="Cascadia Code" panose="020B0609020000020004" pitchFamily="49" charset="0"/>
                <a:cs typeface="Cascadia Code" panose="020B0609020000020004" pitchFamily="49" charset="0"/>
              </a:rPr>
              <a:t>this.value</a:t>
            </a:r>
            <a:r>
              <a:rPr lang="en-US" sz="2000" dirty="0">
                <a:latin typeface="Cascadia Code" panose="020B0609020000020004" pitchFamily="49" charset="0"/>
                <a:cs typeface="Cascadia Code" panose="020B0609020000020004" pitchFamily="49" charset="0"/>
              </a:rPr>
              <a:t>, value);</a:t>
            </a:r>
          </a:p>
          <a:p>
            <a:endParaRPr lang="en-US" sz="2000" dirty="0">
              <a:latin typeface="Cascadia Code" panose="020B0609020000020004" pitchFamily="49" charset="0"/>
              <a:cs typeface="Cascadia Code" panose="020B0609020000020004" pitchFamily="49" charset="0"/>
            </a:endParaRPr>
          </a:p>
          <a:p>
            <a:r>
              <a:rPr lang="en-US" sz="2000" dirty="0">
                <a:latin typeface="Cascadia Code" panose="020B0609020000020004" pitchFamily="49" charset="0"/>
                <a:cs typeface="Cascadia Code" panose="020B0609020000020004" pitchFamily="49" charset="0"/>
              </a:rPr>
              <a:t>  public void Debit(</a:t>
            </a:r>
            <a:r>
              <a:rPr lang="en-US" sz="2000" dirty="0" err="1">
                <a:latin typeface="Cascadia Code" panose="020B0609020000020004" pitchFamily="49" charset="0"/>
                <a:cs typeface="Cascadia Code" panose="020B0609020000020004" pitchFamily="49" charset="0"/>
              </a:rPr>
              <a:t>int</a:t>
            </a:r>
            <a:r>
              <a:rPr lang="en-US" sz="2000" dirty="0">
                <a:latin typeface="Cascadia Code" panose="020B0609020000020004" pitchFamily="49" charset="0"/>
                <a:cs typeface="Cascadia Code" panose="020B0609020000020004" pitchFamily="49" charset="0"/>
              </a:rPr>
              <a:t> value) =&gt;</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Interlocked.Add</a:t>
            </a:r>
            <a:r>
              <a:rPr lang="en-US" sz="2000" dirty="0">
                <a:latin typeface="Cascadia Code" panose="020B0609020000020004" pitchFamily="49" charset="0"/>
                <a:cs typeface="Cascadia Code" panose="020B0609020000020004" pitchFamily="49" charset="0"/>
              </a:rPr>
              <a:t>(ref </a:t>
            </a:r>
            <a:r>
              <a:rPr lang="en-US" sz="2000" dirty="0" err="1">
                <a:latin typeface="Cascadia Code" panose="020B0609020000020004" pitchFamily="49" charset="0"/>
                <a:cs typeface="Cascadia Code" panose="020B0609020000020004" pitchFamily="49" charset="0"/>
              </a:rPr>
              <a:t>this.value</a:t>
            </a:r>
            <a:r>
              <a:rPr lang="en-US" sz="2000" dirty="0">
                <a:latin typeface="Cascadia Code" panose="020B0609020000020004" pitchFamily="49" charset="0"/>
                <a:cs typeface="Cascadia Code" panose="020B0609020000020004" pitchFamily="49" charset="0"/>
              </a:rPr>
              <a:t>, value * -1);</a:t>
            </a:r>
          </a:p>
          <a:p>
            <a:endParaRPr lang="en-US" sz="2000" dirty="0">
              <a:latin typeface="Cascadia Code" panose="020B0609020000020004" pitchFamily="49" charset="0"/>
              <a:cs typeface="Cascadia Code" panose="020B0609020000020004" pitchFamily="49" charset="0"/>
            </a:endParaRPr>
          </a:p>
          <a:p>
            <a:r>
              <a:rPr lang="en-US" sz="2000" dirty="0">
                <a:latin typeface="Cascadia Code" panose="020B0609020000020004" pitchFamily="49" charset="0"/>
                <a:cs typeface="Cascadia Code" panose="020B0609020000020004" pitchFamily="49" charset="0"/>
              </a:rPr>
              <a:t>  public </a:t>
            </a:r>
            <a:r>
              <a:rPr lang="en-US" sz="2000" dirty="0" err="1">
                <a:latin typeface="Cascadia Code" panose="020B0609020000020004" pitchFamily="49" charset="0"/>
                <a:cs typeface="Cascadia Code" panose="020B0609020000020004" pitchFamily="49" charset="0"/>
              </a:rPr>
              <a:t>int</a:t>
            </a:r>
            <a:r>
              <a:rPr lang="en-US" sz="2000" dirty="0">
                <a:latin typeface="Cascadia Code" panose="020B0609020000020004" pitchFamily="49" charset="0"/>
                <a:cs typeface="Cascadia Code" panose="020B0609020000020004" pitchFamily="49" charset="0"/>
              </a:rPr>
              <a:t> Value</a:t>
            </a:r>
          </a:p>
          <a:p>
            <a:r>
              <a:rPr lang="en-US" sz="2000" dirty="0">
                <a:latin typeface="Cascadia Code" panose="020B0609020000020004" pitchFamily="49" charset="0"/>
                <a:cs typeface="Cascadia Code" panose="020B0609020000020004" pitchFamily="49" charset="0"/>
              </a:rPr>
              <a:t>  {</a:t>
            </a:r>
          </a:p>
          <a:p>
            <a:r>
              <a:rPr lang="en-US" sz="2000" dirty="0">
                <a:latin typeface="Cascadia Code" panose="020B0609020000020004" pitchFamily="49" charset="0"/>
                <a:cs typeface="Cascadia Code" panose="020B0609020000020004" pitchFamily="49" charset="0"/>
              </a:rPr>
              <a:t>    get =&gt; </a:t>
            </a:r>
            <a:r>
              <a:rPr lang="en-US" sz="2000" dirty="0" err="1">
                <a:latin typeface="Cascadia Code" panose="020B0609020000020004" pitchFamily="49" charset="0"/>
                <a:cs typeface="Cascadia Code" panose="020B0609020000020004" pitchFamily="49" charset="0"/>
              </a:rPr>
              <a:t>this.value</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a:t>
            </a:r>
          </a:p>
          <a:p>
            <a:r>
              <a:rPr lang="en-US" sz="20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22820840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a:xfrm>
            <a:off x="838200" y="365125"/>
            <a:ext cx="10515600" cy="1325563"/>
          </a:xfrm>
        </p:spPr>
        <p:txBody>
          <a:bodyPr/>
          <a:lstStyle/>
          <a:p>
            <a:r>
              <a:rPr lang="en-US" dirty="0"/>
              <a:t>Recommendations – Locks</a:t>
            </a:r>
          </a:p>
        </p:txBody>
      </p:sp>
      <p:pic>
        <p:nvPicPr>
          <p:cNvPr id="5" name="Picture 4">
            <a:extLst>
              <a:ext uri="{FF2B5EF4-FFF2-40B4-BE49-F238E27FC236}">
                <a16:creationId xmlns:a16="http://schemas.microsoft.com/office/drawing/2014/main" id="{EB976803-0C60-4EB0-8650-17F484A5FCBA}"/>
              </a:ext>
            </a:extLst>
          </p:cNvPr>
          <p:cNvPicPr>
            <a:picLocks noChangeAspect="1"/>
          </p:cNvPicPr>
          <p:nvPr/>
        </p:nvPicPr>
        <p:blipFill>
          <a:blip r:embed="rId3"/>
          <a:stretch>
            <a:fillRect/>
          </a:stretch>
        </p:blipFill>
        <p:spPr>
          <a:xfrm>
            <a:off x="256330" y="1769354"/>
            <a:ext cx="11679340" cy="4478481"/>
          </a:xfrm>
          <a:prstGeom prst="rect">
            <a:avLst/>
          </a:prstGeom>
        </p:spPr>
      </p:pic>
    </p:spTree>
    <p:extLst>
      <p:ext uri="{BB962C8B-B14F-4D97-AF65-F5344CB8AC3E}">
        <p14:creationId xmlns:p14="http://schemas.microsoft.com/office/powerpoint/2010/main" val="12740563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a:xfrm>
            <a:off x="838200" y="365125"/>
            <a:ext cx="10515600" cy="1325563"/>
          </a:xfrm>
        </p:spPr>
        <p:txBody>
          <a:bodyPr/>
          <a:lstStyle/>
          <a:p>
            <a:r>
              <a:rPr lang="en-US" dirty="0"/>
              <a:t>Recommendations – Locks</a:t>
            </a:r>
          </a:p>
        </p:txBody>
      </p:sp>
      <p:sp>
        <p:nvSpPr>
          <p:cNvPr id="5" name="Rectangle 4">
            <a:extLst>
              <a:ext uri="{FF2B5EF4-FFF2-40B4-BE49-F238E27FC236}">
                <a16:creationId xmlns:a16="http://schemas.microsoft.com/office/drawing/2014/main" id="{5DEE24D6-DD2E-426E-92C3-FCF4774F2DA0}"/>
              </a:ext>
            </a:extLst>
          </p:cNvPr>
          <p:cNvSpPr/>
          <p:nvPr/>
        </p:nvSpPr>
        <p:spPr>
          <a:xfrm>
            <a:off x="3318588" y="1449161"/>
            <a:ext cx="5554824" cy="5262979"/>
          </a:xfrm>
          <a:prstGeom prst="rect">
            <a:avLst/>
          </a:prstGeom>
        </p:spPr>
        <p:txBody>
          <a:bodyPr wrap="square">
            <a:spAutoFit/>
          </a:bodyPr>
          <a:lstStyle/>
          <a:p>
            <a:r>
              <a:rPr lang="en-US" sz="1600" dirty="0">
                <a:latin typeface="Cascadia Code" panose="020B0609020000020004" pitchFamily="49" charset="0"/>
                <a:cs typeface="Cascadia Code" panose="020B0609020000020004" pitchFamily="49" charset="0"/>
              </a:rPr>
              <a:t>public sealed class </a:t>
            </a:r>
            <a:r>
              <a:rPr lang="en-US" sz="1600" dirty="0" err="1">
                <a:latin typeface="Cascadia Code" panose="020B0609020000020004" pitchFamily="49" charset="0"/>
                <a:cs typeface="Cascadia Code" panose="020B0609020000020004" pitchFamily="49" charset="0"/>
              </a:rPr>
              <a:t>SpinLockLedger</a:t>
            </a:r>
            <a:r>
              <a:rPr lang="en-US" sz="1600" dirty="0">
                <a:latin typeface="Cascadia Code" panose="020B0609020000020004" pitchFamily="49" charset="0"/>
                <a:cs typeface="Cascadia Code" panose="020B0609020000020004" pitchFamily="49" charset="0"/>
              </a:rPr>
              <a:t> : </a:t>
            </a:r>
            <a:r>
              <a:rPr lang="en-US" sz="1600" dirty="0" err="1">
                <a:latin typeface="Cascadia Code" panose="020B0609020000020004" pitchFamily="49" charset="0"/>
                <a:cs typeface="Cascadia Code" panose="020B0609020000020004" pitchFamily="49" charset="0"/>
              </a:rPr>
              <a:t>ILedger</a:t>
            </a:r>
            <a:endParaRPr lang="en-US" sz="1600" dirty="0">
              <a:latin typeface="Cascadia Code" panose="020B0609020000020004" pitchFamily="49" charset="0"/>
              <a:cs typeface="Cascadia Code" panose="020B0609020000020004" pitchFamily="49" charset="0"/>
            </a:endParaRPr>
          </a:p>
          <a:p>
            <a:r>
              <a:rPr lang="en-US" sz="1600" dirty="0">
                <a:latin typeface="Cascadia Code" panose="020B0609020000020004" pitchFamily="49" charset="0"/>
                <a:cs typeface="Cascadia Code" panose="020B0609020000020004" pitchFamily="49" charset="0"/>
              </a:rPr>
              <a:t>{</a:t>
            </a:r>
          </a:p>
          <a:p>
            <a:r>
              <a:rPr lang="en-US" sz="1600" dirty="0">
                <a:latin typeface="Cascadia Code" panose="020B0609020000020004" pitchFamily="49" charset="0"/>
                <a:cs typeface="Cascadia Code" panose="020B0609020000020004" pitchFamily="49" charset="0"/>
              </a:rPr>
              <a:t>  private </a:t>
            </a:r>
            <a:r>
              <a:rPr lang="en-US" sz="1600" dirty="0" err="1">
                <a:latin typeface="Cascadia Code" panose="020B0609020000020004" pitchFamily="49" charset="0"/>
                <a:cs typeface="Cascadia Code" panose="020B0609020000020004" pitchFamily="49" charset="0"/>
              </a:rPr>
              <a:t>SpinLock</a:t>
            </a:r>
            <a:r>
              <a:rPr lang="en-US" sz="1600" dirty="0">
                <a:latin typeface="Cascadia Code" panose="020B0609020000020004" pitchFamily="49" charset="0"/>
                <a:cs typeface="Cascadia Code" panose="020B0609020000020004" pitchFamily="49" charset="0"/>
              </a:rPr>
              <a:t> @lock = new </a:t>
            </a:r>
            <a:r>
              <a:rPr lang="en-US" sz="1600" dirty="0" err="1">
                <a:latin typeface="Cascadia Code" panose="020B0609020000020004" pitchFamily="49" charset="0"/>
                <a:cs typeface="Cascadia Code" panose="020B0609020000020004" pitchFamily="49" charset="0"/>
              </a:rPr>
              <a:t>SpinLock</a:t>
            </a:r>
            <a:r>
              <a:rPr lang="en-US" sz="1600" dirty="0">
                <a:latin typeface="Cascadia Code" panose="020B0609020000020004" pitchFamily="49" charset="0"/>
                <a:cs typeface="Cascadia Code" panose="020B0609020000020004" pitchFamily="49" charset="0"/>
              </a:rPr>
              <a:t>();</a:t>
            </a:r>
          </a:p>
          <a:p>
            <a:endParaRPr lang="en-US" sz="1600" dirty="0">
              <a:latin typeface="Cascadia Code" panose="020B0609020000020004" pitchFamily="49" charset="0"/>
              <a:cs typeface="Cascadia Code" panose="020B0609020000020004" pitchFamily="49" charset="0"/>
            </a:endParaRPr>
          </a:p>
          <a:p>
            <a:r>
              <a:rPr lang="en-US" sz="1600" dirty="0">
                <a:latin typeface="Cascadia Code" panose="020B0609020000020004" pitchFamily="49" charset="0"/>
                <a:cs typeface="Cascadia Code" panose="020B0609020000020004" pitchFamily="49" charset="0"/>
              </a:rPr>
              <a:t>  public void Credit(decimal value)</a:t>
            </a:r>
          </a:p>
          <a:p>
            <a:r>
              <a:rPr lang="en-US" sz="1600" dirty="0">
                <a:latin typeface="Cascadia Code" panose="020B0609020000020004" pitchFamily="49" charset="0"/>
                <a:cs typeface="Cascadia Code" panose="020B0609020000020004" pitchFamily="49" charset="0"/>
              </a:rPr>
              <a:t>  {</a:t>
            </a:r>
          </a:p>
          <a:p>
            <a:r>
              <a:rPr lang="en-US" sz="1600" dirty="0">
                <a:latin typeface="Cascadia Code" panose="020B0609020000020004" pitchFamily="49" charset="0"/>
                <a:cs typeface="Cascadia Code" panose="020B0609020000020004" pitchFamily="49" charset="0"/>
              </a:rPr>
              <a:t>    </a:t>
            </a:r>
            <a:r>
              <a:rPr lang="en-US" sz="1600" dirty="0" err="1">
                <a:latin typeface="Cascadia Code" panose="020B0609020000020004" pitchFamily="49" charset="0"/>
                <a:cs typeface="Cascadia Code" panose="020B0609020000020004" pitchFamily="49" charset="0"/>
              </a:rPr>
              <a:t>var</a:t>
            </a:r>
            <a:r>
              <a:rPr lang="en-US" sz="1600" dirty="0">
                <a:latin typeface="Cascadia Code" panose="020B0609020000020004" pitchFamily="49" charset="0"/>
                <a:cs typeface="Cascadia Code" panose="020B0609020000020004" pitchFamily="49" charset="0"/>
              </a:rPr>
              <a:t> </a:t>
            </a:r>
            <a:r>
              <a:rPr lang="en-US" sz="1600" dirty="0" err="1">
                <a:latin typeface="Cascadia Code" panose="020B0609020000020004" pitchFamily="49" charset="0"/>
                <a:cs typeface="Cascadia Code" panose="020B0609020000020004" pitchFamily="49" charset="0"/>
              </a:rPr>
              <a:t>isLockAcquired</a:t>
            </a:r>
            <a:r>
              <a:rPr lang="en-US" sz="1600" dirty="0">
                <a:latin typeface="Cascadia Code" panose="020B0609020000020004" pitchFamily="49" charset="0"/>
                <a:cs typeface="Cascadia Code" panose="020B0609020000020004" pitchFamily="49" charset="0"/>
              </a:rPr>
              <a:t> = false;</a:t>
            </a:r>
          </a:p>
          <a:p>
            <a:endParaRPr lang="en-US" sz="1600" dirty="0">
              <a:latin typeface="Cascadia Code" panose="020B0609020000020004" pitchFamily="49" charset="0"/>
              <a:cs typeface="Cascadia Code" panose="020B0609020000020004" pitchFamily="49" charset="0"/>
            </a:endParaRPr>
          </a:p>
          <a:p>
            <a:r>
              <a:rPr lang="en-US" sz="1600" dirty="0">
                <a:latin typeface="Cascadia Code" panose="020B0609020000020004" pitchFamily="49" charset="0"/>
                <a:cs typeface="Cascadia Code" panose="020B0609020000020004" pitchFamily="49" charset="0"/>
              </a:rPr>
              <a:t>    try</a:t>
            </a:r>
          </a:p>
          <a:p>
            <a:r>
              <a:rPr lang="en-US" sz="1600" dirty="0">
                <a:latin typeface="Cascadia Code" panose="020B0609020000020004" pitchFamily="49" charset="0"/>
                <a:cs typeface="Cascadia Code" panose="020B0609020000020004" pitchFamily="49" charset="0"/>
              </a:rPr>
              <a:t>    {</a:t>
            </a:r>
          </a:p>
          <a:p>
            <a:r>
              <a:rPr lang="en-US" sz="1600" dirty="0">
                <a:latin typeface="Cascadia Code" panose="020B0609020000020004" pitchFamily="49" charset="0"/>
                <a:cs typeface="Cascadia Code" panose="020B0609020000020004" pitchFamily="49" charset="0"/>
              </a:rPr>
              <a:t>      this.@</a:t>
            </a:r>
            <a:r>
              <a:rPr lang="en-US" sz="1600" dirty="0" err="1">
                <a:latin typeface="Cascadia Code" panose="020B0609020000020004" pitchFamily="49" charset="0"/>
                <a:cs typeface="Cascadia Code" panose="020B0609020000020004" pitchFamily="49" charset="0"/>
              </a:rPr>
              <a:t>lock.Enter</a:t>
            </a:r>
            <a:r>
              <a:rPr lang="en-US" sz="1600" dirty="0">
                <a:latin typeface="Cascadia Code" panose="020B0609020000020004" pitchFamily="49" charset="0"/>
                <a:cs typeface="Cascadia Code" panose="020B0609020000020004" pitchFamily="49" charset="0"/>
              </a:rPr>
              <a:t>(ref </a:t>
            </a:r>
            <a:r>
              <a:rPr lang="en-US" sz="1600" dirty="0" err="1">
                <a:latin typeface="Cascadia Code" panose="020B0609020000020004" pitchFamily="49" charset="0"/>
                <a:cs typeface="Cascadia Code" panose="020B0609020000020004" pitchFamily="49" charset="0"/>
              </a:rPr>
              <a:t>isLockAcquired</a:t>
            </a:r>
            <a:r>
              <a:rPr lang="en-US" sz="1600" dirty="0">
                <a:latin typeface="Cascadia Code" panose="020B0609020000020004" pitchFamily="49" charset="0"/>
                <a:cs typeface="Cascadia Code" panose="020B0609020000020004" pitchFamily="49" charset="0"/>
              </a:rPr>
              <a:t>);</a:t>
            </a:r>
          </a:p>
          <a:p>
            <a:r>
              <a:rPr lang="en-US" sz="1600" dirty="0">
                <a:latin typeface="Cascadia Code" panose="020B0609020000020004" pitchFamily="49" charset="0"/>
                <a:cs typeface="Cascadia Code" panose="020B0609020000020004" pitchFamily="49" charset="0"/>
              </a:rPr>
              <a:t>      </a:t>
            </a:r>
            <a:r>
              <a:rPr lang="en-US" sz="1600" dirty="0" err="1">
                <a:latin typeface="Cascadia Code" panose="020B0609020000020004" pitchFamily="49" charset="0"/>
                <a:cs typeface="Cascadia Code" panose="020B0609020000020004" pitchFamily="49" charset="0"/>
              </a:rPr>
              <a:t>this.Value</a:t>
            </a:r>
            <a:r>
              <a:rPr lang="en-US" sz="1600" dirty="0">
                <a:latin typeface="Cascadia Code" panose="020B0609020000020004" pitchFamily="49" charset="0"/>
                <a:cs typeface="Cascadia Code" panose="020B0609020000020004" pitchFamily="49" charset="0"/>
              </a:rPr>
              <a:t> -= value;</a:t>
            </a:r>
          </a:p>
          <a:p>
            <a:r>
              <a:rPr lang="en-US" sz="1600" dirty="0">
                <a:latin typeface="Cascadia Code" panose="020B0609020000020004" pitchFamily="49" charset="0"/>
                <a:cs typeface="Cascadia Code" panose="020B0609020000020004" pitchFamily="49" charset="0"/>
              </a:rPr>
              <a:t>    }</a:t>
            </a:r>
          </a:p>
          <a:p>
            <a:r>
              <a:rPr lang="en-US" sz="1600" dirty="0">
                <a:latin typeface="Cascadia Code" panose="020B0609020000020004" pitchFamily="49" charset="0"/>
                <a:cs typeface="Cascadia Code" panose="020B0609020000020004" pitchFamily="49" charset="0"/>
              </a:rPr>
              <a:t>    finally</a:t>
            </a:r>
          </a:p>
          <a:p>
            <a:r>
              <a:rPr lang="en-US" sz="1600" dirty="0">
                <a:latin typeface="Cascadia Code" panose="020B0609020000020004" pitchFamily="49" charset="0"/>
                <a:cs typeface="Cascadia Code" panose="020B0609020000020004" pitchFamily="49" charset="0"/>
              </a:rPr>
              <a:t>    {</a:t>
            </a:r>
          </a:p>
          <a:p>
            <a:r>
              <a:rPr lang="en-US" sz="1600" dirty="0">
                <a:latin typeface="Cascadia Code" panose="020B0609020000020004" pitchFamily="49" charset="0"/>
                <a:cs typeface="Cascadia Code" panose="020B0609020000020004" pitchFamily="49" charset="0"/>
              </a:rPr>
              <a:t>      if (</a:t>
            </a:r>
            <a:r>
              <a:rPr lang="en-US" sz="1600" dirty="0" err="1">
                <a:latin typeface="Cascadia Code" panose="020B0609020000020004" pitchFamily="49" charset="0"/>
                <a:cs typeface="Cascadia Code" panose="020B0609020000020004" pitchFamily="49" charset="0"/>
              </a:rPr>
              <a:t>isLockAcquired</a:t>
            </a:r>
            <a:r>
              <a:rPr lang="en-US" sz="1600" dirty="0">
                <a:latin typeface="Cascadia Code" panose="020B0609020000020004" pitchFamily="49" charset="0"/>
                <a:cs typeface="Cascadia Code" panose="020B0609020000020004" pitchFamily="49" charset="0"/>
              </a:rPr>
              <a:t>)</a:t>
            </a:r>
          </a:p>
          <a:p>
            <a:r>
              <a:rPr lang="en-US" sz="1600" dirty="0">
                <a:latin typeface="Cascadia Code" panose="020B0609020000020004" pitchFamily="49" charset="0"/>
                <a:cs typeface="Cascadia Code" panose="020B0609020000020004" pitchFamily="49" charset="0"/>
              </a:rPr>
              <a:t>      {</a:t>
            </a:r>
          </a:p>
          <a:p>
            <a:r>
              <a:rPr lang="en-US" sz="1600" dirty="0">
                <a:latin typeface="Cascadia Code" panose="020B0609020000020004" pitchFamily="49" charset="0"/>
                <a:cs typeface="Cascadia Code" panose="020B0609020000020004" pitchFamily="49" charset="0"/>
              </a:rPr>
              <a:t>        this.@</a:t>
            </a:r>
            <a:r>
              <a:rPr lang="en-US" sz="1600" dirty="0" err="1">
                <a:latin typeface="Cascadia Code" panose="020B0609020000020004" pitchFamily="49" charset="0"/>
                <a:cs typeface="Cascadia Code" panose="020B0609020000020004" pitchFamily="49" charset="0"/>
              </a:rPr>
              <a:t>lock.Exit</a:t>
            </a:r>
            <a:r>
              <a:rPr lang="en-US" sz="1600" dirty="0">
                <a:latin typeface="Cascadia Code" panose="020B0609020000020004" pitchFamily="49" charset="0"/>
                <a:cs typeface="Cascadia Code" panose="020B0609020000020004" pitchFamily="49" charset="0"/>
              </a:rPr>
              <a:t>();</a:t>
            </a:r>
          </a:p>
          <a:p>
            <a:r>
              <a:rPr lang="en-US" sz="1600" dirty="0">
                <a:latin typeface="Cascadia Code" panose="020B0609020000020004" pitchFamily="49" charset="0"/>
                <a:cs typeface="Cascadia Code" panose="020B0609020000020004" pitchFamily="49" charset="0"/>
              </a:rPr>
              <a:t>      }</a:t>
            </a:r>
          </a:p>
          <a:p>
            <a:r>
              <a:rPr lang="en-US" sz="1600" dirty="0">
                <a:latin typeface="Cascadia Code" panose="020B0609020000020004" pitchFamily="49" charset="0"/>
                <a:cs typeface="Cascadia Code" panose="020B0609020000020004" pitchFamily="49" charset="0"/>
              </a:rPr>
              <a:t>    }</a:t>
            </a:r>
          </a:p>
          <a:p>
            <a:r>
              <a:rPr lang="en-US" sz="1600" dirty="0">
                <a:latin typeface="Cascadia Code" panose="020B0609020000020004" pitchFamily="49" charset="0"/>
                <a:cs typeface="Cascadia Code" panose="020B0609020000020004" pitchFamily="49" charset="0"/>
              </a:rPr>
              <a:t>  }</a:t>
            </a:r>
          </a:p>
        </p:txBody>
      </p:sp>
    </p:spTree>
    <p:extLst>
      <p:ext uri="{BB962C8B-B14F-4D97-AF65-F5344CB8AC3E}">
        <p14:creationId xmlns:p14="http://schemas.microsoft.com/office/powerpoint/2010/main" val="4236810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a:xfrm>
            <a:off x="838200" y="365125"/>
            <a:ext cx="10515600" cy="1325563"/>
          </a:xfrm>
        </p:spPr>
        <p:txBody>
          <a:bodyPr/>
          <a:lstStyle/>
          <a:p>
            <a:r>
              <a:rPr lang="en-US" dirty="0"/>
              <a:t>Recommendations – Locks</a:t>
            </a:r>
          </a:p>
        </p:txBody>
      </p:sp>
      <p:pic>
        <p:nvPicPr>
          <p:cNvPr id="4" name="Picture 3">
            <a:extLst>
              <a:ext uri="{FF2B5EF4-FFF2-40B4-BE49-F238E27FC236}">
                <a16:creationId xmlns:a16="http://schemas.microsoft.com/office/drawing/2014/main" id="{A53F652A-74EE-4EA8-8578-B078A7ABFB7A}"/>
              </a:ext>
            </a:extLst>
          </p:cNvPr>
          <p:cNvPicPr>
            <a:picLocks noChangeAspect="1"/>
          </p:cNvPicPr>
          <p:nvPr/>
        </p:nvPicPr>
        <p:blipFill>
          <a:blip r:embed="rId3"/>
          <a:stretch>
            <a:fillRect/>
          </a:stretch>
        </p:blipFill>
        <p:spPr>
          <a:xfrm>
            <a:off x="150668" y="2104911"/>
            <a:ext cx="11890664" cy="3561163"/>
          </a:xfrm>
          <a:prstGeom prst="rect">
            <a:avLst/>
          </a:prstGeom>
        </p:spPr>
      </p:pic>
    </p:spTree>
    <p:extLst>
      <p:ext uri="{BB962C8B-B14F-4D97-AF65-F5344CB8AC3E}">
        <p14:creationId xmlns:p14="http://schemas.microsoft.com/office/powerpoint/2010/main" val="38687250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4076-33FC-49E0-B48E-490916389F98}"/>
              </a:ext>
            </a:extLst>
          </p:cNvPr>
          <p:cNvSpPr>
            <a:spLocks noGrp="1"/>
          </p:cNvSpPr>
          <p:nvPr>
            <p:ph type="title"/>
          </p:nvPr>
        </p:nvSpPr>
        <p:spPr/>
        <p:txBody>
          <a:bodyPr/>
          <a:lstStyle/>
          <a:p>
            <a:r>
              <a:rPr lang="en-US" dirty="0"/>
              <a:t>Recommendations – Locks</a:t>
            </a:r>
          </a:p>
        </p:txBody>
      </p:sp>
      <p:sp>
        <p:nvSpPr>
          <p:cNvPr id="3" name="Content Placeholder 2">
            <a:extLst>
              <a:ext uri="{FF2B5EF4-FFF2-40B4-BE49-F238E27FC236}">
                <a16:creationId xmlns:a16="http://schemas.microsoft.com/office/drawing/2014/main" id="{3B309BB0-5017-4509-8E53-CC3E351650CE}"/>
              </a:ext>
            </a:extLst>
          </p:cNvPr>
          <p:cNvSpPr>
            <a:spLocks noGrp="1"/>
          </p:cNvSpPr>
          <p:nvPr>
            <p:ph idx="1"/>
          </p:nvPr>
        </p:nvSpPr>
        <p:spPr/>
        <p:txBody>
          <a:bodyPr/>
          <a:lstStyle/>
          <a:p>
            <a:r>
              <a:rPr lang="en-US" dirty="0"/>
              <a:t>In general, while holding a spin lock, one should avoid any of these actions: </a:t>
            </a:r>
          </a:p>
          <a:p>
            <a:pPr lvl="1"/>
            <a:r>
              <a:rPr lang="en-US" dirty="0"/>
              <a:t>Blocking</a:t>
            </a:r>
          </a:p>
          <a:p>
            <a:pPr lvl="1"/>
            <a:r>
              <a:rPr lang="en-US" dirty="0"/>
              <a:t>Calling anything that itself may block</a:t>
            </a:r>
          </a:p>
          <a:p>
            <a:pPr lvl="1"/>
            <a:r>
              <a:rPr lang="en-US" dirty="0"/>
              <a:t>Holding more than one spin lock at once</a:t>
            </a:r>
          </a:p>
          <a:p>
            <a:pPr lvl="1"/>
            <a:r>
              <a:rPr lang="en-US" dirty="0"/>
              <a:t>Making dynamically dispatched calls (interface and </a:t>
            </a:r>
            <a:r>
              <a:rPr lang="en-US" dirty="0" err="1"/>
              <a:t>virtuals</a:t>
            </a:r>
            <a:r>
              <a:rPr lang="en-US" dirty="0"/>
              <a:t>)</a:t>
            </a:r>
          </a:p>
          <a:p>
            <a:pPr lvl="1"/>
            <a:r>
              <a:rPr lang="en-US" dirty="0"/>
              <a:t>Making statically dispatched calls into any code one doesn't own</a:t>
            </a:r>
          </a:p>
          <a:p>
            <a:pPr lvl="1"/>
            <a:r>
              <a:rPr lang="en-US" dirty="0"/>
              <a:t>Allocating memory</a:t>
            </a:r>
          </a:p>
        </p:txBody>
      </p:sp>
      <p:sp>
        <p:nvSpPr>
          <p:cNvPr id="5" name="Rectangle 4">
            <a:extLst>
              <a:ext uri="{FF2B5EF4-FFF2-40B4-BE49-F238E27FC236}">
                <a16:creationId xmlns:a16="http://schemas.microsoft.com/office/drawing/2014/main" id="{16A0E8EB-1B89-4E8A-B87D-014A99DF691C}"/>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https://docs.microsoft.com/en-us/dotnet/api/system.threading.spinlock?view=netframework-4.7</a:t>
            </a:r>
          </a:p>
        </p:txBody>
      </p:sp>
    </p:spTree>
    <p:extLst>
      <p:ext uri="{BB962C8B-B14F-4D97-AF65-F5344CB8AC3E}">
        <p14:creationId xmlns:p14="http://schemas.microsoft.com/office/powerpoint/2010/main" val="3986788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90AF3-A600-41DD-87FE-F592CF5E7815}"/>
              </a:ext>
            </a:extLst>
          </p:cNvPr>
          <p:cNvSpPr>
            <a:spLocks noGrp="1"/>
          </p:cNvSpPr>
          <p:nvPr>
            <p:ph type="title"/>
          </p:nvPr>
        </p:nvSpPr>
        <p:spPr/>
        <p:txBody>
          <a:bodyPr/>
          <a:lstStyle/>
          <a:p>
            <a:r>
              <a:rPr lang="en-US" dirty="0"/>
              <a:t>Demo: Benchmarking Code</a:t>
            </a:r>
          </a:p>
        </p:txBody>
      </p:sp>
      <p:sp>
        <p:nvSpPr>
          <p:cNvPr id="3" name="Text Placeholder 2">
            <a:extLst>
              <a:ext uri="{FF2B5EF4-FFF2-40B4-BE49-F238E27FC236}">
                <a16:creationId xmlns:a16="http://schemas.microsoft.com/office/drawing/2014/main" id="{DC9A70B7-791F-4E5C-A47A-5CDBF7182A09}"/>
              </a:ext>
            </a:extLst>
          </p:cNvPr>
          <p:cNvSpPr>
            <a:spLocks noGrp="1"/>
          </p:cNvSpPr>
          <p:nvPr>
            <p:ph type="body" idx="1"/>
          </p:nvPr>
        </p:nvSpPr>
        <p:spPr/>
        <p:txBody>
          <a:bodyPr/>
          <a:lstStyle/>
          <a:p>
            <a:r>
              <a:rPr lang="en-US" dirty="0"/>
              <a:t>Concurrent Programming in .NET</a:t>
            </a:r>
          </a:p>
        </p:txBody>
      </p:sp>
    </p:spTree>
    <p:extLst>
      <p:ext uri="{BB962C8B-B14F-4D97-AF65-F5344CB8AC3E}">
        <p14:creationId xmlns:p14="http://schemas.microsoft.com/office/powerpoint/2010/main" val="27887977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4076-33FC-49E0-B48E-490916389F98}"/>
              </a:ext>
            </a:extLst>
          </p:cNvPr>
          <p:cNvSpPr>
            <a:spLocks noGrp="1"/>
          </p:cNvSpPr>
          <p:nvPr>
            <p:ph type="title"/>
          </p:nvPr>
        </p:nvSpPr>
        <p:spPr/>
        <p:txBody>
          <a:bodyPr/>
          <a:lstStyle/>
          <a:p>
            <a:r>
              <a:rPr lang="en-US" dirty="0"/>
              <a:t>Recommendations – Data Structures	</a:t>
            </a:r>
          </a:p>
        </p:txBody>
      </p:sp>
      <p:sp>
        <p:nvSpPr>
          <p:cNvPr id="7" name="Rectangle 6">
            <a:extLst>
              <a:ext uri="{FF2B5EF4-FFF2-40B4-BE49-F238E27FC236}">
                <a16:creationId xmlns:a16="http://schemas.microsoft.com/office/drawing/2014/main" id="{A87E31AD-5594-43A5-AC22-F01B2819766F}"/>
              </a:ext>
            </a:extLst>
          </p:cNvPr>
          <p:cNvSpPr/>
          <p:nvPr/>
        </p:nvSpPr>
        <p:spPr>
          <a:xfrm>
            <a:off x="5501624" y="2954884"/>
            <a:ext cx="6065613" cy="173480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D85AB9D-CC4E-4A17-92BC-E090C3498135}"/>
              </a:ext>
            </a:extLst>
          </p:cNvPr>
          <p:cNvSpPr/>
          <p:nvPr/>
        </p:nvSpPr>
        <p:spPr>
          <a:xfrm>
            <a:off x="1490733" y="2040484"/>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0F587FD-D6CA-4799-BE2D-A4C18C9C6A22}"/>
              </a:ext>
            </a:extLst>
          </p:cNvPr>
          <p:cNvSpPr/>
          <p:nvPr/>
        </p:nvSpPr>
        <p:spPr>
          <a:xfrm>
            <a:off x="576333" y="336508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8BA7E7F-ECE6-4EB5-8FAA-970C198CCA8D}"/>
              </a:ext>
            </a:extLst>
          </p:cNvPr>
          <p:cNvSpPr/>
          <p:nvPr/>
        </p:nvSpPr>
        <p:spPr>
          <a:xfrm>
            <a:off x="2405133" y="336508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C6E7326-2E86-4075-A4B8-F31FEA60D379}"/>
              </a:ext>
            </a:extLst>
          </p:cNvPr>
          <p:cNvSpPr/>
          <p:nvPr/>
        </p:nvSpPr>
        <p:spPr>
          <a:xfrm>
            <a:off x="1490733" y="46896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5E1048B-27CE-4707-AE70-32ABB62E6399}"/>
              </a:ext>
            </a:extLst>
          </p:cNvPr>
          <p:cNvSpPr/>
          <p:nvPr/>
        </p:nvSpPr>
        <p:spPr>
          <a:xfrm>
            <a:off x="3319533" y="46896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82E9EDF-58F2-41C3-ACCB-31FD425F7464}"/>
              </a:ext>
            </a:extLst>
          </p:cNvPr>
          <p:cNvCxnSpPr>
            <a:stCxn id="8" idx="3"/>
            <a:endCxn id="9" idx="0"/>
          </p:cNvCxnSpPr>
          <p:nvPr/>
        </p:nvCxnSpPr>
        <p:spPr>
          <a:xfrm flipH="1">
            <a:off x="1033533" y="2820973"/>
            <a:ext cx="591111" cy="544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294A888-B465-4417-9396-62C17EF693D9}"/>
              </a:ext>
            </a:extLst>
          </p:cNvPr>
          <p:cNvCxnSpPr>
            <a:stCxn id="8" idx="5"/>
            <a:endCxn id="10" idx="0"/>
          </p:cNvCxnSpPr>
          <p:nvPr/>
        </p:nvCxnSpPr>
        <p:spPr>
          <a:xfrm>
            <a:off x="2271222" y="2820973"/>
            <a:ext cx="591111" cy="544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1FBAE4-A877-4AD7-ABD0-3E6F0CB662EF}"/>
              </a:ext>
            </a:extLst>
          </p:cNvPr>
          <p:cNvCxnSpPr>
            <a:stCxn id="10" idx="3"/>
            <a:endCxn id="11" idx="0"/>
          </p:cNvCxnSpPr>
          <p:nvPr/>
        </p:nvCxnSpPr>
        <p:spPr>
          <a:xfrm flipH="1">
            <a:off x="1947933" y="4145576"/>
            <a:ext cx="591111" cy="544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FD76A06-9DFD-4BC4-81FE-ED7BBC9DB731}"/>
              </a:ext>
            </a:extLst>
          </p:cNvPr>
          <p:cNvCxnSpPr>
            <a:stCxn id="10" idx="5"/>
            <a:endCxn id="12" idx="0"/>
          </p:cNvCxnSpPr>
          <p:nvPr/>
        </p:nvCxnSpPr>
        <p:spPr>
          <a:xfrm>
            <a:off x="3185622" y="4145576"/>
            <a:ext cx="591111" cy="544114"/>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0C263065-D70F-41B3-BDD8-0DE180B8E7C0}"/>
              </a:ext>
            </a:extLst>
          </p:cNvPr>
          <p:cNvSpPr/>
          <p:nvPr/>
        </p:nvSpPr>
        <p:spPr>
          <a:xfrm>
            <a:off x="5830669" y="336508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525BE9B-A1C8-4553-8E05-9998C6EB3674}"/>
              </a:ext>
            </a:extLst>
          </p:cNvPr>
          <p:cNvSpPr/>
          <p:nvPr/>
        </p:nvSpPr>
        <p:spPr>
          <a:xfrm>
            <a:off x="7314837" y="336508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9595551-8E25-449D-BAFE-7AE6E9AB819B}"/>
              </a:ext>
            </a:extLst>
          </p:cNvPr>
          <p:cNvSpPr/>
          <p:nvPr/>
        </p:nvSpPr>
        <p:spPr>
          <a:xfrm>
            <a:off x="8799005" y="3369568"/>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6A338EA-D408-42BF-B5CC-1B22F375944F}"/>
              </a:ext>
            </a:extLst>
          </p:cNvPr>
          <p:cNvSpPr/>
          <p:nvPr/>
        </p:nvSpPr>
        <p:spPr>
          <a:xfrm>
            <a:off x="10283173" y="336508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166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4076-33FC-49E0-B48E-490916389F98}"/>
              </a:ext>
            </a:extLst>
          </p:cNvPr>
          <p:cNvSpPr>
            <a:spLocks noGrp="1"/>
          </p:cNvSpPr>
          <p:nvPr>
            <p:ph type="title"/>
          </p:nvPr>
        </p:nvSpPr>
        <p:spPr/>
        <p:txBody>
          <a:bodyPr/>
          <a:lstStyle/>
          <a:p>
            <a:r>
              <a:rPr lang="en-US" dirty="0"/>
              <a:t>Recommendations – Data Structures	</a:t>
            </a:r>
          </a:p>
        </p:txBody>
      </p:sp>
      <p:sp>
        <p:nvSpPr>
          <p:cNvPr id="21" name="Rectangle 20">
            <a:extLst>
              <a:ext uri="{FF2B5EF4-FFF2-40B4-BE49-F238E27FC236}">
                <a16:creationId xmlns:a16="http://schemas.microsoft.com/office/drawing/2014/main" id="{3AA82EF8-98A3-4444-8E3A-179EB197288F}"/>
              </a:ext>
            </a:extLst>
          </p:cNvPr>
          <p:cNvSpPr/>
          <p:nvPr/>
        </p:nvSpPr>
        <p:spPr>
          <a:xfrm>
            <a:off x="1568657" y="2492601"/>
            <a:ext cx="9054685" cy="2862322"/>
          </a:xfrm>
          <a:prstGeom prst="rect">
            <a:avLst/>
          </a:prstGeom>
        </p:spPr>
        <p:txBody>
          <a:bodyPr wrap="square">
            <a:spAutoFit/>
          </a:bodyPr>
          <a:lstStyle/>
          <a:p>
            <a:r>
              <a:rPr lang="en-US" sz="2000" dirty="0" err="1">
                <a:latin typeface="Cascadia Code" panose="020B0609020000020004" pitchFamily="49" charset="0"/>
                <a:cs typeface="Cascadia Code" panose="020B0609020000020004" pitchFamily="49" charset="0"/>
              </a:rPr>
              <a:t>var</a:t>
            </a:r>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guidsInStack</a:t>
            </a:r>
            <a:r>
              <a:rPr lang="en-US" sz="2000" dirty="0">
                <a:latin typeface="Cascadia Code" panose="020B0609020000020004" pitchFamily="49" charset="0"/>
                <a:cs typeface="Cascadia Code" panose="020B0609020000020004" pitchFamily="49" charset="0"/>
              </a:rPr>
              <a:t> = new Stack&lt;</a:t>
            </a:r>
            <a:r>
              <a:rPr lang="en-US" sz="2000" dirty="0" err="1">
                <a:latin typeface="Cascadia Code" panose="020B0609020000020004" pitchFamily="49" charset="0"/>
                <a:cs typeface="Cascadia Code" panose="020B0609020000020004" pitchFamily="49" charset="0"/>
              </a:rPr>
              <a:t>Guid</a:t>
            </a:r>
            <a:r>
              <a:rPr lang="en-US" sz="2000" dirty="0">
                <a:latin typeface="Cascadia Code" panose="020B0609020000020004" pitchFamily="49" charset="0"/>
                <a:cs typeface="Cascadia Code" panose="020B0609020000020004" pitchFamily="49" charset="0"/>
              </a:rPr>
              <a:t>&gt;();</a:t>
            </a:r>
          </a:p>
          <a:p>
            <a:endParaRPr lang="en-US" sz="2000" dirty="0">
              <a:latin typeface="Cascadia Code" panose="020B0609020000020004" pitchFamily="49" charset="0"/>
              <a:cs typeface="Cascadia Code" panose="020B0609020000020004" pitchFamily="49" charset="0"/>
            </a:endParaRPr>
          </a:p>
          <a:p>
            <a:r>
              <a:rPr lang="en-US" sz="2000" dirty="0">
                <a:latin typeface="Cascadia Code" panose="020B0609020000020004" pitchFamily="49" charset="0"/>
                <a:cs typeface="Cascadia Code" panose="020B0609020000020004" pitchFamily="49" charset="0"/>
              </a:rPr>
              <a:t>for (</a:t>
            </a:r>
            <a:r>
              <a:rPr lang="en-US" sz="2000" dirty="0" err="1">
                <a:latin typeface="Cascadia Code" panose="020B0609020000020004" pitchFamily="49" charset="0"/>
                <a:cs typeface="Cascadia Code" panose="020B0609020000020004" pitchFamily="49" charset="0"/>
              </a:rPr>
              <a:t>var</a:t>
            </a:r>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i</a:t>
            </a:r>
            <a:r>
              <a:rPr lang="en-US" sz="2000" dirty="0">
                <a:latin typeface="Cascadia Code" panose="020B0609020000020004" pitchFamily="49" charset="0"/>
                <a:cs typeface="Cascadia Code" panose="020B0609020000020004" pitchFamily="49" charset="0"/>
              </a:rPr>
              <a:t> = 0; </a:t>
            </a:r>
            <a:r>
              <a:rPr lang="en-US" sz="2000" dirty="0" err="1">
                <a:latin typeface="Cascadia Code" panose="020B0609020000020004" pitchFamily="49" charset="0"/>
                <a:cs typeface="Cascadia Code" panose="020B0609020000020004" pitchFamily="49" charset="0"/>
              </a:rPr>
              <a:t>i</a:t>
            </a:r>
            <a:r>
              <a:rPr lang="en-US" sz="2000" dirty="0">
                <a:latin typeface="Cascadia Code" panose="020B0609020000020004" pitchFamily="49" charset="0"/>
                <a:cs typeface="Cascadia Code" panose="020B0609020000020004" pitchFamily="49" charset="0"/>
              </a:rPr>
              <a:t> &lt; 100; </a:t>
            </a:r>
            <a:r>
              <a:rPr lang="en-US" sz="2000" dirty="0" err="1">
                <a:latin typeface="Cascadia Code" panose="020B0609020000020004" pitchFamily="49" charset="0"/>
                <a:cs typeface="Cascadia Code" panose="020B0609020000020004" pitchFamily="49" charset="0"/>
              </a:rPr>
              <a:t>i</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guidsInStack.Push</a:t>
            </a:r>
            <a:r>
              <a:rPr lang="en-US" sz="2000" dirty="0">
                <a:latin typeface="Cascadia Code" panose="020B0609020000020004" pitchFamily="49" charset="0"/>
                <a:cs typeface="Cascadia Code" panose="020B0609020000020004" pitchFamily="49" charset="0"/>
              </a:rPr>
              <a:t>(</a:t>
            </a:r>
            <a:r>
              <a:rPr lang="en-US" sz="2000" dirty="0" err="1">
                <a:latin typeface="Cascadia Code" panose="020B0609020000020004" pitchFamily="49" charset="0"/>
                <a:cs typeface="Cascadia Code" panose="020B0609020000020004" pitchFamily="49" charset="0"/>
              </a:rPr>
              <a:t>Guid.NewGuid</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a:t>
            </a:r>
          </a:p>
          <a:p>
            <a:endParaRPr lang="en-US" sz="2000" dirty="0">
              <a:latin typeface="Cascadia Code" panose="020B0609020000020004" pitchFamily="49" charset="0"/>
              <a:cs typeface="Cascadia Code" panose="020B0609020000020004" pitchFamily="49" charset="0"/>
            </a:endParaRPr>
          </a:p>
          <a:p>
            <a:r>
              <a:rPr lang="en-US" sz="2000" dirty="0" err="1">
                <a:latin typeface="Cascadia Code" panose="020B0609020000020004" pitchFamily="49" charset="0"/>
                <a:cs typeface="Cascadia Code" panose="020B0609020000020004" pitchFamily="49" charset="0"/>
              </a:rPr>
              <a:t>Console.Out.WriteLine</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nameof</a:t>
            </a:r>
            <a:r>
              <a:rPr lang="en-US" sz="2000" dirty="0">
                <a:latin typeface="Cascadia Code" panose="020B0609020000020004" pitchFamily="49" charset="0"/>
                <a:cs typeface="Cascadia Code" panose="020B0609020000020004" pitchFamily="49" charset="0"/>
              </a:rPr>
              <a:t>(</a:t>
            </a:r>
            <a:r>
              <a:rPr lang="en-US" sz="2000" dirty="0" err="1">
                <a:latin typeface="Cascadia Code" panose="020B0609020000020004" pitchFamily="49" charset="0"/>
                <a:cs typeface="Cascadia Code" panose="020B0609020000020004" pitchFamily="49" charset="0"/>
              </a:rPr>
              <a:t>guidsInStack</a:t>
            </a:r>
            <a:r>
              <a:rPr lang="en-US" sz="2000" dirty="0">
                <a:latin typeface="Cascadia Code" panose="020B0609020000020004" pitchFamily="49" charset="0"/>
                <a:cs typeface="Cascadia Code" panose="020B0609020000020004" pitchFamily="49" charset="0"/>
              </a:rPr>
              <a:t>)}.Pop() is {</a:t>
            </a:r>
            <a:r>
              <a:rPr lang="en-US" sz="2000" dirty="0" err="1">
                <a:latin typeface="Cascadia Code" panose="020B0609020000020004" pitchFamily="49" charset="0"/>
                <a:cs typeface="Cascadia Code" panose="020B0609020000020004" pitchFamily="49" charset="0"/>
              </a:rPr>
              <a:t>guidsInStack.Pop</a:t>
            </a:r>
            <a:r>
              <a:rPr lang="en-US" sz="20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3425707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Background</a:t>
            </a:r>
          </a:p>
        </p:txBody>
      </p:sp>
      <p:pic>
        <p:nvPicPr>
          <p:cNvPr id="7" name="Picture 6">
            <a:extLst>
              <a:ext uri="{FF2B5EF4-FFF2-40B4-BE49-F238E27FC236}">
                <a16:creationId xmlns:a16="http://schemas.microsoft.com/office/drawing/2014/main" id="{CDB13B5A-22CD-40B3-BEC1-57C1516718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3916" y="1502935"/>
            <a:ext cx="5164167" cy="4593957"/>
          </a:xfrm>
          <a:prstGeom prst="rect">
            <a:avLst/>
          </a:prstGeom>
        </p:spPr>
      </p:pic>
      <p:sp>
        <p:nvSpPr>
          <p:cNvPr id="8" name="Rectangle 7">
            <a:extLst>
              <a:ext uri="{FF2B5EF4-FFF2-40B4-BE49-F238E27FC236}">
                <a16:creationId xmlns:a16="http://schemas.microsoft.com/office/drawing/2014/main" id="{E9F3EF86-9C16-49BC-BDAF-70BB81AA09CF}"/>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http://www.2112.net/powerwindows/downloads/smartphone960x854/Rush-HoldYourFire2.jpg</a:t>
            </a:r>
          </a:p>
        </p:txBody>
      </p:sp>
    </p:spTree>
    <p:extLst>
      <p:ext uri="{BB962C8B-B14F-4D97-AF65-F5344CB8AC3E}">
        <p14:creationId xmlns:p14="http://schemas.microsoft.com/office/powerpoint/2010/main" val="29897729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4076-33FC-49E0-B48E-490916389F98}"/>
              </a:ext>
            </a:extLst>
          </p:cNvPr>
          <p:cNvSpPr>
            <a:spLocks noGrp="1"/>
          </p:cNvSpPr>
          <p:nvPr>
            <p:ph type="title"/>
          </p:nvPr>
        </p:nvSpPr>
        <p:spPr/>
        <p:txBody>
          <a:bodyPr/>
          <a:lstStyle/>
          <a:p>
            <a:r>
              <a:rPr lang="en-US" dirty="0"/>
              <a:t>Recommendations – Data Structures	</a:t>
            </a:r>
          </a:p>
        </p:txBody>
      </p:sp>
      <p:sp>
        <p:nvSpPr>
          <p:cNvPr id="21" name="Rectangle 20">
            <a:extLst>
              <a:ext uri="{FF2B5EF4-FFF2-40B4-BE49-F238E27FC236}">
                <a16:creationId xmlns:a16="http://schemas.microsoft.com/office/drawing/2014/main" id="{3AA82EF8-98A3-4444-8E3A-179EB197288F}"/>
              </a:ext>
            </a:extLst>
          </p:cNvPr>
          <p:cNvSpPr/>
          <p:nvPr/>
        </p:nvSpPr>
        <p:spPr>
          <a:xfrm>
            <a:off x="1149379" y="1939708"/>
            <a:ext cx="9893241" cy="4093428"/>
          </a:xfrm>
          <a:prstGeom prst="rect">
            <a:avLst/>
          </a:prstGeom>
        </p:spPr>
        <p:txBody>
          <a:bodyPr wrap="square">
            <a:spAutoFit/>
          </a:bodyPr>
          <a:lstStyle/>
          <a:p>
            <a:r>
              <a:rPr lang="en-US" sz="2000" dirty="0">
                <a:latin typeface="Cascadia Code" panose="020B0609020000020004" pitchFamily="49" charset="0"/>
                <a:cs typeface="Cascadia Code" panose="020B0609020000020004" pitchFamily="49" charset="0"/>
              </a:rPr>
              <a:t>var </a:t>
            </a:r>
            <a:r>
              <a:rPr lang="en-US" sz="2000" dirty="0" err="1">
                <a:latin typeface="Cascadia Code" panose="020B0609020000020004" pitchFamily="49" charset="0"/>
                <a:cs typeface="Cascadia Code" panose="020B0609020000020004" pitchFamily="49" charset="0"/>
              </a:rPr>
              <a:t>guidsInImmutableStack</a:t>
            </a:r>
            <a:r>
              <a:rPr lang="en-US" sz="2000" dirty="0">
                <a:latin typeface="Cascadia Code" panose="020B0609020000020004" pitchFamily="49" charset="0"/>
                <a:cs typeface="Cascadia Code" panose="020B0609020000020004" pitchFamily="49" charset="0"/>
              </a:rPr>
              <a:t> = </a:t>
            </a:r>
            <a:r>
              <a:rPr lang="en-US" sz="2000" dirty="0" err="1">
                <a:latin typeface="Cascadia Code" panose="020B0609020000020004" pitchFamily="49" charset="0"/>
                <a:cs typeface="Cascadia Code" panose="020B0609020000020004" pitchFamily="49" charset="0"/>
              </a:rPr>
              <a:t>ImmutableStack</a:t>
            </a:r>
            <a:r>
              <a:rPr lang="en-US" sz="2000" dirty="0">
                <a:latin typeface="Cascadia Code" panose="020B0609020000020004" pitchFamily="49" charset="0"/>
                <a:cs typeface="Cascadia Code" panose="020B0609020000020004" pitchFamily="49" charset="0"/>
              </a:rPr>
              <a:t>&lt;</a:t>
            </a:r>
            <a:r>
              <a:rPr lang="en-US" sz="2000" dirty="0" err="1">
                <a:latin typeface="Cascadia Code" panose="020B0609020000020004" pitchFamily="49" charset="0"/>
                <a:cs typeface="Cascadia Code" panose="020B0609020000020004" pitchFamily="49" charset="0"/>
              </a:rPr>
              <a:t>Guid</a:t>
            </a:r>
            <a:r>
              <a:rPr lang="en-US" sz="2000" dirty="0">
                <a:latin typeface="Cascadia Code" panose="020B0609020000020004" pitchFamily="49" charset="0"/>
                <a:cs typeface="Cascadia Code" panose="020B0609020000020004" pitchFamily="49" charset="0"/>
              </a:rPr>
              <a:t>&gt;.Empty;</a:t>
            </a:r>
          </a:p>
          <a:p>
            <a:endParaRPr lang="en-US" sz="2000" dirty="0">
              <a:latin typeface="Cascadia Code" panose="020B0609020000020004" pitchFamily="49" charset="0"/>
              <a:cs typeface="Cascadia Code" panose="020B0609020000020004" pitchFamily="49" charset="0"/>
            </a:endParaRPr>
          </a:p>
          <a:p>
            <a:r>
              <a:rPr lang="en-US" sz="2000" dirty="0">
                <a:latin typeface="Cascadia Code" panose="020B0609020000020004" pitchFamily="49" charset="0"/>
                <a:cs typeface="Cascadia Code" panose="020B0609020000020004" pitchFamily="49" charset="0"/>
              </a:rPr>
              <a:t>for (var </a:t>
            </a:r>
            <a:r>
              <a:rPr lang="en-US" sz="2000" dirty="0" err="1">
                <a:latin typeface="Cascadia Code" panose="020B0609020000020004" pitchFamily="49" charset="0"/>
                <a:cs typeface="Cascadia Code" panose="020B0609020000020004" pitchFamily="49" charset="0"/>
              </a:rPr>
              <a:t>i</a:t>
            </a:r>
            <a:r>
              <a:rPr lang="en-US" sz="2000" dirty="0">
                <a:latin typeface="Cascadia Code" panose="020B0609020000020004" pitchFamily="49" charset="0"/>
                <a:cs typeface="Cascadia Code" panose="020B0609020000020004" pitchFamily="49" charset="0"/>
              </a:rPr>
              <a:t> = 0; </a:t>
            </a:r>
            <a:r>
              <a:rPr lang="en-US" sz="2000" dirty="0" err="1">
                <a:latin typeface="Cascadia Code" panose="020B0609020000020004" pitchFamily="49" charset="0"/>
                <a:cs typeface="Cascadia Code" panose="020B0609020000020004" pitchFamily="49" charset="0"/>
              </a:rPr>
              <a:t>i</a:t>
            </a:r>
            <a:r>
              <a:rPr lang="en-US" sz="2000" dirty="0">
                <a:latin typeface="Cascadia Code" panose="020B0609020000020004" pitchFamily="49" charset="0"/>
                <a:cs typeface="Cascadia Code" panose="020B0609020000020004" pitchFamily="49" charset="0"/>
              </a:rPr>
              <a:t> &lt; 100; </a:t>
            </a:r>
            <a:r>
              <a:rPr lang="en-US" sz="2000" dirty="0" err="1">
                <a:latin typeface="Cascadia Code" panose="020B0609020000020004" pitchFamily="49" charset="0"/>
                <a:cs typeface="Cascadia Code" panose="020B0609020000020004" pitchFamily="49" charset="0"/>
              </a:rPr>
              <a:t>i</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guidsInImmutableStack</a:t>
            </a:r>
            <a:r>
              <a:rPr lang="en-US" sz="2000" dirty="0">
                <a:latin typeface="Cascadia Code" panose="020B0609020000020004" pitchFamily="49" charset="0"/>
                <a:cs typeface="Cascadia Code" panose="020B0609020000020004" pitchFamily="49" charset="0"/>
              </a:rPr>
              <a:t> = </a:t>
            </a:r>
            <a:r>
              <a:rPr lang="en-US" sz="2000" dirty="0" err="1">
                <a:latin typeface="Cascadia Code" panose="020B0609020000020004" pitchFamily="49" charset="0"/>
                <a:cs typeface="Cascadia Code" panose="020B0609020000020004" pitchFamily="49" charset="0"/>
              </a:rPr>
              <a:t>guidsInImmutableStack.Push</a:t>
            </a:r>
            <a:r>
              <a:rPr lang="en-US" sz="2000" dirty="0">
                <a:latin typeface="Cascadia Code" panose="020B0609020000020004" pitchFamily="49" charset="0"/>
                <a:cs typeface="Cascadia Code" panose="020B0609020000020004" pitchFamily="49" charset="0"/>
              </a:rPr>
              <a:t>(</a:t>
            </a:r>
            <a:r>
              <a:rPr lang="en-US" sz="2000" dirty="0" err="1">
                <a:latin typeface="Cascadia Code" panose="020B0609020000020004" pitchFamily="49" charset="0"/>
                <a:cs typeface="Cascadia Code" panose="020B0609020000020004" pitchFamily="49" charset="0"/>
              </a:rPr>
              <a:t>Guid.NewGuid</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a:t>
            </a:r>
          </a:p>
          <a:p>
            <a:endParaRPr lang="en-US" sz="2000" dirty="0">
              <a:latin typeface="Cascadia Code" panose="020B0609020000020004" pitchFamily="49" charset="0"/>
              <a:cs typeface="Cascadia Code" panose="020B0609020000020004" pitchFamily="49" charset="0"/>
            </a:endParaRPr>
          </a:p>
          <a:p>
            <a:r>
              <a:rPr lang="en-US" sz="2000" dirty="0" err="1">
                <a:latin typeface="Cascadia Code" panose="020B0609020000020004" pitchFamily="49" charset="0"/>
                <a:cs typeface="Cascadia Code" panose="020B0609020000020004" pitchFamily="49" charset="0"/>
              </a:rPr>
              <a:t>guidsInImmutableStack</a:t>
            </a:r>
            <a:r>
              <a:rPr lang="en-US" sz="2000" dirty="0">
                <a:latin typeface="Cascadia Code" panose="020B0609020000020004" pitchFamily="49" charset="0"/>
                <a:cs typeface="Cascadia Code" panose="020B0609020000020004" pitchFamily="49" charset="0"/>
              </a:rPr>
              <a:t> = </a:t>
            </a:r>
            <a:r>
              <a:rPr lang="en-US" sz="2000" dirty="0" err="1">
                <a:latin typeface="Cascadia Code" panose="020B0609020000020004" pitchFamily="49" charset="0"/>
                <a:cs typeface="Cascadia Code" panose="020B0609020000020004" pitchFamily="49" charset="0"/>
              </a:rPr>
              <a:t>guidsInImmutableStack.Pop</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out var </a:t>
            </a:r>
            <a:r>
              <a:rPr lang="en-US" sz="2000" dirty="0" err="1">
                <a:latin typeface="Cascadia Code" panose="020B0609020000020004" pitchFamily="49" charset="0"/>
                <a:cs typeface="Cascadia Code" panose="020B0609020000020004" pitchFamily="49" charset="0"/>
              </a:rPr>
              <a:t>immutableResult</a:t>
            </a:r>
            <a:r>
              <a:rPr lang="en-US" sz="2000" dirty="0">
                <a:latin typeface="Cascadia Code" panose="020B0609020000020004" pitchFamily="49" charset="0"/>
                <a:cs typeface="Cascadia Code" panose="020B0609020000020004" pitchFamily="49" charset="0"/>
              </a:rPr>
              <a:t>);</a:t>
            </a:r>
          </a:p>
          <a:p>
            <a:endParaRPr lang="en-US" sz="2000" dirty="0">
              <a:latin typeface="Cascadia Code" panose="020B0609020000020004" pitchFamily="49" charset="0"/>
              <a:cs typeface="Cascadia Code" panose="020B0609020000020004" pitchFamily="49" charset="0"/>
            </a:endParaRPr>
          </a:p>
          <a:p>
            <a:r>
              <a:rPr lang="en-US" sz="2000" dirty="0" err="1">
                <a:latin typeface="Cascadia Code" panose="020B0609020000020004" pitchFamily="49" charset="0"/>
                <a:cs typeface="Cascadia Code" panose="020B0609020000020004" pitchFamily="49" charset="0"/>
              </a:rPr>
              <a:t>Console.Out.WriteLine</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nameof</a:t>
            </a:r>
            <a:r>
              <a:rPr lang="en-US" sz="2000" dirty="0">
                <a:latin typeface="Cascadia Code" panose="020B0609020000020004" pitchFamily="49" charset="0"/>
                <a:cs typeface="Cascadia Code" panose="020B0609020000020004" pitchFamily="49" charset="0"/>
              </a:rPr>
              <a:t>(</a:t>
            </a:r>
            <a:r>
              <a:rPr lang="en-US" sz="2000" dirty="0" err="1">
                <a:latin typeface="Cascadia Code" panose="020B0609020000020004" pitchFamily="49" charset="0"/>
                <a:cs typeface="Cascadia Code" panose="020B0609020000020004" pitchFamily="49" charset="0"/>
              </a:rPr>
              <a:t>guidsInImmutableStack</a:t>
            </a:r>
            <a:r>
              <a:rPr lang="en-US" sz="2000" dirty="0">
                <a:latin typeface="Cascadia Code" panose="020B0609020000020004" pitchFamily="49" charset="0"/>
                <a:cs typeface="Cascadia Code" panose="020B0609020000020004" pitchFamily="49" charset="0"/>
              </a:rPr>
              <a:t>)}.Pop() is {</a:t>
            </a:r>
            <a:r>
              <a:rPr lang="en-US" sz="2000" dirty="0" err="1">
                <a:latin typeface="Cascadia Code" panose="020B0609020000020004" pitchFamily="49" charset="0"/>
                <a:cs typeface="Cascadia Code" panose="020B0609020000020004" pitchFamily="49" charset="0"/>
              </a:rPr>
              <a:t>immutableResult</a:t>
            </a:r>
            <a:r>
              <a:rPr lang="en-US" sz="20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24253083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4076-33FC-49E0-B48E-490916389F98}"/>
              </a:ext>
            </a:extLst>
          </p:cNvPr>
          <p:cNvSpPr>
            <a:spLocks noGrp="1"/>
          </p:cNvSpPr>
          <p:nvPr>
            <p:ph type="title"/>
          </p:nvPr>
        </p:nvSpPr>
        <p:spPr/>
        <p:txBody>
          <a:bodyPr/>
          <a:lstStyle/>
          <a:p>
            <a:r>
              <a:rPr lang="en-US" dirty="0"/>
              <a:t>Recommendations – Data Structures	</a:t>
            </a:r>
          </a:p>
        </p:txBody>
      </p:sp>
      <p:pic>
        <p:nvPicPr>
          <p:cNvPr id="4" name="Picture 3">
            <a:extLst>
              <a:ext uri="{FF2B5EF4-FFF2-40B4-BE49-F238E27FC236}">
                <a16:creationId xmlns:a16="http://schemas.microsoft.com/office/drawing/2014/main" id="{2BABF56B-0C36-46B6-A3F8-8D481FE0122E}"/>
              </a:ext>
            </a:extLst>
          </p:cNvPr>
          <p:cNvPicPr>
            <a:picLocks noChangeAspect="1"/>
          </p:cNvPicPr>
          <p:nvPr/>
        </p:nvPicPr>
        <p:blipFill>
          <a:blip r:embed="rId3"/>
          <a:stretch>
            <a:fillRect/>
          </a:stretch>
        </p:blipFill>
        <p:spPr>
          <a:xfrm>
            <a:off x="1612187" y="1923055"/>
            <a:ext cx="8967626" cy="4147893"/>
          </a:xfrm>
          <a:prstGeom prst="rect">
            <a:avLst/>
          </a:prstGeom>
        </p:spPr>
      </p:pic>
    </p:spTree>
    <p:extLst>
      <p:ext uri="{BB962C8B-B14F-4D97-AF65-F5344CB8AC3E}">
        <p14:creationId xmlns:p14="http://schemas.microsoft.com/office/powerpoint/2010/main" val="1389857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4076-33FC-49E0-B48E-490916389F98}"/>
              </a:ext>
            </a:extLst>
          </p:cNvPr>
          <p:cNvSpPr>
            <a:spLocks noGrp="1"/>
          </p:cNvSpPr>
          <p:nvPr>
            <p:ph type="title"/>
          </p:nvPr>
        </p:nvSpPr>
        <p:spPr/>
        <p:txBody>
          <a:bodyPr/>
          <a:lstStyle/>
          <a:p>
            <a:r>
              <a:rPr lang="en-US" dirty="0"/>
              <a:t>Recommendations – Actors	</a:t>
            </a:r>
          </a:p>
        </p:txBody>
      </p:sp>
      <p:pic>
        <p:nvPicPr>
          <p:cNvPr id="5" name="Picture 4">
            <a:extLst>
              <a:ext uri="{FF2B5EF4-FFF2-40B4-BE49-F238E27FC236}">
                <a16:creationId xmlns:a16="http://schemas.microsoft.com/office/drawing/2014/main" id="{391CF80C-5663-4244-B805-DE65F9A3B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6569" y="1690688"/>
            <a:ext cx="5858861" cy="4400656"/>
          </a:xfrm>
          <a:prstGeom prst="rect">
            <a:avLst/>
          </a:prstGeom>
        </p:spPr>
      </p:pic>
      <p:sp>
        <p:nvSpPr>
          <p:cNvPr id="6" name="Rectangle 5">
            <a:extLst>
              <a:ext uri="{FF2B5EF4-FFF2-40B4-BE49-F238E27FC236}">
                <a16:creationId xmlns:a16="http://schemas.microsoft.com/office/drawing/2014/main" id="{F90E0D71-8585-45DC-A03A-B73D9945DA10}"/>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http://4.bp.blogspot.com/-UciCVgN_qjc/T8-D3CWVDwI/AAAAAAAAC-s/8PayskM5gvg/s1600/cat00870pi.jpg</a:t>
            </a:r>
          </a:p>
        </p:txBody>
      </p:sp>
    </p:spTree>
    <p:extLst>
      <p:ext uri="{BB962C8B-B14F-4D97-AF65-F5344CB8AC3E}">
        <p14:creationId xmlns:p14="http://schemas.microsoft.com/office/powerpoint/2010/main" val="6927133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4076-33FC-49E0-B48E-490916389F98}"/>
              </a:ext>
            </a:extLst>
          </p:cNvPr>
          <p:cNvSpPr>
            <a:spLocks noGrp="1"/>
          </p:cNvSpPr>
          <p:nvPr>
            <p:ph type="title"/>
          </p:nvPr>
        </p:nvSpPr>
        <p:spPr/>
        <p:txBody>
          <a:bodyPr/>
          <a:lstStyle/>
          <a:p>
            <a:r>
              <a:rPr lang="en-US" dirty="0"/>
              <a:t>Recommendations – Actors	</a:t>
            </a:r>
          </a:p>
        </p:txBody>
      </p:sp>
      <p:sp>
        <p:nvSpPr>
          <p:cNvPr id="6" name="Rectangle 5">
            <a:extLst>
              <a:ext uri="{FF2B5EF4-FFF2-40B4-BE49-F238E27FC236}">
                <a16:creationId xmlns:a16="http://schemas.microsoft.com/office/drawing/2014/main" id="{F90E0D71-8585-45DC-A03A-B73D9945DA10}"/>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https://blog.imaginea.com/wp-content/uploads/2016/08/ActorModelAdvantages.png</a:t>
            </a:r>
          </a:p>
        </p:txBody>
      </p:sp>
      <p:pic>
        <p:nvPicPr>
          <p:cNvPr id="7" name="Picture 6">
            <a:extLst>
              <a:ext uri="{FF2B5EF4-FFF2-40B4-BE49-F238E27FC236}">
                <a16:creationId xmlns:a16="http://schemas.microsoft.com/office/drawing/2014/main" id="{7EE2E1E3-DF2A-4334-B400-F90651ECE97D}"/>
              </a:ext>
            </a:extLst>
          </p:cNvPr>
          <p:cNvPicPr>
            <a:picLocks noChangeAspect="1"/>
          </p:cNvPicPr>
          <p:nvPr/>
        </p:nvPicPr>
        <p:blipFill rotWithShape="1">
          <a:blip r:embed="rId3">
            <a:extLst>
              <a:ext uri="{28A0092B-C50C-407E-A947-70E740481C1C}">
                <a14:useLocalDpi xmlns:a14="http://schemas.microsoft.com/office/drawing/2010/main" val="0"/>
              </a:ext>
            </a:extLst>
          </a:blip>
          <a:srcRect l="131" t="15682" r="-1"/>
          <a:stretch/>
        </p:blipFill>
        <p:spPr>
          <a:xfrm>
            <a:off x="1584250" y="1871330"/>
            <a:ext cx="8801135" cy="3996006"/>
          </a:xfrm>
          <a:prstGeom prst="rect">
            <a:avLst/>
          </a:prstGeom>
        </p:spPr>
      </p:pic>
    </p:spTree>
    <p:extLst>
      <p:ext uri="{BB962C8B-B14F-4D97-AF65-F5344CB8AC3E}">
        <p14:creationId xmlns:p14="http://schemas.microsoft.com/office/powerpoint/2010/main" val="17955510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BB709-BB92-4153-928C-5BFB5A7E6C00}"/>
              </a:ext>
            </a:extLst>
          </p:cNvPr>
          <p:cNvSpPr>
            <a:spLocks noGrp="1"/>
          </p:cNvSpPr>
          <p:nvPr>
            <p:ph type="title"/>
          </p:nvPr>
        </p:nvSpPr>
        <p:spPr/>
        <p:txBody>
          <a:bodyPr/>
          <a:lstStyle/>
          <a:p>
            <a:r>
              <a:rPr lang="en-US" dirty="0"/>
              <a:t>Demo: Using Orleans</a:t>
            </a:r>
          </a:p>
        </p:txBody>
      </p:sp>
      <p:sp>
        <p:nvSpPr>
          <p:cNvPr id="3" name="Text Placeholder 2">
            <a:extLst>
              <a:ext uri="{FF2B5EF4-FFF2-40B4-BE49-F238E27FC236}">
                <a16:creationId xmlns:a16="http://schemas.microsoft.com/office/drawing/2014/main" id="{68290BE5-7F60-43C2-90BB-FC24C6F82D71}"/>
              </a:ext>
            </a:extLst>
          </p:cNvPr>
          <p:cNvSpPr>
            <a:spLocks noGrp="1"/>
          </p:cNvSpPr>
          <p:nvPr>
            <p:ph type="body" idx="1"/>
          </p:nvPr>
        </p:nvSpPr>
        <p:spPr/>
        <p:txBody>
          <a:bodyPr/>
          <a:lstStyle/>
          <a:p>
            <a:r>
              <a:rPr lang="en-US" dirty="0"/>
              <a:t>Concurrent Programming in .NET</a:t>
            </a:r>
          </a:p>
        </p:txBody>
      </p:sp>
    </p:spTree>
    <p:extLst>
      <p:ext uri="{BB962C8B-B14F-4D97-AF65-F5344CB8AC3E}">
        <p14:creationId xmlns:p14="http://schemas.microsoft.com/office/powerpoint/2010/main" val="24857693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D7BB-29CD-4CFA-B113-158C39859BE8}"/>
              </a:ext>
            </a:extLst>
          </p:cNvPr>
          <p:cNvSpPr>
            <a:spLocks noGrp="1"/>
          </p:cNvSpPr>
          <p:nvPr>
            <p:ph type="ctrTitle"/>
          </p:nvPr>
        </p:nvSpPr>
        <p:spPr/>
        <p:txBody>
          <a:bodyPr/>
          <a:lstStyle/>
          <a:p>
            <a:r>
              <a:rPr lang="en-US" dirty="0"/>
              <a:t>Concurrent Programming in .NET</a:t>
            </a:r>
          </a:p>
        </p:txBody>
      </p:sp>
      <p:sp>
        <p:nvSpPr>
          <p:cNvPr id="3" name="Subtitle 2">
            <a:extLst>
              <a:ext uri="{FF2B5EF4-FFF2-40B4-BE49-F238E27FC236}">
                <a16:creationId xmlns:a16="http://schemas.microsoft.com/office/drawing/2014/main" id="{2EAF0956-CF51-4575-8465-AA5B3F8672A4}"/>
              </a:ext>
            </a:extLst>
          </p:cNvPr>
          <p:cNvSpPr>
            <a:spLocks noGrp="1"/>
          </p:cNvSpPr>
          <p:nvPr>
            <p:ph type="subTitle" idx="1"/>
          </p:nvPr>
        </p:nvSpPr>
        <p:spPr/>
        <p:txBody>
          <a:bodyPr/>
          <a:lstStyle/>
          <a:p>
            <a:r>
              <a:rPr lang="en-US" dirty="0"/>
              <a:t>Jason Bock</a:t>
            </a:r>
          </a:p>
        </p:txBody>
      </p:sp>
      <p:sp>
        <p:nvSpPr>
          <p:cNvPr id="5" name="TextBox 4">
            <a:extLst>
              <a:ext uri="{FF2B5EF4-FFF2-40B4-BE49-F238E27FC236}">
                <a16:creationId xmlns:a16="http://schemas.microsoft.com/office/drawing/2014/main" id="{04B3E84D-B7D6-46FB-BE35-D3CFB2E1E0CD}"/>
              </a:ext>
            </a:extLst>
          </p:cNvPr>
          <p:cNvSpPr txBox="1"/>
          <p:nvPr/>
        </p:nvSpPr>
        <p:spPr>
          <a:xfrm>
            <a:off x="-1" y="4763387"/>
            <a:ext cx="10668001" cy="2094614"/>
          </a:xfrm>
          <a:prstGeom prst="rect">
            <a:avLst/>
          </a:prstGeom>
          <a:noFill/>
        </p:spPr>
        <p:txBody>
          <a:bodyPr wrap="square" rtlCol="0" anchor="ctr" anchorCtr="0">
            <a:noAutofit/>
          </a:bodyPr>
          <a:lstStyle/>
          <a:p>
            <a:r>
              <a:rPr lang="en-US" dirty="0"/>
              <a:t>Remember…</a:t>
            </a:r>
          </a:p>
          <a:p>
            <a:pPr marL="285750" indent="-285750">
              <a:buFont typeface="Arial" panose="020B0604020202020204" pitchFamily="34" charset="0"/>
              <a:buChar char="•"/>
            </a:pPr>
            <a:r>
              <a:rPr lang="en-US" dirty="0"/>
              <a:t>https://github.com/JasonBock/Presentations/blob/master/Concurrent%20Programming%20in%20.NET.pptx</a:t>
            </a:r>
          </a:p>
          <a:p>
            <a:pPr marL="285750" indent="-285750">
              <a:buFont typeface="Arial" panose="020B0604020202020204" pitchFamily="34" charset="0"/>
              <a:buChar char="•"/>
            </a:pPr>
            <a:r>
              <a:rPr lang="en-US" dirty="0"/>
              <a:t>https://github.com/JasonBock/ConcurrentProgramming</a:t>
            </a:r>
          </a:p>
          <a:p>
            <a:pPr marL="285750" indent="-285750">
              <a:buFont typeface="Arial" panose="020B0604020202020204" pitchFamily="34" charset="0"/>
              <a:buChar char="•"/>
            </a:pPr>
            <a:r>
              <a:rPr lang="en-US" dirty="0"/>
              <a:t>https://github.com/JasonBock/ExpressionEvolver</a:t>
            </a:r>
          </a:p>
          <a:p>
            <a:pPr marL="285750" indent="-285750">
              <a:buFont typeface="Arial" panose="020B0604020202020204" pitchFamily="34" charset="0"/>
              <a:buChar char="•"/>
            </a:pPr>
            <a:r>
              <a:rPr lang="en-US" dirty="0"/>
              <a:t>References in the notes on this slide</a:t>
            </a:r>
          </a:p>
        </p:txBody>
      </p:sp>
    </p:spTree>
    <p:extLst>
      <p:ext uri="{BB962C8B-B14F-4D97-AF65-F5344CB8AC3E}">
        <p14:creationId xmlns:p14="http://schemas.microsoft.com/office/powerpoint/2010/main" val="3025590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Background</a:t>
            </a:r>
          </a:p>
        </p:txBody>
      </p:sp>
      <p:sp>
        <p:nvSpPr>
          <p:cNvPr id="8" name="Rectangle 7">
            <a:extLst>
              <a:ext uri="{FF2B5EF4-FFF2-40B4-BE49-F238E27FC236}">
                <a16:creationId xmlns:a16="http://schemas.microsoft.com/office/drawing/2014/main" id="{E9F3EF86-9C16-49BC-BDAF-70BB81AA09CF}"/>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http://www.jasonbock.net/Article/ConcurrentChess</a:t>
            </a:r>
          </a:p>
        </p:txBody>
      </p:sp>
      <p:pic>
        <p:nvPicPr>
          <p:cNvPr id="5" name="Picture 4">
            <a:extLst>
              <a:ext uri="{FF2B5EF4-FFF2-40B4-BE49-F238E27FC236}">
                <a16:creationId xmlns:a16="http://schemas.microsoft.com/office/drawing/2014/main" id="{E733D181-7BF5-4F6D-8720-1E9D4D663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8749" y="2026921"/>
            <a:ext cx="3600450" cy="3600450"/>
          </a:xfrm>
          <a:prstGeom prst="rect">
            <a:avLst/>
          </a:prstGeom>
        </p:spPr>
      </p:pic>
      <p:pic>
        <p:nvPicPr>
          <p:cNvPr id="6" name="Picture 5">
            <a:extLst>
              <a:ext uri="{FF2B5EF4-FFF2-40B4-BE49-F238E27FC236}">
                <a16:creationId xmlns:a16="http://schemas.microsoft.com/office/drawing/2014/main" id="{449BC609-EB32-438F-AAE3-82BB965D3B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5635" y="2026921"/>
            <a:ext cx="3600450" cy="3600450"/>
          </a:xfrm>
          <a:prstGeom prst="rect">
            <a:avLst/>
          </a:prstGeom>
        </p:spPr>
      </p:pic>
      <p:sp>
        <p:nvSpPr>
          <p:cNvPr id="9" name="Right Arrow 7">
            <a:extLst>
              <a:ext uri="{FF2B5EF4-FFF2-40B4-BE49-F238E27FC236}">
                <a16:creationId xmlns:a16="http://schemas.microsoft.com/office/drawing/2014/main" id="{B4FF8AE1-03C6-48D9-9076-AFD86C767D0E}"/>
              </a:ext>
            </a:extLst>
          </p:cNvPr>
          <p:cNvSpPr/>
          <p:nvPr/>
        </p:nvSpPr>
        <p:spPr>
          <a:xfrm>
            <a:off x="5513125" y="3464681"/>
            <a:ext cx="1128584" cy="7249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849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Background</a:t>
            </a:r>
          </a:p>
        </p:txBody>
      </p:sp>
      <p:sp>
        <p:nvSpPr>
          <p:cNvPr id="8" name="Rectangle 7">
            <a:extLst>
              <a:ext uri="{FF2B5EF4-FFF2-40B4-BE49-F238E27FC236}">
                <a16:creationId xmlns:a16="http://schemas.microsoft.com/office/drawing/2014/main" id="{E9F3EF86-9C16-49BC-BDAF-70BB81AA09CF}"/>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http://1.bp.blogspot.com/-AZNV9I1nBF4/UB6SvKtIR6I/AAAAAAAAAWY/fk8_oWh9JCI/s1600/midvale+school+for+the+gifted.jpg</a:t>
            </a:r>
          </a:p>
        </p:txBody>
      </p:sp>
      <p:pic>
        <p:nvPicPr>
          <p:cNvPr id="5" name="Picture 4">
            <a:extLst>
              <a:ext uri="{FF2B5EF4-FFF2-40B4-BE49-F238E27FC236}">
                <a16:creationId xmlns:a16="http://schemas.microsoft.com/office/drawing/2014/main" id="{47B2BAD0-1744-449D-8AC4-987C740101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409" y="1633930"/>
            <a:ext cx="3163182" cy="4402964"/>
          </a:xfrm>
          <a:prstGeom prst="rect">
            <a:avLst/>
          </a:prstGeom>
        </p:spPr>
      </p:pic>
    </p:spTree>
    <p:extLst>
      <p:ext uri="{BB962C8B-B14F-4D97-AF65-F5344CB8AC3E}">
        <p14:creationId xmlns:p14="http://schemas.microsoft.com/office/powerpoint/2010/main" val="1953889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Background</a:t>
            </a:r>
          </a:p>
        </p:txBody>
      </p:sp>
      <p:sp>
        <p:nvSpPr>
          <p:cNvPr id="8" name="Rectangle 7">
            <a:extLst>
              <a:ext uri="{FF2B5EF4-FFF2-40B4-BE49-F238E27FC236}">
                <a16:creationId xmlns:a16="http://schemas.microsoft.com/office/drawing/2014/main" id="{E9F3EF86-9C16-49BC-BDAF-70BB81AA09CF}"/>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https://www.quora.com/What-are-the-differences-between-parallel-concurrent-and-asynchronous-programming</a:t>
            </a:r>
          </a:p>
        </p:txBody>
      </p:sp>
      <p:pic>
        <p:nvPicPr>
          <p:cNvPr id="6" name="Picture 5">
            <a:extLst>
              <a:ext uri="{FF2B5EF4-FFF2-40B4-BE49-F238E27FC236}">
                <a16:creationId xmlns:a16="http://schemas.microsoft.com/office/drawing/2014/main" id="{EF3CE6D7-6E29-4FFB-A7E0-62B50140BB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679" y="1503629"/>
            <a:ext cx="6067718" cy="4696378"/>
          </a:xfrm>
          <a:prstGeom prst="rect">
            <a:avLst/>
          </a:prstGeom>
        </p:spPr>
      </p:pic>
      <p:sp>
        <p:nvSpPr>
          <p:cNvPr id="7" name="TextBox 6">
            <a:extLst>
              <a:ext uri="{FF2B5EF4-FFF2-40B4-BE49-F238E27FC236}">
                <a16:creationId xmlns:a16="http://schemas.microsoft.com/office/drawing/2014/main" id="{0C7AB1A5-9CA7-4875-BF83-76599E005419}"/>
              </a:ext>
            </a:extLst>
          </p:cNvPr>
          <p:cNvSpPr txBox="1"/>
          <p:nvPr/>
        </p:nvSpPr>
        <p:spPr>
          <a:xfrm>
            <a:off x="8050365" y="3429000"/>
            <a:ext cx="2693366" cy="707886"/>
          </a:xfrm>
          <a:prstGeom prst="rect">
            <a:avLst/>
          </a:prstGeom>
          <a:noFill/>
        </p:spPr>
        <p:txBody>
          <a:bodyPr wrap="none" rtlCol="0">
            <a:spAutoFit/>
          </a:bodyPr>
          <a:lstStyle/>
          <a:p>
            <a:r>
              <a:rPr lang="en-US" sz="4000" dirty="0"/>
              <a:t>Parallelism</a:t>
            </a:r>
          </a:p>
        </p:txBody>
      </p:sp>
    </p:spTree>
    <p:extLst>
      <p:ext uri="{BB962C8B-B14F-4D97-AF65-F5344CB8AC3E}">
        <p14:creationId xmlns:p14="http://schemas.microsoft.com/office/powerpoint/2010/main" val="299419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2E91-AB3B-4671-86E3-FF729A502722}"/>
              </a:ext>
            </a:extLst>
          </p:cNvPr>
          <p:cNvSpPr>
            <a:spLocks noGrp="1"/>
          </p:cNvSpPr>
          <p:nvPr>
            <p:ph type="title"/>
          </p:nvPr>
        </p:nvSpPr>
        <p:spPr/>
        <p:txBody>
          <a:bodyPr/>
          <a:lstStyle/>
          <a:p>
            <a:r>
              <a:rPr lang="en-US" dirty="0"/>
              <a:t>Background</a:t>
            </a:r>
          </a:p>
        </p:txBody>
      </p:sp>
      <p:sp>
        <p:nvSpPr>
          <p:cNvPr id="8" name="Rectangle 7">
            <a:extLst>
              <a:ext uri="{FF2B5EF4-FFF2-40B4-BE49-F238E27FC236}">
                <a16:creationId xmlns:a16="http://schemas.microsoft.com/office/drawing/2014/main" id="{E9F3EF86-9C16-49BC-BDAF-70BB81AA09CF}"/>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https://www.quora.com/What-are-the-differences-between-parallel-concurrent-and-asynchronous-programming</a:t>
            </a:r>
          </a:p>
        </p:txBody>
      </p:sp>
      <p:sp>
        <p:nvSpPr>
          <p:cNvPr id="9" name="TextBox 8">
            <a:extLst>
              <a:ext uri="{FF2B5EF4-FFF2-40B4-BE49-F238E27FC236}">
                <a16:creationId xmlns:a16="http://schemas.microsoft.com/office/drawing/2014/main" id="{559006EE-60C7-4606-9D7F-FFA93A328E62}"/>
              </a:ext>
            </a:extLst>
          </p:cNvPr>
          <p:cNvSpPr txBox="1"/>
          <p:nvPr/>
        </p:nvSpPr>
        <p:spPr>
          <a:xfrm>
            <a:off x="7134012" y="3429000"/>
            <a:ext cx="3094117" cy="707886"/>
          </a:xfrm>
          <a:prstGeom prst="rect">
            <a:avLst/>
          </a:prstGeom>
          <a:noFill/>
        </p:spPr>
        <p:txBody>
          <a:bodyPr wrap="none" rtlCol="0">
            <a:spAutoFit/>
          </a:bodyPr>
          <a:lstStyle/>
          <a:p>
            <a:r>
              <a:rPr lang="en-US" sz="4000" dirty="0"/>
              <a:t>Concurrency</a:t>
            </a:r>
          </a:p>
        </p:txBody>
      </p:sp>
      <p:pic>
        <p:nvPicPr>
          <p:cNvPr id="10" name="Picture 9">
            <a:extLst>
              <a:ext uri="{FF2B5EF4-FFF2-40B4-BE49-F238E27FC236}">
                <a16:creationId xmlns:a16="http://schemas.microsoft.com/office/drawing/2014/main" id="{332B90E4-F968-4028-8DF0-578BC02DC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15" y="1521550"/>
            <a:ext cx="3437317" cy="4522786"/>
          </a:xfrm>
          <a:prstGeom prst="rect">
            <a:avLst/>
          </a:prstGeom>
        </p:spPr>
      </p:pic>
    </p:spTree>
    <p:extLst>
      <p:ext uri="{BB962C8B-B14F-4D97-AF65-F5344CB8AC3E}">
        <p14:creationId xmlns:p14="http://schemas.microsoft.com/office/powerpoint/2010/main" val="2057698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4619</Words>
  <Application>Microsoft Office PowerPoint</Application>
  <PresentationFormat>Widescreen</PresentationFormat>
  <Paragraphs>561</Paragraphs>
  <Slides>55</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Calibri Light</vt:lpstr>
      <vt:lpstr>Cascadia Code</vt:lpstr>
      <vt:lpstr>Consolas</vt:lpstr>
      <vt:lpstr>Office Theme</vt:lpstr>
      <vt:lpstr>Concurrent Programming in .NET</vt:lpstr>
      <vt:lpstr>Personal Info</vt:lpstr>
      <vt:lpstr>Downloads</vt:lpstr>
      <vt:lpstr>Overview</vt:lpstr>
      <vt:lpstr>Background</vt:lpstr>
      <vt:lpstr>Background</vt:lpstr>
      <vt:lpstr>Background</vt:lpstr>
      <vt:lpstr>Background</vt:lpstr>
      <vt:lpstr>Background</vt:lpstr>
      <vt:lpstr>Background</vt:lpstr>
      <vt:lpstr>Recommendations</vt:lpstr>
      <vt:lpstr>Recommendations – Threads</vt:lpstr>
      <vt:lpstr>Recommendations – Threads</vt:lpstr>
      <vt:lpstr>Recommendations – Threads</vt:lpstr>
      <vt:lpstr>Recommendations – Threads</vt:lpstr>
      <vt:lpstr>Recommendations – Threads</vt:lpstr>
      <vt:lpstr>Recommendations – Threads</vt:lpstr>
      <vt:lpstr>Recommendations – Threads</vt:lpstr>
      <vt:lpstr>Recommendations – Threads</vt:lpstr>
      <vt:lpstr>Recommendations – Threads</vt:lpstr>
      <vt:lpstr>Recommendations – Threads</vt:lpstr>
      <vt:lpstr>Recommendations – Threads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Demo: Evolving Expressions</vt:lpstr>
      <vt:lpstr>Recommendations – Locks</vt:lpstr>
      <vt:lpstr>Recommendations – Locks</vt:lpstr>
      <vt:lpstr>Recommendations – Locks</vt:lpstr>
      <vt:lpstr>Recommendations – Locks</vt:lpstr>
      <vt:lpstr>Recommendations – Locks</vt:lpstr>
      <vt:lpstr>Recommendations – Locks</vt:lpstr>
      <vt:lpstr>Recommendations – Locks</vt:lpstr>
      <vt:lpstr>Recommendations – Locks</vt:lpstr>
      <vt:lpstr>Recommendations – Locks</vt:lpstr>
      <vt:lpstr>Demo: Benchmarking Code</vt:lpstr>
      <vt:lpstr>Recommendations – Data Structures </vt:lpstr>
      <vt:lpstr>Recommendations – Data Structures </vt:lpstr>
      <vt:lpstr>Recommendations – Data Structures </vt:lpstr>
      <vt:lpstr>Recommendations – Data Structures </vt:lpstr>
      <vt:lpstr>Recommendations – Actors </vt:lpstr>
      <vt:lpstr>Recommendations – Actors </vt:lpstr>
      <vt:lpstr>Demo: Using Orleans</vt:lpstr>
      <vt:lpstr>Concurrent Programming in .NET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Code in .NET</dc:title>
  <dc:creator>Jason Bock</dc:creator>
  <cp:lastModifiedBy>Jason Bock</cp:lastModifiedBy>
  <cp:revision>27</cp:revision>
  <dcterms:created xsi:type="dcterms:W3CDTF">2020-06-05T19:52:21Z</dcterms:created>
  <dcterms:modified xsi:type="dcterms:W3CDTF">2020-06-06T00:32:24Z</dcterms:modified>
</cp:coreProperties>
</file>