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70" r:id="rId5"/>
    <p:sldId id="271" r:id="rId6"/>
    <p:sldId id="272" r:id="rId7"/>
    <p:sldId id="273" r:id="rId8"/>
    <p:sldId id="274" r:id="rId9"/>
    <p:sldId id="275" r:id="rId10"/>
    <p:sldId id="277" r:id="rId11"/>
    <p:sldId id="278" r:id="rId12"/>
    <p:sldId id="279" r:id="rId13"/>
    <p:sldId id="280" r:id="rId14"/>
    <p:sldId id="281" r:id="rId15"/>
    <p:sldId id="282" r:id="rId16"/>
    <p:sldId id="292" r:id="rId17"/>
    <p:sldId id="293" r:id="rId18"/>
    <p:sldId id="294" r:id="rId19"/>
    <p:sldId id="295" r:id="rId20"/>
    <p:sldId id="283" r:id="rId21"/>
    <p:sldId id="284" r:id="rId22"/>
    <p:sldId id="285" r:id="rId23"/>
    <p:sldId id="286" r:id="rId24"/>
    <p:sldId id="287" r:id="rId25"/>
    <p:sldId id="288" r:id="rId26"/>
    <p:sldId id="289" r:id="rId27"/>
    <p:sldId id="290"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12" r:id="rId41"/>
    <p:sldId id="313" r:id="rId42"/>
    <p:sldId id="314" r:id="rId43"/>
    <p:sldId id="315" r:id="rId44"/>
    <p:sldId id="316" r:id="rId45"/>
    <p:sldId id="322" r:id="rId46"/>
    <p:sldId id="317" r:id="rId47"/>
    <p:sldId id="318" r:id="rId48"/>
    <p:sldId id="325" r:id="rId49"/>
    <p:sldId id="323" r:id="rId50"/>
    <p:sldId id="319" r:id="rId51"/>
    <p:sldId id="320" r:id="rId52"/>
    <p:sldId id="324" r:id="rId53"/>
    <p:sldId id="32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1853" autoAdjust="0"/>
  </p:normalViewPr>
  <p:slideViewPr>
    <p:cSldViewPr snapToGrid="0" showGuides="1">
      <p:cViewPr varScale="1">
        <p:scale>
          <a:sx n="94" d="100"/>
          <a:sy n="94" d="100"/>
        </p:scale>
        <p:origin x="154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1/9/2019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dirty="0"/>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generate code based on a template in Visual Studio. These are called Code Snippets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1011701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create the snippet, you can import it via the Code Snippets Manager</a:t>
            </a:r>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90814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use it in your code</a:t>
            </a: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85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make a code snippet for </a:t>
            </a:r>
            <a:r>
              <a:rPr lang="en-US" dirty="0" err="1"/>
              <a:t>ArgumentNullException</a:t>
            </a:r>
            <a:r>
              <a:rPr lang="en-US" dirty="0"/>
              <a:t>?</a:t>
            </a:r>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837890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Reflection</a:t>
            </a:r>
            <a:r>
              <a:rPr lang="en-US" baseline="0" dirty="0"/>
              <a:t> provides you to find out information about your code, and execute it if you want.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168665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testing framework uses reflection to find all of the test classes and test methods.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130888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a:t>
            </a:r>
            <a:r>
              <a:rPr lang="en-US" baseline="0" dirty="0"/>
              <a:t> simple piece of code, let’s look at how it would be represented in a Reflection graph</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79017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a:t>
            </a:r>
            <a:r>
              <a:rPr lang="en-US" baseline="0" dirty="0"/>
              <a:t> an assembly, types, methods, parameters, as well as events, properties,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300052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code sample looks like with its names.</a:t>
            </a:r>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3012722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want to get the type of the 2</a:t>
            </a:r>
            <a:r>
              <a:rPr lang="en-US" baseline="30000" dirty="0"/>
              <a:t>nd</a:t>
            </a:r>
            <a:r>
              <a:rPr lang="en-US" dirty="0"/>
              <a:t> argument, here’s the code.</a:t>
            </a:r>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12350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all magic….but not really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dirty="0"/>
          </a:p>
        </p:txBody>
      </p:sp>
    </p:spTree>
    <p:extLst>
      <p:ext uri="{BB962C8B-B14F-4D97-AF65-F5344CB8AC3E}">
        <p14:creationId xmlns:p14="http://schemas.microsoft.com/office/powerpoint/2010/main" val="2657951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wanted to invoke a method on an object, here’s the</a:t>
            </a:r>
            <a:r>
              <a:rPr lang="en-US" baseline="0" dirty="0"/>
              <a:t>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08346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Reflection</a:t>
            </a:r>
            <a:r>
              <a:rPr lang="en-US" baseline="0" dirty="0"/>
              <a:t> is a powerful tool for metaprogramming, it can be slow. Always consider performance when using Reflection.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525554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a:t>
            </a:r>
            <a:r>
              <a:rPr lang="en-US" baseline="0" dirty="0"/>
              <a:t> a tool called </a:t>
            </a:r>
            <a:r>
              <a:rPr lang="en-US" baseline="0" dirty="0" err="1"/>
              <a:t>ILDasm</a:t>
            </a:r>
            <a:r>
              <a:rPr lang="en-US" baseline="0" dirty="0"/>
              <a:t> that’s been in the .NET installation since 1.0. It lets you see the guts of an assembly at its metadata level…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237281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at the IL level.</a:t>
            </a:r>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547319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IL knowledge,</a:t>
            </a:r>
            <a:r>
              <a:rPr lang="en-US" baseline="0" dirty="0"/>
              <a:t> you can do all sorts of tricks that C# or VB don’t support. For example, you can create generic attributes that can be consumed by C# and VB.</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132009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IL is required if you want to</a:t>
            </a:r>
            <a:r>
              <a:rPr lang="en-US" baseline="0" dirty="0"/>
              <a:t> run new code at runtime. </a:t>
            </a:r>
            <a:r>
              <a:rPr lang="en-US" dirty="0"/>
              <a:t>If</a:t>
            </a:r>
            <a:r>
              <a:rPr lang="en-US" baseline="0" dirty="0"/>
              <a:t> you wanted to create a new type, SRE was the way to do it. If you just needed a new method, use </a:t>
            </a:r>
            <a:r>
              <a:rPr lang="en-US" baseline="0" dirty="0" err="1"/>
              <a:t>DynamicMethod</a:t>
            </a:r>
            <a:r>
              <a:rPr lang="en-US" baseline="0" dirty="0"/>
              <a:t> (added in 2.0)</a:t>
            </a:r>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199311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SRE, you can create dynamic proxies, which are used extensively by mocking engines.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372395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the issue with IL? It’s harder to understand, and it’s pretty easy to mess</a:t>
            </a:r>
            <a:r>
              <a:rPr lang="en-US" baseline="0" dirty="0"/>
              <a:t> up. Take this simple function.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3137525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a:t>
            </a:r>
            <a:r>
              <a:rPr lang="en-US" baseline="0" dirty="0"/>
              <a:t> same function in IL.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268465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a:t>
            </a:r>
            <a:r>
              <a:rPr lang="en-US" baseline="0" dirty="0" err="1"/>
              <a:t>ldstr</a:t>
            </a:r>
            <a:r>
              <a:rPr lang="en-US" baseline="0" dirty="0"/>
              <a:t> op code is gone, it’ll probably compile in </a:t>
            </a:r>
            <a:r>
              <a:rPr lang="en-US" baseline="0" dirty="0" err="1"/>
              <a:t>ilasm</a:t>
            </a:r>
            <a:r>
              <a:rPr lang="en-US" baseline="0" dirty="0"/>
              <a:t>, but running it will create all sorts of issues (e.g. </a:t>
            </a:r>
            <a:r>
              <a:rPr lang="en-US" baseline="0" dirty="0" err="1"/>
              <a:t>InvalidProgramException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82239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pretty typical definition of metaprogramming.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dirty="0"/>
          </a:p>
        </p:txBody>
      </p:sp>
    </p:spTree>
    <p:extLst>
      <p:ext uri="{BB962C8B-B14F-4D97-AF65-F5344CB8AC3E}">
        <p14:creationId xmlns:p14="http://schemas.microsoft.com/office/powerpoint/2010/main" val="1880178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Expressions allow you to view your</a:t>
            </a:r>
            <a:r>
              <a:rPr lang="en-US" baseline="0" dirty="0"/>
              <a:t> code as a data structure – a tree. Basing an API on that can make it safer to generate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314998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function looks like as a dynamic method</a:t>
            </a:r>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306449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it looks like using</a:t>
            </a:r>
            <a:r>
              <a:rPr lang="en-US" baseline="0" dirty="0"/>
              <a:t> the LINQ expressions API.</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1863043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all seen</a:t>
            </a:r>
            <a:r>
              <a:rPr lang="en-US" baseline="0" dirty="0"/>
              <a:t> the property name trick, which uses LINQ expressions. It’s a little slower, but it’s “safe”. But there’s some really cool things you can do with expressions, like genetic programming.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1659007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a:t>
            </a:r>
            <a:r>
              <a:rPr lang="en-US" baseline="0" dirty="0"/>
              <a:t> compilers are black boxes. You don’t get access to what’s going on, and there’s lot of valuable information within.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263188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Roslyn</a:t>
            </a:r>
            <a:r>
              <a:rPr lang="en-US" baseline="0" dirty="0"/>
              <a:t> opens up the compiler, providing APIs to different parts of the pipeline.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2296307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lot of crazy things you can do if you can compile code on the fly. Let’s create a dynamic class that</a:t>
            </a:r>
            <a:r>
              <a:rPr lang="en-US" baseline="0" dirty="0"/>
              <a:t> is a mock of another class (useful for testing)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1040206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a:t>
            </a:r>
            <a:r>
              <a:rPr lang="en-US" baseline="0" dirty="0"/>
              <a:t> total sense, right?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3436897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can take the generated proxy class, save it</a:t>
            </a:r>
            <a:r>
              <a:rPr lang="en-US" baseline="0" dirty="0"/>
              <a:t> to disk, and step into the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2994348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my mocking library, Rocks, does</a:t>
            </a:r>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96765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definition I</a:t>
            </a:r>
            <a:r>
              <a:rPr lang="en-US" baseline="0" dirty="0"/>
              <a:t> used in my book, but what does it mean?  Let’s look at a couple of simple examples.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dirty="0"/>
          </a:p>
        </p:txBody>
      </p:sp>
    </p:spTree>
    <p:extLst>
      <p:ext uri="{BB962C8B-B14F-4D97-AF65-F5344CB8AC3E}">
        <p14:creationId xmlns:p14="http://schemas.microsoft.com/office/powerpoint/2010/main" val="859306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517587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other things you can use to do metaprogramming in .NET.</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1697325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other things you can use to do metaprogramming in .NET.</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dirty="0"/>
          </a:p>
        </p:txBody>
      </p:sp>
    </p:spTree>
    <p:extLst>
      <p:ext uri="{BB962C8B-B14F-4D97-AF65-F5344CB8AC3E}">
        <p14:creationId xmlns:p14="http://schemas.microsoft.com/office/powerpoint/2010/main" val="699670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my hope that C# will at some point in the future finally get more metaprogramming features within the language itself, though this request has been around for a quite a while and it’s never come to fruition.</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46</a:t>
            </a:fld>
            <a:endParaRPr lang="en-US"/>
          </a:p>
        </p:txBody>
      </p:sp>
    </p:spTree>
    <p:extLst>
      <p:ext uri="{BB962C8B-B14F-4D97-AF65-F5344CB8AC3E}">
        <p14:creationId xmlns:p14="http://schemas.microsoft.com/office/powerpoint/2010/main" val="1702053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fear</a:t>
            </a:r>
            <a:r>
              <a:rPr lang="en-US" baseline="0" dirty="0"/>
              <a:t> metaprogramming. The tools may be a little more advanced than unusual, and you may need to invest some time, but it’s worth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47</a:t>
            </a:fld>
            <a:endParaRPr lang="en-US"/>
          </a:p>
        </p:txBody>
      </p:sp>
    </p:spTree>
    <p:extLst>
      <p:ext uri="{BB962C8B-B14F-4D97-AF65-F5344CB8AC3E}">
        <p14:creationId xmlns:p14="http://schemas.microsoft.com/office/powerpoint/2010/main" val="3943000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Embrace</a:t>
            </a:r>
            <a:r>
              <a:rPr lang="en-US" baseline="0" dirty="0"/>
              <a:t> metaprogramming. It’ll make your coding peaceful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48</a:t>
            </a:fld>
            <a:endParaRPr lang="en-US"/>
          </a:p>
        </p:txBody>
      </p:sp>
    </p:spTree>
    <p:extLst>
      <p:ext uri="{BB962C8B-B14F-4D97-AF65-F5344CB8AC3E}">
        <p14:creationId xmlns:p14="http://schemas.microsoft.com/office/powerpoint/2010/main" val="3589531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books I’ve written…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49</a:t>
            </a:fld>
            <a:endParaRPr lang="en-US"/>
          </a:p>
        </p:txBody>
      </p:sp>
    </p:spTree>
    <p:extLst>
      <p:ext uri="{BB962C8B-B14F-4D97-AF65-F5344CB8AC3E}">
        <p14:creationId xmlns:p14="http://schemas.microsoft.com/office/powerpoint/2010/main" val="3946966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GitHub</a:t>
            </a:r>
            <a:r>
              <a:rPr lang="en-US" sz="1200" b="1" kern="1200" baseline="0" dirty="0">
                <a:solidFill>
                  <a:schemeClr val="tx1"/>
                </a:solidFill>
                <a:effectLst/>
                <a:latin typeface="+mn-lt"/>
                <a:ea typeface="+mn-ea"/>
                <a:cs typeface="+mn-cs"/>
              </a:rPr>
              <a:t> repos</a:t>
            </a:r>
            <a:endParaRPr lang="en-US" sz="1200" b="1" kern="1200" dirty="0">
              <a:solidFill>
                <a:schemeClr val="tx1"/>
              </a:solidFill>
              <a:effectLst/>
              <a:latin typeface="+mn-lt"/>
              <a:ea typeface="+mn-ea"/>
              <a:cs typeface="+mn-cs"/>
            </a:endParaRPr>
          </a:p>
          <a:p>
            <a:r>
              <a:rPr lang="en-US" dirty="0" err="1"/>
              <a:t>Csla.AutoAddBusinessRules</a:t>
            </a:r>
            <a:r>
              <a:rPr lang="en-US" dirty="0"/>
              <a:t> </a:t>
            </a:r>
          </a:p>
          <a:p>
            <a:r>
              <a:rPr lang="en-US" dirty="0" err="1"/>
              <a:t>CodeSnippets</a:t>
            </a:r>
            <a:endParaRPr lang="en-US" dirty="0"/>
          </a:p>
          <a:p>
            <a:r>
              <a:rPr lang="en-US" dirty="0" err="1"/>
              <a:t>ExpressionEvolver</a:t>
            </a:r>
            <a:endParaRPr lang="en-US" dirty="0"/>
          </a:p>
          <a:p>
            <a:r>
              <a:rPr lang="en-US" dirty="0"/>
              <a:t>Injectors</a:t>
            </a:r>
          </a:p>
          <a:p>
            <a:r>
              <a:rPr lang="en-US" dirty="0"/>
              <a:t>Rocks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References</a:t>
            </a:r>
          </a:p>
          <a:p>
            <a:r>
              <a:rPr lang="en-US" dirty="0"/>
              <a:t>Awesome Roslyn - https://github.com/ironcev/awesome-roslyn/blob/master/readme.md</a:t>
            </a:r>
          </a:p>
          <a:p>
            <a:r>
              <a:rPr lang="en-US" dirty="0"/>
              <a:t>Welcome to </a:t>
            </a:r>
            <a:r>
              <a:rPr lang="en-US" dirty="0" err="1"/>
              <a:t>roslyn</a:t>
            </a:r>
            <a:r>
              <a:rPr lang="en-US" dirty="0"/>
              <a:t>-analyzers documentation - https://roslyn-analyzers.readthedocs.io/en/latest/</a:t>
            </a:r>
          </a:p>
          <a:p>
            <a:r>
              <a:rPr lang="en-US" dirty="0"/>
              <a:t>Code Snippets (C#) - https://msdn.microsoft.com/en-us/library/f7d3wz0k(v=vs.90).aspx</a:t>
            </a:r>
          </a:p>
          <a:p>
            <a:r>
              <a:rPr lang="en-US" dirty="0"/>
              <a:t>Creating and Using IntelliSense Code Snippets - https://msdn.microsoft.com/en-us/library/vstudio/ms165392(v=vs.100).aspx</a:t>
            </a:r>
          </a:p>
          <a:p>
            <a:r>
              <a:rPr lang="en-US" dirty="0"/>
              <a:t>Comparison of code generation tools - http://en.wikipedia.org/wiki/Comparison_of_code_generation_tools</a:t>
            </a:r>
          </a:p>
          <a:p>
            <a:r>
              <a:rPr lang="en-US" dirty="0"/>
              <a:t>Sigil: Adding Some (More) Magic To IL - http://kevinmontrose.com/2013/02/14/sigil-adding-some-more-magic-to-il/</a:t>
            </a:r>
          </a:p>
          <a:p>
            <a:r>
              <a:rPr lang="en-US" dirty="0"/>
              <a:t>Visual Studio Code Snippets - http://visualstudiocodesnippets.com/</a:t>
            </a:r>
          </a:p>
          <a:p>
            <a:r>
              <a:rPr lang="en-US" dirty="0"/>
              <a:t>Visual Studio code snippets - http://www.codeproject.com/Articles/737354/Visual-Studio-code-snippets</a:t>
            </a:r>
          </a:p>
          <a:p>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50</a:t>
            </a:fld>
            <a:endParaRPr lang="en-US"/>
          </a:p>
        </p:txBody>
      </p:sp>
    </p:spTree>
    <p:extLst>
      <p:ext uri="{BB962C8B-B14F-4D97-AF65-F5344CB8AC3E}">
        <p14:creationId xmlns:p14="http://schemas.microsoft.com/office/powerpoint/2010/main" val="94904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C# 4, you can use the dynamic keyword to manipulate members at runtime.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49951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JavaScript, you can write code as a string, and have the JS environment evaluate the code for you (though </a:t>
            </a:r>
            <a:r>
              <a:rPr lang="en-US" baseline="0" dirty="0" err="1"/>
              <a:t>eval</a:t>
            </a:r>
            <a:r>
              <a:rPr lang="en-US" baseline="0" dirty="0"/>
              <a:t> is considered ‘evil’)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835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Metaprogramming can</a:t>
            </a:r>
            <a:r>
              <a:rPr lang="en-US" baseline="0" dirty="0"/>
              <a:t> be viewed as taking complex code, and reducing its visibility. There’s still complex things to be done, but metaprogramming techniques can reduce it and lead you to a design where it’s relatively easy to manage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38896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’re going to acquire a new set of tools. Used wisely, it can make your programming life easier.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70998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metaprogramming in .NET</a:t>
            </a:r>
            <a:r>
              <a:rPr lang="en-US" baseline="0" dirty="0"/>
              <a:t> requires some dedication to learn new ideas, use frameworks that may be unfamiliar, etc. However, keep at it. The further you go, the easier it becomes, and you’ll start to see your programs in a whole new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66191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otnet/corefx/tree/master/src/System.Reflection.Metadat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github.com/kevin-montrose/Sigil" TargetMode="External"/><Relationship Id="rId4" Type="http://schemas.openxmlformats.org/officeDocument/2006/relationships/hyperlink" Target="https://github.com/jbevain/ceci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postsharp.net/" TargetMode="External"/><Relationship Id="rId3" Type="http://schemas.openxmlformats.org/officeDocument/2006/relationships/hyperlink" Target="https://github.com/jhorv/Clay/" TargetMode="External"/><Relationship Id="rId7" Type="http://schemas.openxmlformats.org/officeDocument/2006/relationships/hyperlink" Target="https://github.com/Fody/Fod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jasonbock/injectors" TargetMode="External"/><Relationship Id="rId5" Type="http://schemas.openxmlformats.org/officeDocument/2006/relationships/hyperlink" Target="https://github.com/nsabiyera/Oak" TargetMode="External"/><Relationship Id="rId4" Type="http://schemas.openxmlformats.org/officeDocument/2006/relationships/hyperlink" Target="https://www.nuget.org/packages/gemini/"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dotnet/roslyn/blob/master/docs/features/generators.md"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github.com/dotnet/csharplang/issues/164" TargetMode="External"/><Relationship Id="rId5" Type="http://schemas.openxmlformats.org/officeDocument/2006/relationships/hyperlink" Target="https://github.com/dotnet/csharplang/issues/1711" TargetMode="External"/><Relationship Id="rId4" Type="http://schemas.openxmlformats.org/officeDocument/2006/relationships/hyperlink" Target="https://github.com/dotnet/csharplang/issues/107"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http://www.wired.com/images_blogs/photos/uncategorized/2008/04/15/complexity.jpg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47" y="1872352"/>
            <a:ext cx="8861790" cy="3327331"/>
          </a:xfrm>
          <a:prstGeom prst="rect">
            <a:avLst/>
          </a:prstGeom>
        </p:spPr>
      </p:pic>
    </p:spTree>
    <p:extLst>
      <p:ext uri="{BB962C8B-B14F-4D97-AF65-F5344CB8AC3E}">
        <p14:creationId xmlns:p14="http://schemas.microsoft.com/office/powerpoint/2010/main" val="174341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932" y="902180"/>
            <a:ext cx="5012419" cy="5012419"/>
          </a:xfrm>
          <a:prstGeom prst="rect">
            <a:avLst/>
          </a:prstGeom>
        </p:spPr>
      </p:pic>
    </p:spTree>
    <p:extLst>
      <p:ext uri="{BB962C8B-B14F-4D97-AF65-F5344CB8AC3E}">
        <p14:creationId xmlns:p14="http://schemas.microsoft.com/office/powerpoint/2010/main" val="220196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459" y="1218449"/>
            <a:ext cx="4252878" cy="4397159"/>
          </a:xfrm>
          <a:prstGeom prst="rect">
            <a:avLst/>
          </a:prstGeom>
        </p:spPr>
      </p:pic>
      <p:sp>
        <p:nvSpPr>
          <p:cNvPr id="8" name="TextBox 7"/>
          <p:cNvSpPr txBox="1"/>
          <p:nvPr/>
        </p:nvSpPr>
        <p:spPr>
          <a:xfrm>
            <a:off x="6099142" y="2939974"/>
            <a:ext cx="6006129" cy="954107"/>
          </a:xfrm>
          <a:prstGeom prst="rect">
            <a:avLst/>
          </a:prstGeom>
          <a:noFill/>
        </p:spPr>
        <p:txBody>
          <a:bodyPr wrap="square" rtlCol="0">
            <a:spAutoFit/>
          </a:bodyPr>
          <a:lstStyle/>
          <a:p>
            <a:r>
              <a:rPr lang="en-US" sz="2800" dirty="0"/>
              <a:t>…if you’ve come this far, maybe you’re</a:t>
            </a:r>
          </a:p>
          <a:p>
            <a:r>
              <a:rPr lang="en-US" sz="2800" dirty="0"/>
              <a:t>willing to come a little further.</a:t>
            </a:r>
          </a:p>
        </p:txBody>
      </p:sp>
      <p:cxnSp>
        <p:nvCxnSpPr>
          <p:cNvPr id="9" name="Straight Arrow Connector 8"/>
          <p:cNvCxnSpPr/>
          <p:nvPr/>
        </p:nvCxnSpPr>
        <p:spPr>
          <a:xfrm>
            <a:off x="5422740" y="1992373"/>
            <a:ext cx="1127147" cy="870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7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1026" name="Picture 2" descr="http://osx.wdfiles.com/local--files/icon:snippet/Snipp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742" y="917062"/>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http://osx.wdfiles.com/local--files/icon:snippet/Snippet.png</a:t>
            </a:r>
          </a:p>
        </p:txBody>
      </p:sp>
    </p:spTree>
    <p:extLst>
      <p:ext uri="{BB962C8B-B14F-4D97-AF65-F5344CB8AC3E}">
        <p14:creationId xmlns:p14="http://schemas.microsoft.com/office/powerpoint/2010/main" val="92614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2" name="Picture 1"/>
          <p:cNvPicPr>
            <a:picLocks noChangeAspect="1"/>
          </p:cNvPicPr>
          <p:nvPr/>
        </p:nvPicPr>
        <p:blipFill>
          <a:blip r:embed="rId3"/>
          <a:stretch>
            <a:fillRect/>
          </a:stretch>
        </p:blipFill>
        <p:spPr>
          <a:xfrm>
            <a:off x="3100387" y="1190625"/>
            <a:ext cx="5991225" cy="4476750"/>
          </a:xfrm>
          <a:prstGeom prst="rect">
            <a:avLst/>
          </a:prstGeom>
        </p:spPr>
      </p:pic>
    </p:spTree>
    <p:extLst>
      <p:ext uri="{BB962C8B-B14F-4D97-AF65-F5344CB8AC3E}">
        <p14:creationId xmlns:p14="http://schemas.microsoft.com/office/powerpoint/2010/main" val="185273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4" name="Picture 3"/>
          <p:cNvPicPr>
            <a:picLocks noChangeAspect="1"/>
          </p:cNvPicPr>
          <p:nvPr/>
        </p:nvPicPr>
        <p:blipFill>
          <a:blip r:embed="rId3"/>
          <a:stretch>
            <a:fillRect/>
          </a:stretch>
        </p:blipFill>
        <p:spPr>
          <a:xfrm>
            <a:off x="1705620" y="1321273"/>
            <a:ext cx="8787044" cy="4073687"/>
          </a:xfrm>
          <a:prstGeom prst="rect">
            <a:avLst/>
          </a:prstGeom>
        </p:spPr>
      </p:pic>
    </p:spTree>
    <p:extLst>
      <p:ext uri="{BB962C8B-B14F-4D97-AF65-F5344CB8AC3E}">
        <p14:creationId xmlns:p14="http://schemas.microsoft.com/office/powerpoint/2010/main" val="15399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AssignmentWithNullCheck</a:t>
            </a:r>
            <a:r>
              <a:rPr lang="en-US" dirty="0"/>
              <a:t> Code Snippet</a:t>
            </a:r>
          </a:p>
        </p:txBody>
      </p:sp>
      <p:sp>
        <p:nvSpPr>
          <p:cNvPr id="3" name="Text Placeholder 2"/>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377971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http://scarlettlibrarian.files.wordpress.com/2010/12/reflection.jpg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914" y="892240"/>
            <a:ext cx="6220456" cy="4976365"/>
          </a:xfrm>
          <a:prstGeom prst="rect">
            <a:avLst/>
          </a:prstGeom>
        </p:spPr>
      </p:pic>
    </p:spTree>
    <p:extLst>
      <p:ext uri="{BB962C8B-B14F-4D97-AF65-F5344CB8AC3E}">
        <p14:creationId xmlns:p14="http://schemas.microsoft.com/office/powerpoint/2010/main" val="412096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8" y="1115324"/>
            <a:ext cx="7238395" cy="4524315"/>
          </a:xfrm>
          <a:prstGeom prst="rect">
            <a:avLst/>
          </a:prstGeom>
        </p:spPr>
        <p:txBody>
          <a:bodyPr wrap="square">
            <a:spAutoFit/>
          </a:bodyPr>
          <a:lstStyle/>
          <a:p>
            <a:r>
              <a:rPr lang="en-US" sz="3200" dirty="0">
                <a:latin typeface="Consolas" panose="020B0609020204030204" pitchFamily="49" charset="0"/>
                <a:cs typeface="Consolas" panose="020B0609020204030204" pitchFamily="49" charset="0"/>
              </a:rPr>
              <a:t>[</a:t>
            </a:r>
            <a:r>
              <a:rPr lang="en-US" sz="3200" dirty="0" err="1">
                <a:latin typeface="Consolas" panose="020B0609020204030204" pitchFamily="49" charset="0"/>
                <a:cs typeface="Consolas" panose="020B0609020204030204" pitchFamily="49" charset="0"/>
              </a:rPr>
              <a:t>TestFixture</a:t>
            </a:r>
            <a:r>
              <a:rPr lang="en-US" sz="3200" dirty="0">
                <a:latin typeface="Consolas" panose="020B0609020204030204" pitchFamily="49" charset="0"/>
                <a:cs typeface="Consolas" panose="020B0609020204030204" pitchFamily="49" charset="0"/>
              </a:rPr>
              <a:t>]</a:t>
            </a:r>
          </a:p>
          <a:p>
            <a:r>
              <a:rPr lang="en-US" sz="3200" dirty="0">
                <a:latin typeface="Consolas" panose="020B0609020204030204" pitchFamily="49" charset="0"/>
                <a:cs typeface="Consolas" panose="020B0609020204030204" pitchFamily="49" charset="0"/>
              </a:rPr>
              <a:t>public class </a:t>
            </a:r>
            <a:r>
              <a:rPr lang="en-US" sz="3200" dirty="0" err="1">
                <a:latin typeface="Consolas" panose="020B0609020204030204" pitchFamily="49" charset="0"/>
                <a:cs typeface="Consolas" panose="020B0609020204030204" pitchFamily="49" charset="0"/>
              </a:rPr>
              <a:t>MyTests</a:t>
            </a:r>
            <a:r>
              <a:rPr lang="en-US" sz="3200" dirty="0">
                <a:latin typeface="Consolas" panose="020B0609020204030204" pitchFamily="49" charset="0"/>
                <a:cs typeface="Consolas" panose="020B0609020204030204" pitchFamily="49" charset="0"/>
              </a:rPr>
              <a:t> </a:t>
            </a:r>
          </a:p>
          <a:p>
            <a:r>
              <a:rPr lang="en-US" sz="3200" dirty="0">
                <a:latin typeface="Consolas" panose="020B0609020204030204" pitchFamily="49" charset="0"/>
                <a:cs typeface="Consolas" panose="020B0609020204030204" pitchFamily="49" charset="0"/>
              </a:rPr>
              <a:t>{</a:t>
            </a:r>
          </a:p>
          <a:p>
            <a:r>
              <a:rPr lang="en-US" sz="3200" dirty="0">
                <a:latin typeface="Consolas" panose="020B0609020204030204" pitchFamily="49" charset="0"/>
                <a:cs typeface="Consolas" panose="020B0609020204030204" pitchFamily="49" charset="0"/>
              </a:rPr>
              <a:t>  [Test]</a:t>
            </a:r>
          </a:p>
          <a:p>
            <a:r>
              <a:rPr lang="en-US" sz="3200" dirty="0">
                <a:latin typeface="Consolas" panose="020B0609020204030204" pitchFamily="49" charset="0"/>
                <a:cs typeface="Consolas" panose="020B0609020204030204" pitchFamily="49" charset="0"/>
              </a:rPr>
              <a:t>  public void </a:t>
            </a:r>
            <a:r>
              <a:rPr lang="en-US" sz="3200" dirty="0" err="1">
                <a:latin typeface="Consolas" panose="020B0609020204030204" pitchFamily="49" charset="0"/>
                <a:cs typeface="Consolas" panose="020B0609020204030204" pitchFamily="49" charset="0"/>
              </a:rPr>
              <a:t>MyTest</a:t>
            </a:r>
            <a:r>
              <a:rPr lang="en-US" sz="3200" dirty="0">
                <a:latin typeface="Consolas" panose="020B0609020204030204" pitchFamily="49" charset="0"/>
                <a:cs typeface="Consolas" panose="020B0609020204030204" pitchFamily="49" charset="0"/>
              </a:rPr>
              <a:t>() { }</a:t>
            </a:r>
          </a:p>
          <a:p>
            <a:endParaRPr lang="en-US" sz="3200" dirty="0">
              <a:latin typeface="Consolas" panose="020B0609020204030204" pitchFamily="49" charset="0"/>
              <a:cs typeface="Consolas" panose="020B0609020204030204" pitchFamily="49" charset="0"/>
            </a:endParaRPr>
          </a:p>
          <a:p>
            <a:r>
              <a:rPr lang="en-US" sz="3200" dirty="0">
                <a:latin typeface="Consolas" panose="020B0609020204030204" pitchFamily="49" charset="0"/>
                <a:cs typeface="Consolas" panose="020B0609020204030204" pitchFamily="49" charset="0"/>
              </a:rPr>
              <a:t>  [Test]</a:t>
            </a:r>
          </a:p>
          <a:p>
            <a:r>
              <a:rPr lang="en-US" sz="3200" dirty="0">
                <a:latin typeface="Consolas" panose="020B0609020204030204" pitchFamily="49" charset="0"/>
                <a:cs typeface="Consolas" panose="020B0609020204030204" pitchFamily="49" charset="0"/>
              </a:rPr>
              <a:t>  public void </a:t>
            </a:r>
            <a:r>
              <a:rPr lang="en-US" sz="3200" dirty="0" err="1">
                <a:latin typeface="Consolas" panose="020B0609020204030204" pitchFamily="49" charset="0"/>
                <a:cs typeface="Consolas" panose="020B0609020204030204" pitchFamily="49" charset="0"/>
              </a:rPr>
              <a:t>AnotherTest</a:t>
            </a:r>
            <a:r>
              <a:rPr lang="en-US" sz="3200" dirty="0">
                <a:latin typeface="Consolas" panose="020B0609020204030204" pitchFamily="49" charset="0"/>
                <a:cs typeface="Consolas" panose="020B0609020204030204" pitchFamily="49" charset="0"/>
              </a:rPr>
              <a:t>() { }</a:t>
            </a:r>
          </a:p>
          <a:p>
            <a:r>
              <a:rPr lang="en-US" sz="3200" dirty="0">
                <a:latin typeface="Consolas" panose="020B0609020204030204" pitchFamily="49" charset="0"/>
                <a:cs typeface="Consolas" panose="020B0609020204030204" pitchFamily="49" charset="0"/>
              </a:rPr>
              <a:t>}</a:t>
            </a:r>
          </a:p>
        </p:txBody>
      </p:sp>
      <p:sp>
        <p:nvSpPr>
          <p:cNvPr id="8" name="Rectangle 7"/>
          <p:cNvSpPr/>
          <p:nvPr/>
        </p:nvSpPr>
        <p:spPr>
          <a:xfrm>
            <a:off x="8260966" y="925060"/>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classes</a:t>
            </a:r>
          </a:p>
        </p:txBody>
      </p:sp>
      <p:sp>
        <p:nvSpPr>
          <p:cNvPr id="9" name="Rectangle 8"/>
          <p:cNvSpPr/>
          <p:nvPr/>
        </p:nvSpPr>
        <p:spPr>
          <a:xfrm>
            <a:off x="8635000" y="1842852"/>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MyTests</a:t>
            </a:r>
            <a:endParaRPr lang="en-US" dirty="0"/>
          </a:p>
        </p:txBody>
      </p:sp>
      <p:sp>
        <p:nvSpPr>
          <p:cNvPr id="10" name="Rectangle 9"/>
          <p:cNvSpPr/>
          <p:nvPr/>
        </p:nvSpPr>
        <p:spPr>
          <a:xfrm>
            <a:off x="8900828" y="2760644"/>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methods</a:t>
            </a:r>
          </a:p>
        </p:txBody>
      </p:sp>
      <p:sp>
        <p:nvSpPr>
          <p:cNvPr id="11" name="Rectangle 10"/>
          <p:cNvSpPr/>
          <p:nvPr/>
        </p:nvSpPr>
        <p:spPr>
          <a:xfrm>
            <a:off x="9200935" y="3678436"/>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a:t>
            </a:r>
            <a:endParaRPr lang="en-US" dirty="0"/>
          </a:p>
        </p:txBody>
      </p:sp>
      <p:sp>
        <p:nvSpPr>
          <p:cNvPr id="12" name="Rectangle 11"/>
          <p:cNvSpPr/>
          <p:nvPr/>
        </p:nvSpPr>
        <p:spPr>
          <a:xfrm>
            <a:off x="9200936" y="4596228"/>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AnotherTest</a:t>
            </a:r>
            <a:endParaRPr lang="en-US" dirty="0"/>
          </a:p>
        </p:txBody>
      </p:sp>
    </p:spTree>
    <p:extLst>
      <p:ext uri="{BB962C8B-B14F-4D97-AF65-F5344CB8AC3E}">
        <p14:creationId xmlns:p14="http://schemas.microsoft.com/office/powerpoint/2010/main" val="2774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1015934"/>
            <a:ext cx="11561919" cy="440120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AClass</a:t>
            </a:r>
            <a:r>
              <a:rPr lang="en-US" sz="4000" dirty="0">
                <a:latin typeface="Consolas" panose="020B0609020204030204" pitchFamily="49" charset="0"/>
                <a:cs typeface="Consolas" panose="020B0609020204030204" pitchFamily="49" charset="0"/>
              </a:rPr>
              <a:t> {}</a:t>
            </a:r>
          </a:p>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AnotherClass</a:t>
            </a:r>
            <a:r>
              <a:rPr lang="en-US" sz="4000" dirty="0">
                <a:latin typeface="Consolas" panose="020B0609020204030204" pitchFamily="49" charset="0"/>
                <a:cs typeface="Consolas" panose="020B0609020204030204" pitchFamily="49" charset="0"/>
              </a:rPr>
              <a:t> {}</a:t>
            </a:r>
          </a:p>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MyClass</a:t>
            </a:r>
            <a:endParaRPr lang="en-US" sz="4000" dirty="0">
              <a:latin typeface="Consolas" panose="020B0609020204030204" pitchFamily="49" charset="0"/>
              <a:cs typeface="Consolas" panose="020B0609020204030204" pitchFamily="49" charset="0"/>
            </a:endParaRP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public void </a:t>
            </a:r>
            <a:r>
              <a:rPr lang="en-US" sz="4000" dirty="0" err="1">
                <a:latin typeface="Consolas" panose="020B0609020204030204" pitchFamily="49" charset="0"/>
                <a:cs typeface="Consolas" panose="020B0609020204030204" pitchFamily="49" charset="0"/>
              </a:rPr>
              <a:t>MyMethod</a:t>
            </a:r>
            <a:r>
              <a:rPr lang="en-US" sz="4000" dirty="0">
                <a:latin typeface="Consolas" panose="020B0609020204030204" pitchFamily="49" charset="0"/>
                <a:cs typeface="Consolas" panose="020B0609020204030204" pitchFamily="49" charset="0"/>
              </a:rPr>
              <a:t>(string arg1,</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Guid</a:t>
            </a:r>
            <a:r>
              <a:rPr lang="en-US" sz="4000" dirty="0">
                <a:latin typeface="Consolas" panose="020B0609020204030204" pitchFamily="49" charset="0"/>
                <a:cs typeface="Consolas" panose="020B0609020204030204" pitchFamily="49" charset="0"/>
              </a:rPr>
              <a:t> arg2) { ... }</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4154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25973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4" name="Rounded Rectangle 3"/>
          <p:cNvSpPr/>
          <p:nvPr/>
        </p:nvSpPr>
        <p:spPr>
          <a:xfrm>
            <a:off x="5004443" y="1036237"/>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a:t>
            </a:r>
          </a:p>
        </p:txBody>
      </p:sp>
      <p:sp>
        <p:nvSpPr>
          <p:cNvPr id="5" name="Rounded Rectangle 4"/>
          <p:cNvSpPr/>
          <p:nvPr/>
        </p:nvSpPr>
        <p:spPr>
          <a:xfrm>
            <a:off x="7658814" y="2421780"/>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6" name="Rounded Rectangle 5"/>
          <p:cNvSpPr/>
          <p:nvPr/>
        </p:nvSpPr>
        <p:spPr>
          <a:xfrm>
            <a:off x="501233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8" name="Rounded Rectangle 7"/>
          <p:cNvSpPr/>
          <p:nvPr/>
        </p:nvSpPr>
        <p:spPr>
          <a:xfrm>
            <a:off x="247519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9" name="Rounded Rectangle 8"/>
          <p:cNvSpPr/>
          <p:nvPr/>
        </p:nvSpPr>
        <p:spPr>
          <a:xfrm>
            <a:off x="5012330" y="3690703"/>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MethodBase</a:t>
            </a:r>
            <a:endParaRPr lang="en-US" dirty="0"/>
          </a:p>
        </p:txBody>
      </p:sp>
      <p:sp>
        <p:nvSpPr>
          <p:cNvPr id="10" name="Rounded Rectangle 9"/>
          <p:cNvSpPr/>
          <p:nvPr/>
        </p:nvSpPr>
        <p:spPr>
          <a:xfrm>
            <a:off x="6680524"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sp>
        <p:nvSpPr>
          <p:cNvPr id="11" name="Rounded Rectangle 10"/>
          <p:cNvSpPr/>
          <p:nvPr/>
        </p:nvSpPr>
        <p:spPr>
          <a:xfrm>
            <a:off x="3453481"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cxnSp>
        <p:nvCxnSpPr>
          <p:cNvPr id="12" name="Straight Arrow Connector 11"/>
          <p:cNvCxnSpPr>
            <a:stCxn id="8" idx="0"/>
            <a:endCxn id="4" idx="2"/>
          </p:cNvCxnSpPr>
          <p:nvPr/>
        </p:nvCxnSpPr>
        <p:spPr>
          <a:xfrm flipV="1">
            <a:off x="3453481" y="1802301"/>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2"/>
          </p:cNvCxnSpPr>
          <p:nvPr/>
        </p:nvCxnSpPr>
        <p:spPr>
          <a:xfrm flipH="1" flipV="1">
            <a:off x="5982734" y="1802301"/>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flipH="1" flipV="1">
            <a:off x="5982734" y="1802301"/>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6" idx="2"/>
          </p:cNvCxnSpPr>
          <p:nvPr/>
        </p:nvCxnSpPr>
        <p:spPr>
          <a:xfrm flipV="1">
            <a:off x="5990621" y="3187844"/>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9" idx="2"/>
          </p:cNvCxnSpPr>
          <p:nvPr/>
        </p:nvCxnSpPr>
        <p:spPr>
          <a:xfrm flipV="1">
            <a:off x="4431772" y="4456767"/>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2"/>
          </p:cNvCxnSpPr>
          <p:nvPr/>
        </p:nvCxnSpPr>
        <p:spPr>
          <a:xfrm flipH="1" flipV="1">
            <a:off x="5990621" y="4456767"/>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00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4" name="Rounded Rectangle 3"/>
          <p:cNvSpPr/>
          <p:nvPr/>
        </p:nvSpPr>
        <p:spPr>
          <a:xfrm>
            <a:off x="5004443" y="1036237"/>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MyAssembly</a:t>
            </a:r>
            <a:endParaRPr lang="en-US" dirty="0"/>
          </a:p>
        </p:txBody>
      </p:sp>
      <p:sp>
        <p:nvSpPr>
          <p:cNvPr id="5" name="Rounded Rectangle 4"/>
          <p:cNvSpPr/>
          <p:nvPr/>
        </p:nvSpPr>
        <p:spPr>
          <a:xfrm>
            <a:off x="7658814" y="2421780"/>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AnotherClass</a:t>
            </a:r>
            <a:endParaRPr lang="en-US" dirty="0"/>
          </a:p>
        </p:txBody>
      </p:sp>
      <p:sp>
        <p:nvSpPr>
          <p:cNvPr id="6" name="Rounded Rectangle 5"/>
          <p:cNvSpPr/>
          <p:nvPr/>
        </p:nvSpPr>
        <p:spPr>
          <a:xfrm>
            <a:off x="501233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MyClass</a:t>
            </a:r>
            <a:endParaRPr lang="en-US" dirty="0"/>
          </a:p>
        </p:txBody>
      </p:sp>
      <p:sp>
        <p:nvSpPr>
          <p:cNvPr id="8" name="Rounded Rectangle 7"/>
          <p:cNvSpPr/>
          <p:nvPr/>
        </p:nvSpPr>
        <p:spPr>
          <a:xfrm>
            <a:off x="247519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AClass</a:t>
            </a:r>
            <a:endParaRPr lang="en-US" dirty="0"/>
          </a:p>
        </p:txBody>
      </p:sp>
      <p:sp>
        <p:nvSpPr>
          <p:cNvPr id="9" name="Rounded Rectangle 8"/>
          <p:cNvSpPr/>
          <p:nvPr/>
        </p:nvSpPr>
        <p:spPr>
          <a:xfrm>
            <a:off x="5012330" y="3690703"/>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MyMethod</a:t>
            </a:r>
            <a:endParaRPr lang="en-US" dirty="0"/>
          </a:p>
        </p:txBody>
      </p:sp>
      <p:sp>
        <p:nvSpPr>
          <p:cNvPr id="10" name="Rounded Rectangle 9"/>
          <p:cNvSpPr/>
          <p:nvPr/>
        </p:nvSpPr>
        <p:spPr>
          <a:xfrm>
            <a:off x="6680524"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arg2</a:t>
            </a:r>
          </a:p>
        </p:txBody>
      </p:sp>
      <p:sp>
        <p:nvSpPr>
          <p:cNvPr id="11" name="Rounded Rectangle 10"/>
          <p:cNvSpPr/>
          <p:nvPr/>
        </p:nvSpPr>
        <p:spPr>
          <a:xfrm>
            <a:off x="3453481"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arg1</a:t>
            </a:r>
          </a:p>
        </p:txBody>
      </p:sp>
      <p:cxnSp>
        <p:nvCxnSpPr>
          <p:cNvPr id="12" name="Straight Arrow Connector 11"/>
          <p:cNvCxnSpPr>
            <a:stCxn id="8" idx="0"/>
            <a:endCxn id="4" idx="2"/>
          </p:cNvCxnSpPr>
          <p:nvPr/>
        </p:nvCxnSpPr>
        <p:spPr>
          <a:xfrm flipV="1">
            <a:off x="3453481" y="1802301"/>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2"/>
          </p:cNvCxnSpPr>
          <p:nvPr/>
        </p:nvCxnSpPr>
        <p:spPr>
          <a:xfrm flipH="1" flipV="1">
            <a:off x="5982734" y="1802301"/>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flipH="1" flipV="1">
            <a:off x="5982734" y="1802301"/>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6" idx="2"/>
          </p:cNvCxnSpPr>
          <p:nvPr/>
        </p:nvCxnSpPr>
        <p:spPr>
          <a:xfrm flipV="1">
            <a:off x="5990621" y="3187844"/>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9" idx="2"/>
          </p:cNvCxnSpPr>
          <p:nvPr/>
        </p:nvCxnSpPr>
        <p:spPr>
          <a:xfrm flipV="1">
            <a:off x="4431772" y="4456767"/>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2"/>
          </p:cNvCxnSpPr>
          <p:nvPr/>
        </p:nvCxnSpPr>
        <p:spPr>
          <a:xfrm flipH="1" flipV="1">
            <a:off x="5990621" y="4456767"/>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97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9" presetClass="emph" presetSubtype="0" grpId="0" nodeType="withEffect">
                                  <p:stCondLst>
                                    <p:cond delay="0"/>
                                  </p:stCondLst>
                                  <p:childTnLst>
                                    <p:set>
                                      <p:cBhvr rctx="PPT">
                                        <p:cTn id="9" dur="indefinite"/>
                                        <p:tgtEl>
                                          <p:spTgt spid="5"/>
                                        </p:tgtEl>
                                        <p:attrNameLst>
                                          <p:attrName>style.opacity</p:attrName>
                                        </p:attrNameLst>
                                      </p:cBhvr>
                                      <p:to>
                                        <p:strVal val="0.5"/>
                                      </p:to>
                                    </p:set>
                                    <p:animEffect filter="image" prLst="opacity: 0.5">
                                      <p:cBhvr rctx="IE">
                                        <p:cTn id="10" dur="indefinite"/>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mph" presetSubtype="0" fill="hold" grpId="0" nodeType="clickEffect">
                                  <p:stCondLst>
                                    <p:cond delay="0"/>
                                  </p:stCondLst>
                                  <p:childTnLst>
                                    <p:animClr clrSpc="hsl" dir="cw">
                                      <p:cBhvr override="childStyle">
                                        <p:cTn id="14" dur="500" fill="hold"/>
                                        <p:tgtEl>
                                          <p:spTgt spid="10"/>
                                        </p:tgtEl>
                                        <p:attrNameLst>
                                          <p:attrName>style.color</p:attrName>
                                        </p:attrNameLst>
                                      </p:cBhvr>
                                      <p:by>
                                        <p:hsl h="-7200000" s="0" l="0"/>
                                      </p:by>
                                    </p:animClr>
                                    <p:animClr clrSpc="hsl" dir="cw">
                                      <p:cBhvr>
                                        <p:cTn id="15" dur="500" fill="hold"/>
                                        <p:tgtEl>
                                          <p:spTgt spid="10"/>
                                        </p:tgtEl>
                                        <p:attrNameLst>
                                          <p:attrName>fillcolor</p:attrName>
                                        </p:attrNameLst>
                                      </p:cBhvr>
                                      <p:by>
                                        <p:hsl h="-7200000" s="0" l="0"/>
                                      </p:by>
                                    </p:animClr>
                                    <p:animClr clrSpc="hsl" dir="cw">
                                      <p:cBhvr>
                                        <p:cTn id="16" dur="500" fill="hold"/>
                                        <p:tgtEl>
                                          <p:spTgt spid="10"/>
                                        </p:tgtEl>
                                        <p:attrNameLst>
                                          <p:attrName>stroke.color</p:attrName>
                                        </p:attrNameLst>
                                      </p:cBhvr>
                                      <p:by>
                                        <p:hsl h="-7200000" s="0" l="0"/>
                                      </p:by>
                                    </p:animClr>
                                    <p:set>
                                      <p:cBhvr>
                                        <p:cTn id="17"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2337838"/>
            <a:ext cx="11561919" cy="1938992"/>
          </a:xfrm>
          <a:prstGeom prst="rect">
            <a:avLst/>
          </a:prstGeom>
        </p:spPr>
        <p:txBody>
          <a:bodyPr wrap="square">
            <a:spAutoFit/>
          </a:bodyPr>
          <a:lstStyle/>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arg2Type = </a:t>
            </a:r>
            <a:r>
              <a:rPr lang="en-US" sz="4000" dirty="0" err="1">
                <a:latin typeface="Consolas" panose="020B0609020204030204" pitchFamily="49" charset="0"/>
                <a:cs typeface="Consolas" panose="020B0609020204030204" pitchFamily="49" charset="0"/>
              </a:rPr>
              <a:t>typeof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GetMethod</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nameof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MyClass.MyMethod</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GetParameters</a:t>
            </a:r>
            <a:r>
              <a:rPr lang="en-US" sz="4000" dirty="0">
                <a:latin typeface="Consolas" panose="020B0609020204030204" pitchFamily="49" charset="0"/>
                <a:cs typeface="Consolas" panose="020B0609020204030204" pitchFamily="49" charset="0"/>
              </a:rPr>
              <a:t>()[1].</a:t>
            </a:r>
            <a:r>
              <a:rPr lang="en-US" sz="4000" dirty="0" err="1">
                <a:latin typeface="Consolas" panose="020B0609020204030204" pitchFamily="49" charset="0"/>
                <a:cs typeface="Consolas" panose="020B0609020204030204" pitchFamily="49" charset="0"/>
              </a:rPr>
              <a:t>ParameterType</a:t>
            </a: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3207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1890583"/>
            <a:ext cx="11561919" cy="3170099"/>
          </a:xfrm>
          <a:prstGeom prst="rect">
            <a:avLst/>
          </a:prstGeom>
        </p:spPr>
        <p:txBody>
          <a:bodyPr wrap="square">
            <a:spAutoFit/>
          </a:bodyPr>
          <a:lstStyle/>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mine = new </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invoke = </a:t>
            </a:r>
            <a:r>
              <a:rPr lang="en-US" sz="4000" dirty="0" err="1">
                <a:latin typeface="Consolas" panose="020B0609020204030204" pitchFamily="49" charset="0"/>
                <a:cs typeface="Consolas" panose="020B0609020204030204" pitchFamily="49" charset="0"/>
              </a:rPr>
              <a:t>typeof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GetMethod</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nameof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MyClass.MyMethod</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.Invoke(mine, new object[] </a:t>
            </a:r>
          </a:p>
          <a:p>
            <a:r>
              <a:rPr lang="en-US" sz="4000" dirty="0">
                <a:latin typeface="Consolas" panose="020B0609020204030204" pitchFamily="49" charset="0"/>
                <a:cs typeface="Consolas" panose="020B0609020204030204" pitchFamily="49" charset="0"/>
              </a:rPr>
              <a:t>    { "data", </a:t>
            </a:r>
            <a:r>
              <a:rPr lang="en-US" sz="4000" dirty="0" err="1">
                <a:latin typeface="Consolas" panose="020B0609020204030204" pitchFamily="49" charset="0"/>
                <a:cs typeface="Consolas" panose="020B0609020204030204" pitchFamily="49" charset="0"/>
              </a:rPr>
              <a:t>Guid.NewGuid</a:t>
            </a:r>
            <a:r>
              <a:rPr lang="en-US" sz="4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8589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986" y="893392"/>
            <a:ext cx="6800311" cy="5100234"/>
          </a:xfrm>
          <a:prstGeom prst="rect">
            <a:avLst/>
          </a:prstGeom>
        </p:spPr>
      </p:pic>
    </p:spTree>
    <p:extLst>
      <p:ext uri="{BB962C8B-B14F-4D97-AF65-F5344CB8AC3E}">
        <p14:creationId xmlns:p14="http://schemas.microsoft.com/office/powerpoint/2010/main" val="75233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pic>
        <p:nvPicPr>
          <p:cNvPr id="4" name="Picture 3"/>
          <p:cNvPicPr>
            <a:picLocks noChangeAspect="1"/>
          </p:cNvPicPr>
          <p:nvPr/>
        </p:nvPicPr>
        <p:blipFill>
          <a:blip r:embed="rId3"/>
          <a:stretch>
            <a:fillRect/>
          </a:stretch>
        </p:blipFill>
        <p:spPr>
          <a:xfrm>
            <a:off x="3323866" y="951874"/>
            <a:ext cx="5550552" cy="4823819"/>
          </a:xfrm>
          <a:prstGeom prst="rect">
            <a:avLst/>
          </a:prstGeom>
        </p:spPr>
      </p:pic>
    </p:spTree>
    <p:extLst>
      <p:ext uri="{BB962C8B-B14F-4D97-AF65-F5344CB8AC3E}">
        <p14:creationId xmlns:p14="http://schemas.microsoft.com/office/powerpoint/2010/main" val="231693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pic>
        <p:nvPicPr>
          <p:cNvPr id="5" name="Picture 4"/>
          <p:cNvPicPr>
            <a:picLocks noChangeAspect="1"/>
          </p:cNvPicPr>
          <p:nvPr/>
        </p:nvPicPr>
        <p:blipFill>
          <a:blip r:embed="rId3"/>
          <a:stretch>
            <a:fillRect/>
          </a:stretch>
        </p:blipFill>
        <p:spPr>
          <a:xfrm>
            <a:off x="2925097" y="931997"/>
            <a:ext cx="6348090" cy="4856562"/>
          </a:xfrm>
          <a:prstGeom prst="rect">
            <a:avLst/>
          </a:prstGeom>
        </p:spPr>
      </p:pic>
    </p:spTree>
    <p:extLst>
      <p:ext uri="{BB962C8B-B14F-4D97-AF65-F5344CB8AC3E}">
        <p14:creationId xmlns:p14="http://schemas.microsoft.com/office/powerpoint/2010/main" val="2358831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2784663"/>
            <a:ext cx="12078754" cy="1323439"/>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sealed class </a:t>
            </a:r>
            <a:r>
              <a:rPr lang="en-US" sz="4000" dirty="0" err="1">
                <a:latin typeface="Consolas" panose="020B0609020204030204" pitchFamily="49" charset="0"/>
                <a:cs typeface="Consolas" panose="020B0609020204030204" pitchFamily="49" charset="0"/>
              </a:rPr>
              <a:t>NotNullAttribute</a:t>
            </a:r>
            <a:r>
              <a:rPr lang="en-US" sz="4000" dirty="0">
                <a:latin typeface="Consolas" panose="020B0609020204030204" pitchFamily="49" charset="0"/>
                <a:cs typeface="Consolas" panose="020B0609020204030204" pitchFamily="49" charset="0"/>
              </a:rPr>
              <a:t> :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InjectorAttribute</a:t>
            </a:r>
            <a:r>
              <a:rPr lang="en-US" sz="4000" dirty="0">
                <a:latin typeface="Consolas" panose="020B0609020204030204" pitchFamily="49" charset="0"/>
                <a:cs typeface="Consolas" panose="020B0609020204030204" pitchFamily="49" charset="0"/>
              </a:rPr>
              <a:t>&lt;</a:t>
            </a:r>
            <a:r>
              <a:rPr lang="en-US" sz="4000" dirty="0" err="1">
                <a:latin typeface="Consolas" panose="020B0609020204030204" pitchFamily="49" charset="0"/>
                <a:cs typeface="Consolas" panose="020B0609020204030204" pitchFamily="49" charset="0"/>
              </a:rPr>
              <a:t>ParameterDefinition</a:t>
            </a:r>
            <a:r>
              <a:rPr lang="en-US" sz="4000"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55737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6" name="Content Placeholder 1"/>
          <p:cNvSpPr>
            <a:spLocks noGrp="1"/>
          </p:cNvSpPr>
          <p:nvPr>
            <p:ph idx="1"/>
          </p:nvPr>
        </p:nvSpPr>
        <p:spPr>
          <a:xfrm>
            <a:off x="432154" y="911225"/>
            <a:ext cx="11430000" cy="4810845"/>
          </a:xfrm>
        </p:spPr>
        <p:txBody>
          <a:bodyPr/>
          <a:lstStyle/>
          <a:p>
            <a:r>
              <a:rPr lang="en-US" dirty="0" err="1"/>
              <a:t>System.Reflection.Emit</a:t>
            </a:r>
            <a:endParaRPr lang="en-US" dirty="0"/>
          </a:p>
          <a:p>
            <a:r>
              <a:rPr lang="en-US" dirty="0" err="1"/>
              <a:t>DynamicMethod</a:t>
            </a:r>
            <a:endParaRPr lang="en-US" dirty="0"/>
          </a:p>
        </p:txBody>
      </p:sp>
    </p:spTree>
    <p:extLst>
      <p:ext uri="{BB962C8B-B14F-4D97-AF65-F5344CB8AC3E}">
        <p14:creationId xmlns:p14="http://schemas.microsoft.com/office/powerpoint/2010/main" val="136961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pic>
        <p:nvPicPr>
          <p:cNvPr id="5" name="Picture 2" descr="http://zvikico.typepad.com/photos/uncategorized/2007/12/12/dynamicprox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493" y="1398306"/>
            <a:ext cx="7329298" cy="427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38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chorCtr="0"/>
          <a:lstStyle/>
          <a:p>
            <a:pPr marL="68580" indent="0" algn="ctr">
              <a:buNone/>
            </a:pPr>
            <a:r>
              <a:rPr lang="en-US" sz="4000" dirty="0"/>
              <a:t>https://github.com/JasonBock/CodeSnippets</a:t>
            </a:r>
          </a:p>
          <a:p>
            <a:pPr marL="68580" indent="0" algn="ctr">
              <a:buNone/>
            </a:pPr>
            <a:r>
              <a:rPr lang="en-US" sz="4000" dirty="0"/>
              <a:t>https://github.com/JasonBock/Rocks</a:t>
            </a:r>
          </a:p>
          <a:p>
            <a:pPr marL="68580" indent="0" algn="ctr">
              <a:buNone/>
            </a:pPr>
            <a:endParaRPr lang="en-US" sz="4000" dirty="0"/>
          </a:p>
          <a:p>
            <a:pPr marL="68580" indent="0" algn="ctr">
              <a:buNone/>
            </a:pPr>
            <a:r>
              <a:rPr lang="en-US" sz="4000" dirty="0"/>
              <a:t>https://github.com/JasonBock/Presentations/blob/master/Metaprogramming%20in%20.NET.pptx</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963874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890583"/>
            <a:ext cx="11601676" cy="255454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string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return "Hello";</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9371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440120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.method public </a:t>
            </a:r>
            <a:r>
              <a:rPr lang="en-US" sz="4000" dirty="0" err="1">
                <a:latin typeface="Consolas" panose="020B0609020204030204" pitchFamily="49" charset="0"/>
                <a:cs typeface="Consolas" panose="020B0609020204030204" pitchFamily="49" charset="0"/>
              </a:rPr>
              <a:t>hidebysig</a:t>
            </a:r>
            <a:r>
              <a:rPr lang="en-US" sz="4000" dirty="0">
                <a:latin typeface="Consolas" panose="020B0609020204030204" pitchFamily="49" charset="0"/>
                <a:cs typeface="Consolas" panose="020B0609020204030204" pitchFamily="49" charset="0"/>
              </a:rPr>
              <a:t> instance string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cil</a:t>
            </a:r>
            <a:r>
              <a:rPr lang="en-US" sz="4000" dirty="0">
                <a:latin typeface="Consolas" panose="020B0609020204030204" pitchFamily="49" charset="0"/>
                <a:cs typeface="Consolas" panose="020B0609020204030204" pitchFamily="49" charset="0"/>
              </a:rPr>
              <a:t> managed</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maxstack</a:t>
            </a:r>
            <a:r>
              <a:rPr lang="en-US" sz="4000" dirty="0">
                <a:latin typeface="Consolas" panose="020B0609020204030204" pitchFamily="49" charset="0"/>
                <a:cs typeface="Consolas" panose="020B0609020204030204" pitchFamily="49" charset="0"/>
              </a:rPr>
              <a:t> 8</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ldstr</a:t>
            </a:r>
            <a:r>
              <a:rPr lang="en-US" sz="4000" dirty="0">
                <a:latin typeface="Consolas" panose="020B0609020204030204" pitchFamily="49" charset="0"/>
                <a:cs typeface="Consolas" panose="020B0609020204030204" pitchFamily="49" charset="0"/>
              </a:rPr>
              <a:t> "Hello"</a:t>
            </a:r>
          </a:p>
          <a:p>
            <a:r>
              <a:rPr lang="en-US" sz="4000" dirty="0">
                <a:latin typeface="Consolas" panose="020B0609020204030204" pitchFamily="49" charset="0"/>
                <a:cs typeface="Consolas" panose="020B0609020204030204" pitchFamily="49" charset="0"/>
              </a:rPr>
              <a:t>  ret</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3075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3785652"/>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.method public </a:t>
            </a:r>
            <a:r>
              <a:rPr lang="en-US" sz="4000" dirty="0" err="1">
                <a:latin typeface="Consolas" panose="020B0609020204030204" pitchFamily="49" charset="0"/>
                <a:cs typeface="Consolas" panose="020B0609020204030204" pitchFamily="49" charset="0"/>
              </a:rPr>
              <a:t>hidebysig</a:t>
            </a:r>
            <a:r>
              <a:rPr lang="en-US" sz="4000" dirty="0">
                <a:latin typeface="Consolas" panose="020B0609020204030204" pitchFamily="49" charset="0"/>
                <a:cs typeface="Consolas" panose="020B0609020204030204" pitchFamily="49" charset="0"/>
              </a:rPr>
              <a:t> instance string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cil</a:t>
            </a:r>
            <a:r>
              <a:rPr lang="en-US" sz="4000" dirty="0">
                <a:latin typeface="Consolas" panose="020B0609020204030204" pitchFamily="49" charset="0"/>
                <a:cs typeface="Consolas" panose="020B0609020204030204" pitchFamily="49" charset="0"/>
              </a:rPr>
              <a:t> managed</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maxstack</a:t>
            </a:r>
            <a:r>
              <a:rPr lang="en-US" sz="4000" dirty="0">
                <a:latin typeface="Consolas" panose="020B0609020204030204" pitchFamily="49" charset="0"/>
                <a:cs typeface="Consolas" panose="020B0609020204030204" pitchFamily="49" charset="0"/>
              </a:rPr>
              <a:t> 8</a:t>
            </a:r>
          </a:p>
          <a:p>
            <a:r>
              <a:rPr lang="en-US" sz="4000" dirty="0">
                <a:latin typeface="Consolas" panose="020B0609020204030204" pitchFamily="49" charset="0"/>
                <a:cs typeface="Consolas" panose="020B0609020204030204" pitchFamily="49" charset="0"/>
              </a:rPr>
              <a:t>  ret</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2878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4" name="Oval 3"/>
          <p:cNvSpPr/>
          <p:nvPr/>
        </p:nvSpPr>
        <p:spPr>
          <a:xfrm>
            <a:off x="1904406" y="345785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5" name="Oval 4"/>
          <p:cNvSpPr/>
          <p:nvPr/>
        </p:nvSpPr>
        <p:spPr>
          <a:xfrm>
            <a:off x="829026" y="4761150"/>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6" name="Oval 5"/>
          <p:cNvSpPr/>
          <p:nvPr/>
        </p:nvSpPr>
        <p:spPr>
          <a:xfrm>
            <a:off x="2979786" y="4761150"/>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x</a:t>
            </a:r>
          </a:p>
        </p:txBody>
      </p:sp>
      <p:sp>
        <p:nvSpPr>
          <p:cNvPr id="8" name="Oval 7"/>
          <p:cNvSpPr/>
          <p:nvPr/>
        </p:nvSpPr>
        <p:spPr>
          <a:xfrm>
            <a:off x="2979786" y="217833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9" name="Oval 8"/>
          <p:cNvSpPr/>
          <p:nvPr/>
        </p:nvSpPr>
        <p:spPr>
          <a:xfrm>
            <a:off x="4055166" y="3457852"/>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10" name="Oval 9"/>
          <p:cNvSpPr/>
          <p:nvPr/>
        </p:nvSpPr>
        <p:spPr>
          <a:xfrm>
            <a:off x="4055166" y="875033"/>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11" name="Oval 10"/>
          <p:cNvSpPr/>
          <p:nvPr/>
        </p:nvSpPr>
        <p:spPr>
          <a:xfrm>
            <a:off x="5130546" y="217833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cxnSp>
        <p:nvCxnSpPr>
          <p:cNvPr id="12" name="Straight Arrow Connector 11"/>
          <p:cNvCxnSpPr>
            <a:stCxn id="10" idx="2"/>
            <a:endCxn id="8" idx="0"/>
          </p:cNvCxnSpPr>
          <p:nvPr/>
        </p:nvCxnSpPr>
        <p:spPr>
          <a:xfrm flipH="1">
            <a:off x="3517476" y="1422644"/>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6"/>
            <a:endCxn id="11" idx="0"/>
          </p:cNvCxnSpPr>
          <p:nvPr/>
        </p:nvCxnSpPr>
        <p:spPr>
          <a:xfrm>
            <a:off x="5130546" y="1422644"/>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4" idx="0"/>
          </p:cNvCxnSpPr>
          <p:nvPr/>
        </p:nvCxnSpPr>
        <p:spPr>
          <a:xfrm flipH="1">
            <a:off x="2442096" y="2725942"/>
            <a:ext cx="537690" cy="7319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0"/>
          </p:cNvCxnSpPr>
          <p:nvPr/>
        </p:nvCxnSpPr>
        <p:spPr>
          <a:xfrm>
            <a:off x="4055166" y="2725942"/>
            <a:ext cx="537690" cy="7319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flipH="1">
            <a:off x="1366716" y="4005462"/>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6" idx="0"/>
          </p:cNvCxnSpPr>
          <p:nvPr/>
        </p:nvCxnSpPr>
        <p:spPr>
          <a:xfrm>
            <a:off x="2979786" y="4005462"/>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57670" y="4723985"/>
            <a:ext cx="5754116" cy="584775"/>
          </a:xfrm>
          <a:prstGeom prst="rect">
            <a:avLst/>
          </a:prstGeom>
        </p:spPr>
        <p:txBody>
          <a:bodyPr wrap="square">
            <a:spAutoFit/>
          </a:bodyPr>
          <a:lstStyle/>
          <a:p>
            <a:r>
              <a:rPr lang="en-US" sz="3200" dirty="0">
                <a:latin typeface="Consolas" panose="020B0609020204030204" pitchFamily="49" charset="0"/>
                <a:cs typeface="Consolas" panose="020B0609020204030204" pitchFamily="49" charset="0"/>
              </a:rPr>
              <a:t>f(x) = ((3 * x) / 2) + 4</a:t>
            </a:r>
          </a:p>
        </p:txBody>
      </p:sp>
    </p:spTree>
    <p:extLst>
      <p:ext uri="{BB962C8B-B14F-4D97-AF65-F5344CB8AC3E}">
        <p14:creationId xmlns:p14="http://schemas.microsoft.com/office/powerpoint/2010/main" val="33920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86499" y="1025879"/>
            <a:ext cx="11601676" cy="4708981"/>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method = new </a:t>
            </a:r>
            <a:r>
              <a:rPr lang="en-US" sz="2000" dirty="0" err="1">
                <a:latin typeface="Consolas" panose="020B0609020204030204" pitchFamily="49" charset="0"/>
                <a:cs typeface="Consolas" panose="020B0609020204030204" pitchFamily="49" charset="0"/>
              </a:rPr>
              <a:t>DynamicMethod</a:t>
            </a:r>
            <a:r>
              <a:rPr lang="en-US" sz="2000" dirty="0">
                <a:latin typeface="Consolas" panose="020B0609020204030204" pitchFamily="49" charset="0"/>
                <a:cs typeface="Consolas" panose="020B0609020204030204" pitchFamily="49" charset="0"/>
              </a:rPr>
              <a:t>("m",</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 new Type[] {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 });</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parameter = </a:t>
            </a:r>
            <a:r>
              <a:rPr lang="en-US" sz="2000" dirty="0" err="1">
                <a:latin typeface="Consolas" panose="020B0609020204030204" pitchFamily="49" charset="0"/>
                <a:cs typeface="Consolas" panose="020B0609020204030204" pitchFamily="49" charset="0"/>
              </a:rPr>
              <a:t>method.DefineParameter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1, </a:t>
            </a:r>
            <a:r>
              <a:rPr lang="en-US" sz="2000" dirty="0" err="1">
                <a:latin typeface="Consolas" panose="020B0609020204030204" pitchFamily="49" charset="0"/>
                <a:cs typeface="Consolas" panose="020B0609020204030204" pitchFamily="49" charset="0"/>
              </a:rPr>
              <a:t>ParameterAttributes.In</a:t>
            </a:r>
            <a:r>
              <a:rPr lang="en-US" sz="2000" dirty="0">
                <a:latin typeface="Consolas" panose="020B0609020204030204" pitchFamily="49" charset="0"/>
                <a:cs typeface="Consolas" panose="020B0609020204030204" pitchFamily="49" charset="0"/>
              </a:rPr>
              <a:t>, "x");</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generator = </a:t>
            </a:r>
            <a:r>
              <a:rPr lang="en-US" sz="2000" dirty="0" err="1">
                <a:latin typeface="Consolas" panose="020B0609020204030204" pitchFamily="49" charset="0"/>
                <a:cs typeface="Consolas" panose="020B0609020204030204" pitchFamily="49" charset="0"/>
              </a:rPr>
              <a:t>method.GetILGenerator</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3d);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(OpCodes.Ldarg_0);</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OpCodes.Mul</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2d);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OpCodes.Div</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4d);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OpCodes.Add</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OpCodes.Ret</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compiledMethod</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method.CreateDelegate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 as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a:t>
            </a:r>
          </a:p>
        </p:txBody>
      </p:sp>
    </p:spTree>
    <p:extLst>
      <p:ext uri="{BB962C8B-B14F-4D97-AF65-F5344CB8AC3E}">
        <p14:creationId xmlns:p14="http://schemas.microsoft.com/office/powerpoint/2010/main" val="1446005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86499" y="1025879"/>
            <a:ext cx="11601676" cy="3170099"/>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parameter =</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Expression.Parameter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method = </a:t>
            </a:r>
            <a:r>
              <a:rPr lang="en-US" sz="2000" dirty="0" err="1">
                <a:latin typeface="Consolas" panose="020B0609020204030204" pitchFamily="49" charset="0"/>
                <a:cs typeface="Consolas" panose="020B0609020204030204" pitchFamily="49" charset="0"/>
              </a:rPr>
              <a:t>Expression.Lambda</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Expression.Add</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Expression.Divide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Expression.Multiply</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(3d), parameter),</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(2d)),</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(4d)),</a:t>
            </a:r>
          </a:p>
          <a:p>
            <a:r>
              <a:rPr lang="en-US" sz="2000" dirty="0">
                <a:latin typeface="Consolas" panose="020B0609020204030204" pitchFamily="49" charset="0"/>
                <a:cs typeface="Consolas" panose="020B0609020204030204" pitchFamily="49" charset="0"/>
              </a:rPr>
              <a:t>  parameter).Compile() as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a:t>
            </a:r>
          </a:p>
        </p:txBody>
      </p:sp>
    </p:spTree>
    <p:extLst>
      <p:ext uri="{BB962C8B-B14F-4D97-AF65-F5344CB8AC3E}">
        <p14:creationId xmlns:p14="http://schemas.microsoft.com/office/powerpoint/2010/main" val="160150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3477875"/>
          </a:xfrm>
          <a:prstGeom prst="rect">
            <a:avLst/>
          </a:prstGeom>
        </p:spPr>
        <p:txBody>
          <a:bodyPr wrap="square">
            <a:spAutoFit/>
          </a:bodyPr>
          <a:lstStyle/>
          <a:p>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propertyName</a:t>
            </a:r>
            <a:r>
              <a:rPr lang="en-US" sz="3600" dirty="0">
                <a:latin typeface="Consolas" panose="020B0609020204030204" pitchFamily="49" charset="0"/>
                <a:cs typeface="Consolas" panose="020B0609020204030204" pitchFamily="49" charset="0"/>
              </a:rPr>
              <a:t> = </a:t>
            </a:r>
            <a:r>
              <a:rPr lang="en-US" sz="3600" dirty="0" err="1">
                <a:latin typeface="Consolas" panose="020B0609020204030204" pitchFamily="49" charset="0"/>
                <a:cs typeface="Consolas" panose="020B0609020204030204" pitchFamily="49" charset="0"/>
              </a:rPr>
              <a:t>this.GetPropertyName</a:t>
            </a:r>
            <a:r>
              <a:rPr lang="en-US" sz="3600" dirty="0">
                <a:latin typeface="Consolas" panose="020B0609020204030204" pitchFamily="49" charset="0"/>
                <a:cs typeface="Consolas" panose="020B0609020204030204" pitchFamily="49" charset="0"/>
              </a:rPr>
              <a:t>(</a:t>
            </a:r>
          </a:p>
          <a:p>
            <a:r>
              <a:rPr lang="en-US" sz="3600" dirty="0">
                <a:latin typeface="Consolas" panose="020B0609020204030204" pitchFamily="49" charset="0"/>
                <a:cs typeface="Consolas" panose="020B0609020204030204" pitchFamily="49" charset="0"/>
              </a:rPr>
              <a:t>  _ =&gt; _.</a:t>
            </a:r>
            <a:r>
              <a:rPr lang="en-US" sz="3600" dirty="0" err="1">
                <a:latin typeface="Consolas" panose="020B0609020204030204" pitchFamily="49" charset="0"/>
                <a:cs typeface="Consolas" panose="020B0609020204030204" pitchFamily="49" charset="0"/>
              </a:rPr>
              <a:t>FirstName</a:t>
            </a:r>
            <a:r>
              <a:rPr lang="en-US" sz="3600" dirty="0">
                <a:latin typeface="Consolas" panose="020B0609020204030204" pitchFamily="49" charset="0"/>
                <a:cs typeface="Consolas" panose="020B0609020204030204" pitchFamily="49" charset="0"/>
              </a:rPr>
              <a:t>);</a:t>
            </a:r>
          </a:p>
          <a:p>
            <a:endParaRPr lang="en-US" sz="3600" dirty="0">
              <a:latin typeface="Consolas" panose="020B0609020204030204" pitchFamily="49" charset="0"/>
              <a:cs typeface="Consolas" panose="020B0609020204030204" pitchFamily="49" charset="0"/>
            </a:endParaRPr>
          </a:p>
          <a:p>
            <a:r>
              <a:rPr lang="en-US" sz="3600" dirty="0">
                <a:latin typeface="Consolas" panose="020B0609020204030204" pitchFamily="49" charset="0"/>
                <a:cs typeface="Consolas" panose="020B0609020204030204" pitchFamily="49" charset="0"/>
              </a:rPr>
              <a:t>// Or, in C#6 and beyond (the "right" way)</a:t>
            </a:r>
          </a:p>
          <a:p>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propertyName</a:t>
            </a:r>
            <a:r>
              <a:rPr lang="en-US" sz="3600" dirty="0">
                <a:latin typeface="Consolas" panose="020B0609020204030204" pitchFamily="49" charset="0"/>
                <a:cs typeface="Consolas" panose="020B0609020204030204" pitchFamily="49" charset="0"/>
              </a:rPr>
              <a:t> = </a:t>
            </a:r>
          </a:p>
          <a:p>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nameof</a:t>
            </a:r>
            <a:r>
              <a:rPr lang="en-US" sz="3600" dirty="0">
                <a:latin typeface="Consolas" panose="020B0609020204030204" pitchFamily="49" charset="0"/>
                <a:cs typeface="Consolas" panose="020B0609020204030204" pitchFamily="49" charset="0"/>
              </a:rPr>
              <a:t>(</a:t>
            </a:r>
            <a:r>
              <a:rPr lang="en-US" sz="3600" dirty="0" err="1">
                <a:latin typeface="Consolas" panose="020B0609020204030204" pitchFamily="49" charset="0"/>
                <a:cs typeface="Consolas" panose="020B0609020204030204" pitchFamily="49" charset="0"/>
              </a:rPr>
              <a:t>this.FirstName</a:t>
            </a:r>
            <a:r>
              <a:rPr lang="en-US" sz="3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8349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4" name="Flowchart: Multidocument 3"/>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2888" y="2539142"/>
            <a:ext cx="6762347" cy="1436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4" idx="3"/>
            <a:endCxn id="5"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84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4" name="Flowchart: Multidocument 3"/>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2888" y="2539142"/>
            <a:ext cx="6762347" cy="143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75412" y="2585046"/>
            <a:ext cx="1341292" cy="12922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Tree API</a:t>
            </a:r>
          </a:p>
        </p:txBody>
      </p:sp>
      <p:sp>
        <p:nvSpPr>
          <p:cNvPr id="8" name="Rectangle 7"/>
          <p:cNvSpPr/>
          <p:nvPr/>
        </p:nvSpPr>
        <p:spPr>
          <a:xfrm>
            <a:off x="5295138" y="2585046"/>
            <a:ext cx="1523904" cy="129228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API</a:t>
            </a:r>
          </a:p>
        </p:txBody>
      </p:sp>
      <p:sp>
        <p:nvSpPr>
          <p:cNvPr id="9" name="Rectangle 8"/>
          <p:cNvSpPr/>
          <p:nvPr/>
        </p:nvSpPr>
        <p:spPr>
          <a:xfrm>
            <a:off x="6897476" y="2585046"/>
            <a:ext cx="2179599" cy="12922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 and Flow API</a:t>
            </a:r>
          </a:p>
        </p:txBody>
      </p:sp>
      <p:sp>
        <p:nvSpPr>
          <p:cNvPr id="10" name="Rectangle 9"/>
          <p:cNvSpPr/>
          <p:nvPr/>
        </p:nvSpPr>
        <p:spPr>
          <a:xfrm>
            <a:off x="9155509" y="2585046"/>
            <a:ext cx="1341292" cy="129228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 API</a:t>
            </a:r>
          </a:p>
        </p:txBody>
      </p:sp>
      <p:cxnSp>
        <p:nvCxnSpPr>
          <p:cNvPr id="11" name="Straight Arrow Connector 10"/>
          <p:cNvCxnSpPr>
            <a:stCxn id="4" idx="3"/>
            <a:endCxn id="5"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10746" y="4595582"/>
            <a:ext cx="6092687" cy="584775"/>
          </a:xfrm>
          <a:prstGeom prst="rect">
            <a:avLst/>
          </a:prstGeom>
        </p:spPr>
        <p:txBody>
          <a:bodyPr wrap="square">
            <a:spAutoFit/>
          </a:bodyPr>
          <a:lstStyle/>
          <a:p>
            <a:r>
              <a:rPr lang="en-US" sz="3200" dirty="0"/>
              <a:t>https://github.com/dotnet/roslyn</a:t>
            </a:r>
          </a:p>
        </p:txBody>
      </p:sp>
    </p:spTree>
    <p:extLst>
      <p:ext uri="{BB962C8B-B14F-4D97-AF65-F5344CB8AC3E}">
        <p14:creationId xmlns:p14="http://schemas.microsoft.com/office/powerpoint/2010/main" val="59190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6" name="Rounded Rectangle 5"/>
          <p:cNvSpPr/>
          <p:nvPr/>
        </p:nvSpPr>
        <p:spPr>
          <a:xfrm>
            <a:off x="2854180" y="1288480"/>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sp>
        <p:nvSpPr>
          <p:cNvPr id="8" name="Rounded Rectangle 7"/>
          <p:cNvSpPr/>
          <p:nvPr/>
        </p:nvSpPr>
        <p:spPr>
          <a:xfrm>
            <a:off x="3158980" y="1976233"/>
            <a:ext cx="1449754" cy="453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CallMe</a:t>
            </a:r>
            <a:r>
              <a:rPr lang="en-US" sz="2000" dirty="0">
                <a:latin typeface="Consolas" panose="020B0609020204030204" pitchFamily="49" charset="0"/>
                <a:cs typeface="Consolas" panose="020B0609020204030204" pitchFamily="49" charset="0"/>
              </a:rPr>
              <a:t>()</a:t>
            </a:r>
          </a:p>
        </p:txBody>
      </p:sp>
      <p:sp>
        <p:nvSpPr>
          <p:cNvPr id="11" name="Rectangle 10"/>
          <p:cNvSpPr/>
          <p:nvPr/>
        </p:nvSpPr>
        <p:spPr>
          <a:xfrm>
            <a:off x="3158980" y="2893759"/>
            <a:ext cx="5753908" cy="3046988"/>
          </a:xfrm>
          <a:prstGeom prst="rect">
            <a:avLst/>
          </a:prstGeom>
        </p:spPr>
        <p:txBody>
          <a:bodyPr wrap="square">
            <a:spAutoFit/>
          </a:bodyPr>
          <a:lstStyle/>
          <a:p>
            <a:r>
              <a:rPr lang="en-US" sz="2400" dirty="0" err="1">
                <a:latin typeface="Consolas" panose="020B0609020204030204" pitchFamily="49" charset="0"/>
                <a:cs typeface="Consolas" panose="020B0609020204030204" pitchFamily="49" charset="0"/>
              </a:rPr>
              <a:t>var</a:t>
            </a:r>
            <a:r>
              <a:rPr lang="en-US" sz="2400" dirty="0">
                <a:latin typeface="Consolas" panose="020B0609020204030204" pitchFamily="49" charset="0"/>
                <a:cs typeface="Consolas" panose="020B0609020204030204" pitchFamily="49" charset="0"/>
              </a:rPr>
              <a:t> rock = </a:t>
            </a:r>
            <a:r>
              <a:rPr lang="en-US" sz="2400" dirty="0" err="1">
                <a:latin typeface="Consolas" panose="020B0609020204030204" pitchFamily="49" charset="0"/>
                <a:cs typeface="Consolas" panose="020B0609020204030204" pitchFamily="49" charset="0"/>
              </a:rPr>
              <a:t>Rock.Create</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ITest</a:t>
            </a:r>
            <a:r>
              <a:rPr lang="en-US" sz="2400" dirty="0">
                <a:latin typeface="Consolas" panose="020B0609020204030204" pitchFamily="49" charset="0"/>
                <a:cs typeface="Consolas" panose="020B0609020204030204" pitchFamily="49" charset="0"/>
              </a:rPr>
              <a:t>&gt;();</a:t>
            </a:r>
          </a:p>
          <a:p>
            <a:r>
              <a:rPr lang="en-US" sz="2400" dirty="0" err="1">
                <a:latin typeface="Consolas" panose="020B0609020204030204" pitchFamily="49" charset="0"/>
                <a:cs typeface="Consolas" panose="020B0609020204030204" pitchFamily="49" charset="0"/>
              </a:rPr>
              <a:t>rock.Handle</a:t>
            </a:r>
            <a:r>
              <a:rPr lang="en-US" sz="2400" dirty="0">
                <a:latin typeface="Consolas" panose="020B0609020204030204" pitchFamily="49" charset="0"/>
                <a:cs typeface="Consolas" panose="020B0609020204030204" pitchFamily="49" charset="0"/>
              </a:rPr>
              <a:t>(_ =&gt; _.</a:t>
            </a:r>
            <a:r>
              <a:rPr lang="en-US" sz="2400" dirty="0" err="1">
                <a:latin typeface="Consolas" panose="020B0609020204030204" pitchFamily="49" charset="0"/>
                <a:cs typeface="Consolas" panose="020B0609020204030204" pitchFamily="49" charset="0"/>
              </a:rPr>
              <a:t>CallMe</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 =&gt; { return 42; });</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var</a:t>
            </a:r>
            <a:r>
              <a:rPr lang="en-US" sz="2400" dirty="0">
                <a:latin typeface="Consolas" panose="020B0609020204030204" pitchFamily="49" charset="0"/>
                <a:cs typeface="Consolas" panose="020B0609020204030204" pitchFamily="49" charset="0"/>
              </a:rPr>
              <a:t> chunk = </a:t>
            </a:r>
            <a:r>
              <a:rPr lang="en-US" sz="2400" dirty="0" err="1">
                <a:latin typeface="Consolas" panose="020B0609020204030204" pitchFamily="49" charset="0"/>
                <a:cs typeface="Consolas" panose="020B0609020204030204" pitchFamily="49" charset="0"/>
              </a:rPr>
              <a:t>rock.Make</a:t>
            </a:r>
            <a:r>
              <a:rPr lang="en-US" sz="2400" dirty="0">
                <a:latin typeface="Consolas" panose="020B0609020204030204" pitchFamily="49" charset="0"/>
                <a:cs typeface="Consolas" panose="020B0609020204030204" pitchFamily="49" charset="0"/>
              </a:rPr>
              <a:t>();</a:t>
            </a:r>
          </a:p>
          <a:p>
            <a:r>
              <a:rPr lang="en-US" sz="2400" dirty="0" err="1">
                <a:latin typeface="Consolas" panose="020B0609020204030204" pitchFamily="49" charset="0"/>
                <a:cs typeface="Consolas" panose="020B0609020204030204" pitchFamily="49" charset="0"/>
              </a:rPr>
              <a:t>chunk.CallMe</a:t>
            </a:r>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rock.Verify</a:t>
            </a:r>
            <a:r>
              <a:rPr lang="en-US" sz="2400" dirty="0">
                <a:latin typeface="Consolas" panose="020B0609020204030204" pitchFamily="49" charset="0"/>
                <a:cs typeface="Consolas" panose="020B0609020204030204" pitchFamily="49" charset="0"/>
              </a:rPr>
              <a:t>();</a:t>
            </a:r>
          </a:p>
        </p:txBody>
      </p:sp>
      <p:sp>
        <p:nvSpPr>
          <p:cNvPr id="12" name="Rounded Rectangle 11"/>
          <p:cNvSpPr/>
          <p:nvPr/>
        </p:nvSpPr>
        <p:spPr>
          <a:xfrm>
            <a:off x="7205005" y="1288480"/>
            <a:ext cx="1828800" cy="914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Rock841914</a:t>
            </a:r>
          </a:p>
          <a:p>
            <a:pPr algn="ct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cxnSp>
        <p:nvCxnSpPr>
          <p:cNvPr id="5" name="Straight Arrow Connector 4"/>
          <p:cNvCxnSpPr>
            <a:cxnSpLocks/>
            <a:endCxn id="12" idx="2"/>
          </p:cNvCxnSpPr>
          <p:nvPr/>
        </p:nvCxnSpPr>
        <p:spPr>
          <a:xfrm flipV="1">
            <a:off x="6604000" y="2202880"/>
            <a:ext cx="1515405" cy="21557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Definitions</a:t>
            </a:r>
          </a:p>
          <a:p>
            <a:r>
              <a:rPr lang="en-US" dirty="0"/>
              <a:t>Snippets</a:t>
            </a:r>
          </a:p>
          <a:p>
            <a:r>
              <a:rPr lang="en-US" dirty="0"/>
              <a:t>Reflection</a:t>
            </a:r>
          </a:p>
          <a:p>
            <a:r>
              <a:rPr lang="en-US" dirty="0"/>
              <a:t>Expressions</a:t>
            </a:r>
          </a:p>
          <a:p>
            <a:r>
              <a:rPr lang="en-US" dirty="0"/>
              <a:t>Compilation</a:t>
            </a:r>
          </a:p>
        </p:txBody>
      </p:sp>
      <p:sp>
        <p:nvSpPr>
          <p:cNvPr id="3" name="Title 2"/>
          <p:cNvSpPr>
            <a:spLocks noGrp="1"/>
          </p:cNvSpPr>
          <p:nvPr>
            <p:ph type="title"/>
          </p:nvPr>
        </p:nvSpPr>
        <p:spPr/>
        <p:txBody>
          <a:bodyPr/>
          <a:lstStyle/>
          <a:p>
            <a:r>
              <a:rPr lang="en-US" dirty="0"/>
              <a:t>Overview	</a:t>
            </a:r>
          </a:p>
        </p:txBody>
      </p:sp>
      <p:sp>
        <p:nvSpPr>
          <p:cNvPr id="6" name="Content Placeholder 1"/>
          <p:cNvSpPr txBox="1">
            <a:spLocks/>
          </p:cNvSpPr>
          <p:nvPr/>
        </p:nvSpPr>
        <p:spPr>
          <a:xfrm>
            <a:off x="4003040" y="3429000"/>
            <a:ext cx="8060493" cy="2293070"/>
          </a:xfrm>
          <a:prstGeom prst="rect">
            <a:avLst/>
          </a:prstGeom>
        </p:spPr>
        <p:txBody>
          <a:bodyPr vert="horz" lIns="91440" tIns="45720" rIns="91440" bIns="45720" rtlCol="0" anchor="ctr" anchorCtr="0">
            <a:normAutofit fontScale="85000" lnSpcReduction="20000"/>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800" dirty="0">
                <a:latin typeface="+mn-lt"/>
              </a:rPr>
              <a:t>Remember…</a:t>
            </a:r>
          </a:p>
          <a:p>
            <a:pPr marL="68580" indent="0" algn="ctr">
              <a:buNone/>
            </a:pPr>
            <a:r>
              <a:rPr lang="en-US" sz="2800" dirty="0">
                <a:latin typeface="+mn-lt"/>
              </a:rPr>
              <a:t>https://github.com/JasonBock/CodeSnippets</a:t>
            </a:r>
          </a:p>
          <a:p>
            <a:pPr marL="68580" indent="0" algn="ctr">
              <a:buNone/>
            </a:pPr>
            <a:r>
              <a:rPr lang="en-US" sz="2800" dirty="0">
                <a:latin typeface="+mn-lt"/>
              </a:rPr>
              <a:t>https://github.com/JasonBock/Rocks</a:t>
            </a:r>
          </a:p>
          <a:p>
            <a:pPr marL="68580" indent="0" algn="ctr">
              <a:buNone/>
            </a:pPr>
            <a:endParaRPr lang="en-US" sz="2800" dirty="0">
              <a:latin typeface="+mn-lt"/>
            </a:endParaRPr>
          </a:p>
          <a:p>
            <a:pPr marL="68580" indent="0" algn="ctr">
              <a:buNone/>
            </a:pPr>
            <a:r>
              <a:rPr lang="en-US" sz="2800" dirty="0">
                <a:latin typeface="+mn-lt"/>
              </a:rPr>
              <a:t>https://github.com/JasonBock/Presentations/blob/master/Metaprogramming%20in%20.NET.pptx</a:t>
            </a:r>
          </a:p>
        </p:txBody>
      </p:sp>
    </p:spTree>
    <p:extLst>
      <p:ext uri="{BB962C8B-B14F-4D97-AF65-F5344CB8AC3E}">
        <p14:creationId xmlns:p14="http://schemas.microsoft.com/office/powerpoint/2010/main" val="175954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http://phillbarron.files.wordpress.com/2012/01/confused.jpg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93" y="1015034"/>
            <a:ext cx="4082498" cy="4817348"/>
          </a:xfrm>
          <a:prstGeom prst="rect">
            <a:avLst/>
          </a:prstGeom>
        </p:spPr>
      </p:pic>
    </p:spTree>
    <p:extLst>
      <p:ext uri="{BB962C8B-B14F-4D97-AF65-F5344CB8AC3E}">
        <p14:creationId xmlns:p14="http://schemas.microsoft.com/office/powerpoint/2010/main" val="2590875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pic>
        <p:nvPicPr>
          <p:cNvPr id="5" name="Picture 4"/>
          <p:cNvPicPr>
            <a:picLocks noChangeAspect="1"/>
          </p:cNvPicPr>
          <p:nvPr/>
        </p:nvPicPr>
        <p:blipFill>
          <a:blip r:embed="rId3"/>
          <a:stretch>
            <a:fillRect/>
          </a:stretch>
        </p:blipFill>
        <p:spPr>
          <a:xfrm>
            <a:off x="2091140" y="986062"/>
            <a:ext cx="8016003" cy="4891529"/>
          </a:xfrm>
          <a:prstGeom prst="rect">
            <a:avLst/>
          </a:prstGeom>
        </p:spPr>
      </p:pic>
    </p:spTree>
    <p:extLst>
      <p:ext uri="{BB962C8B-B14F-4D97-AF65-F5344CB8AC3E}">
        <p14:creationId xmlns:p14="http://schemas.microsoft.com/office/powerpoint/2010/main" val="3614625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489" y="1252458"/>
            <a:ext cx="7891305" cy="435524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https://github.com/JasonBock/rocks</a:t>
            </a:r>
          </a:p>
        </p:txBody>
      </p:sp>
    </p:spTree>
    <p:extLst>
      <p:ext uri="{BB962C8B-B14F-4D97-AF65-F5344CB8AC3E}">
        <p14:creationId xmlns:p14="http://schemas.microsoft.com/office/powerpoint/2010/main" val="3568756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Rocks</a:t>
            </a:r>
          </a:p>
        </p:txBody>
      </p:sp>
      <p:sp>
        <p:nvSpPr>
          <p:cNvPr id="3" name="Text Placeholder 2"/>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3033807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a:t>What didn’t I cover?</a:t>
            </a:r>
          </a:p>
          <a:p>
            <a:pPr lvl="1"/>
            <a:r>
              <a:rPr lang="en-US" dirty="0" err="1"/>
              <a:t>CodeDom</a:t>
            </a:r>
            <a:endParaRPr lang="en-US" dirty="0"/>
          </a:p>
          <a:p>
            <a:pPr lvl="1"/>
            <a:r>
              <a:rPr lang="en-US" dirty="0"/>
              <a:t>T4</a:t>
            </a:r>
          </a:p>
          <a:p>
            <a:pPr lvl="1"/>
            <a:r>
              <a:rPr lang="en-US" dirty="0"/>
              <a:t>IL</a:t>
            </a:r>
          </a:p>
          <a:p>
            <a:pPr lvl="2"/>
            <a:r>
              <a:rPr lang="en-US" dirty="0" err="1"/>
              <a:t>System.Reflection.Emit</a:t>
            </a:r>
            <a:endParaRPr lang="en-US" dirty="0"/>
          </a:p>
          <a:p>
            <a:pPr lvl="2"/>
            <a:r>
              <a:rPr lang="en-US" dirty="0" err="1"/>
              <a:t>System.Reflection.Metadata</a:t>
            </a:r>
            <a:r>
              <a:rPr lang="en-US" dirty="0"/>
              <a:t> (</a:t>
            </a:r>
            <a:r>
              <a:rPr lang="en-US" dirty="0">
                <a:hlinkClick r:id="rId3"/>
              </a:rPr>
              <a:t>https://github.com/dotnet/corefx/tree/master/src/System.Reflection.Metadata</a:t>
            </a:r>
            <a:r>
              <a:rPr lang="en-US" dirty="0"/>
              <a:t>)</a:t>
            </a:r>
          </a:p>
          <a:p>
            <a:pPr lvl="2"/>
            <a:r>
              <a:rPr lang="en-US" dirty="0"/>
              <a:t>Cecil (</a:t>
            </a:r>
            <a:r>
              <a:rPr lang="en-US" dirty="0">
                <a:hlinkClick r:id="rId4"/>
              </a:rPr>
              <a:t>https://github.com/jbevain/cecil</a:t>
            </a:r>
            <a:r>
              <a:rPr lang="en-US" dirty="0"/>
              <a:t>) </a:t>
            </a:r>
          </a:p>
          <a:p>
            <a:pPr lvl="2"/>
            <a:r>
              <a:rPr lang="en-US" dirty="0"/>
              <a:t>Sigil (</a:t>
            </a:r>
            <a:r>
              <a:rPr lang="en-US" dirty="0">
                <a:hlinkClick r:id="rId5"/>
              </a:rPr>
              <a:t>https://github.com/kevin-montrose/Sigil</a:t>
            </a:r>
            <a:r>
              <a:rPr lang="en-US" dirty="0"/>
              <a:t>)</a:t>
            </a:r>
          </a:p>
        </p:txBody>
      </p:sp>
    </p:spTree>
    <p:extLst>
      <p:ext uri="{BB962C8B-B14F-4D97-AF65-F5344CB8AC3E}">
        <p14:creationId xmlns:p14="http://schemas.microsoft.com/office/powerpoint/2010/main" val="4279324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a:t>What didn’t I cover?</a:t>
            </a:r>
          </a:p>
          <a:p>
            <a:pPr lvl="1"/>
            <a:r>
              <a:rPr lang="en-US" dirty="0"/>
              <a:t>Dynamic</a:t>
            </a:r>
          </a:p>
          <a:p>
            <a:pPr lvl="2"/>
            <a:r>
              <a:rPr lang="en-US" dirty="0" err="1"/>
              <a:t>ExpandoObject</a:t>
            </a:r>
            <a:endParaRPr lang="en-US" dirty="0"/>
          </a:p>
          <a:p>
            <a:pPr lvl="2"/>
            <a:r>
              <a:rPr lang="en-US" dirty="0"/>
              <a:t>Clay (</a:t>
            </a:r>
            <a:r>
              <a:rPr lang="en-US" dirty="0">
                <a:hlinkClick r:id="rId3"/>
              </a:rPr>
              <a:t>https://github.com/jhorv/Clay/</a:t>
            </a:r>
            <a:r>
              <a:rPr lang="en-US" dirty="0"/>
              <a:t>)</a:t>
            </a:r>
          </a:p>
          <a:p>
            <a:pPr lvl="2"/>
            <a:r>
              <a:rPr lang="en-US" dirty="0"/>
              <a:t>Gemini (</a:t>
            </a:r>
            <a:r>
              <a:rPr lang="en-US" dirty="0">
                <a:hlinkClick r:id="rId4"/>
              </a:rPr>
              <a:t>https://www.nuget.org/packages/gemini/</a:t>
            </a:r>
            <a:r>
              <a:rPr lang="en-US" dirty="0"/>
              <a:t> and </a:t>
            </a:r>
            <a:r>
              <a:rPr lang="en-US" dirty="0">
                <a:hlinkClick r:id="rId5"/>
              </a:rPr>
              <a:t>https://github.com/nsabiyera/Oak</a:t>
            </a:r>
            <a:r>
              <a:rPr lang="en-US" dirty="0"/>
              <a:t>)</a:t>
            </a:r>
          </a:p>
          <a:p>
            <a:pPr lvl="1"/>
            <a:r>
              <a:rPr lang="en-US" dirty="0"/>
              <a:t>Weavers</a:t>
            </a:r>
          </a:p>
          <a:p>
            <a:pPr lvl="2"/>
            <a:r>
              <a:rPr lang="en-US" dirty="0"/>
              <a:t>Injectors (</a:t>
            </a:r>
            <a:r>
              <a:rPr lang="en-US" dirty="0">
                <a:hlinkClick r:id="rId6"/>
              </a:rPr>
              <a:t>https://github.com/jasonbock/injectors</a:t>
            </a:r>
            <a:r>
              <a:rPr lang="en-US" dirty="0"/>
              <a:t>)</a:t>
            </a:r>
          </a:p>
          <a:p>
            <a:pPr lvl="2"/>
            <a:r>
              <a:rPr lang="en-US" dirty="0" err="1"/>
              <a:t>Fody</a:t>
            </a:r>
            <a:r>
              <a:rPr lang="en-US" dirty="0"/>
              <a:t> (</a:t>
            </a:r>
            <a:r>
              <a:rPr lang="en-US" dirty="0">
                <a:hlinkClick r:id="rId7"/>
              </a:rPr>
              <a:t>https://github.com/Fody/Fody</a:t>
            </a:r>
            <a:r>
              <a:rPr lang="en-US" dirty="0"/>
              <a:t>)</a:t>
            </a:r>
          </a:p>
          <a:p>
            <a:pPr lvl="2"/>
            <a:r>
              <a:rPr lang="en-US" dirty="0" err="1"/>
              <a:t>PostSharp</a:t>
            </a:r>
            <a:r>
              <a:rPr lang="en-US" dirty="0"/>
              <a:t> (</a:t>
            </a:r>
            <a:r>
              <a:rPr lang="en-US" dirty="0">
                <a:hlinkClick r:id="rId8"/>
              </a:rPr>
              <a:t>https://www.postsharp.net/</a:t>
            </a:r>
            <a:r>
              <a:rPr lang="en-US" dirty="0"/>
              <a:t>)</a:t>
            </a:r>
          </a:p>
          <a:p>
            <a:endParaRPr lang="en-US" dirty="0"/>
          </a:p>
        </p:txBody>
      </p:sp>
    </p:spTree>
    <p:extLst>
      <p:ext uri="{BB962C8B-B14F-4D97-AF65-F5344CB8AC3E}">
        <p14:creationId xmlns:p14="http://schemas.microsoft.com/office/powerpoint/2010/main" val="282320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err="1"/>
              <a:t>C#.future</a:t>
            </a:r>
            <a:endParaRPr lang="en-US" dirty="0"/>
          </a:p>
          <a:p>
            <a:pPr lvl="1"/>
            <a:r>
              <a:rPr lang="en-US" dirty="0"/>
              <a:t>Source Generators (</a:t>
            </a:r>
            <a:r>
              <a:rPr lang="en-US" dirty="0">
                <a:hlinkClick r:id="rId3"/>
              </a:rPr>
              <a:t>https://github.com/dotnet/roslyn/blob/master/docs/features/generators.md</a:t>
            </a:r>
            <a:r>
              <a:rPr lang="en-US" dirty="0"/>
              <a:t> and </a:t>
            </a:r>
            <a:r>
              <a:rPr lang="en-US" dirty="0">
                <a:hlinkClick r:id="rId4"/>
              </a:rPr>
              <a:t>https://github.com/dotnet/csharplang/issues/107</a:t>
            </a:r>
            <a:r>
              <a:rPr lang="en-US" dirty="0"/>
              <a:t>)</a:t>
            </a:r>
          </a:p>
          <a:p>
            <a:pPr lvl="1"/>
            <a:r>
              <a:rPr lang="en-US" dirty="0"/>
              <a:t>Shapes and Extensions (</a:t>
            </a:r>
            <a:r>
              <a:rPr lang="en-US" dirty="0">
                <a:hlinkClick r:id="rId5"/>
              </a:rPr>
              <a:t>https://github.com/dotnet/csharplang/issues/1711</a:t>
            </a:r>
            <a:r>
              <a:rPr lang="en-US" dirty="0"/>
              <a:t> and </a:t>
            </a:r>
            <a:r>
              <a:rPr lang="en-US" dirty="0">
                <a:hlinkClick r:id="rId6"/>
              </a:rPr>
              <a:t>https://github.com/dotnet/csharplang/issues/164</a:t>
            </a:r>
            <a:r>
              <a:rPr lang="en-US" dirty="0"/>
              <a:t>)</a:t>
            </a:r>
          </a:p>
          <a:p>
            <a:pPr lvl="1"/>
            <a:endParaRPr lang="en-US" dirty="0"/>
          </a:p>
        </p:txBody>
      </p:sp>
    </p:spTree>
    <p:extLst>
      <p:ext uri="{BB962C8B-B14F-4D97-AF65-F5344CB8AC3E}">
        <p14:creationId xmlns:p14="http://schemas.microsoft.com/office/powerpoint/2010/main" val="1263232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366" y="795142"/>
            <a:ext cx="5084737" cy="5091741"/>
          </a:xfrm>
          <a:prstGeom prst="rect">
            <a:avLst/>
          </a:prstGeom>
        </p:spPr>
      </p:pic>
    </p:spTree>
    <p:extLst>
      <p:ext uri="{BB962C8B-B14F-4D97-AF65-F5344CB8AC3E}">
        <p14:creationId xmlns:p14="http://schemas.microsoft.com/office/powerpoint/2010/main" val="3182574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40" y="931997"/>
            <a:ext cx="6608403" cy="4958606"/>
          </a:xfrm>
          <a:prstGeom prst="rect">
            <a:avLst/>
          </a:prstGeom>
        </p:spPr>
      </p:pic>
    </p:spTree>
    <p:extLst>
      <p:ext uri="{BB962C8B-B14F-4D97-AF65-F5344CB8AC3E}">
        <p14:creationId xmlns:p14="http://schemas.microsoft.com/office/powerpoint/2010/main" val="3895556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Shameless Plug</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a:p>
            <a:pPr algn="r"/>
            <a:r>
              <a:rPr lang="en-US" sz="1200" dirty="0">
                <a:latin typeface="+mj-lt"/>
                <a:cs typeface="Calibri" pitchFamily="34" charset="0"/>
              </a:rPr>
              <a:t>https://www.apress.com/us/book/9781484221105</a:t>
            </a:r>
          </a:p>
        </p:txBody>
      </p:sp>
      <p:pic>
        <p:nvPicPr>
          <p:cNvPr id="5" name="Picture 4"/>
          <p:cNvPicPr>
            <a:picLocks noChangeAspect="1"/>
          </p:cNvPicPr>
          <p:nvPr/>
        </p:nvPicPr>
        <p:blipFill>
          <a:blip r:embed="rId3"/>
          <a:stretch>
            <a:fillRect/>
          </a:stretch>
        </p:blipFill>
        <p:spPr>
          <a:xfrm>
            <a:off x="2194114" y="978526"/>
            <a:ext cx="3901886" cy="4900947"/>
          </a:xfrm>
          <a:prstGeom prst="rect">
            <a:avLst/>
          </a:prstGeom>
          <a:ln w="25400">
            <a:solidFill>
              <a:schemeClr val="accent1">
                <a:shade val="50000"/>
              </a:schemeClr>
            </a:solidFill>
          </a:ln>
        </p:spPr>
      </p:pic>
      <p:pic>
        <p:nvPicPr>
          <p:cNvPr id="4" name="Picture 3">
            <a:extLst>
              <a:ext uri="{FF2B5EF4-FFF2-40B4-BE49-F238E27FC236}">
                <a16:creationId xmlns:a16="http://schemas.microsoft.com/office/drawing/2014/main" id="{9A5C707F-0424-4CFA-8E61-305F676DBC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163" y="978525"/>
            <a:ext cx="3437538" cy="4900947"/>
          </a:xfrm>
          <a:prstGeom prst="rect">
            <a:avLst/>
          </a:prstGeom>
          <a:ln w="25400">
            <a:solidFill>
              <a:schemeClr val="accent1">
                <a:shade val="50000"/>
              </a:schemeClr>
            </a:solidFill>
          </a:ln>
        </p:spPr>
      </p:pic>
    </p:spTree>
    <p:extLst>
      <p:ext uri="{BB962C8B-B14F-4D97-AF65-F5344CB8AC3E}">
        <p14:creationId xmlns:p14="http://schemas.microsoft.com/office/powerpoint/2010/main" val="21695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http://kauilapele.files.wordpress.com/2011/11/magic.gif</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837" y="1159277"/>
            <a:ext cx="7720610" cy="4502430"/>
          </a:xfrm>
          <a:prstGeom prst="rect">
            <a:avLst/>
          </a:prstGeom>
        </p:spPr>
      </p:pic>
    </p:spTree>
    <p:extLst>
      <p:ext uri="{BB962C8B-B14F-4D97-AF65-F5344CB8AC3E}">
        <p14:creationId xmlns:p14="http://schemas.microsoft.com/office/powerpoint/2010/main" val="3040894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1971763" y="4103007"/>
            <a:ext cx="6324823" cy="1766119"/>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https://github.com/JasonBock/CodeSnippets</a:t>
            </a:r>
          </a:p>
          <a:p>
            <a:pPr marL="285750" indent="-285750">
              <a:buClr>
                <a:srgbClr val="7AB800"/>
              </a:buClr>
              <a:buFont typeface="Wingdings" panose="05000000000000000000" pitchFamily="2" charset="2"/>
              <a:buChar char="§"/>
            </a:pPr>
            <a:r>
              <a:rPr lang="en-US" dirty="0"/>
              <a:t>https://github.com/JasonBock/Rocks</a:t>
            </a:r>
          </a:p>
          <a:p>
            <a:pPr marL="285750" indent="-285750">
              <a:buClr>
                <a:srgbClr val="7AB800"/>
              </a:buClr>
              <a:buFont typeface="Wingdings" panose="05000000000000000000" pitchFamily="2" charset="2"/>
              <a:buChar char="§"/>
            </a:pPr>
            <a:r>
              <a:rPr lang="en-US" dirty="0"/>
              <a:t>https://github.com/JasonBock/Presentations/blob/master/Metaprogramming%20in%20.NET.pptx </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69483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http://en.wikipedia.org/wiki/Metaprogramming</a:t>
            </a:r>
          </a:p>
        </p:txBody>
      </p:sp>
      <p:sp>
        <p:nvSpPr>
          <p:cNvPr id="2" name="Rectangle 1"/>
          <p:cNvSpPr/>
          <p:nvPr/>
        </p:nvSpPr>
        <p:spPr>
          <a:xfrm>
            <a:off x="1785730" y="990098"/>
            <a:ext cx="8779566" cy="4832092"/>
          </a:xfrm>
          <a:prstGeom prst="rect">
            <a:avLst/>
          </a:prstGeom>
        </p:spPr>
        <p:txBody>
          <a:bodyPr wrap="square">
            <a:spAutoFit/>
          </a:bodyPr>
          <a:lstStyle/>
          <a:p>
            <a:pPr algn="ctr"/>
            <a:r>
              <a:rPr lang="en-US" sz="4400" dirty="0"/>
              <a:t>Metaprogramming: The writing of computer programs that write or manipulate other programs (or themselves) as their data, or that do part of the work at compile time that would otherwise be done at runtime.</a:t>
            </a:r>
          </a:p>
        </p:txBody>
      </p:sp>
    </p:spTree>
    <p:extLst>
      <p:ext uri="{BB962C8B-B14F-4D97-AF65-F5344CB8AC3E}">
        <p14:creationId xmlns:p14="http://schemas.microsoft.com/office/powerpoint/2010/main" val="372511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p:txBody>
      </p:sp>
      <p:sp>
        <p:nvSpPr>
          <p:cNvPr id="2" name="Rectangle 1"/>
          <p:cNvSpPr/>
          <p:nvPr/>
        </p:nvSpPr>
        <p:spPr>
          <a:xfrm>
            <a:off x="1795669" y="1278333"/>
            <a:ext cx="8779566" cy="4154984"/>
          </a:xfrm>
          <a:prstGeom prst="rect">
            <a:avLst/>
          </a:prstGeom>
        </p:spPr>
        <p:txBody>
          <a:bodyPr wrap="square">
            <a:spAutoFit/>
          </a:bodyPr>
          <a:lstStyle/>
          <a:p>
            <a:pPr algn="ctr"/>
            <a:r>
              <a:rPr lang="en-US" sz="4400" dirty="0"/>
              <a:t>“The </a:t>
            </a:r>
            <a:r>
              <a:rPr lang="en-US" sz="4400" i="1" dirty="0"/>
              <a:t>meta</a:t>
            </a:r>
            <a:r>
              <a:rPr lang="en-US" sz="4400" dirty="0"/>
              <a:t> prefix can mean </a:t>
            </a:r>
            <a:r>
              <a:rPr lang="en-US" sz="4400" i="1" dirty="0"/>
              <a:t>changed</a:t>
            </a:r>
            <a:r>
              <a:rPr lang="en-US" sz="4400" dirty="0"/>
              <a:t> or </a:t>
            </a:r>
            <a:r>
              <a:rPr lang="en-US" sz="4400" i="1" dirty="0"/>
              <a:t>higher</a:t>
            </a:r>
            <a:r>
              <a:rPr lang="en-US" sz="4400" dirty="0"/>
              <a:t>. It can also mean </a:t>
            </a:r>
            <a:r>
              <a:rPr lang="en-US" sz="4400" i="1" dirty="0"/>
              <a:t>after</a:t>
            </a:r>
            <a:r>
              <a:rPr lang="en-US" sz="4400" dirty="0"/>
              <a:t> or </a:t>
            </a:r>
            <a:r>
              <a:rPr lang="en-US" sz="4400" i="1" dirty="0"/>
              <a:t>beside</a:t>
            </a:r>
            <a:r>
              <a:rPr lang="en-US" sz="4400" dirty="0"/>
              <a:t>, depending on the context. All of those terms describe … various forms of metaprogramming.”</a:t>
            </a:r>
          </a:p>
        </p:txBody>
      </p:sp>
    </p:spTree>
    <p:extLst>
      <p:ext uri="{BB962C8B-B14F-4D97-AF65-F5344CB8AC3E}">
        <p14:creationId xmlns:p14="http://schemas.microsoft.com/office/powerpoint/2010/main" val="16548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3962400" y="6276894"/>
            <a:ext cx="8229601"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7" name="Rectangle 6"/>
          <p:cNvSpPr/>
          <p:nvPr/>
        </p:nvSpPr>
        <p:spPr>
          <a:xfrm>
            <a:off x="836414" y="1109725"/>
            <a:ext cx="7512456" cy="1754326"/>
          </a:xfrm>
          <a:prstGeom prst="rect">
            <a:avLst/>
          </a:prstGeom>
        </p:spPr>
        <p:txBody>
          <a:bodyPr wrap="square">
            <a:spAutoFit/>
          </a:bodyPr>
          <a:lstStyle/>
          <a:p>
            <a:r>
              <a:rPr lang="en-US" sz="3600" dirty="0">
                <a:latin typeface="Consolas" panose="020B0609020204030204" pitchFamily="49" charset="0"/>
                <a:cs typeface="Consolas" panose="020B0609020204030204" pitchFamily="49" charset="0"/>
              </a:rPr>
              <a:t>dynamic x = </a:t>
            </a:r>
            <a:r>
              <a:rPr lang="en-US" sz="3600" dirty="0" err="1">
                <a:latin typeface="Consolas" panose="020B0609020204030204" pitchFamily="49" charset="0"/>
                <a:cs typeface="Consolas" panose="020B0609020204030204" pitchFamily="49" charset="0"/>
              </a:rPr>
              <a:t>Program.Create</a:t>
            </a:r>
            <a:r>
              <a:rPr lang="en-US" sz="3600" dirty="0">
                <a:latin typeface="Consolas" panose="020B0609020204030204" pitchFamily="49" charset="0"/>
                <a:cs typeface="Consolas" panose="020B0609020204030204" pitchFamily="49" charset="0"/>
              </a:rPr>
              <a:t>();</a:t>
            </a:r>
          </a:p>
          <a:p>
            <a:r>
              <a:rPr lang="en-US" sz="3600" dirty="0" err="1">
                <a:latin typeface="Consolas" panose="020B0609020204030204" pitchFamily="49" charset="0"/>
                <a:cs typeface="Consolas" panose="020B0609020204030204" pitchFamily="49" charset="0"/>
              </a:rPr>
              <a:t>x.MyProperty</a:t>
            </a:r>
            <a:r>
              <a:rPr lang="en-US" sz="3600" dirty="0">
                <a:latin typeface="Consolas" panose="020B0609020204030204" pitchFamily="49" charset="0"/>
                <a:cs typeface="Consolas" panose="020B0609020204030204" pitchFamily="49" charset="0"/>
              </a:rPr>
              <a:t> = 42;</a:t>
            </a:r>
          </a:p>
          <a:p>
            <a:r>
              <a:rPr lang="en-US" sz="3600" dirty="0" err="1">
                <a:latin typeface="Consolas" panose="020B0609020204030204" pitchFamily="49" charset="0"/>
                <a:cs typeface="Consolas" panose="020B0609020204030204" pitchFamily="49" charset="0"/>
              </a:rPr>
              <a:t>x.Calculate</a:t>
            </a:r>
            <a:r>
              <a:rPr lang="en-US" sz="3600" dirty="0">
                <a:latin typeface="Consolas" panose="020B0609020204030204" pitchFamily="49" charset="0"/>
                <a:cs typeface="Consolas" panose="020B0609020204030204" pitchFamily="49"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1984334"/>
            <a:ext cx="3449219" cy="3771146"/>
          </a:xfrm>
          <a:prstGeom prst="rect">
            <a:avLst/>
          </a:prstGeom>
        </p:spPr>
      </p:pic>
      <p:cxnSp>
        <p:nvCxnSpPr>
          <p:cNvPr id="9" name="Straight Arrow Connector 8"/>
          <p:cNvCxnSpPr>
            <a:stCxn id="8" idx="1"/>
          </p:cNvCxnSpPr>
          <p:nvPr/>
        </p:nvCxnSpPr>
        <p:spPr>
          <a:xfrm flipH="1" flipV="1">
            <a:off x="5476461" y="1984334"/>
            <a:ext cx="2524198"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1"/>
          </p:cNvCxnSpPr>
          <p:nvPr/>
        </p:nvCxnSpPr>
        <p:spPr>
          <a:xfrm flipH="1" flipV="1">
            <a:off x="4502426" y="2604052"/>
            <a:ext cx="3498233" cy="12658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44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4094481" y="6276894"/>
            <a:ext cx="8097520"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7" name="Rectangle 6"/>
          <p:cNvSpPr/>
          <p:nvPr/>
        </p:nvSpPr>
        <p:spPr>
          <a:xfrm>
            <a:off x="836414" y="1109725"/>
            <a:ext cx="7512456" cy="1200329"/>
          </a:xfrm>
          <a:prstGeom prst="rect">
            <a:avLst/>
          </a:prstGeom>
        </p:spPr>
        <p:txBody>
          <a:bodyPr wrap="square">
            <a:spAutoFit/>
          </a:bodyPr>
          <a:lstStyle/>
          <a:p>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x = 40;</a:t>
            </a:r>
          </a:p>
          <a:p>
            <a:r>
              <a:rPr lang="en-US" sz="3600" dirty="0" err="1">
                <a:latin typeface="Consolas" panose="020B0609020204030204" pitchFamily="49" charset="0"/>
                <a:cs typeface="Consolas" panose="020B0609020204030204" pitchFamily="49" charset="0"/>
              </a:rPr>
              <a:t>eval</a:t>
            </a:r>
            <a:r>
              <a:rPr lang="en-US" sz="3600" dirty="0">
                <a:latin typeface="Consolas" panose="020B0609020204030204" pitchFamily="49" charset="0"/>
                <a:cs typeface="Consolas" panose="020B0609020204030204" pitchFamily="49" charset="0"/>
              </a:rPr>
              <a:t>('x = x + 2');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1984334"/>
            <a:ext cx="3449219" cy="3771146"/>
          </a:xfrm>
          <a:prstGeom prst="rect">
            <a:avLst/>
          </a:prstGeom>
        </p:spPr>
      </p:pic>
      <p:cxnSp>
        <p:nvCxnSpPr>
          <p:cNvPr id="9" name="Straight Arrow Connector 8"/>
          <p:cNvCxnSpPr>
            <a:stCxn id="8" idx="1"/>
          </p:cNvCxnSpPr>
          <p:nvPr/>
        </p:nvCxnSpPr>
        <p:spPr>
          <a:xfrm flipH="1" flipV="1">
            <a:off x="5476461" y="1984334"/>
            <a:ext cx="2524198"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2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65A3A91F-3324-4EE4-8BF2-C3B78E1D167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0d6b4bb-fd12-4740-8884-687737dcca9a"/>
    <ds:schemaRef ds:uri="http://www.w3.org/XML/1998/namespace"/>
    <ds:schemaRef ds:uri="http://purl.org/dc/dcmitype/"/>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1771</TotalTime>
  <Words>2570</Words>
  <Application>Microsoft Office PowerPoint</Application>
  <PresentationFormat>Widescreen</PresentationFormat>
  <Paragraphs>354</Paragraphs>
  <Slides>50</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Black</vt:lpstr>
      <vt:lpstr>Calibri</vt:lpstr>
      <vt:lpstr>Consolas</vt:lpstr>
      <vt:lpstr>Cordia New</vt:lpstr>
      <vt:lpstr>Franklin Gothic Book</vt:lpstr>
      <vt:lpstr>Franklin Gothic Medium Cond</vt:lpstr>
      <vt:lpstr>Wingdings</vt:lpstr>
      <vt:lpstr>MGNC_PPT_FINAL</vt:lpstr>
      <vt:lpstr>Metaprogramming in .NET</vt:lpstr>
      <vt:lpstr>Personal Info</vt:lpstr>
      <vt:lpstr>Downloads</vt:lpstr>
      <vt:lpstr>Overview </vt:lpstr>
      <vt:lpstr>Definitions</vt:lpstr>
      <vt:lpstr>Definitions</vt:lpstr>
      <vt:lpstr>Definitions</vt:lpstr>
      <vt:lpstr>Definitions</vt:lpstr>
      <vt:lpstr>Definitions</vt:lpstr>
      <vt:lpstr>Definitions</vt:lpstr>
      <vt:lpstr>Definitions</vt:lpstr>
      <vt:lpstr>Definitions</vt:lpstr>
      <vt:lpstr>Snippets</vt:lpstr>
      <vt:lpstr>Snippets</vt:lpstr>
      <vt:lpstr>Snippets</vt:lpstr>
      <vt:lpstr>Demo: AssignmentWithNullCheck Code Snippet</vt:lpstr>
      <vt:lpstr>Reflection</vt:lpstr>
      <vt:lpstr>Reflection</vt:lpstr>
      <vt:lpstr>Reflection</vt:lpstr>
      <vt:lpstr>Reflection</vt:lpstr>
      <vt:lpstr>Reflection</vt:lpstr>
      <vt:lpstr>Reflection</vt:lpstr>
      <vt:lpstr>Reflection</vt:lpstr>
      <vt:lpstr>Reflection</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Compilation</vt:lpstr>
      <vt:lpstr>Compilation</vt:lpstr>
      <vt:lpstr>Compilation</vt:lpstr>
      <vt:lpstr>Compilation</vt:lpstr>
      <vt:lpstr>Compilation</vt:lpstr>
      <vt:lpstr>Compilation</vt:lpstr>
      <vt:lpstr>Demo: Rocks</vt:lpstr>
      <vt:lpstr>Summary</vt:lpstr>
      <vt:lpstr>Summary</vt:lpstr>
      <vt:lpstr>Summary</vt:lpstr>
      <vt:lpstr>Summary</vt:lpstr>
      <vt:lpstr>Summary</vt:lpstr>
      <vt:lpstr>Shameless Plug</vt:lpstr>
      <vt:lpstr>Metaprogramming in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44</cp:revision>
  <dcterms:created xsi:type="dcterms:W3CDTF">2018-02-12T02:51:15Z</dcterms:created>
  <dcterms:modified xsi:type="dcterms:W3CDTF">2019-01-10T02:10:32Z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