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71" r:id="rId5"/>
    <p:sldId id="272" r:id="rId6"/>
    <p:sldId id="273" r:id="rId7"/>
    <p:sldId id="318" r:id="rId8"/>
    <p:sldId id="319" r:id="rId9"/>
    <p:sldId id="320" r:id="rId10"/>
    <p:sldId id="321" r:id="rId11"/>
    <p:sldId id="322" r:id="rId12"/>
    <p:sldId id="323" r:id="rId13"/>
    <p:sldId id="324" r:id="rId14"/>
    <p:sldId id="325" r:id="rId15"/>
    <p:sldId id="326" r:id="rId16"/>
    <p:sldId id="327" r:id="rId17"/>
    <p:sldId id="329" r:id="rId18"/>
    <p:sldId id="331" r:id="rId19"/>
    <p:sldId id="328" r:id="rId20"/>
    <p:sldId id="330" r:id="rId21"/>
    <p:sldId id="336" r:id="rId22"/>
    <p:sldId id="337" r:id="rId23"/>
    <p:sldId id="351" r:id="rId24"/>
    <p:sldId id="340" r:id="rId25"/>
    <p:sldId id="341" r:id="rId26"/>
    <p:sldId id="350" r:id="rId27"/>
    <p:sldId id="342" r:id="rId28"/>
    <p:sldId id="343" r:id="rId29"/>
    <p:sldId id="344" r:id="rId30"/>
    <p:sldId id="345" r:id="rId31"/>
    <p:sldId id="346" r:id="rId32"/>
    <p:sldId id="347" r:id="rId33"/>
    <p:sldId id="348" r:id="rId34"/>
    <p:sldId id="349" r:id="rId35"/>
    <p:sldId id="333" r:id="rId36"/>
    <p:sldId id="334" r:id="rId37"/>
    <p:sldId id="335" r:id="rId38"/>
    <p:sldId id="31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0952" autoAdjust="0"/>
  </p:normalViewPr>
  <p:slideViewPr>
    <p:cSldViewPr snapToGrid="0" showGuides="1">
      <p:cViewPr varScale="1">
        <p:scale>
          <a:sx n="93" d="100"/>
          <a:sy n="93" d="100"/>
        </p:scale>
        <p:origin x="1590"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FA9FB6-23E0-430E-9673-73A366CC9FA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92CD693-5A82-41B6-8741-F994129192DD}">
      <dgm:prSet/>
      <dgm:spPr/>
      <dgm:t>
        <a:bodyPr/>
        <a:lstStyle/>
        <a:p>
          <a:r>
            <a:rPr lang="en-US"/>
            <a:t>Cross-platform</a:t>
          </a:r>
        </a:p>
      </dgm:t>
    </dgm:pt>
    <dgm:pt modelId="{15256F2D-644E-4CA7-A8C3-E0F7B36CAE38}" type="parTrans" cxnId="{59953BF4-B3DE-47F3-ADAB-38883BEB1BAF}">
      <dgm:prSet/>
      <dgm:spPr/>
      <dgm:t>
        <a:bodyPr/>
        <a:lstStyle/>
        <a:p>
          <a:endParaRPr lang="en-US"/>
        </a:p>
      </dgm:t>
    </dgm:pt>
    <dgm:pt modelId="{53749FDD-653C-4F8E-A4A0-5CD6857F7AEA}" type="sibTrans" cxnId="{59953BF4-B3DE-47F3-ADAB-38883BEB1BAF}">
      <dgm:prSet/>
      <dgm:spPr/>
      <dgm:t>
        <a:bodyPr/>
        <a:lstStyle/>
        <a:p>
          <a:endParaRPr lang="en-US"/>
        </a:p>
      </dgm:t>
    </dgm:pt>
    <dgm:pt modelId="{AADACE3E-1D7E-4B3B-A6ED-4B307444E6BE}">
      <dgm:prSet/>
      <dgm:spPr/>
      <dgm:t>
        <a:bodyPr/>
        <a:lstStyle/>
        <a:p>
          <a:r>
            <a:rPr lang="en-US"/>
            <a:t>Consistent across architectures</a:t>
          </a:r>
        </a:p>
      </dgm:t>
    </dgm:pt>
    <dgm:pt modelId="{3C2E1550-BC83-484D-B83C-DE327C4AE0E9}" type="parTrans" cxnId="{D800097A-0414-4F04-8B50-B4D8EDDAC360}">
      <dgm:prSet/>
      <dgm:spPr/>
      <dgm:t>
        <a:bodyPr/>
        <a:lstStyle/>
        <a:p>
          <a:endParaRPr lang="en-US"/>
        </a:p>
      </dgm:t>
    </dgm:pt>
    <dgm:pt modelId="{4AD29ABB-F9A4-4648-8153-51B1D6AAC1ED}" type="sibTrans" cxnId="{D800097A-0414-4F04-8B50-B4D8EDDAC360}">
      <dgm:prSet/>
      <dgm:spPr/>
      <dgm:t>
        <a:bodyPr/>
        <a:lstStyle/>
        <a:p>
          <a:endParaRPr lang="en-US"/>
        </a:p>
      </dgm:t>
    </dgm:pt>
    <dgm:pt modelId="{C6169D1F-D3AA-4750-8079-3B6F79A98566}">
      <dgm:prSet/>
      <dgm:spPr/>
      <dgm:t>
        <a:bodyPr/>
        <a:lstStyle/>
        <a:p>
          <a:r>
            <a:rPr lang="en-US"/>
            <a:t>Command-line tools</a:t>
          </a:r>
        </a:p>
      </dgm:t>
    </dgm:pt>
    <dgm:pt modelId="{49EDC5DA-A4D3-470E-BA5A-D8995E34FB3E}" type="parTrans" cxnId="{5926F396-2A2B-4D9C-A04D-D437C570B40E}">
      <dgm:prSet/>
      <dgm:spPr/>
      <dgm:t>
        <a:bodyPr/>
        <a:lstStyle/>
        <a:p>
          <a:endParaRPr lang="en-US"/>
        </a:p>
      </dgm:t>
    </dgm:pt>
    <dgm:pt modelId="{5442331E-75E6-40D8-8919-6CCF996FF8E2}" type="sibTrans" cxnId="{5926F396-2A2B-4D9C-A04D-D437C570B40E}">
      <dgm:prSet/>
      <dgm:spPr/>
      <dgm:t>
        <a:bodyPr/>
        <a:lstStyle/>
        <a:p>
          <a:endParaRPr lang="en-US"/>
        </a:p>
      </dgm:t>
    </dgm:pt>
    <dgm:pt modelId="{6FE20D11-9079-4494-9A84-C9F2CF3207BC}">
      <dgm:prSet/>
      <dgm:spPr/>
      <dgm:t>
        <a:bodyPr/>
        <a:lstStyle/>
        <a:p>
          <a:r>
            <a:rPr lang="en-US"/>
            <a:t>Flexible deployment</a:t>
          </a:r>
        </a:p>
      </dgm:t>
    </dgm:pt>
    <dgm:pt modelId="{17B9712E-883F-4A8D-B315-9821BDCDF707}" type="parTrans" cxnId="{F4B8D08D-E65D-41F1-AF6E-45CBBE0F25FE}">
      <dgm:prSet/>
      <dgm:spPr/>
      <dgm:t>
        <a:bodyPr/>
        <a:lstStyle/>
        <a:p>
          <a:endParaRPr lang="en-US"/>
        </a:p>
      </dgm:t>
    </dgm:pt>
    <dgm:pt modelId="{3556B73D-4708-4170-99D3-AD4A47B56F27}" type="sibTrans" cxnId="{F4B8D08D-E65D-41F1-AF6E-45CBBE0F25FE}">
      <dgm:prSet/>
      <dgm:spPr/>
      <dgm:t>
        <a:bodyPr/>
        <a:lstStyle/>
        <a:p>
          <a:endParaRPr lang="en-US"/>
        </a:p>
      </dgm:t>
    </dgm:pt>
    <dgm:pt modelId="{A3FBBFF8-D021-436D-9997-A98FCA377F82}">
      <dgm:prSet/>
      <dgm:spPr/>
      <dgm:t>
        <a:bodyPr/>
        <a:lstStyle/>
        <a:p>
          <a:r>
            <a:rPr lang="en-US"/>
            <a:t>Compatible</a:t>
          </a:r>
        </a:p>
      </dgm:t>
    </dgm:pt>
    <dgm:pt modelId="{5868128D-381C-42DB-A8E0-CA8CEF46F9BD}" type="parTrans" cxnId="{947FE429-F346-4BF1-A05E-AC60DF6A970C}">
      <dgm:prSet/>
      <dgm:spPr/>
      <dgm:t>
        <a:bodyPr/>
        <a:lstStyle/>
        <a:p>
          <a:endParaRPr lang="en-US"/>
        </a:p>
      </dgm:t>
    </dgm:pt>
    <dgm:pt modelId="{179C2D68-86EA-4F25-852A-AE43116B8D41}" type="sibTrans" cxnId="{947FE429-F346-4BF1-A05E-AC60DF6A970C}">
      <dgm:prSet/>
      <dgm:spPr/>
      <dgm:t>
        <a:bodyPr/>
        <a:lstStyle/>
        <a:p>
          <a:endParaRPr lang="en-US"/>
        </a:p>
      </dgm:t>
    </dgm:pt>
    <dgm:pt modelId="{7A55D938-CB85-45B0-A9B8-6C1B94988887}">
      <dgm:prSet/>
      <dgm:spPr/>
      <dgm:t>
        <a:bodyPr/>
        <a:lstStyle/>
        <a:p>
          <a:r>
            <a:rPr lang="en-US"/>
            <a:t>Open source</a:t>
          </a:r>
        </a:p>
      </dgm:t>
    </dgm:pt>
    <dgm:pt modelId="{0FE7EEE1-CA5B-40F5-9065-B6D43F578275}" type="parTrans" cxnId="{9477267F-AC13-41E6-84E4-0E1B47EAD8A3}">
      <dgm:prSet/>
      <dgm:spPr/>
      <dgm:t>
        <a:bodyPr/>
        <a:lstStyle/>
        <a:p>
          <a:endParaRPr lang="en-US"/>
        </a:p>
      </dgm:t>
    </dgm:pt>
    <dgm:pt modelId="{6C4C4B05-BD0A-4F6E-A710-CF7FE116B40B}" type="sibTrans" cxnId="{9477267F-AC13-41E6-84E4-0E1B47EAD8A3}">
      <dgm:prSet/>
      <dgm:spPr/>
      <dgm:t>
        <a:bodyPr/>
        <a:lstStyle/>
        <a:p>
          <a:endParaRPr lang="en-US"/>
        </a:p>
      </dgm:t>
    </dgm:pt>
    <dgm:pt modelId="{BDF83D98-5B70-463C-A8A1-9BC0B9C066EB}">
      <dgm:prSet/>
      <dgm:spPr/>
      <dgm:t>
        <a:bodyPr/>
        <a:lstStyle/>
        <a:p>
          <a:r>
            <a:rPr lang="en-US"/>
            <a:t>Supported by Microsoft</a:t>
          </a:r>
        </a:p>
      </dgm:t>
    </dgm:pt>
    <dgm:pt modelId="{DF19245B-BB72-46E0-BA82-DC39A93751D3}" type="parTrans" cxnId="{FECAA5EA-76CE-4229-BF6D-69FDC90D78AA}">
      <dgm:prSet/>
      <dgm:spPr/>
      <dgm:t>
        <a:bodyPr/>
        <a:lstStyle/>
        <a:p>
          <a:endParaRPr lang="en-US"/>
        </a:p>
      </dgm:t>
    </dgm:pt>
    <dgm:pt modelId="{FE12B08B-596A-4C96-887F-C71C3CCEFD73}" type="sibTrans" cxnId="{FECAA5EA-76CE-4229-BF6D-69FDC90D78AA}">
      <dgm:prSet/>
      <dgm:spPr/>
      <dgm:t>
        <a:bodyPr/>
        <a:lstStyle/>
        <a:p>
          <a:endParaRPr lang="en-US"/>
        </a:p>
      </dgm:t>
    </dgm:pt>
    <dgm:pt modelId="{F7637272-F01F-491A-9446-D9A7AA6964F4}" type="pres">
      <dgm:prSet presAssocID="{07FA9FB6-23E0-430E-9673-73A366CC9FA6}" presName="diagram" presStyleCnt="0">
        <dgm:presLayoutVars>
          <dgm:dir/>
          <dgm:resizeHandles val="exact"/>
        </dgm:presLayoutVars>
      </dgm:prSet>
      <dgm:spPr/>
    </dgm:pt>
    <dgm:pt modelId="{E39E764E-84F6-4803-B851-B4E551174C57}" type="pres">
      <dgm:prSet presAssocID="{892CD693-5A82-41B6-8741-F994129192DD}" presName="node" presStyleLbl="node1" presStyleIdx="0" presStyleCnt="7">
        <dgm:presLayoutVars>
          <dgm:bulletEnabled val="1"/>
        </dgm:presLayoutVars>
      </dgm:prSet>
      <dgm:spPr/>
    </dgm:pt>
    <dgm:pt modelId="{4D6A11C7-FCBB-41A1-8ABD-16DD3F56A2C1}" type="pres">
      <dgm:prSet presAssocID="{53749FDD-653C-4F8E-A4A0-5CD6857F7AEA}" presName="sibTrans" presStyleCnt="0"/>
      <dgm:spPr/>
    </dgm:pt>
    <dgm:pt modelId="{C705840D-B4C7-4F92-9A49-BB8E8A2D8168}" type="pres">
      <dgm:prSet presAssocID="{AADACE3E-1D7E-4B3B-A6ED-4B307444E6BE}" presName="node" presStyleLbl="node1" presStyleIdx="1" presStyleCnt="7">
        <dgm:presLayoutVars>
          <dgm:bulletEnabled val="1"/>
        </dgm:presLayoutVars>
      </dgm:prSet>
      <dgm:spPr/>
    </dgm:pt>
    <dgm:pt modelId="{8A392A00-0E45-48D5-BB08-81CA08EF38B1}" type="pres">
      <dgm:prSet presAssocID="{4AD29ABB-F9A4-4648-8153-51B1D6AAC1ED}" presName="sibTrans" presStyleCnt="0"/>
      <dgm:spPr/>
    </dgm:pt>
    <dgm:pt modelId="{DA31CA26-2FFA-4C78-B9CC-8123E23968B8}" type="pres">
      <dgm:prSet presAssocID="{C6169D1F-D3AA-4750-8079-3B6F79A98566}" presName="node" presStyleLbl="node1" presStyleIdx="2" presStyleCnt="7">
        <dgm:presLayoutVars>
          <dgm:bulletEnabled val="1"/>
        </dgm:presLayoutVars>
      </dgm:prSet>
      <dgm:spPr/>
    </dgm:pt>
    <dgm:pt modelId="{8660DFCF-45A3-49D6-89F2-018F2D838698}" type="pres">
      <dgm:prSet presAssocID="{5442331E-75E6-40D8-8919-6CCF996FF8E2}" presName="sibTrans" presStyleCnt="0"/>
      <dgm:spPr/>
    </dgm:pt>
    <dgm:pt modelId="{1198FDD4-425A-40AA-826A-72E2B9A9D3FF}" type="pres">
      <dgm:prSet presAssocID="{6FE20D11-9079-4494-9A84-C9F2CF3207BC}" presName="node" presStyleLbl="node1" presStyleIdx="3" presStyleCnt="7">
        <dgm:presLayoutVars>
          <dgm:bulletEnabled val="1"/>
        </dgm:presLayoutVars>
      </dgm:prSet>
      <dgm:spPr/>
    </dgm:pt>
    <dgm:pt modelId="{CAB83CC0-A394-4B85-ACDF-4D9A82185567}" type="pres">
      <dgm:prSet presAssocID="{3556B73D-4708-4170-99D3-AD4A47B56F27}" presName="sibTrans" presStyleCnt="0"/>
      <dgm:spPr/>
    </dgm:pt>
    <dgm:pt modelId="{3501C1EB-538F-4550-9BC7-6514FE4BA577}" type="pres">
      <dgm:prSet presAssocID="{A3FBBFF8-D021-436D-9997-A98FCA377F82}" presName="node" presStyleLbl="node1" presStyleIdx="4" presStyleCnt="7">
        <dgm:presLayoutVars>
          <dgm:bulletEnabled val="1"/>
        </dgm:presLayoutVars>
      </dgm:prSet>
      <dgm:spPr/>
    </dgm:pt>
    <dgm:pt modelId="{F34DDA37-C7A1-4E1C-8CE7-AFD28ACA88E1}" type="pres">
      <dgm:prSet presAssocID="{179C2D68-86EA-4F25-852A-AE43116B8D41}" presName="sibTrans" presStyleCnt="0"/>
      <dgm:spPr/>
    </dgm:pt>
    <dgm:pt modelId="{B3158750-D800-4707-A9B7-748F26EC443B}" type="pres">
      <dgm:prSet presAssocID="{7A55D938-CB85-45B0-A9B8-6C1B94988887}" presName="node" presStyleLbl="node1" presStyleIdx="5" presStyleCnt="7">
        <dgm:presLayoutVars>
          <dgm:bulletEnabled val="1"/>
        </dgm:presLayoutVars>
      </dgm:prSet>
      <dgm:spPr/>
    </dgm:pt>
    <dgm:pt modelId="{DF55ED67-8AE5-47C9-BD20-7D7B76EB38D7}" type="pres">
      <dgm:prSet presAssocID="{6C4C4B05-BD0A-4F6E-A710-CF7FE116B40B}" presName="sibTrans" presStyleCnt="0"/>
      <dgm:spPr/>
    </dgm:pt>
    <dgm:pt modelId="{2D7D1C6F-4458-478D-894A-C8AF71A8CD1D}" type="pres">
      <dgm:prSet presAssocID="{BDF83D98-5B70-463C-A8A1-9BC0B9C066EB}" presName="node" presStyleLbl="node1" presStyleIdx="6" presStyleCnt="7">
        <dgm:presLayoutVars>
          <dgm:bulletEnabled val="1"/>
        </dgm:presLayoutVars>
      </dgm:prSet>
      <dgm:spPr/>
    </dgm:pt>
  </dgm:ptLst>
  <dgm:cxnLst>
    <dgm:cxn modelId="{DE9BE71A-AB0D-49A5-81C9-3343AFD15ABD}" type="presOf" srcId="{BDF83D98-5B70-463C-A8A1-9BC0B9C066EB}" destId="{2D7D1C6F-4458-478D-894A-C8AF71A8CD1D}" srcOrd="0" destOrd="0" presId="urn:microsoft.com/office/officeart/2005/8/layout/default"/>
    <dgm:cxn modelId="{B11BDC26-2415-4EC0-9063-CEFEEB341B43}" type="presOf" srcId="{7A55D938-CB85-45B0-A9B8-6C1B94988887}" destId="{B3158750-D800-4707-A9B7-748F26EC443B}" srcOrd="0" destOrd="0" presId="urn:microsoft.com/office/officeart/2005/8/layout/default"/>
    <dgm:cxn modelId="{947FE429-F346-4BF1-A05E-AC60DF6A970C}" srcId="{07FA9FB6-23E0-430E-9673-73A366CC9FA6}" destId="{A3FBBFF8-D021-436D-9997-A98FCA377F82}" srcOrd="4" destOrd="0" parTransId="{5868128D-381C-42DB-A8E0-CA8CEF46F9BD}" sibTransId="{179C2D68-86EA-4F25-852A-AE43116B8D41}"/>
    <dgm:cxn modelId="{5CD3272B-809C-4D3D-9A75-77DBFF18456B}" type="presOf" srcId="{6FE20D11-9079-4494-9A84-C9F2CF3207BC}" destId="{1198FDD4-425A-40AA-826A-72E2B9A9D3FF}" srcOrd="0" destOrd="0" presId="urn:microsoft.com/office/officeart/2005/8/layout/default"/>
    <dgm:cxn modelId="{F427E365-E285-48C6-A1FE-5793D5ABC5CB}" type="presOf" srcId="{AADACE3E-1D7E-4B3B-A6ED-4B307444E6BE}" destId="{C705840D-B4C7-4F92-9A49-BB8E8A2D8168}" srcOrd="0" destOrd="0" presId="urn:microsoft.com/office/officeart/2005/8/layout/default"/>
    <dgm:cxn modelId="{C7A0354B-F303-4C28-9A21-DB44A2DB5A90}" type="presOf" srcId="{C6169D1F-D3AA-4750-8079-3B6F79A98566}" destId="{DA31CA26-2FFA-4C78-B9CC-8123E23968B8}" srcOrd="0" destOrd="0" presId="urn:microsoft.com/office/officeart/2005/8/layout/default"/>
    <dgm:cxn modelId="{D800097A-0414-4F04-8B50-B4D8EDDAC360}" srcId="{07FA9FB6-23E0-430E-9673-73A366CC9FA6}" destId="{AADACE3E-1D7E-4B3B-A6ED-4B307444E6BE}" srcOrd="1" destOrd="0" parTransId="{3C2E1550-BC83-484D-B83C-DE327C4AE0E9}" sibTransId="{4AD29ABB-F9A4-4648-8153-51B1D6AAC1ED}"/>
    <dgm:cxn modelId="{9477267F-AC13-41E6-84E4-0E1B47EAD8A3}" srcId="{07FA9FB6-23E0-430E-9673-73A366CC9FA6}" destId="{7A55D938-CB85-45B0-A9B8-6C1B94988887}" srcOrd="5" destOrd="0" parTransId="{0FE7EEE1-CA5B-40F5-9065-B6D43F578275}" sibTransId="{6C4C4B05-BD0A-4F6E-A710-CF7FE116B40B}"/>
    <dgm:cxn modelId="{C1200F81-4B45-4E09-A3AD-30094D07CBB5}" type="presOf" srcId="{A3FBBFF8-D021-436D-9997-A98FCA377F82}" destId="{3501C1EB-538F-4550-9BC7-6514FE4BA577}" srcOrd="0" destOrd="0" presId="urn:microsoft.com/office/officeart/2005/8/layout/default"/>
    <dgm:cxn modelId="{F4B8D08D-E65D-41F1-AF6E-45CBBE0F25FE}" srcId="{07FA9FB6-23E0-430E-9673-73A366CC9FA6}" destId="{6FE20D11-9079-4494-9A84-C9F2CF3207BC}" srcOrd="3" destOrd="0" parTransId="{17B9712E-883F-4A8D-B315-9821BDCDF707}" sibTransId="{3556B73D-4708-4170-99D3-AD4A47B56F27}"/>
    <dgm:cxn modelId="{5926F396-2A2B-4D9C-A04D-D437C570B40E}" srcId="{07FA9FB6-23E0-430E-9673-73A366CC9FA6}" destId="{C6169D1F-D3AA-4750-8079-3B6F79A98566}" srcOrd="2" destOrd="0" parTransId="{49EDC5DA-A4D3-470E-BA5A-D8995E34FB3E}" sibTransId="{5442331E-75E6-40D8-8919-6CCF996FF8E2}"/>
    <dgm:cxn modelId="{BDAABBAD-37EC-41A5-B815-787283307D0C}" type="presOf" srcId="{892CD693-5A82-41B6-8741-F994129192DD}" destId="{E39E764E-84F6-4803-B851-B4E551174C57}" srcOrd="0" destOrd="0" presId="urn:microsoft.com/office/officeart/2005/8/layout/default"/>
    <dgm:cxn modelId="{A2EF52DA-FE5D-4A96-8E65-E9CDC2DCECF1}" type="presOf" srcId="{07FA9FB6-23E0-430E-9673-73A366CC9FA6}" destId="{F7637272-F01F-491A-9446-D9A7AA6964F4}" srcOrd="0" destOrd="0" presId="urn:microsoft.com/office/officeart/2005/8/layout/default"/>
    <dgm:cxn modelId="{FECAA5EA-76CE-4229-BF6D-69FDC90D78AA}" srcId="{07FA9FB6-23E0-430E-9673-73A366CC9FA6}" destId="{BDF83D98-5B70-463C-A8A1-9BC0B9C066EB}" srcOrd="6" destOrd="0" parTransId="{DF19245B-BB72-46E0-BA82-DC39A93751D3}" sibTransId="{FE12B08B-596A-4C96-887F-C71C3CCEFD73}"/>
    <dgm:cxn modelId="{59953BF4-B3DE-47F3-ADAB-38883BEB1BAF}" srcId="{07FA9FB6-23E0-430E-9673-73A366CC9FA6}" destId="{892CD693-5A82-41B6-8741-F994129192DD}" srcOrd="0" destOrd="0" parTransId="{15256F2D-644E-4CA7-A8C3-E0F7B36CAE38}" sibTransId="{53749FDD-653C-4F8E-A4A0-5CD6857F7AEA}"/>
    <dgm:cxn modelId="{418B5B97-BE87-4707-8763-01DD60C20964}" type="presParOf" srcId="{F7637272-F01F-491A-9446-D9A7AA6964F4}" destId="{E39E764E-84F6-4803-B851-B4E551174C57}" srcOrd="0" destOrd="0" presId="urn:microsoft.com/office/officeart/2005/8/layout/default"/>
    <dgm:cxn modelId="{CD706D3C-C33C-46AA-8900-0250B0DD4F27}" type="presParOf" srcId="{F7637272-F01F-491A-9446-D9A7AA6964F4}" destId="{4D6A11C7-FCBB-41A1-8ABD-16DD3F56A2C1}" srcOrd="1" destOrd="0" presId="urn:microsoft.com/office/officeart/2005/8/layout/default"/>
    <dgm:cxn modelId="{D264B1C3-514C-403E-A875-8FD453F59691}" type="presParOf" srcId="{F7637272-F01F-491A-9446-D9A7AA6964F4}" destId="{C705840D-B4C7-4F92-9A49-BB8E8A2D8168}" srcOrd="2" destOrd="0" presId="urn:microsoft.com/office/officeart/2005/8/layout/default"/>
    <dgm:cxn modelId="{F55A268C-65B6-44EE-B6DC-8E7C8EBFA087}" type="presParOf" srcId="{F7637272-F01F-491A-9446-D9A7AA6964F4}" destId="{8A392A00-0E45-48D5-BB08-81CA08EF38B1}" srcOrd="3" destOrd="0" presId="urn:microsoft.com/office/officeart/2005/8/layout/default"/>
    <dgm:cxn modelId="{B63EEE60-9132-423F-B7F5-0E68E1EE5939}" type="presParOf" srcId="{F7637272-F01F-491A-9446-D9A7AA6964F4}" destId="{DA31CA26-2FFA-4C78-B9CC-8123E23968B8}" srcOrd="4" destOrd="0" presId="urn:microsoft.com/office/officeart/2005/8/layout/default"/>
    <dgm:cxn modelId="{CFD4DD31-9547-4A04-91E9-77EA41C1D80E}" type="presParOf" srcId="{F7637272-F01F-491A-9446-D9A7AA6964F4}" destId="{8660DFCF-45A3-49D6-89F2-018F2D838698}" srcOrd="5" destOrd="0" presId="urn:microsoft.com/office/officeart/2005/8/layout/default"/>
    <dgm:cxn modelId="{2598A58D-21E7-498D-B3DD-F2F996749600}" type="presParOf" srcId="{F7637272-F01F-491A-9446-D9A7AA6964F4}" destId="{1198FDD4-425A-40AA-826A-72E2B9A9D3FF}" srcOrd="6" destOrd="0" presId="urn:microsoft.com/office/officeart/2005/8/layout/default"/>
    <dgm:cxn modelId="{E6DF5A41-B50D-43AE-A5B6-BD5C8414135E}" type="presParOf" srcId="{F7637272-F01F-491A-9446-D9A7AA6964F4}" destId="{CAB83CC0-A394-4B85-ACDF-4D9A82185567}" srcOrd="7" destOrd="0" presId="urn:microsoft.com/office/officeart/2005/8/layout/default"/>
    <dgm:cxn modelId="{CE7BFF2D-2547-4DC5-9A77-EB2623B47A67}" type="presParOf" srcId="{F7637272-F01F-491A-9446-D9A7AA6964F4}" destId="{3501C1EB-538F-4550-9BC7-6514FE4BA577}" srcOrd="8" destOrd="0" presId="urn:microsoft.com/office/officeart/2005/8/layout/default"/>
    <dgm:cxn modelId="{64B0EF11-370F-4146-8A8F-2A2217BF39BD}" type="presParOf" srcId="{F7637272-F01F-491A-9446-D9A7AA6964F4}" destId="{F34DDA37-C7A1-4E1C-8CE7-AFD28ACA88E1}" srcOrd="9" destOrd="0" presId="urn:microsoft.com/office/officeart/2005/8/layout/default"/>
    <dgm:cxn modelId="{8EB0FE95-C272-4202-BEC2-FD4DC5970559}" type="presParOf" srcId="{F7637272-F01F-491A-9446-D9A7AA6964F4}" destId="{B3158750-D800-4707-A9B7-748F26EC443B}" srcOrd="10" destOrd="0" presId="urn:microsoft.com/office/officeart/2005/8/layout/default"/>
    <dgm:cxn modelId="{EBDDEA19-4E4C-4E79-A1FE-D5FF1B3FD66E}" type="presParOf" srcId="{F7637272-F01F-491A-9446-D9A7AA6964F4}" destId="{DF55ED67-8AE5-47C9-BD20-7D7B76EB38D7}" srcOrd="11" destOrd="0" presId="urn:microsoft.com/office/officeart/2005/8/layout/default"/>
    <dgm:cxn modelId="{6518FDCC-159F-492F-A4FA-ED52E1953F16}" type="presParOf" srcId="{F7637272-F01F-491A-9446-D9A7AA6964F4}" destId="{2D7D1C6F-4458-478D-894A-C8AF71A8CD1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8A497-3D3D-4106-9CDE-F9158F4294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867D4AE-3EA4-4E11-A37D-3EF655EE28F4}">
      <dgm:prSet/>
      <dgm:spPr/>
      <dgm:t>
        <a:bodyPr/>
        <a:lstStyle/>
        <a:p>
          <a:pPr algn="ctr" rtl="0"/>
          <a:r>
            <a:rPr lang="en-US" b="0" i="0" u="none" dirty="0"/>
            <a:t>Default Interface Methods</a:t>
          </a:r>
          <a:endParaRPr lang="en-US" dirty="0"/>
        </a:p>
      </dgm:t>
    </dgm:pt>
    <dgm:pt modelId="{E8342A14-34BC-45F5-B4C2-51CC120A574F}" type="parTrans" cxnId="{09204B21-3D6C-4593-8CB2-1B39570F55D7}">
      <dgm:prSet/>
      <dgm:spPr/>
      <dgm:t>
        <a:bodyPr/>
        <a:lstStyle/>
        <a:p>
          <a:pPr algn="ctr"/>
          <a:endParaRPr lang="en-US"/>
        </a:p>
      </dgm:t>
    </dgm:pt>
    <dgm:pt modelId="{23D837C3-3882-4977-8399-C5BB50B52BDA}" type="sibTrans" cxnId="{09204B21-3D6C-4593-8CB2-1B39570F55D7}">
      <dgm:prSet/>
      <dgm:spPr/>
      <dgm:t>
        <a:bodyPr/>
        <a:lstStyle/>
        <a:p>
          <a:pPr algn="ctr"/>
          <a:endParaRPr lang="en-US"/>
        </a:p>
      </dgm:t>
    </dgm:pt>
    <dgm:pt modelId="{A38BEEE7-2FC6-4D06-A304-B86CE8837EF7}">
      <dgm:prSet/>
      <dgm:spPr/>
      <dgm:t>
        <a:bodyPr/>
        <a:lstStyle/>
        <a:p>
          <a:pPr algn="ctr" rtl="0"/>
          <a:r>
            <a:rPr lang="en-US"/>
            <a:t>Nullable reference type</a:t>
          </a:r>
          <a:endParaRPr lang="en-US" dirty="0"/>
        </a:p>
      </dgm:t>
    </dgm:pt>
    <dgm:pt modelId="{D8D28E32-56ED-4007-A1EF-8BBF03C94797}" type="parTrans" cxnId="{F6C94F11-ACD4-4A08-A871-4B6E8D1253C7}">
      <dgm:prSet/>
      <dgm:spPr/>
      <dgm:t>
        <a:bodyPr/>
        <a:lstStyle/>
        <a:p>
          <a:endParaRPr lang="en-US"/>
        </a:p>
      </dgm:t>
    </dgm:pt>
    <dgm:pt modelId="{72FD28C7-D14D-4C3B-87A6-E1D3B3D0BB82}" type="sibTrans" cxnId="{F6C94F11-ACD4-4A08-A871-4B6E8D1253C7}">
      <dgm:prSet/>
      <dgm:spPr/>
      <dgm:t>
        <a:bodyPr/>
        <a:lstStyle/>
        <a:p>
          <a:endParaRPr lang="en-US"/>
        </a:p>
      </dgm:t>
    </dgm:pt>
    <dgm:pt modelId="{2AA78BD3-38FE-49C0-9927-7A3A6AB0170B}">
      <dgm:prSet/>
      <dgm:spPr/>
      <dgm:t>
        <a:bodyPr/>
        <a:lstStyle/>
        <a:p>
          <a:pPr algn="ctr" rtl="0"/>
          <a:r>
            <a:rPr lang="en-US"/>
            <a:t>Recursive patterns</a:t>
          </a:r>
          <a:endParaRPr lang="en-US" dirty="0"/>
        </a:p>
      </dgm:t>
    </dgm:pt>
    <dgm:pt modelId="{C925B8DF-CAE7-4C57-AF51-77B0E24C51B1}" type="parTrans" cxnId="{2D2FC3BD-EBC7-49BE-BD68-251A12872968}">
      <dgm:prSet/>
      <dgm:spPr/>
      <dgm:t>
        <a:bodyPr/>
        <a:lstStyle/>
        <a:p>
          <a:endParaRPr lang="en-US"/>
        </a:p>
      </dgm:t>
    </dgm:pt>
    <dgm:pt modelId="{AF7A7F64-0AAF-4024-8438-64ED71597AAF}" type="sibTrans" cxnId="{2D2FC3BD-EBC7-49BE-BD68-251A12872968}">
      <dgm:prSet/>
      <dgm:spPr/>
      <dgm:t>
        <a:bodyPr/>
        <a:lstStyle/>
        <a:p>
          <a:endParaRPr lang="en-US"/>
        </a:p>
      </dgm:t>
    </dgm:pt>
    <dgm:pt modelId="{FAE594FC-3E65-4576-B6FB-282141F1EFFD}">
      <dgm:prSet/>
      <dgm:spPr/>
      <dgm:t>
        <a:bodyPr/>
        <a:lstStyle/>
        <a:p>
          <a:pPr algn="ctr" rtl="0"/>
          <a:r>
            <a:rPr lang="en-US"/>
            <a:t>Async streams</a:t>
          </a:r>
          <a:endParaRPr lang="en-US" dirty="0"/>
        </a:p>
      </dgm:t>
    </dgm:pt>
    <dgm:pt modelId="{DE79D012-F0C1-4DDA-B21A-3DB103B12829}" type="parTrans" cxnId="{3F3A636C-1741-438B-8309-9B368AFC1D75}">
      <dgm:prSet/>
      <dgm:spPr/>
      <dgm:t>
        <a:bodyPr/>
        <a:lstStyle/>
        <a:p>
          <a:endParaRPr lang="en-US"/>
        </a:p>
      </dgm:t>
    </dgm:pt>
    <dgm:pt modelId="{90EAF569-072E-46FD-9C6D-9AFAB86F8F29}" type="sibTrans" cxnId="{3F3A636C-1741-438B-8309-9B368AFC1D75}">
      <dgm:prSet/>
      <dgm:spPr/>
      <dgm:t>
        <a:bodyPr/>
        <a:lstStyle/>
        <a:p>
          <a:endParaRPr lang="en-US"/>
        </a:p>
      </dgm:t>
    </dgm:pt>
    <dgm:pt modelId="{7AC97591-41C4-47D7-BA28-061945FA4E07}">
      <dgm:prSet/>
      <dgm:spPr/>
      <dgm:t>
        <a:bodyPr/>
        <a:lstStyle/>
        <a:p>
          <a:pPr algn="ctr" rtl="0"/>
          <a:r>
            <a:rPr lang="en-US"/>
            <a:t>Enhanced using</a:t>
          </a:r>
          <a:endParaRPr lang="en-US" dirty="0"/>
        </a:p>
      </dgm:t>
    </dgm:pt>
    <dgm:pt modelId="{7B5C5BD8-C940-4C4A-9877-6C4E8006E3EA}" type="parTrans" cxnId="{1B303071-553B-4C13-BD59-1C5372A3A9FE}">
      <dgm:prSet/>
      <dgm:spPr/>
      <dgm:t>
        <a:bodyPr/>
        <a:lstStyle/>
        <a:p>
          <a:endParaRPr lang="en-US"/>
        </a:p>
      </dgm:t>
    </dgm:pt>
    <dgm:pt modelId="{31599908-9C76-4BFC-B7DB-10D18AA5D41C}" type="sibTrans" cxnId="{1B303071-553B-4C13-BD59-1C5372A3A9FE}">
      <dgm:prSet/>
      <dgm:spPr/>
      <dgm:t>
        <a:bodyPr/>
        <a:lstStyle/>
        <a:p>
          <a:endParaRPr lang="en-US"/>
        </a:p>
      </dgm:t>
    </dgm:pt>
    <dgm:pt modelId="{CC49E3B0-5F52-4E4D-B65A-BF4AF245FE6E}">
      <dgm:prSet/>
      <dgm:spPr/>
      <dgm:t>
        <a:bodyPr/>
        <a:lstStyle/>
        <a:p>
          <a:pPr algn="ctr" rtl="0"/>
          <a:r>
            <a:rPr lang="en-US"/>
            <a:t>Ranges</a:t>
          </a:r>
          <a:endParaRPr lang="en-US" dirty="0"/>
        </a:p>
      </dgm:t>
    </dgm:pt>
    <dgm:pt modelId="{8DF62F79-BCD1-4799-9897-6EE2D0ABDA5F}" type="parTrans" cxnId="{8769BC23-2117-40C0-B5D6-B4D053D8C21E}">
      <dgm:prSet/>
      <dgm:spPr/>
      <dgm:t>
        <a:bodyPr/>
        <a:lstStyle/>
        <a:p>
          <a:endParaRPr lang="en-US"/>
        </a:p>
      </dgm:t>
    </dgm:pt>
    <dgm:pt modelId="{BCB52CC4-EF58-42BD-8F4F-24F659BD8517}" type="sibTrans" cxnId="{8769BC23-2117-40C0-B5D6-B4D053D8C21E}">
      <dgm:prSet/>
      <dgm:spPr/>
      <dgm:t>
        <a:bodyPr/>
        <a:lstStyle/>
        <a:p>
          <a:endParaRPr lang="en-US"/>
        </a:p>
      </dgm:t>
    </dgm:pt>
    <dgm:pt modelId="{5175414D-5665-40F4-B10F-761DFB8F7BB9}">
      <dgm:prSet/>
      <dgm:spPr/>
      <dgm:t>
        <a:bodyPr/>
        <a:lstStyle/>
        <a:p>
          <a:pPr algn="ctr" rtl="0"/>
          <a:r>
            <a:rPr lang="en-US"/>
            <a:t>Null-coalescing Assignment</a:t>
          </a:r>
          <a:endParaRPr lang="en-US" dirty="0"/>
        </a:p>
      </dgm:t>
    </dgm:pt>
    <dgm:pt modelId="{0699363D-8112-4977-9529-93F7B30E3F5C}" type="parTrans" cxnId="{9D936763-C726-49E8-99A1-7F33BB17B734}">
      <dgm:prSet/>
      <dgm:spPr/>
      <dgm:t>
        <a:bodyPr/>
        <a:lstStyle/>
        <a:p>
          <a:endParaRPr lang="en-US"/>
        </a:p>
      </dgm:t>
    </dgm:pt>
    <dgm:pt modelId="{02B24070-C18D-4DB3-892B-1B881AA96E25}" type="sibTrans" cxnId="{9D936763-C726-49E8-99A1-7F33BB17B734}">
      <dgm:prSet/>
      <dgm:spPr/>
      <dgm:t>
        <a:bodyPr/>
        <a:lstStyle/>
        <a:p>
          <a:endParaRPr lang="en-US"/>
        </a:p>
      </dgm:t>
    </dgm:pt>
    <dgm:pt modelId="{579F0958-5111-45CA-B819-DFFA3334FBDF}">
      <dgm:prSet/>
      <dgm:spPr/>
      <dgm:t>
        <a:bodyPr/>
        <a:lstStyle/>
        <a:p>
          <a:pPr algn="ctr" rtl="0"/>
          <a:r>
            <a:rPr lang="en-US" dirty="0"/>
            <a:t>Alternative interpolated verbatim strings</a:t>
          </a:r>
        </a:p>
      </dgm:t>
    </dgm:pt>
    <dgm:pt modelId="{BDAA3DDC-F2C4-4735-A7E9-1A7DC935E252}" type="parTrans" cxnId="{01561753-1018-4658-8B82-CEF3BBC12E4B}">
      <dgm:prSet/>
      <dgm:spPr/>
      <dgm:t>
        <a:bodyPr/>
        <a:lstStyle/>
        <a:p>
          <a:endParaRPr lang="en-US"/>
        </a:p>
      </dgm:t>
    </dgm:pt>
    <dgm:pt modelId="{B7A799A8-FAFA-4E2B-9866-38A16B6DA91F}" type="sibTrans" cxnId="{01561753-1018-4658-8B82-CEF3BBC12E4B}">
      <dgm:prSet/>
      <dgm:spPr/>
      <dgm:t>
        <a:bodyPr/>
        <a:lstStyle/>
        <a:p>
          <a:endParaRPr lang="en-US"/>
        </a:p>
      </dgm:t>
    </dgm:pt>
    <dgm:pt modelId="{57281420-792C-4F08-BC0A-590D866182AF}">
      <dgm:prSet/>
      <dgm:spPr/>
      <dgm:t>
        <a:bodyPr/>
        <a:lstStyle/>
        <a:p>
          <a:pPr algn="ctr" rtl="0"/>
          <a:r>
            <a:rPr lang="en-US"/>
            <a:t>stackalloc in nested contexts</a:t>
          </a:r>
          <a:endParaRPr lang="en-US" dirty="0"/>
        </a:p>
      </dgm:t>
    </dgm:pt>
    <dgm:pt modelId="{FB4860E2-F3CB-47E2-A961-5BFCF8D864C9}" type="parTrans" cxnId="{AF2ACC2D-A2FE-4941-A7C2-F106FC79BBA3}">
      <dgm:prSet/>
      <dgm:spPr/>
      <dgm:t>
        <a:bodyPr/>
        <a:lstStyle/>
        <a:p>
          <a:endParaRPr lang="en-US"/>
        </a:p>
      </dgm:t>
    </dgm:pt>
    <dgm:pt modelId="{242DC403-6F7C-497E-B8E8-2B7D62972E6A}" type="sibTrans" cxnId="{AF2ACC2D-A2FE-4941-A7C2-F106FC79BBA3}">
      <dgm:prSet/>
      <dgm:spPr/>
      <dgm:t>
        <a:bodyPr/>
        <a:lstStyle/>
        <a:p>
          <a:endParaRPr lang="en-US"/>
        </a:p>
      </dgm:t>
    </dgm:pt>
    <dgm:pt modelId="{05BEDB6C-8DB9-4571-A7F9-90CFFE269107}">
      <dgm:prSet/>
      <dgm:spPr/>
      <dgm:t>
        <a:bodyPr/>
        <a:lstStyle/>
        <a:p>
          <a:pPr algn="ctr" rtl="0"/>
          <a:r>
            <a:rPr lang="en-US"/>
            <a:t>Unmanaged generic structs</a:t>
          </a:r>
          <a:endParaRPr lang="en-US" dirty="0"/>
        </a:p>
      </dgm:t>
    </dgm:pt>
    <dgm:pt modelId="{308341A8-6480-4523-91AA-AF30A87944C5}" type="parTrans" cxnId="{284C547D-00B0-4ABC-B214-27E6C73CB890}">
      <dgm:prSet/>
      <dgm:spPr/>
      <dgm:t>
        <a:bodyPr/>
        <a:lstStyle/>
        <a:p>
          <a:endParaRPr lang="en-US"/>
        </a:p>
      </dgm:t>
    </dgm:pt>
    <dgm:pt modelId="{EA6FA755-87C0-40A6-8FB0-65D9F3F6C3FA}" type="sibTrans" cxnId="{284C547D-00B0-4ABC-B214-27E6C73CB890}">
      <dgm:prSet/>
      <dgm:spPr/>
      <dgm:t>
        <a:bodyPr/>
        <a:lstStyle/>
        <a:p>
          <a:endParaRPr lang="en-US"/>
        </a:p>
      </dgm:t>
    </dgm:pt>
    <dgm:pt modelId="{41EDD315-1B8E-40EF-9B17-C729360681FC}">
      <dgm:prSet/>
      <dgm:spPr/>
      <dgm:t>
        <a:bodyPr/>
        <a:lstStyle/>
        <a:p>
          <a:pPr algn="ctr" rtl="0"/>
          <a:r>
            <a:rPr lang="en-US"/>
            <a:t>Static local functions</a:t>
          </a:r>
          <a:endParaRPr lang="en-US" dirty="0"/>
        </a:p>
      </dgm:t>
    </dgm:pt>
    <dgm:pt modelId="{D0991E54-0840-4061-90EB-0DB0AFB646A9}" type="parTrans" cxnId="{4067BB4B-12C1-447F-888E-59B8AC1AC2FE}">
      <dgm:prSet/>
      <dgm:spPr/>
      <dgm:t>
        <a:bodyPr/>
        <a:lstStyle/>
        <a:p>
          <a:endParaRPr lang="en-US"/>
        </a:p>
      </dgm:t>
    </dgm:pt>
    <dgm:pt modelId="{AE2103AB-70F0-4952-8AE4-6D422B897291}" type="sibTrans" cxnId="{4067BB4B-12C1-447F-888E-59B8AC1AC2FE}">
      <dgm:prSet/>
      <dgm:spPr/>
      <dgm:t>
        <a:bodyPr/>
        <a:lstStyle/>
        <a:p>
          <a:endParaRPr lang="en-US"/>
        </a:p>
      </dgm:t>
    </dgm:pt>
    <dgm:pt modelId="{B3ED8413-54E6-4A24-8934-667C72AFEC3C}">
      <dgm:prSet/>
      <dgm:spPr/>
      <dgm:t>
        <a:bodyPr/>
        <a:lstStyle/>
        <a:p>
          <a:pPr algn="ctr" rtl="0"/>
          <a:r>
            <a:rPr lang="en-US"/>
            <a:t>Readonly members</a:t>
          </a:r>
          <a:endParaRPr lang="en-US" dirty="0"/>
        </a:p>
      </dgm:t>
    </dgm:pt>
    <dgm:pt modelId="{8B70D689-F128-4D5B-9BA6-7A56F4697F00}" type="parTrans" cxnId="{616A2283-5A31-464E-A90F-A55D9F30BDA8}">
      <dgm:prSet/>
      <dgm:spPr/>
      <dgm:t>
        <a:bodyPr/>
        <a:lstStyle/>
        <a:p>
          <a:endParaRPr lang="en-US"/>
        </a:p>
      </dgm:t>
    </dgm:pt>
    <dgm:pt modelId="{1B6F8149-78C9-4CAD-BAD1-5B55F2C8B5EF}" type="sibTrans" cxnId="{616A2283-5A31-464E-A90F-A55D9F30BDA8}">
      <dgm:prSet/>
      <dgm:spPr/>
      <dgm:t>
        <a:bodyPr/>
        <a:lstStyle/>
        <a:p>
          <a:endParaRPr lang="en-US"/>
        </a:p>
      </dgm:t>
    </dgm:pt>
    <dgm:pt modelId="{D657B87C-0DF3-438A-975C-A037F2358278}" type="pres">
      <dgm:prSet presAssocID="{D168A497-3D3D-4106-9CDE-F9158F429487}" presName="diagram" presStyleCnt="0">
        <dgm:presLayoutVars>
          <dgm:dir/>
          <dgm:resizeHandles val="exact"/>
        </dgm:presLayoutVars>
      </dgm:prSet>
      <dgm:spPr/>
    </dgm:pt>
    <dgm:pt modelId="{E0B2027A-F7C8-411F-804F-23DDA100803B}" type="pres">
      <dgm:prSet presAssocID="{6867D4AE-3EA4-4E11-A37D-3EF655EE28F4}" presName="node" presStyleLbl="node1" presStyleIdx="0" presStyleCnt="12">
        <dgm:presLayoutVars>
          <dgm:bulletEnabled val="1"/>
        </dgm:presLayoutVars>
      </dgm:prSet>
      <dgm:spPr/>
    </dgm:pt>
    <dgm:pt modelId="{87E9684D-CE69-4D8C-B3CC-0AAF87747D60}" type="pres">
      <dgm:prSet presAssocID="{23D837C3-3882-4977-8399-C5BB50B52BDA}" presName="sibTrans" presStyleCnt="0"/>
      <dgm:spPr/>
    </dgm:pt>
    <dgm:pt modelId="{A132CC73-179D-4792-A889-05D6D41273D2}" type="pres">
      <dgm:prSet presAssocID="{A38BEEE7-2FC6-4D06-A304-B86CE8837EF7}" presName="node" presStyleLbl="node1" presStyleIdx="1" presStyleCnt="12">
        <dgm:presLayoutVars>
          <dgm:bulletEnabled val="1"/>
        </dgm:presLayoutVars>
      </dgm:prSet>
      <dgm:spPr/>
    </dgm:pt>
    <dgm:pt modelId="{A5AEBFC2-EAF7-4AA2-ABA4-EE2E882C7084}" type="pres">
      <dgm:prSet presAssocID="{72FD28C7-D14D-4C3B-87A6-E1D3B3D0BB82}" presName="sibTrans" presStyleCnt="0"/>
      <dgm:spPr/>
    </dgm:pt>
    <dgm:pt modelId="{C62E3773-B57B-4EE8-99F9-2256B62C404E}" type="pres">
      <dgm:prSet presAssocID="{2AA78BD3-38FE-49C0-9927-7A3A6AB0170B}" presName="node" presStyleLbl="node1" presStyleIdx="2" presStyleCnt="12">
        <dgm:presLayoutVars>
          <dgm:bulletEnabled val="1"/>
        </dgm:presLayoutVars>
      </dgm:prSet>
      <dgm:spPr/>
    </dgm:pt>
    <dgm:pt modelId="{E5007D07-93A8-4F0C-81A3-10C30584AAA5}" type="pres">
      <dgm:prSet presAssocID="{AF7A7F64-0AAF-4024-8438-64ED71597AAF}" presName="sibTrans" presStyleCnt="0"/>
      <dgm:spPr/>
    </dgm:pt>
    <dgm:pt modelId="{994A6BE3-7E6C-4B85-9424-867A2F3BABF3}" type="pres">
      <dgm:prSet presAssocID="{FAE594FC-3E65-4576-B6FB-282141F1EFFD}" presName="node" presStyleLbl="node1" presStyleIdx="3" presStyleCnt="12">
        <dgm:presLayoutVars>
          <dgm:bulletEnabled val="1"/>
        </dgm:presLayoutVars>
      </dgm:prSet>
      <dgm:spPr/>
    </dgm:pt>
    <dgm:pt modelId="{65EE3B8C-FE4D-4D51-9ED5-A0D2C376B204}" type="pres">
      <dgm:prSet presAssocID="{90EAF569-072E-46FD-9C6D-9AFAB86F8F29}" presName="sibTrans" presStyleCnt="0"/>
      <dgm:spPr/>
    </dgm:pt>
    <dgm:pt modelId="{8BF19C5D-E015-4C72-B11D-D089B780FC34}" type="pres">
      <dgm:prSet presAssocID="{7AC97591-41C4-47D7-BA28-061945FA4E07}" presName="node" presStyleLbl="node1" presStyleIdx="4" presStyleCnt="12">
        <dgm:presLayoutVars>
          <dgm:bulletEnabled val="1"/>
        </dgm:presLayoutVars>
      </dgm:prSet>
      <dgm:spPr/>
    </dgm:pt>
    <dgm:pt modelId="{C2C9FB69-3C9A-44B2-9615-B353E20B0919}" type="pres">
      <dgm:prSet presAssocID="{31599908-9C76-4BFC-B7DB-10D18AA5D41C}" presName="sibTrans" presStyleCnt="0"/>
      <dgm:spPr/>
    </dgm:pt>
    <dgm:pt modelId="{C3700B87-2619-4195-B77E-033BB6DE8986}" type="pres">
      <dgm:prSet presAssocID="{CC49E3B0-5F52-4E4D-B65A-BF4AF245FE6E}" presName="node" presStyleLbl="node1" presStyleIdx="5" presStyleCnt="12">
        <dgm:presLayoutVars>
          <dgm:bulletEnabled val="1"/>
        </dgm:presLayoutVars>
      </dgm:prSet>
      <dgm:spPr/>
    </dgm:pt>
    <dgm:pt modelId="{12A0E821-0E2F-4C33-8C7D-B67440833778}" type="pres">
      <dgm:prSet presAssocID="{BCB52CC4-EF58-42BD-8F4F-24F659BD8517}" presName="sibTrans" presStyleCnt="0"/>
      <dgm:spPr/>
    </dgm:pt>
    <dgm:pt modelId="{5F03B911-6A5F-42E0-A816-D87D54FC2CA1}" type="pres">
      <dgm:prSet presAssocID="{5175414D-5665-40F4-B10F-761DFB8F7BB9}" presName="node" presStyleLbl="node1" presStyleIdx="6" presStyleCnt="12">
        <dgm:presLayoutVars>
          <dgm:bulletEnabled val="1"/>
        </dgm:presLayoutVars>
      </dgm:prSet>
      <dgm:spPr/>
    </dgm:pt>
    <dgm:pt modelId="{4817854C-104A-4410-9051-3B3928554078}" type="pres">
      <dgm:prSet presAssocID="{02B24070-C18D-4DB3-892B-1B881AA96E25}" presName="sibTrans" presStyleCnt="0"/>
      <dgm:spPr/>
    </dgm:pt>
    <dgm:pt modelId="{8A5D3AF8-FC24-420C-902C-D4E313EA4CFE}" type="pres">
      <dgm:prSet presAssocID="{579F0958-5111-45CA-B819-DFFA3334FBDF}" presName="node" presStyleLbl="node1" presStyleIdx="7" presStyleCnt="12">
        <dgm:presLayoutVars>
          <dgm:bulletEnabled val="1"/>
        </dgm:presLayoutVars>
      </dgm:prSet>
      <dgm:spPr/>
    </dgm:pt>
    <dgm:pt modelId="{F063EFFC-8CA7-4F6F-B7C4-012B5125D985}" type="pres">
      <dgm:prSet presAssocID="{B7A799A8-FAFA-4E2B-9866-38A16B6DA91F}" presName="sibTrans" presStyleCnt="0"/>
      <dgm:spPr/>
    </dgm:pt>
    <dgm:pt modelId="{BA64D1E9-3248-4CB2-8E60-FF3AD586807F}" type="pres">
      <dgm:prSet presAssocID="{57281420-792C-4F08-BC0A-590D866182AF}" presName="node" presStyleLbl="node1" presStyleIdx="8" presStyleCnt="12">
        <dgm:presLayoutVars>
          <dgm:bulletEnabled val="1"/>
        </dgm:presLayoutVars>
      </dgm:prSet>
      <dgm:spPr/>
    </dgm:pt>
    <dgm:pt modelId="{6ACE9E62-542D-41A4-8A2B-E3743F7F0AAA}" type="pres">
      <dgm:prSet presAssocID="{242DC403-6F7C-497E-B8E8-2B7D62972E6A}" presName="sibTrans" presStyleCnt="0"/>
      <dgm:spPr/>
    </dgm:pt>
    <dgm:pt modelId="{7AE1B845-2263-4729-A3A0-8B9C40CB1DB6}" type="pres">
      <dgm:prSet presAssocID="{05BEDB6C-8DB9-4571-A7F9-90CFFE269107}" presName="node" presStyleLbl="node1" presStyleIdx="9" presStyleCnt="12">
        <dgm:presLayoutVars>
          <dgm:bulletEnabled val="1"/>
        </dgm:presLayoutVars>
      </dgm:prSet>
      <dgm:spPr/>
    </dgm:pt>
    <dgm:pt modelId="{A9F63C65-62BC-4C65-91F4-5CDEADF6B479}" type="pres">
      <dgm:prSet presAssocID="{EA6FA755-87C0-40A6-8FB0-65D9F3F6C3FA}" presName="sibTrans" presStyleCnt="0"/>
      <dgm:spPr/>
    </dgm:pt>
    <dgm:pt modelId="{3D88972C-A1AD-43B7-AE6A-F4DFCAB38BA8}" type="pres">
      <dgm:prSet presAssocID="{41EDD315-1B8E-40EF-9B17-C729360681FC}" presName="node" presStyleLbl="node1" presStyleIdx="10" presStyleCnt="12">
        <dgm:presLayoutVars>
          <dgm:bulletEnabled val="1"/>
        </dgm:presLayoutVars>
      </dgm:prSet>
      <dgm:spPr/>
    </dgm:pt>
    <dgm:pt modelId="{DC578E02-4E1B-432B-871C-0723D77FD90E}" type="pres">
      <dgm:prSet presAssocID="{AE2103AB-70F0-4952-8AE4-6D422B897291}" presName="sibTrans" presStyleCnt="0"/>
      <dgm:spPr/>
    </dgm:pt>
    <dgm:pt modelId="{A5834D2C-6374-4157-9E92-5D9A50DBD882}" type="pres">
      <dgm:prSet presAssocID="{B3ED8413-54E6-4A24-8934-667C72AFEC3C}" presName="node" presStyleLbl="node1" presStyleIdx="11" presStyleCnt="12">
        <dgm:presLayoutVars>
          <dgm:bulletEnabled val="1"/>
        </dgm:presLayoutVars>
      </dgm:prSet>
      <dgm:spPr/>
    </dgm:pt>
  </dgm:ptLst>
  <dgm:cxnLst>
    <dgm:cxn modelId="{F328F209-C052-448F-BF47-E3E61EAAF1AA}" type="presOf" srcId="{57281420-792C-4F08-BC0A-590D866182AF}" destId="{BA64D1E9-3248-4CB2-8E60-FF3AD586807F}" srcOrd="0" destOrd="0" presId="urn:microsoft.com/office/officeart/2005/8/layout/default"/>
    <dgm:cxn modelId="{F6C94F11-ACD4-4A08-A871-4B6E8D1253C7}" srcId="{D168A497-3D3D-4106-9CDE-F9158F429487}" destId="{A38BEEE7-2FC6-4D06-A304-B86CE8837EF7}" srcOrd="1" destOrd="0" parTransId="{D8D28E32-56ED-4007-A1EF-8BBF03C94797}" sibTransId="{72FD28C7-D14D-4C3B-87A6-E1D3B3D0BB82}"/>
    <dgm:cxn modelId="{37A52521-95BE-48E5-B290-4DDB5B78A20A}" type="presOf" srcId="{FAE594FC-3E65-4576-B6FB-282141F1EFFD}" destId="{994A6BE3-7E6C-4B85-9424-867A2F3BABF3}" srcOrd="0" destOrd="0" presId="urn:microsoft.com/office/officeart/2005/8/layout/default"/>
    <dgm:cxn modelId="{09204B21-3D6C-4593-8CB2-1B39570F55D7}" srcId="{D168A497-3D3D-4106-9CDE-F9158F429487}" destId="{6867D4AE-3EA4-4E11-A37D-3EF655EE28F4}" srcOrd="0" destOrd="0" parTransId="{E8342A14-34BC-45F5-B4C2-51CC120A574F}" sibTransId="{23D837C3-3882-4977-8399-C5BB50B52BDA}"/>
    <dgm:cxn modelId="{DB742B23-E997-453B-BC00-5EDCB00B00E2}" type="presOf" srcId="{5175414D-5665-40F4-B10F-761DFB8F7BB9}" destId="{5F03B911-6A5F-42E0-A816-D87D54FC2CA1}" srcOrd="0" destOrd="0" presId="urn:microsoft.com/office/officeart/2005/8/layout/default"/>
    <dgm:cxn modelId="{8769BC23-2117-40C0-B5D6-B4D053D8C21E}" srcId="{D168A497-3D3D-4106-9CDE-F9158F429487}" destId="{CC49E3B0-5F52-4E4D-B65A-BF4AF245FE6E}" srcOrd="5" destOrd="0" parTransId="{8DF62F79-BCD1-4799-9897-6EE2D0ABDA5F}" sibTransId="{BCB52CC4-EF58-42BD-8F4F-24F659BD8517}"/>
    <dgm:cxn modelId="{AF2ACC2D-A2FE-4941-A7C2-F106FC79BBA3}" srcId="{D168A497-3D3D-4106-9CDE-F9158F429487}" destId="{57281420-792C-4F08-BC0A-590D866182AF}" srcOrd="8" destOrd="0" parTransId="{FB4860E2-F3CB-47E2-A961-5BFCF8D864C9}" sibTransId="{242DC403-6F7C-497E-B8E8-2B7D62972E6A}"/>
    <dgm:cxn modelId="{2B8BCA34-8104-4F7B-98BC-4D08832580F9}" type="presOf" srcId="{41EDD315-1B8E-40EF-9B17-C729360681FC}" destId="{3D88972C-A1AD-43B7-AE6A-F4DFCAB38BA8}" srcOrd="0" destOrd="0" presId="urn:microsoft.com/office/officeart/2005/8/layout/default"/>
    <dgm:cxn modelId="{9D936763-C726-49E8-99A1-7F33BB17B734}" srcId="{D168A497-3D3D-4106-9CDE-F9158F429487}" destId="{5175414D-5665-40F4-B10F-761DFB8F7BB9}" srcOrd="6" destOrd="0" parTransId="{0699363D-8112-4977-9529-93F7B30E3F5C}" sibTransId="{02B24070-C18D-4DB3-892B-1B881AA96E25}"/>
    <dgm:cxn modelId="{15F15267-9149-4DEE-9E7F-C6241365A2C2}" type="presOf" srcId="{A38BEEE7-2FC6-4D06-A304-B86CE8837EF7}" destId="{A132CC73-179D-4792-A889-05D6D41273D2}" srcOrd="0" destOrd="0" presId="urn:microsoft.com/office/officeart/2005/8/layout/default"/>
    <dgm:cxn modelId="{3385D867-01E7-4430-95F3-EBFB0871A907}" type="presOf" srcId="{CC49E3B0-5F52-4E4D-B65A-BF4AF245FE6E}" destId="{C3700B87-2619-4195-B77E-033BB6DE8986}" srcOrd="0" destOrd="0" presId="urn:microsoft.com/office/officeart/2005/8/layout/default"/>
    <dgm:cxn modelId="{4A444068-5ED8-4B80-8BE1-88026262C4C8}" type="presOf" srcId="{7AC97591-41C4-47D7-BA28-061945FA4E07}" destId="{8BF19C5D-E015-4C72-B11D-D089B780FC34}" srcOrd="0" destOrd="0" presId="urn:microsoft.com/office/officeart/2005/8/layout/default"/>
    <dgm:cxn modelId="{4067BB4B-12C1-447F-888E-59B8AC1AC2FE}" srcId="{D168A497-3D3D-4106-9CDE-F9158F429487}" destId="{41EDD315-1B8E-40EF-9B17-C729360681FC}" srcOrd="10" destOrd="0" parTransId="{D0991E54-0840-4061-90EB-0DB0AFB646A9}" sibTransId="{AE2103AB-70F0-4952-8AE4-6D422B897291}"/>
    <dgm:cxn modelId="{3F3A636C-1741-438B-8309-9B368AFC1D75}" srcId="{D168A497-3D3D-4106-9CDE-F9158F429487}" destId="{FAE594FC-3E65-4576-B6FB-282141F1EFFD}" srcOrd="3" destOrd="0" parTransId="{DE79D012-F0C1-4DDA-B21A-3DB103B12829}" sibTransId="{90EAF569-072E-46FD-9C6D-9AFAB86F8F29}"/>
    <dgm:cxn modelId="{1B303071-553B-4C13-BD59-1C5372A3A9FE}" srcId="{D168A497-3D3D-4106-9CDE-F9158F429487}" destId="{7AC97591-41C4-47D7-BA28-061945FA4E07}" srcOrd="4" destOrd="0" parTransId="{7B5C5BD8-C940-4C4A-9877-6C4E8006E3EA}" sibTransId="{31599908-9C76-4BFC-B7DB-10D18AA5D41C}"/>
    <dgm:cxn modelId="{01561753-1018-4658-8B82-CEF3BBC12E4B}" srcId="{D168A497-3D3D-4106-9CDE-F9158F429487}" destId="{579F0958-5111-45CA-B819-DFFA3334FBDF}" srcOrd="7" destOrd="0" parTransId="{BDAA3DDC-F2C4-4735-A7E9-1A7DC935E252}" sibTransId="{B7A799A8-FAFA-4E2B-9866-38A16B6DA91F}"/>
    <dgm:cxn modelId="{284C547D-00B0-4ABC-B214-27E6C73CB890}" srcId="{D168A497-3D3D-4106-9CDE-F9158F429487}" destId="{05BEDB6C-8DB9-4571-A7F9-90CFFE269107}" srcOrd="9" destOrd="0" parTransId="{308341A8-6480-4523-91AA-AF30A87944C5}" sibTransId="{EA6FA755-87C0-40A6-8FB0-65D9F3F6C3FA}"/>
    <dgm:cxn modelId="{616A2283-5A31-464E-A90F-A55D9F30BDA8}" srcId="{D168A497-3D3D-4106-9CDE-F9158F429487}" destId="{B3ED8413-54E6-4A24-8934-667C72AFEC3C}" srcOrd="11" destOrd="0" parTransId="{8B70D689-F128-4D5B-9BA6-7A56F4697F00}" sibTransId="{1B6F8149-78C9-4CAD-BAD1-5B55F2C8B5EF}"/>
    <dgm:cxn modelId="{00A49F95-CE18-42F9-A5AD-6F1F766FB1FF}" type="presOf" srcId="{05BEDB6C-8DB9-4571-A7F9-90CFFE269107}" destId="{7AE1B845-2263-4729-A3A0-8B9C40CB1DB6}" srcOrd="0" destOrd="0" presId="urn:microsoft.com/office/officeart/2005/8/layout/default"/>
    <dgm:cxn modelId="{C31E15B8-5142-4827-A49B-A62F8DFC3577}" type="presOf" srcId="{6867D4AE-3EA4-4E11-A37D-3EF655EE28F4}" destId="{E0B2027A-F7C8-411F-804F-23DDA100803B}" srcOrd="0" destOrd="0" presId="urn:microsoft.com/office/officeart/2005/8/layout/default"/>
    <dgm:cxn modelId="{2D2FC3BD-EBC7-49BE-BD68-251A12872968}" srcId="{D168A497-3D3D-4106-9CDE-F9158F429487}" destId="{2AA78BD3-38FE-49C0-9927-7A3A6AB0170B}" srcOrd="2" destOrd="0" parTransId="{C925B8DF-CAE7-4C57-AF51-77B0E24C51B1}" sibTransId="{AF7A7F64-0AAF-4024-8438-64ED71597AAF}"/>
    <dgm:cxn modelId="{76290CBE-0354-483B-9692-B77B50D2D412}" type="presOf" srcId="{579F0958-5111-45CA-B819-DFFA3334FBDF}" destId="{8A5D3AF8-FC24-420C-902C-D4E313EA4CFE}" srcOrd="0" destOrd="0" presId="urn:microsoft.com/office/officeart/2005/8/layout/default"/>
    <dgm:cxn modelId="{D4548BE5-C570-4E4F-B5E1-D5A440C3031B}" type="presOf" srcId="{2AA78BD3-38FE-49C0-9927-7A3A6AB0170B}" destId="{C62E3773-B57B-4EE8-99F9-2256B62C404E}" srcOrd="0" destOrd="0" presId="urn:microsoft.com/office/officeart/2005/8/layout/default"/>
    <dgm:cxn modelId="{7E71AEF0-3DF4-4DE7-ABE8-0C6DA811317D}" type="presOf" srcId="{D168A497-3D3D-4106-9CDE-F9158F429487}" destId="{D657B87C-0DF3-438A-975C-A037F2358278}" srcOrd="0" destOrd="0" presId="urn:microsoft.com/office/officeart/2005/8/layout/default"/>
    <dgm:cxn modelId="{CBBF31F2-BB2E-43D8-B54B-D6E46AAF1250}" type="presOf" srcId="{B3ED8413-54E6-4A24-8934-667C72AFEC3C}" destId="{A5834D2C-6374-4157-9E92-5D9A50DBD882}" srcOrd="0" destOrd="0" presId="urn:microsoft.com/office/officeart/2005/8/layout/default"/>
    <dgm:cxn modelId="{A6395692-6665-4B10-9164-576704D80C86}" type="presParOf" srcId="{D657B87C-0DF3-438A-975C-A037F2358278}" destId="{E0B2027A-F7C8-411F-804F-23DDA100803B}" srcOrd="0" destOrd="0" presId="urn:microsoft.com/office/officeart/2005/8/layout/default"/>
    <dgm:cxn modelId="{4788952D-9892-44D4-B144-C9ABB05E3CA2}" type="presParOf" srcId="{D657B87C-0DF3-438A-975C-A037F2358278}" destId="{87E9684D-CE69-4D8C-B3CC-0AAF87747D60}" srcOrd="1" destOrd="0" presId="urn:microsoft.com/office/officeart/2005/8/layout/default"/>
    <dgm:cxn modelId="{6D8A5928-48D6-4936-BBFE-F3DE92EF7CE1}" type="presParOf" srcId="{D657B87C-0DF3-438A-975C-A037F2358278}" destId="{A132CC73-179D-4792-A889-05D6D41273D2}" srcOrd="2" destOrd="0" presId="urn:microsoft.com/office/officeart/2005/8/layout/default"/>
    <dgm:cxn modelId="{C4575B99-C34C-4140-BAF3-5250E0349E42}" type="presParOf" srcId="{D657B87C-0DF3-438A-975C-A037F2358278}" destId="{A5AEBFC2-EAF7-4AA2-ABA4-EE2E882C7084}" srcOrd="3" destOrd="0" presId="urn:microsoft.com/office/officeart/2005/8/layout/default"/>
    <dgm:cxn modelId="{4AEF78CD-31A9-4911-9AD3-220855669BCF}" type="presParOf" srcId="{D657B87C-0DF3-438A-975C-A037F2358278}" destId="{C62E3773-B57B-4EE8-99F9-2256B62C404E}" srcOrd="4" destOrd="0" presId="urn:microsoft.com/office/officeart/2005/8/layout/default"/>
    <dgm:cxn modelId="{038E94A8-A631-41AA-91E1-DEB98AF2BBDF}" type="presParOf" srcId="{D657B87C-0DF3-438A-975C-A037F2358278}" destId="{E5007D07-93A8-4F0C-81A3-10C30584AAA5}" srcOrd="5" destOrd="0" presId="urn:microsoft.com/office/officeart/2005/8/layout/default"/>
    <dgm:cxn modelId="{4F68130D-D523-4012-9E66-85CDFBAC1C6D}" type="presParOf" srcId="{D657B87C-0DF3-438A-975C-A037F2358278}" destId="{994A6BE3-7E6C-4B85-9424-867A2F3BABF3}" srcOrd="6" destOrd="0" presId="urn:microsoft.com/office/officeart/2005/8/layout/default"/>
    <dgm:cxn modelId="{ABA7A7FE-68B1-40DF-9CEC-A5B24BF0092E}" type="presParOf" srcId="{D657B87C-0DF3-438A-975C-A037F2358278}" destId="{65EE3B8C-FE4D-4D51-9ED5-A0D2C376B204}" srcOrd="7" destOrd="0" presId="urn:microsoft.com/office/officeart/2005/8/layout/default"/>
    <dgm:cxn modelId="{D258BD08-D89B-41E3-BDB3-9F19D5BC7645}" type="presParOf" srcId="{D657B87C-0DF3-438A-975C-A037F2358278}" destId="{8BF19C5D-E015-4C72-B11D-D089B780FC34}" srcOrd="8" destOrd="0" presId="urn:microsoft.com/office/officeart/2005/8/layout/default"/>
    <dgm:cxn modelId="{244B2F6C-FDB0-4592-ACB1-C22956860DCE}" type="presParOf" srcId="{D657B87C-0DF3-438A-975C-A037F2358278}" destId="{C2C9FB69-3C9A-44B2-9615-B353E20B0919}" srcOrd="9" destOrd="0" presId="urn:microsoft.com/office/officeart/2005/8/layout/default"/>
    <dgm:cxn modelId="{6ECA9098-40DF-4AE6-8B42-8D2F4F24320E}" type="presParOf" srcId="{D657B87C-0DF3-438A-975C-A037F2358278}" destId="{C3700B87-2619-4195-B77E-033BB6DE8986}" srcOrd="10" destOrd="0" presId="urn:microsoft.com/office/officeart/2005/8/layout/default"/>
    <dgm:cxn modelId="{65F43EB6-EB9D-4DF2-A7FA-55EC2468DE38}" type="presParOf" srcId="{D657B87C-0DF3-438A-975C-A037F2358278}" destId="{12A0E821-0E2F-4C33-8C7D-B67440833778}" srcOrd="11" destOrd="0" presId="urn:microsoft.com/office/officeart/2005/8/layout/default"/>
    <dgm:cxn modelId="{4DFC25D2-E836-4B2A-B19A-F0A7202DE754}" type="presParOf" srcId="{D657B87C-0DF3-438A-975C-A037F2358278}" destId="{5F03B911-6A5F-42E0-A816-D87D54FC2CA1}" srcOrd="12" destOrd="0" presId="urn:microsoft.com/office/officeart/2005/8/layout/default"/>
    <dgm:cxn modelId="{DC60F73E-FD75-4820-9CDA-DE38EFE5732C}" type="presParOf" srcId="{D657B87C-0DF3-438A-975C-A037F2358278}" destId="{4817854C-104A-4410-9051-3B3928554078}" srcOrd="13" destOrd="0" presId="urn:microsoft.com/office/officeart/2005/8/layout/default"/>
    <dgm:cxn modelId="{754A390D-2934-4C48-8705-B573CD6C9B01}" type="presParOf" srcId="{D657B87C-0DF3-438A-975C-A037F2358278}" destId="{8A5D3AF8-FC24-420C-902C-D4E313EA4CFE}" srcOrd="14" destOrd="0" presId="urn:microsoft.com/office/officeart/2005/8/layout/default"/>
    <dgm:cxn modelId="{70FE3BC5-4169-40EC-80D7-E08C08E24580}" type="presParOf" srcId="{D657B87C-0DF3-438A-975C-A037F2358278}" destId="{F063EFFC-8CA7-4F6F-B7C4-012B5125D985}" srcOrd="15" destOrd="0" presId="urn:microsoft.com/office/officeart/2005/8/layout/default"/>
    <dgm:cxn modelId="{CB1EC4FE-0150-4DC9-B82D-448D154C28A0}" type="presParOf" srcId="{D657B87C-0DF3-438A-975C-A037F2358278}" destId="{BA64D1E9-3248-4CB2-8E60-FF3AD586807F}" srcOrd="16" destOrd="0" presId="urn:microsoft.com/office/officeart/2005/8/layout/default"/>
    <dgm:cxn modelId="{986D8D6A-349C-4524-904D-BF625FF30C84}" type="presParOf" srcId="{D657B87C-0DF3-438A-975C-A037F2358278}" destId="{6ACE9E62-542D-41A4-8A2B-E3743F7F0AAA}" srcOrd="17" destOrd="0" presId="urn:microsoft.com/office/officeart/2005/8/layout/default"/>
    <dgm:cxn modelId="{7ACF226C-C5E2-4F5C-AA01-D0038582059C}" type="presParOf" srcId="{D657B87C-0DF3-438A-975C-A037F2358278}" destId="{7AE1B845-2263-4729-A3A0-8B9C40CB1DB6}" srcOrd="18" destOrd="0" presId="urn:microsoft.com/office/officeart/2005/8/layout/default"/>
    <dgm:cxn modelId="{43E5CE5B-6840-4056-B345-DC3760CF2D34}" type="presParOf" srcId="{D657B87C-0DF3-438A-975C-A037F2358278}" destId="{A9F63C65-62BC-4C65-91F4-5CDEADF6B479}" srcOrd="19" destOrd="0" presId="urn:microsoft.com/office/officeart/2005/8/layout/default"/>
    <dgm:cxn modelId="{61181E10-659D-453B-B2C8-B1146BB9F847}" type="presParOf" srcId="{D657B87C-0DF3-438A-975C-A037F2358278}" destId="{3D88972C-A1AD-43B7-AE6A-F4DFCAB38BA8}" srcOrd="20" destOrd="0" presId="urn:microsoft.com/office/officeart/2005/8/layout/default"/>
    <dgm:cxn modelId="{30C549A0-1505-478B-9E1B-42D27F2C65BF}" type="presParOf" srcId="{D657B87C-0DF3-438A-975C-A037F2358278}" destId="{DC578E02-4E1B-432B-871C-0723D77FD90E}" srcOrd="21" destOrd="0" presId="urn:microsoft.com/office/officeart/2005/8/layout/default"/>
    <dgm:cxn modelId="{3EBB3BE8-26D3-4FD2-A9EC-C3745871B1AB}" type="presParOf" srcId="{D657B87C-0DF3-438A-975C-A037F2358278}" destId="{A5834D2C-6374-4157-9E92-5D9A50DBD882}"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764E-84F6-4803-B851-B4E551174C57}">
      <dsp:nvSpPr>
        <dsp:cNvPr id="0" name=""/>
        <dsp:cNvSpPr/>
      </dsp:nvSpPr>
      <dsp:spPr>
        <a:xfrm>
          <a:off x="3348"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Cross-platform</a:t>
          </a:r>
        </a:p>
      </dsp:txBody>
      <dsp:txXfrm>
        <a:off x="3348" y="678644"/>
        <a:ext cx="2656582" cy="1593949"/>
      </dsp:txXfrm>
    </dsp:sp>
    <dsp:sp modelId="{C705840D-B4C7-4F92-9A49-BB8E8A2D8168}">
      <dsp:nvSpPr>
        <dsp:cNvPr id="0" name=""/>
        <dsp:cNvSpPr/>
      </dsp:nvSpPr>
      <dsp:spPr>
        <a:xfrm>
          <a:off x="2925588"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Consistent across architectures</a:t>
          </a:r>
        </a:p>
      </dsp:txBody>
      <dsp:txXfrm>
        <a:off x="2925588" y="678644"/>
        <a:ext cx="2656582" cy="1593949"/>
      </dsp:txXfrm>
    </dsp:sp>
    <dsp:sp modelId="{DA31CA26-2FFA-4C78-B9CC-8123E23968B8}">
      <dsp:nvSpPr>
        <dsp:cNvPr id="0" name=""/>
        <dsp:cNvSpPr/>
      </dsp:nvSpPr>
      <dsp:spPr>
        <a:xfrm>
          <a:off x="5847829"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Command-line tools</a:t>
          </a:r>
        </a:p>
      </dsp:txBody>
      <dsp:txXfrm>
        <a:off x="5847829" y="678644"/>
        <a:ext cx="2656582" cy="1593949"/>
      </dsp:txXfrm>
    </dsp:sp>
    <dsp:sp modelId="{1198FDD4-425A-40AA-826A-72E2B9A9D3FF}">
      <dsp:nvSpPr>
        <dsp:cNvPr id="0" name=""/>
        <dsp:cNvSpPr/>
      </dsp:nvSpPr>
      <dsp:spPr>
        <a:xfrm>
          <a:off x="8770069"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Flexible deployment</a:t>
          </a:r>
        </a:p>
      </dsp:txBody>
      <dsp:txXfrm>
        <a:off x="8770069" y="678644"/>
        <a:ext cx="2656582" cy="1593949"/>
      </dsp:txXfrm>
    </dsp:sp>
    <dsp:sp modelId="{3501C1EB-538F-4550-9BC7-6514FE4BA577}">
      <dsp:nvSpPr>
        <dsp:cNvPr id="0" name=""/>
        <dsp:cNvSpPr/>
      </dsp:nvSpPr>
      <dsp:spPr>
        <a:xfrm>
          <a:off x="1464468" y="2538251"/>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Compatible</a:t>
          </a:r>
        </a:p>
      </dsp:txBody>
      <dsp:txXfrm>
        <a:off x="1464468" y="2538251"/>
        <a:ext cx="2656582" cy="1593949"/>
      </dsp:txXfrm>
    </dsp:sp>
    <dsp:sp modelId="{B3158750-D800-4707-A9B7-748F26EC443B}">
      <dsp:nvSpPr>
        <dsp:cNvPr id="0" name=""/>
        <dsp:cNvSpPr/>
      </dsp:nvSpPr>
      <dsp:spPr>
        <a:xfrm>
          <a:off x="4386708" y="2538251"/>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Open source</a:t>
          </a:r>
        </a:p>
      </dsp:txBody>
      <dsp:txXfrm>
        <a:off x="4386708" y="2538251"/>
        <a:ext cx="2656582" cy="1593949"/>
      </dsp:txXfrm>
    </dsp:sp>
    <dsp:sp modelId="{2D7D1C6F-4458-478D-894A-C8AF71A8CD1D}">
      <dsp:nvSpPr>
        <dsp:cNvPr id="0" name=""/>
        <dsp:cNvSpPr/>
      </dsp:nvSpPr>
      <dsp:spPr>
        <a:xfrm>
          <a:off x="7308949" y="2538251"/>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Supported by Microsoft</a:t>
          </a:r>
        </a:p>
      </dsp:txBody>
      <dsp:txXfrm>
        <a:off x="7308949" y="2538251"/>
        <a:ext cx="2656582" cy="1593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2027A-F7C8-411F-804F-23DDA100803B}">
      <dsp:nvSpPr>
        <dsp:cNvPr id="0" name=""/>
        <dsp:cNvSpPr/>
      </dsp:nvSpPr>
      <dsp:spPr>
        <a:xfrm>
          <a:off x="245008"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i="0" u="none" kern="1200" dirty="0"/>
            <a:t>Default Interface Methods</a:t>
          </a:r>
          <a:endParaRPr lang="en-US" sz="2100" kern="1200" dirty="0"/>
        </a:p>
      </dsp:txBody>
      <dsp:txXfrm>
        <a:off x="245008" y="2355"/>
        <a:ext cx="2025922" cy="1215553"/>
      </dsp:txXfrm>
    </dsp:sp>
    <dsp:sp modelId="{A132CC73-179D-4792-A889-05D6D41273D2}">
      <dsp:nvSpPr>
        <dsp:cNvPr id="0" name=""/>
        <dsp:cNvSpPr/>
      </dsp:nvSpPr>
      <dsp:spPr>
        <a:xfrm>
          <a:off x="2473523"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Nullable reference type</a:t>
          </a:r>
          <a:endParaRPr lang="en-US" sz="2100" kern="1200" dirty="0"/>
        </a:p>
      </dsp:txBody>
      <dsp:txXfrm>
        <a:off x="2473523" y="2355"/>
        <a:ext cx="2025922" cy="1215553"/>
      </dsp:txXfrm>
    </dsp:sp>
    <dsp:sp modelId="{C62E3773-B57B-4EE8-99F9-2256B62C404E}">
      <dsp:nvSpPr>
        <dsp:cNvPr id="0" name=""/>
        <dsp:cNvSpPr/>
      </dsp:nvSpPr>
      <dsp:spPr>
        <a:xfrm>
          <a:off x="4702038"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Recursive patterns</a:t>
          </a:r>
          <a:endParaRPr lang="en-US" sz="2100" kern="1200" dirty="0"/>
        </a:p>
      </dsp:txBody>
      <dsp:txXfrm>
        <a:off x="4702038" y="2355"/>
        <a:ext cx="2025922" cy="1215553"/>
      </dsp:txXfrm>
    </dsp:sp>
    <dsp:sp modelId="{994A6BE3-7E6C-4B85-9424-867A2F3BABF3}">
      <dsp:nvSpPr>
        <dsp:cNvPr id="0" name=""/>
        <dsp:cNvSpPr/>
      </dsp:nvSpPr>
      <dsp:spPr>
        <a:xfrm>
          <a:off x="6930553"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Async streams</a:t>
          </a:r>
          <a:endParaRPr lang="en-US" sz="2100" kern="1200" dirty="0"/>
        </a:p>
      </dsp:txBody>
      <dsp:txXfrm>
        <a:off x="6930553" y="2355"/>
        <a:ext cx="2025922" cy="1215553"/>
      </dsp:txXfrm>
    </dsp:sp>
    <dsp:sp modelId="{8BF19C5D-E015-4C72-B11D-D089B780FC34}">
      <dsp:nvSpPr>
        <dsp:cNvPr id="0" name=""/>
        <dsp:cNvSpPr/>
      </dsp:nvSpPr>
      <dsp:spPr>
        <a:xfrm>
          <a:off x="9159068"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Enhanced using</a:t>
          </a:r>
          <a:endParaRPr lang="en-US" sz="2100" kern="1200" dirty="0"/>
        </a:p>
      </dsp:txBody>
      <dsp:txXfrm>
        <a:off x="9159068" y="2355"/>
        <a:ext cx="2025922" cy="1215553"/>
      </dsp:txXfrm>
    </dsp:sp>
    <dsp:sp modelId="{C3700B87-2619-4195-B77E-033BB6DE8986}">
      <dsp:nvSpPr>
        <dsp:cNvPr id="0" name=""/>
        <dsp:cNvSpPr/>
      </dsp:nvSpPr>
      <dsp:spPr>
        <a:xfrm>
          <a:off x="245008"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Ranges</a:t>
          </a:r>
          <a:endParaRPr lang="en-US" sz="2100" kern="1200" dirty="0"/>
        </a:p>
      </dsp:txBody>
      <dsp:txXfrm>
        <a:off x="245008" y="1420501"/>
        <a:ext cx="2025922" cy="1215553"/>
      </dsp:txXfrm>
    </dsp:sp>
    <dsp:sp modelId="{5F03B911-6A5F-42E0-A816-D87D54FC2CA1}">
      <dsp:nvSpPr>
        <dsp:cNvPr id="0" name=""/>
        <dsp:cNvSpPr/>
      </dsp:nvSpPr>
      <dsp:spPr>
        <a:xfrm>
          <a:off x="2473523"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Null-coalescing Assignment</a:t>
          </a:r>
          <a:endParaRPr lang="en-US" sz="2100" kern="1200" dirty="0"/>
        </a:p>
      </dsp:txBody>
      <dsp:txXfrm>
        <a:off x="2473523" y="1420501"/>
        <a:ext cx="2025922" cy="1215553"/>
      </dsp:txXfrm>
    </dsp:sp>
    <dsp:sp modelId="{8A5D3AF8-FC24-420C-902C-D4E313EA4CFE}">
      <dsp:nvSpPr>
        <dsp:cNvPr id="0" name=""/>
        <dsp:cNvSpPr/>
      </dsp:nvSpPr>
      <dsp:spPr>
        <a:xfrm>
          <a:off x="4702038"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Alternative interpolated verbatim strings</a:t>
          </a:r>
        </a:p>
      </dsp:txBody>
      <dsp:txXfrm>
        <a:off x="4702038" y="1420501"/>
        <a:ext cx="2025922" cy="1215553"/>
      </dsp:txXfrm>
    </dsp:sp>
    <dsp:sp modelId="{BA64D1E9-3248-4CB2-8E60-FF3AD586807F}">
      <dsp:nvSpPr>
        <dsp:cNvPr id="0" name=""/>
        <dsp:cNvSpPr/>
      </dsp:nvSpPr>
      <dsp:spPr>
        <a:xfrm>
          <a:off x="6930553"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stackalloc in nested contexts</a:t>
          </a:r>
          <a:endParaRPr lang="en-US" sz="2100" kern="1200" dirty="0"/>
        </a:p>
      </dsp:txBody>
      <dsp:txXfrm>
        <a:off x="6930553" y="1420501"/>
        <a:ext cx="2025922" cy="1215553"/>
      </dsp:txXfrm>
    </dsp:sp>
    <dsp:sp modelId="{7AE1B845-2263-4729-A3A0-8B9C40CB1DB6}">
      <dsp:nvSpPr>
        <dsp:cNvPr id="0" name=""/>
        <dsp:cNvSpPr/>
      </dsp:nvSpPr>
      <dsp:spPr>
        <a:xfrm>
          <a:off x="9159068"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Unmanaged generic structs</a:t>
          </a:r>
          <a:endParaRPr lang="en-US" sz="2100" kern="1200" dirty="0"/>
        </a:p>
      </dsp:txBody>
      <dsp:txXfrm>
        <a:off x="9159068" y="1420501"/>
        <a:ext cx="2025922" cy="1215553"/>
      </dsp:txXfrm>
    </dsp:sp>
    <dsp:sp modelId="{3D88972C-A1AD-43B7-AE6A-F4DFCAB38BA8}">
      <dsp:nvSpPr>
        <dsp:cNvPr id="0" name=""/>
        <dsp:cNvSpPr/>
      </dsp:nvSpPr>
      <dsp:spPr>
        <a:xfrm>
          <a:off x="3587781" y="2838647"/>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Static local functions</a:t>
          </a:r>
          <a:endParaRPr lang="en-US" sz="2100" kern="1200" dirty="0"/>
        </a:p>
      </dsp:txBody>
      <dsp:txXfrm>
        <a:off x="3587781" y="2838647"/>
        <a:ext cx="2025922" cy="1215553"/>
      </dsp:txXfrm>
    </dsp:sp>
    <dsp:sp modelId="{A5834D2C-6374-4157-9E92-5D9A50DBD882}">
      <dsp:nvSpPr>
        <dsp:cNvPr id="0" name=""/>
        <dsp:cNvSpPr/>
      </dsp:nvSpPr>
      <dsp:spPr>
        <a:xfrm>
          <a:off x="5816296" y="2838647"/>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Readonly members</a:t>
          </a:r>
          <a:endParaRPr lang="en-US" sz="2100" kern="1200" dirty="0"/>
        </a:p>
      </dsp:txBody>
      <dsp:txXfrm>
        <a:off x="5816296" y="2838647"/>
        <a:ext cx="2025922" cy="12155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5/31/2019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1805136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with everything going open-source, cross-platform has become a reality with .NET Core. Windows, Mac and Linux. It was originally “Project K”, a new version of ASP.NET, and it rapidly moved into .NET Core.</a:t>
            </a:r>
          </a:p>
        </p:txBody>
      </p:sp>
      <p:sp>
        <p:nvSpPr>
          <p:cNvPr id="4" name="Slide Number Placeholder 3"/>
          <p:cNvSpPr>
            <a:spLocks noGrp="1"/>
          </p:cNvSpPr>
          <p:nvPr>
            <p:ph type="sldNum" sz="quarter" idx="5"/>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12332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and .NET in general, can be used in so many areas</a:t>
            </a:r>
          </a:p>
        </p:txBody>
      </p:sp>
      <p:sp>
        <p:nvSpPr>
          <p:cNvPr id="4" name="Slide Number Placeholder 3"/>
          <p:cNvSpPr>
            <a:spLocks noGrp="1"/>
          </p:cNvSpPr>
          <p:nvPr>
            <p:ph type="sldNum" sz="quarter" idx="5"/>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566797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key .NET Core features. Let’s cover two key areas in my mind</a:t>
            </a:r>
          </a:p>
        </p:txBody>
      </p:sp>
      <p:sp>
        <p:nvSpPr>
          <p:cNvPr id="4" name="Slide Number Placeholder 3"/>
          <p:cNvSpPr>
            <a:spLocks noGrp="1"/>
          </p:cNvSpPr>
          <p:nvPr>
            <p:ph type="sldNum" sz="quarter" idx="5"/>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21856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.NET Core is FAST.</a:t>
            </a:r>
          </a:p>
        </p:txBody>
      </p:sp>
      <p:sp>
        <p:nvSpPr>
          <p:cNvPr id="4" name="Slide Number Placeholder 3"/>
          <p:cNvSpPr>
            <a:spLocks noGrp="1"/>
          </p:cNvSpPr>
          <p:nvPr>
            <p:ph type="sldNum" sz="quarter" idx="5"/>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1683083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.NET Core is FAST.</a:t>
            </a:r>
          </a:p>
        </p:txBody>
      </p:sp>
      <p:sp>
        <p:nvSpPr>
          <p:cNvPr id="4" name="Slide Number Placeholder 3"/>
          <p:cNvSpPr>
            <a:spLocks noGrp="1"/>
          </p:cNvSpPr>
          <p:nvPr>
            <p:ph type="sldNum" sz="quarter" idx="5"/>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918728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source. Many people, both Microsoft employees and outside their walls, have contributed to .NET to make it better in so many ways.</a:t>
            </a:r>
          </a:p>
        </p:txBody>
      </p:sp>
      <p:sp>
        <p:nvSpPr>
          <p:cNvPr id="4" name="Slide Number Placeholder 3"/>
          <p:cNvSpPr>
            <a:spLocks noGrp="1"/>
          </p:cNvSpPr>
          <p:nvPr>
            <p:ph type="sldNum" sz="quarter" idx="5"/>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563795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general list of things that are in .NET Core 3.0. Let’s take a deeper dive.</a:t>
            </a:r>
          </a:p>
        </p:txBody>
      </p:sp>
      <p:sp>
        <p:nvSpPr>
          <p:cNvPr id="4" name="Slide Number Placeholder 3"/>
          <p:cNvSpPr>
            <a:spLocks noGrp="1"/>
          </p:cNvSpPr>
          <p:nvPr>
            <p:ph type="sldNum" sz="quarter" idx="5"/>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2213651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Versioning has always been a problem with .NET Framework.</a:t>
            </a:r>
          </a:p>
        </p:txBody>
      </p:sp>
      <p:sp>
        <p:nvSpPr>
          <p:cNvPr id="4" name="Slide Number Placeholder 3"/>
          <p:cNvSpPr>
            <a:spLocks noGrp="1"/>
          </p:cNvSpPr>
          <p:nvPr>
            <p:ph type="sldNum" sz="quarter" idx="5"/>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3382772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.NET Core 3.0, you can target WinForms, WPF, and </a:t>
            </a:r>
            <a:r>
              <a:rPr lang="en-US" dirty="0" err="1"/>
              <a:t>WinUI</a:t>
            </a:r>
            <a:r>
              <a:rPr lang="en-US" dirty="0"/>
              <a:t> apps. This makes it easier to publish/deploy apps. You can make self-contained targets as well, so it doesn’t matter if the runtime exists.</a:t>
            </a:r>
          </a:p>
        </p:txBody>
      </p:sp>
      <p:sp>
        <p:nvSpPr>
          <p:cNvPr id="4" name="Slide Number Placeholder 3"/>
          <p:cNvSpPr>
            <a:spLocks noGrp="1"/>
          </p:cNvSpPr>
          <p:nvPr>
            <p:ph type="sldNum" sz="quarter" idx="5"/>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1749040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&amp; ML are hot topics for developers these days. ML.NET is a framework for .NET developers to work with models and libraries to add these capabilities into their applications.</a:t>
            </a:r>
          </a:p>
        </p:txBody>
      </p:sp>
      <p:sp>
        <p:nvSpPr>
          <p:cNvPr id="4" name="Slide Number Placeholder 3"/>
          <p:cNvSpPr>
            <a:spLocks noGrp="1"/>
          </p:cNvSpPr>
          <p:nvPr>
            <p:ph type="sldNum" sz="quarter" idx="5"/>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3001398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8BADB7-1FBB-B74E-B90C-DA1567BD042E}" type="slidenum">
              <a:rPr lang="en-US" smtClean="0"/>
              <a:t>4</a:t>
            </a:fld>
            <a:endParaRPr lang="en-US"/>
          </a:p>
        </p:txBody>
      </p:sp>
    </p:spTree>
    <p:extLst>
      <p:ext uri="{BB962C8B-B14F-4D97-AF65-F5344CB8AC3E}">
        <p14:creationId xmlns:p14="http://schemas.microsoft.com/office/powerpoint/2010/main" val="2166907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3.0 is getting better. This is just a general overview of some of these changes.</a:t>
            </a:r>
          </a:p>
        </p:txBody>
      </p:sp>
      <p:sp>
        <p:nvSpPr>
          <p:cNvPr id="4" name="Slide Number Placeholder 3"/>
          <p:cNvSpPr>
            <a:spLocks noGrp="1"/>
          </p:cNvSpPr>
          <p:nvPr>
            <p:ph type="sldNum" sz="quarter" idx="5"/>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3931841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exciting features is </a:t>
            </a:r>
            <a:r>
              <a:rPr lang="en-US" dirty="0" err="1"/>
              <a:t>Blazor</a:t>
            </a:r>
            <a:r>
              <a:rPr lang="en-US" dirty="0"/>
              <a:t>. You can now run C# code in the browser. This isn’t Silverlight; this runs on top of </a:t>
            </a:r>
            <a:r>
              <a:rPr lang="en-US" dirty="0" err="1"/>
              <a:t>WebAssembly</a:t>
            </a:r>
            <a:r>
              <a:rPr lang="en-US" dirty="0"/>
              <a:t>.</a:t>
            </a:r>
          </a:p>
        </p:txBody>
      </p:sp>
      <p:sp>
        <p:nvSpPr>
          <p:cNvPr id="4" name="Slide Number Placeholder 3"/>
          <p:cNvSpPr>
            <a:spLocks noGrp="1"/>
          </p:cNvSpPr>
          <p:nvPr>
            <p:ph type="sldNum" sz="quarter" idx="5"/>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1052631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.NET Core is so good in the </a:t>
            </a:r>
            <a:r>
              <a:rPr lang="en-US" dirty="0" err="1"/>
              <a:t>TechEmpower</a:t>
            </a:r>
            <a:r>
              <a:rPr lang="en-US" dirty="0"/>
              <a:t> benchmarks is that there is a culture of performance around the runtime. </a:t>
            </a:r>
          </a:p>
        </p:txBody>
      </p:sp>
      <p:sp>
        <p:nvSpPr>
          <p:cNvPr id="4" name="Slide Number Placeholder 3"/>
          <p:cNvSpPr>
            <a:spLocks noGrp="1"/>
          </p:cNvSpPr>
          <p:nvPr>
            <p:ph type="sldNum" sz="quarter" idx="5"/>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99506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article is quite dense, but the deep work being done by the community is impressive. They make seem like small wins, but operations like this can have tremendous impacts depending on what code does.</a:t>
            </a:r>
          </a:p>
        </p:txBody>
      </p:sp>
      <p:sp>
        <p:nvSpPr>
          <p:cNvPr id="4" name="Slide Number Placeholder 3"/>
          <p:cNvSpPr>
            <a:spLocks noGrp="1"/>
          </p:cNvSpPr>
          <p:nvPr>
            <p:ph type="sldNum" sz="quarter" idx="5"/>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595836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C#8 is coming with .NET Core 3.0. The language major release cycle is no longer tied to VS/.NET Framework. </a:t>
            </a:r>
          </a:p>
        </p:txBody>
      </p:sp>
      <p:sp>
        <p:nvSpPr>
          <p:cNvPr id="4" name="Slide Number Placeholder 3"/>
          <p:cNvSpPr>
            <a:spLocks noGrp="1"/>
          </p:cNvSpPr>
          <p:nvPr>
            <p:ph type="sldNum" sz="quarter" idx="5"/>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3595172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C#8 won’t fully work in .NET Framework 4.8</a:t>
            </a:r>
          </a:p>
        </p:txBody>
      </p:sp>
      <p:sp>
        <p:nvSpPr>
          <p:cNvPr id="4" name="Slide Number Placeholder 3"/>
          <p:cNvSpPr>
            <a:spLocks noGrp="1"/>
          </p:cNvSpPr>
          <p:nvPr>
            <p:ph type="sldNum" sz="quarter" idx="5"/>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3047786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3.0 will support .NET Standard 2.1. There’s been some API additions, which will make bringing more .NET code over to .NET Core easier. .NET Core also has some of its own additions as well.</a:t>
            </a:r>
          </a:p>
        </p:txBody>
      </p:sp>
      <p:sp>
        <p:nvSpPr>
          <p:cNvPr id="4" name="Slide Number Placeholder 3"/>
          <p:cNvSpPr>
            <a:spLocks noGrp="1"/>
          </p:cNvSpPr>
          <p:nvPr>
            <p:ph type="sldNum" sz="quarter" idx="5"/>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3226895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HashCode</a:t>
            </a:r>
            <a:r>
              <a:rPr lang="en-US" dirty="0"/>
              <a:t>, </a:t>
            </a:r>
            <a:r>
              <a:rPr lang="en-US" dirty="0" err="1"/>
              <a:t>IAsyncDisposable</a:t>
            </a:r>
            <a:r>
              <a:rPr lang="en-US" dirty="0"/>
              <a:t>, and other new members.</a:t>
            </a:r>
          </a:p>
          <a:p>
            <a:endParaRPr lang="en-US" dirty="0"/>
          </a:p>
          <a:p>
            <a:r>
              <a:rPr lang="en-US" dirty="0"/>
              <a:t>https://github.com/dotnet/standard/blob/master/docs/versions/netstandard2.1.md</a:t>
            </a:r>
          </a:p>
          <a:p>
            <a:r>
              <a:rPr lang="en-US" dirty="0"/>
              <a:t>https://github.com/dotnet/core/tree/master/release-notes/3.0/preview/api-diff</a:t>
            </a:r>
          </a:p>
        </p:txBody>
      </p:sp>
      <p:sp>
        <p:nvSpPr>
          <p:cNvPr id="4" name="Slide Number Placeholder 3"/>
          <p:cNvSpPr>
            <a:spLocks noGrp="1"/>
          </p:cNvSpPr>
          <p:nvPr>
            <p:ph type="sldNum" sz="quarter" idx="5"/>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3877079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is .NET Core 3.0 going to go GA? Right now, the date is Sept. 2019. But notice something here….what is .NET 5.0? And beyond?</a:t>
            </a:r>
          </a:p>
        </p:txBody>
      </p:sp>
      <p:sp>
        <p:nvSpPr>
          <p:cNvPr id="4" name="Slide Number Placeholder 3"/>
          <p:cNvSpPr>
            <a:spLocks noGrp="1"/>
          </p:cNvSpPr>
          <p:nvPr>
            <p:ph type="sldNum" sz="quarter" idx="5"/>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268107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is essentially .NET from this point on.</a:t>
            </a:r>
          </a:p>
        </p:txBody>
      </p:sp>
      <p:sp>
        <p:nvSpPr>
          <p:cNvPr id="4" name="Slide Number Placeholder 3"/>
          <p:cNvSpPr>
            <a:spLocks noGrp="1"/>
          </p:cNvSpPr>
          <p:nvPr>
            <p:ph type="sldNum" sz="quarter" idx="5"/>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234540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history of .NET started back in the late 90s, and the journey to being an open, cross-platform technology is quite interesting.</a:t>
            </a:r>
          </a:p>
        </p:txBody>
      </p:sp>
      <p:sp>
        <p:nvSpPr>
          <p:cNvPr id="4" name="Slide Number Placeholder 3"/>
          <p:cNvSpPr>
            <a:spLocks noGrp="1"/>
          </p:cNvSpPr>
          <p:nvPr>
            <p:ph type="sldNum" sz="quarter" idx="5"/>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828301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clear that .NET Framework is “done”. It won’t go away, lots of apps use it, but the path forward is .NET Core.</a:t>
            </a:r>
          </a:p>
        </p:txBody>
      </p:sp>
      <p:sp>
        <p:nvSpPr>
          <p:cNvPr id="4" name="Slide Number Placeholder 3"/>
          <p:cNvSpPr>
            <a:spLocks noGrp="1"/>
          </p:cNvSpPr>
          <p:nvPr>
            <p:ph type="sldNum" sz="quarter" idx="5"/>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2818567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Franklin Gothic Medium" pitchFamily="34" charset="0"/>
                <a:ea typeface="+mn-ea"/>
                <a:cs typeface="Arial" charset="0"/>
              </a:rPr>
              <a:t>Sources:</a:t>
            </a:r>
          </a:p>
          <a:p>
            <a:r>
              <a:rPr lang="en-US" sz="1200" kern="1200" dirty="0">
                <a:solidFill>
                  <a:schemeClr val="tx1"/>
                </a:solidFill>
                <a:effectLst/>
                <a:latin typeface="Franklin Gothic Medium" pitchFamily="34" charset="0"/>
                <a:ea typeface="+mn-ea"/>
                <a:cs typeface="Arial" charset="0"/>
              </a:rPr>
              <a:t>Official Start Page - https://dotnet.github.io/</a:t>
            </a:r>
          </a:p>
          <a:p>
            <a:r>
              <a:rPr lang="en-US" sz="1200" kern="1200" dirty="0" err="1">
                <a:solidFill>
                  <a:schemeClr val="tx1"/>
                </a:solidFill>
                <a:effectLst/>
                <a:latin typeface="Franklin Gothic Medium" pitchFamily="34" charset="0"/>
                <a:ea typeface="+mn-ea"/>
                <a:cs typeface="Arial" charset="0"/>
              </a:rPr>
              <a:t>CoreFX</a:t>
            </a:r>
            <a:r>
              <a:rPr lang="en-US" sz="1200" kern="1200" dirty="0">
                <a:solidFill>
                  <a:schemeClr val="tx1"/>
                </a:solidFill>
                <a:effectLst/>
                <a:latin typeface="Franklin Gothic Medium" pitchFamily="34" charset="0"/>
                <a:ea typeface="+mn-ea"/>
                <a:cs typeface="Arial" charset="0"/>
              </a:rPr>
              <a:t> - https://github.com/dotnet/corefx</a:t>
            </a:r>
          </a:p>
          <a:p>
            <a:r>
              <a:rPr lang="en-US" sz="1200" kern="1200" dirty="0">
                <a:solidFill>
                  <a:schemeClr val="tx1"/>
                </a:solidFill>
                <a:effectLst/>
                <a:latin typeface="Franklin Gothic Medium" pitchFamily="34" charset="0"/>
                <a:ea typeface="+mn-ea"/>
                <a:cs typeface="Arial" charset="0"/>
              </a:rPr>
              <a:t>Source Index - https://source.dot.net/</a:t>
            </a:r>
          </a:p>
          <a:p>
            <a:r>
              <a:rPr lang="en-US" sz="1200" kern="1200" dirty="0">
                <a:solidFill>
                  <a:schemeClr val="tx1"/>
                </a:solidFill>
                <a:effectLst/>
                <a:latin typeface="Franklin Gothic Medium" pitchFamily="34" charset="0"/>
                <a:ea typeface="+mn-ea"/>
                <a:cs typeface="Arial" charset="0"/>
              </a:rPr>
              <a:t>.NET API Browser - https://docs.microsoft.com/en-us/dotnet/api/index</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References:</a:t>
            </a:r>
          </a:p>
          <a:p>
            <a:r>
              <a:rPr lang="en-US" sz="1200" kern="1200" dirty="0">
                <a:solidFill>
                  <a:schemeClr val="tx1"/>
                </a:solidFill>
                <a:effectLst/>
                <a:latin typeface="Franklin Gothic Medium" pitchFamily="34" charset="0"/>
                <a:ea typeface="+mn-ea"/>
                <a:cs typeface="Arial" charset="0"/>
              </a:rPr>
              <a:t>First Steps in porting Markdown Monster WPF App to .NET Core 3.0 - https://weblog.west-wind.com/posts/2019/Apr/24/First-Steps-in-porting-Markdown-Monster-to-NET-Core-30</a:t>
            </a:r>
          </a:p>
          <a:p>
            <a:r>
              <a:rPr lang="en-US" sz="1200" kern="1200" dirty="0">
                <a:solidFill>
                  <a:schemeClr val="tx1"/>
                </a:solidFill>
                <a:effectLst/>
                <a:latin typeface="Franklin Gothic Medium" pitchFamily="34" charset="0"/>
                <a:ea typeface="+mn-ea"/>
                <a:cs typeface="Arial" charset="0"/>
              </a:rPr>
              <a:t>What’s Coming with .NET Core 3.0 - https://channel9.msdn.com/Events/Visual-Studio/Visual-Studio-2019-Launch-Event/Whats-Coming-with-NET-Core-30</a:t>
            </a:r>
          </a:p>
          <a:p>
            <a:r>
              <a:rPr lang="en-US" sz="1200" kern="1200" dirty="0" err="1">
                <a:solidFill>
                  <a:schemeClr val="tx1"/>
                </a:solidFill>
                <a:effectLst/>
                <a:latin typeface="Franklin Gothic Medium" pitchFamily="34" charset="0"/>
                <a:ea typeface="+mn-ea"/>
                <a:cs typeface="Arial" charset="0"/>
              </a:rPr>
              <a:t>MetaDiff</a:t>
            </a:r>
            <a:r>
              <a:rPr lang="en-US" sz="1200" kern="1200" dirty="0">
                <a:solidFill>
                  <a:schemeClr val="tx1"/>
                </a:solidFill>
                <a:effectLst/>
                <a:latin typeface="Franklin Gothic Medium" pitchFamily="34" charset="0"/>
                <a:ea typeface="+mn-ea"/>
                <a:cs typeface="Arial" charset="0"/>
              </a:rPr>
              <a:t> - https://github.com/WalkingCat/MetaDiff</a:t>
            </a:r>
          </a:p>
          <a:p>
            <a:r>
              <a:rPr lang="en-US" sz="1200" kern="1200" dirty="0">
                <a:solidFill>
                  <a:schemeClr val="tx1"/>
                </a:solidFill>
                <a:effectLst/>
                <a:latin typeface="Franklin Gothic Medium" pitchFamily="34" charset="0"/>
                <a:ea typeface="+mn-ea"/>
                <a:cs typeface="Arial" charset="0"/>
              </a:rPr>
              <a:t>Dynamically compile and run code using .NET Core 3.0 - https://laurentkempe.com/2019/02/18/dynamically-compile-and-run-code-using-dotNET-Core-3.0/</a:t>
            </a:r>
          </a:p>
          <a:p>
            <a:r>
              <a:rPr lang="en-US" sz="1200" kern="1200" dirty="0">
                <a:solidFill>
                  <a:schemeClr val="tx1"/>
                </a:solidFill>
                <a:effectLst/>
                <a:latin typeface="Franklin Gothic Medium" pitchFamily="34" charset="0"/>
                <a:ea typeface="+mn-ea"/>
                <a:cs typeface="Arial" charset="0"/>
              </a:rPr>
              <a:t>Features To Build Better Applications With .NET Core 3 - https://hackernoon.com/features-to-build-better-applications-with-net-core-3-dc320740e0a9</a:t>
            </a:r>
          </a:p>
          <a:p>
            <a:r>
              <a:rPr lang="en-US" sz="1200" kern="1200" dirty="0">
                <a:solidFill>
                  <a:schemeClr val="tx1"/>
                </a:solidFill>
                <a:effectLst/>
                <a:latin typeface="Franklin Gothic Medium" pitchFamily="34" charset="0"/>
                <a:ea typeface="+mn-ea"/>
                <a:cs typeface="Arial" charset="0"/>
              </a:rPr>
              <a:t>Exploring .NET Core 3.0 new API - https://blog.ndepend.com/exploring-net-core-3-0-new-api/</a:t>
            </a:r>
          </a:p>
          <a:p>
            <a:r>
              <a:rPr lang="en-US" sz="1200" kern="1200" dirty="0" err="1">
                <a:solidFill>
                  <a:schemeClr val="tx1"/>
                </a:solidFill>
                <a:effectLst/>
                <a:latin typeface="Franklin Gothic Medium" pitchFamily="34" charset="0"/>
                <a:ea typeface="+mn-ea"/>
                <a:cs typeface="Arial" charset="0"/>
              </a:rPr>
              <a:t>SimdDoors</a:t>
            </a:r>
            <a:r>
              <a:rPr lang="en-US" sz="1200" kern="1200" dirty="0">
                <a:solidFill>
                  <a:schemeClr val="tx1"/>
                </a:solidFill>
                <a:effectLst/>
                <a:latin typeface="Franklin Gothic Medium" pitchFamily="34" charset="0"/>
                <a:ea typeface="+mn-ea"/>
                <a:cs typeface="Arial" charset="0"/>
              </a:rPr>
              <a:t>: Example project demonstrating SIMD </a:t>
            </a:r>
            <a:r>
              <a:rPr lang="en-US" sz="1200" kern="1200" dirty="0" err="1">
                <a:solidFill>
                  <a:schemeClr val="tx1"/>
                </a:solidFill>
                <a:effectLst/>
                <a:latin typeface="Franklin Gothic Medium" pitchFamily="34" charset="0"/>
                <a:ea typeface="+mn-ea"/>
                <a:cs typeface="Arial" charset="0"/>
              </a:rPr>
              <a:t>intrinsics</a:t>
            </a:r>
            <a:r>
              <a:rPr lang="en-US" sz="1200" kern="1200" dirty="0">
                <a:solidFill>
                  <a:schemeClr val="tx1"/>
                </a:solidFill>
                <a:effectLst/>
                <a:latin typeface="Franklin Gothic Medium" pitchFamily="34" charset="0"/>
                <a:ea typeface="+mn-ea"/>
                <a:cs typeface="Arial" charset="0"/>
              </a:rPr>
              <a:t> in .NET Core 3.0 - https://github.com/tgjones/SimdDoors</a:t>
            </a:r>
          </a:p>
          <a:p>
            <a:r>
              <a:rPr lang="en-US" sz="1200" kern="1200" dirty="0">
                <a:solidFill>
                  <a:schemeClr val="tx1"/>
                </a:solidFill>
                <a:effectLst/>
                <a:latin typeface="Franklin Gothic Medium" pitchFamily="34" charset="0"/>
                <a:ea typeface="+mn-ea"/>
                <a:cs typeface="Arial" charset="0"/>
              </a:rPr>
              <a:t>Announcing .NET Core 3 Preview 2 - https://blogs.msdn.microsoft.com/dotnet/2019/01/29/announcing-net-core-3-preview-2/</a:t>
            </a:r>
          </a:p>
          <a:p>
            <a:r>
              <a:rPr lang="en-US" sz="1200" kern="1200" dirty="0">
                <a:solidFill>
                  <a:schemeClr val="tx1"/>
                </a:solidFill>
                <a:effectLst/>
                <a:latin typeface="Franklin Gothic Medium" pitchFamily="34" charset="0"/>
                <a:ea typeface="+mn-ea"/>
                <a:cs typeface="Arial" charset="0"/>
              </a:rPr>
              <a:t>What's Coming in .NET Core 3.0 - https://msdn.microsoft.com/en-us/magazine/mt848631.aspx</a:t>
            </a:r>
          </a:p>
          <a:p>
            <a:r>
              <a:rPr lang="en-US" sz="1200" kern="1200" dirty="0">
                <a:solidFill>
                  <a:schemeClr val="tx1"/>
                </a:solidFill>
                <a:effectLst/>
                <a:latin typeface="Franklin Gothic Medium" pitchFamily="34" charset="0"/>
                <a:ea typeface="+mn-ea"/>
                <a:cs typeface="Arial" charset="0"/>
              </a:rPr>
              <a:t>What's new in .NET Core 3.0 (Preview 1) - https://docs.microsoft.com/en-us/dotnet/core/whats-new/dotnet-core-3-0</a:t>
            </a:r>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487741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2002, Microsoft released the first version of .NET. At this time, nothing was open-source, nor was it cross-platform</a:t>
            </a:r>
          </a:p>
        </p:txBody>
      </p:sp>
      <p:sp>
        <p:nvSpPr>
          <p:cNvPr id="4" name="Slide Number Placeholder 3"/>
          <p:cNvSpPr>
            <a:spLocks noGrp="1"/>
          </p:cNvSpPr>
          <p:nvPr>
            <p:ph type="sldNum" sz="quarter" idx="5"/>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225380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beginning….was the .NET Framework. It was the “one runtime to rule all languages”, or something like that. It only worked on Windows.</a:t>
            </a:r>
          </a:p>
        </p:txBody>
      </p:sp>
      <p:sp>
        <p:nvSpPr>
          <p:cNvPr id="4" name="Slide Number Placeholder 3"/>
          <p:cNvSpPr>
            <a:spLocks noGrp="1"/>
          </p:cNvSpPr>
          <p:nvPr>
            <p:ph type="sldNum" sz="quarter" idx="5"/>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366825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also Mono, which was an open source implementation. The vast majority of .NET developers didn’t target this, but it was another option, and it let </a:t>
            </a:r>
            <a:r>
              <a:rPr lang="en-US" dirty="0" err="1"/>
              <a:t>devs</a:t>
            </a:r>
            <a:r>
              <a:rPr lang="en-US" dirty="0"/>
              <a:t> target other OSes.</a:t>
            </a:r>
          </a:p>
        </p:txBody>
      </p:sp>
      <p:sp>
        <p:nvSpPr>
          <p:cNvPr id="4" name="Slide Number Placeholder 3"/>
          <p:cNvSpPr>
            <a:spLocks noGrp="1"/>
          </p:cNvSpPr>
          <p:nvPr>
            <p:ph type="sldNum" sz="quarter" idx="5"/>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378306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some point, Silverlight came into being, letting .NET </a:t>
            </a:r>
            <a:r>
              <a:rPr lang="en-US" dirty="0" err="1"/>
              <a:t>devs</a:t>
            </a:r>
            <a:r>
              <a:rPr lang="en-US" dirty="0"/>
              <a:t> target the browser but staying completely within .NET. And the world started to get complicated.</a:t>
            </a:r>
          </a:p>
        </p:txBody>
      </p:sp>
      <p:sp>
        <p:nvSpPr>
          <p:cNvPr id="4" name="Slide Number Placeholder 3"/>
          <p:cNvSpPr>
            <a:spLocks noGrp="1"/>
          </p:cNvSpPr>
          <p:nvPr>
            <p:ph type="sldNum" sz="quarter" idx="5"/>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1263032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Xamarin came forth, letting .NET </a:t>
            </a:r>
            <a:r>
              <a:rPr lang="en-US" dirty="0" err="1"/>
              <a:t>devs</a:t>
            </a:r>
            <a:r>
              <a:rPr lang="en-US" dirty="0"/>
              <a:t> target mobile platforms, and the icons got smaller.</a:t>
            </a:r>
          </a:p>
        </p:txBody>
      </p:sp>
      <p:sp>
        <p:nvSpPr>
          <p:cNvPr id="4" name="Slide Number Placeholder 3"/>
          <p:cNvSpPr>
            <a:spLocks noGrp="1"/>
          </p:cNvSpPr>
          <p:nvPr>
            <p:ph type="sldNum" sz="quarter" idx="5"/>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2306502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Xamarin came forth, letting .NET </a:t>
            </a:r>
            <a:r>
              <a:rPr lang="en-US" dirty="0" err="1"/>
              <a:t>devs</a:t>
            </a:r>
            <a:r>
              <a:rPr lang="en-US" dirty="0"/>
              <a:t> target mobile platforms, and the icons got smaller.</a:t>
            </a:r>
          </a:p>
        </p:txBody>
      </p:sp>
      <p:sp>
        <p:nvSpPr>
          <p:cNvPr id="4" name="Slide Number Placeholder 3"/>
          <p:cNvSpPr>
            <a:spLocks noGrp="1"/>
          </p:cNvSpPr>
          <p:nvPr>
            <p:ph type="sldNum" sz="quarter" idx="5"/>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2886398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2.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What’s New in .NET Core 3.0</a:t>
            </a:r>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108587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https://www.xamarin.com/content/images/pages/branding/assets/xamagon.png</a:t>
            </a:r>
          </a:p>
        </p:txBody>
      </p:sp>
      <p:pic>
        <p:nvPicPr>
          <p:cNvPr id="7" name="Picture 6">
            <a:extLst>
              <a:ext uri="{FF2B5EF4-FFF2-40B4-BE49-F238E27FC236}">
                <a16:creationId xmlns:a16="http://schemas.microsoft.com/office/drawing/2014/main" id="{7135C887-4F65-4004-B252-B5C39C8EB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092" y="915646"/>
            <a:ext cx="2605463" cy="2605463"/>
          </a:xfrm>
          <a:prstGeom prst="rect">
            <a:avLst/>
          </a:prstGeom>
        </p:spPr>
      </p:pic>
      <p:pic>
        <p:nvPicPr>
          <p:cNvPr id="11" name="Picture 10">
            <a:extLst>
              <a:ext uri="{FF2B5EF4-FFF2-40B4-BE49-F238E27FC236}">
                <a16:creationId xmlns:a16="http://schemas.microsoft.com/office/drawing/2014/main" id="{22E7F619-6819-4FA1-B5BB-57DD82D707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9517" y="841310"/>
            <a:ext cx="3159618" cy="2754134"/>
          </a:xfrm>
          <a:prstGeom prst="rect">
            <a:avLst/>
          </a:prstGeom>
        </p:spPr>
      </p:pic>
      <p:pic>
        <p:nvPicPr>
          <p:cNvPr id="12" name="Picture 11">
            <a:extLst>
              <a:ext uri="{FF2B5EF4-FFF2-40B4-BE49-F238E27FC236}">
                <a16:creationId xmlns:a16="http://schemas.microsoft.com/office/drawing/2014/main" id="{5F459729-E6D2-4A8A-B601-49DE3E6DED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28" y="3476592"/>
            <a:ext cx="2239390" cy="2495320"/>
          </a:xfrm>
          <a:prstGeom prst="rect">
            <a:avLst/>
          </a:prstGeom>
        </p:spPr>
      </p:pic>
      <p:pic>
        <p:nvPicPr>
          <p:cNvPr id="13" name="Picture 12">
            <a:extLst>
              <a:ext uri="{FF2B5EF4-FFF2-40B4-BE49-F238E27FC236}">
                <a16:creationId xmlns:a16="http://schemas.microsoft.com/office/drawing/2014/main" id="{0750FF06-7F07-4970-AAB6-975C58B9ED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6916" y="2858877"/>
            <a:ext cx="3644819" cy="3644819"/>
          </a:xfrm>
          <a:prstGeom prst="rect">
            <a:avLst/>
          </a:prstGeom>
        </p:spPr>
      </p:pic>
    </p:spTree>
    <p:extLst>
      <p:ext uri="{BB962C8B-B14F-4D97-AF65-F5344CB8AC3E}">
        <p14:creationId xmlns:p14="http://schemas.microsoft.com/office/powerpoint/2010/main" val="426766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https://www.xamarin.com/content/images/pages/branding/assets/xamagon.png</a:t>
            </a:r>
          </a:p>
        </p:txBody>
      </p:sp>
      <p:pic>
        <p:nvPicPr>
          <p:cNvPr id="8" name="Picture 7">
            <a:extLst>
              <a:ext uri="{FF2B5EF4-FFF2-40B4-BE49-F238E27FC236}">
                <a16:creationId xmlns:a16="http://schemas.microsoft.com/office/drawing/2014/main" id="{18E8E2D3-95B2-4FA1-9EF0-36F158444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9069" y="795142"/>
            <a:ext cx="2064669" cy="2064669"/>
          </a:xfrm>
          <a:prstGeom prst="rect">
            <a:avLst/>
          </a:prstGeom>
        </p:spPr>
      </p:pic>
      <p:pic>
        <p:nvPicPr>
          <p:cNvPr id="9" name="Picture 8">
            <a:extLst>
              <a:ext uri="{FF2B5EF4-FFF2-40B4-BE49-F238E27FC236}">
                <a16:creationId xmlns:a16="http://schemas.microsoft.com/office/drawing/2014/main" id="{60FEF95A-931A-4BB8-B456-963284DA31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0689" y="1908186"/>
            <a:ext cx="2546550" cy="2219742"/>
          </a:xfrm>
          <a:prstGeom prst="rect">
            <a:avLst/>
          </a:prstGeom>
        </p:spPr>
      </p:pic>
      <p:pic>
        <p:nvPicPr>
          <p:cNvPr id="10" name="Picture 9">
            <a:extLst>
              <a:ext uri="{FF2B5EF4-FFF2-40B4-BE49-F238E27FC236}">
                <a16:creationId xmlns:a16="http://schemas.microsoft.com/office/drawing/2014/main" id="{6F8F2882-07D0-47D3-984C-596579D288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2990" y="3919691"/>
            <a:ext cx="1852907" cy="2064669"/>
          </a:xfrm>
          <a:prstGeom prst="rect">
            <a:avLst/>
          </a:prstGeom>
        </p:spPr>
      </p:pic>
      <p:pic>
        <p:nvPicPr>
          <p:cNvPr id="15" name="Picture 14">
            <a:extLst>
              <a:ext uri="{FF2B5EF4-FFF2-40B4-BE49-F238E27FC236}">
                <a16:creationId xmlns:a16="http://schemas.microsoft.com/office/drawing/2014/main" id="{6D84FA7D-F297-4DD1-B08E-86BE2C80CB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40648" y="1383901"/>
            <a:ext cx="2962359" cy="2962359"/>
          </a:xfrm>
          <a:prstGeom prst="rect">
            <a:avLst/>
          </a:prstGeom>
        </p:spPr>
      </p:pic>
      <p:pic>
        <p:nvPicPr>
          <p:cNvPr id="16" name="Picture 15">
            <a:extLst>
              <a:ext uri="{FF2B5EF4-FFF2-40B4-BE49-F238E27FC236}">
                <a16:creationId xmlns:a16="http://schemas.microsoft.com/office/drawing/2014/main" id="{3431C0F5-2D97-4775-B818-032E87623859}"/>
              </a:ext>
            </a:extLst>
          </p:cNvPr>
          <p:cNvPicPr>
            <a:picLocks noChangeAspect="1"/>
          </p:cNvPicPr>
          <p:nvPr/>
        </p:nvPicPr>
        <p:blipFill>
          <a:blip r:embed="rId7"/>
          <a:stretch>
            <a:fillRect/>
          </a:stretch>
        </p:blipFill>
        <p:spPr>
          <a:xfrm>
            <a:off x="6228357" y="3749890"/>
            <a:ext cx="1960378" cy="1919146"/>
          </a:xfrm>
          <a:prstGeom prst="rect">
            <a:avLst/>
          </a:prstGeom>
        </p:spPr>
      </p:pic>
    </p:spTree>
    <p:extLst>
      <p:ext uri="{BB962C8B-B14F-4D97-AF65-F5344CB8AC3E}">
        <p14:creationId xmlns:p14="http://schemas.microsoft.com/office/powerpoint/2010/main" val="227526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https://raw.githubusercontent.com/NuGet/Home/dev/resources/nuget.png</a:t>
            </a:r>
          </a:p>
          <a:p>
            <a:pPr algn="r"/>
            <a:r>
              <a:rPr lang="en-US" sz="1200" dirty="0">
                <a:latin typeface="+mj-lt"/>
                <a:cs typeface="Calibri" pitchFamily="34" charset="0"/>
              </a:rPr>
              <a:t>https://github.com/dotnet/core/blob/master/release-notes/2.1/2.1-supported-os.md</a:t>
            </a:r>
          </a:p>
        </p:txBody>
      </p:sp>
      <p:pic>
        <p:nvPicPr>
          <p:cNvPr id="11" name="Picture 10">
            <a:extLst>
              <a:ext uri="{FF2B5EF4-FFF2-40B4-BE49-F238E27FC236}">
                <a16:creationId xmlns:a16="http://schemas.microsoft.com/office/drawing/2014/main" id="{D05F9A7A-31E6-47C0-A492-A5D96D647D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2287" y="1272143"/>
            <a:ext cx="8627425" cy="4313713"/>
          </a:xfrm>
          <a:prstGeom prst="rect">
            <a:avLst/>
          </a:prstGeom>
        </p:spPr>
      </p:pic>
    </p:spTree>
    <p:extLst>
      <p:ext uri="{BB962C8B-B14F-4D97-AF65-F5344CB8AC3E}">
        <p14:creationId xmlns:p14="http://schemas.microsoft.com/office/powerpoint/2010/main" val="17741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https://dotnet.microsoft.com/</a:t>
            </a:r>
          </a:p>
        </p:txBody>
      </p:sp>
      <p:pic>
        <p:nvPicPr>
          <p:cNvPr id="2" name="Picture 1">
            <a:extLst>
              <a:ext uri="{FF2B5EF4-FFF2-40B4-BE49-F238E27FC236}">
                <a16:creationId xmlns:a16="http://schemas.microsoft.com/office/drawing/2014/main" id="{DD2F27A0-442C-4682-A401-2B4609E4E560}"/>
              </a:ext>
            </a:extLst>
          </p:cNvPr>
          <p:cNvPicPr>
            <a:picLocks noChangeAspect="1"/>
          </p:cNvPicPr>
          <p:nvPr/>
        </p:nvPicPr>
        <p:blipFill>
          <a:blip r:embed="rId3"/>
          <a:stretch>
            <a:fillRect/>
          </a:stretch>
        </p:blipFill>
        <p:spPr>
          <a:xfrm>
            <a:off x="0" y="2042737"/>
            <a:ext cx="12192000" cy="2772525"/>
          </a:xfrm>
          <a:prstGeom prst="rect">
            <a:avLst/>
          </a:prstGeom>
        </p:spPr>
      </p:pic>
    </p:spTree>
    <p:extLst>
      <p:ext uri="{BB962C8B-B14F-4D97-AF65-F5344CB8AC3E}">
        <p14:creationId xmlns:p14="http://schemas.microsoft.com/office/powerpoint/2010/main" val="389636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49CB9FE-EE24-4AB9-9C09-81763B3E01C9}"/>
              </a:ext>
            </a:extLst>
          </p:cNvPr>
          <p:cNvGraphicFramePr>
            <a:graphicFrameLocks noGrp="1"/>
          </p:cNvGraphicFramePr>
          <p:nvPr>
            <p:ph idx="1"/>
            <p:extLst>
              <p:ext uri="{D42A27DB-BD31-4B8C-83A1-F6EECF244321}">
                <p14:modId xmlns:p14="http://schemas.microsoft.com/office/powerpoint/2010/main" val="2540510016"/>
              </p:ext>
            </p:extLst>
          </p:nvPr>
        </p:nvGraphicFramePr>
        <p:xfrm>
          <a:off x="432154" y="91122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F009835D-6579-4F46-AD7D-E9309FF7F66E}"/>
              </a:ext>
            </a:extLst>
          </p:cNvPr>
          <p:cNvSpPr>
            <a:spLocks noGrp="1"/>
          </p:cNvSpPr>
          <p:nvPr>
            <p:ph type="title"/>
          </p:nvPr>
        </p:nvSpPr>
        <p:spPr/>
        <p:txBody>
          <a:bodyPr/>
          <a:lstStyle/>
          <a:p>
            <a:r>
              <a:rPr lang="en-US" dirty="0"/>
              <a:t>Journey</a:t>
            </a:r>
          </a:p>
        </p:txBody>
      </p:sp>
      <p:sp>
        <p:nvSpPr>
          <p:cNvPr id="4" name="Rectangle 3">
            <a:extLst>
              <a:ext uri="{FF2B5EF4-FFF2-40B4-BE49-F238E27FC236}">
                <a16:creationId xmlns:a16="http://schemas.microsoft.com/office/drawing/2014/main" id="{EE8894DC-6912-4AB4-9626-E5F76A12EFF9}"/>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https://docs.microsoft.com/en-us/dotnet/core/about</a:t>
            </a:r>
          </a:p>
        </p:txBody>
      </p:sp>
    </p:spTree>
    <p:extLst>
      <p:ext uri="{BB962C8B-B14F-4D97-AF65-F5344CB8AC3E}">
        <p14:creationId xmlns:p14="http://schemas.microsoft.com/office/powerpoint/2010/main" val="366820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https://www.techempower.com/blog/2016/11/16/framework-benchmarks-round-13/</a:t>
            </a:r>
          </a:p>
        </p:txBody>
      </p:sp>
      <p:sp>
        <p:nvSpPr>
          <p:cNvPr id="2" name="Rectangle 1">
            <a:extLst>
              <a:ext uri="{FF2B5EF4-FFF2-40B4-BE49-F238E27FC236}">
                <a16:creationId xmlns:a16="http://schemas.microsoft.com/office/drawing/2014/main" id="{7EA2146C-6884-4C1D-83E8-9C24233A0ACB}"/>
              </a:ext>
            </a:extLst>
          </p:cNvPr>
          <p:cNvSpPr/>
          <p:nvPr/>
        </p:nvSpPr>
        <p:spPr>
          <a:xfrm>
            <a:off x="1169541" y="1413063"/>
            <a:ext cx="9852917" cy="4031873"/>
          </a:xfrm>
          <a:prstGeom prst="rect">
            <a:avLst/>
          </a:prstGeom>
        </p:spPr>
        <p:txBody>
          <a:bodyPr wrap="square">
            <a:spAutoFit/>
          </a:bodyPr>
          <a:lstStyle/>
          <a:p>
            <a:r>
              <a:rPr lang="en-US" sz="3200" dirty="0">
                <a:solidFill>
                  <a:srgbClr val="000000"/>
                </a:solidFill>
                <a:latin typeface="PT Sans"/>
              </a:rPr>
              <a:t>The degree of improvement is absolutely astonishing, going from 2,120 requests per second on Mono in Round 11 to 1,822,366 requests per second on ASP.NET Core in Round 13. That’s an approximately 85,900% improvement, and that doesn’t even account for Round 11’s hardware being faster than our new hardware. That is not a typo, it's 859 times faster! </a:t>
            </a:r>
            <a:endParaRPr lang="en-US" sz="3200" dirty="0"/>
          </a:p>
        </p:txBody>
      </p:sp>
    </p:spTree>
    <p:extLst>
      <p:ext uri="{BB962C8B-B14F-4D97-AF65-F5344CB8AC3E}">
        <p14:creationId xmlns:p14="http://schemas.microsoft.com/office/powerpoint/2010/main" val="193684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https://www.techempower.com/blog/2018/10/30/framework-benchmarks-round-17/</a:t>
            </a:r>
          </a:p>
        </p:txBody>
      </p:sp>
      <p:pic>
        <p:nvPicPr>
          <p:cNvPr id="4" name="Picture 3">
            <a:extLst>
              <a:ext uri="{FF2B5EF4-FFF2-40B4-BE49-F238E27FC236}">
                <a16:creationId xmlns:a16="http://schemas.microsoft.com/office/drawing/2014/main" id="{224F86AA-FAB9-41F0-B625-F8BE0EE0C71B}"/>
              </a:ext>
            </a:extLst>
          </p:cNvPr>
          <p:cNvPicPr>
            <a:picLocks noChangeAspect="1"/>
          </p:cNvPicPr>
          <p:nvPr/>
        </p:nvPicPr>
        <p:blipFill>
          <a:blip r:embed="rId3"/>
          <a:stretch>
            <a:fillRect/>
          </a:stretch>
        </p:blipFill>
        <p:spPr>
          <a:xfrm>
            <a:off x="489755" y="1209378"/>
            <a:ext cx="11212490" cy="1952898"/>
          </a:xfrm>
          <a:prstGeom prst="rect">
            <a:avLst/>
          </a:prstGeom>
        </p:spPr>
      </p:pic>
      <p:pic>
        <p:nvPicPr>
          <p:cNvPr id="5" name="Picture 4">
            <a:extLst>
              <a:ext uri="{FF2B5EF4-FFF2-40B4-BE49-F238E27FC236}">
                <a16:creationId xmlns:a16="http://schemas.microsoft.com/office/drawing/2014/main" id="{45B1E079-9597-402D-BD8A-C1C7139773D1}"/>
              </a:ext>
            </a:extLst>
          </p:cNvPr>
          <p:cNvPicPr>
            <a:picLocks noChangeAspect="1"/>
          </p:cNvPicPr>
          <p:nvPr/>
        </p:nvPicPr>
        <p:blipFill>
          <a:blip r:embed="rId4"/>
          <a:stretch>
            <a:fillRect/>
          </a:stretch>
        </p:blipFill>
        <p:spPr>
          <a:xfrm>
            <a:off x="480229" y="3486145"/>
            <a:ext cx="11231542" cy="2162477"/>
          </a:xfrm>
          <a:prstGeom prst="rect">
            <a:avLst/>
          </a:prstGeom>
        </p:spPr>
      </p:pic>
      <p:sp>
        <p:nvSpPr>
          <p:cNvPr id="6" name="Rectangle 5">
            <a:extLst>
              <a:ext uri="{FF2B5EF4-FFF2-40B4-BE49-F238E27FC236}">
                <a16:creationId xmlns:a16="http://schemas.microsoft.com/office/drawing/2014/main" id="{74C526BC-CFF9-4FBD-9198-2A3D71A6331D}"/>
              </a:ext>
            </a:extLst>
          </p:cNvPr>
          <p:cNvSpPr/>
          <p:nvPr/>
        </p:nvSpPr>
        <p:spPr>
          <a:xfrm>
            <a:off x="386499" y="2794571"/>
            <a:ext cx="11425287" cy="267128"/>
          </a:xfrm>
          <a:prstGeom prst="rect">
            <a:avLst/>
          </a:prstGeom>
          <a:solidFill>
            <a:schemeClr val="accent1">
              <a:alpha val="25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193F199-B97A-49E7-AD97-01F43A36876B}"/>
              </a:ext>
            </a:extLst>
          </p:cNvPr>
          <p:cNvSpPr/>
          <p:nvPr/>
        </p:nvSpPr>
        <p:spPr>
          <a:xfrm>
            <a:off x="383356" y="5273008"/>
            <a:ext cx="11425287" cy="267128"/>
          </a:xfrm>
          <a:prstGeom prst="rect">
            <a:avLst/>
          </a:prstGeom>
          <a:solidFill>
            <a:schemeClr val="accent1">
              <a:alpha val="25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36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https://github.com/dotnet/core</a:t>
            </a:r>
          </a:p>
        </p:txBody>
      </p:sp>
      <p:pic>
        <p:nvPicPr>
          <p:cNvPr id="2" name="Picture 1">
            <a:extLst>
              <a:ext uri="{FF2B5EF4-FFF2-40B4-BE49-F238E27FC236}">
                <a16:creationId xmlns:a16="http://schemas.microsoft.com/office/drawing/2014/main" id="{1F21CC06-56EA-45CC-A9E2-F07AF170B74F}"/>
              </a:ext>
            </a:extLst>
          </p:cNvPr>
          <p:cNvPicPr>
            <a:picLocks noChangeAspect="1"/>
          </p:cNvPicPr>
          <p:nvPr/>
        </p:nvPicPr>
        <p:blipFill>
          <a:blip r:embed="rId3"/>
          <a:stretch>
            <a:fillRect/>
          </a:stretch>
        </p:blipFill>
        <p:spPr>
          <a:xfrm>
            <a:off x="1243012" y="1495425"/>
            <a:ext cx="9705975" cy="3867150"/>
          </a:xfrm>
          <a:prstGeom prst="rect">
            <a:avLst/>
          </a:prstGeom>
        </p:spPr>
      </p:pic>
    </p:spTree>
    <p:extLst>
      <p:ext uri="{BB962C8B-B14F-4D97-AF65-F5344CB8AC3E}">
        <p14:creationId xmlns:p14="http://schemas.microsoft.com/office/powerpoint/2010/main" val="360216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FF1EB2-1AA2-4D18-8208-948BD7567047}"/>
              </a:ext>
            </a:extLst>
          </p:cNvPr>
          <p:cNvSpPr>
            <a:spLocks noGrp="1"/>
          </p:cNvSpPr>
          <p:nvPr>
            <p:ph idx="1"/>
          </p:nvPr>
        </p:nvSpPr>
        <p:spPr/>
        <p:txBody>
          <a:bodyPr/>
          <a:lstStyle/>
          <a:p>
            <a:r>
              <a:rPr lang="en-US" dirty="0"/>
              <a:t>Windows Desktop Support (WinForms and WPF)</a:t>
            </a:r>
          </a:p>
          <a:p>
            <a:r>
              <a:rPr lang="en-US" dirty="0"/>
              <a:t>Self-Contained EXEs</a:t>
            </a:r>
          </a:p>
          <a:p>
            <a:r>
              <a:rPr lang="en-US" dirty="0"/>
              <a:t>Artificial Intelligence and Machine Learning</a:t>
            </a:r>
          </a:p>
          <a:p>
            <a:r>
              <a:rPr lang="en-US" dirty="0"/>
              <a:t>ASP.NET Core Improvements</a:t>
            </a:r>
          </a:p>
          <a:p>
            <a:r>
              <a:rPr lang="en-US" dirty="0"/>
              <a:t>Client-Side Web Development</a:t>
            </a:r>
          </a:p>
          <a:p>
            <a:r>
              <a:rPr lang="en-US" dirty="0"/>
              <a:t>Performance Improvements</a:t>
            </a:r>
          </a:p>
          <a:p>
            <a:r>
              <a:rPr lang="en-US" dirty="0"/>
              <a:t>C#8</a:t>
            </a:r>
          </a:p>
          <a:p>
            <a:r>
              <a:rPr lang="en-US" dirty="0"/>
              <a:t>APIs</a:t>
            </a:r>
          </a:p>
        </p:txBody>
      </p:sp>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spTree>
    <p:extLst>
      <p:ext uri="{BB962C8B-B14F-4D97-AF65-F5344CB8AC3E}">
        <p14:creationId xmlns:p14="http://schemas.microsoft.com/office/powerpoint/2010/main" val="1872824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5" name="Picture 4">
            <a:extLst>
              <a:ext uri="{FF2B5EF4-FFF2-40B4-BE49-F238E27FC236}">
                <a16:creationId xmlns:a16="http://schemas.microsoft.com/office/drawing/2014/main" id="{13004D5C-51AB-4B75-9E3B-1DA776CD0E9A}"/>
              </a:ext>
            </a:extLst>
          </p:cNvPr>
          <p:cNvPicPr>
            <a:picLocks noChangeAspect="1"/>
          </p:cNvPicPr>
          <p:nvPr/>
        </p:nvPicPr>
        <p:blipFill>
          <a:blip r:embed="rId3"/>
          <a:stretch>
            <a:fillRect/>
          </a:stretch>
        </p:blipFill>
        <p:spPr>
          <a:xfrm>
            <a:off x="625055" y="1881094"/>
            <a:ext cx="3737129" cy="3095812"/>
          </a:xfrm>
          <a:prstGeom prst="rect">
            <a:avLst/>
          </a:prstGeom>
        </p:spPr>
      </p:pic>
      <p:pic>
        <p:nvPicPr>
          <p:cNvPr id="12" name="Picture 11" descr="A close up of a logo&#10;&#10;Description automatically generated">
            <a:extLst>
              <a:ext uri="{FF2B5EF4-FFF2-40B4-BE49-F238E27FC236}">
                <a16:creationId xmlns:a16="http://schemas.microsoft.com/office/drawing/2014/main" id="{F1449234-F474-48D0-B057-FEA9BC1D8B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874043"/>
            <a:ext cx="1923690" cy="1923690"/>
          </a:xfrm>
          <a:prstGeom prst="rect">
            <a:avLst/>
          </a:prstGeom>
        </p:spPr>
      </p:pic>
      <p:pic>
        <p:nvPicPr>
          <p:cNvPr id="13" name="Picture 12" descr="A close up of a logo&#10;&#10;Description automatically generated">
            <a:extLst>
              <a:ext uri="{FF2B5EF4-FFF2-40B4-BE49-F238E27FC236}">
                <a16:creationId xmlns:a16="http://schemas.microsoft.com/office/drawing/2014/main" id="{D187C452-B690-4791-99F1-31B7CD4430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2464825"/>
            <a:ext cx="1923690" cy="1923690"/>
          </a:xfrm>
          <a:prstGeom prst="rect">
            <a:avLst/>
          </a:prstGeom>
        </p:spPr>
      </p:pic>
      <p:pic>
        <p:nvPicPr>
          <p:cNvPr id="14" name="Picture 13" descr="A close up of a logo&#10;&#10;Description automatically generated">
            <a:extLst>
              <a:ext uri="{FF2B5EF4-FFF2-40B4-BE49-F238E27FC236}">
                <a16:creationId xmlns:a16="http://schemas.microsoft.com/office/drawing/2014/main" id="{D50561D7-E4D9-4B6A-B331-DC93477383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4052316"/>
            <a:ext cx="1923690" cy="1923690"/>
          </a:xfrm>
          <a:prstGeom prst="rect">
            <a:avLst/>
          </a:prstGeom>
        </p:spPr>
      </p:pic>
      <p:cxnSp>
        <p:nvCxnSpPr>
          <p:cNvPr id="21" name="Connector: Elbow 20">
            <a:extLst>
              <a:ext uri="{FF2B5EF4-FFF2-40B4-BE49-F238E27FC236}">
                <a16:creationId xmlns:a16="http://schemas.microsoft.com/office/drawing/2014/main" id="{7595943F-FC2F-4EA2-90E4-A78FD1DB0350}"/>
              </a:ext>
            </a:extLst>
          </p:cNvPr>
          <p:cNvCxnSpPr>
            <a:stCxn id="5" idx="3"/>
            <a:endCxn id="12" idx="1"/>
          </p:cNvCxnSpPr>
          <p:nvPr/>
        </p:nvCxnSpPr>
        <p:spPr>
          <a:xfrm flipV="1">
            <a:off x="4362184" y="1835888"/>
            <a:ext cx="3022514" cy="1593112"/>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E198C0-71A5-4E70-BE4F-C733151B53F7}"/>
              </a:ext>
            </a:extLst>
          </p:cNvPr>
          <p:cNvCxnSpPr>
            <a:stCxn id="5" idx="3"/>
            <a:endCxn id="13" idx="1"/>
          </p:cNvCxnSpPr>
          <p:nvPr/>
        </p:nvCxnSpPr>
        <p:spPr>
          <a:xfrm flipV="1">
            <a:off x="4362184" y="3426670"/>
            <a:ext cx="3022514" cy="233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F09201F-1D8E-414E-9AC2-7CEE0D488EE6}"/>
              </a:ext>
            </a:extLst>
          </p:cNvPr>
          <p:cNvCxnSpPr>
            <a:cxnSpLocks/>
            <a:stCxn id="5" idx="3"/>
            <a:endCxn id="14" idx="1"/>
          </p:cNvCxnSpPr>
          <p:nvPr/>
        </p:nvCxnSpPr>
        <p:spPr>
          <a:xfrm>
            <a:off x="4362184" y="3429000"/>
            <a:ext cx="3022514" cy="1585161"/>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52656F-4C41-4F8F-A602-B919D49DA56E}"/>
              </a:ext>
            </a:extLst>
          </p:cNvPr>
          <p:cNvSpPr txBox="1"/>
          <p:nvPr/>
        </p:nvSpPr>
        <p:spPr>
          <a:xfrm>
            <a:off x="9578647" y="1606230"/>
            <a:ext cx="1509388" cy="461665"/>
          </a:xfrm>
          <a:prstGeom prst="rect">
            <a:avLst/>
          </a:prstGeom>
          <a:noFill/>
        </p:spPr>
        <p:txBody>
          <a:bodyPr wrap="none" rtlCol="0">
            <a:spAutoFit/>
          </a:bodyPr>
          <a:lstStyle/>
          <a:p>
            <a:r>
              <a:rPr lang="en-US" sz="2400" dirty="0"/>
              <a:t>.NET 4.7.1</a:t>
            </a:r>
          </a:p>
        </p:txBody>
      </p:sp>
      <p:sp>
        <p:nvSpPr>
          <p:cNvPr id="30" name="TextBox 29">
            <a:extLst>
              <a:ext uri="{FF2B5EF4-FFF2-40B4-BE49-F238E27FC236}">
                <a16:creationId xmlns:a16="http://schemas.microsoft.com/office/drawing/2014/main" id="{C84D2287-A84B-4F09-9E9C-F91DF7512AE6}"/>
              </a:ext>
            </a:extLst>
          </p:cNvPr>
          <p:cNvSpPr txBox="1"/>
          <p:nvPr/>
        </p:nvSpPr>
        <p:spPr>
          <a:xfrm>
            <a:off x="9578648" y="3195837"/>
            <a:ext cx="1543179" cy="461665"/>
          </a:xfrm>
          <a:prstGeom prst="rect">
            <a:avLst/>
          </a:prstGeom>
          <a:noFill/>
        </p:spPr>
        <p:txBody>
          <a:bodyPr wrap="none" rtlCol="0">
            <a:spAutoFit/>
          </a:bodyPr>
          <a:lstStyle/>
          <a:p>
            <a:r>
              <a:rPr lang="en-US" sz="2400" dirty="0"/>
              <a:t>.NET 4.6.1</a:t>
            </a:r>
          </a:p>
        </p:txBody>
      </p:sp>
      <p:sp>
        <p:nvSpPr>
          <p:cNvPr id="31" name="TextBox 30">
            <a:extLst>
              <a:ext uri="{FF2B5EF4-FFF2-40B4-BE49-F238E27FC236}">
                <a16:creationId xmlns:a16="http://schemas.microsoft.com/office/drawing/2014/main" id="{5441B5CE-5462-4D90-96A3-F9720713D6D0}"/>
              </a:ext>
            </a:extLst>
          </p:cNvPr>
          <p:cNvSpPr txBox="1"/>
          <p:nvPr/>
        </p:nvSpPr>
        <p:spPr>
          <a:xfrm>
            <a:off x="9578647" y="4783328"/>
            <a:ext cx="1297150" cy="461665"/>
          </a:xfrm>
          <a:prstGeom prst="rect">
            <a:avLst/>
          </a:prstGeom>
          <a:noFill/>
        </p:spPr>
        <p:txBody>
          <a:bodyPr wrap="none" rtlCol="0">
            <a:spAutoFit/>
          </a:bodyPr>
          <a:lstStyle/>
          <a:p>
            <a:r>
              <a:rPr lang="en-US" sz="2400" dirty="0"/>
              <a:t>.NET 4.0</a:t>
            </a:r>
          </a:p>
        </p:txBody>
      </p:sp>
      <p:sp>
        <p:nvSpPr>
          <p:cNvPr id="32" name="TextBox 31">
            <a:extLst>
              <a:ext uri="{FF2B5EF4-FFF2-40B4-BE49-F238E27FC236}">
                <a16:creationId xmlns:a16="http://schemas.microsoft.com/office/drawing/2014/main" id="{5822DDF9-497F-4FF4-B5A8-54A35BDCEE67}"/>
              </a:ext>
            </a:extLst>
          </p:cNvPr>
          <p:cNvSpPr txBox="1"/>
          <p:nvPr/>
        </p:nvSpPr>
        <p:spPr>
          <a:xfrm>
            <a:off x="1489177" y="5022112"/>
            <a:ext cx="2008883" cy="584775"/>
          </a:xfrm>
          <a:prstGeom prst="rect">
            <a:avLst/>
          </a:prstGeom>
          <a:noFill/>
        </p:spPr>
        <p:txBody>
          <a:bodyPr wrap="none" rtlCol="0">
            <a:spAutoFit/>
          </a:bodyPr>
          <a:lstStyle/>
          <a:p>
            <a:r>
              <a:rPr lang="en-US" sz="3200" dirty="0"/>
              <a:t>.NET 4.6.2</a:t>
            </a:r>
          </a:p>
        </p:txBody>
      </p:sp>
      <p:sp>
        <p:nvSpPr>
          <p:cNvPr id="33" name="Rectangle 32">
            <a:extLst>
              <a:ext uri="{FF2B5EF4-FFF2-40B4-BE49-F238E27FC236}">
                <a16:creationId xmlns:a16="http://schemas.microsoft.com/office/drawing/2014/main" id="{A63E0FC4-9298-4793-8DF3-3D0D16C427F9}"/>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https://image.flaticon.com/icons/png/512/82/82365.png</a:t>
            </a:r>
          </a:p>
        </p:txBody>
      </p:sp>
    </p:spTree>
    <p:extLst>
      <p:ext uri="{BB962C8B-B14F-4D97-AF65-F5344CB8AC3E}">
        <p14:creationId xmlns:p14="http://schemas.microsoft.com/office/powerpoint/2010/main" val="52722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390095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5" name="Picture 4">
            <a:extLst>
              <a:ext uri="{FF2B5EF4-FFF2-40B4-BE49-F238E27FC236}">
                <a16:creationId xmlns:a16="http://schemas.microsoft.com/office/drawing/2014/main" id="{13004D5C-51AB-4B75-9E3B-1DA776CD0E9A}"/>
              </a:ext>
            </a:extLst>
          </p:cNvPr>
          <p:cNvPicPr>
            <a:picLocks noChangeAspect="1"/>
          </p:cNvPicPr>
          <p:nvPr/>
        </p:nvPicPr>
        <p:blipFill>
          <a:blip r:embed="rId3"/>
          <a:stretch>
            <a:fillRect/>
          </a:stretch>
        </p:blipFill>
        <p:spPr>
          <a:xfrm>
            <a:off x="625055" y="1881094"/>
            <a:ext cx="3737129" cy="3095812"/>
          </a:xfrm>
          <a:prstGeom prst="rect">
            <a:avLst/>
          </a:prstGeom>
        </p:spPr>
      </p:pic>
      <p:pic>
        <p:nvPicPr>
          <p:cNvPr id="12" name="Picture 11" descr="A close up of a logo&#10;&#10;Description automatically generated">
            <a:extLst>
              <a:ext uri="{FF2B5EF4-FFF2-40B4-BE49-F238E27FC236}">
                <a16:creationId xmlns:a16="http://schemas.microsoft.com/office/drawing/2014/main" id="{F1449234-F474-48D0-B057-FEA9BC1D8B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874043"/>
            <a:ext cx="1923690" cy="1923690"/>
          </a:xfrm>
          <a:prstGeom prst="rect">
            <a:avLst/>
          </a:prstGeom>
        </p:spPr>
      </p:pic>
      <p:pic>
        <p:nvPicPr>
          <p:cNvPr id="13" name="Picture 12" descr="A close up of a logo&#10;&#10;Description automatically generated">
            <a:extLst>
              <a:ext uri="{FF2B5EF4-FFF2-40B4-BE49-F238E27FC236}">
                <a16:creationId xmlns:a16="http://schemas.microsoft.com/office/drawing/2014/main" id="{D187C452-B690-4791-99F1-31B7CD4430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2464825"/>
            <a:ext cx="1923690" cy="1923690"/>
          </a:xfrm>
          <a:prstGeom prst="rect">
            <a:avLst/>
          </a:prstGeom>
        </p:spPr>
      </p:pic>
      <p:pic>
        <p:nvPicPr>
          <p:cNvPr id="14" name="Picture 13" descr="A close up of a logo&#10;&#10;Description automatically generated">
            <a:extLst>
              <a:ext uri="{FF2B5EF4-FFF2-40B4-BE49-F238E27FC236}">
                <a16:creationId xmlns:a16="http://schemas.microsoft.com/office/drawing/2014/main" id="{D50561D7-E4D9-4B6A-B331-DC93477383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4052316"/>
            <a:ext cx="1923690" cy="1923690"/>
          </a:xfrm>
          <a:prstGeom prst="rect">
            <a:avLst/>
          </a:prstGeom>
        </p:spPr>
      </p:pic>
      <p:cxnSp>
        <p:nvCxnSpPr>
          <p:cNvPr id="21" name="Connector: Elbow 20">
            <a:extLst>
              <a:ext uri="{FF2B5EF4-FFF2-40B4-BE49-F238E27FC236}">
                <a16:creationId xmlns:a16="http://schemas.microsoft.com/office/drawing/2014/main" id="{7595943F-FC2F-4EA2-90E4-A78FD1DB0350}"/>
              </a:ext>
            </a:extLst>
          </p:cNvPr>
          <p:cNvCxnSpPr>
            <a:stCxn id="5" idx="3"/>
            <a:endCxn id="12" idx="1"/>
          </p:cNvCxnSpPr>
          <p:nvPr/>
        </p:nvCxnSpPr>
        <p:spPr>
          <a:xfrm flipV="1">
            <a:off x="4362184" y="1835888"/>
            <a:ext cx="3022514" cy="1593112"/>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E198C0-71A5-4E70-BE4F-C733151B53F7}"/>
              </a:ext>
            </a:extLst>
          </p:cNvPr>
          <p:cNvCxnSpPr>
            <a:stCxn id="5" idx="3"/>
            <a:endCxn id="13" idx="1"/>
          </p:cNvCxnSpPr>
          <p:nvPr/>
        </p:nvCxnSpPr>
        <p:spPr>
          <a:xfrm flipV="1">
            <a:off x="4362184" y="3426670"/>
            <a:ext cx="3022514" cy="233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F09201F-1D8E-414E-9AC2-7CEE0D488EE6}"/>
              </a:ext>
            </a:extLst>
          </p:cNvPr>
          <p:cNvCxnSpPr>
            <a:cxnSpLocks/>
            <a:stCxn id="5" idx="3"/>
            <a:endCxn id="14" idx="1"/>
          </p:cNvCxnSpPr>
          <p:nvPr/>
        </p:nvCxnSpPr>
        <p:spPr>
          <a:xfrm>
            <a:off x="4362184" y="3429000"/>
            <a:ext cx="3022514" cy="1585161"/>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52656F-4C41-4F8F-A602-B919D49DA56E}"/>
              </a:ext>
            </a:extLst>
          </p:cNvPr>
          <p:cNvSpPr txBox="1"/>
          <p:nvPr/>
        </p:nvSpPr>
        <p:spPr>
          <a:xfrm>
            <a:off x="9578647" y="1606230"/>
            <a:ext cx="1973617" cy="461665"/>
          </a:xfrm>
          <a:prstGeom prst="rect">
            <a:avLst/>
          </a:prstGeom>
          <a:noFill/>
        </p:spPr>
        <p:txBody>
          <a:bodyPr wrap="none" rtlCol="0">
            <a:spAutoFit/>
          </a:bodyPr>
          <a:lstStyle/>
          <a:p>
            <a:r>
              <a:rPr lang="en-US" sz="2400" dirty="0"/>
              <a:t>.NET Core 3.0</a:t>
            </a:r>
          </a:p>
        </p:txBody>
      </p:sp>
      <p:sp>
        <p:nvSpPr>
          <p:cNvPr id="30" name="TextBox 29">
            <a:extLst>
              <a:ext uri="{FF2B5EF4-FFF2-40B4-BE49-F238E27FC236}">
                <a16:creationId xmlns:a16="http://schemas.microsoft.com/office/drawing/2014/main" id="{C84D2287-A84B-4F09-9E9C-F91DF7512AE6}"/>
              </a:ext>
            </a:extLst>
          </p:cNvPr>
          <p:cNvSpPr txBox="1"/>
          <p:nvPr/>
        </p:nvSpPr>
        <p:spPr>
          <a:xfrm>
            <a:off x="9578648" y="3195837"/>
            <a:ext cx="2412840" cy="461665"/>
          </a:xfrm>
          <a:prstGeom prst="rect">
            <a:avLst/>
          </a:prstGeom>
          <a:noFill/>
        </p:spPr>
        <p:txBody>
          <a:bodyPr wrap="none" rtlCol="0">
            <a:spAutoFit/>
          </a:bodyPr>
          <a:lstStyle/>
          <a:p>
            <a:r>
              <a:rPr lang="en-US" sz="2400" dirty="0"/>
              <a:t>.NET Core 3.0 ++</a:t>
            </a:r>
          </a:p>
        </p:txBody>
      </p:sp>
      <p:sp>
        <p:nvSpPr>
          <p:cNvPr id="31" name="TextBox 30">
            <a:extLst>
              <a:ext uri="{FF2B5EF4-FFF2-40B4-BE49-F238E27FC236}">
                <a16:creationId xmlns:a16="http://schemas.microsoft.com/office/drawing/2014/main" id="{5441B5CE-5462-4D90-96A3-F9720713D6D0}"/>
              </a:ext>
            </a:extLst>
          </p:cNvPr>
          <p:cNvSpPr txBox="1"/>
          <p:nvPr/>
        </p:nvSpPr>
        <p:spPr>
          <a:xfrm>
            <a:off x="9578647" y="4783328"/>
            <a:ext cx="1277081" cy="461665"/>
          </a:xfrm>
          <a:prstGeom prst="rect">
            <a:avLst/>
          </a:prstGeom>
          <a:noFill/>
        </p:spPr>
        <p:txBody>
          <a:bodyPr wrap="none" rtlCol="0">
            <a:spAutoFit/>
          </a:bodyPr>
          <a:lstStyle/>
          <a:p>
            <a:r>
              <a:rPr lang="en-US" sz="2400" dirty="0"/>
              <a:t>Nothing!</a:t>
            </a:r>
          </a:p>
        </p:txBody>
      </p:sp>
      <p:sp>
        <p:nvSpPr>
          <p:cNvPr id="32" name="TextBox 31">
            <a:extLst>
              <a:ext uri="{FF2B5EF4-FFF2-40B4-BE49-F238E27FC236}">
                <a16:creationId xmlns:a16="http://schemas.microsoft.com/office/drawing/2014/main" id="{5822DDF9-497F-4FF4-B5A8-54A35BDCEE67}"/>
              </a:ext>
            </a:extLst>
          </p:cNvPr>
          <p:cNvSpPr txBox="1"/>
          <p:nvPr/>
        </p:nvSpPr>
        <p:spPr>
          <a:xfrm>
            <a:off x="1210255" y="5014160"/>
            <a:ext cx="2566728" cy="584775"/>
          </a:xfrm>
          <a:prstGeom prst="rect">
            <a:avLst/>
          </a:prstGeom>
          <a:noFill/>
        </p:spPr>
        <p:txBody>
          <a:bodyPr wrap="none" rtlCol="0">
            <a:spAutoFit/>
          </a:bodyPr>
          <a:lstStyle/>
          <a:p>
            <a:r>
              <a:rPr lang="en-US" sz="3200" dirty="0"/>
              <a:t>.NET Core 3.0</a:t>
            </a:r>
          </a:p>
        </p:txBody>
      </p:sp>
      <p:sp>
        <p:nvSpPr>
          <p:cNvPr id="33" name="Rectangle 32">
            <a:extLst>
              <a:ext uri="{FF2B5EF4-FFF2-40B4-BE49-F238E27FC236}">
                <a16:creationId xmlns:a16="http://schemas.microsoft.com/office/drawing/2014/main" id="{A63E0FC4-9298-4793-8DF3-3D0D16C427F9}"/>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https://image.flaticon.com/icons/png/512/82/82365.png</a:t>
            </a:r>
          </a:p>
        </p:txBody>
      </p:sp>
    </p:spTree>
    <p:extLst>
      <p:ext uri="{BB962C8B-B14F-4D97-AF65-F5344CB8AC3E}">
        <p14:creationId xmlns:p14="http://schemas.microsoft.com/office/powerpoint/2010/main" val="287483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4B2C-4A25-409B-BCC4-1D8AEE486E84}"/>
              </a:ext>
            </a:extLst>
          </p:cNvPr>
          <p:cNvSpPr>
            <a:spLocks noGrp="1"/>
          </p:cNvSpPr>
          <p:nvPr>
            <p:ph type="title"/>
          </p:nvPr>
        </p:nvSpPr>
        <p:spPr/>
        <p:txBody>
          <a:bodyPr/>
          <a:lstStyle/>
          <a:p>
            <a:r>
              <a:rPr lang="en-US" dirty="0"/>
              <a:t>Demo: Moving </a:t>
            </a:r>
            <a:r>
              <a:rPr lang="en-US" dirty="0" err="1"/>
              <a:t>Quixo</a:t>
            </a:r>
            <a:r>
              <a:rPr lang="en-US" dirty="0"/>
              <a:t> to .NET Core</a:t>
            </a:r>
          </a:p>
        </p:txBody>
      </p:sp>
      <p:sp>
        <p:nvSpPr>
          <p:cNvPr id="3" name="Text Placeholder 2">
            <a:extLst>
              <a:ext uri="{FF2B5EF4-FFF2-40B4-BE49-F238E27FC236}">
                <a16:creationId xmlns:a16="http://schemas.microsoft.com/office/drawing/2014/main" id="{7FC9D585-E542-4723-ACB4-AB829D0B7F11}"/>
              </a:ext>
            </a:extLst>
          </p:cNvPr>
          <p:cNvSpPr>
            <a:spLocks noGrp="1"/>
          </p:cNvSpPr>
          <p:nvPr>
            <p:ph type="body" idx="1"/>
          </p:nvPr>
        </p:nvSpPr>
        <p:spPr/>
        <p:txBody>
          <a:bodyPr/>
          <a:lstStyle/>
          <a:p>
            <a:r>
              <a:rPr lang="en-US" dirty="0"/>
              <a:t>What’s New in .NET Core 3.0</a:t>
            </a:r>
          </a:p>
        </p:txBody>
      </p:sp>
    </p:spTree>
    <p:extLst>
      <p:ext uri="{BB962C8B-B14F-4D97-AF65-F5344CB8AC3E}">
        <p14:creationId xmlns:p14="http://schemas.microsoft.com/office/powerpoint/2010/main" val="1195918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5" name="Picture 4">
            <a:extLst>
              <a:ext uri="{FF2B5EF4-FFF2-40B4-BE49-F238E27FC236}">
                <a16:creationId xmlns:a16="http://schemas.microsoft.com/office/drawing/2014/main" id="{89CC38C6-5003-4E99-8344-16192846C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511" y="1163229"/>
            <a:ext cx="2210977" cy="2210977"/>
          </a:xfrm>
          <a:prstGeom prst="rect">
            <a:avLst/>
          </a:prstGeom>
        </p:spPr>
      </p:pic>
      <p:pic>
        <p:nvPicPr>
          <p:cNvPr id="6" name="Picture 5">
            <a:extLst>
              <a:ext uri="{FF2B5EF4-FFF2-40B4-BE49-F238E27FC236}">
                <a16:creationId xmlns:a16="http://schemas.microsoft.com/office/drawing/2014/main" id="{9074F07A-A1B3-4ADA-91A1-3A98E8DB3D47}"/>
              </a:ext>
            </a:extLst>
          </p:cNvPr>
          <p:cNvPicPr>
            <a:picLocks noChangeAspect="1"/>
          </p:cNvPicPr>
          <p:nvPr/>
        </p:nvPicPr>
        <p:blipFill>
          <a:blip r:embed="rId4"/>
          <a:stretch>
            <a:fillRect/>
          </a:stretch>
        </p:blipFill>
        <p:spPr>
          <a:xfrm>
            <a:off x="0" y="3576544"/>
            <a:ext cx="12192000" cy="1944682"/>
          </a:xfrm>
          <a:prstGeom prst="rect">
            <a:avLst/>
          </a:prstGeom>
        </p:spPr>
      </p:pic>
      <p:sp>
        <p:nvSpPr>
          <p:cNvPr id="7" name="Rectangle 6">
            <a:extLst>
              <a:ext uri="{FF2B5EF4-FFF2-40B4-BE49-F238E27FC236}">
                <a16:creationId xmlns:a16="http://schemas.microsoft.com/office/drawing/2014/main" id="{E90A692D-DC84-4809-8A6E-2A5CB29C5E9C}"/>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https://dotnet.microsoft.com/apps/machinelearning-ai/ml-dotnet</a:t>
            </a:r>
          </a:p>
        </p:txBody>
      </p:sp>
    </p:spTree>
    <p:extLst>
      <p:ext uri="{BB962C8B-B14F-4D97-AF65-F5344CB8AC3E}">
        <p14:creationId xmlns:p14="http://schemas.microsoft.com/office/powerpoint/2010/main" val="4266039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2" name="Picture 1">
            <a:extLst>
              <a:ext uri="{FF2B5EF4-FFF2-40B4-BE49-F238E27FC236}">
                <a16:creationId xmlns:a16="http://schemas.microsoft.com/office/drawing/2014/main" id="{F7FC39F3-F350-488E-A758-AEF8F43DF038}"/>
              </a:ext>
            </a:extLst>
          </p:cNvPr>
          <p:cNvPicPr>
            <a:picLocks noChangeAspect="1"/>
          </p:cNvPicPr>
          <p:nvPr/>
        </p:nvPicPr>
        <p:blipFill>
          <a:blip r:embed="rId3"/>
          <a:stretch>
            <a:fillRect/>
          </a:stretch>
        </p:blipFill>
        <p:spPr>
          <a:xfrm>
            <a:off x="113465" y="866417"/>
            <a:ext cx="11965070" cy="5125165"/>
          </a:xfrm>
          <a:prstGeom prst="rect">
            <a:avLst/>
          </a:prstGeom>
        </p:spPr>
      </p:pic>
      <p:sp>
        <p:nvSpPr>
          <p:cNvPr id="5" name="Rectangle 4">
            <a:extLst>
              <a:ext uri="{FF2B5EF4-FFF2-40B4-BE49-F238E27FC236}">
                <a16:creationId xmlns:a16="http://schemas.microsoft.com/office/drawing/2014/main" id="{0211632C-5F25-4ECC-B997-E93DDC15FF1E}"/>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https://youtu.be/cteCGBRUB_4?t=424</a:t>
            </a:r>
          </a:p>
        </p:txBody>
      </p:sp>
    </p:spTree>
    <p:extLst>
      <p:ext uri="{BB962C8B-B14F-4D97-AF65-F5344CB8AC3E}">
        <p14:creationId xmlns:p14="http://schemas.microsoft.com/office/powerpoint/2010/main" val="465273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2" name="Picture 1">
            <a:extLst>
              <a:ext uri="{FF2B5EF4-FFF2-40B4-BE49-F238E27FC236}">
                <a16:creationId xmlns:a16="http://schemas.microsoft.com/office/drawing/2014/main" id="{E81B10B5-594B-4F80-82B7-891678FF32C2}"/>
              </a:ext>
            </a:extLst>
          </p:cNvPr>
          <p:cNvPicPr>
            <a:picLocks noChangeAspect="1"/>
          </p:cNvPicPr>
          <p:nvPr/>
        </p:nvPicPr>
        <p:blipFill>
          <a:blip r:embed="rId3"/>
          <a:stretch>
            <a:fillRect/>
          </a:stretch>
        </p:blipFill>
        <p:spPr>
          <a:xfrm>
            <a:off x="6781038" y="1676153"/>
            <a:ext cx="3781953" cy="3505689"/>
          </a:xfrm>
          <a:prstGeom prst="rect">
            <a:avLst/>
          </a:prstGeom>
        </p:spPr>
      </p:pic>
      <p:pic>
        <p:nvPicPr>
          <p:cNvPr id="5" name="Picture 4">
            <a:extLst>
              <a:ext uri="{FF2B5EF4-FFF2-40B4-BE49-F238E27FC236}">
                <a16:creationId xmlns:a16="http://schemas.microsoft.com/office/drawing/2014/main" id="{CE0B9872-2A31-4EB9-9AF9-86B53E84762F}"/>
              </a:ext>
            </a:extLst>
          </p:cNvPr>
          <p:cNvPicPr>
            <a:picLocks noChangeAspect="1"/>
          </p:cNvPicPr>
          <p:nvPr/>
        </p:nvPicPr>
        <p:blipFill>
          <a:blip r:embed="rId4"/>
          <a:stretch>
            <a:fillRect/>
          </a:stretch>
        </p:blipFill>
        <p:spPr>
          <a:xfrm>
            <a:off x="715860" y="2023863"/>
            <a:ext cx="4801270" cy="2810267"/>
          </a:xfrm>
          <a:prstGeom prst="rect">
            <a:avLst/>
          </a:prstGeom>
        </p:spPr>
      </p:pic>
      <p:sp>
        <p:nvSpPr>
          <p:cNvPr id="6" name="Rectangle 5">
            <a:extLst>
              <a:ext uri="{FF2B5EF4-FFF2-40B4-BE49-F238E27FC236}">
                <a16:creationId xmlns:a16="http://schemas.microsoft.com/office/drawing/2014/main" id="{685C1974-71FA-4E9B-A2DF-AEF30DCB4A18}"/>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https://dotnet.microsoft.com/apps/aspnet/web-apps/client</a:t>
            </a:r>
          </a:p>
        </p:txBody>
      </p:sp>
    </p:spTree>
    <p:extLst>
      <p:ext uri="{BB962C8B-B14F-4D97-AF65-F5344CB8AC3E}">
        <p14:creationId xmlns:p14="http://schemas.microsoft.com/office/powerpoint/2010/main" val="107926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4B2C-4A25-409B-BCC4-1D8AEE486E84}"/>
              </a:ext>
            </a:extLst>
          </p:cNvPr>
          <p:cNvSpPr>
            <a:spLocks noGrp="1"/>
          </p:cNvSpPr>
          <p:nvPr>
            <p:ph type="title"/>
          </p:nvPr>
        </p:nvSpPr>
        <p:spPr/>
        <p:txBody>
          <a:bodyPr/>
          <a:lstStyle/>
          <a:p>
            <a:r>
              <a:rPr lang="en-US" dirty="0"/>
              <a:t>Demo: Calculations, Geolocation, Graphs, and </a:t>
            </a:r>
            <a:r>
              <a:rPr lang="en-US" dirty="0" err="1"/>
              <a:t>Blazor</a:t>
            </a:r>
            <a:endParaRPr lang="en-US" dirty="0"/>
          </a:p>
        </p:txBody>
      </p:sp>
      <p:sp>
        <p:nvSpPr>
          <p:cNvPr id="3" name="Text Placeholder 2">
            <a:extLst>
              <a:ext uri="{FF2B5EF4-FFF2-40B4-BE49-F238E27FC236}">
                <a16:creationId xmlns:a16="http://schemas.microsoft.com/office/drawing/2014/main" id="{7FC9D585-E542-4723-ACB4-AB829D0B7F11}"/>
              </a:ext>
            </a:extLst>
          </p:cNvPr>
          <p:cNvSpPr>
            <a:spLocks noGrp="1"/>
          </p:cNvSpPr>
          <p:nvPr>
            <p:ph type="body" idx="1"/>
          </p:nvPr>
        </p:nvSpPr>
        <p:spPr/>
        <p:txBody>
          <a:bodyPr/>
          <a:lstStyle/>
          <a:p>
            <a:r>
              <a:rPr lang="en-US" dirty="0"/>
              <a:t>What’s New in .NET Core 3.0</a:t>
            </a:r>
          </a:p>
        </p:txBody>
      </p:sp>
    </p:spTree>
    <p:extLst>
      <p:ext uri="{BB962C8B-B14F-4D97-AF65-F5344CB8AC3E}">
        <p14:creationId xmlns:p14="http://schemas.microsoft.com/office/powerpoint/2010/main" val="3506907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2" name="Picture 1">
            <a:extLst>
              <a:ext uri="{FF2B5EF4-FFF2-40B4-BE49-F238E27FC236}">
                <a16:creationId xmlns:a16="http://schemas.microsoft.com/office/drawing/2014/main" id="{92A824A9-5301-4132-A6A2-CE8B60C5A1A7}"/>
              </a:ext>
            </a:extLst>
          </p:cNvPr>
          <p:cNvPicPr>
            <a:picLocks noChangeAspect="1"/>
          </p:cNvPicPr>
          <p:nvPr/>
        </p:nvPicPr>
        <p:blipFill>
          <a:blip r:embed="rId3"/>
          <a:stretch>
            <a:fillRect/>
          </a:stretch>
        </p:blipFill>
        <p:spPr>
          <a:xfrm>
            <a:off x="2161626" y="1604708"/>
            <a:ext cx="7868748" cy="3648584"/>
          </a:xfrm>
          <a:prstGeom prst="rect">
            <a:avLst/>
          </a:prstGeom>
        </p:spPr>
      </p:pic>
      <p:sp>
        <p:nvSpPr>
          <p:cNvPr id="5" name="Rectangle 4">
            <a:extLst>
              <a:ext uri="{FF2B5EF4-FFF2-40B4-BE49-F238E27FC236}">
                <a16:creationId xmlns:a16="http://schemas.microsoft.com/office/drawing/2014/main" id="{BAEEF7CC-DC25-4BDA-BA6A-BB244DE66560}"/>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https://devblogs.microsoft.com/dotnet/performance-improvements-in-net-core-3-0/</a:t>
            </a:r>
          </a:p>
        </p:txBody>
      </p:sp>
    </p:spTree>
    <p:extLst>
      <p:ext uri="{BB962C8B-B14F-4D97-AF65-F5344CB8AC3E}">
        <p14:creationId xmlns:p14="http://schemas.microsoft.com/office/powerpoint/2010/main" val="3128875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sp>
        <p:nvSpPr>
          <p:cNvPr id="5" name="Rectangle 4">
            <a:extLst>
              <a:ext uri="{FF2B5EF4-FFF2-40B4-BE49-F238E27FC236}">
                <a16:creationId xmlns:a16="http://schemas.microsoft.com/office/drawing/2014/main" id="{BAEEF7CC-DC25-4BDA-BA6A-BB244DE66560}"/>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https://devblogs.microsoft.com/dotnet/performance-improvements-in-net-core-3-0/</a:t>
            </a:r>
          </a:p>
        </p:txBody>
      </p:sp>
      <p:pic>
        <p:nvPicPr>
          <p:cNvPr id="4" name="Picture 3">
            <a:extLst>
              <a:ext uri="{FF2B5EF4-FFF2-40B4-BE49-F238E27FC236}">
                <a16:creationId xmlns:a16="http://schemas.microsoft.com/office/drawing/2014/main" id="{92DF7E23-5D29-4453-B445-C1822E48FB68}"/>
              </a:ext>
            </a:extLst>
          </p:cNvPr>
          <p:cNvPicPr>
            <a:picLocks noChangeAspect="1"/>
          </p:cNvPicPr>
          <p:nvPr/>
        </p:nvPicPr>
        <p:blipFill>
          <a:blip r:embed="rId3"/>
          <a:stretch>
            <a:fillRect/>
          </a:stretch>
        </p:blipFill>
        <p:spPr>
          <a:xfrm>
            <a:off x="1773989" y="1310787"/>
            <a:ext cx="8644022" cy="4236426"/>
          </a:xfrm>
          <a:prstGeom prst="rect">
            <a:avLst/>
          </a:prstGeom>
        </p:spPr>
      </p:pic>
    </p:spTree>
    <p:extLst>
      <p:ext uri="{BB962C8B-B14F-4D97-AF65-F5344CB8AC3E}">
        <p14:creationId xmlns:p14="http://schemas.microsoft.com/office/powerpoint/2010/main" val="1850775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sp>
        <p:nvSpPr>
          <p:cNvPr id="5" name="Rectangle 4">
            <a:extLst>
              <a:ext uri="{FF2B5EF4-FFF2-40B4-BE49-F238E27FC236}">
                <a16:creationId xmlns:a16="http://schemas.microsoft.com/office/drawing/2014/main" id="{BAEEF7CC-DC25-4BDA-BA6A-BB244DE66560}"/>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https://github.com/dotnet/roslyn/blob/master/docs/Language%20Feature%20Status.md</a:t>
            </a:r>
          </a:p>
        </p:txBody>
      </p:sp>
      <p:sp>
        <p:nvSpPr>
          <p:cNvPr id="6" name="TextBox 5">
            <a:extLst>
              <a:ext uri="{FF2B5EF4-FFF2-40B4-BE49-F238E27FC236}">
                <a16:creationId xmlns:a16="http://schemas.microsoft.com/office/drawing/2014/main" id="{F0A8AB36-0DD7-4E78-B41F-72FB053FBBE6}"/>
              </a:ext>
            </a:extLst>
          </p:cNvPr>
          <p:cNvSpPr txBox="1"/>
          <p:nvPr/>
        </p:nvSpPr>
        <p:spPr>
          <a:xfrm>
            <a:off x="0" y="937940"/>
            <a:ext cx="12192000" cy="584775"/>
          </a:xfrm>
          <a:prstGeom prst="rect">
            <a:avLst/>
          </a:prstGeom>
          <a:noFill/>
        </p:spPr>
        <p:txBody>
          <a:bodyPr wrap="square" rtlCol="0">
            <a:spAutoFit/>
          </a:bodyPr>
          <a:lstStyle/>
          <a:p>
            <a:pPr algn="ctr"/>
            <a:r>
              <a:rPr lang="en-US" sz="3200" dirty="0"/>
              <a:t>C#8</a:t>
            </a:r>
          </a:p>
        </p:txBody>
      </p:sp>
      <p:graphicFrame>
        <p:nvGraphicFramePr>
          <p:cNvPr id="7" name="Content Placeholder 6">
            <a:extLst>
              <a:ext uri="{FF2B5EF4-FFF2-40B4-BE49-F238E27FC236}">
                <a16:creationId xmlns:a16="http://schemas.microsoft.com/office/drawing/2014/main" id="{0D030027-B946-47C5-8786-80961979DE7F}"/>
              </a:ext>
            </a:extLst>
          </p:cNvPr>
          <p:cNvGraphicFramePr>
            <a:graphicFrameLocks noGrp="1"/>
          </p:cNvGraphicFramePr>
          <p:nvPr>
            <p:ph idx="1"/>
            <p:extLst>
              <p:ext uri="{D42A27DB-BD31-4B8C-83A1-F6EECF244321}">
                <p14:modId xmlns:p14="http://schemas.microsoft.com/office/powerpoint/2010/main" val="4013611287"/>
              </p:ext>
            </p:extLst>
          </p:nvPr>
        </p:nvGraphicFramePr>
        <p:xfrm>
          <a:off x="432154" y="1665513"/>
          <a:ext cx="11430000" cy="4056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282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sp>
        <p:nvSpPr>
          <p:cNvPr id="5" name="Rectangle 4">
            <a:extLst>
              <a:ext uri="{FF2B5EF4-FFF2-40B4-BE49-F238E27FC236}">
                <a16:creationId xmlns:a16="http://schemas.microsoft.com/office/drawing/2014/main" id="{BAEEF7CC-DC25-4BDA-BA6A-BB244DE66560}"/>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https://twitter.com/dotMorten/status/1105343335164596224?s=09</a:t>
            </a:r>
          </a:p>
        </p:txBody>
      </p:sp>
      <p:pic>
        <p:nvPicPr>
          <p:cNvPr id="8" name="Picture 7">
            <a:extLst>
              <a:ext uri="{FF2B5EF4-FFF2-40B4-BE49-F238E27FC236}">
                <a16:creationId xmlns:a16="http://schemas.microsoft.com/office/drawing/2014/main" id="{7A884E0C-8EBD-49EF-A6BD-52127D11B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293" y="1049885"/>
            <a:ext cx="9665413" cy="4758230"/>
          </a:xfrm>
          <a:prstGeom prst="rect">
            <a:avLst/>
          </a:prstGeom>
        </p:spPr>
      </p:pic>
    </p:spTree>
    <p:extLst>
      <p:ext uri="{BB962C8B-B14F-4D97-AF65-F5344CB8AC3E}">
        <p14:creationId xmlns:p14="http://schemas.microsoft.com/office/powerpoint/2010/main" val="50432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154" y="911225"/>
            <a:ext cx="11430000" cy="4810845"/>
          </a:xfrm>
        </p:spPr>
        <p:txBody>
          <a:bodyPr anchor="ctr" anchorCtr="0"/>
          <a:lstStyle/>
          <a:p>
            <a:pPr marL="68580" indent="0" algn="ctr">
              <a:buNone/>
            </a:pPr>
            <a:r>
              <a:rPr lang="en-US" sz="3800" dirty="0"/>
              <a:t>https://github.com/JasonBock/Quixo</a:t>
            </a:r>
          </a:p>
          <a:p>
            <a:pPr marL="68580" indent="0" algn="ctr">
              <a:buNone/>
            </a:pPr>
            <a:r>
              <a:rPr lang="en-US" sz="3800" dirty="0"/>
              <a:t>https://github.com/JasonBock/BlazingTheWeb</a:t>
            </a:r>
          </a:p>
          <a:p>
            <a:pPr marL="68580" indent="0" algn="ctr">
              <a:buNone/>
            </a:pPr>
            <a:r>
              <a:rPr lang="en-US" sz="3800" dirty="0"/>
              <a:t>https://github.com/JasonBock/WhatsNewInNETCore3</a:t>
            </a:r>
          </a:p>
          <a:p>
            <a:pPr marL="68580" indent="0" algn="ctr">
              <a:buNone/>
            </a:pPr>
            <a:endParaRPr lang="en-US" sz="3800" dirty="0"/>
          </a:p>
          <a:p>
            <a:pPr marL="68580" indent="0" algn="ctr">
              <a:buNone/>
            </a:pPr>
            <a:r>
              <a:rPr lang="en-US" sz="3800" dirty="0"/>
              <a:t>https://github.com/JasonBock/Presentations</a:t>
            </a:r>
          </a:p>
        </p:txBody>
      </p:sp>
      <p:sp>
        <p:nvSpPr>
          <p:cNvPr id="3" name="Title 2"/>
          <p:cNvSpPr>
            <a:spLocks noGrp="1"/>
          </p:cNvSpPr>
          <p:nvPr>
            <p:ph type="title"/>
          </p:nvPr>
        </p:nvSpPr>
        <p:spPr/>
        <p:txBody>
          <a:bodyPr/>
          <a:lstStyle/>
          <a:p>
            <a:r>
              <a:rPr lang="en-US" dirty="0"/>
              <a:t>Downloads</a:t>
            </a:r>
          </a:p>
        </p:txBody>
      </p:sp>
    </p:spTree>
    <p:extLst>
      <p:ext uri="{BB962C8B-B14F-4D97-AF65-F5344CB8AC3E}">
        <p14:creationId xmlns:p14="http://schemas.microsoft.com/office/powerpoint/2010/main" val="302641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2" name="Picture 1">
            <a:extLst>
              <a:ext uri="{FF2B5EF4-FFF2-40B4-BE49-F238E27FC236}">
                <a16:creationId xmlns:a16="http://schemas.microsoft.com/office/drawing/2014/main" id="{1C9F46B7-7DA4-44EB-BB12-D0F00EE789C9}"/>
              </a:ext>
            </a:extLst>
          </p:cNvPr>
          <p:cNvPicPr>
            <a:picLocks noChangeAspect="1"/>
          </p:cNvPicPr>
          <p:nvPr/>
        </p:nvPicPr>
        <p:blipFill>
          <a:blip r:embed="rId3"/>
          <a:stretch>
            <a:fillRect/>
          </a:stretch>
        </p:blipFill>
        <p:spPr>
          <a:xfrm>
            <a:off x="1267146" y="1029635"/>
            <a:ext cx="3739793" cy="4798730"/>
          </a:xfrm>
          <a:prstGeom prst="rect">
            <a:avLst/>
          </a:prstGeom>
        </p:spPr>
      </p:pic>
      <p:pic>
        <p:nvPicPr>
          <p:cNvPr id="5" name="Picture 4">
            <a:extLst>
              <a:ext uri="{FF2B5EF4-FFF2-40B4-BE49-F238E27FC236}">
                <a16:creationId xmlns:a16="http://schemas.microsoft.com/office/drawing/2014/main" id="{9F5E92B9-9C8D-4791-A77D-92A4880181D2}"/>
              </a:ext>
            </a:extLst>
          </p:cNvPr>
          <p:cNvPicPr>
            <a:picLocks noChangeAspect="1"/>
          </p:cNvPicPr>
          <p:nvPr/>
        </p:nvPicPr>
        <p:blipFill>
          <a:blip r:embed="rId4"/>
          <a:stretch>
            <a:fillRect/>
          </a:stretch>
        </p:blipFill>
        <p:spPr>
          <a:xfrm>
            <a:off x="6796993" y="1077213"/>
            <a:ext cx="3871006" cy="4703573"/>
          </a:xfrm>
          <a:prstGeom prst="rect">
            <a:avLst/>
          </a:prstGeom>
        </p:spPr>
      </p:pic>
      <p:sp>
        <p:nvSpPr>
          <p:cNvPr id="6" name="Rectangle 5">
            <a:extLst>
              <a:ext uri="{FF2B5EF4-FFF2-40B4-BE49-F238E27FC236}">
                <a16:creationId xmlns:a16="http://schemas.microsoft.com/office/drawing/2014/main" id="{859889D7-8D06-4F8C-AE16-9BA170D32103}"/>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https://github.com/dotnet/standard/blob/master/docs/faq.md</a:t>
            </a:r>
          </a:p>
          <a:p>
            <a:pPr algn="r"/>
            <a:r>
              <a:rPr lang="en-US" sz="1200" dirty="0">
                <a:latin typeface="+mj-lt"/>
                <a:cs typeface="Calibri" pitchFamily="34" charset="0"/>
              </a:rPr>
              <a:t>https://github.com/dotnet/standard/blob/master/docs/versions/netstandard2.1.md</a:t>
            </a:r>
          </a:p>
        </p:txBody>
      </p:sp>
    </p:spTree>
    <p:extLst>
      <p:ext uri="{BB962C8B-B14F-4D97-AF65-F5344CB8AC3E}">
        <p14:creationId xmlns:p14="http://schemas.microsoft.com/office/powerpoint/2010/main" val="3773837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4B2C-4A25-409B-BCC4-1D8AEE486E84}"/>
              </a:ext>
            </a:extLst>
          </p:cNvPr>
          <p:cNvSpPr>
            <a:spLocks noGrp="1"/>
          </p:cNvSpPr>
          <p:nvPr>
            <p:ph type="title"/>
          </p:nvPr>
        </p:nvSpPr>
        <p:spPr/>
        <p:txBody>
          <a:bodyPr/>
          <a:lstStyle/>
          <a:p>
            <a:r>
              <a:rPr lang="en-US" dirty="0"/>
              <a:t>Demo: API Additions</a:t>
            </a:r>
          </a:p>
        </p:txBody>
      </p:sp>
      <p:sp>
        <p:nvSpPr>
          <p:cNvPr id="3" name="Text Placeholder 2">
            <a:extLst>
              <a:ext uri="{FF2B5EF4-FFF2-40B4-BE49-F238E27FC236}">
                <a16:creationId xmlns:a16="http://schemas.microsoft.com/office/drawing/2014/main" id="{7FC9D585-E542-4723-ACB4-AB829D0B7F11}"/>
              </a:ext>
            </a:extLst>
          </p:cNvPr>
          <p:cNvSpPr>
            <a:spLocks noGrp="1"/>
          </p:cNvSpPr>
          <p:nvPr>
            <p:ph type="body" idx="1"/>
          </p:nvPr>
        </p:nvSpPr>
        <p:spPr/>
        <p:txBody>
          <a:bodyPr/>
          <a:lstStyle/>
          <a:p>
            <a:r>
              <a:rPr lang="en-US" dirty="0"/>
              <a:t>What’s New in .NET Core 3.0</a:t>
            </a:r>
          </a:p>
        </p:txBody>
      </p:sp>
    </p:spTree>
    <p:extLst>
      <p:ext uri="{BB962C8B-B14F-4D97-AF65-F5344CB8AC3E}">
        <p14:creationId xmlns:p14="http://schemas.microsoft.com/office/powerpoint/2010/main" val="3820930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Roadmap</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https://github.com/dotnet/core/blob/master/roadmap.md#upcoming-ship-dates</a:t>
            </a:r>
          </a:p>
        </p:txBody>
      </p:sp>
      <p:pic>
        <p:nvPicPr>
          <p:cNvPr id="2" name="Picture 1">
            <a:extLst>
              <a:ext uri="{FF2B5EF4-FFF2-40B4-BE49-F238E27FC236}">
                <a16:creationId xmlns:a16="http://schemas.microsoft.com/office/drawing/2014/main" id="{6099671B-4EA4-475A-802A-3262DD967227}"/>
              </a:ext>
            </a:extLst>
          </p:cNvPr>
          <p:cNvPicPr>
            <a:picLocks noChangeAspect="1"/>
          </p:cNvPicPr>
          <p:nvPr/>
        </p:nvPicPr>
        <p:blipFill>
          <a:blip r:embed="rId3"/>
          <a:stretch>
            <a:fillRect/>
          </a:stretch>
        </p:blipFill>
        <p:spPr>
          <a:xfrm>
            <a:off x="1460205" y="972324"/>
            <a:ext cx="9271590" cy="4913352"/>
          </a:xfrm>
          <a:prstGeom prst="rect">
            <a:avLst/>
          </a:prstGeom>
        </p:spPr>
      </p:pic>
    </p:spTree>
    <p:extLst>
      <p:ext uri="{BB962C8B-B14F-4D97-AF65-F5344CB8AC3E}">
        <p14:creationId xmlns:p14="http://schemas.microsoft.com/office/powerpoint/2010/main" val="1710165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Roadmap</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https://devblogs.microsoft.com/dotnet/introducing-net-5/</a:t>
            </a:r>
          </a:p>
        </p:txBody>
      </p:sp>
      <p:pic>
        <p:nvPicPr>
          <p:cNvPr id="5" name="Picture 4" descr="A screenshot of a cell phone&#10;&#10;Description automatically generated">
            <a:extLst>
              <a:ext uri="{FF2B5EF4-FFF2-40B4-BE49-F238E27FC236}">
                <a16:creationId xmlns:a16="http://schemas.microsoft.com/office/drawing/2014/main" id="{AE6E4D46-A2B2-4BAA-9B61-2C30ACD47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57" y="942013"/>
            <a:ext cx="9310685" cy="4961982"/>
          </a:xfrm>
          <a:prstGeom prst="rect">
            <a:avLst/>
          </a:prstGeom>
        </p:spPr>
      </p:pic>
    </p:spTree>
    <p:extLst>
      <p:ext uri="{BB962C8B-B14F-4D97-AF65-F5344CB8AC3E}">
        <p14:creationId xmlns:p14="http://schemas.microsoft.com/office/powerpoint/2010/main" val="2912722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Roadmap</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https://devblogs.microsoft.com/dotnet/net-core-is-the-future-of-net/</a:t>
            </a:r>
          </a:p>
        </p:txBody>
      </p:sp>
      <p:sp>
        <p:nvSpPr>
          <p:cNvPr id="4" name="Rectangle 3">
            <a:extLst>
              <a:ext uri="{FF2B5EF4-FFF2-40B4-BE49-F238E27FC236}">
                <a16:creationId xmlns:a16="http://schemas.microsoft.com/office/drawing/2014/main" id="{AD443326-3168-46F6-9260-BC34B03C09B1}"/>
              </a:ext>
            </a:extLst>
          </p:cNvPr>
          <p:cNvSpPr/>
          <p:nvPr/>
        </p:nvSpPr>
        <p:spPr>
          <a:xfrm>
            <a:off x="277401" y="889844"/>
            <a:ext cx="11702265" cy="4893647"/>
          </a:xfrm>
          <a:prstGeom prst="rect">
            <a:avLst/>
          </a:prstGeom>
        </p:spPr>
        <p:txBody>
          <a:bodyPr wrap="square">
            <a:spAutoFit/>
          </a:bodyPr>
          <a:lstStyle/>
          <a:p>
            <a:r>
              <a:rPr lang="en-US" sz="2400" dirty="0"/>
              <a:t>With the .NET Core 3.0 release in September 2019 </a:t>
            </a:r>
            <a:r>
              <a:rPr lang="en-US" sz="2400" b="1" dirty="0"/>
              <a:t>we think that all *new* .NET applications should be based on .NET Core</a:t>
            </a:r>
            <a:r>
              <a:rPr lang="en-US" sz="2400" dirty="0"/>
              <a:t>. The primary application types from .NET Framework are supported, and where we did not port something over there is a recommended modern replacement. All future investment in .NET will be in .NET Core. This includes: Runtime, JIT, AOT, GC, BCL (Base Class Library), C#, VB.NET, F#, ASP.NET, Entity Framework, ML.NET, WinForms, WPF and Xamarin. </a:t>
            </a:r>
          </a:p>
          <a:p>
            <a:endParaRPr lang="en-US" sz="2400" dirty="0"/>
          </a:p>
          <a:p>
            <a:r>
              <a:rPr lang="en-US" sz="2400" b="1" dirty="0"/>
              <a:t>.NET Framework 4.8 will be the last major version of .NET Framework</a:t>
            </a:r>
            <a:r>
              <a:rPr lang="en-US" sz="2400" dirty="0"/>
              <a:t>. If you have existing .NET Framework applications that you are maintaining, there is no need to move these applications to .NET Core. We will continue to both service and support .NET Framework, which includes bug–, reliability– and security fixes. It will continue to ship with Windows (much of Windows depends on .NET Framework) and we will continue to improve the tooling support for .NET in Visual Studio (Visual Studio is written on .NET Framework). </a:t>
            </a:r>
          </a:p>
        </p:txBody>
      </p:sp>
    </p:spTree>
    <p:extLst>
      <p:ext uri="{BB962C8B-B14F-4D97-AF65-F5344CB8AC3E}">
        <p14:creationId xmlns:p14="http://schemas.microsoft.com/office/powerpoint/2010/main" val="322730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What’s New in .NET Core 3.0</a:t>
            </a:r>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2383705" y="3637066"/>
            <a:ext cx="6282776" cy="2521226"/>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https://github.com/JasonBock/Quixo</a:t>
            </a:r>
          </a:p>
          <a:p>
            <a:pPr marL="285750" indent="-285750">
              <a:buFont typeface="Arial" panose="020B0604020202020204" pitchFamily="34" charset="0"/>
              <a:buChar char="•"/>
            </a:pPr>
            <a:r>
              <a:rPr lang="en-US" dirty="0"/>
              <a:t>https://github.com/JasonBock/BlazingTheWeb</a:t>
            </a:r>
          </a:p>
          <a:p>
            <a:pPr marL="285750" indent="-285750">
              <a:buFont typeface="Arial" panose="020B0604020202020204" pitchFamily="34" charset="0"/>
              <a:buChar char="•"/>
            </a:pPr>
            <a:r>
              <a:rPr lang="en-US" dirty="0"/>
              <a:t>https://github.com/JasonBock/WhatsNewInNETCore3</a:t>
            </a:r>
          </a:p>
          <a:p>
            <a:pPr marL="285750" indent="-285750">
              <a:buFont typeface="Arial" panose="020B0604020202020204" pitchFamily="34" charset="0"/>
              <a:buChar char="•"/>
            </a:pPr>
            <a:r>
              <a:rPr lang="en-US" dirty="0"/>
              <a:t>https://github.com/JasonBock/Presentations</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243885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Journey</a:t>
            </a:r>
          </a:p>
          <a:p>
            <a:r>
              <a:rPr lang="en-US" dirty="0"/>
              <a:t>Features</a:t>
            </a:r>
          </a:p>
          <a:p>
            <a:r>
              <a:rPr lang="en-US" dirty="0"/>
              <a:t>Roadmap</a:t>
            </a:r>
          </a:p>
          <a:p>
            <a:endParaRPr lang="en-US" dirty="0"/>
          </a:p>
        </p:txBody>
      </p:sp>
      <p:sp>
        <p:nvSpPr>
          <p:cNvPr id="3" name="Title 2"/>
          <p:cNvSpPr>
            <a:spLocks noGrp="1"/>
          </p:cNvSpPr>
          <p:nvPr>
            <p:ph type="title"/>
          </p:nvPr>
        </p:nvSpPr>
        <p:spPr/>
        <p:txBody>
          <a:bodyPr/>
          <a:lstStyle/>
          <a:p>
            <a:r>
              <a:rPr lang="en-US" dirty="0"/>
              <a:t>Overview</a:t>
            </a:r>
          </a:p>
        </p:txBody>
      </p:sp>
      <p:sp>
        <p:nvSpPr>
          <p:cNvPr id="4" name="Content Placeholder 1">
            <a:extLst>
              <a:ext uri="{FF2B5EF4-FFF2-40B4-BE49-F238E27FC236}">
                <a16:creationId xmlns:a16="http://schemas.microsoft.com/office/drawing/2014/main" id="{4F5B48FE-4AF2-45BA-9F80-362BC012B77F}"/>
              </a:ext>
            </a:extLst>
          </p:cNvPr>
          <p:cNvSpPr txBox="1">
            <a:spLocks/>
          </p:cNvSpPr>
          <p:nvPr/>
        </p:nvSpPr>
        <p:spPr>
          <a:xfrm>
            <a:off x="2630184" y="2751513"/>
            <a:ext cx="9394644" cy="3195262"/>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 indent="0" algn="ctr">
              <a:buFont typeface="Franklin Gothic Book" panose="020B0503020102020204" pitchFamily="34" charset="0"/>
              <a:buNone/>
            </a:pPr>
            <a:r>
              <a:rPr lang="en-US" dirty="0"/>
              <a:t>Remember:</a:t>
            </a:r>
          </a:p>
          <a:p>
            <a:pPr marL="68580" indent="0" algn="ctr">
              <a:buNone/>
            </a:pPr>
            <a:r>
              <a:rPr lang="en-US" dirty="0"/>
              <a:t>https://github.com/JasonBock/Quixo</a:t>
            </a:r>
          </a:p>
          <a:p>
            <a:pPr marL="68580" indent="0" algn="ctr">
              <a:buNone/>
            </a:pPr>
            <a:r>
              <a:rPr lang="en-US" dirty="0"/>
              <a:t>https://github.com/JasonBock/BlazingTheWeb</a:t>
            </a:r>
          </a:p>
          <a:p>
            <a:pPr marL="68580" indent="0" algn="ctr">
              <a:buNone/>
            </a:pPr>
            <a:r>
              <a:rPr lang="en-US" dirty="0"/>
              <a:t>https://github.com/JasonBock/WhatsNewInNETCore3</a:t>
            </a:r>
          </a:p>
          <a:p>
            <a:pPr marL="68580" indent="0" algn="ctr">
              <a:buNone/>
            </a:pPr>
            <a:endParaRPr lang="en-US" dirty="0"/>
          </a:p>
          <a:p>
            <a:pPr marL="68580" indent="0" algn="ctr">
              <a:buNone/>
            </a:pPr>
            <a:r>
              <a:rPr lang="en-US" dirty="0"/>
              <a:t>https://github.com/JasonBock/Presentations</a:t>
            </a:r>
          </a:p>
        </p:txBody>
      </p:sp>
    </p:spTree>
    <p:extLst>
      <p:ext uri="{BB962C8B-B14F-4D97-AF65-F5344CB8AC3E}">
        <p14:creationId xmlns:p14="http://schemas.microsoft.com/office/powerpoint/2010/main" val="177945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grpSp>
        <p:nvGrpSpPr>
          <p:cNvPr id="6" name="Group 5">
            <a:extLst>
              <a:ext uri="{FF2B5EF4-FFF2-40B4-BE49-F238E27FC236}">
                <a16:creationId xmlns:a16="http://schemas.microsoft.com/office/drawing/2014/main" id="{482B2E37-5AC9-4F5B-A27B-161BC2320A07}"/>
              </a:ext>
            </a:extLst>
          </p:cNvPr>
          <p:cNvGrpSpPr/>
          <p:nvPr/>
        </p:nvGrpSpPr>
        <p:grpSpPr>
          <a:xfrm>
            <a:off x="1844192" y="2392288"/>
            <a:ext cx="1737360" cy="1737360"/>
            <a:chOff x="2039815" y="2230734"/>
            <a:chExt cx="1737360" cy="1737360"/>
          </a:xfrm>
        </p:grpSpPr>
        <p:sp>
          <p:nvSpPr>
            <p:cNvPr id="7" name="Oval 6">
              <a:extLst>
                <a:ext uri="{FF2B5EF4-FFF2-40B4-BE49-F238E27FC236}">
                  <a16:creationId xmlns:a16="http://schemas.microsoft.com/office/drawing/2014/main" id="{67D5F859-53DA-47B5-A533-7B0F740B8000}"/>
                </a:ext>
              </a:extLst>
            </p:cNvPr>
            <p:cNvSpPr/>
            <p:nvPr/>
          </p:nvSpPr>
          <p:spPr>
            <a:xfrm>
              <a:off x="2039815" y="2230734"/>
              <a:ext cx="1737360" cy="173736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E9CDA39-64BF-427D-8CDC-BCACCD4BE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5496" y="2825524"/>
              <a:ext cx="1565997" cy="649950"/>
            </a:xfrm>
            <a:prstGeom prst="rect">
              <a:avLst/>
            </a:prstGeom>
          </p:spPr>
        </p:pic>
      </p:grpSp>
      <p:grpSp>
        <p:nvGrpSpPr>
          <p:cNvPr id="9" name="Group 8">
            <a:extLst>
              <a:ext uri="{FF2B5EF4-FFF2-40B4-BE49-F238E27FC236}">
                <a16:creationId xmlns:a16="http://schemas.microsoft.com/office/drawing/2014/main" id="{BB584903-57C5-4169-8322-6A21114EFBA8}"/>
              </a:ext>
            </a:extLst>
          </p:cNvPr>
          <p:cNvGrpSpPr/>
          <p:nvPr/>
        </p:nvGrpSpPr>
        <p:grpSpPr>
          <a:xfrm>
            <a:off x="8497875" y="2392288"/>
            <a:ext cx="1737360" cy="1737360"/>
            <a:chOff x="8693498" y="2230734"/>
            <a:chExt cx="1737360" cy="1737360"/>
          </a:xfrm>
        </p:grpSpPr>
        <p:sp>
          <p:nvSpPr>
            <p:cNvPr id="10" name="Oval 9">
              <a:extLst>
                <a:ext uri="{FF2B5EF4-FFF2-40B4-BE49-F238E27FC236}">
                  <a16:creationId xmlns:a16="http://schemas.microsoft.com/office/drawing/2014/main" id="{7345975C-370E-4187-AA75-5C4157BABED0}"/>
                </a:ext>
              </a:extLst>
            </p:cNvPr>
            <p:cNvSpPr/>
            <p:nvPr/>
          </p:nvSpPr>
          <p:spPr>
            <a:xfrm>
              <a:off x="8693498" y="2230734"/>
              <a:ext cx="1737360" cy="173736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C596B3C-F0B6-4FF1-8037-1B58CAFC2F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3498" y="2230734"/>
              <a:ext cx="1737360" cy="1737360"/>
            </a:xfrm>
            <a:prstGeom prst="rect">
              <a:avLst/>
            </a:prstGeom>
          </p:spPr>
        </p:pic>
      </p:grpSp>
      <p:cxnSp>
        <p:nvCxnSpPr>
          <p:cNvPr id="12" name="Straight Arrow Connector 11">
            <a:extLst>
              <a:ext uri="{FF2B5EF4-FFF2-40B4-BE49-F238E27FC236}">
                <a16:creationId xmlns:a16="http://schemas.microsoft.com/office/drawing/2014/main" id="{B7C9E5EB-1DEB-44B7-BB4A-6363018AB84A}"/>
              </a:ext>
            </a:extLst>
          </p:cNvPr>
          <p:cNvCxnSpPr>
            <a:stCxn id="7" idx="6"/>
            <a:endCxn id="10" idx="2"/>
          </p:cNvCxnSpPr>
          <p:nvPr/>
        </p:nvCxnSpPr>
        <p:spPr>
          <a:xfrm>
            <a:off x="3581552" y="3260968"/>
            <a:ext cx="4916323" cy="0"/>
          </a:xfrm>
          <a:prstGeom prst="straightConnector1">
            <a:avLst/>
          </a:prstGeom>
          <a:ln w="25400">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6BD4C8F3-AC42-451B-964A-DC1439D6C4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84123" y="2705378"/>
            <a:ext cx="1111180" cy="1111180"/>
          </a:xfrm>
          <a:prstGeom prst="rect">
            <a:avLst/>
          </a:prstGeom>
        </p:spPr>
      </p:pic>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https://upload.wikimedia.org/wikipedia/en/thumb/6/60/Microsoft_logo_%281975%29.svg/1024px-Microsoft_logo_%281975%29.svg.png</a:t>
            </a:r>
          </a:p>
          <a:p>
            <a:pPr algn="r"/>
            <a:r>
              <a:rPr lang="en-US" sz="1200" dirty="0">
                <a:latin typeface="+mj-lt"/>
                <a:cs typeface="Calibri" pitchFamily="34" charset="0"/>
              </a:rPr>
              <a:t>http://diylogodesigns.com/blog/wp-content/uploads/2016/04/Microsoft-Logo-icon-png-Transparent-Background.png</a:t>
            </a:r>
          </a:p>
          <a:p>
            <a:pPr algn="r"/>
            <a:r>
              <a:rPr lang="en-US" sz="1200" dirty="0">
                <a:latin typeface="+mj-lt"/>
                <a:cs typeface="Calibri" pitchFamily="34" charset="0"/>
              </a:rPr>
              <a:t>https://docs.microsoft.com/en-us/dotnet/images/hub/net.svg</a:t>
            </a:r>
          </a:p>
        </p:txBody>
      </p:sp>
    </p:spTree>
    <p:extLst>
      <p:ext uri="{BB962C8B-B14F-4D97-AF65-F5344CB8AC3E}">
        <p14:creationId xmlns:p14="http://schemas.microsoft.com/office/powerpoint/2010/main" val="4567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http://www.omshantiinfotech.com/img/Microsoft-window.png</a:t>
            </a:r>
          </a:p>
        </p:txBody>
      </p:sp>
      <p:pic>
        <p:nvPicPr>
          <p:cNvPr id="15" name="Picture 14">
            <a:extLst>
              <a:ext uri="{FF2B5EF4-FFF2-40B4-BE49-F238E27FC236}">
                <a16:creationId xmlns:a16="http://schemas.microsoft.com/office/drawing/2014/main" id="{1C544514-71AB-4CBA-8854-9F36C79B2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694" y="1216309"/>
            <a:ext cx="7080611" cy="4425382"/>
          </a:xfrm>
          <a:prstGeom prst="rect">
            <a:avLst/>
          </a:prstGeom>
        </p:spPr>
      </p:pic>
    </p:spTree>
    <p:extLst>
      <p:ext uri="{BB962C8B-B14F-4D97-AF65-F5344CB8AC3E}">
        <p14:creationId xmlns:p14="http://schemas.microsoft.com/office/powerpoint/2010/main" val="2628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http://cdn5.windowswally.com/wp-content/uploads/2014/09/NET-Framework-3.5-in-Windows-8-Featured-Windows-Wally-300x300.png</a:t>
            </a:r>
          </a:p>
        </p:txBody>
      </p:sp>
      <p:pic>
        <p:nvPicPr>
          <p:cNvPr id="5" name="Picture 4">
            <a:extLst>
              <a:ext uri="{FF2B5EF4-FFF2-40B4-BE49-F238E27FC236}">
                <a16:creationId xmlns:a16="http://schemas.microsoft.com/office/drawing/2014/main" id="{79B2758D-FF9B-411C-BEC2-B33588187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083" y="954083"/>
            <a:ext cx="4949834" cy="4949834"/>
          </a:xfrm>
          <a:prstGeom prst="rect">
            <a:avLst/>
          </a:prstGeom>
        </p:spPr>
      </p:pic>
    </p:spTree>
    <p:extLst>
      <p:ext uri="{BB962C8B-B14F-4D97-AF65-F5344CB8AC3E}">
        <p14:creationId xmlns:p14="http://schemas.microsoft.com/office/powerpoint/2010/main" val="275748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https://luauf.com/wp-content/uploads/2008/05/mono-logo.png</a:t>
            </a:r>
          </a:p>
        </p:txBody>
      </p:sp>
      <p:pic>
        <p:nvPicPr>
          <p:cNvPr id="6" name="Picture 5">
            <a:extLst>
              <a:ext uri="{FF2B5EF4-FFF2-40B4-BE49-F238E27FC236}">
                <a16:creationId xmlns:a16="http://schemas.microsoft.com/office/drawing/2014/main" id="{29C9F480-20C4-4F45-8E07-627CF9CFC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549" y="1596031"/>
            <a:ext cx="3613610" cy="3613610"/>
          </a:xfrm>
          <a:prstGeom prst="rect">
            <a:avLst/>
          </a:prstGeom>
        </p:spPr>
      </p:pic>
      <p:pic>
        <p:nvPicPr>
          <p:cNvPr id="7" name="Picture 6">
            <a:extLst>
              <a:ext uri="{FF2B5EF4-FFF2-40B4-BE49-F238E27FC236}">
                <a16:creationId xmlns:a16="http://schemas.microsoft.com/office/drawing/2014/main" id="{5B77992F-D86A-4C43-81A9-E85BBA7B6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18104"/>
            <a:ext cx="4384463" cy="3821791"/>
          </a:xfrm>
          <a:prstGeom prst="rect">
            <a:avLst/>
          </a:prstGeom>
        </p:spPr>
      </p:pic>
    </p:spTree>
    <p:extLst>
      <p:ext uri="{BB962C8B-B14F-4D97-AF65-F5344CB8AC3E}">
        <p14:creationId xmlns:p14="http://schemas.microsoft.com/office/powerpoint/2010/main" val="405413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https://www.wired.com/wp-content/uploads/2010/09/Microsoft_Silverlight.jpg</a:t>
            </a:r>
          </a:p>
        </p:txBody>
      </p:sp>
      <p:pic>
        <p:nvPicPr>
          <p:cNvPr id="8" name="Picture 7">
            <a:extLst>
              <a:ext uri="{FF2B5EF4-FFF2-40B4-BE49-F238E27FC236}">
                <a16:creationId xmlns:a16="http://schemas.microsoft.com/office/drawing/2014/main" id="{D502F6DD-F84B-4192-9E4D-D7C3A53AA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966" y="1362568"/>
            <a:ext cx="2846589" cy="2846589"/>
          </a:xfrm>
          <a:prstGeom prst="rect">
            <a:avLst/>
          </a:prstGeom>
        </p:spPr>
      </p:pic>
      <p:pic>
        <p:nvPicPr>
          <p:cNvPr id="9" name="Picture 8">
            <a:extLst>
              <a:ext uri="{FF2B5EF4-FFF2-40B4-BE49-F238E27FC236}">
                <a16:creationId xmlns:a16="http://schemas.microsoft.com/office/drawing/2014/main" id="{B49D44A6-9388-46F2-8EAF-7AD4F47F34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7479" y="1243073"/>
            <a:ext cx="3571513" cy="3113169"/>
          </a:xfrm>
          <a:prstGeom prst="rect">
            <a:avLst/>
          </a:prstGeom>
        </p:spPr>
      </p:pic>
      <p:pic>
        <p:nvPicPr>
          <p:cNvPr id="10" name="Picture 9">
            <a:extLst>
              <a:ext uri="{FF2B5EF4-FFF2-40B4-BE49-F238E27FC236}">
                <a16:creationId xmlns:a16="http://schemas.microsoft.com/office/drawing/2014/main" id="{04B24790-D4D2-41BE-AB6E-0029D937F3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2903" y="2715499"/>
            <a:ext cx="2626909" cy="2927128"/>
          </a:xfrm>
          <a:prstGeom prst="rect">
            <a:avLst/>
          </a:prstGeom>
        </p:spPr>
      </p:pic>
    </p:spTree>
    <p:extLst>
      <p:ext uri="{BB962C8B-B14F-4D97-AF65-F5344CB8AC3E}">
        <p14:creationId xmlns:p14="http://schemas.microsoft.com/office/powerpoint/2010/main" val="1261005100"/>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A3A91F-3324-4EE4-8BF2-C3B78E1D1674}">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f0d6b4bb-fd12-4740-8884-687737dcca9a"/>
    <ds:schemaRef ds:uri="http://www.w3.org/XML/1998/namespace"/>
  </ds:schemaRefs>
</ds:datastoreItem>
</file>

<file path=customXml/itemProps3.xml><?xml version="1.0" encoding="utf-8"?>
<ds:datastoreItem xmlns:ds="http://schemas.openxmlformats.org/officeDocument/2006/customXml" ds:itemID="{D18D97D8-3C52-47EE-88EC-CF46155D7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PPT_Master_010418</Template>
  <TotalTime>3395</TotalTime>
  <Words>2192</Words>
  <Application>Microsoft Office PowerPoint</Application>
  <PresentationFormat>Widescreen</PresentationFormat>
  <Paragraphs>216</Paragraphs>
  <Slides>35</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Black</vt:lpstr>
      <vt:lpstr>Calibri</vt:lpstr>
      <vt:lpstr>Cordia New</vt:lpstr>
      <vt:lpstr>Franklin Gothic Book</vt:lpstr>
      <vt:lpstr>Franklin Gothic Medium</vt:lpstr>
      <vt:lpstr>Franklin Gothic Medium Cond</vt:lpstr>
      <vt:lpstr>PT Sans</vt:lpstr>
      <vt:lpstr>Wingdings</vt:lpstr>
      <vt:lpstr>MGNC_PPT_FINAL</vt:lpstr>
      <vt:lpstr>What’s New in .NET Core 3.0</vt:lpstr>
      <vt:lpstr>Personal Info</vt:lpstr>
      <vt:lpstr>Downloads</vt:lpstr>
      <vt:lpstr>Overview</vt:lpstr>
      <vt:lpstr>Journey</vt:lpstr>
      <vt:lpstr>Journey</vt:lpstr>
      <vt:lpstr>Journey</vt:lpstr>
      <vt:lpstr>Journey</vt:lpstr>
      <vt:lpstr>Journey</vt:lpstr>
      <vt:lpstr>Journey</vt:lpstr>
      <vt:lpstr>Journey</vt:lpstr>
      <vt:lpstr>Journey</vt:lpstr>
      <vt:lpstr>Journey</vt:lpstr>
      <vt:lpstr>Journey</vt:lpstr>
      <vt:lpstr>Journey</vt:lpstr>
      <vt:lpstr>Journey</vt:lpstr>
      <vt:lpstr>Journey</vt:lpstr>
      <vt:lpstr>Features</vt:lpstr>
      <vt:lpstr>Features</vt:lpstr>
      <vt:lpstr>Features</vt:lpstr>
      <vt:lpstr>Demo: Moving Quixo to .NET Core</vt:lpstr>
      <vt:lpstr>Features</vt:lpstr>
      <vt:lpstr>Features</vt:lpstr>
      <vt:lpstr>Features</vt:lpstr>
      <vt:lpstr>Demo: Calculations, Geolocation, Graphs, and Blazor</vt:lpstr>
      <vt:lpstr>Features</vt:lpstr>
      <vt:lpstr>Features</vt:lpstr>
      <vt:lpstr>Features</vt:lpstr>
      <vt:lpstr>Features</vt:lpstr>
      <vt:lpstr>Features</vt:lpstr>
      <vt:lpstr>Demo: API Additions</vt:lpstr>
      <vt:lpstr>Roadmap</vt:lpstr>
      <vt:lpstr>Roadmap</vt:lpstr>
      <vt:lpstr>Roadmap</vt:lpstr>
      <vt:lpstr>What’s New in .NET Core 3.0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87</cp:revision>
  <dcterms:created xsi:type="dcterms:W3CDTF">2018-02-12T02:51:15Z</dcterms:created>
  <dcterms:modified xsi:type="dcterms:W3CDTF">2019-06-02T16:29:05Z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