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433" r:id="rId5"/>
    <p:sldId id="387" r:id="rId6"/>
    <p:sldId id="536" r:id="rId7"/>
    <p:sldId id="537" r:id="rId8"/>
    <p:sldId id="538" r:id="rId9"/>
    <p:sldId id="539" r:id="rId10"/>
    <p:sldId id="540" r:id="rId11"/>
    <p:sldId id="541" r:id="rId12"/>
    <p:sldId id="542" r:id="rId13"/>
    <p:sldId id="543" r:id="rId14"/>
    <p:sldId id="544" r:id="rId15"/>
    <p:sldId id="545" r:id="rId16"/>
    <p:sldId id="546" r:id="rId17"/>
    <p:sldId id="547" r:id="rId18"/>
    <p:sldId id="548" r:id="rId19"/>
    <p:sldId id="549" r:id="rId20"/>
    <p:sldId id="550" r:id="rId21"/>
    <p:sldId id="551" r:id="rId22"/>
    <p:sldId id="552" r:id="rId23"/>
    <p:sldId id="553" r:id="rId24"/>
    <p:sldId id="554" r:id="rId25"/>
    <p:sldId id="555" r:id="rId26"/>
    <p:sldId id="556" r:id="rId27"/>
    <p:sldId id="557" r:id="rId28"/>
    <p:sldId id="558" r:id="rId29"/>
    <p:sldId id="559" r:id="rId30"/>
    <p:sldId id="560" r:id="rId31"/>
    <p:sldId id="561" r:id="rId32"/>
    <p:sldId id="562" r:id="rId33"/>
    <p:sldId id="563" r:id="rId34"/>
    <p:sldId id="564" r:id="rId35"/>
    <p:sldId id="565" r:id="rId36"/>
    <p:sldId id="566" r:id="rId37"/>
    <p:sldId id="567" r:id="rId38"/>
    <p:sldId id="568" r:id="rId39"/>
    <p:sldId id="569" r:id="rId40"/>
    <p:sldId id="570" r:id="rId41"/>
    <p:sldId id="571" r:id="rId42"/>
    <p:sldId id="572" r:id="rId43"/>
    <p:sldId id="573" r:id="rId44"/>
    <p:sldId id="574" r:id="rId45"/>
    <p:sldId id="575" r:id="rId46"/>
    <p:sldId id="576" r:id="rId47"/>
    <p:sldId id="577" r:id="rId48"/>
    <p:sldId id="578" r:id="rId49"/>
    <p:sldId id="29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069" autoAdjust="0"/>
  </p:normalViewPr>
  <p:slideViewPr>
    <p:cSldViewPr snapToGrid="0">
      <p:cViewPr varScale="1">
        <p:scale>
          <a:sx n="93" d="100"/>
          <a:sy n="93" d="100"/>
        </p:scale>
        <p:origin x="12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7900A-5984-4627-90CC-DA4A16B17B42}" type="datetimeFigureOut">
              <a:rPr lang="en-US" smtClean="0"/>
              <a:t>6/7/2020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031FE-F148-41F2-AA91-6C6E1601A8AB}" type="slidenum">
              <a:rPr lang="en-US" smtClean="0"/>
              <a:t>‹#›</a:t>
            </a:fld>
            <a:endParaRPr lang="en-US"/>
          </a:p>
        </p:txBody>
      </p:sp>
    </p:spTree>
    <p:extLst>
      <p:ext uri="{BB962C8B-B14F-4D97-AF65-F5344CB8AC3E}">
        <p14:creationId xmlns:p14="http://schemas.microsoft.com/office/powerpoint/2010/main" val="222413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a:t>
            </a:fld>
            <a:endParaRPr lang="en-US"/>
          </a:p>
        </p:txBody>
      </p:sp>
    </p:spTree>
    <p:extLst>
      <p:ext uri="{BB962C8B-B14F-4D97-AF65-F5344CB8AC3E}">
        <p14:creationId xmlns:p14="http://schemas.microsoft.com/office/powerpoint/2010/main" val="738562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generate code based on a template in Visual Studio. These are called Code Snippets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13</a:t>
            </a:fld>
            <a:endParaRPr lang="en-US"/>
          </a:p>
        </p:txBody>
      </p:sp>
    </p:spTree>
    <p:extLst>
      <p:ext uri="{BB962C8B-B14F-4D97-AF65-F5344CB8AC3E}">
        <p14:creationId xmlns:p14="http://schemas.microsoft.com/office/powerpoint/2010/main" val="3755111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create the snippet, you can import it via the Code Snippets Manager</a:t>
            </a:r>
          </a:p>
        </p:txBody>
      </p:sp>
      <p:sp>
        <p:nvSpPr>
          <p:cNvPr id="4" name="Slide Number Placeholder 3"/>
          <p:cNvSpPr>
            <a:spLocks noGrp="1"/>
          </p:cNvSpPr>
          <p:nvPr>
            <p:ph type="sldNum" sz="quarter" idx="5"/>
          </p:nvPr>
        </p:nvSpPr>
        <p:spPr/>
        <p:txBody>
          <a:bodyPr/>
          <a:lstStyle/>
          <a:p>
            <a:fld id="{DE7031FE-F148-41F2-AA91-6C6E1601A8AB}" type="slidenum">
              <a:rPr lang="en-US" smtClean="0"/>
              <a:t>14</a:t>
            </a:fld>
            <a:endParaRPr lang="en-US"/>
          </a:p>
        </p:txBody>
      </p:sp>
    </p:spTree>
    <p:extLst>
      <p:ext uri="{BB962C8B-B14F-4D97-AF65-F5344CB8AC3E}">
        <p14:creationId xmlns:p14="http://schemas.microsoft.com/office/powerpoint/2010/main" val="4231691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use it in your code</a:t>
            </a:r>
          </a:p>
        </p:txBody>
      </p:sp>
      <p:sp>
        <p:nvSpPr>
          <p:cNvPr id="4" name="Slide Number Placeholder 3"/>
          <p:cNvSpPr>
            <a:spLocks noGrp="1"/>
          </p:cNvSpPr>
          <p:nvPr>
            <p:ph type="sldNum" sz="quarter" idx="5"/>
          </p:nvPr>
        </p:nvSpPr>
        <p:spPr/>
        <p:txBody>
          <a:bodyPr/>
          <a:lstStyle/>
          <a:p>
            <a:fld id="{DE7031FE-F148-41F2-AA91-6C6E1601A8AB}" type="slidenum">
              <a:rPr lang="en-US" smtClean="0"/>
              <a:t>15</a:t>
            </a:fld>
            <a:endParaRPr lang="en-US"/>
          </a:p>
        </p:txBody>
      </p:sp>
    </p:spTree>
    <p:extLst>
      <p:ext uri="{BB962C8B-B14F-4D97-AF65-F5344CB8AC3E}">
        <p14:creationId xmlns:p14="http://schemas.microsoft.com/office/powerpoint/2010/main" val="4278300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I make a code snippet for </a:t>
            </a:r>
            <a:r>
              <a:rPr lang="en-US" dirty="0" err="1"/>
              <a:t>ArgumentNullException</a:t>
            </a:r>
            <a:r>
              <a:rPr lang="en-US" dirty="0"/>
              <a:t>?</a:t>
            </a:r>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16</a:t>
            </a:fld>
            <a:endParaRPr lang="en-US"/>
          </a:p>
        </p:txBody>
      </p:sp>
    </p:spTree>
    <p:extLst>
      <p:ext uri="{BB962C8B-B14F-4D97-AF65-F5344CB8AC3E}">
        <p14:creationId xmlns:p14="http://schemas.microsoft.com/office/powerpoint/2010/main" val="1038993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Reflection</a:t>
            </a:r>
            <a:r>
              <a:rPr lang="en-US" baseline="0" dirty="0"/>
              <a:t> provides you to find out information about your code, and execute it if you want.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17</a:t>
            </a:fld>
            <a:endParaRPr lang="en-US"/>
          </a:p>
        </p:txBody>
      </p:sp>
    </p:spTree>
    <p:extLst>
      <p:ext uri="{BB962C8B-B14F-4D97-AF65-F5344CB8AC3E}">
        <p14:creationId xmlns:p14="http://schemas.microsoft.com/office/powerpoint/2010/main" val="2106730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testing framework uses reflection to find all of the test classes and test methods.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18</a:t>
            </a:fld>
            <a:endParaRPr lang="en-US"/>
          </a:p>
        </p:txBody>
      </p:sp>
    </p:spTree>
    <p:extLst>
      <p:ext uri="{BB962C8B-B14F-4D97-AF65-F5344CB8AC3E}">
        <p14:creationId xmlns:p14="http://schemas.microsoft.com/office/powerpoint/2010/main" val="760926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a:t>
            </a:r>
            <a:r>
              <a:rPr lang="en-US" baseline="0" dirty="0"/>
              <a:t> simple piece of code, let’s look at how it would be represented in a Reflection graph</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19</a:t>
            </a:fld>
            <a:endParaRPr lang="en-US"/>
          </a:p>
        </p:txBody>
      </p:sp>
    </p:spTree>
    <p:extLst>
      <p:ext uri="{BB962C8B-B14F-4D97-AF65-F5344CB8AC3E}">
        <p14:creationId xmlns:p14="http://schemas.microsoft.com/office/powerpoint/2010/main" val="446827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a:t>
            </a:r>
            <a:r>
              <a:rPr lang="en-US" baseline="0" dirty="0"/>
              <a:t> an assembly, types, methods, parameters, as well as events, properties, etc.</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20</a:t>
            </a:fld>
            <a:endParaRPr lang="en-US"/>
          </a:p>
        </p:txBody>
      </p:sp>
    </p:spTree>
    <p:extLst>
      <p:ext uri="{BB962C8B-B14F-4D97-AF65-F5344CB8AC3E}">
        <p14:creationId xmlns:p14="http://schemas.microsoft.com/office/powerpoint/2010/main" val="178798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that code sample looks like with its names.</a:t>
            </a:r>
          </a:p>
        </p:txBody>
      </p:sp>
      <p:sp>
        <p:nvSpPr>
          <p:cNvPr id="4" name="Slide Number Placeholder 3"/>
          <p:cNvSpPr>
            <a:spLocks noGrp="1"/>
          </p:cNvSpPr>
          <p:nvPr>
            <p:ph type="sldNum" sz="quarter" idx="5"/>
          </p:nvPr>
        </p:nvSpPr>
        <p:spPr/>
        <p:txBody>
          <a:bodyPr/>
          <a:lstStyle/>
          <a:p>
            <a:fld id="{DE7031FE-F148-41F2-AA91-6C6E1601A8AB}" type="slidenum">
              <a:rPr lang="en-US" smtClean="0"/>
              <a:t>21</a:t>
            </a:fld>
            <a:endParaRPr lang="en-US"/>
          </a:p>
        </p:txBody>
      </p:sp>
    </p:spTree>
    <p:extLst>
      <p:ext uri="{BB962C8B-B14F-4D97-AF65-F5344CB8AC3E}">
        <p14:creationId xmlns:p14="http://schemas.microsoft.com/office/powerpoint/2010/main" val="1845857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want to get the type of the 2</a:t>
            </a:r>
            <a:r>
              <a:rPr lang="en-US" baseline="30000" dirty="0"/>
              <a:t>nd</a:t>
            </a:r>
            <a:r>
              <a:rPr lang="en-US" dirty="0"/>
              <a:t> argument, here’s the code.</a:t>
            </a:r>
          </a:p>
        </p:txBody>
      </p:sp>
      <p:sp>
        <p:nvSpPr>
          <p:cNvPr id="4" name="Slide Number Placeholder 3"/>
          <p:cNvSpPr>
            <a:spLocks noGrp="1"/>
          </p:cNvSpPr>
          <p:nvPr>
            <p:ph type="sldNum" sz="quarter" idx="5"/>
          </p:nvPr>
        </p:nvSpPr>
        <p:spPr/>
        <p:txBody>
          <a:bodyPr/>
          <a:lstStyle/>
          <a:p>
            <a:fld id="{DE7031FE-F148-41F2-AA91-6C6E1601A8AB}" type="slidenum">
              <a:rPr lang="en-US" smtClean="0"/>
              <a:t>22</a:t>
            </a:fld>
            <a:endParaRPr lang="en-US"/>
          </a:p>
        </p:txBody>
      </p:sp>
    </p:spTree>
    <p:extLst>
      <p:ext uri="{BB962C8B-B14F-4D97-AF65-F5344CB8AC3E}">
        <p14:creationId xmlns:p14="http://schemas.microsoft.com/office/powerpoint/2010/main" val="150867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all magic….but not really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5</a:t>
            </a:fld>
            <a:endParaRPr lang="en-US"/>
          </a:p>
        </p:txBody>
      </p:sp>
    </p:spTree>
    <p:extLst>
      <p:ext uri="{BB962C8B-B14F-4D97-AF65-F5344CB8AC3E}">
        <p14:creationId xmlns:p14="http://schemas.microsoft.com/office/powerpoint/2010/main" val="1764114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wanted to invoke a method on an object, here’s the</a:t>
            </a:r>
            <a:r>
              <a:rPr lang="en-US" baseline="0" dirty="0"/>
              <a:t> code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23</a:t>
            </a:fld>
            <a:endParaRPr lang="en-US"/>
          </a:p>
        </p:txBody>
      </p:sp>
    </p:spTree>
    <p:extLst>
      <p:ext uri="{BB962C8B-B14F-4D97-AF65-F5344CB8AC3E}">
        <p14:creationId xmlns:p14="http://schemas.microsoft.com/office/powerpoint/2010/main" val="2437621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Reflection</a:t>
            </a:r>
            <a:r>
              <a:rPr lang="en-US" baseline="0" dirty="0"/>
              <a:t> is a powerful tool for metaprogramming, it can be slow. Always consider performance when using Reflection.</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24</a:t>
            </a:fld>
            <a:endParaRPr lang="en-US"/>
          </a:p>
        </p:txBody>
      </p:sp>
    </p:spTree>
    <p:extLst>
      <p:ext uri="{BB962C8B-B14F-4D97-AF65-F5344CB8AC3E}">
        <p14:creationId xmlns:p14="http://schemas.microsoft.com/office/powerpoint/2010/main" val="382193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a:t>
            </a:r>
            <a:r>
              <a:rPr lang="en-US" baseline="0" dirty="0"/>
              <a:t> a tool called </a:t>
            </a:r>
            <a:r>
              <a:rPr lang="en-US" baseline="0" dirty="0" err="1"/>
              <a:t>ILDasm</a:t>
            </a:r>
            <a:r>
              <a:rPr lang="en-US" baseline="0" dirty="0"/>
              <a:t> that’s been in the .NET installation since 1.0. It lets you see the guts of an assembly at its metadata level…</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25</a:t>
            </a:fld>
            <a:endParaRPr lang="en-US"/>
          </a:p>
        </p:txBody>
      </p:sp>
    </p:spTree>
    <p:extLst>
      <p:ext uri="{BB962C8B-B14F-4D97-AF65-F5344CB8AC3E}">
        <p14:creationId xmlns:p14="http://schemas.microsoft.com/office/powerpoint/2010/main" val="2878965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at the IL level.</a:t>
            </a:r>
          </a:p>
        </p:txBody>
      </p:sp>
      <p:sp>
        <p:nvSpPr>
          <p:cNvPr id="4" name="Slide Number Placeholder 3"/>
          <p:cNvSpPr>
            <a:spLocks noGrp="1"/>
          </p:cNvSpPr>
          <p:nvPr>
            <p:ph type="sldNum" sz="quarter" idx="5"/>
          </p:nvPr>
        </p:nvSpPr>
        <p:spPr/>
        <p:txBody>
          <a:bodyPr/>
          <a:lstStyle/>
          <a:p>
            <a:fld id="{DE7031FE-F148-41F2-AA91-6C6E1601A8AB}" type="slidenum">
              <a:rPr lang="en-US" smtClean="0"/>
              <a:t>26</a:t>
            </a:fld>
            <a:endParaRPr lang="en-US"/>
          </a:p>
        </p:txBody>
      </p:sp>
    </p:spTree>
    <p:extLst>
      <p:ext uri="{BB962C8B-B14F-4D97-AF65-F5344CB8AC3E}">
        <p14:creationId xmlns:p14="http://schemas.microsoft.com/office/powerpoint/2010/main" val="65697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IL knowledge,</a:t>
            </a:r>
            <a:r>
              <a:rPr lang="en-US" baseline="0" dirty="0"/>
              <a:t> you can do all sorts of tricks that C# or VB don’t support. For example, you can create generic attributes that can be consumed by C# and VB.</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27</a:t>
            </a:fld>
            <a:endParaRPr lang="en-US"/>
          </a:p>
        </p:txBody>
      </p:sp>
    </p:spTree>
    <p:extLst>
      <p:ext uri="{BB962C8B-B14F-4D97-AF65-F5344CB8AC3E}">
        <p14:creationId xmlns:p14="http://schemas.microsoft.com/office/powerpoint/2010/main" val="2646424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Knowing IL is required if you want to</a:t>
            </a:r>
            <a:r>
              <a:rPr lang="en-US" baseline="0" dirty="0"/>
              <a:t> run new code at runtime. </a:t>
            </a:r>
            <a:r>
              <a:rPr lang="en-US" dirty="0"/>
              <a:t>If</a:t>
            </a:r>
            <a:r>
              <a:rPr lang="en-US" baseline="0" dirty="0"/>
              <a:t> you wanted to create a new type, SRE was the way to do it. If you just needed a new method, use </a:t>
            </a:r>
            <a:r>
              <a:rPr lang="en-US" baseline="0" dirty="0" err="1"/>
              <a:t>DynamicMethod</a:t>
            </a:r>
            <a:r>
              <a:rPr lang="en-US" baseline="0" dirty="0"/>
              <a:t> (added in 2.0)</a:t>
            </a:r>
          </a:p>
        </p:txBody>
      </p:sp>
      <p:sp>
        <p:nvSpPr>
          <p:cNvPr id="4" name="Slide Number Placeholder 3"/>
          <p:cNvSpPr>
            <a:spLocks noGrp="1"/>
          </p:cNvSpPr>
          <p:nvPr>
            <p:ph type="sldNum" sz="quarter" idx="5"/>
          </p:nvPr>
        </p:nvSpPr>
        <p:spPr/>
        <p:txBody>
          <a:bodyPr/>
          <a:lstStyle/>
          <a:p>
            <a:fld id="{DE7031FE-F148-41F2-AA91-6C6E1601A8AB}" type="slidenum">
              <a:rPr lang="en-US" smtClean="0"/>
              <a:t>28</a:t>
            </a:fld>
            <a:endParaRPr lang="en-US"/>
          </a:p>
        </p:txBody>
      </p:sp>
    </p:spTree>
    <p:extLst>
      <p:ext uri="{BB962C8B-B14F-4D97-AF65-F5344CB8AC3E}">
        <p14:creationId xmlns:p14="http://schemas.microsoft.com/office/powerpoint/2010/main" val="1250361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Reflection</a:t>
            </a:r>
            <a:r>
              <a:rPr lang="en-US" baseline="0" dirty="0"/>
              <a:t> is a powerful tool for metaprogramming, it can be slow. Always consider performance when using Reflection.</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29</a:t>
            </a:fld>
            <a:endParaRPr lang="en-US"/>
          </a:p>
        </p:txBody>
      </p:sp>
    </p:spTree>
    <p:extLst>
      <p:ext uri="{BB962C8B-B14F-4D97-AF65-F5344CB8AC3E}">
        <p14:creationId xmlns:p14="http://schemas.microsoft.com/office/powerpoint/2010/main" val="2309221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the issue with IL? It’s harder to understand, and it’s pretty easy to mess</a:t>
            </a:r>
            <a:r>
              <a:rPr lang="en-US" baseline="0" dirty="0"/>
              <a:t> up. Take this simple function.</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30</a:t>
            </a:fld>
            <a:endParaRPr lang="en-US"/>
          </a:p>
        </p:txBody>
      </p:sp>
    </p:spTree>
    <p:extLst>
      <p:ext uri="{BB962C8B-B14F-4D97-AF65-F5344CB8AC3E}">
        <p14:creationId xmlns:p14="http://schemas.microsoft.com/office/powerpoint/2010/main" val="15808187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a:t>
            </a:r>
            <a:r>
              <a:rPr lang="en-US" baseline="0" dirty="0"/>
              <a:t> same function in IL.</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31</a:t>
            </a:fld>
            <a:endParaRPr lang="en-US"/>
          </a:p>
        </p:txBody>
      </p:sp>
    </p:spTree>
    <p:extLst>
      <p:ext uri="{BB962C8B-B14F-4D97-AF65-F5344CB8AC3E}">
        <p14:creationId xmlns:p14="http://schemas.microsoft.com/office/powerpoint/2010/main" val="3627490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a:t>
            </a:r>
            <a:r>
              <a:rPr lang="en-US" baseline="0" dirty="0"/>
              <a:t> </a:t>
            </a:r>
            <a:r>
              <a:rPr lang="en-US" baseline="0" dirty="0" err="1"/>
              <a:t>ldstr</a:t>
            </a:r>
            <a:r>
              <a:rPr lang="en-US" baseline="0" dirty="0"/>
              <a:t> op code is gone, it’ll probably compile in </a:t>
            </a:r>
            <a:r>
              <a:rPr lang="en-US" baseline="0" dirty="0" err="1"/>
              <a:t>ilasm</a:t>
            </a:r>
            <a:r>
              <a:rPr lang="en-US" baseline="0" dirty="0"/>
              <a:t>, but running it will create all sorts of issues (e.g. </a:t>
            </a:r>
            <a:r>
              <a:rPr lang="en-US" baseline="0" dirty="0" err="1"/>
              <a:t>InvalidProgramException</a:t>
            </a:r>
            <a:r>
              <a:rPr lang="en-US" baseline="0" dirty="0"/>
              <a: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32</a:t>
            </a:fld>
            <a:endParaRPr lang="en-US"/>
          </a:p>
        </p:txBody>
      </p:sp>
    </p:spTree>
    <p:extLst>
      <p:ext uri="{BB962C8B-B14F-4D97-AF65-F5344CB8AC3E}">
        <p14:creationId xmlns:p14="http://schemas.microsoft.com/office/powerpoint/2010/main" val="2908238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pretty typical definition of metaprogramming.</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6</a:t>
            </a:fld>
            <a:endParaRPr lang="en-US"/>
          </a:p>
        </p:txBody>
      </p:sp>
    </p:spTree>
    <p:extLst>
      <p:ext uri="{BB962C8B-B14F-4D97-AF65-F5344CB8AC3E}">
        <p14:creationId xmlns:p14="http://schemas.microsoft.com/office/powerpoint/2010/main" val="19224050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Expressions allow you to view your</a:t>
            </a:r>
            <a:r>
              <a:rPr lang="en-US" baseline="0" dirty="0"/>
              <a:t> code as a data structure – a tree. Basing an API on that can make it safer to generate code.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33</a:t>
            </a:fld>
            <a:endParaRPr lang="en-US"/>
          </a:p>
        </p:txBody>
      </p:sp>
    </p:spTree>
    <p:extLst>
      <p:ext uri="{BB962C8B-B14F-4D97-AF65-F5344CB8AC3E}">
        <p14:creationId xmlns:p14="http://schemas.microsoft.com/office/powerpoint/2010/main" val="1015257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that function looks like as a dynamic method</a:t>
            </a:r>
          </a:p>
        </p:txBody>
      </p:sp>
      <p:sp>
        <p:nvSpPr>
          <p:cNvPr id="4" name="Slide Number Placeholder 3"/>
          <p:cNvSpPr>
            <a:spLocks noGrp="1"/>
          </p:cNvSpPr>
          <p:nvPr>
            <p:ph type="sldNum" sz="quarter" idx="5"/>
          </p:nvPr>
        </p:nvSpPr>
        <p:spPr/>
        <p:txBody>
          <a:bodyPr/>
          <a:lstStyle/>
          <a:p>
            <a:fld id="{DE7031FE-F148-41F2-AA91-6C6E1601A8AB}" type="slidenum">
              <a:rPr lang="en-US" smtClean="0"/>
              <a:t>34</a:t>
            </a:fld>
            <a:endParaRPr lang="en-US"/>
          </a:p>
        </p:txBody>
      </p:sp>
    </p:spTree>
    <p:extLst>
      <p:ext uri="{BB962C8B-B14F-4D97-AF65-F5344CB8AC3E}">
        <p14:creationId xmlns:p14="http://schemas.microsoft.com/office/powerpoint/2010/main" val="348818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it looks like using</a:t>
            </a:r>
            <a:r>
              <a:rPr lang="en-US" baseline="0" dirty="0"/>
              <a:t> the LINQ expressions API.</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35</a:t>
            </a:fld>
            <a:endParaRPr lang="en-US"/>
          </a:p>
        </p:txBody>
      </p:sp>
    </p:spTree>
    <p:extLst>
      <p:ext uri="{BB962C8B-B14F-4D97-AF65-F5344CB8AC3E}">
        <p14:creationId xmlns:p14="http://schemas.microsoft.com/office/powerpoint/2010/main" val="14866051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Traditionally,</a:t>
            </a:r>
            <a:r>
              <a:rPr lang="en-US" baseline="0" dirty="0"/>
              <a:t> compilers are black boxes. You don’t get access to what’s going on, and there’s lot of valuable information within.</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36</a:t>
            </a:fld>
            <a:endParaRPr lang="en-US"/>
          </a:p>
        </p:txBody>
      </p:sp>
    </p:spTree>
    <p:extLst>
      <p:ext uri="{BB962C8B-B14F-4D97-AF65-F5344CB8AC3E}">
        <p14:creationId xmlns:p14="http://schemas.microsoft.com/office/powerpoint/2010/main" val="33662937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Roslyn</a:t>
            </a:r>
            <a:r>
              <a:rPr lang="en-US" baseline="0" dirty="0"/>
              <a:t> opens up the compiler, providing APIs to different parts of the pipeline.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37</a:t>
            </a:fld>
            <a:endParaRPr lang="en-US"/>
          </a:p>
        </p:txBody>
      </p:sp>
    </p:spTree>
    <p:extLst>
      <p:ext uri="{BB962C8B-B14F-4D97-AF65-F5344CB8AC3E}">
        <p14:creationId xmlns:p14="http://schemas.microsoft.com/office/powerpoint/2010/main" val="31703428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lot of crazy things you can do if you can compile code on the fly. Let’s create a dynamic class that</a:t>
            </a:r>
            <a:r>
              <a:rPr lang="en-US" baseline="0" dirty="0"/>
              <a:t> is a mock of another class (useful for testing)</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38</a:t>
            </a:fld>
            <a:endParaRPr lang="en-US"/>
          </a:p>
        </p:txBody>
      </p:sp>
    </p:spTree>
    <p:extLst>
      <p:ext uri="{BB962C8B-B14F-4D97-AF65-F5344CB8AC3E}">
        <p14:creationId xmlns:p14="http://schemas.microsoft.com/office/powerpoint/2010/main" val="1540645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a:t>
            </a:r>
            <a:r>
              <a:rPr lang="en-US" baseline="0" dirty="0"/>
              <a:t> total sense, right?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39</a:t>
            </a:fld>
            <a:endParaRPr lang="en-US"/>
          </a:p>
        </p:txBody>
      </p:sp>
    </p:spTree>
    <p:extLst>
      <p:ext uri="{BB962C8B-B14F-4D97-AF65-F5344CB8AC3E}">
        <p14:creationId xmlns:p14="http://schemas.microsoft.com/office/powerpoint/2010/main" val="25724767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 can take the generated proxy class, save it</a:t>
            </a:r>
            <a:r>
              <a:rPr lang="en-US" baseline="0" dirty="0"/>
              <a:t> to disk, and step into the code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40</a:t>
            </a:fld>
            <a:endParaRPr lang="en-US"/>
          </a:p>
        </p:txBody>
      </p:sp>
    </p:spTree>
    <p:extLst>
      <p:ext uri="{BB962C8B-B14F-4D97-AF65-F5344CB8AC3E}">
        <p14:creationId xmlns:p14="http://schemas.microsoft.com/office/powerpoint/2010/main" val="3003646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my mocking library, Rocks, does</a:t>
            </a:r>
          </a:p>
        </p:txBody>
      </p:sp>
      <p:sp>
        <p:nvSpPr>
          <p:cNvPr id="4" name="Slide Number Placeholder 3"/>
          <p:cNvSpPr>
            <a:spLocks noGrp="1"/>
          </p:cNvSpPr>
          <p:nvPr>
            <p:ph type="sldNum" sz="quarter" idx="5"/>
          </p:nvPr>
        </p:nvSpPr>
        <p:spPr/>
        <p:txBody>
          <a:bodyPr/>
          <a:lstStyle/>
          <a:p>
            <a:fld id="{DE7031FE-F148-41F2-AA91-6C6E1601A8AB}" type="slidenum">
              <a:rPr lang="en-US" smtClean="0"/>
              <a:t>41</a:t>
            </a:fld>
            <a:endParaRPr lang="en-US"/>
          </a:p>
        </p:txBody>
      </p:sp>
    </p:spTree>
    <p:extLst>
      <p:ext uri="{BB962C8B-B14F-4D97-AF65-F5344CB8AC3E}">
        <p14:creationId xmlns:p14="http://schemas.microsoft.com/office/powerpoint/2010/main" val="24227244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bunch of other things you can use to do metaprogramming in .NET.</a:t>
            </a:r>
            <a:endParaRPr lang="en-US" baseline="0"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43</a:t>
            </a:fld>
            <a:endParaRPr lang="en-US"/>
          </a:p>
        </p:txBody>
      </p:sp>
    </p:spTree>
    <p:extLst>
      <p:ext uri="{BB962C8B-B14F-4D97-AF65-F5344CB8AC3E}">
        <p14:creationId xmlns:p14="http://schemas.microsoft.com/office/powerpoint/2010/main" val="229228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definition I</a:t>
            </a:r>
            <a:r>
              <a:rPr lang="en-US" baseline="0" dirty="0"/>
              <a:t> used in my book, but what does it mean?  Let’s look at a couple of simple examples.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7</a:t>
            </a:fld>
            <a:endParaRPr lang="en-US"/>
          </a:p>
        </p:txBody>
      </p:sp>
    </p:spTree>
    <p:extLst>
      <p:ext uri="{BB962C8B-B14F-4D97-AF65-F5344CB8AC3E}">
        <p14:creationId xmlns:p14="http://schemas.microsoft.com/office/powerpoint/2010/main" val="4272420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a bunch of other things you can use to do metaprogramming in .NET.</a:t>
            </a:r>
            <a:endParaRPr lang="en-US" baseline="0"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44</a:t>
            </a:fld>
            <a:endParaRPr lang="en-US"/>
          </a:p>
        </p:txBody>
      </p:sp>
    </p:spTree>
    <p:extLst>
      <p:ext uri="{BB962C8B-B14F-4D97-AF65-F5344CB8AC3E}">
        <p14:creationId xmlns:p14="http://schemas.microsoft.com/office/powerpoint/2010/main" val="42329134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my hope that C# will at some point in the future finally get more metaprogramming features within the language itself, though this request has been around for a quite a while and it’s never come to fruition.</a:t>
            </a:r>
            <a:endParaRPr lang="en-US" baseline="0" dirty="0"/>
          </a:p>
        </p:txBody>
      </p:sp>
      <p:sp>
        <p:nvSpPr>
          <p:cNvPr id="4" name="Slide Number Placeholder 3"/>
          <p:cNvSpPr>
            <a:spLocks noGrp="1"/>
          </p:cNvSpPr>
          <p:nvPr>
            <p:ph type="sldNum" sz="quarter" idx="5"/>
          </p:nvPr>
        </p:nvSpPr>
        <p:spPr/>
        <p:txBody>
          <a:bodyPr/>
          <a:lstStyle/>
          <a:p>
            <a:fld id="{DE7031FE-F148-41F2-AA91-6C6E1601A8AB}" type="slidenum">
              <a:rPr lang="en-US" smtClean="0"/>
              <a:t>45</a:t>
            </a:fld>
            <a:endParaRPr lang="en-US"/>
          </a:p>
        </p:txBody>
      </p:sp>
    </p:spTree>
    <p:extLst>
      <p:ext uri="{BB962C8B-B14F-4D97-AF65-F5344CB8AC3E}">
        <p14:creationId xmlns:p14="http://schemas.microsoft.com/office/powerpoint/2010/main" val="41699709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fear</a:t>
            </a:r>
            <a:r>
              <a:rPr lang="en-US" baseline="0" dirty="0"/>
              <a:t> metaprogramming. The tools may be a little more advanced than unusual, and you may need to invest some time, but it’s worth it.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46</a:t>
            </a:fld>
            <a:endParaRPr lang="en-US"/>
          </a:p>
        </p:txBody>
      </p:sp>
    </p:spTree>
    <p:extLst>
      <p:ext uri="{BB962C8B-B14F-4D97-AF65-F5344CB8AC3E}">
        <p14:creationId xmlns:p14="http://schemas.microsoft.com/office/powerpoint/2010/main" val="15741065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Embrace</a:t>
            </a:r>
            <a:r>
              <a:rPr lang="en-US" baseline="0" dirty="0"/>
              <a:t> metaprogramming. It’ll make your coding peaceful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47</a:t>
            </a:fld>
            <a:endParaRPr lang="en-US"/>
          </a:p>
        </p:txBody>
      </p:sp>
    </p:spTree>
    <p:extLst>
      <p:ext uri="{BB962C8B-B14F-4D97-AF65-F5344CB8AC3E}">
        <p14:creationId xmlns:p14="http://schemas.microsoft.com/office/powerpoint/2010/main" val="3658108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books I’ve written…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48</a:t>
            </a:fld>
            <a:endParaRPr lang="en-US"/>
          </a:p>
        </p:txBody>
      </p:sp>
    </p:spTree>
    <p:extLst>
      <p:ext uri="{BB962C8B-B14F-4D97-AF65-F5344CB8AC3E}">
        <p14:creationId xmlns:p14="http://schemas.microsoft.com/office/powerpoint/2010/main" val="2713167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GitHub</a:t>
            </a:r>
            <a:r>
              <a:rPr lang="en-US" sz="1200" b="1" kern="1200" baseline="0" dirty="0">
                <a:solidFill>
                  <a:schemeClr val="tx1"/>
                </a:solidFill>
                <a:effectLst/>
                <a:latin typeface="+mn-lt"/>
                <a:ea typeface="+mn-ea"/>
                <a:cs typeface="+mn-cs"/>
              </a:rPr>
              <a:t> repos</a:t>
            </a:r>
            <a:endParaRPr lang="en-US" sz="1200" b="1" kern="1200" dirty="0">
              <a:solidFill>
                <a:schemeClr val="tx1"/>
              </a:solidFill>
              <a:effectLst/>
              <a:latin typeface="+mn-lt"/>
              <a:ea typeface="+mn-ea"/>
              <a:cs typeface="+mn-cs"/>
            </a:endParaRPr>
          </a:p>
          <a:p>
            <a:r>
              <a:rPr lang="en-US" dirty="0" err="1"/>
              <a:t>Csla.AutoAddBusinessRules</a:t>
            </a:r>
            <a:r>
              <a:rPr lang="en-US" dirty="0"/>
              <a:t> </a:t>
            </a:r>
          </a:p>
          <a:p>
            <a:r>
              <a:rPr lang="en-US" dirty="0" err="1"/>
              <a:t>CodeSnippets</a:t>
            </a:r>
            <a:endParaRPr lang="en-US" dirty="0"/>
          </a:p>
          <a:p>
            <a:r>
              <a:rPr lang="en-US" dirty="0" err="1"/>
              <a:t>ExpressionEvolver</a:t>
            </a:r>
            <a:endParaRPr lang="en-US" dirty="0"/>
          </a:p>
          <a:p>
            <a:r>
              <a:rPr lang="en-US" dirty="0"/>
              <a:t>Injectors</a:t>
            </a:r>
          </a:p>
          <a:p>
            <a:r>
              <a:rPr lang="en-US" dirty="0"/>
              <a:t>Rocks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References</a:t>
            </a:r>
          </a:p>
          <a:p>
            <a:r>
              <a:rPr lang="en-US" dirty="0"/>
              <a:t>Awesome Roslyn - https://github.com/ironcev/awesome-roslyn/blob/master/readme.md</a:t>
            </a:r>
          </a:p>
          <a:p>
            <a:r>
              <a:rPr lang="en-US" dirty="0"/>
              <a:t>Welcome to </a:t>
            </a:r>
            <a:r>
              <a:rPr lang="en-US" dirty="0" err="1"/>
              <a:t>roslyn</a:t>
            </a:r>
            <a:r>
              <a:rPr lang="en-US" dirty="0"/>
              <a:t>-analyzers documentation - https://roslyn-analyzers.readthedocs.io/en/latest/</a:t>
            </a:r>
          </a:p>
          <a:p>
            <a:r>
              <a:rPr lang="en-US" dirty="0"/>
              <a:t>Code Snippets (C#) - https://msdn.microsoft.com/en-us/library/f7d3wz0k(v=vs.90).aspx</a:t>
            </a:r>
          </a:p>
          <a:p>
            <a:r>
              <a:rPr lang="en-US" dirty="0"/>
              <a:t>Creating and Using IntelliSense Code Snippets - https://msdn.microsoft.com/en-us/library/vstudio/ms165392(v=vs.100).aspx</a:t>
            </a:r>
          </a:p>
          <a:p>
            <a:r>
              <a:rPr lang="en-US" dirty="0"/>
              <a:t>Comparison of code generation tools - http://en.wikipedia.org/wiki/Comparison_of_code_generation_tools</a:t>
            </a:r>
          </a:p>
          <a:p>
            <a:r>
              <a:rPr lang="en-US" dirty="0"/>
              <a:t>Sigil: Adding Some (More) Magic To IL - http://kevinmontrose.com/2013/02/14/sigil-adding-some-more-magic-to-il/</a:t>
            </a:r>
          </a:p>
          <a:p>
            <a:r>
              <a:rPr lang="en-US" dirty="0"/>
              <a:t>Visual Studio Code Snippets - http://visualstudiocodesnippets.com/</a:t>
            </a:r>
          </a:p>
          <a:p>
            <a:r>
              <a:rPr lang="en-US" dirty="0"/>
              <a:t>Visual Studio code snippets - http://www.codeproject.com/Articles/737354/Visual-Studio-code-snippets</a:t>
            </a:r>
          </a:p>
          <a:p>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49</a:t>
            </a:fld>
            <a:endParaRPr lang="en-US"/>
          </a:p>
        </p:txBody>
      </p:sp>
    </p:spTree>
    <p:extLst>
      <p:ext uri="{BB962C8B-B14F-4D97-AF65-F5344CB8AC3E}">
        <p14:creationId xmlns:p14="http://schemas.microsoft.com/office/powerpoint/2010/main" val="17101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C# 4, you can use the dynamic keyword to manipulate members at runtime. </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8</a:t>
            </a:fld>
            <a:endParaRPr lang="en-US"/>
          </a:p>
        </p:txBody>
      </p:sp>
    </p:spTree>
    <p:extLst>
      <p:ext uri="{BB962C8B-B14F-4D97-AF65-F5344CB8AC3E}">
        <p14:creationId xmlns:p14="http://schemas.microsoft.com/office/powerpoint/2010/main" val="2575686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JavaScript, you can write code as a string, and have the JS environment evaluate the code for you (though eval is considered ‘evil’)</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9</a:t>
            </a:fld>
            <a:endParaRPr lang="en-US"/>
          </a:p>
        </p:txBody>
      </p:sp>
    </p:spTree>
    <p:extLst>
      <p:ext uri="{BB962C8B-B14F-4D97-AF65-F5344CB8AC3E}">
        <p14:creationId xmlns:p14="http://schemas.microsoft.com/office/powerpoint/2010/main" val="2627916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Metaprogramming can</a:t>
            </a:r>
            <a:r>
              <a:rPr lang="en-US" baseline="0" dirty="0"/>
              <a:t> be viewed as taking complex code, and reducing its visibility. There’s still complex things to be done, but metaprogramming techniques can reduce it and lead you to a design where it’s relatively easy to manage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10</a:t>
            </a:fld>
            <a:endParaRPr lang="en-US"/>
          </a:p>
        </p:txBody>
      </p:sp>
    </p:spTree>
    <p:extLst>
      <p:ext uri="{BB962C8B-B14F-4D97-AF65-F5344CB8AC3E}">
        <p14:creationId xmlns:p14="http://schemas.microsoft.com/office/powerpoint/2010/main" val="1740226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’re going to acquire a new set of tools. Used wisely, it can make your programming life easier.</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11</a:t>
            </a:fld>
            <a:endParaRPr lang="en-US"/>
          </a:p>
        </p:txBody>
      </p:sp>
    </p:spTree>
    <p:extLst>
      <p:ext uri="{BB962C8B-B14F-4D97-AF65-F5344CB8AC3E}">
        <p14:creationId xmlns:p14="http://schemas.microsoft.com/office/powerpoint/2010/main" val="4120172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Doing metaprogramming in .NET</a:t>
            </a:r>
            <a:r>
              <a:rPr lang="en-US" baseline="0" dirty="0"/>
              <a:t> requires some dedication to learn new ideas, use frameworks that may be unfamiliar, etc. However, keep at it. The further you go, the easier it becomes, and you’ll start to see your programs in a whole new way.</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12</a:t>
            </a:fld>
            <a:endParaRPr lang="en-US"/>
          </a:p>
        </p:txBody>
      </p:sp>
    </p:spTree>
    <p:extLst>
      <p:ext uri="{BB962C8B-B14F-4D97-AF65-F5344CB8AC3E}">
        <p14:creationId xmlns:p14="http://schemas.microsoft.com/office/powerpoint/2010/main" val="357138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8441-1FF1-47FB-878A-040B29EEA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EB91FC-1DE4-4D87-B7D2-0A0D3A2ED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033192-8979-4AD2-8D5D-757058654FE7}"/>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C8C21E92-47E4-4241-BBC3-9098D5129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D5FE-3F7F-45C9-B7FF-E242949F8A9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3799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6DC7-3400-43DC-894A-05C44BAA8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9FAD49-CE53-43D8-B5DA-D963F4407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A87A4-8D7F-42AA-89AB-9889CA96EF5B}"/>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760BA6C0-242A-4110-98C6-E7BD92DA1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3C66A-E38D-40A5-BF12-97A984AF8450}"/>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22179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AA640-7A9A-4537-981A-AA0F84198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F7D6F-053E-4453-B16F-FEB59AA5DB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CC8BF-41D5-4C87-AD68-B7DC3B2ECD78}"/>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F47E28C1-4E05-45F5-8DC0-6129C28A9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9A298-6747-4E84-8C49-2602089745AF}"/>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94122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FC40-8C8E-4CD5-8CEC-8FC5856E3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76AFB-EB0D-4266-AC2F-B7CA02252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2D626-284A-463A-97E3-CF8EF93CB4D7}"/>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F9F6239A-0202-4197-8BCD-0F6F3B1BA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132B5-0C2F-445A-8657-984FD0FEB5B8}"/>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9056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FF13-BB9C-4EC2-895B-A167BDBD5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2BB3D-8325-4020-AB88-A3E9672E5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5F54F-564A-47D3-8B85-B5C4243538D9}"/>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8ED23131-A06A-40FB-A003-5C292D00B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BB451-8661-42D6-812C-CC7240749123}"/>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3333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45D7-0577-4ECC-AE1A-B9D0467A3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4D2DC-A330-4C30-9AC9-F0D43808A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1711A-AE9E-4551-AD8D-EF1F62993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A2060-7CD5-4430-ABA8-01C736E04DBF}"/>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6" name="Footer Placeholder 5">
            <a:extLst>
              <a:ext uri="{FF2B5EF4-FFF2-40B4-BE49-F238E27FC236}">
                <a16:creationId xmlns:a16="http://schemas.microsoft.com/office/drawing/2014/main" id="{DFAFEC48-DBC9-41F2-AD46-58AE1131A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67EC6-EA09-4B97-98D6-E0260F13D6A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3951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4A50-C086-4018-8546-1554DA1A1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7C149-A5CB-4EA2-858E-EA3123C43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615C8-52C6-4046-A979-1C49A1499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89A43-F90C-4DF5-BDD3-62243006E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482FF-DD31-45BE-8B53-1F1E0A632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1027C6-B1DC-4BE4-B486-1AAA7AFA2831}"/>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8" name="Footer Placeholder 7">
            <a:extLst>
              <a:ext uri="{FF2B5EF4-FFF2-40B4-BE49-F238E27FC236}">
                <a16:creationId xmlns:a16="http://schemas.microsoft.com/office/drawing/2014/main" id="{FFAC927D-89CD-4149-AE32-7D6B3FEFB2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CB8AA9-C276-408B-92E4-D305C5AD7A7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06990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BC6D-31C4-45C7-A202-213B171A5A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D171BE-F14A-4733-89AA-09CEDE2318FA}"/>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4" name="Footer Placeholder 3">
            <a:extLst>
              <a:ext uri="{FF2B5EF4-FFF2-40B4-BE49-F238E27FC236}">
                <a16:creationId xmlns:a16="http://schemas.microsoft.com/office/drawing/2014/main" id="{7FE4FE29-F75D-4A78-B038-A4BCD13765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D667C-AE37-445C-90E8-62DABF3BBD0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7490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2C655-BBC8-4EEC-8240-945B8013371F}"/>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3" name="Footer Placeholder 2">
            <a:extLst>
              <a:ext uri="{FF2B5EF4-FFF2-40B4-BE49-F238E27FC236}">
                <a16:creationId xmlns:a16="http://schemas.microsoft.com/office/drawing/2014/main" id="{992A0ED1-C850-4409-A0D1-A145206F7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2649C4-0B59-4A18-9BF4-2D22BF7CE46E}"/>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69673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938-FCC5-478A-8EC0-F0653FC01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D5D93F-2F4D-472E-8B38-267CAC710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A3EEC-1029-4838-AA25-A89943584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281F2-0E24-4A0D-B7E3-AD40C9DFA887}"/>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6" name="Footer Placeholder 5">
            <a:extLst>
              <a:ext uri="{FF2B5EF4-FFF2-40B4-BE49-F238E27FC236}">
                <a16:creationId xmlns:a16="http://schemas.microsoft.com/office/drawing/2014/main" id="{311A842E-423B-485B-8BFC-0D1C13C8C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71804-2BF4-4783-8752-DCB75E9E443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6966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5F4D-7C9F-43C8-8DB3-FC05094BD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C9279-1332-4BFB-8925-2DAB643483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96C1CA-DB00-47F7-8298-94D136B71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525BC-EEB1-4AD5-80FB-453C405BE651}"/>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6" name="Footer Placeholder 5">
            <a:extLst>
              <a:ext uri="{FF2B5EF4-FFF2-40B4-BE49-F238E27FC236}">
                <a16:creationId xmlns:a16="http://schemas.microsoft.com/office/drawing/2014/main" id="{62D497B8-C233-4CB1-A4F5-4C36C2914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F6B85-2993-4F01-85A4-4AD40FEF496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81152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BD32F-CD76-4045-B723-C0FF04377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4176F-01FD-4E02-8C70-70DBCA3DF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72DC8-D291-4AFC-9DD6-8BCBE57C5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E78FF478-58DD-43BC-A62D-73AECE4A1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579D28-91BC-4C04-B1A4-F19BC4562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E45DA-37E0-4DEF-A6F5-3567A4B31782}" type="slidenum">
              <a:rPr lang="en-US" smtClean="0"/>
              <a:t>‹#›</a:t>
            </a:fld>
            <a:endParaRPr lang="en-US"/>
          </a:p>
        </p:txBody>
      </p:sp>
    </p:spTree>
    <p:extLst>
      <p:ext uri="{BB962C8B-B14F-4D97-AF65-F5344CB8AC3E}">
        <p14:creationId xmlns:p14="http://schemas.microsoft.com/office/powerpoint/2010/main" val="1355750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Metaprogramming in .NET</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Tree>
    <p:extLst>
      <p:ext uri="{BB962C8B-B14F-4D97-AF65-F5344CB8AC3E}">
        <p14:creationId xmlns:p14="http://schemas.microsoft.com/office/powerpoint/2010/main" val="186104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http://www.wired.com/images_blogs/photos/uncategorized/2008/04/15/complexity.jpg</a:t>
            </a:r>
          </a:p>
        </p:txBody>
      </p:sp>
      <p:pic>
        <p:nvPicPr>
          <p:cNvPr id="7" name="Picture 6">
            <a:extLst>
              <a:ext uri="{FF2B5EF4-FFF2-40B4-BE49-F238E27FC236}">
                <a16:creationId xmlns:a16="http://schemas.microsoft.com/office/drawing/2014/main" id="{47DA775F-B4E3-4835-BFCE-3527F1DA9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247" y="2088106"/>
            <a:ext cx="8861790" cy="3327331"/>
          </a:xfrm>
          <a:prstGeom prst="rect">
            <a:avLst/>
          </a:prstGeom>
        </p:spPr>
      </p:pic>
    </p:spTree>
    <p:extLst>
      <p:ext uri="{BB962C8B-B14F-4D97-AF65-F5344CB8AC3E}">
        <p14:creationId xmlns:p14="http://schemas.microsoft.com/office/powerpoint/2010/main" val="146637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http://www.machinemart.co.uk/images/library/range/large/1010.jpg</a:t>
            </a:r>
          </a:p>
        </p:txBody>
      </p:sp>
      <p:pic>
        <p:nvPicPr>
          <p:cNvPr id="5" name="Picture 4">
            <a:extLst>
              <a:ext uri="{FF2B5EF4-FFF2-40B4-BE49-F238E27FC236}">
                <a16:creationId xmlns:a16="http://schemas.microsoft.com/office/drawing/2014/main" id="{70E38ABB-AD83-462A-BC7D-FD2B5A64F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9789" y="1264475"/>
            <a:ext cx="5012419" cy="5012419"/>
          </a:xfrm>
          <a:prstGeom prst="rect">
            <a:avLst/>
          </a:prstGeom>
        </p:spPr>
      </p:pic>
    </p:spTree>
    <p:extLst>
      <p:ext uri="{BB962C8B-B14F-4D97-AF65-F5344CB8AC3E}">
        <p14:creationId xmlns:p14="http://schemas.microsoft.com/office/powerpoint/2010/main" val="1291871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http://www.machinemart.co.uk/images/library/range/large/1010.jpg</a:t>
            </a:r>
          </a:p>
        </p:txBody>
      </p:sp>
      <p:pic>
        <p:nvPicPr>
          <p:cNvPr id="6" name="Picture 5">
            <a:extLst>
              <a:ext uri="{FF2B5EF4-FFF2-40B4-BE49-F238E27FC236}">
                <a16:creationId xmlns:a16="http://schemas.microsoft.com/office/drawing/2014/main" id="{E9987789-ED2D-4E40-B0AF-29B81B43F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412" y="1690688"/>
            <a:ext cx="4252878" cy="4397159"/>
          </a:xfrm>
          <a:prstGeom prst="rect">
            <a:avLst/>
          </a:prstGeom>
        </p:spPr>
      </p:pic>
      <p:sp>
        <p:nvSpPr>
          <p:cNvPr id="7" name="TextBox 6">
            <a:extLst>
              <a:ext uri="{FF2B5EF4-FFF2-40B4-BE49-F238E27FC236}">
                <a16:creationId xmlns:a16="http://schemas.microsoft.com/office/drawing/2014/main" id="{86233DA2-EDDF-4547-B7F7-D454BD7BA113}"/>
              </a:ext>
            </a:extLst>
          </p:cNvPr>
          <p:cNvSpPr txBox="1"/>
          <p:nvPr/>
        </p:nvSpPr>
        <p:spPr>
          <a:xfrm>
            <a:off x="5760095" y="3412213"/>
            <a:ext cx="6006129" cy="954107"/>
          </a:xfrm>
          <a:prstGeom prst="rect">
            <a:avLst/>
          </a:prstGeom>
          <a:noFill/>
        </p:spPr>
        <p:txBody>
          <a:bodyPr wrap="square" rtlCol="0">
            <a:spAutoFit/>
          </a:bodyPr>
          <a:lstStyle/>
          <a:p>
            <a:r>
              <a:rPr lang="en-US" sz="2800" dirty="0"/>
              <a:t>…if you’ve come this far, maybe you’re</a:t>
            </a:r>
          </a:p>
          <a:p>
            <a:r>
              <a:rPr lang="en-US" sz="2800" dirty="0"/>
              <a:t>willing to come a little further.</a:t>
            </a:r>
          </a:p>
        </p:txBody>
      </p:sp>
      <p:cxnSp>
        <p:nvCxnSpPr>
          <p:cNvPr id="9" name="Straight Arrow Connector 8">
            <a:extLst>
              <a:ext uri="{FF2B5EF4-FFF2-40B4-BE49-F238E27FC236}">
                <a16:creationId xmlns:a16="http://schemas.microsoft.com/office/drawing/2014/main" id="{DEB3E71C-BE22-4C49-B1F7-4DE6F64D0A79}"/>
              </a:ext>
            </a:extLst>
          </p:cNvPr>
          <p:cNvCxnSpPr/>
          <p:nvPr/>
        </p:nvCxnSpPr>
        <p:spPr>
          <a:xfrm>
            <a:off x="5083693" y="2464612"/>
            <a:ext cx="1127147" cy="870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0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Snippets</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http://osx.wdfiles.com/local--files/icon:snippet/Snippet.png</a:t>
            </a:r>
          </a:p>
        </p:txBody>
      </p:sp>
      <p:pic>
        <p:nvPicPr>
          <p:cNvPr id="6" name="Picture 2" descr="http://osx.wdfiles.com/local--files/icon:snippet/Snippet.png">
            <a:extLst>
              <a:ext uri="{FF2B5EF4-FFF2-40B4-BE49-F238E27FC236}">
                <a16:creationId xmlns:a16="http://schemas.microsoft.com/office/drawing/2014/main" id="{A396CFCB-F42E-413B-B66B-14CD6F0626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599" y="1400094"/>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373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Snippets</a:t>
            </a:r>
          </a:p>
        </p:txBody>
      </p:sp>
      <p:pic>
        <p:nvPicPr>
          <p:cNvPr id="5" name="Picture 4">
            <a:extLst>
              <a:ext uri="{FF2B5EF4-FFF2-40B4-BE49-F238E27FC236}">
                <a16:creationId xmlns:a16="http://schemas.microsoft.com/office/drawing/2014/main" id="{33902989-6B50-4CD0-862B-79679FE34F29}"/>
              </a:ext>
            </a:extLst>
          </p:cNvPr>
          <p:cNvPicPr>
            <a:picLocks noChangeAspect="1"/>
          </p:cNvPicPr>
          <p:nvPr/>
        </p:nvPicPr>
        <p:blipFill>
          <a:blip r:embed="rId3"/>
          <a:stretch>
            <a:fillRect/>
          </a:stretch>
        </p:blipFill>
        <p:spPr>
          <a:xfrm>
            <a:off x="3100386" y="1690688"/>
            <a:ext cx="5991225" cy="4476750"/>
          </a:xfrm>
          <a:prstGeom prst="rect">
            <a:avLst/>
          </a:prstGeom>
        </p:spPr>
      </p:pic>
    </p:spTree>
    <p:extLst>
      <p:ext uri="{BB962C8B-B14F-4D97-AF65-F5344CB8AC3E}">
        <p14:creationId xmlns:p14="http://schemas.microsoft.com/office/powerpoint/2010/main" val="2728289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Snippets</a:t>
            </a:r>
          </a:p>
        </p:txBody>
      </p:sp>
      <p:pic>
        <p:nvPicPr>
          <p:cNvPr id="4" name="Picture 3">
            <a:extLst>
              <a:ext uri="{FF2B5EF4-FFF2-40B4-BE49-F238E27FC236}">
                <a16:creationId xmlns:a16="http://schemas.microsoft.com/office/drawing/2014/main" id="{C30B452D-0F29-4E24-8444-CB5B353F6935}"/>
              </a:ext>
            </a:extLst>
          </p:cNvPr>
          <p:cNvPicPr>
            <a:picLocks noChangeAspect="1"/>
          </p:cNvPicPr>
          <p:nvPr/>
        </p:nvPicPr>
        <p:blipFill>
          <a:blip r:embed="rId3"/>
          <a:stretch>
            <a:fillRect/>
          </a:stretch>
        </p:blipFill>
        <p:spPr>
          <a:xfrm>
            <a:off x="1705620" y="1937721"/>
            <a:ext cx="8787044" cy="4073687"/>
          </a:xfrm>
          <a:prstGeom prst="rect">
            <a:avLst/>
          </a:prstGeom>
        </p:spPr>
      </p:pic>
    </p:spTree>
    <p:extLst>
      <p:ext uri="{BB962C8B-B14F-4D97-AF65-F5344CB8AC3E}">
        <p14:creationId xmlns:p14="http://schemas.microsoft.com/office/powerpoint/2010/main" val="3186911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5E43-2336-494C-8922-95D114DD5924}"/>
              </a:ext>
            </a:extLst>
          </p:cNvPr>
          <p:cNvSpPr>
            <a:spLocks noGrp="1"/>
          </p:cNvSpPr>
          <p:nvPr>
            <p:ph type="title"/>
          </p:nvPr>
        </p:nvSpPr>
        <p:spPr/>
        <p:txBody>
          <a:bodyPr/>
          <a:lstStyle/>
          <a:p>
            <a:r>
              <a:rPr lang="en-US" dirty="0"/>
              <a:t>Demo: </a:t>
            </a:r>
            <a:r>
              <a:rPr lang="en-US" dirty="0" err="1"/>
              <a:t>AssignmentWithNullCheck</a:t>
            </a:r>
            <a:r>
              <a:rPr lang="en-US" dirty="0"/>
              <a:t> Code Snippet</a:t>
            </a:r>
          </a:p>
        </p:txBody>
      </p:sp>
      <p:sp>
        <p:nvSpPr>
          <p:cNvPr id="3" name="Text Placeholder 2">
            <a:extLst>
              <a:ext uri="{FF2B5EF4-FFF2-40B4-BE49-F238E27FC236}">
                <a16:creationId xmlns:a16="http://schemas.microsoft.com/office/drawing/2014/main" id="{101F30C1-BB2F-4628-ADAD-1953D0661752}"/>
              </a:ext>
            </a:extLst>
          </p:cNvPr>
          <p:cNvSpPr>
            <a:spLocks noGrp="1"/>
          </p:cNvSpPr>
          <p:nvPr>
            <p:ph type="body" idx="1"/>
          </p:nvPr>
        </p:nvSpPr>
        <p:spPr/>
        <p:txBody>
          <a:bodyPr/>
          <a:lstStyle/>
          <a:p>
            <a:r>
              <a:rPr lang="en-US" dirty="0"/>
              <a:t>Metaprogramming in .NET</a:t>
            </a:r>
          </a:p>
        </p:txBody>
      </p:sp>
    </p:spTree>
    <p:extLst>
      <p:ext uri="{BB962C8B-B14F-4D97-AF65-F5344CB8AC3E}">
        <p14:creationId xmlns:p14="http://schemas.microsoft.com/office/powerpoint/2010/main" val="173570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Reflection</a:t>
            </a:r>
          </a:p>
        </p:txBody>
      </p:sp>
      <p:pic>
        <p:nvPicPr>
          <p:cNvPr id="5" name="Picture 4">
            <a:extLst>
              <a:ext uri="{FF2B5EF4-FFF2-40B4-BE49-F238E27FC236}">
                <a16:creationId xmlns:a16="http://schemas.microsoft.com/office/drawing/2014/main" id="{75B059EE-21D1-44C4-BEA4-BEFE5803B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0043" y="1503218"/>
            <a:ext cx="5931914" cy="4745531"/>
          </a:xfrm>
          <a:prstGeom prst="rect">
            <a:avLst/>
          </a:prstGeom>
        </p:spPr>
      </p:pic>
      <p:sp>
        <p:nvSpPr>
          <p:cNvPr id="6" name="Rectangle 5">
            <a:extLst>
              <a:ext uri="{FF2B5EF4-FFF2-40B4-BE49-F238E27FC236}">
                <a16:creationId xmlns:a16="http://schemas.microsoft.com/office/drawing/2014/main" id="{667DA359-1306-4123-A9FE-A3D47A31EF06}"/>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http://scarlettlibrarian.files.wordpress.com/2010/12/reflection.jpg</a:t>
            </a:r>
          </a:p>
        </p:txBody>
      </p:sp>
    </p:spTree>
    <p:extLst>
      <p:ext uri="{BB962C8B-B14F-4D97-AF65-F5344CB8AC3E}">
        <p14:creationId xmlns:p14="http://schemas.microsoft.com/office/powerpoint/2010/main" val="3627917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Reflection</a:t>
            </a:r>
          </a:p>
        </p:txBody>
      </p:sp>
      <p:sp>
        <p:nvSpPr>
          <p:cNvPr id="7" name="Rectangle 6">
            <a:extLst>
              <a:ext uri="{FF2B5EF4-FFF2-40B4-BE49-F238E27FC236}">
                <a16:creationId xmlns:a16="http://schemas.microsoft.com/office/drawing/2014/main" id="{C28E6355-EFD8-4C79-8ED4-DE56680A8BB1}"/>
              </a:ext>
            </a:extLst>
          </p:cNvPr>
          <p:cNvSpPr/>
          <p:nvPr/>
        </p:nvSpPr>
        <p:spPr>
          <a:xfrm>
            <a:off x="467779" y="1793419"/>
            <a:ext cx="7617983" cy="4524315"/>
          </a:xfrm>
          <a:prstGeom prst="rect">
            <a:avLst/>
          </a:prstGeom>
        </p:spPr>
        <p:txBody>
          <a:bodyPr wrap="square">
            <a:spAutoFit/>
          </a:bodyPr>
          <a:lstStyle/>
          <a:p>
            <a:r>
              <a:rPr lang="en-US" sz="3200" dirty="0">
                <a:latin typeface="Cascadia Code" panose="020B0609020000020004" pitchFamily="49" charset="0"/>
                <a:cs typeface="Cascadia Code" panose="020B0609020000020004" pitchFamily="49" charset="0"/>
              </a:rPr>
              <a:t>[</a:t>
            </a:r>
            <a:r>
              <a:rPr lang="en-US" sz="3200" dirty="0" err="1">
                <a:latin typeface="Cascadia Code" panose="020B0609020000020004" pitchFamily="49" charset="0"/>
                <a:cs typeface="Cascadia Code" panose="020B0609020000020004" pitchFamily="49" charset="0"/>
              </a:rPr>
              <a:t>TestFixture</a:t>
            </a:r>
            <a:r>
              <a:rPr lang="en-US" sz="3200" dirty="0">
                <a:latin typeface="Cascadia Code" panose="020B0609020000020004" pitchFamily="49" charset="0"/>
                <a:cs typeface="Cascadia Code" panose="020B0609020000020004" pitchFamily="49" charset="0"/>
              </a:rPr>
              <a:t>]</a:t>
            </a:r>
          </a:p>
          <a:p>
            <a:r>
              <a:rPr lang="en-US" sz="3200" dirty="0">
                <a:latin typeface="Cascadia Code" panose="020B0609020000020004" pitchFamily="49" charset="0"/>
                <a:cs typeface="Cascadia Code" panose="020B0609020000020004" pitchFamily="49" charset="0"/>
              </a:rPr>
              <a:t>public class </a:t>
            </a:r>
            <a:r>
              <a:rPr lang="en-US" sz="3200" dirty="0" err="1">
                <a:latin typeface="Cascadia Code" panose="020B0609020000020004" pitchFamily="49" charset="0"/>
                <a:cs typeface="Cascadia Code" panose="020B0609020000020004" pitchFamily="49" charset="0"/>
              </a:rPr>
              <a:t>MyTests</a:t>
            </a:r>
            <a:r>
              <a:rPr lang="en-US" sz="3200" dirty="0">
                <a:latin typeface="Cascadia Code" panose="020B0609020000020004" pitchFamily="49" charset="0"/>
                <a:cs typeface="Cascadia Code" panose="020B0609020000020004" pitchFamily="49" charset="0"/>
              </a:rPr>
              <a:t> </a:t>
            </a:r>
          </a:p>
          <a:p>
            <a:r>
              <a:rPr lang="en-US" sz="3200" dirty="0">
                <a:latin typeface="Cascadia Code" panose="020B0609020000020004" pitchFamily="49" charset="0"/>
                <a:cs typeface="Cascadia Code" panose="020B0609020000020004" pitchFamily="49" charset="0"/>
              </a:rPr>
              <a:t>{</a:t>
            </a:r>
          </a:p>
          <a:p>
            <a:r>
              <a:rPr lang="en-US" sz="3200" dirty="0">
                <a:latin typeface="Cascadia Code" panose="020B0609020000020004" pitchFamily="49" charset="0"/>
                <a:cs typeface="Cascadia Code" panose="020B0609020000020004" pitchFamily="49" charset="0"/>
              </a:rPr>
              <a:t>  [Test]</a:t>
            </a:r>
          </a:p>
          <a:p>
            <a:r>
              <a:rPr lang="en-US" sz="3200" dirty="0">
                <a:latin typeface="Cascadia Code" panose="020B0609020000020004" pitchFamily="49" charset="0"/>
                <a:cs typeface="Cascadia Code" panose="020B0609020000020004" pitchFamily="49" charset="0"/>
              </a:rPr>
              <a:t>  public void </a:t>
            </a:r>
            <a:r>
              <a:rPr lang="en-US" sz="3200" dirty="0" err="1">
                <a:latin typeface="Cascadia Code" panose="020B0609020000020004" pitchFamily="49" charset="0"/>
                <a:cs typeface="Cascadia Code" panose="020B0609020000020004" pitchFamily="49" charset="0"/>
              </a:rPr>
              <a:t>MyTest</a:t>
            </a:r>
            <a:r>
              <a:rPr lang="en-US" sz="3200" dirty="0">
                <a:latin typeface="Cascadia Code" panose="020B0609020000020004" pitchFamily="49" charset="0"/>
                <a:cs typeface="Cascadia Code" panose="020B0609020000020004" pitchFamily="49" charset="0"/>
              </a:rPr>
              <a:t>() { }</a:t>
            </a:r>
          </a:p>
          <a:p>
            <a:endParaRPr lang="en-US" sz="3200" dirty="0">
              <a:latin typeface="Cascadia Code" panose="020B0609020000020004" pitchFamily="49" charset="0"/>
              <a:cs typeface="Cascadia Code" panose="020B0609020000020004" pitchFamily="49" charset="0"/>
            </a:endParaRPr>
          </a:p>
          <a:p>
            <a:r>
              <a:rPr lang="en-US" sz="3200" dirty="0">
                <a:latin typeface="Cascadia Code" panose="020B0609020000020004" pitchFamily="49" charset="0"/>
                <a:cs typeface="Cascadia Code" panose="020B0609020000020004" pitchFamily="49" charset="0"/>
              </a:rPr>
              <a:t>  [Test]</a:t>
            </a:r>
          </a:p>
          <a:p>
            <a:r>
              <a:rPr lang="en-US" sz="3200" dirty="0">
                <a:latin typeface="Cascadia Code" panose="020B0609020000020004" pitchFamily="49" charset="0"/>
                <a:cs typeface="Cascadia Code" panose="020B0609020000020004" pitchFamily="49" charset="0"/>
              </a:rPr>
              <a:t>  public void </a:t>
            </a:r>
            <a:r>
              <a:rPr lang="en-US" sz="3200" dirty="0" err="1">
                <a:latin typeface="Cascadia Code" panose="020B0609020000020004" pitchFamily="49" charset="0"/>
                <a:cs typeface="Cascadia Code" panose="020B0609020000020004" pitchFamily="49" charset="0"/>
              </a:rPr>
              <a:t>AnotherTest</a:t>
            </a:r>
            <a:r>
              <a:rPr lang="en-US" sz="3200" dirty="0">
                <a:latin typeface="Cascadia Code" panose="020B0609020000020004" pitchFamily="49" charset="0"/>
                <a:cs typeface="Cascadia Code" panose="020B0609020000020004" pitchFamily="49" charset="0"/>
              </a:rPr>
              <a:t>() { }</a:t>
            </a:r>
          </a:p>
          <a:p>
            <a:r>
              <a:rPr lang="en-US" sz="3200" dirty="0">
                <a:latin typeface="Cascadia Code" panose="020B0609020000020004" pitchFamily="49" charset="0"/>
                <a:cs typeface="Cascadia Code" panose="020B0609020000020004" pitchFamily="49" charset="0"/>
              </a:rPr>
              <a:t>}</a:t>
            </a:r>
          </a:p>
        </p:txBody>
      </p:sp>
      <p:sp>
        <p:nvSpPr>
          <p:cNvPr id="8" name="Rectangle 7">
            <a:extLst>
              <a:ext uri="{FF2B5EF4-FFF2-40B4-BE49-F238E27FC236}">
                <a16:creationId xmlns:a16="http://schemas.microsoft.com/office/drawing/2014/main" id="{384736E3-DF73-4C28-B5E0-B80EFE8807F2}"/>
              </a:ext>
            </a:extLst>
          </p:cNvPr>
          <p:cNvSpPr/>
          <p:nvPr/>
        </p:nvSpPr>
        <p:spPr>
          <a:xfrm>
            <a:off x="8363707" y="1603155"/>
            <a:ext cx="2248941" cy="820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test classes</a:t>
            </a:r>
          </a:p>
        </p:txBody>
      </p:sp>
      <p:sp>
        <p:nvSpPr>
          <p:cNvPr id="9" name="Rectangle 8">
            <a:extLst>
              <a:ext uri="{FF2B5EF4-FFF2-40B4-BE49-F238E27FC236}">
                <a16:creationId xmlns:a16="http://schemas.microsoft.com/office/drawing/2014/main" id="{B20FC81A-783D-4709-BBF0-701B5E56A4ED}"/>
              </a:ext>
            </a:extLst>
          </p:cNvPr>
          <p:cNvSpPr/>
          <p:nvPr/>
        </p:nvSpPr>
        <p:spPr>
          <a:xfrm>
            <a:off x="8737741" y="2520947"/>
            <a:ext cx="2248941" cy="82059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MyTests</a:t>
            </a:r>
            <a:endParaRPr lang="en-US" dirty="0"/>
          </a:p>
        </p:txBody>
      </p:sp>
      <p:sp>
        <p:nvSpPr>
          <p:cNvPr id="10" name="Rectangle 9">
            <a:extLst>
              <a:ext uri="{FF2B5EF4-FFF2-40B4-BE49-F238E27FC236}">
                <a16:creationId xmlns:a16="http://schemas.microsoft.com/office/drawing/2014/main" id="{3FE74EDB-229E-4F76-B9B7-F36A061A7F00}"/>
              </a:ext>
            </a:extLst>
          </p:cNvPr>
          <p:cNvSpPr/>
          <p:nvPr/>
        </p:nvSpPr>
        <p:spPr>
          <a:xfrm>
            <a:off x="9003569" y="3438739"/>
            <a:ext cx="2248941" cy="820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test methods</a:t>
            </a:r>
          </a:p>
        </p:txBody>
      </p:sp>
      <p:sp>
        <p:nvSpPr>
          <p:cNvPr id="11" name="Rectangle 10">
            <a:extLst>
              <a:ext uri="{FF2B5EF4-FFF2-40B4-BE49-F238E27FC236}">
                <a16:creationId xmlns:a16="http://schemas.microsoft.com/office/drawing/2014/main" id="{F074E70D-CD8E-4446-8AB1-72997332E749}"/>
              </a:ext>
            </a:extLst>
          </p:cNvPr>
          <p:cNvSpPr/>
          <p:nvPr/>
        </p:nvSpPr>
        <p:spPr>
          <a:xfrm>
            <a:off x="9303676" y="4356531"/>
            <a:ext cx="2248941" cy="82059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MyTest</a:t>
            </a:r>
            <a:endParaRPr lang="en-US" dirty="0"/>
          </a:p>
        </p:txBody>
      </p:sp>
      <p:sp>
        <p:nvSpPr>
          <p:cNvPr id="12" name="Rectangle 11">
            <a:extLst>
              <a:ext uri="{FF2B5EF4-FFF2-40B4-BE49-F238E27FC236}">
                <a16:creationId xmlns:a16="http://schemas.microsoft.com/office/drawing/2014/main" id="{638138C9-4D4D-4CF1-89C9-709BF9C8D928}"/>
              </a:ext>
            </a:extLst>
          </p:cNvPr>
          <p:cNvSpPr/>
          <p:nvPr/>
        </p:nvSpPr>
        <p:spPr>
          <a:xfrm>
            <a:off x="9303677" y="5274323"/>
            <a:ext cx="2248941" cy="82059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AnotherTest</a:t>
            </a:r>
            <a:endParaRPr lang="en-US" dirty="0"/>
          </a:p>
        </p:txBody>
      </p:sp>
    </p:spTree>
    <p:extLst>
      <p:ext uri="{BB962C8B-B14F-4D97-AF65-F5344CB8AC3E}">
        <p14:creationId xmlns:p14="http://schemas.microsoft.com/office/powerpoint/2010/main" val="15172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Reflection</a:t>
            </a:r>
          </a:p>
        </p:txBody>
      </p:sp>
      <p:sp>
        <p:nvSpPr>
          <p:cNvPr id="13" name="Rectangle 12">
            <a:extLst>
              <a:ext uri="{FF2B5EF4-FFF2-40B4-BE49-F238E27FC236}">
                <a16:creationId xmlns:a16="http://schemas.microsoft.com/office/drawing/2014/main" id="{5D916A04-5B3F-4942-92A2-05670BB6FD87}"/>
              </a:ext>
            </a:extLst>
          </p:cNvPr>
          <p:cNvSpPr/>
          <p:nvPr/>
        </p:nvSpPr>
        <p:spPr>
          <a:xfrm>
            <a:off x="315040" y="1796770"/>
            <a:ext cx="11561919" cy="4401205"/>
          </a:xfrm>
          <a:prstGeom prst="rect">
            <a:avLst/>
          </a:prstGeom>
        </p:spPr>
        <p:txBody>
          <a:bodyPr wrap="square">
            <a:spAutoFit/>
          </a:bodyPr>
          <a:lstStyle/>
          <a:p>
            <a:r>
              <a:rPr lang="en-US" sz="4000" dirty="0">
                <a:latin typeface="Cascadia Code" panose="020B0609020000020004" pitchFamily="49" charset="0"/>
                <a:cs typeface="Cascadia Code" panose="020B0609020000020004" pitchFamily="49" charset="0"/>
              </a:rPr>
              <a:t>public class </a:t>
            </a:r>
            <a:r>
              <a:rPr lang="en-US" sz="4000" dirty="0" err="1">
                <a:latin typeface="Cascadia Code" panose="020B0609020000020004" pitchFamily="49" charset="0"/>
                <a:cs typeface="Cascadia Code" panose="020B0609020000020004" pitchFamily="49" charset="0"/>
              </a:rPr>
              <a:t>AClass</a:t>
            </a:r>
            <a:r>
              <a:rPr lang="en-US" sz="4000" dirty="0">
                <a:latin typeface="Cascadia Code" panose="020B0609020000020004" pitchFamily="49" charset="0"/>
                <a:cs typeface="Cascadia Code" panose="020B0609020000020004" pitchFamily="49" charset="0"/>
              </a:rPr>
              <a:t> {}</a:t>
            </a:r>
          </a:p>
          <a:p>
            <a:r>
              <a:rPr lang="en-US" sz="4000" dirty="0">
                <a:latin typeface="Cascadia Code" panose="020B0609020000020004" pitchFamily="49" charset="0"/>
                <a:cs typeface="Cascadia Code" panose="020B0609020000020004" pitchFamily="49" charset="0"/>
              </a:rPr>
              <a:t>public class </a:t>
            </a:r>
            <a:r>
              <a:rPr lang="en-US" sz="4000" dirty="0" err="1">
                <a:latin typeface="Cascadia Code" panose="020B0609020000020004" pitchFamily="49" charset="0"/>
                <a:cs typeface="Cascadia Code" panose="020B0609020000020004" pitchFamily="49" charset="0"/>
              </a:rPr>
              <a:t>AnotherClass</a:t>
            </a:r>
            <a:r>
              <a:rPr lang="en-US" sz="4000" dirty="0">
                <a:latin typeface="Cascadia Code" panose="020B0609020000020004" pitchFamily="49" charset="0"/>
                <a:cs typeface="Cascadia Code" panose="020B0609020000020004" pitchFamily="49" charset="0"/>
              </a:rPr>
              <a:t> {}</a:t>
            </a:r>
          </a:p>
          <a:p>
            <a:r>
              <a:rPr lang="en-US" sz="4000" dirty="0">
                <a:latin typeface="Cascadia Code" panose="020B0609020000020004" pitchFamily="49" charset="0"/>
                <a:cs typeface="Cascadia Code" panose="020B0609020000020004" pitchFamily="49" charset="0"/>
              </a:rPr>
              <a:t>public class </a:t>
            </a:r>
            <a:r>
              <a:rPr lang="en-US" sz="4000" dirty="0" err="1">
                <a:latin typeface="Cascadia Code" panose="020B0609020000020004" pitchFamily="49" charset="0"/>
                <a:cs typeface="Cascadia Code" panose="020B0609020000020004" pitchFamily="49" charset="0"/>
              </a:rPr>
              <a:t>MyClass</a:t>
            </a:r>
            <a:endParaRPr lang="en-US" sz="4000" dirty="0">
              <a:latin typeface="Cascadia Code" panose="020B0609020000020004" pitchFamily="49" charset="0"/>
              <a:cs typeface="Cascadia Code" panose="020B0609020000020004" pitchFamily="49" charset="0"/>
            </a:endParaRPr>
          </a:p>
          <a:p>
            <a:r>
              <a:rPr lang="en-US" sz="4000" dirty="0">
                <a:latin typeface="Cascadia Code" panose="020B0609020000020004" pitchFamily="49" charset="0"/>
                <a:cs typeface="Cascadia Code" panose="020B0609020000020004" pitchFamily="49" charset="0"/>
              </a:rPr>
              <a:t>{</a:t>
            </a:r>
          </a:p>
          <a:p>
            <a:r>
              <a:rPr lang="en-US" sz="4000" dirty="0">
                <a:latin typeface="Cascadia Code" panose="020B0609020000020004" pitchFamily="49" charset="0"/>
                <a:cs typeface="Cascadia Code" panose="020B0609020000020004" pitchFamily="49" charset="0"/>
              </a:rPr>
              <a:t>  public void </a:t>
            </a:r>
            <a:r>
              <a:rPr lang="en-US" sz="4000" dirty="0" err="1">
                <a:latin typeface="Cascadia Code" panose="020B0609020000020004" pitchFamily="49" charset="0"/>
                <a:cs typeface="Cascadia Code" panose="020B0609020000020004" pitchFamily="49" charset="0"/>
              </a:rPr>
              <a:t>MyMethod</a:t>
            </a:r>
            <a:r>
              <a:rPr lang="en-US" sz="4000" dirty="0">
                <a:latin typeface="Cascadia Code" panose="020B0609020000020004" pitchFamily="49" charset="0"/>
                <a:cs typeface="Cascadia Code" panose="020B0609020000020004" pitchFamily="49" charset="0"/>
              </a:rPr>
              <a:t>(string arg1,</a:t>
            </a:r>
          </a:p>
          <a:p>
            <a:r>
              <a:rPr lang="en-US" sz="4000" dirty="0">
                <a:latin typeface="Cascadia Code" panose="020B0609020000020004" pitchFamily="49" charset="0"/>
                <a:cs typeface="Cascadia Code" panose="020B0609020000020004" pitchFamily="49" charset="0"/>
              </a:rPr>
              <a:t>    </a:t>
            </a:r>
            <a:r>
              <a:rPr lang="en-US" sz="4000" dirty="0" err="1">
                <a:latin typeface="Cascadia Code" panose="020B0609020000020004" pitchFamily="49" charset="0"/>
                <a:cs typeface="Cascadia Code" panose="020B0609020000020004" pitchFamily="49" charset="0"/>
              </a:rPr>
              <a:t>Guid</a:t>
            </a:r>
            <a:r>
              <a:rPr lang="en-US" sz="4000" dirty="0">
                <a:latin typeface="Cascadia Code" panose="020B0609020000020004" pitchFamily="49" charset="0"/>
                <a:cs typeface="Cascadia Code" panose="020B0609020000020004" pitchFamily="49" charset="0"/>
              </a:rPr>
              <a:t> arg2) { ... }</a:t>
            </a:r>
          </a:p>
          <a:p>
            <a:r>
              <a:rPr lang="en-US" sz="40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378138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Personal Info</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http://www.jasonbock.net</a:t>
            </a:r>
          </a:p>
          <a:p>
            <a:r>
              <a:rPr lang="en-US" dirty="0"/>
              <a:t>https://www.twitter.com/jasonbock</a:t>
            </a:r>
          </a:p>
          <a:p>
            <a:r>
              <a:rPr lang="en-US" dirty="0"/>
              <a:t>https://www.github.com/jasonbock</a:t>
            </a:r>
          </a:p>
          <a:p>
            <a:r>
              <a:rPr lang="en-US" dirty="0"/>
              <a:t>jason.r.bock@outlook.com</a:t>
            </a:r>
          </a:p>
        </p:txBody>
      </p:sp>
    </p:spTree>
    <p:extLst>
      <p:ext uri="{BB962C8B-B14F-4D97-AF65-F5344CB8AC3E}">
        <p14:creationId xmlns:p14="http://schemas.microsoft.com/office/powerpoint/2010/main" val="1171871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Reflection</a:t>
            </a:r>
          </a:p>
        </p:txBody>
      </p:sp>
      <p:sp>
        <p:nvSpPr>
          <p:cNvPr id="4" name="Rounded Rectangle 3">
            <a:extLst>
              <a:ext uri="{FF2B5EF4-FFF2-40B4-BE49-F238E27FC236}">
                <a16:creationId xmlns:a16="http://schemas.microsoft.com/office/drawing/2014/main" id="{5C46916E-2238-4047-A4A0-2A06874BA58A}"/>
              </a:ext>
            </a:extLst>
          </p:cNvPr>
          <p:cNvSpPr/>
          <p:nvPr/>
        </p:nvSpPr>
        <p:spPr>
          <a:xfrm>
            <a:off x="5035265" y="1478026"/>
            <a:ext cx="1956581" cy="76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Assembly</a:t>
            </a:r>
          </a:p>
        </p:txBody>
      </p:sp>
      <p:sp>
        <p:nvSpPr>
          <p:cNvPr id="5" name="Rounded Rectangle 4">
            <a:extLst>
              <a:ext uri="{FF2B5EF4-FFF2-40B4-BE49-F238E27FC236}">
                <a16:creationId xmlns:a16="http://schemas.microsoft.com/office/drawing/2014/main" id="{0697D88D-1DB7-493D-953A-0E241A1484A3}"/>
              </a:ext>
            </a:extLst>
          </p:cNvPr>
          <p:cNvSpPr/>
          <p:nvPr/>
        </p:nvSpPr>
        <p:spPr>
          <a:xfrm>
            <a:off x="7689636" y="2863569"/>
            <a:ext cx="1956582"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a:t>
            </a:r>
          </a:p>
        </p:txBody>
      </p:sp>
      <p:sp>
        <p:nvSpPr>
          <p:cNvPr id="6" name="Rounded Rectangle 5">
            <a:extLst>
              <a:ext uri="{FF2B5EF4-FFF2-40B4-BE49-F238E27FC236}">
                <a16:creationId xmlns:a16="http://schemas.microsoft.com/office/drawing/2014/main" id="{8AE0EA27-602D-48F7-A966-BE627670A6A9}"/>
              </a:ext>
            </a:extLst>
          </p:cNvPr>
          <p:cNvSpPr/>
          <p:nvPr/>
        </p:nvSpPr>
        <p:spPr>
          <a:xfrm>
            <a:off x="5043152" y="2863569"/>
            <a:ext cx="1956581"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a:t>
            </a:r>
          </a:p>
        </p:txBody>
      </p:sp>
      <p:sp>
        <p:nvSpPr>
          <p:cNvPr id="7" name="Rounded Rectangle 7">
            <a:extLst>
              <a:ext uri="{FF2B5EF4-FFF2-40B4-BE49-F238E27FC236}">
                <a16:creationId xmlns:a16="http://schemas.microsoft.com/office/drawing/2014/main" id="{79B5C0DF-8856-4424-82EB-9B16F54A641E}"/>
              </a:ext>
            </a:extLst>
          </p:cNvPr>
          <p:cNvSpPr/>
          <p:nvPr/>
        </p:nvSpPr>
        <p:spPr>
          <a:xfrm>
            <a:off x="2506012" y="2863569"/>
            <a:ext cx="1956581"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a:t>
            </a:r>
          </a:p>
        </p:txBody>
      </p:sp>
      <p:sp>
        <p:nvSpPr>
          <p:cNvPr id="8" name="Rounded Rectangle 8">
            <a:extLst>
              <a:ext uri="{FF2B5EF4-FFF2-40B4-BE49-F238E27FC236}">
                <a16:creationId xmlns:a16="http://schemas.microsoft.com/office/drawing/2014/main" id="{718EDA94-5365-4FB0-866A-8178D5C64E0D}"/>
              </a:ext>
            </a:extLst>
          </p:cNvPr>
          <p:cNvSpPr/>
          <p:nvPr/>
        </p:nvSpPr>
        <p:spPr>
          <a:xfrm>
            <a:off x="5043152" y="4132492"/>
            <a:ext cx="1956581" cy="76606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MethodBase</a:t>
            </a:r>
            <a:endParaRPr lang="en-US" dirty="0"/>
          </a:p>
        </p:txBody>
      </p:sp>
      <p:sp>
        <p:nvSpPr>
          <p:cNvPr id="9" name="Rounded Rectangle 9">
            <a:extLst>
              <a:ext uri="{FF2B5EF4-FFF2-40B4-BE49-F238E27FC236}">
                <a16:creationId xmlns:a16="http://schemas.microsoft.com/office/drawing/2014/main" id="{565CF652-3F73-4813-A5F8-A580C11BCA16}"/>
              </a:ext>
            </a:extLst>
          </p:cNvPr>
          <p:cNvSpPr/>
          <p:nvPr/>
        </p:nvSpPr>
        <p:spPr>
          <a:xfrm>
            <a:off x="6711346" y="5401415"/>
            <a:ext cx="1956581" cy="7660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ParameterInfo</a:t>
            </a:r>
            <a:endParaRPr lang="en-US" dirty="0"/>
          </a:p>
        </p:txBody>
      </p:sp>
      <p:sp>
        <p:nvSpPr>
          <p:cNvPr id="10" name="Rounded Rectangle 10">
            <a:extLst>
              <a:ext uri="{FF2B5EF4-FFF2-40B4-BE49-F238E27FC236}">
                <a16:creationId xmlns:a16="http://schemas.microsoft.com/office/drawing/2014/main" id="{F7999B01-3D1B-4080-9830-1F0432EFDAC6}"/>
              </a:ext>
            </a:extLst>
          </p:cNvPr>
          <p:cNvSpPr/>
          <p:nvPr/>
        </p:nvSpPr>
        <p:spPr>
          <a:xfrm>
            <a:off x="3484303" y="5401415"/>
            <a:ext cx="1956581" cy="7660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ParameterInfo</a:t>
            </a:r>
            <a:endParaRPr lang="en-US" dirty="0"/>
          </a:p>
        </p:txBody>
      </p:sp>
      <p:cxnSp>
        <p:nvCxnSpPr>
          <p:cNvPr id="11" name="Straight Arrow Connector 10">
            <a:extLst>
              <a:ext uri="{FF2B5EF4-FFF2-40B4-BE49-F238E27FC236}">
                <a16:creationId xmlns:a16="http://schemas.microsoft.com/office/drawing/2014/main" id="{D0934826-741B-4018-BB67-248A0BE67E30}"/>
              </a:ext>
            </a:extLst>
          </p:cNvPr>
          <p:cNvCxnSpPr>
            <a:stCxn id="7" idx="0"/>
            <a:endCxn id="4" idx="2"/>
          </p:cNvCxnSpPr>
          <p:nvPr/>
        </p:nvCxnSpPr>
        <p:spPr>
          <a:xfrm flipV="1">
            <a:off x="3484303" y="2244090"/>
            <a:ext cx="2529253"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90CFE5F-1DE3-4F54-BD87-1BD5EF0CF33B}"/>
              </a:ext>
            </a:extLst>
          </p:cNvPr>
          <p:cNvCxnSpPr>
            <a:stCxn id="6" idx="0"/>
            <a:endCxn id="4" idx="2"/>
          </p:cNvCxnSpPr>
          <p:nvPr/>
        </p:nvCxnSpPr>
        <p:spPr>
          <a:xfrm flipH="1" flipV="1">
            <a:off x="6013556" y="2244090"/>
            <a:ext cx="7887"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B7BC000-E9FC-454B-BE97-0D1A8198B09F}"/>
              </a:ext>
            </a:extLst>
          </p:cNvPr>
          <p:cNvCxnSpPr>
            <a:stCxn id="5" idx="0"/>
            <a:endCxn id="4" idx="2"/>
          </p:cNvCxnSpPr>
          <p:nvPr/>
        </p:nvCxnSpPr>
        <p:spPr>
          <a:xfrm flipH="1" flipV="1">
            <a:off x="6013556" y="2244090"/>
            <a:ext cx="2654371"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A3E2A0E-854F-4C08-A438-782D41A17BB9}"/>
              </a:ext>
            </a:extLst>
          </p:cNvPr>
          <p:cNvCxnSpPr>
            <a:stCxn id="8" idx="0"/>
            <a:endCxn id="6" idx="2"/>
          </p:cNvCxnSpPr>
          <p:nvPr/>
        </p:nvCxnSpPr>
        <p:spPr>
          <a:xfrm flipV="1">
            <a:off x="6021443" y="3629633"/>
            <a:ext cx="0"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477266-A967-465C-99F1-80E0C5B47589}"/>
              </a:ext>
            </a:extLst>
          </p:cNvPr>
          <p:cNvCxnSpPr>
            <a:stCxn id="10" idx="0"/>
            <a:endCxn id="8" idx="2"/>
          </p:cNvCxnSpPr>
          <p:nvPr/>
        </p:nvCxnSpPr>
        <p:spPr>
          <a:xfrm flipV="1">
            <a:off x="4462594" y="4898556"/>
            <a:ext cx="1558849"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A9B8EBA-17E5-4D5A-8C2F-99EA7FB74010}"/>
              </a:ext>
            </a:extLst>
          </p:cNvPr>
          <p:cNvCxnSpPr>
            <a:stCxn id="9" idx="0"/>
            <a:endCxn id="8" idx="2"/>
          </p:cNvCxnSpPr>
          <p:nvPr/>
        </p:nvCxnSpPr>
        <p:spPr>
          <a:xfrm flipH="1" flipV="1">
            <a:off x="6021443" y="4898556"/>
            <a:ext cx="1668194"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450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Reflection</a:t>
            </a:r>
          </a:p>
        </p:txBody>
      </p:sp>
      <p:sp>
        <p:nvSpPr>
          <p:cNvPr id="18" name="Rounded Rectangle 3">
            <a:extLst>
              <a:ext uri="{FF2B5EF4-FFF2-40B4-BE49-F238E27FC236}">
                <a16:creationId xmlns:a16="http://schemas.microsoft.com/office/drawing/2014/main" id="{40BDD763-0DB5-4C4E-8EF5-9E506E66FA49}"/>
              </a:ext>
            </a:extLst>
          </p:cNvPr>
          <p:cNvSpPr/>
          <p:nvPr/>
        </p:nvSpPr>
        <p:spPr>
          <a:xfrm>
            <a:off x="5035265" y="1478028"/>
            <a:ext cx="1956581" cy="76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MyAssembly</a:t>
            </a:r>
            <a:endParaRPr lang="en-US" dirty="0"/>
          </a:p>
        </p:txBody>
      </p:sp>
      <p:sp>
        <p:nvSpPr>
          <p:cNvPr id="19" name="Rounded Rectangle 4">
            <a:extLst>
              <a:ext uri="{FF2B5EF4-FFF2-40B4-BE49-F238E27FC236}">
                <a16:creationId xmlns:a16="http://schemas.microsoft.com/office/drawing/2014/main" id="{76C689BA-6FA4-4513-BBD8-8AFF69DD79D6}"/>
              </a:ext>
            </a:extLst>
          </p:cNvPr>
          <p:cNvSpPr/>
          <p:nvPr/>
        </p:nvSpPr>
        <p:spPr>
          <a:xfrm>
            <a:off x="7689636" y="2863571"/>
            <a:ext cx="1956582"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AnotherClass</a:t>
            </a:r>
            <a:endParaRPr lang="en-US" dirty="0"/>
          </a:p>
        </p:txBody>
      </p:sp>
      <p:sp>
        <p:nvSpPr>
          <p:cNvPr id="20" name="Rounded Rectangle 5">
            <a:extLst>
              <a:ext uri="{FF2B5EF4-FFF2-40B4-BE49-F238E27FC236}">
                <a16:creationId xmlns:a16="http://schemas.microsoft.com/office/drawing/2014/main" id="{FA48C741-B875-47FF-9E1D-153888302992}"/>
              </a:ext>
            </a:extLst>
          </p:cNvPr>
          <p:cNvSpPr/>
          <p:nvPr/>
        </p:nvSpPr>
        <p:spPr>
          <a:xfrm>
            <a:off x="5043152" y="2863571"/>
            <a:ext cx="1956581"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MyClass</a:t>
            </a:r>
            <a:endParaRPr lang="en-US" dirty="0"/>
          </a:p>
        </p:txBody>
      </p:sp>
      <p:sp>
        <p:nvSpPr>
          <p:cNvPr id="21" name="Rounded Rectangle 7">
            <a:extLst>
              <a:ext uri="{FF2B5EF4-FFF2-40B4-BE49-F238E27FC236}">
                <a16:creationId xmlns:a16="http://schemas.microsoft.com/office/drawing/2014/main" id="{7B7D7377-EEE6-4406-8246-BD211AA1CC21}"/>
              </a:ext>
            </a:extLst>
          </p:cNvPr>
          <p:cNvSpPr/>
          <p:nvPr/>
        </p:nvSpPr>
        <p:spPr>
          <a:xfrm>
            <a:off x="2506012" y="2863571"/>
            <a:ext cx="1956581"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AClass</a:t>
            </a:r>
            <a:endParaRPr lang="en-US" dirty="0"/>
          </a:p>
        </p:txBody>
      </p:sp>
      <p:sp>
        <p:nvSpPr>
          <p:cNvPr id="22" name="Rounded Rectangle 8">
            <a:extLst>
              <a:ext uri="{FF2B5EF4-FFF2-40B4-BE49-F238E27FC236}">
                <a16:creationId xmlns:a16="http://schemas.microsoft.com/office/drawing/2014/main" id="{B97F501C-7A03-4CEF-B808-F04CA87B0EF7}"/>
              </a:ext>
            </a:extLst>
          </p:cNvPr>
          <p:cNvSpPr/>
          <p:nvPr/>
        </p:nvSpPr>
        <p:spPr>
          <a:xfrm>
            <a:off x="5043152" y="4132494"/>
            <a:ext cx="1956581" cy="76606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MyMethod</a:t>
            </a:r>
            <a:endParaRPr lang="en-US" dirty="0"/>
          </a:p>
        </p:txBody>
      </p:sp>
      <p:sp>
        <p:nvSpPr>
          <p:cNvPr id="23" name="Rounded Rectangle 9">
            <a:extLst>
              <a:ext uri="{FF2B5EF4-FFF2-40B4-BE49-F238E27FC236}">
                <a16:creationId xmlns:a16="http://schemas.microsoft.com/office/drawing/2014/main" id="{334AF204-C050-4303-BA8D-BD05D9AB3973}"/>
              </a:ext>
            </a:extLst>
          </p:cNvPr>
          <p:cNvSpPr/>
          <p:nvPr/>
        </p:nvSpPr>
        <p:spPr>
          <a:xfrm>
            <a:off x="6711346" y="5401417"/>
            <a:ext cx="1956581" cy="7660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arg2</a:t>
            </a:r>
          </a:p>
        </p:txBody>
      </p:sp>
      <p:sp>
        <p:nvSpPr>
          <p:cNvPr id="24" name="Rounded Rectangle 10">
            <a:extLst>
              <a:ext uri="{FF2B5EF4-FFF2-40B4-BE49-F238E27FC236}">
                <a16:creationId xmlns:a16="http://schemas.microsoft.com/office/drawing/2014/main" id="{BE74A708-B4A0-4C48-BCF6-12013CA76B72}"/>
              </a:ext>
            </a:extLst>
          </p:cNvPr>
          <p:cNvSpPr/>
          <p:nvPr/>
        </p:nvSpPr>
        <p:spPr>
          <a:xfrm>
            <a:off x="3484303" y="5401417"/>
            <a:ext cx="1956581" cy="7660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arg1</a:t>
            </a:r>
          </a:p>
        </p:txBody>
      </p:sp>
      <p:cxnSp>
        <p:nvCxnSpPr>
          <p:cNvPr id="25" name="Straight Arrow Connector 24">
            <a:extLst>
              <a:ext uri="{FF2B5EF4-FFF2-40B4-BE49-F238E27FC236}">
                <a16:creationId xmlns:a16="http://schemas.microsoft.com/office/drawing/2014/main" id="{BDB93C1A-30EE-4876-83A1-6511DC9FC0DF}"/>
              </a:ext>
            </a:extLst>
          </p:cNvPr>
          <p:cNvCxnSpPr>
            <a:stCxn id="21" idx="0"/>
            <a:endCxn id="18" idx="2"/>
          </p:cNvCxnSpPr>
          <p:nvPr/>
        </p:nvCxnSpPr>
        <p:spPr>
          <a:xfrm flipV="1">
            <a:off x="3484303" y="2244092"/>
            <a:ext cx="2529253"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D6E64DD-9584-4B22-9D2C-17CCD59A5D1B}"/>
              </a:ext>
            </a:extLst>
          </p:cNvPr>
          <p:cNvCxnSpPr>
            <a:stCxn id="20" idx="0"/>
            <a:endCxn id="18" idx="2"/>
          </p:cNvCxnSpPr>
          <p:nvPr/>
        </p:nvCxnSpPr>
        <p:spPr>
          <a:xfrm flipH="1" flipV="1">
            <a:off x="6013556" y="2244092"/>
            <a:ext cx="7887"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1419E78-8554-4456-9A15-70A78EDF4C62}"/>
              </a:ext>
            </a:extLst>
          </p:cNvPr>
          <p:cNvCxnSpPr>
            <a:stCxn id="19" idx="0"/>
            <a:endCxn id="18" idx="2"/>
          </p:cNvCxnSpPr>
          <p:nvPr/>
        </p:nvCxnSpPr>
        <p:spPr>
          <a:xfrm flipH="1" flipV="1">
            <a:off x="6013556" y="2244092"/>
            <a:ext cx="2654371"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45E844-C4E0-49B0-883C-28FAEEA8D52E}"/>
              </a:ext>
            </a:extLst>
          </p:cNvPr>
          <p:cNvCxnSpPr>
            <a:stCxn id="22" idx="0"/>
            <a:endCxn id="20" idx="2"/>
          </p:cNvCxnSpPr>
          <p:nvPr/>
        </p:nvCxnSpPr>
        <p:spPr>
          <a:xfrm flipV="1">
            <a:off x="6021443" y="3629635"/>
            <a:ext cx="0"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6183D27-38AC-4A99-9809-B0747866A677}"/>
              </a:ext>
            </a:extLst>
          </p:cNvPr>
          <p:cNvCxnSpPr>
            <a:stCxn id="24" idx="0"/>
            <a:endCxn id="22" idx="2"/>
          </p:cNvCxnSpPr>
          <p:nvPr/>
        </p:nvCxnSpPr>
        <p:spPr>
          <a:xfrm flipV="1">
            <a:off x="4462594" y="4898558"/>
            <a:ext cx="1558849"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D997391-B2A1-42F4-8B81-23C4377AD45D}"/>
              </a:ext>
            </a:extLst>
          </p:cNvPr>
          <p:cNvCxnSpPr>
            <a:stCxn id="23" idx="0"/>
            <a:endCxn id="22" idx="2"/>
          </p:cNvCxnSpPr>
          <p:nvPr/>
        </p:nvCxnSpPr>
        <p:spPr>
          <a:xfrm flipH="1" flipV="1">
            <a:off x="6021443" y="4898558"/>
            <a:ext cx="1668194"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52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1"/>
                                        </p:tgtEl>
                                        <p:attrNameLst>
                                          <p:attrName>style.opacity</p:attrName>
                                        </p:attrNameLst>
                                      </p:cBhvr>
                                      <p:to>
                                        <p:strVal val="0.5"/>
                                      </p:to>
                                    </p:set>
                                    <p:animEffect filter="image" prLst="opacity: 0.5">
                                      <p:cBhvr rctx="IE">
                                        <p:cTn id="7" dur="indefinite"/>
                                        <p:tgtEl>
                                          <p:spTgt spid="21"/>
                                        </p:tgtEl>
                                      </p:cBhvr>
                                    </p:animEffect>
                                  </p:childTnLst>
                                </p:cTn>
                              </p:par>
                              <p:par>
                                <p:cTn id="8" presetID="9" presetClass="emph" presetSubtype="0" grpId="0" nodeType="withEffect">
                                  <p:stCondLst>
                                    <p:cond delay="0"/>
                                  </p:stCondLst>
                                  <p:childTnLst>
                                    <p:set>
                                      <p:cBhvr rctx="PPT">
                                        <p:cTn id="9" dur="indefinite"/>
                                        <p:tgtEl>
                                          <p:spTgt spid="19"/>
                                        </p:tgtEl>
                                        <p:attrNameLst>
                                          <p:attrName>style.opacity</p:attrName>
                                        </p:attrNameLst>
                                      </p:cBhvr>
                                      <p:to>
                                        <p:strVal val="0.5"/>
                                      </p:to>
                                    </p:set>
                                    <p:animEffect filter="image" prLst="opacity: 0.5">
                                      <p:cBhvr rctx="IE">
                                        <p:cTn id="10" dur="indefinite"/>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23"/>
                                        </p:tgtEl>
                                      </p:cBhvr>
                                    </p:animEffect>
                                    <p:animScale>
                                      <p:cBhvr>
                                        <p:cTn id="15"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Reflection</a:t>
            </a:r>
          </a:p>
        </p:txBody>
      </p:sp>
      <p:sp>
        <p:nvSpPr>
          <p:cNvPr id="4" name="Rectangle 3">
            <a:extLst>
              <a:ext uri="{FF2B5EF4-FFF2-40B4-BE49-F238E27FC236}">
                <a16:creationId xmlns:a16="http://schemas.microsoft.com/office/drawing/2014/main" id="{0194F899-F101-4443-AD98-42736F30B6F2}"/>
              </a:ext>
            </a:extLst>
          </p:cNvPr>
          <p:cNvSpPr/>
          <p:nvPr/>
        </p:nvSpPr>
        <p:spPr>
          <a:xfrm>
            <a:off x="365037" y="2872093"/>
            <a:ext cx="11561919" cy="1938992"/>
          </a:xfrm>
          <a:prstGeom prst="rect">
            <a:avLst/>
          </a:prstGeom>
        </p:spPr>
        <p:txBody>
          <a:bodyPr wrap="square">
            <a:spAutoFit/>
          </a:bodyPr>
          <a:lstStyle/>
          <a:p>
            <a:r>
              <a:rPr lang="en-US" sz="4000" dirty="0" err="1">
                <a:latin typeface="Cascadia Code" panose="020B0609020000020004" pitchFamily="49" charset="0"/>
                <a:cs typeface="Cascadia Code" panose="020B0609020000020004" pitchFamily="49" charset="0"/>
              </a:rPr>
              <a:t>var</a:t>
            </a:r>
            <a:r>
              <a:rPr lang="en-US" sz="4000" dirty="0">
                <a:latin typeface="Cascadia Code" panose="020B0609020000020004" pitchFamily="49" charset="0"/>
                <a:cs typeface="Cascadia Code" panose="020B0609020000020004" pitchFamily="49" charset="0"/>
              </a:rPr>
              <a:t> arg2Type = </a:t>
            </a:r>
            <a:r>
              <a:rPr lang="en-US" sz="4000" dirty="0" err="1">
                <a:latin typeface="Cascadia Code" panose="020B0609020000020004" pitchFamily="49" charset="0"/>
                <a:cs typeface="Cascadia Code" panose="020B0609020000020004" pitchFamily="49" charset="0"/>
              </a:rPr>
              <a:t>typeof</a:t>
            </a:r>
            <a:r>
              <a:rPr lang="en-US" sz="4000" dirty="0">
                <a:latin typeface="Cascadia Code" panose="020B0609020000020004" pitchFamily="49" charset="0"/>
                <a:cs typeface="Cascadia Code" panose="020B0609020000020004" pitchFamily="49" charset="0"/>
              </a:rPr>
              <a:t>(</a:t>
            </a:r>
            <a:r>
              <a:rPr lang="en-US" sz="4000" dirty="0" err="1">
                <a:latin typeface="Cascadia Code" panose="020B0609020000020004" pitchFamily="49" charset="0"/>
                <a:cs typeface="Cascadia Code" panose="020B0609020000020004" pitchFamily="49" charset="0"/>
              </a:rPr>
              <a:t>MyClass</a:t>
            </a:r>
            <a:r>
              <a:rPr lang="en-US" sz="4000" dirty="0">
                <a:latin typeface="Cascadia Code" panose="020B0609020000020004" pitchFamily="49" charset="0"/>
                <a:cs typeface="Cascadia Code" panose="020B0609020000020004" pitchFamily="49" charset="0"/>
              </a:rPr>
              <a:t>)</a:t>
            </a:r>
          </a:p>
          <a:p>
            <a:r>
              <a:rPr lang="en-US" sz="4000" dirty="0">
                <a:latin typeface="Cascadia Code" panose="020B0609020000020004" pitchFamily="49" charset="0"/>
                <a:cs typeface="Cascadia Code" panose="020B0609020000020004" pitchFamily="49" charset="0"/>
              </a:rPr>
              <a:t>  .</a:t>
            </a:r>
            <a:r>
              <a:rPr lang="en-US" sz="4000" dirty="0" err="1">
                <a:latin typeface="Cascadia Code" panose="020B0609020000020004" pitchFamily="49" charset="0"/>
                <a:cs typeface="Cascadia Code" panose="020B0609020000020004" pitchFamily="49" charset="0"/>
              </a:rPr>
              <a:t>GetMethod</a:t>
            </a:r>
            <a:r>
              <a:rPr lang="en-US" sz="4000" dirty="0">
                <a:latin typeface="Cascadia Code" panose="020B0609020000020004" pitchFamily="49" charset="0"/>
                <a:cs typeface="Cascadia Code" panose="020B0609020000020004" pitchFamily="49" charset="0"/>
              </a:rPr>
              <a:t>(</a:t>
            </a:r>
            <a:r>
              <a:rPr lang="en-US" sz="4000" dirty="0" err="1">
                <a:latin typeface="Cascadia Code" panose="020B0609020000020004" pitchFamily="49" charset="0"/>
                <a:cs typeface="Cascadia Code" panose="020B0609020000020004" pitchFamily="49" charset="0"/>
              </a:rPr>
              <a:t>nameof</a:t>
            </a:r>
            <a:r>
              <a:rPr lang="en-US" sz="4000" dirty="0">
                <a:latin typeface="Cascadia Code" panose="020B0609020000020004" pitchFamily="49" charset="0"/>
                <a:cs typeface="Cascadia Code" panose="020B0609020000020004" pitchFamily="49" charset="0"/>
              </a:rPr>
              <a:t>(</a:t>
            </a:r>
            <a:r>
              <a:rPr lang="en-US" sz="4000" dirty="0" err="1">
                <a:latin typeface="Cascadia Code" panose="020B0609020000020004" pitchFamily="49" charset="0"/>
                <a:cs typeface="Cascadia Code" panose="020B0609020000020004" pitchFamily="49" charset="0"/>
              </a:rPr>
              <a:t>MyClass.MyMethod</a:t>
            </a:r>
            <a:r>
              <a:rPr lang="en-US" sz="4000" dirty="0">
                <a:latin typeface="Cascadia Code" panose="020B0609020000020004" pitchFamily="49" charset="0"/>
                <a:cs typeface="Cascadia Code" panose="020B0609020000020004" pitchFamily="49" charset="0"/>
              </a:rPr>
              <a:t>))</a:t>
            </a:r>
          </a:p>
          <a:p>
            <a:r>
              <a:rPr lang="en-US" sz="4000" dirty="0">
                <a:latin typeface="Cascadia Code" panose="020B0609020000020004" pitchFamily="49" charset="0"/>
                <a:cs typeface="Cascadia Code" panose="020B0609020000020004" pitchFamily="49" charset="0"/>
              </a:rPr>
              <a:t>  .</a:t>
            </a:r>
            <a:r>
              <a:rPr lang="en-US" sz="4000" dirty="0" err="1">
                <a:latin typeface="Cascadia Code" panose="020B0609020000020004" pitchFamily="49" charset="0"/>
                <a:cs typeface="Cascadia Code" panose="020B0609020000020004" pitchFamily="49" charset="0"/>
              </a:rPr>
              <a:t>GetParameters</a:t>
            </a:r>
            <a:r>
              <a:rPr lang="en-US" sz="4000" dirty="0">
                <a:latin typeface="Cascadia Code" panose="020B0609020000020004" pitchFamily="49" charset="0"/>
                <a:cs typeface="Cascadia Code" panose="020B0609020000020004" pitchFamily="49" charset="0"/>
              </a:rPr>
              <a:t>()[1].</a:t>
            </a:r>
            <a:r>
              <a:rPr lang="en-US" sz="4000" dirty="0" err="1">
                <a:latin typeface="Cascadia Code" panose="020B0609020000020004" pitchFamily="49" charset="0"/>
                <a:cs typeface="Cascadia Code" panose="020B0609020000020004" pitchFamily="49" charset="0"/>
              </a:rPr>
              <a:t>ParameterType</a:t>
            </a:r>
            <a:r>
              <a:rPr lang="en-US" sz="40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1799884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Reflection</a:t>
            </a:r>
          </a:p>
        </p:txBody>
      </p:sp>
      <p:sp>
        <p:nvSpPr>
          <p:cNvPr id="5" name="Rectangle 4">
            <a:extLst>
              <a:ext uri="{FF2B5EF4-FFF2-40B4-BE49-F238E27FC236}">
                <a16:creationId xmlns:a16="http://schemas.microsoft.com/office/drawing/2014/main" id="{0B63396E-32F5-4AD5-81CC-C907A173E265}"/>
              </a:ext>
            </a:extLst>
          </p:cNvPr>
          <p:cNvSpPr/>
          <p:nvPr/>
        </p:nvSpPr>
        <p:spPr>
          <a:xfrm>
            <a:off x="365037" y="2301551"/>
            <a:ext cx="11561919" cy="3170099"/>
          </a:xfrm>
          <a:prstGeom prst="rect">
            <a:avLst/>
          </a:prstGeom>
        </p:spPr>
        <p:txBody>
          <a:bodyPr wrap="square">
            <a:spAutoFit/>
          </a:bodyPr>
          <a:lstStyle/>
          <a:p>
            <a:r>
              <a:rPr lang="en-US" sz="4000" dirty="0" err="1">
                <a:latin typeface="Cascadia Code" panose="020B0609020000020004" pitchFamily="49" charset="0"/>
                <a:cs typeface="Cascadia Code" panose="020B0609020000020004" pitchFamily="49" charset="0"/>
              </a:rPr>
              <a:t>var</a:t>
            </a:r>
            <a:r>
              <a:rPr lang="en-US" sz="4000" dirty="0">
                <a:latin typeface="Cascadia Code" panose="020B0609020000020004" pitchFamily="49" charset="0"/>
                <a:cs typeface="Cascadia Code" panose="020B0609020000020004" pitchFamily="49" charset="0"/>
              </a:rPr>
              <a:t> mine = new </a:t>
            </a:r>
            <a:r>
              <a:rPr lang="en-US" sz="4000" dirty="0" err="1">
                <a:latin typeface="Cascadia Code" panose="020B0609020000020004" pitchFamily="49" charset="0"/>
                <a:cs typeface="Cascadia Code" panose="020B0609020000020004" pitchFamily="49" charset="0"/>
              </a:rPr>
              <a:t>MyClass</a:t>
            </a:r>
            <a:r>
              <a:rPr lang="en-US" sz="4000" dirty="0">
                <a:latin typeface="Cascadia Code" panose="020B0609020000020004" pitchFamily="49" charset="0"/>
                <a:cs typeface="Cascadia Code" panose="020B0609020000020004" pitchFamily="49" charset="0"/>
              </a:rPr>
              <a:t>();</a:t>
            </a:r>
          </a:p>
          <a:p>
            <a:r>
              <a:rPr lang="en-US" sz="4000" dirty="0" err="1">
                <a:latin typeface="Cascadia Code" panose="020B0609020000020004" pitchFamily="49" charset="0"/>
                <a:cs typeface="Cascadia Code" panose="020B0609020000020004" pitchFamily="49" charset="0"/>
              </a:rPr>
              <a:t>var</a:t>
            </a:r>
            <a:r>
              <a:rPr lang="en-US" sz="4000" dirty="0">
                <a:latin typeface="Cascadia Code" panose="020B0609020000020004" pitchFamily="49" charset="0"/>
                <a:cs typeface="Cascadia Code" panose="020B0609020000020004" pitchFamily="49" charset="0"/>
              </a:rPr>
              <a:t> invoke = </a:t>
            </a:r>
            <a:r>
              <a:rPr lang="en-US" sz="4000" dirty="0" err="1">
                <a:latin typeface="Cascadia Code" panose="020B0609020000020004" pitchFamily="49" charset="0"/>
                <a:cs typeface="Cascadia Code" panose="020B0609020000020004" pitchFamily="49" charset="0"/>
              </a:rPr>
              <a:t>typeof</a:t>
            </a:r>
            <a:r>
              <a:rPr lang="en-US" sz="4000" dirty="0">
                <a:latin typeface="Cascadia Code" panose="020B0609020000020004" pitchFamily="49" charset="0"/>
                <a:cs typeface="Cascadia Code" panose="020B0609020000020004" pitchFamily="49" charset="0"/>
              </a:rPr>
              <a:t>(</a:t>
            </a:r>
            <a:r>
              <a:rPr lang="en-US" sz="4000" dirty="0" err="1">
                <a:latin typeface="Cascadia Code" panose="020B0609020000020004" pitchFamily="49" charset="0"/>
                <a:cs typeface="Cascadia Code" panose="020B0609020000020004" pitchFamily="49" charset="0"/>
              </a:rPr>
              <a:t>MyClass</a:t>
            </a:r>
            <a:r>
              <a:rPr lang="en-US" sz="4000" dirty="0">
                <a:latin typeface="Cascadia Code" panose="020B0609020000020004" pitchFamily="49" charset="0"/>
                <a:cs typeface="Cascadia Code" panose="020B0609020000020004" pitchFamily="49" charset="0"/>
              </a:rPr>
              <a:t>)</a:t>
            </a:r>
          </a:p>
          <a:p>
            <a:r>
              <a:rPr lang="en-US" sz="4000" dirty="0">
                <a:latin typeface="Cascadia Code" panose="020B0609020000020004" pitchFamily="49" charset="0"/>
                <a:cs typeface="Cascadia Code" panose="020B0609020000020004" pitchFamily="49" charset="0"/>
              </a:rPr>
              <a:t>  .</a:t>
            </a:r>
            <a:r>
              <a:rPr lang="en-US" sz="4000" dirty="0" err="1">
                <a:latin typeface="Cascadia Code" panose="020B0609020000020004" pitchFamily="49" charset="0"/>
                <a:cs typeface="Cascadia Code" panose="020B0609020000020004" pitchFamily="49" charset="0"/>
              </a:rPr>
              <a:t>GetMethod</a:t>
            </a:r>
            <a:r>
              <a:rPr lang="en-US" sz="4000" dirty="0">
                <a:latin typeface="Cascadia Code" panose="020B0609020000020004" pitchFamily="49" charset="0"/>
                <a:cs typeface="Cascadia Code" panose="020B0609020000020004" pitchFamily="49" charset="0"/>
              </a:rPr>
              <a:t>(</a:t>
            </a:r>
            <a:r>
              <a:rPr lang="en-US" sz="4000" dirty="0" err="1">
                <a:latin typeface="Cascadia Code" panose="020B0609020000020004" pitchFamily="49" charset="0"/>
                <a:cs typeface="Cascadia Code" panose="020B0609020000020004" pitchFamily="49" charset="0"/>
              </a:rPr>
              <a:t>nameof</a:t>
            </a:r>
            <a:r>
              <a:rPr lang="en-US" sz="4000" dirty="0">
                <a:latin typeface="Cascadia Code" panose="020B0609020000020004" pitchFamily="49" charset="0"/>
                <a:cs typeface="Cascadia Code" panose="020B0609020000020004" pitchFamily="49" charset="0"/>
              </a:rPr>
              <a:t>(</a:t>
            </a:r>
            <a:r>
              <a:rPr lang="en-US" sz="4000" dirty="0" err="1">
                <a:latin typeface="Cascadia Code" panose="020B0609020000020004" pitchFamily="49" charset="0"/>
                <a:cs typeface="Cascadia Code" panose="020B0609020000020004" pitchFamily="49" charset="0"/>
              </a:rPr>
              <a:t>MyClass.MyMethod</a:t>
            </a:r>
            <a:r>
              <a:rPr lang="en-US" sz="4000" dirty="0">
                <a:latin typeface="Cascadia Code" panose="020B0609020000020004" pitchFamily="49" charset="0"/>
                <a:cs typeface="Cascadia Code" panose="020B0609020000020004" pitchFamily="49" charset="0"/>
              </a:rPr>
              <a:t>))</a:t>
            </a:r>
          </a:p>
          <a:p>
            <a:r>
              <a:rPr lang="en-US" sz="4000" dirty="0">
                <a:latin typeface="Cascadia Code" panose="020B0609020000020004" pitchFamily="49" charset="0"/>
                <a:cs typeface="Cascadia Code" panose="020B0609020000020004" pitchFamily="49" charset="0"/>
              </a:rPr>
              <a:t>  .Invoke(mine, new object[] </a:t>
            </a:r>
          </a:p>
          <a:p>
            <a:r>
              <a:rPr lang="en-US" sz="4000" dirty="0">
                <a:latin typeface="Cascadia Code" panose="020B0609020000020004" pitchFamily="49" charset="0"/>
                <a:cs typeface="Cascadia Code" panose="020B0609020000020004" pitchFamily="49" charset="0"/>
              </a:rPr>
              <a:t>    { "data", </a:t>
            </a:r>
            <a:r>
              <a:rPr lang="en-US" sz="4000" dirty="0" err="1">
                <a:latin typeface="Cascadia Code" panose="020B0609020000020004" pitchFamily="49" charset="0"/>
                <a:cs typeface="Cascadia Code" panose="020B0609020000020004" pitchFamily="49" charset="0"/>
              </a:rPr>
              <a:t>Guid.NewGuid</a:t>
            </a:r>
            <a:r>
              <a:rPr lang="en-US" sz="4000" dirty="0">
                <a:latin typeface="Cascadia Code" panose="020B0609020000020004" pitchFamily="49" charset="0"/>
                <a:cs typeface="Cascadia Code" panose="020B0609020000020004" pitchFamily="49" charset="0"/>
              </a:rPr>
              <a:t>() });c</a:t>
            </a:r>
          </a:p>
        </p:txBody>
      </p:sp>
    </p:spTree>
    <p:extLst>
      <p:ext uri="{BB962C8B-B14F-4D97-AF65-F5344CB8AC3E}">
        <p14:creationId xmlns:p14="http://schemas.microsoft.com/office/powerpoint/2010/main" val="3606428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Reflection</a:t>
            </a:r>
          </a:p>
        </p:txBody>
      </p:sp>
      <p:pic>
        <p:nvPicPr>
          <p:cNvPr id="4" name="Picture 3">
            <a:extLst>
              <a:ext uri="{FF2B5EF4-FFF2-40B4-BE49-F238E27FC236}">
                <a16:creationId xmlns:a16="http://schemas.microsoft.com/office/drawing/2014/main" id="{17D77B7D-8ABF-480A-92F8-2626FB0BE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120" y="1427417"/>
            <a:ext cx="6293760" cy="4720321"/>
          </a:xfrm>
          <a:prstGeom prst="rect">
            <a:avLst/>
          </a:prstGeom>
        </p:spPr>
      </p:pic>
      <p:sp>
        <p:nvSpPr>
          <p:cNvPr id="6" name="Rectangle 5">
            <a:extLst>
              <a:ext uri="{FF2B5EF4-FFF2-40B4-BE49-F238E27FC236}">
                <a16:creationId xmlns:a16="http://schemas.microsoft.com/office/drawing/2014/main" id="{FC6B6B76-AF19-47E9-8156-F519238254EB}"/>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http://www.theawall.com/images/blog/time.jpg</a:t>
            </a:r>
          </a:p>
        </p:txBody>
      </p:sp>
    </p:spTree>
    <p:extLst>
      <p:ext uri="{BB962C8B-B14F-4D97-AF65-F5344CB8AC3E}">
        <p14:creationId xmlns:p14="http://schemas.microsoft.com/office/powerpoint/2010/main" val="3081407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Expressions</a:t>
            </a:r>
          </a:p>
        </p:txBody>
      </p:sp>
      <p:pic>
        <p:nvPicPr>
          <p:cNvPr id="5" name="Picture 4">
            <a:extLst>
              <a:ext uri="{FF2B5EF4-FFF2-40B4-BE49-F238E27FC236}">
                <a16:creationId xmlns:a16="http://schemas.microsoft.com/office/drawing/2014/main" id="{AE20AD2F-E61F-42F1-8A09-02A56BD80C29}"/>
              </a:ext>
            </a:extLst>
          </p:cNvPr>
          <p:cNvPicPr>
            <a:picLocks noChangeAspect="1"/>
          </p:cNvPicPr>
          <p:nvPr/>
        </p:nvPicPr>
        <p:blipFill>
          <a:blip r:embed="rId3"/>
          <a:stretch>
            <a:fillRect/>
          </a:stretch>
        </p:blipFill>
        <p:spPr>
          <a:xfrm>
            <a:off x="3503002" y="1659114"/>
            <a:ext cx="5185996" cy="4506994"/>
          </a:xfrm>
          <a:prstGeom prst="rect">
            <a:avLst/>
          </a:prstGeom>
        </p:spPr>
      </p:pic>
    </p:spTree>
    <p:extLst>
      <p:ext uri="{BB962C8B-B14F-4D97-AF65-F5344CB8AC3E}">
        <p14:creationId xmlns:p14="http://schemas.microsoft.com/office/powerpoint/2010/main" val="2188176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Expressions</a:t>
            </a:r>
          </a:p>
        </p:txBody>
      </p:sp>
      <p:pic>
        <p:nvPicPr>
          <p:cNvPr id="4" name="Picture 3">
            <a:extLst>
              <a:ext uri="{FF2B5EF4-FFF2-40B4-BE49-F238E27FC236}">
                <a16:creationId xmlns:a16="http://schemas.microsoft.com/office/drawing/2014/main" id="{6D6E12CB-A617-4529-8BE4-26A11F0B172F}"/>
              </a:ext>
            </a:extLst>
          </p:cNvPr>
          <p:cNvPicPr>
            <a:picLocks noChangeAspect="1"/>
          </p:cNvPicPr>
          <p:nvPr/>
        </p:nvPicPr>
        <p:blipFill>
          <a:blip r:embed="rId3"/>
          <a:stretch>
            <a:fillRect/>
          </a:stretch>
        </p:blipFill>
        <p:spPr>
          <a:xfrm>
            <a:off x="2921955" y="1636313"/>
            <a:ext cx="6348090" cy="4856562"/>
          </a:xfrm>
          <a:prstGeom prst="rect">
            <a:avLst/>
          </a:prstGeom>
        </p:spPr>
      </p:pic>
    </p:spTree>
    <p:extLst>
      <p:ext uri="{BB962C8B-B14F-4D97-AF65-F5344CB8AC3E}">
        <p14:creationId xmlns:p14="http://schemas.microsoft.com/office/powerpoint/2010/main" val="2984327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Expressions</a:t>
            </a:r>
          </a:p>
        </p:txBody>
      </p:sp>
      <p:sp>
        <p:nvSpPr>
          <p:cNvPr id="5" name="Rectangle 4">
            <a:extLst>
              <a:ext uri="{FF2B5EF4-FFF2-40B4-BE49-F238E27FC236}">
                <a16:creationId xmlns:a16="http://schemas.microsoft.com/office/drawing/2014/main" id="{DA2BAF83-8863-4426-B347-6B61DAE839D7}"/>
              </a:ext>
            </a:extLst>
          </p:cNvPr>
          <p:cNvSpPr/>
          <p:nvPr/>
        </p:nvSpPr>
        <p:spPr>
          <a:xfrm>
            <a:off x="473619" y="2828835"/>
            <a:ext cx="11244761" cy="1200329"/>
          </a:xfrm>
          <a:prstGeom prst="rect">
            <a:avLst/>
          </a:prstGeom>
        </p:spPr>
        <p:txBody>
          <a:bodyPr wrap="square">
            <a:spAutoFit/>
          </a:bodyPr>
          <a:lstStyle/>
          <a:p>
            <a:r>
              <a:rPr lang="en-US" sz="3600" dirty="0">
                <a:latin typeface="Cascadia Code" panose="020B0609020000020004" pitchFamily="49" charset="0"/>
                <a:cs typeface="Cascadia Code" panose="020B0609020000020004" pitchFamily="49" charset="0"/>
              </a:rPr>
              <a:t>public sealed class </a:t>
            </a:r>
            <a:r>
              <a:rPr lang="en-US" sz="3600" dirty="0" err="1">
                <a:latin typeface="Cascadia Code" panose="020B0609020000020004" pitchFamily="49" charset="0"/>
                <a:cs typeface="Cascadia Code" panose="020B0609020000020004" pitchFamily="49" charset="0"/>
              </a:rPr>
              <a:t>NotNullAttribute</a:t>
            </a:r>
            <a:r>
              <a:rPr lang="en-US" sz="3600" dirty="0">
                <a:latin typeface="Cascadia Code" panose="020B0609020000020004" pitchFamily="49" charset="0"/>
                <a:cs typeface="Cascadia Code" panose="020B0609020000020004" pitchFamily="49" charset="0"/>
              </a:rPr>
              <a:t> : </a:t>
            </a:r>
          </a:p>
          <a:p>
            <a:r>
              <a:rPr lang="en-US" sz="3600" dirty="0">
                <a:latin typeface="Cascadia Code" panose="020B0609020000020004" pitchFamily="49" charset="0"/>
                <a:cs typeface="Cascadia Code" panose="020B0609020000020004" pitchFamily="49" charset="0"/>
              </a:rPr>
              <a:t> </a:t>
            </a:r>
            <a:r>
              <a:rPr lang="en-US" sz="3600" dirty="0" err="1">
                <a:latin typeface="Cascadia Code" panose="020B0609020000020004" pitchFamily="49" charset="0"/>
                <a:cs typeface="Cascadia Code" panose="020B0609020000020004" pitchFamily="49" charset="0"/>
              </a:rPr>
              <a:t>InjectorAttribute</a:t>
            </a:r>
            <a:r>
              <a:rPr lang="en-US" sz="3600" dirty="0">
                <a:latin typeface="Cascadia Code" panose="020B0609020000020004" pitchFamily="49" charset="0"/>
                <a:cs typeface="Cascadia Code" panose="020B0609020000020004" pitchFamily="49" charset="0"/>
              </a:rPr>
              <a:t>&lt;</a:t>
            </a:r>
            <a:r>
              <a:rPr lang="en-US" sz="3600" dirty="0" err="1">
                <a:latin typeface="Cascadia Code" panose="020B0609020000020004" pitchFamily="49" charset="0"/>
                <a:cs typeface="Cascadia Code" panose="020B0609020000020004" pitchFamily="49" charset="0"/>
              </a:rPr>
              <a:t>ParameterDefinition</a:t>
            </a:r>
            <a:r>
              <a:rPr lang="en-US" sz="3600" dirty="0">
                <a:latin typeface="Cascadia Code" panose="020B0609020000020004" pitchFamily="49" charset="0"/>
                <a:cs typeface="Cascadia Code" panose="020B0609020000020004" pitchFamily="49" charset="0"/>
              </a:rPr>
              <a:t>&gt;{}</a:t>
            </a:r>
          </a:p>
        </p:txBody>
      </p:sp>
    </p:spTree>
    <p:extLst>
      <p:ext uri="{BB962C8B-B14F-4D97-AF65-F5344CB8AC3E}">
        <p14:creationId xmlns:p14="http://schemas.microsoft.com/office/powerpoint/2010/main" val="3550349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4A1A-8E3B-49E7-B821-36D0BE60D7C9}"/>
              </a:ext>
            </a:extLst>
          </p:cNvPr>
          <p:cNvSpPr>
            <a:spLocks noGrp="1"/>
          </p:cNvSpPr>
          <p:nvPr>
            <p:ph type="title"/>
          </p:nvPr>
        </p:nvSpPr>
        <p:spPr/>
        <p:txBody>
          <a:bodyPr/>
          <a:lstStyle/>
          <a:p>
            <a:r>
              <a:rPr lang="en-US" dirty="0"/>
              <a:t>Expressions</a:t>
            </a:r>
          </a:p>
        </p:txBody>
      </p:sp>
      <p:sp>
        <p:nvSpPr>
          <p:cNvPr id="3" name="Content Placeholder 2">
            <a:extLst>
              <a:ext uri="{FF2B5EF4-FFF2-40B4-BE49-F238E27FC236}">
                <a16:creationId xmlns:a16="http://schemas.microsoft.com/office/drawing/2014/main" id="{7BD35668-977C-42C1-9FAE-5A417D77483D}"/>
              </a:ext>
            </a:extLst>
          </p:cNvPr>
          <p:cNvSpPr>
            <a:spLocks noGrp="1"/>
          </p:cNvSpPr>
          <p:nvPr>
            <p:ph idx="1"/>
          </p:nvPr>
        </p:nvSpPr>
        <p:spPr/>
        <p:txBody>
          <a:bodyPr/>
          <a:lstStyle/>
          <a:p>
            <a:r>
              <a:rPr lang="en-US" dirty="0" err="1"/>
              <a:t>System.Reflection.Emit</a:t>
            </a:r>
            <a:endParaRPr lang="en-US" dirty="0"/>
          </a:p>
          <a:p>
            <a:r>
              <a:rPr lang="en-US" dirty="0" err="1"/>
              <a:t>DynamicMethod</a:t>
            </a:r>
            <a:endParaRPr lang="en-US" dirty="0"/>
          </a:p>
        </p:txBody>
      </p:sp>
    </p:spTree>
    <p:extLst>
      <p:ext uri="{BB962C8B-B14F-4D97-AF65-F5344CB8AC3E}">
        <p14:creationId xmlns:p14="http://schemas.microsoft.com/office/powerpoint/2010/main" val="1926311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4A1A-8E3B-49E7-B821-36D0BE60D7C9}"/>
              </a:ext>
            </a:extLst>
          </p:cNvPr>
          <p:cNvSpPr>
            <a:spLocks noGrp="1"/>
          </p:cNvSpPr>
          <p:nvPr>
            <p:ph type="title"/>
          </p:nvPr>
        </p:nvSpPr>
        <p:spPr/>
        <p:txBody>
          <a:bodyPr/>
          <a:lstStyle/>
          <a:p>
            <a:r>
              <a:rPr lang="en-US" dirty="0"/>
              <a:t>Expressions</a:t>
            </a:r>
          </a:p>
        </p:txBody>
      </p:sp>
      <p:pic>
        <p:nvPicPr>
          <p:cNvPr id="6" name="Picture 2" descr="http://zvikico.typepad.com/photos/uncategorized/2007/12/12/dynamicproxy.jpg">
            <a:extLst>
              <a:ext uri="{FF2B5EF4-FFF2-40B4-BE49-F238E27FC236}">
                <a16:creationId xmlns:a16="http://schemas.microsoft.com/office/drawing/2014/main" id="{74BFE5FA-35FE-442D-8F84-71FDA4793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1351" y="1973659"/>
            <a:ext cx="7329298" cy="42754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A01AAF4-E9A9-4918-9B94-3E25C73E19C0}"/>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http://www.theawall.com/images/blog/time.jpg</a:t>
            </a:r>
          </a:p>
        </p:txBody>
      </p:sp>
    </p:spTree>
    <p:extLst>
      <p:ext uri="{BB962C8B-B14F-4D97-AF65-F5344CB8AC3E}">
        <p14:creationId xmlns:p14="http://schemas.microsoft.com/office/powerpoint/2010/main" val="1354852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Downloads</a:t>
            </a:r>
          </a:p>
        </p:txBody>
      </p:sp>
      <p:sp>
        <p:nvSpPr>
          <p:cNvPr id="6" name="Content Placeholder 1">
            <a:extLst>
              <a:ext uri="{FF2B5EF4-FFF2-40B4-BE49-F238E27FC236}">
                <a16:creationId xmlns:a16="http://schemas.microsoft.com/office/drawing/2014/main" id="{29E132E5-7EC1-4996-9538-3D3118E352CF}"/>
              </a:ext>
            </a:extLst>
          </p:cNvPr>
          <p:cNvSpPr>
            <a:spLocks noGrp="1"/>
          </p:cNvSpPr>
          <p:nvPr>
            <p:ph idx="1"/>
          </p:nvPr>
        </p:nvSpPr>
        <p:spPr>
          <a:xfrm>
            <a:off x="267128" y="1592868"/>
            <a:ext cx="11595026" cy="4810845"/>
          </a:xfrm>
        </p:spPr>
        <p:txBody>
          <a:bodyPr anchor="ctr" anchorCtr="0">
            <a:normAutofit/>
          </a:bodyPr>
          <a:lstStyle/>
          <a:p>
            <a:pPr marL="68580" indent="0" algn="ctr">
              <a:buNone/>
            </a:pPr>
            <a:r>
              <a:rPr lang="en-US" sz="3200" dirty="0"/>
              <a:t>https://github.com/JasonBock/CodeSnippets</a:t>
            </a:r>
          </a:p>
          <a:p>
            <a:pPr marL="68580" indent="0" algn="ctr">
              <a:buNone/>
            </a:pPr>
            <a:r>
              <a:rPr lang="en-US" sz="3200" dirty="0"/>
              <a:t>https://github.com/JasonBock/Rocks</a:t>
            </a:r>
          </a:p>
          <a:p>
            <a:pPr marL="68580" indent="0" algn="ctr">
              <a:buNone/>
            </a:pPr>
            <a:endParaRPr lang="en-US" sz="3200" dirty="0"/>
          </a:p>
          <a:p>
            <a:pPr marL="68580" indent="0" algn="ctr">
              <a:buNone/>
            </a:pPr>
            <a:r>
              <a:rPr lang="en-US" sz="3200" dirty="0"/>
              <a:t>https://github.com/JasonBock/Presentations/blob/master/Metaprogramming%20in%20.NET.pptx</a:t>
            </a:r>
          </a:p>
        </p:txBody>
      </p:sp>
    </p:spTree>
    <p:extLst>
      <p:ext uri="{BB962C8B-B14F-4D97-AF65-F5344CB8AC3E}">
        <p14:creationId xmlns:p14="http://schemas.microsoft.com/office/powerpoint/2010/main" val="3372829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Expressions</a:t>
            </a:r>
          </a:p>
        </p:txBody>
      </p:sp>
      <p:sp>
        <p:nvSpPr>
          <p:cNvPr id="4" name="Rectangle 3">
            <a:extLst>
              <a:ext uri="{FF2B5EF4-FFF2-40B4-BE49-F238E27FC236}">
                <a16:creationId xmlns:a16="http://schemas.microsoft.com/office/drawing/2014/main" id="{10C0780E-C602-4739-88B3-211066716B2B}"/>
              </a:ext>
            </a:extLst>
          </p:cNvPr>
          <p:cNvSpPr/>
          <p:nvPr/>
        </p:nvSpPr>
        <p:spPr>
          <a:xfrm>
            <a:off x="365037" y="2373465"/>
            <a:ext cx="11601676" cy="2554545"/>
          </a:xfrm>
          <a:prstGeom prst="rect">
            <a:avLst/>
          </a:prstGeom>
        </p:spPr>
        <p:txBody>
          <a:bodyPr wrap="square">
            <a:spAutoFit/>
          </a:bodyPr>
          <a:lstStyle/>
          <a:p>
            <a:r>
              <a:rPr lang="en-US" sz="4000" dirty="0">
                <a:latin typeface="Cascadia Code" panose="020B0609020000020004" pitchFamily="49" charset="0"/>
                <a:cs typeface="Cascadia Code" panose="020B0609020000020004" pitchFamily="49" charset="0"/>
              </a:rPr>
              <a:t>public string </a:t>
            </a:r>
            <a:r>
              <a:rPr lang="en-US" sz="4000" dirty="0" err="1">
                <a:latin typeface="Cascadia Code" panose="020B0609020000020004" pitchFamily="49" charset="0"/>
                <a:cs typeface="Cascadia Code" panose="020B0609020000020004" pitchFamily="49" charset="0"/>
              </a:rPr>
              <a:t>SayHello</a:t>
            </a:r>
            <a:r>
              <a:rPr lang="en-US" sz="4000" dirty="0">
                <a:latin typeface="Cascadia Code" panose="020B0609020000020004" pitchFamily="49" charset="0"/>
                <a:cs typeface="Cascadia Code" panose="020B0609020000020004" pitchFamily="49" charset="0"/>
              </a:rPr>
              <a:t>()</a:t>
            </a:r>
          </a:p>
          <a:p>
            <a:r>
              <a:rPr lang="en-US" sz="4000" dirty="0">
                <a:latin typeface="Cascadia Code" panose="020B0609020000020004" pitchFamily="49" charset="0"/>
                <a:cs typeface="Cascadia Code" panose="020B0609020000020004" pitchFamily="49" charset="0"/>
              </a:rPr>
              <a:t>{</a:t>
            </a:r>
          </a:p>
          <a:p>
            <a:r>
              <a:rPr lang="en-US" sz="4000" dirty="0">
                <a:latin typeface="Cascadia Code" panose="020B0609020000020004" pitchFamily="49" charset="0"/>
                <a:cs typeface="Cascadia Code" panose="020B0609020000020004" pitchFamily="49" charset="0"/>
              </a:rPr>
              <a:t>  return "Hello";</a:t>
            </a:r>
          </a:p>
          <a:p>
            <a:r>
              <a:rPr lang="en-US" sz="40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287575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Expressions</a:t>
            </a:r>
          </a:p>
        </p:txBody>
      </p:sp>
      <p:sp>
        <p:nvSpPr>
          <p:cNvPr id="5" name="Rectangle 4">
            <a:extLst>
              <a:ext uri="{FF2B5EF4-FFF2-40B4-BE49-F238E27FC236}">
                <a16:creationId xmlns:a16="http://schemas.microsoft.com/office/drawing/2014/main" id="{7CF39300-1F14-426E-BCD7-C99CDE8258F3}"/>
              </a:ext>
            </a:extLst>
          </p:cNvPr>
          <p:cNvSpPr/>
          <p:nvPr/>
        </p:nvSpPr>
        <p:spPr>
          <a:xfrm>
            <a:off x="365037" y="2023699"/>
            <a:ext cx="11601676" cy="3970318"/>
          </a:xfrm>
          <a:prstGeom prst="rect">
            <a:avLst/>
          </a:prstGeom>
        </p:spPr>
        <p:txBody>
          <a:bodyPr wrap="square">
            <a:spAutoFit/>
          </a:bodyPr>
          <a:lstStyle/>
          <a:p>
            <a:r>
              <a:rPr lang="en-US" sz="3600" dirty="0">
                <a:latin typeface="Cascadia Code" panose="020B0609020000020004" pitchFamily="49" charset="0"/>
                <a:cs typeface="Cascadia Code" panose="020B0609020000020004" pitchFamily="49" charset="0"/>
              </a:rPr>
              <a:t>.method public </a:t>
            </a:r>
            <a:r>
              <a:rPr lang="en-US" sz="3600" dirty="0" err="1">
                <a:latin typeface="Cascadia Code" panose="020B0609020000020004" pitchFamily="49" charset="0"/>
                <a:cs typeface="Cascadia Code" panose="020B0609020000020004" pitchFamily="49" charset="0"/>
              </a:rPr>
              <a:t>hidebysig</a:t>
            </a:r>
            <a:r>
              <a:rPr lang="en-US" sz="3600" dirty="0">
                <a:latin typeface="Cascadia Code" panose="020B0609020000020004" pitchFamily="49" charset="0"/>
                <a:cs typeface="Cascadia Code" panose="020B0609020000020004" pitchFamily="49" charset="0"/>
              </a:rPr>
              <a:t> instance string </a:t>
            </a:r>
          </a:p>
          <a:p>
            <a:r>
              <a:rPr lang="en-US" sz="3600" dirty="0">
                <a:latin typeface="Cascadia Code" panose="020B0609020000020004" pitchFamily="49" charset="0"/>
                <a:cs typeface="Cascadia Code" panose="020B0609020000020004" pitchFamily="49" charset="0"/>
              </a:rPr>
              <a:t>  </a:t>
            </a:r>
            <a:r>
              <a:rPr lang="en-US" sz="3600" dirty="0" err="1">
                <a:latin typeface="Cascadia Code" panose="020B0609020000020004" pitchFamily="49" charset="0"/>
                <a:cs typeface="Cascadia Code" panose="020B0609020000020004" pitchFamily="49" charset="0"/>
              </a:rPr>
              <a:t>SayHello</a:t>
            </a:r>
            <a:r>
              <a:rPr lang="en-US" sz="3600" dirty="0">
                <a:latin typeface="Cascadia Code" panose="020B0609020000020004" pitchFamily="49" charset="0"/>
                <a:cs typeface="Cascadia Code" panose="020B0609020000020004" pitchFamily="49" charset="0"/>
              </a:rPr>
              <a:t>() </a:t>
            </a:r>
            <a:r>
              <a:rPr lang="en-US" sz="3600" dirty="0" err="1">
                <a:latin typeface="Cascadia Code" panose="020B0609020000020004" pitchFamily="49" charset="0"/>
                <a:cs typeface="Cascadia Code" panose="020B0609020000020004" pitchFamily="49" charset="0"/>
              </a:rPr>
              <a:t>cil</a:t>
            </a:r>
            <a:r>
              <a:rPr lang="en-US" sz="3600" dirty="0">
                <a:latin typeface="Cascadia Code" panose="020B0609020000020004" pitchFamily="49" charset="0"/>
                <a:cs typeface="Cascadia Code" panose="020B0609020000020004" pitchFamily="49" charset="0"/>
              </a:rPr>
              <a:t> managed</a:t>
            </a:r>
          </a:p>
          <a:p>
            <a:r>
              <a:rPr lang="en-US" sz="3600" dirty="0">
                <a:latin typeface="Cascadia Code" panose="020B0609020000020004" pitchFamily="49" charset="0"/>
                <a:cs typeface="Cascadia Code" panose="020B0609020000020004" pitchFamily="49" charset="0"/>
              </a:rPr>
              <a:t>{</a:t>
            </a:r>
          </a:p>
          <a:p>
            <a:r>
              <a:rPr lang="en-US" sz="3600" dirty="0">
                <a:latin typeface="Cascadia Code" panose="020B0609020000020004" pitchFamily="49" charset="0"/>
                <a:cs typeface="Cascadia Code" panose="020B0609020000020004" pitchFamily="49" charset="0"/>
              </a:rPr>
              <a:t>  .</a:t>
            </a:r>
            <a:r>
              <a:rPr lang="en-US" sz="3600" dirty="0" err="1">
                <a:latin typeface="Cascadia Code" panose="020B0609020000020004" pitchFamily="49" charset="0"/>
                <a:cs typeface="Cascadia Code" panose="020B0609020000020004" pitchFamily="49" charset="0"/>
              </a:rPr>
              <a:t>maxstack</a:t>
            </a:r>
            <a:r>
              <a:rPr lang="en-US" sz="3600" dirty="0">
                <a:latin typeface="Cascadia Code" panose="020B0609020000020004" pitchFamily="49" charset="0"/>
                <a:cs typeface="Cascadia Code" panose="020B0609020000020004" pitchFamily="49" charset="0"/>
              </a:rPr>
              <a:t> 8</a:t>
            </a:r>
          </a:p>
          <a:p>
            <a:r>
              <a:rPr lang="en-US" sz="3600" dirty="0">
                <a:latin typeface="Cascadia Code" panose="020B0609020000020004" pitchFamily="49" charset="0"/>
                <a:cs typeface="Cascadia Code" panose="020B0609020000020004" pitchFamily="49" charset="0"/>
              </a:rPr>
              <a:t>  </a:t>
            </a:r>
            <a:r>
              <a:rPr lang="en-US" sz="3600" dirty="0" err="1">
                <a:latin typeface="Cascadia Code" panose="020B0609020000020004" pitchFamily="49" charset="0"/>
                <a:cs typeface="Cascadia Code" panose="020B0609020000020004" pitchFamily="49" charset="0"/>
              </a:rPr>
              <a:t>ldstr</a:t>
            </a:r>
            <a:r>
              <a:rPr lang="en-US" sz="3600" dirty="0">
                <a:latin typeface="Cascadia Code" panose="020B0609020000020004" pitchFamily="49" charset="0"/>
                <a:cs typeface="Cascadia Code" panose="020B0609020000020004" pitchFamily="49" charset="0"/>
              </a:rPr>
              <a:t> "Hello"</a:t>
            </a:r>
          </a:p>
          <a:p>
            <a:r>
              <a:rPr lang="en-US" sz="3600" dirty="0">
                <a:latin typeface="Cascadia Code" panose="020B0609020000020004" pitchFamily="49" charset="0"/>
                <a:cs typeface="Cascadia Code" panose="020B0609020000020004" pitchFamily="49" charset="0"/>
              </a:rPr>
              <a:t>  ret</a:t>
            </a:r>
          </a:p>
          <a:p>
            <a:r>
              <a:rPr lang="en-US" sz="36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130386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Expressions</a:t>
            </a:r>
          </a:p>
        </p:txBody>
      </p:sp>
      <p:sp>
        <p:nvSpPr>
          <p:cNvPr id="5" name="Rectangle 4">
            <a:extLst>
              <a:ext uri="{FF2B5EF4-FFF2-40B4-BE49-F238E27FC236}">
                <a16:creationId xmlns:a16="http://schemas.microsoft.com/office/drawing/2014/main" id="{7CF39300-1F14-426E-BCD7-C99CDE8258F3}"/>
              </a:ext>
            </a:extLst>
          </p:cNvPr>
          <p:cNvSpPr/>
          <p:nvPr/>
        </p:nvSpPr>
        <p:spPr>
          <a:xfrm>
            <a:off x="365037" y="2023699"/>
            <a:ext cx="11601676" cy="3416320"/>
          </a:xfrm>
          <a:prstGeom prst="rect">
            <a:avLst/>
          </a:prstGeom>
        </p:spPr>
        <p:txBody>
          <a:bodyPr wrap="square">
            <a:spAutoFit/>
          </a:bodyPr>
          <a:lstStyle/>
          <a:p>
            <a:r>
              <a:rPr lang="en-US" sz="3600" dirty="0">
                <a:latin typeface="Cascadia Code" panose="020B0609020000020004" pitchFamily="49" charset="0"/>
                <a:cs typeface="Cascadia Code" panose="020B0609020000020004" pitchFamily="49" charset="0"/>
              </a:rPr>
              <a:t>.method public </a:t>
            </a:r>
            <a:r>
              <a:rPr lang="en-US" sz="3600" dirty="0" err="1">
                <a:latin typeface="Cascadia Code" panose="020B0609020000020004" pitchFamily="49" charset="0"/>
                <a:cs typeface="Cascadia Code" panose="020B0609020000020004" pitchFamily="49" charset="0"/>
              </a:rPr>
              <a:t>hidebysig</a:t>
            </a:r>
            <a:r>
              <a:rPr lang="en-US" sz="3600" dirty="0">
                <a:latin typeface="Cascadia Code" panose="020B0609020000020004" pitchFamily="49" charset="0"/>
                <a:cs typeface="Cascadia Code" panose="020B0609020000020004" pitchFamily="49" charset="0"/>
              </a:rPr>
              <a:t> instance string </a:t>
            </a:r>
          </a:p>
          <a:p>
            <a:r>
              <a:rPr lang="en-US" sz="3600" dirty="0">
                <a:latin typeface="Cascadia Code" panose="020B0609020000020004" pitchFamily="49" charset="0"/>
                <a:cs typeface="Cascadia Code" panose="020B0609020000020004" pitchFamily="49" charset="0"/>
              </a:rPr>
              <a:t>  </a:t>
            </a:r>
            <a:r>
              <a:rPr lang="en-US" sz="3600" dirty="0" err="1">
                <a:latin typeface="Cascadia Code" panose="020B0609020000020004" pitchFamily="49" charset="0"/>
                <a:cs typeface="Cascadia Code" panose="020B0609020000020004" pitchFamily="49" charset="0"/>
              </a:rPr>
              <a:t>SayHello</a:t>
            </a:r>
            <a:r>
              <a:rPr lang="en-US" sz="3600" dirty="0">
                <a:latin typeface="Cascadia Code" panose="020B0609020000020004" pitchFamily="49" charset="0"/>
                <a:cs typeface="Cascadia Code" panose="020B0609020000020004" pitchFamily="49" charset="0"/>
              </a:rPr>
              <a:t>() </a:t>
            </a:r>
            <a:r>
              <a:rPr lang="en-US" sz="3600" dirty="0" err="1">
                <a:latin typeface="Cascadia Code" panose="020B0609020000020004" pitchFamily="49" charset="0"/>
                <a:cs typeface="Cascadia Code" panose="020B0609020000020004" pitchFamily="49" charset="0"/>
              </a:rPr>
              <a:t>cil</a:t>
            </a:r>
            <a:r>
              <a:rPr lang="en-US" sz="3600" dirty="0">
                <a:latin typeface="Cascadia Code" panose="020B0609020000020004" pitchFamily="49" charset="0"/>
                <a:cs typeface="Cascadia Code" panose="020B0609020000020004" pitchFamily="49" charset="0"/>
              </a:rPr>
              <a:t> managed</a:t>
            </a:r>
          </a:p>
          <a:p>
            <a:r>
              <a:rPr lang="en-US" sz="3600" dirty="0">
                <a:latin typeface="Cascadia Code" panose="020B0609020000020004" pitchFamily="49" charset="0"/>
                <a:cs typeface="Cascadia Code" panose="020B0609020000020004" pitchFamily="49" charset="0"/>
              </a:rPr>
              <a:t>{</a:t>
            </a:r>
          </a:p>
          <a:p>
            <a:r>
              <a:rPr lang="en-US" sz="3600" dirty="0">
                <a:latin typeface="Cascadia Code" panose="020B0609020000020004" pitchFamily="49" charset="0"/>
                <a:cs typeface="Cascadia Code" panose="020B0609020000020004" pitchFamily="49" charset="0"/>
              </a:rPr>
              <a:t>  .</a:t>
            </a:r>
            <a:r>
              <a:rPr lang="en-US" sz="3600" dirty="0" err="1">
                <a:latin typeface="Cascadia Code" panose="020B0609020000020004" pitchFamily="49" charset="0"/>
                <a:cs typeface="Cascadia Code" panose="020B0609020000020004" pitchFamily="49" charset="0"/>
              </a:rPr>
              <a:t>maxstack</a:t>
            </a:r>
            <a:r>
              <a:rPr lang="en-US" sz="3600" dirty="0">
                <a:latin typeface="Cascadia Code" panose="020B0609020000020004" pitchFamily="49" charset="0"/>
                <a:cs typeface="Cascadia Code" panose="020B0609020000020004" pitchFamily="49" charset="0"/>
              </a:rPr>
              <a:t> 8</a:t>
            </a:r>
          </a:p>
          <a:p>
            <a:r>
              <a:rPr lang="en-US" sz="3600" dirty="0">
                <a:latin typeface="Cascadia Code" panose="020B0609020000020004" pitchFamily="49" charset="0"/>
                <a:cs typeface="Cascadia Code" panose="020B0609020000020004" pitchFamily="49" charset="0"/>
              </a:rPr>
              <a:t>  ret</a:t>
            </a:r>
          </a:p>
          <a:p>
            <a:r>
              <a:rPr lang="en-US" sz="36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3872599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Expressions</a:t>
            </a:r>
          </a:p>
        </p:txBody>
      </p:sp>
      <p:sp>
        <p:nvSpPr>
          <p:cNvPr id="4" name="Oval 3">
            <a:extLst>
              <a:ext uri="{FF2B5EF4-FFF2-40B4-BE49-F238E27FC236}">
                <a16:creationId xmlns:a16="http://schemas.microsoft.com/office/drawing/2014/main" id="{A62BDA62-6274-4310-8949-433714D88AE6}"/>
              </a:ext>
            </a:extLst>
          </p:cNvPr>
          <p:cNvSpPr/>
          <p:nvPr/>
        </p:nvSpPr>
        <p:spPr>
          <a:xfrm>
            <a:off x="1913580" y="4012656"/>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sp>
        <p:nvSpPr>
          <p:cNvPr id="6" name="Oval 5">
            <a:extLst>
              <a:ext uri="{FF2B5EF4-FFF2-40B4-BE49-F238E27FC236}">
                <a16:creationId xmlns:a16="http://schemas.microsoft.com/office/drawing/2014/main" id="{D665D3A5-4E69-4BEA-B3C7-53B6CB016A43}"/>
              </a:ext>
            </a:extLst>
          </p:cNvPr>
          <p:cNvSpPr/>
          <p:nvPr/>
        </p:nvSpPr>
        <p:spPr>
          <a:xfrm>
            <a:off x="838200" y="5315955"/>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7" name="Oval 6">
            <a:extLst>
              <a:ext uri="{FF2B5EF4-FFF2-40B4-BE49-F238E27FC236}">
                <a16:creationId xmlns:a16="http://schemas.microsoft.com/office/drawing/2014/main" id="{288AAB89-185C-4404-B14B-ABF261EF28A1}"/>
              </a:ext>
            </a:extLst>
          </p:cNvPr>
          <p:cNvSpPr/>
          <p:nvPr/>
        </p:nvSpPr>
        <p:spPr>
          <a:xfrm>
            <a:off x="2988960" y="5315955"/>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x</a:t>
            </a:r>
          </a:p>
        </p:txBody>
      </p:sp>
      <p:sp>
        <p:nvSpPr>
          <p:cNvPr id="8" name="Oval 7">
            <a:extLst>
              <a:ext uri="{FF2B5EF4-FFF2-40B4-BE49-F238E27FC236}">
                <a16:creationId xmlns:a16="http://schemas.microsoft.com/office/drawing/2014/main" id="{0977E8A3-7094-43DF-B5FB-486D38031B9D}"/>
              </a:ext>
            </a:extLst>
          </p:cNvPr>
          <p:cNvSpPr/>
          <p:nvPr/>
        </p:nvSpPr>
        <p:spPr>
          <a:xfrm>
            <a:off x="2988960" y="2733136"/>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sp>
        <p:nvSpPr>
          <p:cNvPr id="9" name="Oval 8">
            <a:extLst>
              <a:ext uri="{FF2B5EF4-FFF2-40B4-BE49-F238E27FC236}">
                <a16:creationId xmlns:a16="http://schemas.microsoft.com/office/drawing/2014/main" id="{C7BB9AAA-B92A-4BE1-9BE4-2E42D305CAC1}"/>
              </a:ext>
            </a:extLst>
          </p:cNvPr>
          <p:cNvSpPr/>
          <p:nvPr/>
        </p:nvSpPr>
        <p:spPr>
          <a:xfrm>
            <a:off x="4064340" y="4012657"/>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10" name="Oval 9">
            <a:extLst>
              <a:ext uri="{FF2B5EF4-FFF2-40B4-BE49-F238E27FC236}">
                <a16:creationId xmlns:a16="http://schemas.microsoft.com/office/drawing/2014/main" id="{CAA043BB-2C25-413B-845D-7DBE8EC7FBCD}"/>
              </a:ext>
            </a:extLst>
          </p:cNvPr>
          <p:cNvSpPr/>
          <p:nvPr/>
        </p:nvSpPr>
        <p:spPr>
          <a:xfrm>
            <a:off x="4064340" y="1429838"/>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sp>
        <p:nvSpPr>
          <p:cNvPr id="11" name="Oval 10">
            <a:extLst>
              <a:ext uri="{FF2B5EF4-FFF2-40B4-BE49-F238E27FC236}">
                <a16:creationId xmlns:a16="http://schemas.microsoft.com/office/drawing/2014/main" id="{6F5AD6A4-B2A3-4CC1-94ED-697F5590FDB0}"/>
              </a:ext>
            </a:extLst>
          </p:cNvPr>
          <p:cNvSpPr/>
          <p:nvPr/>
        </p:nvSpPr>
        <p:spPr>
          <a:xfrm>
            <a:off x="5139720" y="2733136"/>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cxnSp>
        <p:nvCxnSpPr>
          <p:cNvPr id="12" name="Straight Arrow Connector 11">
            <a:extLst>
              <a:ext uri="{FF2B5EF4-FFF2-40B4-BE49-F238E27FC236}">
                <a16:creationId xmlns:a16="http://schemas.microsoft.com/office/drawing/2014/main" id="{83BA55DE-D15D-4A81-B0A8-187DA6EBFFA7}"/>
              </a:ext>
            </a:extLst>
          </p:cNvPr>
          <p:cNvCxnSpPr>
            <a:stCxn id="10" idx="2"/>
            <a:endCxn id="8" idx="0"/>
          </p:cNvCxnSpPr>
          <p:nvPr/>
        </p:nvCxnSpPr>
        <p:spPr>
          <a:xfrm flipH="1">
            <a:off x="3526650" y="1977449"/>
            <a:ext cx="537690" cy="7556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CCA6D0E-1EF0-49CB-8EFB-5DF5F175CC2C}"/>
              </a:ext>
            </a:extLst>
          </p:cNvPr>
          <p:cNvCxnSpPr>
            <a:stCxn id="10" idx="6"/>
            <a:endCxn id="11" idx="0"/>
          </p:cNvCxnSpPr>
          <p:nvPr/>
        </p:nvCxnSpPr>
        <p:spPr>
          <a:xfrm>
            <a:off x="5139720" y="1977449"/>
            <a:ext cx="537690" cy="7556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B952925-CF97-4848-9039-336E125CC86F}"/>
              </a:ext>
            </a:extLst>
          </p:cNvPr>
          <p:cNvCxnSpPr>
            <a:stCxn id="8" idx="2"/>
            <a:endCxn id="4" idx="0"/>
          </p:cNvCxnSpPr>
          <p:nvPr/>
        </p:nvCxnSpPr>
        <p:spPr>
          <a:xfrm flipH="1">
            <a:off x="2451270" y="3280747"/>
            <a:ext cx="537690" cy="7319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B82389-6BA2-4B76-B338-AF6511F348AA}"/>
              </a:ext>
            </a:extLst>
          </p:cNvPr>
          <p:cNvCxnSpPr>
            <a:stCxn id="8" idx="6"/>
            <a:endCxn id="9" idx="0"/>
          </p:cNvCxnSpPr>
          <p:nvPr/>
        </p:nvCxnSpPr>
        <p:spPr>
          <a:xfrm>
            <a:off x="4064340" y="3280747"/>
            <a:ext cx="537690" cy="7319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5AA7593-2731-4533-BD9D-CEF47E00262E}"/>
              </a:ext>
            </a:extLst>
          </p:cNvPr>
          <p:cNvCxnSpPr>
            <a:stCxn id="4" idx="2"/>
            <a:endCxn id="6" idx="0"/>
          </p:cNvCxnSpPr>
          <p:nvPr/>
        </p:nvCxnSpPr>
        <p:spPr>
          <a:xfrm flipH="1">
            <a:off x="1375890" y="4560267"/>
            <a:ext cx="537690" cy="7556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C9BEF28-E286-46C5-98DE-8E975FCBE6ED}"/>
              </a:ext>
            </a:extLst>
          </p:cNvPr>
          <p:cNvCxnSpPr>
            <a:stCxn id="4" idx="6"/>
            <a:endCxn id="7" idx="0"/>
          </p:cNvCxnSpPr>
          <p:nvPr/>
        </p:nvCxnSpPr>
        <p:spPr>
          <a:xfrm>
            <a:off x="2988960" y="4560267"/>
            <a:ext cx="537690" cy="7556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DA2BB40-7D4C-4429-8653-EF482560E16F}"/>
              </a:ext>
            </a:extLst>
          </p:cNvPr>
          <p:cNvSpPr/>
          <p:nvPr/>
        </p:nvSpPr>
        <p:spPr>
          <a:xfrm>
            <a:off x="5763802" y="5473999"/>
            <a:ext cx="6067432" cy="584775"/>
          </a:xfrm>
          <a:prstGeom prst="rect">
            <a:avLst/>
          </a:prstGeom>
        </p:spPr>
        <p:txBody>
          <a:bodyPr wrap="square">
            <a:spAutoFit/>
          </a:bodyPr>
          <a:lstStyle/>
          <a:p>
            <a:r>
              <a:rPr lang="en-US" sz="3200" dirty="0">
                <a:latin typeface="Cascadia Code" panose="020B0609020000020004" pitchFamily="49" charset="0"/>
                <a:cs typeface="Cascadia Code" panose="020B0609020000020004" pitchFamily="49" charset="0"/>
              </a:rPr>
              <a:t>f(x) = ((3 * x) / 2) + 4</a:t>
            </a:r>
          </a:p>
        </p:txBody>
      </p:sp>
    </p:spTree>
    <p:extLst>
      <p:ext uri="{BB962C8B-B14F-4D97-AF65-F5344CB8AC3E}">
        <p14:creationId xmlns:p14="http://schemas.microsoft.com/office/powerpoint/2010/main" val="33892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Expressions</a:t>
            </a:r>
          </a:p>
        </p:txBody>
      </p:sp>
      <p:sp>
        <p:nvSpPr>
          <p:cNvPr id="4" name="Rectangle 3">
            <a:extLst>
              <a:ext uri="{FF2B5EF4-FFF2-40B4-BE49-F238E27FC236}">
                <a16:creationId xmlns:a16="http://schemas.microsoft.com/office/drawing/2014/main" id="{72CC1090-9E91-44F2-9856-6ADF4F237169}"/>
              </a:ext>
            </a:extLst>
          </p:cNvPr>
          <p:cNvSpPr/>
          <p:nvPr/>
        </p:nvSpPr>
        <p:spPr>
          <a:xfrm>
            <a:off x="386499" y="1508765"/>
            <a:ext cx="11601676" cy="4708981"/>
          </a:xfrm>
          <a:prstGeom prst="rect">
            <a:avLst/>
          </a:prstGeom>
        </p:spPr>
        <p:txBody>
          <a:bodyPr wrap="square">
            <a:spAutoFit/>
          </a:bodyPr>
          <a:lstStyle/>
          <a:p>
            <a:r>
              <a:rPr lang="en-US" sz="2000" dirty="0" err="1">
                <a:latin typeface="Cascadia Code" panose="020B0609020000020004" pitchFamily="49" charset="0"/>
                <a:cs typeface="Cascadia Code" panose="020B0609020000020004" pitchFamily="49" charset="0"/>
              </a:rPr>
              <a:t>var</a:t>
            </a:r>
            <a:r>
              <a:rPr lang="en-US" sz="2000" dirty="0">
                <a:latin typeface="Cascadia Code" panose="020B0609020000020004" pitchFamily="49" charset="0"/>
                <a:cs typeface="Cascadia Code" panose="020B0609020000020004" pitchFamily="49" charset="0"/>
              </a:rPr>
              <a:t> method = new </a:t>
            </a:r>
            <a:r>
              <a:rPr lang="en-US" sz="2000" dirty="0" err="1">
                <a:latin typeface="Cascadia Code" panose="020B0609020000020004" pitchFamily="49" charset="0"/>
                <a:cs typeface="Cascadia Code" panose="020B0609020000020004" pitchFamily="49" charset="0"/>
              </a:rPr>
              <a:t>DynamicMethod</a:t>
            </a:r>
            <a:r>
              <a:rPr lang="en-US" sz="2000" dirty="0">
                <a:latin typeface="Cascadia Code" panose="020B0609020000020004" pitchFamily="49" charset="0"/>
                <a:cs typeface="Cascadia Code" panose="020B0609020000020004" pitchFamily="49" charset="0"/>
              </a:rPr>
              <a:t>("m",</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typeof</a:t>
            </a:r>
            <a:r>
              <a:rPr lang="en-US" sz="2000" dirty="0">
                <a:latin typeface="Cascadia Code" panose="020B0609020000020004" pitchFamily="49" charset="0"/>
                <a:cs typeface="Cascadia Code" panose="020B0609020000020004" pitchFamily="49" charset="0"/>
              </a:rPr>
              <a:t>(double), new Type[] { </a:t>
            </a:r>
            <a:r>
              <a:rPr lang="en-US" sz="2000" dirty="0" err="1">
                <a:latin typeface="Cascadia Code" panose="020B0609020000020004" pitchFamily="49" charset="0"/>
                <a:cs typeface="Cascadia Code" panose="020B0609020000020004" pitchFamily="49" charset="0"/>
              </a:rPr>
              <a:t>typeof</a:t>
            </a:r>
            <a:r>
              <a:rPr lang="en-US" sz="2000" dirty="0">
                <a:latin typeface="Cascadia Code" panose="020B0609020000020004" pitchFamily="49" charset="0"/>
                <a:cs typeface="Cascadia Code" panose="020B0609020000020004" pitchFamily="49" charset="0"/>
              </a:rPr>
              <a:t>(double) });</a:t>
            </a:r>
          </a:p>
          <a:p>
            <a:r>
              <a:rPr lang="en-US" sz="2000" dirty="0" err="1">
                <a:latin typeface="Cascadia Code" panose="020B0609020000020004" pitchFamily="49" charset="0"/>
                <a:cs typeface="Cascadia Code" panose="020B0609020000020004" pitchFamily="49" charset="0"/>
              </a:rPr>
              <a:t>var</a:t>
            </a:r>
            <a:r>
              <a:rPr lang="en-US" sz="2000" dirty="0">
                <a:latin typeface="Cascadia Code" panose="020B0609020000020004" pitchFamily="49" charset="0"/>
                <a:cs typeface="Cascadia Code" panose="020B0609020000020004" pitchFamily="49" charset="0"/>
              </a:rPr>
              <a:t> parameter = </a:t>
            </a:r>
            <a:r>
              <a:rPr lang="en-US" sz="2000" dirty="0" err="1">
                <a:latin typeface="Cascadia Code" panose="020B0609020000020004" pitchFamily="49" charset="0"/>
                <a:cs typeface="Cascadia Code" panose="020B0609020000020004" pitchFamily="49" charset="0"/>
              </a:rPr>
              <a:t>method.DefineParameter</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1, </a:t>
            </a:r>
            <a:r>
              <a:rPr lang="en-US" sz="2000" dirty="0" err="1">
                <a:latin typeface="Cascadia Code" panose="020B0609020000020004" pitchFamily="49" charset="0"/>
                <a:cs typeface="Cascadia Code" panose="020B0609020000020004" pitchFamily="49" charset="0"/>
              </a:rPr>
              <a:t>ParameterAttributes.In</a:t>
            </a:r>
            <a:r>
              <a:rPr lang="en-US" sz="2000" dirty="0">
                <a:latin typeface="Cascadia Code" panose="020B0609020000020004" pitchFamily="49" charset="0"/>
                <a:cs typeface="Cascadia Code" panose="020B0609020000020004" pitchFamily="49" charset="0"/>
              </a:rPr>
              <a:t>, "x");</a:t>
            </a:r>
          </a:p>
          <a:p>
            <a:r>
              <a:rPr lang="en-US" sz="2000" dirty="0" err="1">
                <a:latin typeface="Cascadia Code" panose="020B0609020000020004" pitchFamily="49" charset="0"/>
                <a:cs typeface="Cascadia Code" panose="020B0609020000020004" pitchFamily="49" charset="0"/>
              </a:rPr>
              <a:t>var</a:t>
            </a:r>
            <a:r>
              <a:rPr lang="en-US" sz="2000" dirty="0">
                <a:latin typeface="Cascadia Code" panose="020B0609020000020004" pitchFamily="49" charset="0"/>
                <a:cs typeface="Cascadia Code" panose="020B0609020000020004" pitchFamily="49" charset="0"/>
              </a:rPr>
              <a:t> generator = </a:t>
            </a:r>
            <a:r>
              <a:rPr lang="en-US" sz="2000" dirty="0" err="1">
                <a:latin typeface="Cascadia Code" panose="020B0609020000020004" pitchFamily="49" charset="0"/>
                <a:cs typeface="Cascadia Code" panose="020B0609020000020004" pitchFamily="49" charset="0"/>
              </a:rPr>
              <a:t>method.GetILGenerator</a:t>
            </a:r>
            <a:r>
              <a:rPr lang="en-US" sz="2000" dirty="0">
                <a:latin typeface="Cascadia Code" panose="020B0609020000020004" pitchFamily="49" charset="0"/>
                <a:cs typeface="Cascadia Code" panose="020B0609020000020004" pitchFamily="49" charset="0"/>
              </a:rPr>
              <a:t>();</a:t>
            </a:r>
          </a:p>
          <a:p>
            <a:r>
              <a:rPr lang="en-US" sz="2000" dirty="0" err="1">
                <a:latin typeface="Cascadia Code" panose="020B0609020000020004" pitchFamily="49" charset="0"/>
                <a:cs typeface="Cascadia Code" panose="020B0609020000020004" pitchFamily="49" charset="0"/>
              </a:rPr>
              <a:t>generator.Emit</a:t>
            </a:r>
            <a:r>
              <a:rPr lang="en-US" sz="2000" dirty="0">
                <a:latin typeface="Cascadia Code" panose="020B0609020000020004" pitchFamily="49" charset="0"/>
                <a:cs typeface="Cascadia Code" panose="020B0609020000020004" pitchFamily="49" charset="0"/>
              </a:rPr>
              <a:t>(OpCodes.Ldc_R8, 3d);</a:t>
            </a:r>
          </a:p>
          <a:p>
            <a:r>
              <a:rPr lang="en-US" sz="2000" dirty="0" err="1">
                <a:latin typeface="Cascadia Code" panose="020B0609020000020004" pitchFamily="49" charset="0"/>
                <a:cs typeface="Cascadia Code" panose="020B0609020000020004" pitchFamily="49" charset="0"/>
              </a:rPr>
              <a:t>generator.Emit</a:t>
            </a:r>
            <a:r>
              <a:rPr lang="en-US" sz="2000" dirty="0">
                <a:latin typeface="Cascadia Code" panose="020B0609020000020004" pitchFamily="49" charset="0"/>
                <a:cs typeface="Cascadia Code" panose="020B0609020000020004" pitchFamily="49" charset="0"/>
              </a:rPr>
              <a:t>(OpCodes.Ldarg_0);</a:t>
            </a:r>
          </a:p>
          <a:p>
            <a:r>
              <a:rPr lang="en-US" sz="2000" dirty="0" err="1">
                <a:latin typeface="Cascadia Code" panose="020B0609020000020004" pitchFamily="49" charset="0"/>
                <a:cs typeface="Cascadia Code" panose="020B0609020000020004" pitchFamily="49" charset="0"/>
              </a:rPr>
              <a:t>generator.Emit</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OpCodes.Mul</a:t>
            </a:r>
            <a:r>
              <a:rPr lang="en-US" sz="2000" dirty="0">
                <a:latin typeface="Cascadia Code" panose="020B0609020000020004" pitchFamily="49" charset="0"/>
                <a:cs typeface="Cascadia Code" panose="020B0609020000020004" pitchFamily="49" charset="0"/>
              </a:rPr>
              <a:t>);</a:t>
            </a:r>
          </a:p>
          <a:p>
            <a:r>
              <a:rPr lang="en-US" sz="2000" dirty="0" err="1">
                <a:latin typeface="Cascadia Code" panose="020B0609020000020004" pitchFamily="49" charset="0"/>
                <a:cs typeface="Cascadia Code" panose="020B0609020000020004" pitchFamily="49" charset="0"/>
              </a:rPr>
              <a:t>generator.Emit</a:t>
            </a:r>
            <a:r>
              <a:rPr lang="en-US" sz="2000" dirty="0">
                <a:latin typeface="Cascadia Code" panose="020B0609020000020004" pitchFamily="49" charset="0"/>
                <a:cs typeface="Cascadia Code" panose="020B0609020000020004" pitchFamily="49" charset="0"/>
              </a:rPr>
              <a:t>(OpCodes.Ldc_R8, 2d);</a:t>
            </a:r>
          </a:p>
          <a:p>
            <a:r>
              <a:rPr lang="en-US" sz="2000" dirty="0" err="1">
                <a:latin typeface="Cascadia Code" panose="020B0609020000020004" pitchFamily="49" charset="0"/>
                <a:cs typeface="Cascadia Code" panose="020B0609020000020004" pitchFamily="49" charset="0"/>
              </a:rPr>
              <a:t>generator.Emit</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OpCodes.Div</a:t>
            </a:r>
            <a:r>
              <a:rPr lang="en-US" sz="2000" dirty="0">
                <a:latin typeface="Cascadia Code" panose="020B0609020000020004" pitchFamily="49" charset="0"/>
                <a:cs typeface="Cascadia Code" panose="020B0609020000020004" pitchFamily="49" charset="0"/>
              </a:rPr>
              <a:t>);</a:t>
            </a:r>
          </a:p>
          <a:p>
            <a:r>
              <a:rPr lang="en-US" sz="2000" dirty="0" err="1">
                <a:latin typeface="Cascadia Code" panose="020B0609020000020004" pitchFamily="49" charset="0"/>
                <a:cs typeface="Cascadia Code" panose="020B0609020000020004" pitchFamily="49" charset="0"/>
              </a:rPr>
              <a:t>generator.Emit</a:t>
            </a:r>
            <a:r>
              <a:rPr lang="en-US" sz="2000" dirty="0">
                <a:latin typeface="Cascadia Code" panose="020B0609020000020004" pitchFamily="49" charset="0"/>
                <a:cs typeface="Cascadia Code" panose="020B0609020000020004" pitchFamily="49" charset="0"/>
              </a:rPr>
              <a:t>(OpCodes.Ldc_R8, 4d);</a:t>
            </a:r>
          </a:p>
          <a:p>
            <a:r>
              <a:rPr lang="en-US" sz="2000" dirty="0" err="1">
                <a:latin typeface="Cascadia Code" panose="020B0609020000020004" pitchFamily="49" charset="0"/>
                <a:cs typeface="Cascadia Code" panose="020B0609020000020004" pitchFamily="49" charset="0"/>
              </a:rPr>
              <a:t>generator.Emit</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OpCodes.Add</a:t>
            </a:r>
            <a:r>
              <a:rPr lang="en-US" sz="2000" dirty="0">
                <a:latin typeface="Cascadia Code" panose="020B0609020000020004" pitchFamily="49" charset="0"/>
                <a:cs typeface="Cascadia Code" panose="020B0609020000020004" pitchFamily="49" charset="0"/>
              </a:rPr>
              <a:t>);</a:t>
            </a:r>
          </a:p>
          <a:p>
            <a:r>
              <a:rPr lang="en-US" sz="2000" dirty="0" err="1">
                <a:latin typeface="Cascadia Code" panose="020B0609020000020004" pitchFamily="49" charset="0"/>
                <a:cs typeface="Cascadia Code" panose="020B0609020000020004" pitchFamily="49" charset="0"/>
              </a:rPr>
              <a:t>generator.Emit</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OpCodes.Ret</a:t>
            </a:r>
            <a:r>
              <a:rPr lang="en-US" sz="2000" dirty="0">
                <a:latin typeface="Cascadia Code" panose="020B0609020000020004" pitchFamily="49" charset="0"/>
                <a:cs typeface="Cascadia Code" panose="020B0609020000020004" pitchFamily="49" charset="0"/>
              </a:rPr>
              <a:t>);</a:t>
            </a:r>
          </a:p>
          <a:p>
            <a:r>
              <a:rPr lang="en-US" sz="2000" dirty="0" err="1">
                <a:latin typeface="Cascadia Code" panose="020B0609020000020004" pitchFamily="49" charset="0"/>
                <a:cs typeface="Cascadia Code" panose="020B0609020000020004" pitchFamily="49" charset="0"/>
              </a:rPr>
              <a:t>var</a:t>
            </a:r>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compiledMethod</a:t>
            </a:r>
            <a:r>
              <a:rPr lang="en-US" sz="2000" dirty="0">
                <a:latin typeface="Cascadia Code" panose="020B0609020000020004" pitchFamily="49" charset="0"/>
                <a:cs typeface="Cascadia Code" panose="020B0609020000020004" pitchFamily="49" charset="0"/>
              </a:rPr>
              <a:t> = </a:t>
            </a:r>
            <a:r>
              <a:rPr lang="en-US" sz="2000" dirty="0" err="1">
                <a:latin typeface="Cascadia Code" panose="020B0609020000020004" pitchFamily="49" charset="0"/>
                <a:cs typeface="Cascadia Code" panose="020B0609020000020004" pitchFamily="49" charset="0"/>
              </a:rPr>
              <a:t>method.CreateDelegate</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typeof</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Func</a:t>
            </a:r>
            <a:r>
              <a:rPr lang="en-US" sz="2000" dirty="0">
                <a:latin typeface="Cascadia Code" panose="020B0609020000020004" pitchFamily="49" charset="0"/>
                <a:cs typeface="Cascadia Code" panose="020B0609020000020004" pitchFamily="49" charset="0"/>
              </a:rPr>
              <a:t>&lt;double, double&gt;)) as </a:t>
            </a:r>
            <a:r>
              <a:rPr lang="en-US" sz="2000" dirty="0" err="1">
                <a:latin typeface="Cascadia Code" panose="020B0609020000020004" pitchFamily="49" charset="0"/>
                <a:cs typeface="Cascadia Code" panose="020B0609020000020004" pitchFamily="49" charset="0"/>
              </a:rPr>
              <a:t>Func</a:t>
            </a:r>
            <a:r>
              <a:rPr lang="en-US" sz="2000" dirty="0">
                <a:latin typeface="Cascadia Code" panose="020B0609020000020004" pitchFamily="49" charset="0"/>
                <a:cs typeface="Cascadia Code" panose="020B0609020000020004" pitchFamily="49" charset="0"/>
              </a:rPr>
              <a:t>&lt;double, double&gt;;</a:t>
            </a:r>
          </a:p>
        </p:txBody>
      </p:sp>
    </p:spTree>
    <p:extLst>
      <p:ext uri="{BB962C8B-B14F-4D97-AF65-F5344CB8AC3E}">
        <p14:creationId xmlns:p14="http://schemas.microsoft.com/office/powerpoint/2010/main" val="3438893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Expressions</a:t>
            </a:r>
          </a:p>
        </p:txBody>
      </p:sp>
      <p:sp>
        <p:nvSpPr>
          <p:cNvPr id="4" name="Rectangle 3">
            <a:extLst>
              <a:ext uri="{FF2B5EF4-FFF2-40B4-BE49-F238E27FC236}">
                <a16:creationId xmlns:a16="http://schemas.microsoft.com/office/drawing/2014/main" id="{72CC1090-9E91-44F2-9856-6ADF4F237169}"/>
              </a:ext>
            </a:extLst>
          </p:cNvPr>
          <p:cNvSpPr/>
          <p:nvPr/>
        </p:nvSpPr>
        <p:spPr>
          <a:xfrm>
            <a:off x="386499" y="1508765"/>
            <a:ext cx="11601676" cy="3170099"/>
          </a:xfrm>
          <a:prstGeom prst="rect">
            <a:avLst/>
          </a:prstGeom>
        </p:spPr>
        <p:txBody>
          <a:bodyPr wrap="square">
            <a:spAutoFit/>
          </a:bodyPr>
          <a:lstStyle/>
          <a:p>
            <a:r>
              <a:rPr lang="en-US" sz="2000" dirty="0">
                <a:latin typeface="Cascadia Code" panose="020B0609020000020004" pitchFamily="49" charset="0"/>
                <a:cs typeface="Cascadia Code" panose="020B0609020000020004" pitchFamily="49" charset="0"/>
              </a:rPr>
              <a:t>var parameter =</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Expression.Parameter</a:t>
            </a:r>
            <a:r>
              <a:rPr lang="en-US" sz="2000" dirty="0">
                <a:latin typeface="Cascadia Code" panose="020B0609020000020004" pitchFamily="49" charset="0"/>
                <a:cs typeface="Cascadia Code" panose="020B0609020000020004" pitchFamily="49" charset="0"/>
              </a:rPr>
              <a:t>(</a:t>
            </a:r>
            <a:r>
              <a:rPr lang="en-US" sz="2000" dirty="0" err="1">
                <a:latin typeface="Cascadia Code" panose="020B0609020000020004" pitchFamily="49" charset="0"/>
                <a:cs typeface="Cascadia Code" panose="020B0609020000020004" pitchFamily="49" charset="0"/>
              </a:rPr>
              <a:t>typeof</a:t>
            </a:r>
            <a:r>
              <a:rPr lang="en-US" sz="2000" dirty="0">
                <a:latin typeface="Cascadia Code" panose="020B0609020000020004" pitchFamily="49" charset="0"/>
                <a:cs typeface="Cascadia Code" panose="020B0609020000020004" pitchFamily="49" charset="0"/>
              </a:rPr>
              <a:t>(double));</a:t>
            </a:r>
          </a:p>
          <a:p>
            <a:r>
              <a:rPr lang="en-US" sz="2000" dirty="0">
                <a:latin typeface="Cascadia Code" panose="020B0609020000020004" pitchFamily="49" charset="0"/>
                <a:cs typeface="Cascadia Code" panose="020B0609020000020004" pitchFamily="49" charset="0"/>
              </a:rPr>
              <a:t>var method = </a:t>
            </a:r>
            <a:r>
              <a:rPr lang="en-US" sz="2000" dirty="0" err="1">
                <a:latin typeface="Cascadia Code" panose="020B0609020000020004" pitchFamily="49" charset="0"/>
                <a:cs typeface="Cascadia Code" panose="020B0609020000020004" pitchFamily="49" charset="0"/>
              </a:rPr>
              <a:t>Expression.Lambda</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Expression.Add</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Expression.Divide</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Expression.Multiply</a:t>
            </a:r>
            <a:r>
              <a:rPr lang="en-US" sz="2000" dirty="0">
                <a:latin typeface="Cascadia Code" panose="020B0609020000020004" pitchFamily="49" charset="0"/>
                <a:cs typeface="Cascadia Code" panose="020B0609020000020004" pitchFamily="49" charset="0"/>
              </a:rPr>
              <a:t>(</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Expression.Constant</a:t>
            </a:r>
            <a:r>
              <a:rPr lang="en-US" sz="2000" dirty="0">
                <a:latin typeface="Cascadia Code" panose="020B0609020000020004" pitchFamily="49" charset="0"/>
                <a:cs typeface="Cascadia Code" panose="020B0609020000020004" pitchFamily="49" charset="0"/>
              </a:rPr>
              <a:t>(3d), parameter),</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Expression.Constant</a:t>
            </a:r>
            <a:r>
              <a:rPr lang="en-US" sz="2000" dirty="0">
                <a:latin typeface="Cascadia Code" panose="020B0609020000020004" pitchFamily="49" charset="0"/>
                <a:cs typeface="Cascadia Code" panose="020B0609020000020004" pitchFamily="49" charset="0"/>
              </a:rPr>
              <a:t>(2d)),</a:t>
            </a:r>
          </a:p>
          <a:p>
            <a:r>
              <a:rPr lang="en-US" sz="2000" dirty="0">
                <a:latin typeface="Cascadia Code" panose="020B0609020000020004" pitchFamily="49" charset="0"/>
                <a:cs typeface="Cascadia Code" panose="020B0609020000020004" pitchFamily="49" charset="0"/>
              </a:rPr>
              <a:t>    </a:t>
            </a:r>
            <a:r>
              <a:rPr lang="en-US" sz="2000" dirty="0" err="1">
                <a:latin typeface="Cascadia Code" panose="020B0609020000020004" pitchFamily="49" charset="0"/>
                <a:cs typeface="Cascadia Code" panose="020B0609020000020004" pitchFamily="49" charset="0"/>
              </a:rPr>
              <a:t>Expression.Constant</a:t>
            </a:r>
            <a:r>
              <a:rPr lang="en-US" sz="2000" dirty="0">
                <a:latin typeface="Cascadia Code" panose="020B0609020000020004" pitchFamily="49" charset="0"/>
                <a:cs typeface="Cascadia Code" panose="020B0609020000020004" pitchFamily="49" charset="0"/>
              </a:rPr>
              <a:t>(4d)),</a:t>
            </a:r>
          </a:p>
          <a:p>
            <a:r>
              <a:rPr lang="en-US" sz="2000" dirty="0">
                <a:latin typeface="Cascadia Code" panose="020B0609020000020004" pitchFamily="49" charset="0"/>
                <a:cs typeface="Cascadia Code" panose="020B0609020000020004" pitchFamily="49" charset="0"/>
              </a:rPr>
              <a:t>  parameter).Compile() as </a:t>
            </a:r>
            <a:r>
              <a:rPr lang="en-US" sz="2000" dirty="0" err="1">
                <a:latin typeface="Cascadia Code" panose="020B0609020000020004" pitchFamily="49" charset="0"/>
                <a:cs typeface="Cascadia Code" panose="020B0609020000020004" pitchFamily="49" charset="0"/>
              </a:rPr>
              <a:t>Func</a:t>
            </a:r>
            <a:r>
              <a:rPr lang="en-US" sz="2000" dirty="0">
                <a:latin typeface="Cascadia Code" panose="020B0609020000020004" pitchFamily="49" charset="0"/>
                <a:cs typeface="Cascadia Code" panose="020B0609020000020004" pitchFamily="49" charset="0"/>
              </a:rPr>
              <a:t>&lt;double, double&gt;;</a:t>
            </a:r>
          </a:p>
        </p:txBody>
      </p:sp>
    </p:spTree>
    <p:extLst>
      <p:ext uri="{BB962C8B-B14F-4D97-AF65-F5344CB8AC3E}">
        <p14:creationId xmlns:p14="http://schemas.microsoft.com/office/powerpoint/2010/main" val="688059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Compilation</a:t>
            </a:r>
          </a:p>
        </p:txBody>
      </p:sp>
      <p:sp>
        <p:nvSpPr>
          <p:cNvPr id="5" name="Flowchart: Multidocument 4">
            <a:extLst>
              <a:ext uri="{FF2B5EF4-FFF2-40B4-BE49-F238E27FC236}">
                <a16:creationId xmlns:a16="http://schemas.microsoft.com/office/drawing/2014/main" id="{7F1F395B-6E43-42F6-A71D-CAA6A5866564}"/>
              </a:ext>
            </a:extLst>
          </p:cNvPr>
          <p:cNvSpPr/>
          <p:nvPr/>
        </p:nvSpPr>
        <p:spPr>
          <a:xfrm>
            <a:off x="1263437" y="2682364"/>
            <a:ext cx="1509580" cy="11500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77E5F3-5307-4341-BE64-AB4938C039EC}"/>
              </a:ext>
            </a:extLst>
          </p:cNvPr>
          <p:cNvSpPr/>
          <p:nvPr/>
        </p:nvSpPr>
        <p:spPr>
          <a:xfrm>
            <a:off x="3812888" y="2539142"/>
            <a:ext cx="6762347" cy="14365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B9A864C1-0059-4F43-A1FC-7213D1719B44}"/>
              </a:ext>
            </a:extLst>
          </p:cNvPr>
          <p:cNvCxnSpPr>
            <a:stCxn id="5" idx="3"/>
            <a:endCxn id="6" idx="1"/>
          </p:cNvCxnSpPr>
          <p:nvPr/>
        </p:nvCxnSpPr>
        <p:spPr>
          <a:xfrm>
            <a:off x="2773017" y="3257396"/>
            <a:ext cx="1039871"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061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Compilation</a:t>
            </a:r>
          </a:p>
        </p:txBody>
      </p:sp>
      <p:sp>
        <p:nvSpPr>
          <p:cNvPr id="8" name="Flowchart: Multidocument 7">
            <a:extLst>
              <a:ext uri="{FF2B5EF4-FFF2-40B4-BE49-F238E27FC236}">
                <a16:creationId xmlns:a16="http://schemas.microsoft.com/office/drawing/2014/main" id="{0A0CBF70-92B6-441F-9EB5-F57CDE3CE108}"/>
              </a:ext>
            </a:extLst>
          </p:cNvPr>
          <p:cNvSpPr/>
          <p:nvPr/>
        </p:nvSpPr>
        <p:spPr>
          <a:xfrm>
            <a:off x="1263437" y="2682364"/>
            <a:ext cx="1509580" cy="11500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C5E04D-D00B-4697-9929-92FDCD6D66CB}"/>
              </a:ext>
            </a:extLst>
          </p:cNvPr>
          <p:cNvSpPr/>
          <p:nvPr/>
        </p:nvSpPr>
        <p:spPr>
          <a:xfrm>
            <a:off x="3812888" y="2539142"/>
            <a:ext cx="6762347" cy="1436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517E359-AA89-4FC9-9B25-CFEBE2001079}"/>
              </a:ext>
            </a:extLst>
          </p:cNvPr>
          <p:cNvSpPr/>
          <p:nvPr/>
        </p:nvSpPr>
        <p:spPr>
          <a:xfrm>
            <a:off x="3875412" y="2585046"/>
            <a:ext cx="1341292" cy="12922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 Tree API</a:t>
            </a:r>
          </a:p>
        </p:txBody>
      </p:sp>
      <p:sp>
        <p:nvSpPr>
          <p:cNvPr id="11" name="Rectangle 10">
            <a:extLst>
              <a:ext uri="{FF2B5EF4-FFF2-40B4-BE49-F238E27FC236}">
                <a16:creationId xmlns:a16="http://schemas.microsoft.com/office/drawing/2014/main" id="{42657052-CEB8-4475-9036-4AB13B96C94F}"/>
              </a:ext>
            </a:extLst>
          </p:cNvPr>
          <p:cNvSpPr/>
          <p:nvPr/>
        </p:nvSpPr>
        <p:spPr>
          <a:xfrm>
            <a:off x="5295138" y="2585046"/>
            <a:ext cx="1523904" cy="129228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Symbol API</a:t>
            </a:r>
          </a:p>
        </p:txBody>
      </p:sp>
      <p:sp>
        <p:nvSpPr>
          <p:cNvPr id="12" name="Rectangle 11">
            <a:extLst>
              <a:ext uri="{FF2B5EF4-FFF2-40B4-BE49-F238E27FC236}">
                <a16:creationId xmlns:a16="http://schemas.microsoft.com/office/drawing/2014/main" id="{B87F62D0-F101-4C7D-A711-DF39E310A989}"/>
              </a:ext>
            </a:extLst>
          </p:cNvPr>
          <p:cNvSpPr/>
          <p:nvPr/>
        </p:nvSpPr>
        <p:spPr>
          <a:xfrm>
            <a:off x="6897476" y="2585046"/>
            <a:ext cx="2179599" cy="129228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Binding and Flow API</a:t>
            </a:r>
          </a:p>
        </p:txBody>
      </p:sp>
      <p:sp>
        <p:nvSpPr>
          <p:cNvPr id="13" name="Rectangle 12">
            <a:extLst>
              <a:ext uri="{FF2B5EF4-FFF2-40B4-BE49-F238E27FC236}">
                <a16:creationId xmlns:a16="http://schemas.microsoft.com/office/drawing/2014/main" id="{612F57DE-5457-43E8-B7AB-75C4E456E31B}"/>
              </a:ext>
            </a:extLst>
          </p:cNvPr>
          <p:cNvSpPr/>
          <p:nvPr/>
        </p:nvSpPr>
        <p:spPr>
          <a:xfrm>
            <a:off x="9155509" y="2585046"/>
            <a:ext cx="1341292" cy="129228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Emit API</a:t>
            </a:r>
          </a:p>
        </p:txBody>
      </p:sp>
      <p:cxnSp>
        <p:nvCxnSpPr>
          <p:cNvPr id="14" name="Straight Arrow Connector 13">
            <a:extLst>
              <a:ext uri="{FF2B5EF4-FFF2-40B4-BE49-F238E27FC236}">
                <a16:creationId xmlns:a16="http://schemas.microsoft.com/office/drawing/2014/main" id="{6B5AAB62-25EE-46BE-89D5-10944AEC21C6}"/>
              </a:ext>
            </a:extLst>
          </p:cNvPr>
          <p:cNvCxnSpPr>
            <a:stCxn id="8" idx="3"/>
            <a:endCxn id="9" idx="1"/>
          </p:cNvCxnSpPr>
          <p:nvPr/>
        </p:nvCxnSpPr>
        <p:spPr>
          <a:xfrm>
            <a:off x="2773017" y="3257396"/>
            <a:ext cx="1039871"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8FAED7E-4DB0-4D92-8233-736A55199DB6}"/>
              </a:ext>
            </a:extLst>
          </p:cNvPr>
          <p:cNvSpPr/>
          <p:nvPr/>
        </p:nvSpPr>
        <p:spPr>
          <a:xfrm>
            <a:off x="3010746" y="4595582"/>
            <a:ext cx="6092687" cy="584775"/>
          </a:xfrm>
          <a:prstGeom prst="rect">
            <a:avLst/>
          </a:prstGeom>
        </p:spPr>
        <p:txBody>
          <a:bodyPr wrap="square">
            <a:spAutoFit/>
          </a:bodyPr>
          <a:lstStyle/>
          <a:p>
            <a:r>
              <a:rPr lang="en-US" sz="3200" dirty="0"/>
              <a:t>https://github.com/dotnet/roslyn</a:t>
            </a:r>
          </a:p>
        </p:txBody>
      </p:sp>
    </p:spTree>
    <p:extLst>
      <p:ext uri="{BB962C8B-B14F-4D97-AF65-F5344CB8AC3E}">
        <p14:creationId xmlns:p14="http://schemas.microsoft.com/office/powerpoint/2010/main" val="2209178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Compilation</a:t>
            </a:r>
          </a:p>
        </p:txBody>
      </p:sp>
      <p:sp>
        <p:nvSpPr>
          <p:cNvPr id="16" name="Rounded Rectangle 5">
            <a:extLst>
              <a:ext uri="{FF2B5EF4-FFF2-40B4-BE49-F238E27FC236}">
                <a16:creationId xmlns:a16="http://schemas.microsoft.com/office/drawing/2014/main" id="{9D47E20C-96A6-4A12-8EC1-C05887906F3B}"/>
              </a:ext>
            </a:extLst>
          </p:cNvPr>
          <p:cNvSpPr/>
          <p:nvPr/>
        </p:nvSpPr>
        <p:spPr>
          <a:xfrm>
            <a:off x="2854180" y="1504238"/>
            <a:ext cx="1828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Consolas" panose="020B0609020204030204" pitchFamily="49" charset="0"/>
                <a:cs typeface="Consolas" panose="020B0609020204030204" pitchFamily="49" charset="0"/>
              </a:rPr>
              <a:t>ITest</a:t>
            </a:r>
            <a:endParaRPr lang="en-US" sz="2000" dirty="0">
              <a:latin typeface="Consolas" panose="020B0609020204030204" pitchFamily="49" charset="0"/>
              <a:cs typeface="Consolas" panose="020B0609020204030204" pitchFamily="49" charset="0"/>
            </a:endParaRPr>
          </a:p>
        </p:txBody>
      </p:sp>
      <p:sp>
        <p:nvSpPr>
          <p:cNvPr id="17" name="Rounded Rectangle 7">
            <a:extLst>
              <a:ext uri="{FF2B5EF4-FFF2-40B4-BE49-F238E27FC236}">
                <a16:creationId xmlns:a16="http://schemas.microsoft.com/office/drawing/2014/main" id="{692F4E59-B534-459E-89A4-225B4FD3957C}"/>
              </a:ext>
            </a:extLst>
          </p:cNvPr>
          <p:cNvSpPr/>
          <p:nvPr/>
        </p:nvSpPr>
        <p:spPr>
          <a:xfrm>
            <a:off x="3158980" y="2191991"/>
            <a:ext cx="1449754" cy="453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Consolas" panose="020B0609020204030204" pitchFamily="49" charset="0"/>
                <a:cs typeface="Consolas" panose="020B0609020204030204" pitchFamily="49" charset="0"/>
              </a:rPr>
              <a:t>CallMe</a:t>
            </a:r>
            <a:r>
              <a:rPr lang="en-US" sz="2000" dirty="0">
                <a:latin typeface="Consolas" panose="020B0609020204030204" pitchFamily="49" charset="0"/>
                <a:cs typeface="Consolas" panose="020B0609020204030204" pitchFamily="49" charset="0"/>
              </a:rPr>
              <a:t>()</a:t>
            </a:r>
          </a:p>
        </p:txBody>
      </p:sp>
      <p:sp>
        <p:nvSpPr>
          <p:cNvPr id="18" name="Rectangle 17">
            <a:extLst>
              <a:ext uri="{FF2B5EF4-FFF2-40B4-BE49-F238E27FC236}">
                <a16:creationId xmlns:a16="http://schemas.microsoft.com/office/drawing/2014/main" id="{1F2242A2-73BC-4C0B-8068-D0650B6D8703}"/>
              </a:ext>
            </a:extLst>
          </p:cNvPr>
          <p:cNvSpPr/>
          <p:nvPr/>
        </p:nvSpPr>
        <p:spPr>
          <a:xfrm>
            <a:off x="3031571" y="3050904"/>
            <a:ext cx="6128858" cy="3046988"/>
          </a:xfrm>
          <a:prstGeom prst="rect">
            <a:avLst/>
          </a:prstGeom>
        </p:spPr>
        <p:txBody>
          <a:bodyPr wrap="square">
            <a:spAutoFit/>
          </a:bodyPr>
          <a:lstStyle/>
          <a:p>
            <a:r>
              <a:rPr lang="en-US" sz="2400" dirty="0" err="1">
                <a:latin typeface="Cascadia Code" panose="020B0609020000020004" pitchFamily="49" charset="0"/>
                <a:cs typeface="Cascadia Code" panose="020B0609020000020004" pitchFamily="49" charset="0"/>
              </a:rPr>
              <a:t>var</a:t>
            </a:r>
            <a:r>
              <a:rPr lang="en-US" sz="2400" dirty="0">
                <a:latin typeface="Cascadia Code" panose="020B0609020000020004" pitchFamily="49" charset="0"/>
                <a:cs typeface="Cascadia Code" panose="020B0609020000020004" pitchFamily="49" charset="0"/>
              </a:rPr>
              <a:t> rock = </a:t>
            </a:r>
            <a:r>
              <a:rPr lang="en-US" sz="2400" dirty="0" err="1">
                <a:latin typeface="Cascadia Code" panose="020B0609020000020004" pitchFamily="49" charset="0"/>
                <a:cs typeface="Cascadia Code" panose="020B0609020000020004" pitchFamily="49" charset="0"/>
              </a:rPr>
              <a:t>Rock.Create</a:t>
            </a:r>
            <a:r>
              <a:rPr lang="en-US" sz="2400" dirty="0">
                <a:latin typeface="Cascadia Code" panose="020B0609020000020004" pitchFamily="49" charset="0"/>
                <a:cs typeface="Cascadia Code" panose="020B0609020000020004" pitchFamily="49" charset="0"/>
              </a:rPr>
              <a:t>&lt;</a:t>
            </a:r>
            <a:r>
              <a:rPr lang="en-US" sz="2400" dirty="0" err="1">
                <a:latin typeface="Cascadia Code" panose="020B0609020000020004" pitchFamily="49" charset="0"/>
                <a:cs typeface="Cascadia Code" panose="020B0609020000020004" pitchFamily="49" charset="0"/>
              </a:rPr>
              <a:t>ITest</a:t>
            </a:r>
            <a:r>
              <a:rPr lang="en-US" sz="2400" dirty="0">
                <a:latin typeface="Cascadia Code" panose="020B0609020000020004" pitchFamily="49" charset="0"/>
                <a:cs typeface="Cascadia Code" panose="020B0609020000020004" pitchFamily="49" charset="0"/>
              </a:rPr>
              <a:t>&gt;();</a:t>
            </a:r>
          </a:p>
          <a:p>
            <a:r>
              <a:rPr lang="en-US" sz="2400" dirty="0" err="1">
                <a:latin typeface="Cascadia Code" panose="020B0609020000020004" pitchFamily="49" charset="0"/>
                <a:cs typeface="Cascadia Code" panose="020B0609020000020004" pitchFamily="49" charset="0"/>
              </a:rPr>
              <a:t>rock.Handle</a:t>
            </a:r>
            <a:r>
              <a:rPr lang="en-US" sz="2400" dirty="0">
                <a:latin typeface="Cascadia Code" panose="020B0609020000020004" pitchFamily="49" charset="0"/>
                <a:cs typeface="Cascadia Code" panose="020B0609020000020004" pitchFamily="49" charset="0"/>
              </a:rPr>
              <a:t>(_ =&gt; _.</a:t>
            </a:r>
            <a:r>
              <a:rPr lang="en-US" sz="2400" dirty="0" err="1">
                <a:latin typeface="Cascadia Code" panose="020B0609020000020004" pitchFamily="49" charset="0"/>
                <a:cs typeface="Cascadia Code" panose="020B0609020000020004" pitchFamily="49" charset="0"/>
              </a:rPr>
              <a:t>CallMe</a:t>
            </a:r>
            <a:r>
              <a:rPr lang="en-US" sz="2400" dirty="0">
                <a:latin typeface="Cascadia Code" panose="020B0609020000020004" pitchFamily="49" charset="0"/>
                <a:cs typeface="Cascadia Code" panose="020B0609020000020004" pitchFamily="49" charset="0"/>
              </a:rPr>
              <a:t>(),</a:t>
            </a:r>
          </a:p>
          <a:p>
            <a:r>
              <a:rPr lang="en-US" sz="2400" dirty="0">
                <a:latin typeface="Cascadia Code" panose="020B0609020000020004" pitchFamily="49" charset="0"/>
                <a:cs typeface="Cascadia Code" panose="020B0609020000020004" pitchFamily="49" charset="0"/>
              </a:rPr>
              <a:t>  () =&gt; { return 42; });</a:t>
            </a:r>
          </a:p>
          <a:p>
            <a:endParaRPr lang="en-US" sz="2400" dirty="0">
              <a:latin typeface="Cascadia Code" panose="020B0609020000020004" pitchFamily="49" charset="0"/>
              <a:cs typeface="Cascadia Code" panose="020B0609020000020004" pitchFamily="49" charset="0"/>
            </a:endParaRPr>
          </a:p>
          <a:p>
            <a:r>
              <a:rPr lang="en-US" sz="2400" dirty="0" err="1">
                <a:latin typeface="Cascadia Code" panose="020B0609020000020004" pitchFamily="49" charset="0"/>
                <a:cs typeface="Cascadia Code" panose="020B0609020000020004" pitchFamily="49" charset="0"/>
              </a:rPr>
              <a:t>var</a:t>
            </a:r>
            <a:r>
              <a:rPr lang="en-US" sz="2400" dirty="0">
                <a:latin typeface="Cascadia Code" panose="020B0609020000020004" pitchFamily="49" charset="0"/>
                <a:cs typeface="Cascadia Code" panose="020B0609020000020004" pitchFamily="49" charset="0"/>
              </a:rPr>
              <a:t> chunk = </a:t>
            </a:r>
            <a:r>
              <a:rPr lang="en-US" sz="2400" dirty="0" err="1">
                <a:latin typeface="Cascadia Code" panose="020B0609020000020004" pitchFamily="49" charset="0"/>
                <a:cs typeface="Cascadia Code" panose="020B0609020000020004" pitchFamily="49" charset="0"/>
              </a:rPr>
              <a:t>rock.Make</a:t>
            </a:r>
            <a:r>
              <a:rPr lang="en-US" sz="2400" dirty="0">
                <a:latin typeface="Cascadia Code" panose="020B0609020000020004" pitchFamily="49" charset="0"/>
                <a:cs typeface="Cascadia Code" panose="020B0609020000020004" pitchFamily="49" charset="0"/>
              </a:rPr>
              <a:t>();</a:t>
            </a:r>
          </a:p>
          <a:p>
            <a:r>
              <a:rPr lang="en-US" sz="2400" dirty="0" err="1">
                <a:latin typeface="Cascadia Code" panose="020B0609020000020004" pitchFamily="49" charset="0"/>
                <a:cs typeface="Cascadia Code" panose="020B0609020000020004" pitchFamily="49" charset="0"/>
              </a:rPr>
              <a:t>chunk.CallMe</a:t>
            </a:r>
            <a:r>
              <a:rPr lang="en-US" sz="2400" dirty="0">
                <a:latin typeface="Cascadia Code" panose="020B0609020000020004" pitchFamily="49" charset="0"/>
                <a:cs typeface="Cascadia Code" panose="020B0609020000020004" pitchFamily="49" charset="0"/>
              </a:rPr>
              <a:t>();</a:t>
            </a:r>
          </a:p>
          <a:p>
            <a:endParaRPr lang="en-US" sz="2400" dirty="0">
              <a:latin typeface="Cascadia Code" panose="020B0609020000020004" pitchFamily="49" charset="0"/>
              <a:cs typeface="Cascadia Code" panose="020B0609020000020004" pitchFamily="49" charset="0"/>
            </a:endParaRPr>
          </a:p>
          <a:p>
            <a:r>
              <a:rPr lang="en-US" sz="2400" dirty="0" err="1">
                <a:latin typeface="Cascadia Code" panose="020B0609020000020004" pitchFamily="49" charset="0"/>
                <a:cs typeface="Cascadia Code" panose="020B0609020000020004" pitchFamily="49" charset="0"/>
              </a:rPr>
              <a:t>rock.Verify</a:t>
            </a:r>
            <a:r>
              <a:rPr lang="en-US" sz="2400" dirty="0">
                <a:latin typeface="Cascadia Code" panose="020B0609020000020004" pitchFamily="49" charset="0"/>
                <a:cs typeface="Cascadia Code" panose="020B0609020000020004" pitchFamily="49" charset="0"/>
              </a:rPr>
              <a:t>();</a:t>
            </a:r>
          </a:p>
        </p:txBody>
      </p:sp>
      <p:sp>
        <p:nvSpPr>
          <p:cNvPr id="19" name="Rounded Rectangle 11">
            <a:extLst>
              <a:ext uri="{FF2B5EF4-FFF2-40B4-BE49-F238E27FC236}">
                <a16:creationId xmlns:a16="http://schemas.microsoft.com/office/drawing/2014/main" id="{BC9826FC-5333-4773-9519-D4FFBE3985AD}"/>
              </a:ext>
            </a:extLst>
          </p:cNvPr>
          <p:cNvSpPr/>
          <p:nvPr/>
        </p:nvSpPr>
        <p:spPr>
          <a:xfrm>
            <a:off x="7205005" y="1504238"/>
            <a:ext cx="1828800" cy="914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cs typeface="Consolas" panose="020B0609020204030204" pitchFamily="49" charset="0"/>
              </a:rPr>
              <a:t>Rock841914</a:t>
            </a:r>
          </a:p>
          <a:p>
            <a:pPr algn="ct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ITest</a:t>
            </a:r>
            <a:endParaRPr lang="en-US" sz="2000" dirty="0">
              <a:latin typeface="Consolas" panose="020B0609020204030204" pitchFamily="49" charset="0"/>
              <a:cs typeface="Consolas" panose="020B0609020204030204" pitchFamily="49" charset="0"/>
            </a:endParaRPr>
          </a:p>
        </p:txBody>
      </p:sp>
      <p:cxnSp>
        <p:nvCxnSpPr>
          <p:cNvPr id="20" name="Straight Arrow Connector 19">
            <a:extLst>
              <a:ext uri="{FF2B5EF4-FFF2-40B4-BE49-F238E27FC236}">
                <a16:creationId xmlns:a16="http://schemas.microsoft.com/office/drawing/2014/main" id="{7422A91D-7CA8-4757-8191-7E37F6568292}"/>
              </a:ext>
            </a:extLst>
          </p:cNvPr>
          <p:cNvCxnSpPr>
            <a:cxnSpLocks/>
            <a:endCxn id="19" idx="2"/>
          </p:cNvCxnSpPr>
          <p:nvPr/>
        </p:nvCxnSpPr>
        <p:spPr>
          <a:xfrm flipV="1">
            <a:off x="6604000" y="2418638"/>
            <a:ext cx="1515405" cy="21557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72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Compilation</a:t>
            </a:r>
          </a:p>
        </p:txBody>
      </p:sp>
      <p:pic>
        <p:nvPicPr>
          <p:cNvPr id="8" name="Picture 7">
            <a:extLst>
              <a:ext uri="{FF2B5EF4-FFF2-40B4-BE49-F238E27FC236}">
                <a16:creationId xmlns:a16="http://schemas.microsoft.com/office/drawing/2014/main" id="{A001091F-B299-47ED-BC9B-2BD6D8A5B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893" y="1415724"/>
            <a:ext cx="4082498" cy="4817348"/>
          </a:xfrm>
          <a:prstGeom prst="rect">
            <a:avLst/>
          </a:prstGeom>
        </p:spPr>
      </p:pic>
      <p:sp>
        <p:nvSpPr>
          <p:cNvPr id="10" name="Rectangle 9">
            <a:extLst>
              <a:ext uri="{FF2B5EF4-FFF2-40B4-BE49-F238E27FC236}">
                <a16:creationId xmlns:a16="http://schemas.microsoft.com/office/drawing/2014/main" id="{979C2F22-CC75-4730-95C9-90ADAAE7B46D}"/>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http://phillbarron.files.wordpress.com/2012/01/confused.jpg</a:t>
            </a:r>
          </a:p>
        </p:txBody>
      </p:sp>
    </p:spTree>
    <p:extLst>
      <p:ext uri="{BB962C8B-B14F-4D97-AF65-F5344CB8AC3E}">
        <p14:creationId xmlns:p14="http://schemas.microsoft.com/office/powerpoint/2010/main" val="125019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F382-8B9D-44BB-A97A-6E2348F0775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FEAFF5E-A48A-4B99-BA09-92A8365876DE}"/>
              </a:ext>
            </a:extLst>
          </p:cNvPr>
          <p:cNvSpPr>
            <a:spLocks noGrp="1"/>
          </p:cNvSpPr>
          <p:nvPr>
            <p:ph idx="1"/>
          </p:nvPr>
        </p:nvSpPr>
        <p:spPr/>
        <p:txBody>
          <a:bodyPr/>
          <a:lstStyle/>
          <a:p>
            <a:r>
              <a:rPr lang="fr-FR" dirty="0" err="1"/>
              <a:t>Definitions</a:t>
            </a:r>
            <a:endParaRPr lang="fr-FR" dirty="0"/>
          </a:p>
          <a:p>
            <a:r>
              <a:rPr lang="fr-FR" dirty="0" err="1"/>
              <a:t>Snippets</a:t>
            </a:r>
            <a:endParaRPr lang="fr-FR" dirty="0"/>
          </a:p>
          <a:p>
            <a:r>
              <a:rPr lang="fr-FR" dirty="0" err="1"/>
              <a:t>Reflection</a:t>
            </a:r>
            <a:endParaRPr lang="fr-FR" dirty="0"/>
          </a:p>
          <a:p>
            <a:r>
              <a:rPr lang="fr-FR" dirty="0"/>
              <a:t>Expressions</a:t>
            </a:r>
          </a:p>
          <a:p>
            <a:r>
              <a:rPr lang="fr-FR" dirty="0"/>
              <a:t>Compilation</a:t>
            </a:r>
          </a:p>
        </p:txBody>
      </p:sp>
      <p:sp>
        <p:nvSpPr>
          <p:cNvPr id="4" name="Content Placeholder 1">
            <a:extLst>
              <a:ext uri="{FF2B5EF4-FFF2-40B4-BE49-F238E27FC236}">
                <a16:creationId xmlns:a16="http://schemas.microsoft.com/office/drawing/2014/main" id="{899982C0-B5F4-4A77-8731-27BBB6EC7530}"/>
              </a:ext>
            </a:extLst>
          </p:cNvPr>
          <p:cNvSpPr txBox="1">
            <a:spLocks/>
          </p:cNvSpPr>
          <p:nvPr/>
        </p:nvSpPr>
        <p:spPr>
          <a:xfrm>
            <a:off x="3770616" y="4304872"/>
            <a:ext cx="7994968" cy="2290501"/>
          </a:xfrm>
          <a:prstGeom prst="rect">
            <a:avLst/>
          </a:prstGeom>
        </p:spPr>
        <p:txBody>
          <a:bodyPr vert="horz" lIns="91440" tIns="45720" rIns="91440" bIns="45720" rtlCol="0" anchor="ctr" anchorCtr="0">
            <a:normAutofit/>
          </a:bodyPr>
          <a:lstStyle>
            <a:lvl1pPr marL="342900" indent="-274320" algn="l" defTabSz="914400" rtl="0" eaLnBrk="1" latinLnBrk="0" hangingPunct="1">
              <a:spcBef>
                <a:spcPct val="20000"/>
              </a:spcBef>
              <a:buClr>
                <a:srgbClr val="7AB800"/>
              </a:buClr>
              <a:buSzPct val="90000"/>
              <a:buFont typeface="Arial" pitchFamily="34" charset="0"/>
              <a:buChar char="•"/>
              <a:defRPr sz="2200" kern="1200">
                <a:solidFill>
                  <a:srgbClr val="1E1E1E"/>
                </a:solidFill>
                <a:latin typeface="Calibri"/>
                <a:ea typeface="+mn-ea"/>
                <a:cs typeface="Calibri"/>
              </a:defRPr>
            </a:lvl1pPr>
            <a:lvl2pPr marL="640080" indent="-274320" algn="l" defTabSz="914400" rtl="0" eaLnBrk="1" latinLnBrk="0" hangingPunct="1">
              <a:spcBef>
                <a:spcPct val="20000"/>
              </a:spcBef>
              <a:buClr>
                <a:srgbClr val="7AB800"/>
              </a:buClr>
              <a:buSzPct val="90000"/>
              <a:buFont typeface="Calibri" pitchFamily="34" charset="0"/>
              <a:buChar char="–"/>
              <a:defRPr sz="2200" kern="1200">
                <a:solidFill>
                  <a:srgbClr val="1E1E1E"/>
                </a:solidFill>
                <a:latin typeface="Calibri"/>
                <a:ea typeface="+mn-ea"/>
                <a:cs typeface="Calibri"/>
              </a:defRPr>
            </a:lvl2pPr>
            <a:lvl3pPr marL="914400" indent="-228600" algn="l" defTabSz="914400" rtl="0" eaLnBrk="1" latinLnBrk="0" hangingPunct="1">
              <a:spcBef>
                <a:spcPct val="20000"/>
              </a:spcBef>
              <a:buClr>
                <a:srgbClr val="7AB800"/>
              </a:buClr>
              <a:buSzPct val="90000"/>
              <a:buFont typeface="Arial" pitchFamily="34" charset="0"/>
              <a:buChar char="•"/>
              <a:defRPr sz="1800" kern="1200">
                <a:solidFill>
                  <a:srgbClr val="1E1E1E"/>
                </a:solidFill>
                <a:latin typeface="Calibri"/>
                <a:ea typeface="+mn-ea"/>
                <a:cs typeface="Calibri"/>
              </a:defRPr>
            </a:lvl3pPr>
            <a:lvl4pPr marL="1124712" indent="-228600" algn="l" defTabSz="914400" rtl="0" eaLnBrk="1" latinLnBrk="0" hangingPunct="1">
              <a:spcBef>
                <a:spcPct val="20000"/>
              </a:spcBef>
              <a:buClr>
                <a:srgbClr val="7AB800"/>
              </a:buClr>
              <a:buSzPct val="90000"/>
              <a:buFont typeface="Arial" pitchFamily="34" charset="0"/>
              <a:buChar char="•"/>
              <a:defRPr sz="1600" kern="1200">
                <a:solidFill>
                  <a:srgbClr val="1E1E1E"/>
                </a:solidFill>
                <a:latin typeface="Calibri"/>
                <a:ea typeface="+mn-ea"/>
                <a:cs typeface="Calibri"/>
              </a:defRPr>
            </a:lvl4pPr>
            <a:lvl5pPr marL="1325880" indent="-228600" algn="l" defTabSz="914400" rtl="0" eaLnBrk="1" latinLnBrk="0" hangingPunct="1">
              <a:spcBef>
                <a:spcPct val="20000"/>
              </a:spcBef>
              <a:buClr>
                <a:srgbClr val="7AB800"/>
              </a:buClr>
              <a:buSzPct val="90000"/>
              <a:buFont typeface="Arial" pitchFamily="34" charset="0"/>
              <a:buChar char="•"/>
              <a:defRPr sz="1400" kern="1200" baseline="0">
                <a:solidFill>
                  <a:srgbClr val="1E1E1E"/>
                </a:solidFill>
                <a:latin typeface="Calibri"/>
                <a:ea typeface="+mn-ea"/>
                <a:cs typeface="Calibri"/>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ctr">
              <a:buNone/>
            </a:pPr>
            <a:r>
              <a:rPr lang="en-US" sz="2000" dirty="0">
                <a:latin typeface="+mn-lt"/>
              </a:rPr>
              <a:t>Remember…</a:t>
            </a:r>
          </a:p>
          <a:p>
            <a:pPr marL="68580" indent="0" algn="ctr">
              <a:buNone/>
            </a:pPr>
            <a:r>
              <a:rPr lang="en-US" sz="2000" dirty="0">
                <a:latin typeface="+mn-lt"/>
              </a:rPr>
              <a:t>https://github.com/JasonBock/CodeSnippets</a:t>
            </a:r>
          </a:p>
          <a:p>
            <a:pPr marL="68580" indent="0" algn="ctr">
              <a:buNone/>
            </a:pPr>
            <a:r>
              <a:rPr lang="en-US" sz="2000" dirty="0">
                <a:latin typeface="+mn-lt"/>
              </a:rPr>
              <a:t>https://github.com/JasonBock/Rocks</a:t>
            </a:r>
          </a:p>
          <a:p>
            <a:pPr marL="68580" indent="0" algn="ctr">
              <a:buNone/>
            </a:pPr>
            <a:endParaRPr lang="en-US" sz="2000" dirty="0">
              <a:latin typeface="+mn-lt"/>
            </a:endParaRPr>
          </a:p>
          <a:p>
            <a:pPr marL="68580" indent="0" algn="ctr">
              <a:buNone/>
            </a:pPr>
            <a:r>
              <a:rPr lang="en-US" sz="2000" dirty="0">
                <a:latin typeface="+mn-lt"/>
              </a:rPr>
              <a:t>https://github.com/JasonBock/Presentations/blob/master/Metaprogramming%20in%20.NET.pptx</a:t>
            </a:r>
          </a:p>
        </p:txBody>
      </p:sp>
    </p:spTree>
    <p:extLst>
      <p:ext uri="{BB962C8B-B14F-4D97-AF65-F5344CB8AC3E}">
        <p14:creationId xmlns:p14="http://schemas.microsoft.com/office/powerpoint/2010/main" val="25140962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Compilation</a:t>
            </a:r>
          </a:p>
        </p:txBody>
      </p:sp>
      <p:pic>
        <p:nvPicPr>
          <p:cNvPr id="5" name="Picture 4">
            <a:extLst>
              <a:ext uri="{FF2B5EF4-FFF2-40B4-BE49-F238E27FC236}">
                <a16:creationId xmlns:a16="http://schemas.microsoft.com/office/drawing/2014/main" id="{D321D9BB-2C27-4E45-926E-502BB096E004}"/>
              </a:ext>
            </a:extLst>
          </p:cNvPr>
          <p:cNvPicPr>
            <a:picLocks noChangeAspect="1"/>
          </p:cNvPicPr>
          <p:nvPr/>
        </p:nvPicPr>
        <p:blipFill>
          <a:blip r:embed="rId3"/>
          <a:stretch>
            <a:fillRect/>
          </a:stretch>
        </p:blipFill>
        <p:spPr>
          <a:xfrm>
            <a:off x="2091140" y="1540862"/>
            <a:ext cx="8016003" cy="4891529"/>
          </a:xfrm>
          <a:prstGeom prst="rect">
            <a:avLst/>
          </a:prstGeom>
        </p:spPr>
      </p:pic>
    </p:spTree>
    <p:extLst>
      <p:ext uri="{BB962C8B-B14F-4D97-AF65-F5344CB8AC3E}">
        <p14:creationId xmlns:p14="http://schemas.microsoft.com/office/powerpoint/2010/main" val="2604674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Compilation</a:t>
            </a:r>
          </a:p>
        </p:txBody>
      </p:sp>
      <p:pic>
        <p:nvPicPr>
          <p:cNvPr id="4" name="Picture 3">
            <a:extLst>
              <a:ext uri="{FF2B5EF4-FFF2-40B4-BE49-F238E27FC236}">
                <a16:creationId xmlns:a16="http://schemas.microsoft.com/office/drawing/2014/main" id="{D9B9A95C-DD57-4902-A919-9937C86970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3489" y="1786713"/>
            <a:ext cx="7891305" cy="4355243"/>
          </a:xfrm>
          <a:prstGeom prst="rect">
            <a:avLst/>
          </a:prstGeom>
        </p:spPr>
      </p:pic>
      <p:sp>
        <p:nvSpPr>
          <p:cNvPr id="6" name="Rectangle 5">
            <a:extLst>
              <a:ext uri="{FF2B5EF4-FFF2-40B4-BE49-F238E27FC236}">
                <a16:creationId xmlns:a16="http://schemas.microsoft.com/office/drawing/2014/main" id="{C6059CFC-135C-4945-A3E5-AADF67CE8556}"/>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https://github.com/JasonBock/rocks</a:t>
            </a:r>
          </a:p>
        </p:txBody>
      </p:sp>
    </p:spTree>
    <p:extLst>
      <p:ext uri="{BB962C8B-B14F-4D97-AF65-F5344CB8AC3E}">
        <p14:creationId xmlns:p14="http://schemas.microsoft.com/office/powerpoint/2010/main" val="3281445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26A9-D845-4328-B8B5-707ABC66F6C9}"/>
              </a:ext>
            </a:extLst>
          </p:cNvPr>
          <p:cNvSpPr>
            <a:spLocks noGrp="1"/>
          </p:cNvSpPr>
          <p:nvPr>
            <p:ph type="title"/>
          </p:nvPr>
        </p:nvSpPr>
        <p:spPr/>
        <p:txBody>
          <a:bodyPr/>
          <a:lstStyle/>
          <a:p>
            <a:r>
              <a:rPr lang="en-US" dirty="0"/>
              <a:t>Demo: Rocks</a:t>
            </a:r>
          </a:p>
        </p:txBody>
      </p:sp>
      <p:sp>
        <p:nvSpPr>
          <p:cNvPr id="3" name="Text Placeholder 2">
            <a:extLst>
              <a:ext uri="{FF2B5EF4-FFF2-40B4-BE49-F238E27FC236}">
                <a16:creationId xmlns:a16="http://schemas.microsoft.com/office/drawing/2014/main" id="{74E73B1A-1671-4EEF-B48C-181FE289D740}"/>
              </a:ext>
            </a:extLst>
          </p:cNvPr>
          <p:cNvSpPr>
            <a:spLocks noGrp="1"/>
          </p:cNvSpPr>
          <p:nvPr>
            <p:ph type="body" idx="1"/>
          </p:nvPr>
        </p:nvSpPr>
        <p:spPr/>
        <p:txBody>
          <a:bodyPr/>
          <a:lstStyle/>
          <a:p>
            <a:r>
              <a:rPr lang="en-US" dirty="0"/>
              <a:t>Metaprogramming in .NET</a:t>
            </a:r>
          </a:p>
        </p:txBody>
      </p:sp>
    </p:spTree>
    <p:extLst>
      <p:ext uri="{BB962C8B-B14F-4D97-AF65-F5344CB8AC3E}">
        <p14:creationId xmlns:p14="http://schemas.microsoft.com/office/powerpoint/2010/main" val="2272147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5051-EC99-4CA2-A7D2-F1CEC7C3B5D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F315929-1ECC-4E59-BB5C-14917646A330}"/>
              </a:ext>
            </a:extLst>
          </p:cNvPr>
          <p:cNvSpPr>
            <a:spLocks noGrp="1"/>
          </p:cNvSpPr>
          <p:nvPr>
            <p:ph idx="1"/>
          </p:nvPr>
        </p:nvSpPr>
        <p:spPr/>
        <p:txBody>
          <a:bodyPr>
            <a:normAutofit/>
          </a:bodyPr>
          <a:lstStyle/>
          <a:p>
            <a:r>
              <a:rPr lang="en-US" dirty="0"/>
              <a:t>What didn’t I cover?</a:t>
            </a:r>
          </a:p>
          <a:p>
            <a:pPr lvl="1"/>
            <a:r>
              <a:rPr lang="en-US" dirty="0" err="1"/>
              <a:t>CodeDom</a:t>
            </a:r>
            <a:endParaRPr lang="en-US" dirty="0"/>
          </a:p>
          <a:p>
            <a:pPr lvl="1"/>
            <a:r>
              <a:rPr lang="en-US" dirty="0"/>
              <a:t>T4</a:t>
            </a:r>
          </a:p>
          <a:p>
            <a:pPr lvl="1"/>
            <a:r>
              <a:rPr lang="en-US" dirty="0"/>
              <a:t>IL</a:t>
            </a:r>
          </a:p>
          <a:p>
            <a:pPr lvl="2"/>
            <a:r>
              <a:rPr lang="en-US" dirty="0" err="1"/>
              <a:t>System.Reflection.Emit</a:t>
            </a:r>
            <a:endParaRPr lang="en-US" dirty="0"/>
          </a:p>
          <a:p>
            <a:pPr lvl="2"/>
            <a:r>
              <a:rPr lang="en-US" dirty="0" err="1"/>
              <a:t>System.Reflection.Metadata</a:t>
            </a:r>
            <a:r>
              <a:rPr lang="en-US" dirty="0"/>
              <a:t> (https://github.com/dotnet/corefx/tree/master/src/System.Reflection.Metadata)</a:t>
            </a:r>
          </a:p>
          <a:p>
            <a:pPr lvl="2"/>
            <a:r>
              <a:rPr lang="en-US" dirty="0"/>
              <a:t>Cecil (https://github.com/jbevain/cecil) </a:t>
            </a:r>
          </a:p>
          <a:p>
            <a:pPr lvl="2"/>
            <a:r>
              <a:rPr lang="en-US" dirty="0"/>
              <a:t>Sigil (https://github.com/kevin-montrose/Sigil)</a:t>
            </a:r>
          </a:p>
        </p:txBody>
      </p:sp>
    </p:spTree>
    <p:extLst>
      <p:ext uri="{BB962C8B-B14F-4D97-AF65-F5344CB8AC3E}">
        <p14:creationId xmlns:p14="http://schemas.microsoft.com/office/powerpoint/2010/main" val="558588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5051-EC99-4CA2-A7D2-F1CEC7C3B5D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F315929-1ECC-4E59-BB5C-14917646A330}"/>
              </a:ext>
            </a:extLst>
          </p:cNvPr>
          <p:cNvSpPr>
            <a:spLocks noGrp="1"/>
          </p:cNvSpPr>
          <p:nvPr>
            <p:ph idx="1"/>
          </p:nvPr>
        </p:nvSpPr>
        <p:spPr/>
        <p:txBody>
          <a:bodyPr>
            <a:normAutofit/>
          </a:bodyPr>
          <a:lstStyle/>
          <a:p>
            <a:r>
              <a:rPr lang="en-US" dirty="0"/>
              <a:t>What didn’t I cover?</a:t>
            </a:r>
          </a:p>
          <a:p>
            <a:pPr lvl="1"/>
            <a:r>
              <a:rPr lang="en-US" dirty="0"/>
              <a:t>Dynamic</a:t>
            </a:r>
          </a:p>
          <a:p>
            <a:pPr lvl="2"/>
            <a:r>
              <a:rPr lang="en-US" dirty="0" err="1"/>
              <a:t>ExpandoObject</a:t>
            </a:r>
            <a:endParaRPr lang="en-US" dirty="0"/>
          </a:p>
          <a:p>
            <a:pPr lvl="2"/>
            <a:r>
              <a:rPr lang="en-US" dirty="0"/>
              <a:t>Clay (https://github.com/jhorv/Clay/)</a:t>
            </a:r>
          </a:p>
          <a:p>
            <a:pPr lvl="2"/>
            <a:r>
              <a:rPr lang="en-US" dirty="0"/>
              <a:t>Gemini (https://www.nuget.org/packages/gemini/ and https://github.com/nsabiyera/Oak)</a:t>
            </a:r>
          </a:p>
          <a:p>
            <a:pPr lvl="1"/>
            <a:r>
              <a:rPr lang="en-US" dirty="0"/>
              <a:t>Weavers</a:t>
            </a:r>
          </a:p>
          <a:p>
            <a:pPr lvl="2"/>
            <a:r>
              <a:rPr lang="en-US" dirty="0"/>
              <a:t>Injectors (https://github.com/jasonbock/injectors)</a:t>
            </a:r>
          </a:p>
          <a:p>
            <a:pPr lvl="2"/>
            <a:r>
              <a:rPr lang="en-US" dirty="0" err="1"/>
              <a:t>Fody</a:t>
            </a:r>
            <a:r>
              <a:rPr lang="en-US" dirty="0"/>
              <a:t> (https://github.com/Fody/Fody)</a:t>
            </a:r>
          </a:p>
          <a:p>
            <a:pPr lvl="2"/>
            <a:r>
              <a:rPr lang="en-US" dirty="0" err="1"/>
              <a:t>PostSharp</a:t>
            </a:r>
            <a:r>
              <a:rPr lang="en-US" dirty="0"/>
              <a:t> (https://www.postsharp.net/)</a:t>
            </a:r>
          </a:p>
        </p:txBody>
      </p:sp>
    </p:spTree>
    <p:extLst>
      <p:ext uri="{BB962C8B-B14F-4D97-AF65-F5344CB8AC3E}">
        <p14:creationId xmlns:p14="http://schemas.microsoft.com/office/powerpoint/2010/main" val="640719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5051-EC99-4CA2-A7D2-F1CEC7C3B5D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F315929-1ECC-4E59-BB5C-14917646A330}"/>
              </a:ext>
            </a:extLst>
          </p:cNvPr>
          <p:cNvSpPr>
            <a:spLocks noGrp="1"/>
          </p:cNvSpPr>
          <p:nvPr>
            <p:ph idx="1"/>
          </p:nvPr>
        </p:nvSpPr>
        <p:spPr/>
        <p:txBody>
          <a:bodyPr>
            <a:normAutofit/>
          </a:bodyPr>
          <a:lstStyle/>
          <a:p>
            <a:r>
              <a:rPr lang="en-US" dirty="0" err="1"/>
              <a:t>C#.future</a:t>
            </a:r>
            <a:endParaRPr lang="en-US" dirty="0"/>
          </a:p>
          <a:p>
            <a:pPr lvl="1"/>
            <a:r>
              <a:rPr lang="en-US" dirty="0"/>
              <a:t>Source Generators (https://github.com/dotnet/roslyn/blob/master/docs/features/generators.md and https://github.com/dotnet/csharplang/issues/107)</a:t>
            </a:r>
          </a:p>
          <a:p>
            <a:pPr lvl="1"/>
            <a:r>
              <a:rPr lang="en-US" dirty="0"/>
              <a:t>Shapes and Extensions (https://github.com/dotnet/csharplang/issues/1711 and https://github.com/dotnet/csharplang/issues/164)</a:t>
            </a:r>
          </a:p>
        </p:txBody>
      </p:sp>
    </p:spTree>
    <p:extLst>
      <p:ext uri="{BB962C8B-B14F-4D97-AF65-F5344CB8AC3E}">
        <p14:creationId xmlns:p14="http://schemas.microsoft.com/office/powerpoint/2010/main" val="12445749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5051-EC99-4CA2-A7D2-F1CEC7C3B5D9}"/>
              </a:ext>
            </a:extLst>
          </p:cNvPr>
          <p:cNvSpPr>
            <a:spLocks noGrp="1"/>
          </p:cNvSpPr>
          <p:nvPr>
            <p:ph type="title"/>
          </p:nvPr>
        </p:nvSpPr>
        <p:spPr/>
        <p:txBody>
          <a:bodyPr/>
          <a:lstStyle/>
          <a:p>
            <a:r>
              <a:rPr lang="en-US" dirty="0"/>
              <a:t>Summary</a:t>
            </a:r>
          </a:p>
        </p:txBody>
      </p:sp>
      <p:pic>
        <p:nvPicPr>
          <p:cNvPr id="6" name="Picture 5">
            <a:extLst>
              <a:ext uri="{FF2B5EF4-FFF2-40B4-BE49-F238E27FC236}">
                <a16:creationId xmlns:a16="http://schemas.microsoft.com/office/drawing/2014/main" id="{8D6F8F4E-9593-4FE7-8C23-3DC83C258B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379" y="1613043"/>
            <a:ext cx="4555242" cy="4561517"/>
          </a:xfrm>
          <a:prstGeom prst="rect">
            <a:avLst/>
          </a:prstGeom>
        </p:spPr>
      </p:pic>
      <p:sp>
        <p:nvSpPr>
          <p:cNvPr id="7" name="Rectangle 6">
            <a:extLst>
              <a:ext uri="{FF2B5EF4-FFF2-40B4-BE49-F238E27FC236}">
                <a16:creationId xmlns:a16="http://schemas.microsoft.com/office/drawing/2014/main" id="{C2647845-F184-47D3-A303-345F92D96F32}"/>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http://upload.wikimedia.org/wikipedia/commons/d/de/CERO_fear.png</a:t>
            </a:r>
          </a:p>
        </p:txBody>
      </p:sp>
    </p:spTree>
    <p:extLst>
      <p:ext uri="{BB962C8B-B14F-4D97-AF65-F5344CB8AC3E}">
        <p14:creationId xmlns:p14="http://schemas.microsoft.com/office/powerpoint/2010/main" val="3800640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5051-EC99-4CA2-A7D2-F1CEC7C3B5D9}"/>
              </a:ext>
            </a:extLst>
          </p:cNvPr>
          <p:cNvSpPr>
            <a:spLocks noGrp="1"/>
          </p:cNvSpPr>
          <p:nvPr>
            <p:ph type="title"/>
          </p:nvPr>
        </p:nvSpPr>
        <p:spPr/>
        <p:txBody>
          <a:bodyPr/>
          <a:lstStyle/>
          <a:p>
            <a:r>
              <a:rPr lang="en-US" dirty="0"/>
              <a:t>Summary</a:t>
            </a:r>
          </a:p>
        </p:txBody>
      </p:sp>
      <p:pic>
        <p:nvPicPr>
          <p:cNvPr id="5" name="Picture 4">
            <a:extLst>
              <a:ext uri="{FF2B5EF4-FFF2-40B4-BE49-F238E27FC236}">
                <a16:creationId xmlns:a16="http://schemas.microsoft.com/office/drawing/2014/main" id="{83108169-E780-4C95-98C6-0BE641ED2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940" y="1353233"/>
            <a:ext cx="6608403" cy="4958606"/>
          </a:xfrm>
          <a:prstGeom prst="rect">
            <a:avLst/>
          </a:prstGeom>
        </p:spPr>
      </p:pic>
    </p:spTree>
    <p:extLst>
      <p:ext uri="{BB962C8B-B14F-4D97-AF65-F5344CB8AC3E}">
        <p14:creationId xmlns:p14="http://schemas.microsoft.com/office/powerpoint/2010/main" val="20164093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5051-EC99-4CA2-A7D2-F1CEC7C3B5D9}"/>
              </a:ext>
            </a:extLst>
          </p:cNvPr>
          <p:cNvSpPr>
            <a:spLocks noGrp="1"/>
          </p:cNvSpPr>
          <p:nvPr>
            <p:ph type="title"/>
          </p:nvPr>
        </p:nvSpPr>
        <p:spPr/>
        <p:txBody>
          <a:bodyPr/>
          <a:lstStyle/>
          <a:p>
            <a:r>
              <a:rPr lang="en-US" dirty="0"/>
              <a:t>Shameless Plug</a:t>
            </a:r>
          </a:p>
        </p:txBody>
      </p:sp>
      <p:sp>
        <p:nvSpPr>
          <p:cNvPr id="7" name="Rectangle 6">
            <a:extLst>
              <a:ext uri="{FF2B5EF4-FFF2-40B4-BE49-F238E27FC236}">
                <a16:creationId xmlns:a16="http://schemas.microsoft.com/office/drawing/2014/main" id="{C2647845-F184-47D3-A303-345F92D96F32}"/>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http://manning.com/hazzard/</a:t>
            </a:r>
          </a:p>
          <a:p>
            <a:pPr algn="r"/>
            <a:r>
              <a:rPr lang="en-US" sz="1200" dirty="0">
                <a:latin typeface="+mj-lt"/>
                <a:cs typeface="Calibri" pitchFamily="34" charset="0"/>
              </a:rPr>
              <a:t>https://www.apress.com/us/book/9781484221105</a:t>
            </a:r>
          </a:p>
        </p:txBody>
      </p:sp>
      <p:pic>
        <p:nvPicPr>
          <p:cNvPr id="5" name="Picture 4">
            <a:extLst>
              <a:ext uri="{FF2B5EF4-FFF2-40B4-BE49-F238E27FC236}">
                <a16:creationId xmlns:a16="http://schemas.microsoft.com/office/drawing/2014/main" id="{E5CE5962-A601-42A9-9CAA-0636AF4A2BFE}"/>
              </a:ext>
            </a:extLst>
          </p:cNvPr>
          <p:cNvPicPr>
            <a:picLocks noChangeAspect="1"/>
          </p:cNvPicPr>
          <p:nvPr/>
        </p:nvPicPr>
        <p:blipFill>
          <a:blip r:embed="rId3"/>
          <a:stretch>
            <a:fillRect/>
          </a:stretch>
        </p:blipFill>
        <p:spPr>
          <a:xfrm>
            <a:off x="2383784" y="1690688"/>
            <a:ext cx="3475909" cy="4365901"/>
          </a:xfrm>
          <a:prstGeom prst="rect">
            <a:avLst/>
          </a:prstGeom>
          <a:ln w="25400">
            <a:solidFill>
              <a:schemeClr val="accent1">
                <a:shade val="50000"/>
              </a:schemeClr>
            </a:solidFill>
          </a:ln>
        </p:spPr>
      </p:pic>
      <p:pic>
        <p:nvPicPr>
          <p:cNvPr id="8" name="Picture 7">
            <a:extLst>
              <a:ext uri="{FF2B5EF4-FFF2-40B4-BE49-F238E27FC236}">
                <a16:creationId xmlns:a16="http://schemas.microsoft.com/office/drawing/2014/main" id="{212A22A4-0A58-44C5-88A0-BF0D8D138E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9139" y="1690687"/>
            <a:ext cx="3062255" cy="4365901"/>
          </a:xfrm>
          <a:prstGeom prst="rect">
            <a:avLst/>
          </a:prstGeom>
          <a:ln w="25400">
            <a:solidFill>
              <a:schemeClr val="accent1">
                <a:shade val="50000"/>
              </a:schemeClr>
            </a:solidFill>
          </a:ln>
        </p:spPr>
      </p:pic>
    </p:spTree>
    <p:extLst>
      <p:ext uri="{BB962C8B-B14F-4D97-AF65-F5344CB8AC3E}">
        <p14:creationId xmlns:p14="http://schemas.microsoft.com/office/powerpoint/2010/main" val="3507244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Metaprogramming in .NET</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
        <p:nvSpPr>
          <p:cNvPr id="4" name="TextBox 3">
            <a:extLst>
              <a:ext uri="{FF2B5EF4-FFF2-40B4-BE49-F238E27FC236}">
                <a16:creationId xmlns:a16="http://schemas.microsoft.com/office/drawing/2014/main" id="{0B51C102-BC6F-49A8-B66D-B920486376A4}"/>
              </a:ext>
            </a:extLst>
          </p:cNvPr>
          <p:cNvSpPr txBox="1"/>
          <p:nvPr/>
        </p:nvSpPr>
        <p:spPr>
          <a:xfrm>
            <a:off x="-1" y="5349875"/>
            <a:ext cx="10668001" cy="1508126"/>
          </a:xfrm>
          <a:prstGeom prst="rect">
            <a:avLst/>
          </a:prstGeom>
          <a:noFill/>
        </p:spPr>
        <p:txBody>
          <a:bodyPr wrap="square" rtlCol="0" anchor="ctr" anchorCtr="0">
            <a:noAutofit/>
          </a:bodyPr>
          <a:lstStyle/>
          <a:p>
            <a:r>
              <a:rPr lang="en-US" dirty="0"/>
              <a:t>Remember…</a:t>
            </a:r>
          </a:p>
          <a:p>
            <a:pPr marL="285750" indent="-285750">
              <a:buFont typeface="Arial" panose="020B0604020202020204" pitchFamily="34" charset="0"/>
              <a:buChar char="•"/>
            </a:pPr>
            <a:r>
              <a:rPr lang="en-US" dirty="0"/>
              <a:t>https://github.com/JasonBock/CodeSnippets</a:t>
            </a:r>
          </a:p>
          <a:p>
            <a:pPr marL="285750" indent="-285750">
              <a:buFont typeface="Arial" panose="020B0604020202020204" pitchFamily="34" charset="0"/>
              <a:buChar char="•"/>
            </a:pPr>
            <a:r>
              <a:rPr lang="en-US" dirty="0"/>
              <a:t>https://github.com/JasonBock/Rocks</a:t>
            </a:r>
          </a:p>
          <a:p>
            <a:pPr marL="285750" indent="-285750">
              <a:buFont typeface="Arial" panose="020B0604020202020204" pitchFamily="34" charset="0"/>
              <a:buChar char="•"/>
            </a:pPr>
            <a:r>
              <a:rPr lang="en-US" dirty="0"/>
              <a:t>https://github.com/JasonBock/Presentations/blob/master/Metaprogramming%20in%20.NET.pptx </a:t>
            </a:r>
          </a:p>
          <a:p>
            <a:pPr marL="285750" indent="-285750">
              <a:buFont typeface="Arial" panose="020B0604020202020204" pitchFamily="34" charset="0"/>
              <a:buChar char="•"/>
            </a:pPr>
            <a:r>
              <a:rPr lang="en-US" dirty="0"/>
              <a:t>References in the notes on this slide</a:t>
            </a:r>
          </a:p>
        </p:txBody>
      </p:sp>
    </p:spTree>
    <p:extLst>
      <p:ext uri="{BB962C8B-B14F-4D97-AF65-F5344CB8AC3E}">
        <p14:creationId xmlns:p14="http://schemas.microsoft.com/office/powerpoint/2010/main" val="302559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http://kauilapele.files.wordpress.com/2011/11/magic.gif</a:t>
            </a:r>
          </a:p>
        </p:txBody>
      </p:sp>
      <p:pic>
        <p:nvPicPr>
          <p:cNvPr id="6" name="Picture 5">
            <a:extLst>
              <a:ext uri="{FF2B5EF4-FFF2-40B4-BE49-F238E27FC236}">
                <a16:creationId xmlns:a16="http://schemas.microsoft.com/office/drawing/2014/main" id="{4E18A763-D8A4-4013-8D4E-1259570C8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694" y="1732576"/>
            <a:ext cx="7720610" cy="4502430"/>
          </a:xfrm>
          <a:prstGeom prst="rect">
            <a:avLst/>
          </a:prstGeom>
        </p:spPr>
      </p:pic>
    </p:spTree>
    <p:extLst>
      <p:ext uri="{BB962C8B-B14F-4D97-AF65-F5344CB8AC3E}">
        <p14:creationId xmlns:p14="http://schemas.microsoft.com/office/powerpoint/2010/main" val="172653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http://en.wikipedia.org/wiki/Metaprogramming</a:t>
            </a:r>
          </a:p>
        </p:txBody>
      </p:sp>
      <p:sp>
        <p:nvSpPr>
          <p:cNvPr id="5" name="Rectangle 4">
            <a:extLst>
              <a:ext uri="{FF2B5EF4-FFF2-40B4-BE49-F238E27FC236}">
                <a16:creationId xmlns:a16="http://schemas.microsoft.com/office/drawing/2014/main" id="{11061E62-2778-4207-8D72-C1A2A705A03C}"/>
              </a:ext>
            </a:extLst>
          </p:cNvPr>
          <p:cNvSpPr/>
          <p:nvPr/>
        </p:nvSpPr>
        <p:spPr>
          <a:xfrm>
            <a:off x="1796005" y="1567745"/>
            <a:ext cx="8779566" cy="4832092"/>
          </a:xfrm>
          <a:prstGeom prst="rect">
            <a:avLst/>
          </a:prstGeom>
        </p:spPr>
        <p:txBody>
          <a:bodyPr wrap="square">
            <a:spAutoFit/>
          </a:bodyPr>
          <a:lstStyle/>
          <a:p>
            <a:pPr algn="ctr"/>
            <a:r>
              <a:rPr lang="en-US" sz="4400" dirty="0"/>
              <a:t>Metaprogramming: The writing of computer programs that write or manipulate other programs (or themselves) as their data, or that do part of the work at compile time that would otherwise be done at runtime.</a:t>
            </a:r>
          </a:p>
        </p:txBody>
      </p:sp>
    </p:spTree>
    <p:extLst>
      <p:ext uri="{BB962C8B-B14F-4D97-AF65-F5344CB8AC3E}">
        <p14:creationId xmlns:p14="http://schemas.microsoft.com/office/powerpoint/2010/main" val="27317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http://manning.com/hazzard/</a:t>
            </a:r>
          </a:p>
        </p:txBody>
      </p:sp>
      <p:sp>
        <p:nvSpPr>
          <p:cNvPr id="6" name="Rectangle 5">
            <a:extLst>
              <a:ext uri="{FF2B5EF4-FFF2-40B4-BE49-F238E27FC236}">
                <a16:creationId xmlns:a16="http://schemas.microsoft.com/office/drawing/2014/main" id="{F4F576E9-4FEC-4D49-B0D2-D60EF671455C}"/>
              </a:ext>
            </a:extLst>
          </p:cNvPr>
          <p:cNvSpPr/>
          <p:nvPr/>
        </p:nvSpPr>
        <p:spPr>
          <a:xfrm>
            <a:off x="1706216" y="2028346"/>
            <a:ext cx="8779566" cy="4154984"/>
          </a:xfrm>
          <a:prstGeom prst="rect">
            <a:avLst/>
          </a:prstGeom>
        </p:spPr>
        <p:txBody>
          <a:bodyPr wrap="square">
            <a:spAutoFit/>
          </a:bodyPr>
          <a:lstStyle/>
          <a:p>
            <a:pPr algn="ctr"/>
            <a:r>
              <a:rPr lang="en-US" sz="4400" dirty="0"/>
              <a:t>“The </a:t>
            </a:r>
            <a:r>
              <a:rPr lang="en-US" sz="4400" i="1" dirty="0"/>
              <a:t>meta</a:t>
            </a:r>
            <a:r>
              <a:rPr lang="en-US" sz="4400" dirty="0"/>
              <a:t> prefix can mean </a:t>
            </a:r>
            <a:r>
              <a:rPr lang="en-US" sz="4400" i="1" dirty="0"/>
              <a:t>changed</a:t>
            </a:r>
            <a:r>
              <a:rPr lang="en-US" sz="4400" dirty="0"/>
              <a:t> or </a:t>
            </a:r>
            <a:r>
              <a:rPr lang="en-US" sz="4400" i="1" dirty="0"/>
              <a:t>higher</a:t>
            </a:r>
            <a:r>
              <a:rPr lang="en-US" sz="4400" dirty="0"/>
              <a:t>. It can also mean </a:t>
            </a:r>
            <a:r>
              <a:rPr lang="en-US" sz="4400" i="1" dirty="0"/>
              <a:t>after</a:t>
            </a:r>
            <a:r>
              <a:rPr lang="en-US" sz="4400" dirty="0"/>
              <a:t> or </a:t>
            </a:r>
            <a:r>
              <a:rPr lang="en-US" sz="4400" i="1" dirty="0"/>
              <a:t>beside</a:t>
            </a:r>
            <a:r>
              <a:rPr lang="en-US" sz="4400" dirty="0"/>
              <a:t>, depending on the context. All of those terms describe … various forms of metaprogramming.”</a:t>
            </a:r>
          </a:p>
        </p:txBody>
      </p:sp>
    </p:spTree>
    <p:extLst>
      <p:ext uri="{BB962C8B-B14F-4D97-AF65-F5344CB8AC3E}">
        <p14:creationId xmlns:p14="http://schemas.microsoft.com/office/powerpoint/2010/main" val="396583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http://1.bp.blogspot.com/-MoYos-iLGR0/Tclyxk6kH6I/AAAAAAAAF08/8aX2fOxBKlo/s1600/magical-merlin-sundara-fawn.jpg</a:t>
            </a:r>
          </a:p>
        </p:txBody>
      </p:sp>
      <p:sp>
        <p:nvSpPr>
          <p:cNvPr id="5" name="Rectangle 4">
            <a:extLst>
              <a:ext uri="{FF2B5EF4-FFF2-40B4-BE49-F238E27FC236}">
                <a16:creationId xmlns:a16="http://schemas.microsoft.com/office/drawing/2014/main" id="{47B7D6DF-27BD-4E33-8175-2CED20FFD318}"/>
              </a:ext>
            </a:extLst>
          </p:cNvPr>
          <p:cNvSpPr/>
          <p:nvPr/>
        </p:nvSpPr>
        <p:spPr>
          <a:xfrm>
            <a:off x="836413" y="1510414"/>
            <a:ext cx="8091829" cy="1754326"/>
          </a:xfrm>
          <a:prstGeom prst="rect">
            <a:avLst/>
          </a:prstGeom>
        </p:spPr>
        <p:txBody>
          <a:bodyPr wrap="square">
            <a:spAutoFit/>
          </a:bodyPr>
          <a:lstStyle/>
          <a:p>
            <a:r>
              <a:rPr lang="en-US" sz="3600" dirty="0">
                <a:latin typeface="Cascadia Code" panose="020B0609020000020004" pitchFamily="49" charset="0"/>
                <a:cs typeface="Cascadia Code" panose="020B0609020000020004" pitchFamily="49" charset="0"/>
              </a:rPr>
              <a:t>dynamic x = </a:t>
            </a:r>
            <a:r>
              <a:rPr lang="en-US" sz="3600" dirty="0" err="1">
                <a:latin typeface="Cascadia Code" panose="020B0609020000020004" pitchFamily="49" charset="0"/>
                <a:cs typeface="Cascadia Code" panose="020B0609020000020004" pitchFamily="49" charset="0"/>
              </a:rPr>
              <a:t>Program.Create</a:t>
            </a:r>
            <a:r>
              <a:rPr lang="en-US" sz="3600" dirty="0">
                <a:latin typeface="Cascadia Code" panose="020B0609020000020004" pitchFamily="49" charset="0"/>
                <a:cs typeface="Cascadia Code" panose="020B0609020000020004" pitchFamily="49" charset="0"/>
              </a:rPr>
              <a:t>();</a:t>
            </a:r>
          </a:p>
          <a:p>
            <a:r>
              <a:rPr lang="en-US" sz="3600" dirty="0" err="1">
                <a:latin typeface="Cascadia Code" panose="020B0609020000020004" pitchFamily="49" charset="0"/>
                <a:cs typeface="Cascadia Code" panose="020B0609020000020004" pitchFamily="49" charset="0"/>
              </a:rPr>
              <a:t>x.MyProperty</a:t>
            </a:r>
            <a:r>
              <a:rPr lang="en-US" sz="3600" dirty="0">
                <a:latin typeface="Cascadia Code" panose="020B0609020000020004" pitchFamily="49" charset="0"/>
                <a:cs typeface="Cascadia Code" panose="020B0609020000020004" pitchFamily="49" charset="0"/>
              </a:rPr>
              <a:t> = 42;</a:t>
            </a:r>
          </a:p>
          <a:p>
            <a:r>
              <a:rPr lang="en-US" sz="3600" dirty="0" err="1">
                <a:latin typeface="Cascadia Code" panose="020B0609020000020004" pitchFamily="49" charset="0"/>
                <a:cs typeface="Cascadia Code" panose="020B0609020000020004" pitchFamily="49" charset="0"/>
              </a:rPr>
              <a:t>x.Calculate</a:t>
            </a:r>
            <a:r>
              <a:rPr lang="en-US" sz="3600" dirty="0">
                <a:latin typeface="Cascadia Code" panose="020B0609020000020004" pitchFamily="49" charset="0"/>
                <a:cs typeface="Cascadia Code" panose="020B0609020000020004" pitchFamily="49" charset="0"/>
              </a:rPr>
              <a:t>();</a:t>
            </a:r>
          </a:p>
        </p:txBody>
      </p:sp>
      <p:pic>
        <p:nvPicPr>
          <p:cNvPr id="7" name="Picture 6">
            <a:extLst>
              <a:ext uri="{FF2B5EF4-FFF2-40B4-BE49-F238E27FC236}">
                <a16:creationId xmlns:a16="http://schemas.microsoft.com/office/drawing/2014/main" id="{82071266-C8EC-4150-908A-FFEECC1B9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9" y="2385023"/>
            <a:ext cx="3449219" cy="3771146"/>
          </a:xfrm>
          <a:prstGeom prst="rect">
            <a:avLst/>
          </a:prstGeom>
        </p:spPr>
      </p:pic>
      <p:cxnSp>
        <p:nvCxnSpPr>
          <p:cNvPr id="9" name="Straight Arrow Connector 8">
            <a:extLst>
              <a:ext uri="{FF2B5EF4-FFF2-40B4-BE49-F238E27FC236}">
                <a16:creationId xmlns:a16="http://schemas.microsoft.com/office/drawing/2014/main" id="{B802D74D-0160-4FC8-BA8E-8B6C3DD2B564}"/>
              </a:ext>
            </a:extLst>
          </p:cNvPr>
          <p:cNvCxnSpPr>
            <a:cxnSpLocks/>
            <a:stCxn id="7" idx="1"/>
          </p:cNvCxnSpPr>
          <p:nvPr/>
        </p:nvCxnSpPr>
        <p:spPr>
          <a:xfrm flipH="1" flipV="1">
            <a:off x="5753528" y="2385023"/>
            <a:ext cx="2247131" cy="18855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AA0FC92-55AA-4473-9A92-FFB301E95D64}"/>
              </a:ext>
            </a:extLst>
          </p:cNvPr>
          <p:cNvCxnSpPr>
            <a:cxnSpLocks/>
            <a:stCxn id="7" idx="1"/>
          </p:cNvCxnSpPr>
          <p:nvPr/>
        </p:nvCxnSpPr>
        <p:spPr>
          <a:xfrm flipH="1" flipV="1">
            <a:off x="4674742" y="2945033"/>
            <a:ext cx="3325917" cy="13255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59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Definitions</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http://1.bp.blogspot.com/-MoYos-iLGR0/Tclyxk6kH6I/AAAAAAAAF08/8aX2fOxBKlo/s1600/magical-merlin-sundara-fawn.jpg</a:t>
            </a:r>
          </a:p>
        </p:txBody>
      </p:sp>
      <p:sp>
        <p:nvSpPr>
          <p:cNvPr id="11" name="Rectangle 10">
            <a:extLst>
              <a:ext uri="{FF2B5EF4-FFF2-40B4-BE49-F238E27FC236}">
                <a16:creationId xmlns:a16="http://schemas.microsoft.com/office/drawing/2014/main" id="{1C516E2E-CD56-4DD4-98FA-958FB9E8DF31}"/>
              </a:ext>
            </a:extLst>
          </p:cNvPr>
          <p:cNvSpPr/>
          <p:nvPr/>
        </p:nvSpPr>
        <p:spPr>
          <a:xfrm>
            <a:off x="838200" y="1530966"/>
            <a:ext cx="7512456" cy="1200329"/>
          </a:xfrm>
          <a:prstGeom prst="rect">
            <a:avLst/>
          </a:prstGeom>
        </p:spPr>
        <p:txBody>
          <a:bodyPr wrap="square">
            <a:spAutoFit/>
          </a:bodyPr>
          <a:lstStyle/>
          <a:p>
            <a:r>
              <a:rPr lang="en-US" sz="3600" dirty="0" err="1">
                <a:latin typeface="Cascadia Code" panose="020B0609020000020004" pitchFamily="49" charset="0"/>
                <a:cs typeface="Cascadia Code" panose="020B0609020000020004" pitchFamily="49" charset="0"/>
              </a:rPr>
              <a:t>var</a:t>
            </a:r>
            <a:r>
              <a:rPr lang="en-US" sz="3600" dirty="0">
                <a:latin typeface="Cascadia Code" panose="020B0609020000020004" pitchFamily="49" charset="0"/>
                <a:cs typeface="Cascadia Code" panose="020B0609020000020004" pitchFamily="49" charset="0"/>
              </a:rPr>
              <a:t> x = 40;</a:t>
            </a:r>
          </a:p>
          <a:p>
            <a:r>
              <a:rPr lang="en-US" sz="3600" dirty="0" err="1">
                <a:latin typeface="Cascadia Code" panose="020B0609020000020004" pitchFamily="49" charset="0"/>
                <a:cs typeface="Cascadia Code" panose="020B0609020000020004" pitchFamily="49" charset="0"/>
              </a:rPr>
              <a:t>eval</a:t>
            </a:r>
            <a:r>
              <a:rPr lang="en-US" sz="3600" dirty="0">
                <a:latin typeface="Cascadia Code" panose="020B0609020000020004" pitchFamily="49" charset="0"/>
                <a:cs typeface="Cascadia Code" panose="020B0609020000020004" pitchFamily="49" charset="0"/>
              </a:rPr>
              <a:t>('x = x + 2');</a:t>
            </a:r>
          </a:p>
        </p:txBody>
      </p:sp>
      <p:pic>
        <p:nvPicPr>
          <p:cNvPr id="12" name="Picture 11">
            <a:extLst>
              <a:ext uri="{FF2B5EF4-FFF2-40B4-BE49-F238E27FC236}">
                <a16:creationId xmlns:a16="http://schemas.microsoft.com/office/drawing/2014/main" id="{36A4CCA5-0378-410B-A5E8-5FB92F4C25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2445" y="2405575"/>
            <a:ext cx="3449219" cy="3771146"/>
          </a:xfrm>
          <a:prstGeom prst="rect">
            <a:avLst/>
          </a:prstGeom>
        </p:spPr>
      </p:pic>
      <p:cxnSp>
        <p:nvCxnSpPr>
          <p:cNvPr id="13" name="Straight Arrow Connector 12">
            <a:extLst>
              <a:ext uri="{FF2B5EF4-FFF2-40B4-BE49-F238E27FC236}">
                <a16:creationId xmlns:a16="http://schemas.microsoft.com/office/drawing/2014/main" id="{17F77491-8C8A-4636-A3DB-5B8ED841AD7C}"/>
              </a:ext>
            </a:extLst>
          </p:cNvPr>
          <p:cNvCxnSpPr>
            <a:cxnSpLocks/>
            <a:stCxn id="12" idx="1"/>
          </p:cNvCxnSpPr>
          <p:nvPr/>
        </p:nvCxnSpPr>
        <p:spPr>
          <a:xfrm flipH="1" flipV="1">
            <a:off x="5774076" y="2405575"/>
            <a:ext cx="2228369" cy="18855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62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2465</Words>
  <Application>Microsoft Office PowerPoint</Application>
  <PresentationFormat>Widescreen</PresentationFormat>
  <Paragraphs>340</Paragraphs>
  <Slides>49</Slides>
  <Notes>45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Cascadia Code</vt:lpstr>
      <vt:lpstr>Consolas</vt:lpstr>
      <vt:lpstr>Office Theme</vt:lpstr>
      <vt:lpstr>Metaprogramming in .NET</vt:lpstr>
      <vt:lpstr>Personal Info</vt:lpstr>
      <vt:lpstr>Downloads</vt:lpstr>
      <vt:lpstr>Overview</vt:lpstr>
      <vt:lpstr>Definitions</vt:lpstr>
      <vt:lpstr>Definitions</vt:lpstr>
      <vt:lpstr>Definitions</vt:lpstr>
      <vt:lpstr>Definitions</vt:lpstr>
      <vt:lpstr>Definitions</vt:lpstr>
      <vt:lpstr>Definitions</vt:lpstr>
      <vt:lpstr>Definitions</vt:lpstr>
      <vt:lpstr>Definitions</vt:lpstr>
      <vt:lpstr>Snippets</vt:lpstr>
      <vt:lpstr>Snippets</vt:lpstr>
      <vt:lpstr>Snippets</vt:lpstr>
      <vt:lpstr>Demo: AssignmentWithNullCheck Code Snippet</vt:lpstr>
      <vt:lpstr>Reflection</vt:lpstr>
      <vt:lpstr>Reflection</vt:lpstr>
      <vt:lpstr>Reflection</vt:lpstr>
      <vt:lpstr>Reflection</vt:lpstr>
      <vt:lpstr>Reflection</vt:lpstr>
      <vt:lpstr>Reflection</vt:lpstr>
      <vt:lpstr>Reflection</vt:lpstr>
      <vt:lpstr>Reflection</vt:lpstr>
      <vt:lpstr>Expressions</vt:lpstr>
      <vt:lpstr>Expressions</vt:lpstr>
      <vt:lpstr>Expressions</vt:lpstr>
      <vt:lpstr>Expressions</vt:lpstr>
      <vt:lpstr>Expressions</vt:lpstr>
      <vt:lpstr>Expressions</vt:lpstr>
      <vt:lpstr>Expressions</vt:lpstr>
      <vt:lpstr>Expressions</vt:lpstr>
      <vt:lpstr>Expressions</vt:lpstr>
      <vt:lpstr>Expressions</vt:lpstr>
      <vt:lpstr>Expressions</vt:lpstr>
      <vt:lpstr>Compilation</vt:lpstr>
      <vt:lpstr>Compilation</vt:lpstr>
      <vt:lpstr>Compilation</vt:lpstr>
      <vt:lpstr>Compilation</vt:lpstr>
      <vt:lpstr>Compilation</vt:lpstr>
      <vt:lpstr>Compilation</vt:lpstr>
      <vt:lpstr>Demo: Rocks</vt:lpstr>
      <vt:lpstr>Summary</vt:lpstr>
      <vt:lpstr>Summary</vt:lpstr>
      <vt:lpstr>Summary</vt:lpstr>
      <vt:lpstr>Summary</vt:lpstr>
      <vt:lpstr>Summary</vt:lpstr>
      <vt:lpstr>Shameless Plug</vt:lpstr>
      <vt:lpstr>Metaprogramming in .NET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Code in .NET</dc:title>
  <dc:creator>Jason Bock</dc:creator>
  <cp:lastModifiedBy>Jason Bock</cp:lastModifiedBy>
  <cp:revision>101</cp:revision>
  <dcterms:created xsi:type="dcterms:W3CDTF">2020-06-05T19:52:21Z</dcterms:created>
  <dcterms:modified xsi:type="dcterms:W3CDTF">2020-06-08T02:15:11Z</dcterms:modified>
</cp:coreProperties>
</file>