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339" r:id="rId6"/>
    <p:sldId id="340" r:id="rId7"/>
    <p:sldId id="341" r:id="rId8"/>
    <p:sldId id="342" r:id="rId9"/>
    <p:sldId id="343" r:id="rId10"/>
    <p:sldId id="344" r:id="rId11"/>
    <p:sldId id="345" r:id="rId12"/>
    <p:sldId id="346" r:id="rId13"/>
    <p:sldId id="347" r:id="rId14"/>
    <p:sldId id="348" r:id="rId15"/>
    <p:sldId id="349" r:id="rId16"/>
    <p:sldId id="29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69" autoAdjust="0"/>
  </p:normalViewPr>
  <p:slideViewPr>
    <p:cSldViewPr snapToGrid="0">
      <p:cViewPr varScale="1">
        <p:scale>
          <a:sx n="93" d="100"/>
          <a:sy n="93" d="100"/>
        </p:scale>
        <p:origin x="1212" y="78"/>
      </p:cViewPr>
      <p:guideLst/>
    </p:cSldViewPr>
  </p:slideViewPr>
  <p:notesTextViewPr>
    <p:cViewPr>
      <p:scale>
        <a:sx n="1" d="1"/>
        <a:sy n="1" d="1"/>
      </p:scale>
      <p:origin x="0" y="-496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CD7CFA-D04B-4687-BD9C-88CA5DCF39E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AFA4EECB-84A7-460D-AC54-95E316587773}">
      <dgm:prSet/>
      <dgm:spPr/>
      <dgm:t>
        <a:bodyPr/>
        <a:lstStyle/>
        <a:p>
          <a:pPr rtl="0"/>
          <a:r>
            <a:rPr lang="en-US" dirty="0" err="1"/>
            <a:t>Resharper</a:t>
          </a:r>
          <a:endParaRPr lang="en-US" dirty="0"/>
        </a:p>
      </dgm:t>
    </dgm:pt>
    <dgm:pt modelId="{706CE180-10CE-4506-A901-C2A3171CC832}" type="parTrans" cxnId="{41C06F1F-0142-47BF-BFF9-ACB33344F719}">
      <dgm:prSet/>
      <dgm:spPr/>
      <dgm:t>
        <a:bodyPr/>
        <a:lstStyle/>
        <a:p>
          <a:endParaRPr lang="en-US"/>
        </a:p>
      </dgm:t>
    </dgm:pt>
    <dgm:pt modelId="{98006BDA-FD38-4D60-80B4-66DC3248D36B}" type="sibTrans" cxnId="{41C06F1F-0142-47BF-BFF9-ACB33344F719}">
      <dgm:prSet/>
      <dgm:spPr/>
      <dgm:t>
        <a:bodyPr/>
        <a:lstStyle/>
        <a:p>
          <a:endParaRPr lang="en-US"/>
        </a:p>
      </dgm:t>
    </dgm:pt>
    <dgm:pt modelId="{C4B60016-1366-4A1C-9B2C-AD594DB781ED}">
      <dgm:prSet/>
      <dgm:spPr/>
      <dgm:t>
        <a:bodyPr/>
        <a:lstStyle/>
        <a:p>
          <a:pPr rtl="0"/>
          <a:r>
            <a:rPr lang="en-US"/>
            <a:t>SharpDevelop</a:t>
          </a:r>
        </a:p>
      </dgm:t>
    </dgm:pt>
    <dgm:pt modelId="{C0092D9B-B399-4153-9947-9BC1F51D802E}" type="parTrans" cxnId="{C9976E3E-02EA-4978-861D-92F839B51BE5}">
      <dgm:prSet/>
      <dgm:spPr/>
      <dgm:t>
        <a:bodyPr/>
        <a:lstStyle/>
        <a:p>
          <a:endParaRPr lang="en-US"/>
        </a:p>
      </dgm:t>
    </dgm:pt>
    <dgm:pt modelId="{D724543C-49E6-4988-A9A6-97C40FEF92D6}" type="sibTrans" cxnId="{C9976E3E-02EA-4978-861D-92F839B51BE5}">
      <dgm:prSet/>
      <dgm:spPr/>
      <dgm:t>
        <a:bodyPr/>
        <a:lstStyle/>
        <a:p>
          <a:endParaRPr lang="en-US"/>
        </a:p>
      </dgm:t>
    </dgm:pt>
    <dgm:pt modelId="{824B076F-06B0-4DA1-B26A-35DF4040E873}">
      <dgm:prSet/>
      <dgm:spPr/>
      <dgm:t>
        <a:bodyPr/>
        <a:lstStyle/>
        <a:p>
          <a:pPr rtl="0"/>
          <a:r>
            <a:rPr lang="en-US"/>
            <a:t>NCover</a:t>
          </a:r>
        </a:p>
      </dgm:t>
    </dgm:pt>
    <dgm:pt modelId="{EF12B686-7D88-4A15-82AD-BE2FC165B4D5}" type="parTrans" cxnId="{94832754-307F-4DBA-9DBA-4FE413AF5822}">
      <dgm:prSet/>
      <dgm:spPr/>
      <dgm:t>
        <a:bodyPr/>
        <a:lstStyle/>
        <a:p>
          <a:endParaRPr lang="en-US"/>
        </a:p>
      </dgm:t>
    </dgm:pt>
    <dgm:pt modelId="{718B6590-2E0B-4602-8281-7913542A308E}" type="sibTrans" cxnId="{94832754-307F-4DBA-9DBA-4FE413AF5822}">
      <dgm:prSet/>
      <dgm:spPr/>
      <dgm:t>
        <a:bodyPr/>
        <a:lstStyle/>
        <a:p>
          <a:endParaRPr lang="en-US"/>
        </a:p>
      </dgm:t>
    </dgm:pt>
    <dgm:pt modelId="{2C50B2CB-6EAF-48B7-B6C0-F9CB015F19E4}">
      <dgm:prSet/>
      <dgm:spPr/>
      <dgm:t>
        <a:bodyPr/>
        <a:lstStyle/>
        <a:p>
          <a:pPr rtl="0"/>
          <a:r>
            <a:rPr lang="en-US"/>
            <a:t>NDepend</a:t>
          </a:r>
        </a:p>
      </dgm:t>
    </dgm:pt>
    <dgm:pt modelId="{F35ED6E6-286E-4210-93A0-E581854ECA7A}" type="parTrans" cxnId="{D5226714-CBC7-4B17-A464-045BDB8B9574}">
      <dgm:prSet/>
      <dgm:spPr/>
      <dgm:t>
        <a:bodyPr/>
        <a:lstStyle/>
        <a:p>
          <a:endParaRPr lang="en-US"/>
        </a:p>
      </dgm:t>
    </dgm:pt>
    <dgm:pt modelId="{440E8112-7670-41A9-A568-8365FA36C686}" type="sibTrans" cxnId="{D5226714-CBC7-4B17-A464-045BDB8B9574}">
      <dgm:prSet/>
      <dgm:spPr/>
      <dgm:t>
        <a:bodyPr/>
        <a:lstStyle/>
        <a:p>
          <a:endParaRPr lang="en-US"/>
        </a:p>
      </dgm:t>
    </dgm:pt>
    <dgm:pt modelId="{35D89B7B-77AA-4225-89D0-FAF945B4F4E7}">
      <dgm:prSet/>
      <dgm:spPr/>
      <dgm:t>
        <a:bodyPr/>
        <a:lstStyle/>
        <a:p>
          <a:r>
            <a:rPr lang="en-US" dirty="0" err="1"/>
            <a:t>CodeRush</a:t>
          </a:r>
          <a:endParaRPr lang="en-US" dirty="0"/>
        </a:p>
      </dgm:t>
    </dgm:pt>
    <dgm:pt modelId="{760CE1E9-A1FC-46BB-846E-057D4ABB36F1}" type="parTrans" cxnId="{C6C8940D-B9CD-48A4-B9F3-45227E905B21}">
      <dgm:prSet/>
      <dgm:spPr/>
      <dgm:t>
        <a:bodyPr/>
        <a:lstStyle/>
        <a:p>
          <a:endParaRPr lang="en-US"/>
        </a:p>
      </dgm:t>
    </dgm:pt>
    <dgm:pt modelId="{99709567-B5FE-412C-A2E1-814CA0F394FF}" type="sibTrans" cxnId="{C6C8940D-B9CD-48A4-B9F3-45227E905B21}">
      <dgm:prSet/>
      <dgm:spPr/>
      <dgm:t>
        <a:bodyPr/>
        <a:lstStyle/>
        <a:p>
          <a:endParaRPr lang="en-US"/>
        </a:p>
      </dgm:t>
    </dgm:pt>
    <dgm:pt modelId="{49F8F67F-10CC-4B51-9B12-26439B5F0E66}" type="pres">
      <dgm:prSet presAssocID="{5BCD7CFA-D04B-4687-BD9C-88CA5DCF39E5}" presName="linearFlow" presStyleCnt="0">
        <dgm:presLayoutVars>
          <dgm:dir/>
          <dgm:resizeHandles val="exact"/>
        </dgm:presLayoutVars>
      </dgm:prSet>
      <dgm:spPr/>
    </dgm:pt>
    <dgm:pt modelId="{B1B64681-B67D-4939-9882-F9A02996C9BE}" type="pres">
      <dgm:prSet presAssocID="{AFA4EECB-84A7-460D-AC54-95E316587773}" presName="composite" presStyleCnt="0"/>
      <dgm:spPr/>
    </dgm:pt>
    <dgm:pt modelId="{7525C328-3130-4FC8-82A3-B424979D729C}" type="pres">
      <dgm:prSet presAssocID="{AFA4EECB-84A7-460D-AC54-95E316587773}" presName="imgShp" presStyleLbl="fgImgPlace1" presStyleIdx="0" presStyleCnt="5"/>
      <dgm:spPr>
        <a:blipFill rotWithShape="1">
          <a:blip xmlns:r="http://schemas.openxmlformats.org/officeDocument/2006/relationships" r:embed="rId1"/>
          <a:stretch>
            <a:fillRect/>
          </a:stretch>
        </a:blipFill>
      </dgm:spPr>
    </dgm:pt>
    <dgm:pt modelId="{B6D93000-BCE0-416D-8AC2-AED14754FDB8}" type="pres">
      <dgm:prSet presAssocID="{AFA4EECB-84A7-460D-AC54-95E316587773}" presName="txShp" presStyleLbl="node1" presStyleIdx="0" presStyleCnt="5">
        <dgm:presLayoutVars>
          <dgm:bulletEnabled val="1"/>
        </dgm:presLayoutVars>
      </dgm:prSet>
      <dgm:spPr/>
    </dgm:pt>
    <dgm:pt modelId="{8481C83B-9EB9-4CBB-B791-1478577CF935}" type="pres">
      <dgm:prSet presAssocID="{98006BDA-FD38-4D60-80B4-66DC3248D36B}" presName="spacing" presStyleCnt="0"/>
      <dgm:spPr/>
    </dgm:pt>
    <dgm:pt modelId="{55278D54-3573-43EA-935C-10E19D7D5EBD}" type="pres">
      <dgm:prSet presAssocID="{35D89B7B-77AA-4225-89D0-FAF945B4F4E7}" presName="composite" presStyleCnt="0"/>
      <dgm:spPr/>
    </dgm:pt>
    <dgm:pt modelId="{133310B2-18AD-44F8-8FBC-621F38166075}" type="pres">
      <dgm:prSet presAssocID="{35D89B7B-77AA-4225-89D0-FAF945B4F4E7}" presName="imgShp" presStyleLbl="fgImgPlace1" presStyleIdx="1" presStyleCnt="5"/>
      <dgm:spPr>
        <a:blipFill rotWithShape="1">
          <a:blip xmlns:r="http://schemas.openxmlformats.org/officeDocument/2006/relationships" r:embed="rId2"/>
          <a:stretch>
            <a:fillRect/>
          </a:stretch>
        </a:blipFill>
      </dgm:spPr>
    </dgm:pt>
    <dgm:pt modelId="{D9ABE4A2-E94C-49A3-9175-A2F9256BCB34}" type="pres">
      <dgm:prSet presAssocID="{35D89B7B-77AA-4225-89D0-FAF945B4F4E7}" presName="txShp" presStyleLbl="node1" presStyleIdx="1" presStyleCnt="5">
        <dgm:presLayoutVars>
          <dgm:bulletEnabled val="1"/>
        </dgm:presLayoutVars>
      </dgm:prSet>
      <dgm:spPr/>
    </dgm:pt>
    <dgm:pt modelId="{973050E8-8E41-445B-8ECC-059D80D800BD}" type="pres">
      <dgm:prSet presAssocID="{99709567-B5FE-412C-A2E1-814CA0F394FF}" presName="spacing" presStyleCnt="0"/>
      <dgm:spPr/>
    </dgm:pt>
    <dgm:pt modelId="{38964231-42FF-401B-ACAE-28F56565523D}" type="pres">
      <dgm:prSet presAssocID="{C4B60016-1366-4A1C-9B2C-AD594DB781ED}" presName="composite" presStyleCnt="0"/>
      <dgm:spPr/>
    </dgm:pt>
    <dgm:pt modelId="{A73C7D5A-0B47-44CA-A824-DF6FFC329E35}" type="pres">
      <dgm:prSet presAssocID="{C4B60016-1366-4A1C-9B2C-AD594DB781ED}" presName="imgShp" presStyleLbl="fgImgPlace1" presStyleIdx="2" presStyleCnt="5"/>
      <dgm:spPr>
        <a:blipFill rotWithShape="1">
          <a:blip xmlns:r="http://schemas.openxmlformats.org/officeDocument/2006/relationships" r:embed="rId3"/>
          <a:stretch>
            <a:fillRect/>
          </a:stretch>
        </a:blipFill>
      </dgm:spPr>
    </dgm:pt>
    <dgm:pt modelId="{15150D53-FC88-4229-87FF-47FEA05D4AA6}" type="pres">
      <dgm:prSet presAssocID="{C4B60016-1366-4A1C-9B2C-AD594DB781ED}" presName="txShp" presStyleLbl="node1" presStyleIdx="2" presStyleCnt="5">
        <dgm:presLayoutVars>
          <dgm:bulletEnabled val="1"/>
        </dgm:presLayoutVars>
      </dgm:prSet>
      <dgm:spPr/>
    </dgm:pt>
    <dgm:pt modelId="{F42EBED0-CD49-43A5-9011-606637AABC8B}" type="pres">
      <dgm:prSet presAssocID="{D724543C-49E6-4988-A9A6-97C40FEF92D6}" presName="spacing" presStyleCnt="0"/>
      <dgm:spPr/>
    </dgm:pt>
    <dgm:pt modelId="{7DFF11AD-C04F-4242-9B3D-C4EBED101801}" type="pres">
      <dgm:prSet presAssocID="{824B076F-06B0-4DA1-B26A-35DF4040E873}" presName="composite" presStyleCnt="0"/>
      <dgm:spPr/>
    </dgm:pt>
    <dgm:pt modelId="{978BB53A-7F4C-4E41-BB1A-8B67A9DC0F98}" type="pres">
      <dgm:prSet presAssocID="{824B076F-06B0-4DA1-B26A-35DF4040E873}" presName="imgShp" presStyleLbl="fgImgPlace1" presStyleIdx="3" presStyleCnt="5"/>
      <dgm:spPr>
        <a:blipFill rotWithShape="1">
          <a:blip xmlns:r="http://schemas.openxmlformats.org/officeDocument/2006/relationships" r:embed="rId4"/>
          <a:stretch>
            <a:fillRect/>
          </a:stretch>
        </a:blipFill>
      </dgm:spPr>
    </dgm:pt>
    <dgm:pt modelId="{B0782FDC-3B73-4A55-9583-996665635016}" type="pres">
      <dgm:prSet presAssocID="{824B076F-06B0-4DA1-B26A-35DF4040E873}" presName="txShp" presStyleLbl="node1" presStyleIdx="3" presStyleCnt="5">
        <dgm:presLayoutVars>
          <dgm:bulletEnabled val="1"/>
        </dgm:presLayoutVars>
      </dgm:prSet>
      <dgm:spPr/>
    </dgm:pt>
    <dgm:pt modelId="{03F151E3-FD09-45D6-B0D9-13C1E324B36E}" type="pres">
      <dgm:prSet presAssocID="{718B6590-2E0B-4602-8281-7913542A308E}" presName="spacing" presStyleCnt="0"/>
      <dgm:spPr/>
    </dgm:pt>
    <dgm:pt modelId="{7EF844D9-EE51-4A41-93CE-B045BF0071E9}" type="pres">
      <dgm:prSet presAssocID="{2C50B2CB-6EAF-48B7-B6C0-F9CB015F19E4}" presName="composite" presStyleCnt="0"/>
      <dgm:spPr/>
    </dgm:pt>
    <dgm:pt modelId="{9816D527-3A19-47D7-9771-8554E6CF509C}" type="pres">
      <dgm:prSet presAssocID="{2C50B2CB-6EAF-48B7-B6C0-F9CB015F19E4}" presName="imgShp" presStyleLbl="fgImgPlace1" presStyleIdx="4" presStyleCnt="5"/>
      <dgm:spPr>
        <a:blipFill rotWithShape="1">
          <a:blip xmlns:r="http://schemas.openxmlformats.org/officeDocument/2006/relationships" r:embed="rId5"/>
          <a:stretch>
            <a:fillRect/>
          </a:stretch>
        </a:blipFill>
      </dgm:spPr>
    </dgm:pt>
    <dgm:pt modelId="{BF5B09E1-4B04-445C-872C-6B320F80E3FB}" type="pres">
      <dgm:prSet presAssocID="{2C50B2CB-6EAF-48B7-B6C0-F9CB015F19E4}" presName="txShp" presStyleLbl="node1" presStyleIdx="4" presStyleCnt="5">
        <dgm:presLayoutVars>
          <dgm:bulletEnabled val="1"/>
        </dgm:presLayoutVars>
      </dgm:prSet>
      <dgm:spPr/>
    </dgm:pt>
  </dgm:ptLst>
  <dgm:cxnLst>
    <dgm:cxn modelId="{C6C8940D-B9CD-48A4-B9F3-45227E905B21}" srcId="{5BCD7CFA-D04B-4687-BD9C-88CA5DCF39E5}" destId="{35D89B7B-77AA-4225-89D0-FAF945B4F4E7}" srcOrd="1" destOrd="0" parTransId="{760CE1E9-A1FC-46BB-846E-057D4ABB36F1}" sibTransId="{99709567-B5FE-412C-A2E1-814CA0F394FF}"/>
    <dgm:cxn modelId="{D5226714-CBC7-4B17-A464-045BDB8B9574}" srcId="{5BCD7CFA-D04B-4687-BD9C-88CA5DCF39E5}" destId="{2C50B2CB-6EAF-48B7-B6C0-F9CB015F19E4}" srcOrd="4" destOrd="0" parTransId="{F35ED6E6-286E-4210-93A0-E581854ECA7A}" sibTransId="{440E8112-7670-41A9-A568-8365FA36C686}"/>
    <dgm:cxn modelId="{41C06F1F-0142-47BF-BFF9-ACB33344F719}" srcId="{5BCD7CFA-D04B-4687-BD9C-88CA5DCF39E5}" destId="{AFA4EECB-84A7-460D-AC54-95E316587773}" srcOrd="0" destOrd="0" parTransId="{706CE180-10CE-4506-A901-C2A3171CC832}" sibTransId="{98006BDA-FD38-4D60-80B4-66DC3248D36B}"/>
    <dgm:cxn modelId="{A0C6B42F-B880-4757-B9D6-C4619F55E43F}" type="presOf" srcId="{35D89B7B-77AA-4225-89D0-FAF945B4F4E7}" destId="{D9ABE4A2-E94C-49A3-9175-A2F9256BCB34}" srcOrd="0" destOrd="0" presId="urn:microsoft.com/office/officeart/2005/8/layout/vList3"/>
    <dgm:cxn modelId="{3493A03C-B2E4-4F95-8287-63ABB62BE6FB}" type="presOf" srcId="{5BCD7CFA-D04B-4687-BD9C-88CA5DCF39E5}" destId="{49F8F67F-10CC-4B51-9B12-26439B5F0E66}" srcOrd="0" destOrd="0" presId="urn:microsoft.com/office/officeart/2005/8/layout/vList3"/>
    <dgm:cxn modelId="{C9976E3E-02EA-4978-861D-92F839B51BE5}" srcId="{5BCD7CFA-D04B-4687-BD9C-88CA5DCF39E5}" destId="{C4B60016-1366-4A1C-9B2C-AD594DB781ED}" srcOrd="2" destOrd="0" parTransId="{C0092D9B-B399-4153-9947-9BC1F51D802E}" sibTransId="{D724543C-49E6-4988-A9A6-97C40FEF92D6}"/>
    <dgm:cxn modelId="{2D10CA5E-71B3-43B4-BF37-17076EFF28C5}" type="presOf" srcId="{824B076F-06B0-4DA1-B26A-35DF4040E873}" destId="{B0782FDC-3B73-4A55-9583-996665635016}" srcOrd="0" destOrd="0" presId="urn:microsoft.com/office/officeart/2005/8/layout/vList3"/>
    <dgm:cxn modelId="{180B236B-D7DD-42B7-9974-4A1FB541F59E}" type="presOf" srcId="{C4B60016-1366-4A1C-9B2C-AD594DB781ED}" destId="{15150D53-FC88-4229-87FF-47FEA05D4AA6}" srcOrd="0" destOrd="0" presId="urn:microsoft.com/office/officeart/2005/8/layout/vList3"/>
    <dgm:cxn modelId="{2410AC6F-ADE9-45EF-9AE7-7E7594617DCD}" type="presOf" srcId="{2C50B2CB-6EAF-48B7-B6C0-F9CB015F19E4}" destId="{BF5B09E1-4B04-445C-872C-6B320F80E3FB}" srcOrd="0" destOrd="0" presId="urn:microsoft.com/office/officeart/2005/8/layout/vList3"/>
    <dgm:cxn modelId="{94832754-307F-4DBA-9DBA-4FE413AF5822}" srcId="{5BCD7CFA-D04B-4687-BD9C-88CA5DCF39E5}" destId="{824B076F-06B0-4DA1-B26A-35DF4040E873}" srcOrd="3" destOrd="0" parTransId="{EF12B686-7D88-4A15-82AD-BE2FC165B4D5}" sibTransId="{718B6590-2E0B-4602-8281-7913542A308E}"/>
    <dgm:cxn modelId="{2238F0AD-AECB-462F-B7D7-203C27110506}" type="presOf" srcId="{AFA4EECB-84A7-460D-AC54-95E316587773}" destId="{B6D93000-BCE0-416D-8AC2-AED14754FDB8}" srcOrd="0" destOrd="0" presId="urn:microsoft.com/office/officeart/2005/8/layout/vList3"/>
    <dgm:cxn modelId="{0D2B47C9-FC84-4656-A164-A215908BFD1C}" type="presParOf" srcId="{49F8F67F-10CC-4B51-9B12-26439B5F0E66}" destId="{B1B64681-B67D-4939-9882-F9A02996C9BE}" srcOrd="0" destOrd="0" presId="urn:microsoft.com/office/officeart/2005/8/layout/vList3"/>
    <dgm:cxn modelId="{2864CBFE-8D82-46CC-92F4-12D415D33EC6}" type="presParOf" srcId="{B1B64681-B67D-4939-9882-F9A02996C9BE}" destId="{7525C328-3130-4FC8-82A3-B424979D729C}" srcOrd="0" destOrd="0" presId="urn:microsoft.com/office/officeart/2005/8/layout/vList3"/>
    <dgm:cxn modelId="{716D365A-45F2-4702-97E3-0FE9DB537417}" type="presParOf" srcId="{B1B64681-B67D-4939-9882-F9A02996C9BE}" destId="{B6D93000-BCE0-416D-8AC2-AED14754FDB8}" srcOrd="1" destOrd="0" presId="urn:microsoft.com/office/officeart/2005/8/layout/vList3"/>
    <dgm:cxn modelId="{4CB91C3E-A8C2-4289-9C99-EA8965D734E2}" type="presParOf" srcId="{49F8F67F-10CC-4B51-9B12-26439B5F0E66}" destId="{8481C83B-9EB9-4CBB-B791-1478577CF935}" srcOrd="1" destOrd="0" presId="urn:microsoft.com/office/officeart/2005/8/layout/vList3"/>
    <dgm:cxn modelId="{55881AC5-C79A-4C34-A71C-728AF0FFD903}" type="presParOf" srcId="{49F8F67F-10CC-4B51-9B12-26439B5F0E66}" destId="{55278D54-3573-43EA-935C-10E19D7D5EBD}" srcOrd="2" destOrd="0" presId="urn:microsoft.com/office/officeart/2005/8/layout/vList3"/>
    <dgm:cxn modelId="{333C063F-C1EB-4A5F-89AA-FA36A133736E}" type="presParOf" srcId="{55278D54-3573-43EA-935C-10E19D7D5EBD}" destId="{133310B2-18AD-44F8-8FBC-621F38166075}" srcOrd="0" destOrd="0" presId="urn:microsoft.com/office/officeart/2005/8/layout/vList3"/>
    <dgm:cxn modelId="{44D0030F-F4C8-4F85-96FF-6B8DEBFA9A9A}" type="presParOf" srcId="{55278D54-3573-43EA-935C-10E19D7D5EBD}" destId="{D9ABE4A2-E94C-49A3-9175-A2F9256BCB34}" srcOrd="1" destOrd="0" presId="urn:microsoft.com/office/officeart/2005/8/layout/vList3"/>
    <dgm:cxn modelId="{473AE740-DD18-45CE-94B2-A7E2BAFA3D44}" type="presParOf" srcId="{49F8F67F-10CC-4B51-9B12-26439B5F0E66}" destId="{973050E8-8E41-445B-8ECC-059D80D800BD}" srcOrd="3" destOrd="0" presId="urn:microsoft.com/office/officeart/2005/8/layout/vList3"/>
    <dgm:cxn modelId="{EA2A7E9D-F324-4CA6-89E5-178B75687F4F}" type="presParOf" srcId="{49F8F67F-10CC-4B51-9B12-26439B5F0E66}" destId="{38964231-42FF-401B-ACAE-28F56565523D}" srcOrd="4" destOrd="0" presId="urn:microsoft.com/office/officeart/2005/8/layout/vList3"/>
    <dgm:cxn modelId="{8B44F727-A651-4622-8F65-478EF518609C}" type="presParOf" srcId="{38964231-42FF-401B-ACAE-28F56565523D}" destId="{A73C7D5A-0B47-44CA-A824-DF6FFC329E35}" srcOrd="0" destOrd="0" presId="urn:microsoft.com/office/officeart/2005/8/layout/vList3"/>
    <dgm:cxn modelId="{E6D654BF-FB31-4CAA-8705-966F31DD0265}" type="presParOf" srcId="{38964231-42FF-401B-ACAE-28F56565523D}" destId="{15150D53-FC88-4229-87FF-47FEA05D4AA6}" srcOrd="1" destOrd="0" presId="urn:microsoft.com/office/officeart/2005/8/layout/vList3"/>
    <dgm:cxn modelId="{70EEEDC0-3439-4373-94F8-01B6794FFBA5}" type="presParOf" srcId="{49F8F67F-10CC-4B51-9B12-26439B5F0E66}" destId="{F42EBED0-CD49-43A5-9011-606637AABC8B}" srcOrd="5" destOrd="0" presId="urn:microsoft.com/office/officeart/2005/8/layout/vList3"/>
    <dgm:cxn modelId="{C4197B6E-0C4A-4DD0-BC35-F621ADA5F60C}" type="presParOf" srcId="{49F8F67F-10CC-4B51-9B12-26439B5F0E66}" destId="{7DFF11AD-C04F-4242-9B3D-C4EBED101801}" srcOrd="6" destOrd="0" presId="urn:microsoft.com/office/officeart/2005/8/layout/vList3"/>
    <dgm:cxn modelId="{A2688E8E-C613-4BD8-A124-A448246D4528}" type="presParOf" srcId="{7DFF11AD-C04F-4242-9B3D-C4EBED101801}" destId="{978BB53A-7F4C-4E41-BB1A-8B67A9DC0F98}" srcOrd="0" destOrd="0" presId="urn:microsoft.com/office/officeart/2005/8/layout/vList3"/>
    <dgm:cxn modelId="{62CEF9C3-ED4C-42C3-A638-A432611FFF84}" type="presParOf" srcId="{7DFF11AD-C04F-4242-9B3D-C4EBED101801}" destId="{B0782FDC-3B73-4A55-9583-996665635016}" srcOrd="1" destOrd="0" presId="urn:microsoft.com/office/officeart/2005/8/layout/vList3"/>
    <dgm:cxn modelId="{9B42383D-2592-4C7A-818C-AA40EEE89D4D}" type="presParOf" srcId="{49F8F67F-10CC-4B51-9B12-26439B5F0E66}" destId="{03F151E3-FD09-45D6-B0D9-13C1E324B36E}" srcOrd="7" destOrd="0" presId="urn:microsoft.com/office/officeart/2005/8/layout/vList3"/>
    <dgm:cxn modelId="{21610FDA-9AD9-4B6A-A3E0-1740F2CAE434}" type="presParOf" srcId="{49F8F67F-10CC-4B51-9B12-26439B5F0E66}" destId="{7EF844D9-EE51-4A41-93CE-B045BF0071E9}" srcOrd="8" destOrd="0" presId="urn:microsoft.com/office/officeart/2005/8/layout/vList3"/>
    <dgm:cxn modelId="{3DAEFFDE-7965-4A75-BA26-C96664495E1F}" type="presParOf" srcId="{7EF844D9-EE51-4A41-93CE-B045BF0071E9}" destId="{9816D527-3A19-47D7-9771-8554E6CF509C}" srcOrd="0" destOrd="0" presId="urn:microsoft.com/office/officeart/2005/8/layout/vList3"/>
    <dgm:cxn modelId="{77A658C5-C080-4E97-95BC-A51BE6F42494}" type="presParOf" srcId="{7EF844D9-EE51-4A41-93CE-B045BF0071E9}" destId="{BF5B09E1-4B04-445C-872C-6B320F80E3FB}"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93000-BCE0-416D-8AC2-AED14754FDB8}">
      <dsp:nvSpPr>
        <dsp:cNvPr id="0" name=""/>
        <dsp:cNvSpPr/>
      </dsp:nvSpPr>
      <dsp:spPr>
        <a:xfrm rot="10800000">
          <a:off x="1540189" y="1386"/>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1920" rIns="227584"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err="1"/>
            <a:t>Resharper</a:t>
          </a:r>
          <a:endParaRPr lang="en-US" sz="3200" kern="1200" dirty="0"/>
        </a:p>
      </dsp:txBody>
      <dsp:txXfrm rot="10800000">
        <a:off x="1714286" y="1386"/>
        <a:ext cx="5249495" cy="696387"/>
      </dsp:txXfrm>
    </dsp:sp>
    <dsp:sp modelId="{7525C328-3130-4FC8-82A3-B424979D729C}">
      <dsp:nvSpPr>
        <dsp:cNvPr id="0" name=""/>
        <dsp:cNvSpPr/>
      </dsp:nvSpPr>
      <dsp:spPr>
        <a:xfrm>
          <a:off x="1191996" y="1386"/>
          <a:ext cx="696387" cy="696387"/>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9ABE4A2-E94C-49A3-9175-A2F9256BCB34}">
      <dsp:nvSpPr>
        <dsp:cNvPr id="0" name=""/>
        <dsp:cNvSpPr/>
      </dsp:nvSpPr>
      <dsp:spPr>
        <a:xfrm rot="10800000">
          <a:off x="1540189" y="905650"/>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1920" rIns="227584" bIns="121920" numCol="1" spcCol="1270" anchor="ctr" anchorCtr="0">
          <a:noAutofit/>
        </a:bodyPr>
        <a:lstStyle/>
        <a:p>
          <a:pPr marL="0" lvl="0" indent="0" algn="ctr" defTabSz="1422400">
            <a:lnSpc>
              <a:spcPct val="90000"/>
            </a:lnSpc>
            <a:spcBef>
              <a:spcPct val="0"/>
            </a:spcBef>
            <a:spcAft>
              <a:spcPct val="35000"/>
            </a:spcAft>
            <a:buNone/>
          </a:pPr>
          <a:r>
            <a:rPr lang="en-US" sz="3200" kern="1200" dirty="0" err="1"/>
            <a:t>CodeRush</a:t>
          </a:r>
          <a:endParaRPr lang="en-US" sz="3200" kern="1200" dirty="0"/>
        </a:p>
      </dsp:txBody>
      <dsp:txXfrm rot="10800000">
        <a:off x="1714286" y="905650"/>
        <a:ext cx="5249495" cy="696387"/>
      </dsp:txXfrm>
    </dsp:sp>
    <dsp:sp modelId="{133310B2-18AD-44F8-8FBC-621F38166075}">
      <dsp:nvSpPr>
        <dsp:cNvPr id="0" name=""/>
        <dsp:cNvSpPr/>
      </dsp:nvSpPr>
      <dsp:spPr>
        <a:xfrm>
          <a:off x="1191996" y="905650"/>
          <a:ext cx="696387" cy="696387"/>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150D53-FC88-4229-87FF-47FEA05D4AA6}">
      <dsp:nvSpPr>
        <dsp:cNvPr id="0" name=""/>
        <dsp:cNvSpPr/>
      </dsp:nvSpPr>
      <dsp:spPr>
        <a:xfrm rot="10800000">
          <a:off x="1540189" y="1809913"/>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1920" rIns="227584" bIns="121920" numCol="1" spcCol="1270" anchor="ctr" anchorCtr="0">
          <a:noAutofit/>
        </a:bodyPr>
        <a:lstStyle/>
        <a:p>
          <a:pPr marL="0" lvl="0" indent="0" algn="ctr" defTabSz="1422400" rtl="0">
            <a:lnSpc>
              <a:spcPct val="90000"/>
            </a:lnSpc>
            <a:spcBef>
              <a:spcPct val="0"/>
            </a:spcBef>
            <a:spcAft>
              <a:spcPct val="35000"/>
            </a:spcAft>
            <a:buNone/>
          </a:pPr>
          <a:r>
            <a:rPr lang="en-US" sz="3200" kern="1200"/>
            <a:t>SharpDevelop</a:t>
          </a:r>
        </a:p>
      </dsp:txBody>
      <dsp:txXfrm rot="10800000">
        <a:off x="1714286" y="1809913"/>
        <a:ext cx="5249495" cy="696387"/>
      </dsp:txXfrm>
    </dsp:sp>
    <dsp:sp modelId="{A73C7D5A-0B47-44CA-A824-DF6FFC329E35}">
      <dsp:nvSpPr>
        <dsp:cNvPr id="0" name=""/>
        <dsp:cNvSpPr/>
      </dsp:nvSpPr>
      <dsp:spPr>
        <a:xfrm>
          <a:off x="1191996" y="1809913"/>
          <a:ext cx="696387" cy="696387"/>
        </a:xfrm>
        <a:prstGeom prst="ellipse">
          <a:avLst/>
        </a:prstGeom>
        <a:blipFill rotWithShape="1">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782FDC-3B73-4A55-9583-996665635016}">
      <dsp:nvSpPr>
        <dsp:cNvPr id="0" name=""/>
        <dsp:cNvSpPr/>
      </dsp:nvSpPr>
      <dsp:spPr>
        <a:xfrm rot="10800000">
          <a:off x="1540189" y="2714177"/>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1920" rIns="227584" bIns="121920" numCol="1" spcCol="1270" anchor="ctr" anchorCtr="0">
          <a:noAutofit/>
        </a:bodyPr>
        <a:lstStyle/>
        <a:p>
          <a:pPr marL="0" lvl="0" indent="0" algn="ctr" defTabSz="1422400" rtl="0">
            <a:lnSpc>
              <a:spcPct val="90000"/>
            </a:lnSpc>
            <a:spcBef>
              <a:spcPct val="0"/>
            </a:spcBef>
            <a:spcAft>
              <a:spcPct val="35000"/>
            </a:spcAft>
            <a:buNone/>
          </a:pPr>
          <a:r>
            <a:rPr lang="en-US" sz="3200" kern="1200"/>
            <a:t>NCover</a:t>
          </a:r>
        </a:p>
      </dsp:txBody>
      <dsp:txXfrm rot="10800000">
        <a:off x="1714286" y="2714177"/>
        <a:ext cx="5249495" cy="696387"/>
      </dsp:txXfrm>
    </dsp:sp>
    <dsp:sp modelId="{978BB53A-7F4C-4E41-BB1A-8B67A9DC0F98}">
      <dsp:nvSpPr>
        <dsp:cNvPr id="0" name=""/>
        <dsp:cNvSpPr/>
      </dsp:nvSpPr>
      <dsp:spPr>
        <a:xfrm>
          <a:off x="1191996" y="2714177"/>
          <a:ext cx="696387" cy="696387"/>
        </a:xfrm>
        <a:prstGeom prst="ellipse">
          <a:avLst/>
        </a:prstGeom>
        <a:blipFill rotWithShape="1">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5B09E1-4B04-445C-872C-6B320F80E3FB}">
      <dsp:nvSpPr>
        <dsp:cNvPr id="0" name=""/>
        <dsp:cNvSpPr/>
      </dsp:nvSpPr>
      <dsp:spPr>
        <a:xfrm rot="10800000">
          <a:off x="1540189" y="3618441"/>
          <a:ext cx="5423592" cy="6963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7087" tIns="121920" rIns="227584" bIns="121920" numCol="1" spcCol="1270" anchor="ctr" anchorCtr="0">
          <a:noAutofit/>
        </a:bodyPr>
        <a:lstStyle/>
        <a:p>
          <a:pPr marL="0" lvl="0" indent="0" algn="ctr" defTabSz="1422400" rtl="0">
            <a:lnSpc>
              <a:spcPct val="90000"/>
            </a:lnSpc>
            <a:spcBef>
              <a:spcPct val="0"/>
            </a:spcBef>
            <a:spcAft>
              <a:spcPct val="35000"/>
            </a:spcAft>
            <a:buNone/>
          </a:pPr>
          <a:r>
            <a:rPr lang="en-US" sz="3200" kern="1200"/>
            <a:t>NDepend</a:t>
          </a:r>
        </a:p>
      </dsp:txBody>
      <dsp:txXfrm rot="10800000">
        <a:off x="1714286" y="3618441"/>
        <a:ext cx="5249495" cy="696387"/>
      </dsp:txXfrm>
    </dsp:sp>
    <dsp:sp modelId="{9816D527-3A19-47D7-9771-8554E6CF509C}">
      <dsp:nvSpPr>
        <dsp:cNvPr id="0" name=""/>
        <dsp:cNvSpPr/>
      </dsp:nvSpPr>
      <dsp:spPr>
        <a:xfrm>
          <a:off x="1191996" y="3618441"/>
          <a:ext cx="696387" cy="696387"/>
        </a:xfrm>
        <a:prstGeom prst="ellipse">
          <a:avLst/>
        </a:prstGeom>
        <a:blipFill rotWithShape="1">
          <a:blip xmlns:r="http://schemas.openxmlformats.org/officeDocument/2006/relationships" r:embed="rId5"/>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Traditionally,</a:t>
            </a:r>
            <a:r>
              <a:rPr lang="en-US" baseline="0" dirty="0"/>
              <a:t> compilers have been black boxes. You don’t have access to their internals.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3083665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look at three usages:</a:t>
            </a:r>
          </a:p>
          <a:p>
            <a:endParaRPr lang="en-US" dirty="0"/>
          </a:p>
          <a:p>
            <a:r>
              <a:rPr lang="en-US" dirty="0"/>
              <a:t>Analyzers: CSLA</a:t>
            </a:r>
          </a:p>
          <a:p>
            <a:r>
              <a:rPr lang="en-US" dirty="0"/>
              <a:t>Refactoring: </a:t>
            </a:r>
            <a:r>
              <a:rPr lang="en-US" dirty="0" err="1"/>
              <a:t>AutoArrange</a:t>
            </a:r>
            <a:endParaRPr lang="en-US" dirty="0"/>
          </a:p>
          <a:p>
            <a:r>
              <a:rPr lang="en-US" dirty="0"/>
              <a:t>Code Generation: Rocks and </a:t>
            </a:r>
            <a:r>
              <a:rPr lang="en-US" dirty="0" err="1"/>
              <a:t>EditorConfigGenerator</a:t>
            </a:r>
            <a:endParaRPr lang="en-US" dirty="0"/>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14</a:t>
            </a:fld>
            <a:endParaRPr lang="en-US"/>
          </a:p>
        </p:txBody>
      </p:sp>
    </p:spTree>
    <p:extLst>
      <p:ext uri="{BB962C8B-B14F-4D97-AF65-F5344CB8AC3E}">
        <p14:creationId xmlns:p14="http://schemas.microsoft.com/office/powerpoint/2010/main" val="1102670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(probably) coming in C#9. Dive in!</a:t>
            </a:r>
          </a:p>
        </p:txBody>
      </p:sp>
      <p:sp>
        <p:nvSpPr>
          <p:cNvPr id="4" name="Slide Number Placeholder 3"/>
          <p:cNvSpPr>
            <a:spLocks noGrp="1"/>
          </p:cNvSpPr>
          <p:nvPr>
            <p:ph type="sldNum" sz="quarter" idx="5"/>
          </p:nvPr>
        </p:nvSpPr>
        <p:spPr/>
        <p:txBody>
          <a:bodyPr/>
          <a:lstStyle/>
          <a:p>
            <a:fld id="{DE7031FE-F148-41F2-AA91-6C6E1601A8AB}" type="slidenum">
              <a:rPr lang="en-US" smtClean="0"/>
              <a:t>15</a:t>
            </a:fld>
            <a:endParaRPr lang="en-US"/>
          </a:p>
        </p:txBody>
      </p:sp>
    </p:spTree>
    <p:extLst>
      <p:ext uri="{BB962C8B-B14F-4D97-AF65-F5344CB8AC3E}">
        <p14:creationId xmlns:p14="http://schemas.microsoft.com/office/powerpoint/2010/main" val="2598717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Franklin Gothic Medium" pitchFamily="34" charset="0"/>
                <a:ea typeface="+mn-ea"/>
                <a:cs typeface="Arial" charset="0"/>
              </a:rPr>
              <a:t>References</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Code</a:t>
            </a:r>
          </a:p>
          <a:p>
            <a:r>
              <a:rPr lang="en-US" sz="1200" kern="1200" dirty="0">
                <a:solidFill>
                  <a:schemeClr val="tx1"/>
                </a:solidFill>
                <a:effectLst/>
                <a:latin typeface="Franklin Gothic Medium" pitchFamily="34" charset="0"/>
                <a:ea typeface="+mn-ea"/>
                <a:cs typeface="Arial" charset="0"/>
              </a:rPr>
              <a:t>.NET Compiler Platform ("Roslyn") - https://github.com/dotnet/roslyn</a:t>
            </a:r>
          </a:p>
          <a:p>
            <a:r>
              <a:rPr lang="en-US" sz="1200" kern="1200" dirty="0">
                <a:solidFill>
                  <a:schemeClr val="tx1"/>
                </a:solidFill>
                <a:effectLst/>
                <a:latin typeface="Franklin Gothic Medium" pitchFamily="34" charset="0"/>
                <a:ea typeface="+mn-ea"/>
                <a:cs typeface="Arial" charset="0"/>
              </a:rPr>
              <a:t>.NET Compiler Platform ("Roslyn") Analyzers - https://github.com/dotnet/roslyn-analyzers</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Source Generators</a:t>
            </a:r>
          </a:p>
          <a:p>
            <a:r>
              <a:rPr lang="en-US" sz="1200" kern="1200" dirty="0">
                <a:solidFill>
                  <a:schemeClr val="tx1"/>
                </a:solidFill>
                <a:effectLst/>
                <a:latin typeface="Franklin Gothic Medium" pitchFamily="34" charset="0"/>
                <a:ea typeface="+mn-ea"/>
                <a:cs typeface="Arial" charset="0"/>
              </a:rPr>
              <a:t>Introducing C# Source Generators - </a:t>
            </a:r>
            <a:r>
              <a:rPr lang="en-US" dirty="0"/>
              <a:t>https://devblogs.microsoft.com/dotnet/introducing-c-source-generators/</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Source Generators Samples - </a:t>
            </a:r>
            <a:r>
              <a:rPr lang="en-US" dirty="0"/>
              <a:t>https://github.com/dotnet/roslyn-sdk/tree/master/samples/CSharp/SourceGenerators</a:t>
            </a:r>
          </a:p>
          <a:p>
            <a:r>
              <a:rPr lang="en-US" sz="1200" kern="1200" dirty="0" err="1">
                <a:solidFill>
                  <a:schemeClr val="tx1"/>
                </a:solidFill>
                <a:effectLst/>
                <a:latin typeface="Franklin Gothic Medium" pitchFamily="34" charset="0"/>
                <a:ea typeface="+mn-ea"/>
                <a:cs typeface="Arial" charset="0"/>
              </a:rPr>
              <a:t>INotifyPropertyChanged</a:t>
            </a:r>
            <a:r>
              <a:rPr lang="en-US" sz="1200" kern="1200" dirty="0">
                <a:solidFill>
                  <a:schemeClr val="tx1"/>
                </a:solidFill>
                <a:effectLst/>
                <a:latin typeface="Franklin Gothic Medium" pitchFamily="34" charset="0"/>
                <a:ea typeface="+mn-ea"/>
                <a:cs typeface="Arial" charset="0"/>
              </a:rPr>
              <a:t> with C# 9.0 Source Generators - </a:t>
            </a:r>
            <a:r>
              <a:rPr lang="en-US" dirty="0"/>
              <a:t>https://jaylee.org/archive/2020/04/29/notify-property-changed-with-rosyln-generators.html</a:t>
            </a:r>
          </a:p>
          <a:p>
            <a:r>
              <a:rPr lang="en-US" dirty="0"/>
              <a:t>C# Source Generators: Less Boilerplate Code, More Productivity - https://dontcodetired.com/blog/post/C-Source-Generators-Less-Boilerplate-Code-More-Productivity</a:t>
            </a:r>
            <a:endParaRPr lang="en-US" sz="1200" kern="1200" dirty="0">
              <a:solidFill>
                <a:schemeClr val="tx1"/>
              </a:solidFill>
              <a:effectLst/>
              <a:latin typeface="Franklin Gothic Medium" pitchFamily="34" charset="0"/>
              <a:ea typeface="+mn-ea"/>
              <a:cs typeface="Arial" charset="0"/>
            </a:endParaRP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Articles</a:t>
            </a:r>
          </a:p>
          <a:p>
            <a:r>
              <a:rPr lang="en-US" sz="1200" kern="1200" dirty="0">
                <a:solidFill>
                  <a:schemeClr val="tx1"/>
                </a:solidFill>
                <a:effectLst/>
                <a:latin typeface="Franklin Gothic Medium" pitchFamily="34" charset="0"/>
                <a:ea typeface="+mn-ea"/>
                <a:cs typeface="Arial" charset="0"/>
              </a:rPr>
              <a:t>Adding a Code Fix to Your Roslyn Analyzer - https://msdn.microsoft.com/en-gb/magazine/dn904670.aspx</a:t>
            </a:r>
          </a:p>
          <a:p>
            <a:r>
              <a:rPr lang="en-US" sz="1200" kern="1200" dirty="0">
                <a:solidFill>
                  <a:schemeClr val="tx1"/>
                </a:solidFill>
                <a:effectLst/>
                <a:latin typeface="Franklin Gothic Medium" pitchFamily="34" charset="0"/>
                <a:ea typeface="+mn-ea"/>
                <a:cs typeface="Arial" charset="0"/>
              </a:rPr>
              <a:t>Analyzing Control Flow with Roslyn - http://www.wintellect.com/devcenter/jrobbins/analyzing-control-flow-with-roslyn</a:t>
            </a:r>
          </a:p>
          <a:p>
            <a:r>
              <a:rPr lang="en-US" sz="1200" kern="1200" dirty="0">
                <a:solidFill>
                  <a:schemeClr val="tx1"/>
                </a:solidFill>
                <a:effectLst/>
                <a:latin typeface="Franklin Gothic Medium" pitchFamily="34" charset="0"/>
                <a:ea typeface="+mn-ea"/>
                <a:cs typeface="Arial" charset="0"/>
              </a:rPr>
              <a:t>Automated code quality testing using Roslyn - http://www.novanet.no/blog/claus-asbjorn-sorensen/dates/2013/2/automated-code-quality-testing-using-roslyn/</a:t>
            </a:r>
          </a:p>
          <a:p>
            <a:r>
              <a:rPr lang="en-US" sz="1200" kern="1200" dirty="0">
                <a:solidFill>
                  <a:schemeClr val="tx1"/>
                </a:solidFill>
                <a:effectLst/>
                <a:latin typeface="Franklin Gothic Medium" pitchFamily="34" charset="0"/>
                <a:ea typeface="+mn-ea"/>
                <a:cs typeface="Arial" charset="0"/>
              </a:rPr>
              <a:t>Building Visual Studio Extensions with Roslyn - http://www.infoq.com/news/2011/10/Rosyln-Extensions</a:t>
            </a:r>
          </a:p>
          <a:p>
            <a:r>
              <a:rPr lang="en-US" sz="1200" kern="1200" dirty="0">
                <a:solidFill>
                  <a:schemeClr val="tx1"/>
                </a:solidFill>
                <a:effectLst/>
                <a:latin typeface="Franklin Gothic Medium" pitchFamily="34" charset="0"/>
                <a:ea typeface="+mn-ea"/>
                <a:cs typeface="Arial" charset="0"/>
              </a:rPr>
              <a:t>C# compiler improvements - https://improvecscompiler.codeplex.com/documentation</a:t>
            </a:r>
          </a:p>
          <a:p>
            <a:r>
              <a:rPr lang="en-US" sz="1200" kern="1200" dirty="0">
                <a:solidFill>
                  <a:schemeClr val="tx1"/>
                </a:solidFill>
                <a:effectLst/>
                <a:latin typeface="Franklin Gothic Medium" pitchFamily="34" charset="0"/>
                <a:ea typeface="+mn-ea"/>
                <a:cs typeface="Arial" charset="0"/>
              </a:rPr>
              <a:t>Community Involvement and Roslyn - http://thebillwagner.com/blog/community-involvement-and-roslyn</a:t>
            </a:r>
          </a:p>
          <a:p>
            <a:r>
              <a:rPr lang="en-US" sz="1200" kern="1200" dirty="0">
                <a:solidFill>
                  <a:schemeClr val="tx1"/>
                </a:solidFill>
                <a:effectLst/>
                <a:latin typeface="Franklin Gothic Medium" pitchFamily="34" charset="0"/>
                <a:ea typeface="+mn-ea"/>
                <a:cs typeface="Arial" charset="0"/>
              </a:rPr>
              <a:t>Compile C# Expressions Without Using the Scripting API - http://mhusseini.wordpress.com/2014/05/23/roslyn-compile-c-expressions-without-using-the-scripting-api/</a:t>
            </a:r>
          </a:p>
          <a:p>
            <a:r>
              <a:rPr lang="en-US" sz="1200" kern="1200" dirty="0">
                <a:solidFill>
                  <a:schemeClr val="tx1"/>
                </a:solidFill>
                <a:effectLst/>
                <a:latin typeface="Franklin Gothic Medium" pitchFamily="34" charset="0"/>
                <a:ea typeface="+mn-ea"/>
                <a:cs typeface="Arial" charset="0"/>
              </a:rPr>
              <a:t>Going Deeper with Project Roslyn: Exposing the C# and VB compiler’s code analysis - http://channel9.msdn.com/Events/Lang-NEXT/Lang-NEXT-2012/Roslyn</a:t>
            </a:r>
          </a:p>
          <a:p>
            <a:r>
              <a:rPr lang="en-US" sz="1200" kern="1200" dirty="0">
                <a:solidFill>
                  <a:schemeClr val="tx1"/>
                </a:solidFill>
                <a:effectLst/>
                <a:latin typeface="Franklin Gothic Medium" pitchFamily="34" charset="0"/>
                <a:ea typeface="+mn-ea"/>
                <a:cs typeface="Arial" charset="0"/>
              </a:rPr>
              <a:t>How Microsoft’s Next-Gen Compiler Project Can Improve Your Code - http://msdn.microsoft.com/en-us/magazine/dn296510.aspx</a:t>
            </a:r>
          </a:p>
          <a:p>
            <a:r>
              <a:rPr lang="en-US" sz="1200" kern="1200" dirty="0">
                <a:solidFill>
                  <a:schemeClr val="tx1"/>
                </a:solidFill>
                <a:effectLst/>
                <a:latin typeface="Franklin Gothic Medium" pitchFamily="34" charset="0"/>
                <a:ea typeface="+mn-ea"/>
                <a:cs typeface="Arial" charset="0"/>
              </a:rPr>
              <a:t>In bed with Roslyn - http://www.mindscapehq.com/blog/index.php/2011/10/20/in-bed-with-roslyn/</a:t>
            </a:r>
          </a:p>
          <a:p>
            <a:r>
              <a:rPr lang="en-US" sz="1200" kern="1200" dirty="0">
                <a:solidFill>
                  <a:schemeClr val="tx1"/>
                </a:solidFill>
                <a:effectLst/>
                <a:latin typeface="Franklin Gothic Medium" pitchFamily="34" charset="0"/>
                <a:ea typeface="+mn-ea"/>
                <a:cs typeface="Arial" charset="0"/>
              </a:rPr>
              <a:t>Implementing a Code Action using Roslyn - http://blogs.msdn.com/b/csharpfaq/archive/2012/02/06/implementing-a-code-action-using-roslyn.aspx</a:t>
            </a:r>
          </a:p>
          <a:p>
            <a:r>
              <a:rPr lang="en-US" sz="1200" kern="1200" dirty="0">
                <a:solidFill>
                  <a:schemeClr val="tx1"/>
                </a:solidFill>
                <a:effectLst/>
                <a:latin typeface="Franklin Gothic Medium" pitchFamily="34" charset="0"/>
                <a:ea typeface="+mn-ea"/>
                <a:cs typeface="Arial" charset="0"/>
              </a:rPr>
              <a:t>Interface implementation delegation - http://msmvps.com/blogs/matthieu/archive/2014/02/26/interface-implementation-delegation.aspx</a:t>
            </a:r>
          </a:p>
          <a:p>
            <a:r>
              <a:rPr lang="en-US" sz="1200" kern="1200" dirty="0">
                <a:solidFill>
                  <a:schemeClr val="tx1"/>
                </a:solidFill>
                <a:effectLst/>
                <a:latin typeface="Franklin Gothic Medium" pitchFamily="34" charset="0"/>
                <a:ea typeface="+mn-ea"/>
                <a:cs typeface="Arial" charset="0"/>
              </a:rPr>
              <a:t>Lap Around Roslyn CTP</a:t>
            </a:r>
          </a:p>
          <a:p>
            <a:r>
              <a:rPr lang="en-US" sz="1200" kern="1200" dirty="0">
                <a:solidFill>
                  <a:schemeClr val="tx1"/>
                </a:solidFill>
                <a:effectLst/>
                <a:latin typeface="Franklin Gothic Medium" pitchFamily="34" charset="0"/>
                <a:ea typeface="+mn-ea"/>
                <a:cs typeface="Arial" charset="0"/>
              </a:rPr>
              <a:t>Introduction - http://blogs.microsoft.co.il/blogs/sasha/archive/2011/10/21/lap-around-roslyn-ctp-introduction.aspx</a:t>
            </a:r>
          </a:p>
          <a:p>
            <a:r>
              <a:rPr lang="en-US" sz="1200" kern="1200" dirty="0">
                <a:solidFill>
                  <a:schemeClr val="tx1"/>
                </a:solidFill>
                <a:effectLst/>
                <a:latin typeface="Franklin Gothic Medium" pitchFamily="34" charset="0"/>
                <a:ea typeface="+mn-ea"/>
                <a:cs typeface="Arial" charset="0"/>
              </a:rPr>
              <a:t>Syntax Rewriting - http://blogs.microsoft.co.il/blogs/sasha/archive/2011/10/23/lap-around-roslyn-ctp-syntax-rewriting.aspx</a:t>
            </a:r>
          </a:p>
          <a:p>
            <a:r>
              <a:rPr lang="en-US" sz="1200" kern="1200" dirty="0">
                <a:solidFill>
                  <a:schemeClr val="tx1"/>
                </a:solidFill>
                <a:effectLst/>
                <a:latin typeface="Franklin Gothic Medium" pitchFamily="34" charset="0"/>
                <a:ea typeface="+mn-ea"/>
                <a:cs typeface="Arial" charset="0"/>
              </a:rPr>
              <a:t>Syntax Rewriting with Symbol Information - http://blogs.microsoft.co.il/blogs/sasha/archive/2011/10/25/lap-around-roslyn-ctp-syntax-rewriting-with-symbol-information.aspx</a:t>
            </a:r>
          </a:p>
          <a:p>
            <a:r>
              <a:rPr lang="en-US" sz="1200" kern="1200" dirty="0">
                <a:solidFill>
                  <a:schemeClr val="tx1"/>
                </a:solidFill>
                <a:effectLst/>
                <a:latin typeface="Franklin Gothic Medium" pitchFamily="34" charset="0"/>
                <a:ea typeface="+mn-ea"/>
                <a:cs typeface="Arial" charset="0"/>
              </a:rPr>
              <a:t>Syntax Analysis and Flow Analysis - http://blogs.microsoft.co.il/sasha/2011/10/27/lap-around-roslyn-ctp-syntax-analysis-and-flow-analysis/</a:t>
            </a:r>
          </a:p>
          <a:p>
            <a:r>
              <a:rPr lang="en-US" sz="1200" kern="1200" dirty="0">
                <a:solidFill>
                  <a:schemeClr val="tx1"/>
                </a:solidFill>
                <a:effectLst/>
                <a:latin typeface="Franklin Gothic Medium" pitchFamily="34" charset="0"/>
                <a:ea typeface="+mn-ea"/>
                <a:cs typeface="Arial" charset="0"/>
              </a:rPr>
              <a:t>Learn Roslyn Now - https://joshvarty.wordpress.com/learn-roslyn-now/</a:t>
            </a:r>
          </a:p>
          <a:p>
            <a:r>
              <a:rPr lang="en-US" sz="1200" kern="1200" dirty="0">
                <a:solidFill>
                  <a:schemeClr val="tx1"/>
                </a:solidFill>
                <a:effectLst/>
                <a:latin typeface="Franklin Gothic Medium" pitchFamily="34" charset="0"/>
                <a:ea typeface="+mn-ea"/>
                <a:cs typeface="Arial" charset="0"/>
              </a:rPr>
              <a:t>LRN Quick Tips: Don’t trust </a:t>
            </a:r>
            <a:r>
              <a:rPr lang="en-US" sz="1200" kern="1200" dirty="0" err="1">
                <a:solidFill>
                  <a:schemeClr val="tx1"/>
                </a:solidFill>
                <a:effectLst/>
                <a:latin typeface="Franklin Gothic Medium" pitchFamily="34" charset="0"/>
                <a:ea typeface="+mn-ea"/>
                <a:cs typeface="Arial" charset="0"/>
              </a:rPr>
              <a:t>SyntaxNode.ToFullString</a:t>
            </a:r>
            <a:r>
              <a:rPr lang="en-US" sz="1200" kern="1200" dirty="0">
                <a:solidFill>
                  <a:schemeClr val="tx1"/>
                </a:solidFill>
                <a:effectLst/>
                <a:latin typeface="Franklin Gothic Medium" pitchFamily="34" charset="0"/>
                <a:ea typeface="+mn-ea"/>
                <a:cs typeface="Arial" charset="0"/>
              </a:rPr>
              <a:t>() - https://joshvarty.wordpress.com/2015/03/30/lrn-quick-tips-dont-trust-syntaxnode-tofullstring/</a:t>
            </a:r>
          </a:p>
          <a:p>
            <a:r>
              <a:rPr lang="en-US" sz="1200" kern="1200" dirty="0">
                <a:solidFill>
                  <a:schemeClr val="tx1"/>
                </a:solidFill>
                <a:effectLst/>
                <a:latin typeface="Franklin Gothic Medium" pitchFamily="34" charset="0"/>
                <a:ea typeface="+mn-ea"/>
                <a:cs typeface="Arial" charset="0"/>
              </a:rPr>
              <a:t>Modifying Code With Project Roslyn - http://magenic.com/Blog/ModifyingCodewithProjectRoslyn.aspx</a:t>
            </a:r>
          </a:p>
          <a:p>
            <a:r>
              <a:rPr lang="en-US" sz="1200" kern="1200" dirty="0">
                <a:solidFill>
                  <a:schemeClr val="tx1"/>
                </a:solidFill>
                <a:effectLst/>
                <a:latin typeface="Franklin Gothic Medium" pitchFamily="34" charset="0"/>
                <a:ea typeface="+mn-ea"/>
                <a:cs typeface="Arial" charset="0"/>
              </a:rPr>
              <a:t>Microsoft “Roslyn” CTP - http://msdn.microsoft.com/en-us/roslyn</a:t>
            </a:r>
          </a:p>
          <a:p>
            <a:r>
              <a:rPr lang="en-US" sz="1200" kern="1200" dirty="0">
                <a:solidFill>
                  <a:schemeClr val="tx1"/>
                </a:solidFill>
                <a:effectLst/>
                <a:latin typeface="Franklin Gothic Medium" pitchFamily="34" charset="0"/>
                <a:ea typeface="+mn-ea"/>
                <a:cs typeface="Arial" charset="0"/>
              </a:rPr>
              <a:t>More </a:t>
            </a:r>
            <a:r>
              <a:rPr lang="en-US" sz="1200" kern="1200" dirty="0" err="1">
                <a:solidFill>
                  <a:schemeClr val="tx1"/>
                </a:solidFill>
                <a:effectLst/>
                <a:latin typeface="Franklin Gothic Medium" pitchFamily="34" charset="0"/>
                <a:ea typeface="+mn-ea"/>
                <a:cs typeface="Arial" charset="0"/>
              </a:rPr>
              <a:t>Wintellect.Analyzers</a:t>
            </a:r>
            <a:r>
              <a:rPr lang="en-US" sz="1200" kern="1200" dirty="0">
                <a:solidFill>
                  <a:schemeClr val="tx1"/>
                </a:solidFill>
                <a:effectLst/>
                <a:latin typeface="Franklin Gothic Medium" pitchFamily="34" charset="0"/>
                <a:ea typeface="+mn-ea"/>
                <a:cs typeface="Arial" charset="0"/>
              </a:rPr>
              <a:t> and Some Lessons Learned Writing Roslyn Analyzers - http://www.wintellect.com/devcenter/jrobbins/more-wintellect-analyzers-and-some-lessons-learned-writing-roslyn-analyzers</a:t>
            </a:r>
          </a:p>
          <a:p>
            <a:r>
              <a:rPr lang="en-US" sz="1200" kern="1200" dirty="0">
                <a:solidFill>
                  <a:schemeClr val="tx1"/>
                </a:solidFill>
                <a:effectLst/>
                <a:latin typeface="Franklin Gothic Medium" pitchFamily="34" charset="0"/>
                <a:ea typeface="+mn-ea"/>
                <a:cs typeface="Arial" charset="0"/>
              </a:rPr>
              <a:t>MSR Faculty Summit 2011: Refactoring with Roslyn - http://research.microsoft.com/apps/video/?id=152281</a:t>
            </a:r>
          </a:p>
          <a:p>
            <a:r>
              <a:rPr lang="en-US" sz="1200" kern="1200" dirty="0" err="1">
                <a:solidFill>
                  <a:schemeClr val="tx1"/>
                </a:solidFill>
                <a:effectLst/>
                <a:latin typeface="Franklin Gothic Medium" pitchFamily="34" charset="0"/>
                <a:ea typeface="+mn-ea"/>
                <a:cs typeface="Arial" charset="0"/>
              </a:rPr>
              <a:t>MvvmCross</a:t>
            </a:r>
            <a:r>
              <a:rPr lang="en-US" sz="1200" kern="1200" dirty="0">
                <a:solidFill>
                  <a:schemeClr val="tx1"/>
                </a:solidFill>
                <a:effectLst/>
                <a:latin typeface="Franklin Gothic Medium" pitchFamily="34" charset="0"/>
                <a:ea typeface="+mn-ea"/>
                <a:cs typeface="Arial" charset="0"/>
              </a:rPr>
              <a:t> as a Code-Aware Library with Roslyn Code Analyzers</a:t>
            </a:r>
          </a:p>
          <a:p>
            <a:r>
              <a:rPr lang="en-US" sz="1200" kern="1200" dirty="0">
                <a:solidFill>
                  <a:schemeClr val="tx1"/>
                </a:solidFill>
                <a:effectLst/>
                <a:latin typeface="Franklin Gothic Medium" pitchFamily="34" charset="0"/>
                <a:ea typeface="+mn-ea"/>
                <a:cs typeface="Arial" charset="0"/>
              </a:rPr>
              <a:t>Part 1 - http://stephanvs.com/mvvmcross-as-a-code-aware-library-through-code-analyzers/</a:t>
            </a:r>
          </a:p>
          <a:p>
            <a:r>
              <a:rPr lang="en-US" sz="1200" kern="1200" dirty="0">
                <a:solidFill>
                  <a:schemeClr val="tx1"/>
                </a:solidFill>
                <a:effectLst/>
                <a:latin typeface="Franklin Gothic Medium" pitchFamily="34" charset="0"/>
                <a:ea typeface="+mn-ea"/>
                <a:cs typeface="Arial" charset="0"/>
              </a:rPr>
              <a:t>Part 2 - http://stephanvs.com/mvvmcross-as-a-code-aware-library-with-roslyn-code-analyzers-part-2/</a:t>
            </a:r>
          </a:p>
          <a:p>
            <a:r>
              <a:rPr lang="en-US" sz="1200" kern="1200" dirty="0">
                <a:solidFill>
                  <a:schemeClr val="tx1"/>
                </a:solidFill>
                <a:effectLst/>
                <a:latin typeface="Franklin Gothic Medium" pitchFamily="34" charset="0"/>
                <a:ea typeface="+mn-ea"/>
                <a:cs typeface="Arial" charset="0"/>
              </a:rPr>
              <a:t>Query Methods in Roslyn Syntax API - http://debugmode.net/2011/10/25/query-methods-in-roslyn-syntax-api/</a:t>
            </a:r>
          </a:p>
          <a:p>
            <a:r>
              <a:rPr lang="en-US" sz="1200" kern="1200" dirty="0">
                <a:solidFill>
                  <a:schemeClr val="tx1"/>
                </a:solidFill>
                <a:effectLst/>
                <a:latin typeface="Franklin Gothic Medium" pitchFamily="34" charset="0"/>
                <a:ea typeface="+mn-ea"/>
                <a:cs typeface="Arial" charset="0"/>
              </a:rPr>
              <a:t>Replacing a Class at Runtime Using </a:t>
            </a:r>
            <a:r>
              <a:rPr lang="en-US" sz="1200" kern="1200" dirty="0" err="1">
                <a:solidFill>
                  <a:schemeClr val="tx1"/>
                </a:solidFill>
                <a:effectLst/>
                <a:latin typeface="Franklin Gothic Medium" pitchFamily="34" charset="0"/>
                <a:ea typeface="+mn-ea"/>
                <a:cs typeface="Arial" charset="0"/>
              </a:rPr>
              <a:t>Ninject</a:t>
            </a:r>
            <a:r>
              <a:rPr lang="en-US" sz="1200" kern="1200" dirty="0">
                <a:solidFill>
                  <a:schemeClr val="tx1"/>
                </a:solidFill>
                <a:effectLst/>
                <a:latin typeface="Franklin Gothic Medium" pitchFamily="34" charset="0"/>
                <a:ea typeface="+mn-ea"/>
                <a:cs typeface="Arial" charset="0"/>
              </a:rPr>
              <a:t> and Roslyn</a:t>
            </a:r>
          </a:p>
          <a:p>
            <a:r>
              <a:rPr lang="en-US" sz="1200" kern="1200" dirty="0">
                <a:solidFill>
                  <a:schemeClr val="tx1"/>
                </a:solidFill>
                <a:effectLst/>
                <a:latin typeface="Franklin Gothic Medium" pitchFamily="34" charset="0"/>
                <a:ea typeface="+mn-ea"/>
                <a:cs typeface="Arial" charset="0"/>
              </a:rPr>
              <a:t>Part 1: The Goal - http://blog.zerosharp.com/replacing-a-class-at-runtime-using-ninject-and-roslyn-part-1/</a:t>
            </a:r>
          </a:p>
          <a:p>
            <a:r>
              <a:rPr lang="en-US" sz="1200" kern="1200" dirty="0">
                <a:solidFill>
                  <a:schemeClr val="tx1"/>
                </a:solidFill>
                <a:effectLst/>
                <a:latin typeface="Franklin Gothic Medium" pitchFamily="34" charset="0"/>
                <a:ea typeface="+mn-ea"/>
                <a:cs typeface="Arial" charset="0"/>
              </a:rPr>
              <a:t>Part 2: The Solution - http://blog.zerosharp.com/replacing-a-class-at-runtime-using-ninject-and-roslyn-part-2/</a:t>
            </a:r>
          </a:p>
          <a:p>
            <a:r>
              <a:rPr lang="en-US" sz="1200" kern="1200" dirty="0">
                <a:solidFill>
                  <a:schemeClr val="tx1"/>
                </a:solidFill>
                <a:effectLst/>
                <a:latin typeface="Franklin Gothic Medium" pitchFamily="34" charset="0"/>
                <a:ea typeface="+mn-ea"/>
                <a:cs typeface="Arial" charset="0"/>
              </a:rPr>
              <a:t>Part 3: Dependency Injection - http://blog.zerosharp.com/replacing-a-class-at-runtime-using-ninject-and-roslyn-part-3/</a:t>
            </a:r>
          </a:p>
          <a:p>
            <a:r>
              <a:rPr lang="en-US" sz="1200" kern="1200" dirty="0">
                <a:solidFill>
                  <a:schemeClr val="tx1"/>
                </a:solidFill>
                <a:effectLst/>
                <a:latin typeface="Franklin Gothic Medium" pitchFamily="34" charset="0"/>
                <a:ea typeface="+mn-ea"/>
                <a:cs typeface="Arial" charset="0"/>
              </a:rPr>
              <a:t>Part 4: Roslyn - http://blog.zerosharp.com/replacing-a-class-at-runtime-using-ninject-and-roslyn-part-4/</a:t>
            </a:r>
          </a:p>
          <a:p>
            <a:r>
              <a:rPr lang="en-US" sz="1200" kern="1200" dirty="0">
                <a:solidFill>
                  <a:schemeClr val="tx1"/>
                </a:solidFill>
                <a:effectLst/>
                <a:latin typeface="Franklin Gothic Medium" pitchFamily="34" charset="0"/>
                <a:ea typeface="+mn-ea"/>
                <a:cs typeface="Arial" charset="0"/>
              </a:rPr>
              <a:t>Rise of Roslyn, Part 2: Writing Diagnostics - https://msdn.microsoft.com/en-gb/magazine/dn904676.aspx</a:t>
            </a:r>
          </a:p>
          <a:p>
            <a:r>
              <a:rPr lang="en-US" sz="1200" kern="1200" dirty="0">
                <a:solidFill>
                  <a:schemeClr val="tx1"/>
                </a:solidFill>
                <a:effectLst/>
                <a:latin typeface="Franklin Gothic Medium" pitchFamily="34" charset="0"/>
                <a:ea typeface="+mn-ea"/>
                <a:cs typeface="Arial" charset="0"/>
              </a:rPr>
              <a:t>The Roslyn Preview Is Now Available - http://blogs.msdn.com/b/ericlippert/archive/2011/10/19/the-roslyn-preview-is-now-available.aspx</a:t>
            </a:r>
          </a:p>
          <a:p>
            <a:r>
              <a:rPr lang="en-US" sz="1200" kern="1200" dirty="0">
                <a:solidFill>
                  <a:schemeClr val="tx1"/>
                </a:solidFill>
                <a:effectLst/>
                <a:latin typeface="Franklin Gothic Medium" pitchFamily="34" charset="0"/>
                <a:ea typeface="+mn-ea"/>
                <a:cs typeface="Arial" charset="0"/>
              </a:rPr>
              <a:t>Roslyn Project Overview Document - http://go.microsoft.com/fwlink/?LinkID=230702</a:t>
            </a:r>
          </a:p>
          <a:p>
            <a:r>
              <a:rPr lang="en-US" sz="1200" kern="1200" dirty="0">
                <a:solidFill>
                  <a:schemeClr val="tx1"/>
                </a:solidFill>
                <a:effectLst/>
                <a:latin typeface="Franklin Gothic Medium" pitchFamily="34" charset="0"/>
                <a:ea typeface="+mn-ea"/>
                <a:cs typeface="Arial" charset="0"/>
              </a:rPr>
              <a:t>Roslyn Syntax Visualizers - http://blogs.msdn.com/b/visualstudio/archive/2011/10/19/roslyn-syntax-visualizers.aspx</a:t>
            </a:r>
          </a:p>
          <a:p>
            <a:r>
              <a:rPr lang="en-US" sz="1200" kern="1200" dirty="0" err="1">
                <a:solidFill>
                  <a:schemeClr val="tx1"/>
                </a:solidFill>
                <a:effectLst/>
                <a:latin typeface="Franklin Gothic Medium" pitchFamily="34" charset="0"/>
                <a:ea typeface="+mn-ea"/>
                <a:cs typeface="Arial" charset="0"/>
              </a:rPr>
              <a:t>scriptcs</a:t>
            </a:r>
            <a:r>
              <a:rPr lang="en-US" sz="1200" kern="1200" dirty="0">
                <a:solidFill>
                  <a:schemeClr val="tx1"/>
                </a:solidFill>
                <a:effectLst/>
                <a:latin typeface="Franklin Gothic Medium" pitchFamily="34" charset="0"/>
                <a:ea typeface="+mn-ea"/>
                <a:cs typeface="Arial" charset="0"/>
              </a:rPr>
              <a:t> - http://scriptcs.net/</a:t>
            </a:r>
          </a:p>
          <a:p>
            <a:r>
              <a:rPr lang="en-US" sz="1200" kern="1200" dirty="0" err="1">
                <a:solidFill>
                  <a:schemeClr val="tx1"/>
                </a:solidFill>
                <a:effectLst/>
                <a:latin typeface="Franklin Gothic Medium" pitchFamily="34" charset="0"/>
                <a:ea typeface="+mn-ea"/>
                <a:cs typeface="Arial" charset="0"/>
              </a:rPr>
              <a:t>scriptcs</a:t>
            </a:r>
            <a:r>
              <a:rPr lang="en-US" sz="1200" kern="1200" dirty="0">
                <a:solidFill>
                  <a:schemeClr val="tx1"/>
                </a:solidFill>
                <a:effectLst/>
                <a:latin typeface="Franklin Gothic Medium" pitchFamily="34" charset="0"/>
                <a:ea typeface="+mn-ea"/>
                <a:cs typeface="Arial" charset="0"/>
              </a:rPr>
              <a:t> – Living on the edge in C# without a project on the wings of Roslyn and </a:t>
            </a:r>
            <a:r>
              <a:rPr lang="en-US" sz="1200" kern="1200" dirty="0" err="1">
                <a:solidFill>
                  <a:schemeClr val="tx1"/>
                </a:solidFill>
                <a:effectLst/>
                <a:latin typeface="Franklin Gothic Medium" pitchFamily="34" charset="0"/>
                <a:ea typeface="+mn-ea"/>
                <a:cs typeface="Arial" charset="0"/>
              </a:rPr>
              <a:t>Nuget</a:t>
            </a:r>
            <a:r>
              <a:rPr lang="en-US" sz="1200" kern="1200" dirty="0">
                <a:solidFill>
                  <a:schemeClr val="tx1"/>
                </a:solidFill>
                <a:effectLst/>
                <a:latin typeface="Franklin Gothic Medium" pitchFamily="34" charset="0"/>
                <a:ea typeface="+mn-ea"/>
                <a:cs typeface="Arial" charset="0"/>
              </a:rPr>
              <a:t> - http://codebetter.com/glennblock/2013/02/28/scriptcs-living-on-the-edge-in-c-without-a-project-on-the-wings-of-roslyn-and-nuget/?utm_source=feedburner&amp;utm_medium=feed&amp;utm_campaign=Feed%3A+CodeBetter+%28CodeBetter.Com%29</a:t>
            </a:r>
          </a:p>
          <a:p>
            <a:r>
              <a:rPr lang="en-US" sz="1200" kern="1200" dirty="0">
                <a:solidFill>
                  <a:schemeClr val="tx1"/>
                </a:solidFill>
                <a:effectLst/>
                <a:latin typeface="Franklin Gothic Medium" pitchFamily="34" charset="0"/>
                <a:ea typeface="+mn-ea"/>
                <a:cs typeface="Arial" charset="0"/>
              </a:rPr>
              <a:t>Scripting and Code Analysis using Roslyn – And a first look at Roslyn CTP - http://www.amazedsaint.com/2011/10/c-vnext-roslynan-introduction-and-quick.html</a:t>
            </a:r>
          </a:p>
          <a:p>
            <a:r>
              <a:rPr lang="en-US" sz="1200" kern="1200" dirty="0">
                <a:solidFill>
                  <a:schemeClr val="tx1"/>
                </a:solidFill>
                <a:effectLst/>
                <a:latin typeface="Franklin Gothic Medium" pitchFamily="34" charset="0"/>
                <a:ea typeface="+mn-ea"/>
                <a:cs typeface="Arial" charset="0"/>
              </a:rPr>
              <a:t>Unit Testing Roslyn-Based Extensions - http://magenic.com/Blog/PostId/20/unit-testing-roslyn-based-extensions</a:t>
            </a:r>
          </a:p>
          <a:p>
            <a:endParaRPr lang="en-US" sz="1200" kern="1200">
              <a:solidFill>
                <a:schemeClr val="tx1"/>
              </a:solidFill>
              <a:effectLst/>
              <a:latin typeface="Franklin Gothic Medium" pitchFamily="34" charset="0"/>
              <a:ea typeface="+mn-ea"/>
              <a:cs typeface="Arial" charset="0"/>
            </a:endParaRPr>
          </a:p>
          <a:p>
            <a:endParaRPr lang="en-US" sz="1200" kern="1200" dirty="0">
              <a:solidFill>
                <a:schemeClr val="tx1"/>
              </a:solidFill>
              <a:effectLst/>
              <a:latin typeface="Franklin Gothic Medium" pitchFamily="34" charset="0"/>
              <a:ea typeface="+mn-ea"/>
              <a:cs typeface="Arial" charset="0"/>
            </a:endParaRPr>
          </a:p>
        </p:txBody>
      </p:sp>
      <p:sp>
        <p:nvSpPr>
          <p:cNvPr id="4" name="Slide Number Placeholder 3"/>
          <p:cNvSpPr>
            <a:spLocks noGrp="1"/>
          </p:cNvSpPr>
          <p:nvPr>
            <p:ph type="sldNum" sz="quarter" idx="5"/>
          </p:nvPr>
        </p:nvSpPr>
        <p:spPr/>
        <p:txBody>
          <a:bodyPr/>
          <a:lstStyle/>
          <a:p>
            <a:fld id="{DE7031FE-F148-41F2-AA91-6C6E1601A8AB}" type="slidenum">
              <a:rPr lang="en-US" smtClean="0"/>
              <a:t>16</a:t>
            </a:fld>
            <a:endParaRPr lang="en-US"/>
          </a:p>
        </p:txBody>
      </p:sp>
    </p:spTree>
    <p:extLst>
      <p:ext uri="{BB962C8B-B14F-4D97-AF65-F5344CB8AC3E}">
        <p14:creationId xmlns:p14="http://schemas.microsoft.com/office/powerpoint/2010/main" val="2858248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is definitely true of the .NET world.</a:t>
            </a:r>
            <a:r>
              <a:rPr lang="en-US" baseline="0" dirty="0"/>
              <a:t> You give the compiler a bunch of code files and other assets, and the compiler magically turns that into a file that contains executable code.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221612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a:t>
            </a:r>
            <a:r>
              <a:rPr lang="en-US" baseline="0" dirty="0"/>
              <a:t> have very little control over the current .NET compiler. You can pass in some switches, but they’re not very interactive.</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1575943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sad, because the compiler generates a lot of useful information about your code. Other tools</a:t>
            </a:r>
            <a:r>
              <a:rPr lang="en-US" baseline="0" dirty="0"/>
              <a:t> have to, in a sense, create their own compilers to provide their great functionality. They’re forced to duplicate what’s already been done. But what happens if they don’t do the exact same thing that the MS compiler does?</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3494527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this has</a:t>
            </a:r>
            <a:r>
              <a:rPr lang="en-US" baseline="0" dirty="0"/>
              <a:t> limited MS in terms of the features they can add to C# and their toolchain.</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3471159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open</a:t>
            </a:r>
            <a:r>
              <a:rPr lang="en-US" baseline="0" dirty="0"/>
              <a:t> up the compiler and provide that information and functionality to every developer.</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3937013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a:t>
            </a:r>
            <a:r>
              <a:rPr lang="en-US" baseline="0" dirty="0"/>
              <a:t> parsing, emitting. </a:t>
            </a:r>
            <a:r>
              <a:rPr lang="en-US" baseline="0" dirty="0" err="1"/>
              <a:t>Etc</a:t>
            </a:r>
            <a:r>
              <a:rPr lang="en-US" baseline="0" dirty="0"/>
              <a:t> logic should be available to other tools to do all sorts of crazy, interesting stuff.</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11</a:t>
            </a:fld>
            <a:endParaRPr lang="en-US"/>
          </a:p>
        </p:txBody>
      </p:sp>
    </p:spTree>
    <p:extLst>
      <p:ext uri="{BB962C8B-B14F-4D97-AF65-F5344CB8AC3E}">
        <p14:creationId xmlns:p14="http://schemas.microsoft.com/office/powerpoint/2010/main" val="1532463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what Project Roslyn, or the Compiler</a:t>
            </a:r>
            <a:r>
              <a:rPr lang="en-US" baseline="0" dirty="0"/>
              <a:t> API, is all about.</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1136071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intent of Project</a:t>
            </a:r>
            <a:r>
              <a:rPr lang="en-US" baseline="0" dirty="0"/>
              <a:t> Roslyn: to provide all of that to you as a .NET API.</a:t>
            </a:r>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13</a:t>
            </a:fld>
            <a:endParaRPr lang="en-US"/>
          </a:p>
        </p:txBody>
      </p:sp>
    </p:spTree>
    <p:extLst>
      <p:ext uri="{BB962C8B-B14F-4D97-AF65-F5344CB8AC3E}">
        <p14:creationId xmlns:p14="http://schemas.microsoft.com/office/powerpoint/2010/main" val="7382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6/8/2020</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6/8/2020</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Using the Compiler API in Real-World Scenarios</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Compiler API</a:t>
            </a:r>
          </a:p>
        </p:txBody>
      </p:sp>
      <p:pic>
        <p:nvPicPr>
          <p:cNvPr id="4" name="Picture 2" descr="http://www.springlakeranch.ca/images/_aug09/whitebox.jpg">
            <a:extLst>
              <a:ext uri="{FF2B5EF4-FFF2-40B4-BE49-F238E27FC236}">
                <a16:creationId xmlns:a16="http://schemas.microsoft.com/office/drawing/2014/main" id="{A4D2E422-9559-4AAF-AC90-6B392D5603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008" y="1635879"/>
            <a:ext cx="6424267" cy="457162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934F5FF-DA5C-49F8-99D9-29F71D393050}"/>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http://www.springlakeranch.ca/images/_aug09/whitebox.jpg</a:t>
            </a:r>
          </a:p>
        </p:txBody>
      </p:sp>
    </p:spTree>
    <p:extLst>
      <p:ext uri="{BB962C8B-B14F-4D97-AF65-F5344CB8AC3E}">
        <p14:creationId xmlns:p14="http://schemas.microsoft.com/office/powerpoint/2010/main" val="2025562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Compiler API</a:t>
            </a:r>
          </a:p>
        </p:txBody>
      </p:sp>
      <p:sp>
        <p:nvSpPr>
          <p:cNvPr id="5" name="Right Arrow 4">
            <a:extLst>
              <a:ext uri="{FF2B5EF4-FFF2-40B4-BE49-F238E27FC236}">
                <a16:creationId xmlns:a16="http://schemas.microsoft.com/office/drawing/2014/main" id="{A17EF877-8EB5-4A73-AC2D-71E069E4FD52}"/>
              </a:ext>
            </a:extLst>
          </p:cNvPr>
          <p:cNvSpPr/>
          <p:nvPr/>
        </p:nvSpPr>
        <p:spPr>
          <a:xfrm>
            <a:off x="4511951" y="3479035"/>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328D87C4-C46C-4C3C-8877-439BCEE895FF}"/>
              </a:ext>
            </a:extLst>
          </p:cNvPr>
          <p:cNvSpPr/>
          <p:nvPr/>
        </p:nvSpPr>
        <p:spPr>
          <a:xfrm>
            <a:off x="5054876" y="3182701"/>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csc.exe</a:t>
            </a:r>
          </a:p>
        </p:txBody>
      </p:sp>
      <p:sp>
        <p:nvSpPr>
          <p:cNvPr id="7" name="Right Arrow 7">
            <a:extLst>
              <a:ext uri="{FF2B5EF4-FFF2-40B4-BE49-F238E27FC236}">
                <a16:creationId xmlns:a16="http://schemas.microsoft.com/office/drawing/2014/main" id="{947271B9-5791-44B3-98E8-5D26EBCEF47B}"/>
              </a:ext>
            </a:extLst>
          </p:cNvPr>
          <p:cNvSpPr/>
          <p:nvPr/>
        </p:nvSpPr>
        <p:spPr>
          <a:xfrm>
            <a:off x="6397901" y="3479035"/>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F0C97F6D-8CAE-48D2-9B68-6CF22380F83A}"/>
              </a:ext>
            </a:extLst>
          </p:cNvPr>
          <p:cNvSpPr/>
          <p:nvPr/>
        </p:nvSpPr>
        <p:spPr>
          <a:xfrm>
            <a:off x="6931301" y="3182701"/>
            <a:ext cx="22860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YourAssembly.dll</a:t>
            </a:r>
          </a:p>
        </p:txBody>
      </p:sp>
      <p:sp>
        <p:nvSpPr>
          <p:cNvPr id="9" name="Flowchart: Multidocument 8">
            <a:extLst>
              <a:ext uri="{FF2B5EF4-FFF2-40B4-BE49-F238E27FC236}">
                <a16:creationId xmlns:a16="http://schemas.microsoft.com/office/drawing/2014/main" id="{EABD43C2-DD8E-47A4-831F-51A53A55AE63}"/>
              </a:ext>
            </a:extLst>
          </p:cNvPr>
          <p:cNvSpPr/>
          <p:nvPr/>
        </p:nvSpPr>
        <p:spPr>
          <a:xfrm>
            <a:off x="3340376" y="3213859"/>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EA3127-E7E4-4770-B3B3-8855BD81A16D}"/>
              </a:ext>
            </a:extLst>
          </p:cNvPr>
          <p:cNvSpPr/>
          <p:nvPr/>
        </p:nvSpPr>
        <p:spPr>
          <a:xfrm>
            <a:off x="3244793" y="4554904"/>
            <a:ext cx="113806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Parsing</a:t>
            </a:r>
          </a:p>
        </p:txBody>
      </p:sp>
      <p:sp>
        <p:nvSpPr>
          <p:cNvPr id="11" name="Rectangle 10">
            <a:extLst>
              <a:ext uri="{FF2B5EF4-FFF2-40B4-BE49-F238E27FC236}">
                <a16:creationId xmlns:a16="http://schemas.microsoft.com/office/drawing/2014/main" id="{46801B42-57C8-4175-A831-8EC3C6CA1592}"/>
              </a:ext>
            </a:extLst>
          </p:cNvPr>
          <p:cNvSpPr/>
          <p:nvPr/>
        </p:nvSpPr>
        <p:spPr>
          <a:xfrm>
            <a:off x="4506664" y="4553845"/>
            <a:ext cx="11361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Symbols</a:t>
            </a:r>
          </a:p>
        </p:txBody>
      </p:sp>
      <p:sp>
        <p:nvSpPr>
          <p:cNvPr id="12" name="Rectangle 11">
            <a:extLst>
              <a:ext uri="{FF2B5EF4-FFF2-40B4-BE49-F238E27FC236}">
                <a16:creationId xmlns:a16="http://schemas.microsoft.com/office/drawing/2014/main" id="{9059FBC6-B3F8-4B20-8FF6-96440CA7A138}"/>
              </a:ext>
            </a:extLst>
          </p:cNvPr>
          <p:cNvSpPr/>
          <p:nvPr/>
        </p:nvSpPr>
        <p:spPr>
          <a:xfrm>
            <a:off x="5776897" y="4553845"/>
            <a:ext cx="11361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Binding</a:t>
            </a:r>
          </a:p>
        </p:txBody>
      </p:sp>
      <p:sp>
        <p:nvSpPr>
          <p:cNvPr id="13" name="Rectangle 12">
            <a:extLst>
              <a:ext uri="{FF2B5EF4-FFF2-40B4-BE49-F238E27FC236}">
                <a16:creationId xmlns:a16="http://schemas.microsoft.com/office/drawing/2014/main" id="{C40CFF5A-5471-4400-9C85-9AE05842FA4C}"/>
              </a:ext>
            </a:extLst>
          </p:cNvPr>
          <p:cNvSpPr/>
          <p:nvPr/>
        </p:nvSpPr>
        <p:spPr>
          <a:xfrm>
            <a:off x="7034197" y="4553845"/>
            <a:ext cx="113618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Emitting</a:t>
            </a:r>
          </a:p>
        </p:txBody>
      </p:sp>
      <p:sp>
        <p:nvSpPr>
          <p:cNvPr id="14" name="Left Brace 13">
            <a:extLst>
              <a:ext uri="{FF2B5EF4-FFF2-40B4-BE49-F238E27FC236}">
                <a16:creationId xmlns:a16="http://schemas.microsoft.com/office/drawing/2014/main" id="{1D747D26-72ED-4770-A513-7EED07876854}"/>
              </a:ext>
            </a:extLst>
          </p:cNvPr>
          <p:cNvSpPr/>
          <p:nvPr/>
        </p:nvSpPr>
        <p:spPr>
          <a:xfrm rot="5400000">
            <a:off x="5593286" y="1832820"/>
            <a:ext cx="228602" cy="4925587"/>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6291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Compiler API</a:t>
            </a:r>
          </a:p>
        </p:txBody>
      </p:sp>
      <p:sp>
        <p:nvSpPr>
          <p:cNvPr id="6" name="Rectangle 5">
            <a:extLst>
              <a:ext uri="{FF2B5EF4-FFF2-40B4-BE49-F238E27FC236}">
                <a16:creationId xmlns:a16="http://schemas.microsoft.com/office/drawing/2014/main" id="{7934F5FF-DA5C-49F8-99D9-29F71D393050}"/>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https://github.com/dotnet/swag/blob/master/roslyn/roslyn_kuhlenh.png</a:t>
            </a:r>
          </a:p>
          <a:p>
            <a:pPr algn="r"/>
            <a:r>
              <a:rPr lang="en-US" sz="1200" dirty="0">
                <a:latin typeface="+mj-lt"/>
                <a:cs typeface="Calibri" pitchFamily="34" charset="0"/>
              </a:rPr>
              <a:t>https://github.com/dotnet/swag/blob/master/roslyn/roslyn_icon_kuhlenh.png</a:t>
            </a:r>
          </a:p>
        </p:txBody>
      </p:sp>
      <p:pic>
        <p:nvPicPr>
          <p:cNvPr id="5" name="Picture 8" descr="roslyn_kuhlenh.png">
            <a:extLst>
              <a:ext uri="{FF2B5EF4-FFF2-40B4-BE49-F238E27FC236}">
                <a16:creationId xmlns:a16="http://schemas.microsoft.com/office/drawing/2014/main" id="{86F4CEFB-167A-49E1-979E-14C8D1E9D4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7840" y="2376818"/>
            <a:ext cx="4610331" cy="25553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descr="roslyn_icon_kuhlenh.png">
            <a:extLst>
              <a:ext uri="{FF2B5EF4-FFF2-40B4-BE49-F238E27FC236}">
                <a16:creationId xmlns:a16="http://schemas.microsoft.com/office/drawing/2014/main" id="{838A0B17-6D00-462E-BC6D-1C8AA19C4A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4960" y="2373713"/>
            <a:ext cx="2558485" cy="2558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1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Compiler API</a:t>
            </a:r>
          </a:p>
        </p:txBody>
      </p:sp>
      <p:sp>
        <p:nvSpPr>
          <p:cNvPr id="6" name="Rectangle 5">
            <a:extLst>
              <a:ext uri="{FF2B5EF4-FFF2-40B4-BE49-F238E27FC236}">
                <a16:creationId xmlns:a16="http://schemas.microsoft.com/office/drawing/2014/main" id="{7934F5FF-DA5C-49F8-99D9-29F71D393050}"/>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http://msdn.microsoft.com/en-US/roslyn</a:t>
            </a:r>
          </a:p>
        </p:txBody>
      </p:sp>
      <p:pic>
        <p:nvPicPr>
          <p:cNvPr id="8" name="Picture 7">
            <a:extLst>
              <a:ext uri="{FF2B5EF4-FFF2-40B4-BE49-F238E27FC236}">
                <a16:creationId xmlns:a16="http://schemas.microsoft.com/office/drawing/2014/main" id="{46C59E82-C643-4A02-8624-78BE233BD7C1}"/>
              </a:ext>
            </a:extLst>
          </p:cNvPr>
          <p:cNvPicPr>
            <a:picLocks noChangeAspect="1"/>
          </p:cNvPicPr>
          <p:nvPr/>
        </p:nvPicPr>
        <p:blipFill>
          <a:blip r:embed="rId3"/>
          <a:stretch>
            <a:fillRect/>
          </a:stretch>
        </p:blipFill>
        <p:spPr>
          <a:xfrm>
            <a:off x="2143916" y="1918686"/>
            <a:ext cx="7904167" cy="3748368"/>
          </a:xfrm>
          <a:prstGeom prst="rect">
            <a:avLst/>
          </a:prstGeom>
        </p:spPr>
      </p:pic>
    </p:spTree>
    <p:extLst>
      <p:ext uri="{BB962C8B-B14F-4D97-AF65-F5344CB8AC3E}">
        <p14:creationId xmlns:p14="http://schemas.microsoft.com/office/powerpoint/2010/main" val="510135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AD96-FE9C-497B-A8DE-368A04EA9966}"/>
              </a:ext>
            </a:extLst>
          </p:cNvPr>
          <p:cNvSpPr>
            <a:spLocks noGrp="1"/>
          </p:cNvSpPr>
          <p:nvPr>
            <p:ph type="title"/>
          </p:nvPr>
        </p:nvSpPr>
        <p:spPr/>
        <p:txBody>
          <a:bodyPr/>
          <a:lstStyle/>
          <a:p>
            <a:r>
              <a:rPr lang="en-US" dirty="0"/>
              <a:t>Demo: Compiler API Usage</a:t>
            </a:r>
          </a:p>
        </p:txBody>
      </p:sp>
      <p:sp>
        <p:nvSpPr>
          <p:cNvPr id="3" name="Text Placeholder 2">
            <a:extLst>
              <a:ext uri="{FF2B5EF4-FFF2-40B4-BE49-F238E27FC236}">
                <a16:creationId xmlns:a16="http://schemas.microsoft.com/office/drawing/2014/main" id="{091D90BD-9A43-4E47-BBB0-942CF0806A01}"/>
              </a:ext>
            </a:extLst>
          </p:cNvPr>
          <p:cNvSpPr>
            <a:spLocks noGrp="1"/>
          </p:cNvSpPr>
          <p:nvPr>
            <p:ph type="body" idx="1"/>
          </p:nvPr>
        </p:nvSpPr>
        <p:spPr/>
        <p:txBody>
          <a:bodyPr/>
          <a:lstStyle/>
          <a:p>
            <a:r>
              <a:rPr lang="en-US" dirty="0"/>
              <a:t>Using the Compiler API in Real-World Scenarios</a:t>
            </a:r>
          </a:p>
          <a:p>
            <a:endParaRPr lang="en-US" dirty="0"/>
          </a:p>
        </p:txBody>
      </p:sp>
    </p:spTree>
    <p:extLst>
      <p:ext uri="{BB962C8B-B14F-4D97-AF65-F5344CB8AC3E}">
        <p14:creationId xmlns:p14="http://schemas.microsoft.com/office/powerpoint/2010/main" val="319841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Source Generators</a:t>
            </a:r>
          </a:p>
        </p:txBody>
      </p:sp>
      <p:sp>
        <p:nvSpPr>
          <p:cNvPr id="6" name="Rectangle 5">
            <a:extLst>
              <a:ext uri="{FF2B5EF4-FFF2-40B4-BE49-F238E27FC236}">
                <a16:creationId xmlns:a16="http://schemas.microsoft.com/office/drawing/2014/main" id="{7934F5FF-DA5C-49F8-99D9-29F71D393050}"/>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https://devblogs.microsoft.com/dotnet/introducing-c-source-generators/</a:t>
            </a:r>
          </a:p>
        </p:txBody>
      </p:sp>
      <p:pic>
        <p:nvPicPr>
          <p:cNvPr id="8" name="Picture 7">
            <a:extLst>
              <a:ext uri="{FF2B5EF4-FFF2-40B4-BE49-F238E27FC236}">
                <a16:creationId xmlns:a16="http://schemas.microsoft.com/office/drawing/2014/main" id="{624F6D2E-F49D-4401-8BF3-E4712F628DE2}"/>
              </a:ext>
            </a:extLst>
          </p:cNvPr>
          <p:cNvPicPr>
            <a:picLocks noChangeAspect="1"/>
          </p:cNvPicPr>
          <p:nvPr/>
        </p:nvPicPr>
        <p:blipFill>
          <a:blip r:embed="rId3"/>
          <a:stretch>
            <a:fillRect/>
          </a:stretch>
        </p:blipFill>
        <p:spPr>
          <a:xfrm>
            <a:off x="2080652" y="1459402"/>
            <a:ext cx="8030696" cy="4658375"/>
          </a:xfrm>
          <a:prstGeom prst="rect">
            <a:avLst/>
          </a:prstGeom>
        </p:spPr>
      </p:pic>
    </p:spTree>
    <p:extLst>
      <p:ext uri="{BB962C8B-B14F-4D97-AF65-F5344CB8AC3E}">
        <p14:creationId xmlns:p14="http://schemas.microsoft.com/office/powerpoint/2010/main" val="3346395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Using the Compiler API in Real-World Scenarios</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
        <p:nvSpPr>
          <p:cNvPr id="5" name="TextBox 4">
            <a:extLst>
              <a:ext uri="{FF2B5EF4-FFF2-40B4-BE49-F238E27FC236}">
                <a16:creationId xmlns:a16="http://schemas.microsoft.com/office/drawing/2014/main" id="{04B3E84D-B7D6-46FB-BE35-D3CFB2E1E0CD}"/>
              </a:ext>
            </a:extLst>
          </p:cNvPr>
          <p:cNvSpPr txBox="1"/>
          <p:nvPr/>
        </p:nvSpPr>
        <p:spPr>
          <a:xfrm>
            <a:off x="0" y="4787757"/>
            <a:ext cx="9670912" cy="2070243"/>
          </a:xfrm>
          <a:prstGeom prst="rect">
            <a:avLst/>
          </a:prstGeom>
          <a:noFill/>
        </p:spPr>
        <p:txBody>
          <a:bodyPr wrap="square" rtlCol="0" anchor="ctr" anchorCtr="0">
            <a:noAutofit/>
          </a:bodyPr>
          <a:lstStyle/>
          <a:p>
            <a:r>
              <a:rPr lang="en-US" dirty="0"/>
              <a:t>Remember…</a:t>
            </a:r>
          </a:p>
          <a:p>
            <a:pPr marL="285750" indent="-285750">
              <a:buClr>
                <a:schemeClr val="tx1"/>
              </a:buClr>
              <a:buFont typeface="Arial" panose="020B0604020202020204" pitchFamily="34" charset="0"/>
              <a:buChar char="•"/>
            </a:pPr>
            <a:r>
              <a:rPr lang="en-US" dirty="0"/>
              <a:t>https://github.com/MarimerLLC/csla</a:t>
            </a:r>
          </a:p>
          <a:p>
            <a:pPr marL="285750" indent="-285750">
              <a:buClr>
                <a:schemeClr val="tx1"/>
              </a:buClr>
              <a:buFont typeface="Arial" panose="020B0604020202020204" pitchFamily="34" charset="0"/>
              <a:buChar char="•"/>
            </a:pPr>
            <a:r>
              <a:rPr lang="en-US" dirty="0"/>
              <a:t>https://github.com/JasonBock/AutoArrange</a:t>
            </a:r>
          </a:p>
          <a:p>
            <a:pPr marL="285750" indent="-285750">
              <a:buClr>
                <a:schemeClr val="tx1"/>
              </a:buClr>
              <a:buFont typeface="Arial" panose="020B0604020202020204" pitchFamily="34" charset="0"/>
              <a:buChar char="•"/>
            </a:pPr>
            <a:r>
              <a:rPr lang="en-US" dirty="0"/>
              <a:t>https://github.com/JasonBock/Rocks</a:t>
            </a:r>
          </a:p>
          <a:p>
            <a:pPr marL="285750" indent="-285750">
              <a:buClr>
                <a:schemeClr val="tx1"/>
              </a:buClr>
              <a:buFont typeface="Arial" panose="020B0604020202020204" pitchFamily="34" charset="0"/>
              <a:buChar char="•"/>
            </a:pPr>
            <a:r>
              <a:rPr lang="en-US" dirty="0"/>
              <a:t>https://github.com/JasonBock/EditorConfigGenerator</a:t>
            </a:r>
          </a:p>
          <a:p>
            <a:pPr marL="285750" indent="-285750">
              <a:buClr>
                <a:schemeClr val="tx1"/>
              </a:buClr>
              <a:buFont typeface="Arial" panose="020B0604020202020204" pitchFamily="34" charset="0"/>
              <a:buChar char="•"/>
            </a:pPr>
            <a:r>
              <a:rPr lang="en-US" dirty="0"/>
              <a:t>https://github.com/JasonBock/Presentations</a:t>
            </a:r>
          </a:p>
          <a:p>
            <a:pPr marL="285750" indent="-285750">
              <a:buClr>
                <a:schemeClr val="tx1"/>
              </a:buClr>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3025590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432154" y="1592868"/>
            <a:ext cx="11430000" cy="4810845"/>
          </a:xfrm>
        </p:spPr>
        <p:txBody>
          <a:bodyPr anchor="ctr" anchorCtr="0"/>
          <a:lstStyle/>
          <a:p>
            <a:pPr marL="68580" indent="0" algn="ctr">
              <a:buNone/>
            </a:pPr>
            <a:r>
              <a:rPr lang="en-US" sz="2400" dirty="0"/>
              <a:t>https://github.com/MarimerLLC/csla</a:t>
            </a:r>
          </a:p>
          <a:p>
            <a:pPr marL="68580" indent="0" algn="ctr">
              <a:buNone/>
            </a:pPr>
            <a:r>
              <a:rPr lang="en-US" sz="2400" dirty="0"/>
              <a:t>https://github.com/JasonBock/AutoArrange</a:t>
            </a:r>
          </a:p>
          <a:p>
            <a:pPr marL="68580" indent="0" algn="ctr">
              <a:buNone/>
            </a:pPr>
            <a:r>
              <a:rPr lang="en-US" sz="2400" dirty="0"/>
              <a:t>https://github.com/JasonBock/Rocks</a:t>
            </a:r>
          </a:p>
          <a:p>
            <a:pPr marL="68580" indent="0" algn="ctr">
              <a:buNone/>
            </a:pPr>
            <a:r>
              <a:rPr lang="en-US" sz="2400" dirty="0"/>
              <a:t>https://github.com/JasonBock/EditorConfigGenerator</a:t>
            </a:r>
          </a:p>
          <a:p>
            <a:pPr marL="68580" indent="0" algn="ctr">
              <a:buNone/>
            </a:pPr>
            <a:endParaRPr lang="en-US" sz="2400" dirty="0"/>
          </a:p>
          <a:p>
            <a:pPr marL="68580" indent="0" algn="ctr">
              <a:buNone/>
            </a:pPr>
            <a:r>
              <a:rPr lang="en-US" sz="2400" dirty="0"/>
              <a:t>https://github.com/JasonBock/Presentations</a:t>
            </a:r>
          </a:p>
        </p:txBody>
      </p:sp>
    </p:spTree>
    <p:extLst>
      <p:ext uri="{BB962C8B-B14F-4D97-AF65-F5344CB8AC3E}">
        <p14:creationId xmlns:p14="http://schemas.microsoft.com/office/powerpoint/2010/main" val="3372829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Compiler API</a:t>
            </a:r>
          </a:p>
          <a:p>
            <a:r>
              <a:rPr lang="en-US" dirty="0"/>
              <a:t>Demos</a:t>
            </a:r>
          </a:p>
        </p:txBody>
      </p:sp>
      <p:sp>
        <p:nvSpPr>
          <p:cNvPr id="4" name="TextBox 3">
            <a:extLst>
              <a:ext uri="{FF2B5EF4-FFF2-40B4-BE49-F238E27FC236}">
                <a16:creationId xmlns:a16="http://schemas.microsoft.com/office/drawing/2014/main" id="{8DBBCDCA-2107-4E8B-88C2-5B1AA2C9D02E}"/>
              </a:ext>
            </a:extLst>
          </p:cNvPr>
          <p:cNvSpPr txBox="1"/>
          <p:nvPr/>
        </p:nvSpPr>
        <p:spPr>
          <a:xfrm>
            <a:off x="4014112" y="3264912"/>
            <a:ext cx="6892914" cy="2677656"/>
          </a:xfrm>
          <a:prstGeom prst="rect">
            <a:avLst/>
          </a:prstGeom>
          <a:noFill/>
        </p:spPr>
        <p:txBody>
          <a:bodyPr wrap="none" rtlCol="0">
            <a:spAutoFit/>
          </a:bodyPr>
          <a:lstStyle/>
          <a:p>
            <a:pPr algn="ctr"/>
            <a:r>
              <a:rPr lang="en-US" sz="2400" dirty="0"/>
              <a:t>Remember…</a:t>
            </a:r>
          </a:p>
          <a:p>
            <a:pPr algn="ctr"/>
            <a:r>
              <a:rPr lang="en-US" sz="2400" dirty="0"/>
              <a:t>https://github.com/MarimerLLC/csla</a:t>
            </a:r>
          </a:p>
          <a:p>
            <a:pPr algn="ctr"/>
            <a:r>
              <a:rPr lang="en-US" sz="2400" dirty="0"/>
              <a:t>https://github.com/JasonBock/AutoArrange</a:t>
            </a:r>
          </a:p>
          <a:p>
            <a:pPr algn="ctr"/>
            <a:r>
              <a:rPr lang="en-US" sz="2400" dirty="0"/>
              <a:t>https://github.com/JasonBock/Rocks</a:t>
            </a:r>
          </a:p>
          <a:p>
            <a:pPr algn="ctr"/>
            <a:r>
              <a:rPr lang="en-US" sz="2400" dirty="0"/>
              <a:t>https://github.com/JasonBock/EditorConfigGenerator</a:t>
            </a:r>
          </a:p>
          <a:p>
            <a:pPr algn="ctr"/>
            <a:endParaRPr lang="en-US" sz="2400" dirty="0"/>
          </a:p>
          <a:p>
            <a:pPr algn="ctr"/>
            <a:r>
              <a:rPr lang="en-US" sz="2400" dirty="0"/>
              <a:t>https://github.com/JasonBock/Presentations</a:t>
            </a:r>
          </a:p>
        </p:txBody>
      </p:sp>
    </p:spTree>
    <p:extLst>
      <p:ext uri="{BB962C8B-B14F-4D97-AF65-F5344CB8AC3E}">
        <p14:creationId xmlns:p14="http://schemas.microsoft.com/office/powerpoint/2010/main" val="169452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Compiler API</a:t>
            </a:r>
          </a:p>
        </p:txBody>
      </p:sp>
      <p:pic>
        <p:nvPicPr>
          <p:cNvPr id="12" name="Picture 11">
            <a:extLst>
              <a:ext uri="{FF2B5EF4-FFF2-40B4-BE49-F238E27FC236}">
                <a16:creationId xmlns:a16="http://schemas.microsoft.com/office/drawing/2014/main" id="{0A30F2C1-A48A-4C47-8869-3F3E4178803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57650" y="2124522"/>
            <a:ext cx="4076699" cy="3277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a:extLst>
              <a:ext uri="{FF2B5EF4-FFF2-40B4-BE49-F238E27FC236}">
                <a16:creationId xmlns:a16="http://schemas.microsoft.com/office/drawing/2014/main" id="{9089658D-AEAA-47AB-8F4F-20498B07EF01}"/>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http://www.paperchase.co.uk/content/ebiz/paperchase/invt/00477868/00477868_large.jpg</a:t>
            </a:r>
          </a:p>
        </p:txBody>
      </p:sp>
    </p:spTree>
    <p:extLst>
      <p:ext uri="{BB962C8B-B14F-4D97-AF65-F5344CB8AC3E}">
        <p14:creationId xmlns:p14="http://schemas.microsoft.com/office/powerpoint/2010/main" val="4294231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Compiler API</a:t>
            </a:r>
          </a:p>
        </p:txBody>
      </p:sp>
      <p:sp>
        <p:nvSpPr>
          <p:cNvPr id="5" name="Right Arrow 4">
            <a:extLst>
              <a:ext uri="{FF2B5EF4-FFF2-40B4-BE49-F238E27FC236}">
                <a16:creationId xmlns:a16="http://schemas.microsoft.com/office/drawing/2014/main" id="{A17EF877-8EB5-4A73-AC2D-71E069E4FD52}"/>
              </a:ext>
            </a:extLst>
          </p:cNvPr>
          <p:cNvSpPr/>
          <p:nvPr/>
        </p:nvSpPr>
        <p:spPr>
          <a:xfrm>
            <a:off x="4511951" y="3479035"/>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328D87C4-C46C-4C3C-8877-439BCEE895FF}"/>
              </a:ext>
            </a:extLst>
          </p:cNvPr>
          <p:cNvSpPr/>
          <p:nvPr/>
        </p:nvSpPr>
        <p:spPr>
          <a:xfrm>
            <a:off x="5054876" y="3182701"/>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csc.exe</a:t>
            </a:r>
          </a:p>
        </p:txBody>
      </p:sp>
      <p:sp>
        <p:nvSpPr>
          <p:cNvPr id="7" name="Right Arrow 7">
            <a:extLst>
              <a:ext uri="{FF2B5EF4-FFF2-40B4-BE49-F238E27FC236}">
                <a16:creationId xmlns:a16="http://schemas.microsoft.com/office/drawing/2014/main" id="{947271B9-5791-44B3-98E8-5D26EBCEF47B}"/>
              </a:ext>
            </a:extLst>
          </p:cNvPr>
          <p:cNvSpPr/>
          <p:nvPr/>
        </p:nvSpPr>
        <p:spPr>
          <a:xfrm>
            <a:off x="6397901" y="3479035"/>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F0C97F6D-8CAE-48D2-9B68-6CF22380F83A}"/>
              </a:ext>
            </a:extLst>
          </p:cNvPr>
          <p:cNvSpPr/>
          <p:nvPr/>
        </p:nvSpPr>
        <p:spPr>
          <a:xfrm>
            <a:off x="6931301" y="3182701"/>
            <a:ext cx="22860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YourAssembly.dll</a:t>
            </a:r>
          </a:p>
        </p:txBody>
      </p:sp>
      <p:sp>
        <p:nvSpPr>
          <p:cNvPr id="9" name="Flowchart: Multidocument 8">
            <a:extLst>
              <a:ext uri="{FF2B5EF4-FFF2-40B4-BE49-F238E27FC236}">
                <a16:creationId xmlns:a16="http://schemas.microsoft.com/office/drawing/2014/main" id="{EABD43C2-DD8E-47A4-831F-51A53A55AE63}"/>
              </a:ext>
            </a:extLst>
          </p:cNvPr>
          <p:cNvSpPr/>
          <p:nvPr/>
        </p:nvSpPr>
        <p:spPr>
          <a:xfrm>
            <a:off x="3340376" y="3213859"/>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564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Compiler API</a:t>
            </a:r>
          </a:p>
        </p:txBody>
      </p:sp>
      <p:sp>
        <p:nvSpPr>
          <p:cNvPr id="5" name="Right Arrow 4">
            <a:extLst>
              <a:ext uri="{FF2B5EF4-FFF2-40B4-BE49-F238E27FC236}">
                <a16:creationId xmlns:a16="http://schemas.microsoft.com/office/drawing/2014/main" id="{A17EF877-8EB5-4A73-AC2D-71E069E4FD52}"/>
              </a:ext>
            </a:extLst>
          </p:cNvPr>
          <p:cNvSpPr/>
          <p:nvPr/>
        </p:nvSpPr>
        <p:spPr>
          <a:xfrm>
            <a:off x="4511951" y="3479035"/>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328D87C4-C46C-4C3C-8877-439BCEE895FF}"/>
              </a:ext>
            </a:extLst>
          </p:cNvPr>
          <p:cNvSpPr/>
          <p:nvPr/>
        </p:nvSpPr>
        <p:spPr>
          <a:xfrm>
            <a:off x="5054876" y="3182701"/>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csc.exe</a:t>
            </a:r>
          </a:p>
        </p:txBody>
      </p:sp>
      <p:sp>
        <p:nvSpPr>
          <p:cNvPr id="7" name="Right Arrow 7">
            <a:extLst>
              <a:ext uri="{FF2B5EF4-FFF2-40B4-BE49-F238E27FC236}">
                <a16:creationId xmlns:a16="http://schemas.microsoft.com/office/drawing/2014/main" id="{947271B9-5791-44B3-98E8-5D26EBCEF47B}"/>
              </a:ext>
            </a:extLst>
          </p:cNvPr>
          <p:cNvSpPr/>
          <p:nvPr/>
        </p:nvSpPr>
        <p:spPr>
          <a:xfrm>
            <a:off x="6397901" y="3479035"/>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F0C97F6D-8CAE-48D2-9B68-6CF22380F83A}"/>
              </a:ext>
            </a:extLst>
          </p:cNvPr>
          <p:cNvSpPr/>
          <p:nvPr/>
        </p:nvSpPr>
        <p:spPr>
          <a:xfrm>
            <a:off x="6931301" y="3182701"/>
            <a:ext cx="22860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YourAssembly.dll</a:t>
            </a:r>
          </a:p>
        </p:txBody>
      </p:sp>
      <p:sp>
        <p:nvSpPr>
          <p:cNvPr id="9" name="Flowchart: Multidocument 8">
            <a:extLst>
              <a:ext uri="{FF2B5EF4-FFF2-40B4-BE49-F238E27FC236}">
                <a16:creationId xmlns:a16="http://schemas.microsoft.com/office/drawing/2014/main" id="{EABD43C2-DD8E-47A4-831F-51A53A55AE63}"/>
              </a:ext>
            </a:extLst>
          </p:cNvPr>
          <p:cNvSpPr/>
          <p:nvPr/>
        </p:nvSpPr>
        <p:spPr>
          <a:xfrm>
            <a:off x="3340376" y="3213859"/>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0">
            <a:extLst>
              <a:ext uri="{FF2B5EF4-FFF2-40B4-BE49-F238E27FC236}">
                <a16:creationId xmlns:a16="http://schemas.microsoft.com/office/drawing/2014/main" id="{A474E460-9517-4734-952A-AC6FC9360378}"/>
              </a:ext>
            </a:extLst>
          </p:cNvPr>
          <p:cNvSpPr/>
          <p:nvPr/>
        </p:nvSpPr>
        <p:spPr>
          <a:xfrm>
            <a:off x="5054876" y="4700649"/>
            <a:ext cx="1257300" cy="82126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44 switches</a:t>
            </a:r>
          </a:p>
        </p:txBody>
      </p:sp>
      <p:sp>
        <p:nvSpPr>
          <p:cNvPr id="11" name="Right Arrow 11">
            <a:extLst>
              <a:ext uri="{FF2B5EF4-FFF2-40B4-BE49-F238E27FC236}">
                <a16:creationId xmlns:a16="http://schemas.microsoft.com/office/drawing/2014/main" id="{D510EC28-E206-4DA7-98E5-A9D7A16CEC5E}"/>
              </a:ext>
            </a:extLst>
          </p:cNvPr>
          <p:cNvSpPr/>
          <p:nvPr/>
        </p:nvSpPr>
        <p:spPr>
          <a:xfrm rot="16200000">
            <a:off x="5454926" y="4273083"/>
            <a:ext cx="457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4EF720-A5B8-4F8F-A7C7-232122E31B65}"/>
              </a:ext>
            </a:extLst>
          </p:cNvPr>
          <p:cNvSpPr/>
          <p:nvPr/>
        </p:nvSpPr>
        <p:spPr>
          <a:xfrm>
            <a:off x="1" y="6276894"/>
            <a:ext cx="12192000" cy="453605"/>
          </a:xfrm>
          <a:prstGeom prst="rect">
            <a:avLst/>
          </a:prstGeom>
        </p:spPr>
        <p:txBody>
          <a:bodyPr wrap="square" anchor="ctr" anchorCtr="0">
            <a:noAutofit/>
          </a:bodyPr>
          <a:lstStyle/>
          <a:p>
            <a:pPr algn="r"/>
            <a:r>
              <a:rPr lang="en-US" sz="1200" dirty="0">
                <a:latin typeface="+mj-lt"/>
                <a:cs typeface="Calibri" pitchFamily="34" charset="0"/>
              </a:rPr>
              <a:t>http://msdn.microsoft.com/en-us/library/6ds95cz0.aspx</a:t>
            </a:r>
          </a:p>
        </p:txBody>
      </p:sp>
    </p:spTree>
    <p:extLst>
      <p:ext uri="{BB962C8B-B14F-4D97-AF65-F5344CB8AC3E}">
        <p14:creationId xmlns:p14="http://schemas.microsoft.com/office/powerpoint/2010/main" val="321366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Compiler API</a:t>
            </a:r>
          </a:p>
        </p:txBody>
      </p:sp>
      <p:graphicFrame>
        <p:nvGraphicFramePr>
          <p:cNvPr id="5" name="Diagram 4">
            <a:extLst>
              <a:ext uri="{FF2B5EF4-FFF2-40B4-BE49-F238E27FC236}">
                <a16:creationId xmlns:a16="http://schemas.microsoft.com/office/drawing/2014/main" id="{A68424B9-F853-4D72-BEC1-126EF017727B}"/>
              </a:ext>
            </a:extLst>
          </p:cNvPr>
          <p:cNvGraphicFramePr/>
          <p:nvPr>
            <p:extLst>
              <p:ext uri="{D42A27DB-BD31-4B8C-83A1-F6EECF244321}">
                <p14:modId xmlns:p14="http://schemas.microsoft.com/office/powerpoint/2010/main" val="478128790"/>
              </p:ext>
            </p:extLst>
          </p:nvPr>
        </p:nvGraphicFramePr>
        <p:xfrm>
          <a:off x="2111344" y="1728561"/>
          <a:ext cx="8155778" cy="43162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590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7694-CE37-4055-BC47-23C3E2BE7940}"/>
              </a:ext>
            </a:extLst>
          </p:cNvPr>
          <p:cNvSpPr>
            <a:spLocks noGrp="1"/>
          </p:cNvSpPr>
          <p:nvPr>
            <p:ph type="title"/>
          </p:nvPr>
        </p:nvSpPr>
        <p:spPr/>
        <p:txBody>
          <a:bodyPr/>
          <a:lstStyle/>
          <a:p>
            <a:r>
              <a:rPr lang="en-US" dirty="0"/>
              <a:t>Compiler API</a:t>
            </a:r>
          </a:p>
        </p:txBody>
      </p:sp>
      <p:pic>
        <p:nvPicPr>
          <p:cNvPr id="5" name="Picture 4">
            <a:extLst>
              <a:ext uri="{FF2B5EF4-FFF2-40B4-BE49-F238E27FC236}">
                <a16:creationId xmlns:a16="http://schemas.microsoft.com/office/drawing/2014/main" id="{ADD6DCDB-E5DD-47BD-8F78-1CF993694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7010" y="1690688"/>
            <a:ext cx="6697980" cy="4465320"/>
          </a:xfrm>
          <a:prstGeom prst="rect">
            <a:avLst/>
          </a:prstGeom>
        </p:spPr>
      </p:pic>
    </p:spTree>
    <p:extLst>
      <p:ext uri="{BB962C8B-B14F-4D97-AF65-F5344CB8AC3E}">
        <p14:creationId xmlns:p14="http://schemas.microsoft.com/office/powerpoint/2010/main" val="405194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1598</Words>
  <Application>Microsoft Office PowerPoint</Application>
  <PresentationFormat>Widescreen</PresentationFormat>
  <Paragraphs>148</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Franklin Gothic Medium</vt:lpstr>
      <vt:lpstr>Office Theme</vt:lpstr>
      <vt:lpstr>Using the Compiler API in Real-World Scenarios</vt:lpstr>
      <vt:lpstr>Personal Info</vt:lpstr>
      <vt:lpstr>Downloads</vt:lpstr>
      <vt:lpstr>Overview</vt:lpstr>
      <vt:lpstr>Compiler API</vt:lpstr>
      <vt:lpstr>Compiler API</vt:lpstr>
      <vt:lpstr>Compiler API</vt:lpstr>
      <vt:lpstr>Compiler API</vt:lpstr>
      <vt:lpstr>Compiler API</vt:lpstr>
      <vt:lpstr>Compiler API</vt:lpstr>
      <vt:lpstr>Compiler API</vt:lpstr>
      <vt:lpstr>Compiler API</vt:lpstr>
      <vt:lpstr>Compiler API</vt:lpstr>
      <vt:lpstr>Demo: Compiler API Usage</vt:lpstr>
      <vt:lpstr>Source Generators</vt:lpstr>
      <vt:lpstr>Using the Compiler API in Real-World Scenarios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15</cp:revision>
  <dcterms:created xsi:type="dcterms:W3CDTF">2020-06-05T19:52:21Z</dcterms:created>
  <dcterms:modified xsi:type="dcterms:W3CDTF">2020-06-08T19:06:18Z</dcterms:modified>
</cp:coreProperties>
</file>