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70" r:id="rId5"/>
    <p:sldId id="272" r:id="rId6"/>
    <p:sldId id="273" r:id="rId7"/>
    <p:sldId id="274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853" autoAdjust="0"/>
  </p:normalViewPr>
  <p:slideViewPr>
    <p:cSldViewPr snapToGrid="0" showGuides="1">
      <p:cViewPr varScale="1">
        <p:scale>
          <a:sx n="95" d="100"/>
          <a:sy n="95" d="100"/>
        </p:scale>
        <p:origin x="1134" y="78"/>
      </p:cViewPr>
      <p:guideLst>
        <p:guide orient="horz" pos="187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1302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E5BDF-9B7E-3646-B6C9-FC2C3E116129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BADB7-1FBB-B74E-B90C-DA1567BD0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38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8BADB7-1FBB-B74E-B90C-DA1567BD04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  <a:p>
            <a:r>
              <a:rPr lang="en-US" dirty="0"/>
              <a:t>* </a:t>
            </a:r>
            <a:r>
              <a:rPr lang="en-US" dirty="0" err="1"/>
              <a:t>SignalR.Orleans</a:t>
            </a:r>
            <a:r>
              <a:rPr lang="en-US" dirty="0"/>
              <a:t> - https://github.com/OrleansContrib/SignalR.Orleans</a:t>
            </a:r>
          </a:p>
          <a:p>
            <a:r>
              <a:rPr lang="en-US" dirty="0"/>
              <a:t>* How to build real-world applications with Orleans - John Azariah and Sergey </a:t>
            </a:r>
            <a:r>
              <a:rPr lang="en-US" dirty="0" err="1"/>
              <a:t>Bykov</a:t>
            </a:r>
            <a:r>
              <a:rPr lang="en-US" dirty="0"/>
              <a:t> - https://www.youtube.com/watch?v=7OVU9Mqqzgs</a:t>
            </a:r>
          </a:p>
          <a:p>
            <a:r>
              <a:rPr lang="en-US" dirty="0"/>
              <a:t>* Microsoft's Project Orleans: Richard Astbury - https://www.youtube.com/watch?v=HC-Drf8F18I</a:t>
            </a:r>
          </a:p>
          <a:p>
            <a:r>
              <a:rPr lang="en-US" dirty="0"/>
              <a:t>* Josef </a:t>
            </a:r>
            <a:r>
              <a:rPr lang="en-US" dirty="0" err="1"/>
              <a:t>Burant</a:t>
            </a:r>
            <a:r>
              <a:rPr lang="en-US" dirty="0"/>
              <a:t>: MS Orleans in Real World Application - https://www.youtube.com/watch?v=hI9hjwwaWBw</a:t>
            </a:r>
          </a:p>
          <a:p>
            <a:r>
              <a:rPr lang="en-US" dirty="0"/>
              <a:t>* Geo-Distribution of Actor-Based Services - https://www.microsoft.com/en-us/research/publication/geo-distribution-of-actor-based-services/</a:t>
            </a:r>
          </a:p>
          <a:p>
            <a:r>
              <a:rPr lang="en-US" dirty="0"/>
              <a:t>* Stairway to Cloud: Orleans Framework for building Halo-scale systems - Sergey </a:t>
            </a:r>
            <a:r>
              <a:rPr lang="en-US" dirty="0" err="1"/>
              <a:t>Bykov</a:t>
            </a:r>
            <a:r>
              <a:rPr lang="en-US" dirty="0"/>
              <a:t> - https://www.youtube.com/watch?v=2VcbH_b174E</a:t>
            </a:r>
          </a:p>
          <a:p>
            <a:r>
              <a:rPr lang="en-US" dirty="0"/>
              <a:t>* Building Reactive Systems Using </a:t>
            </a:r>
            <a:r>
              <a:rPr lang="en-US" dirty="0" err="1"/>
              <a:t>Akka’s</a:t>
            </a:r>
            <a:r>
              <a:rPr lang="en-US" dirty="0"/>
              <a:t> Actor Model and Domain-Driven Design - https://www.infoq.com/articles/Reactive-Systems-Akka-Actors-DomainDrivenDesign</a:t>
            </a:r>
          </a:p>
          <a:p>
            <a:r>
              <a:rPr lang="en-US" dirty="0"/>
              <a:t>* Actors: Foundations for Open System - http://www.erights.org/history/actors.html </a:t>
            </a:r>
          </a:p>
          <a:p>
            <a:r>
              <a:rPr lang="en-US" dirty="0"/>
              <a:t>* Actor Model of Computation: Scalable Robust Information Systems - https://arxiv.org/ftp/arxiv/papers/1008/1008.1459.pdf</a:t>
            </a:r>
          </a:p>
          <a:p>
            <a:r>
              <a:rPr lang="en-US" dirty="0"/>
              <a:t>* The actor model in 10 minutes - http://www.brianstorti.com/the-actor-model/</a:t>
            </a:r>
          </a:p>
          <a:p>
            <a:r>
              <a:rPr lang="en-US" dirty="0"/>
              <a:t>* Orleans site - http://dotnet.github.io/orleans/</a:t>
            </a:r>
          </a:p>
          <a:p>
            <a:r>
              <a:rPr lang="en-US" dirty="0"/>
              <a:t>* </a:t>
            </a:r>
            <a:r>
              <a:rPr lang="en-US" dirty="0" err="1"/>
              <a:t>Orleans.HttpGateway.AspNetCore</a:t>
            </a:r>
            <a:r>
              <a:rPr lang="en-US" dirty="0"/>
              <a:t> - https://github.com/OrleansContrib/Orleans.HttpGateway.AspNetCore</a:t>
            </a:r>
          </a:p>
          <a:p>
            <a:r>
              <a:rPr lang="en-US" dirty="0"/>
              <a:t>* Main Documentation Link - http://dotnet.github.io/orleans/Documentation/Introduction.html</a:t>
            </a:r>
          </a:p>
          <a:p>
            <a:r>
              <a:rPr lang="en-US" dirty="0"/>
              <a:t>* Orleans: Distributed Virtual Actors for Programmability and Scalability https://www.microsoft.com/en-us/research/wp-content/uploads/2016/02/Orleans-MSR-TR-2014-41.pdf</a:t>
            </a:r>
          </a:p>
          <a:p>
            <a:r>
              <a:rPr lang="en-US" dirty="0"/>
              <a:t>* Minimal Orleans Application - http://dotnet.github.io/orleans/Tutorials/Minimal-Orleans-Application.html</a:t>
            </a:r>
          </a:p>
          <a:p>
            <a:r>
              <a:rPr lang="en-US" dirty="0"/>
              <a:t>* Running in a Stand-Alone Silo - http://dotnet.github.io/orleans/Tutorials/Running-in-a-Stand-alone-Silo.html</a:t>
            </a:r>
          </a:p>
          <a:p>
            <a:r>
              <a:rPr lang="en-US" dirty="0"/>
              <a:t>* Actor Identity - http://dotnet.github.io/orleans/Tutorials/Actor-Identity.html</a:t>
            </a:r>
          </a:p>
          <a:p>
            <a:r>
              <a:rPr lang="en-US" dirty="0"/>
              <a:t>* What is Dependency Injection - https://dotnet.github.io/orleans/Documentation/Advanced-Concepts/Dependency-Injection.html</a:t>
            </a:r>
          </a:p>
          <a:p>
            <a:r>
              <a:rPr lang="en-US" dirty="0"/>
              <a:t>* Declarative Persistence - http://dotnet.github.io/orleans/Tutorials/Declarative-Persistence.html</a:t>
            </a:r>
          </a:p>
          <a:p>
            <a:r>
              <a:rPr lang="en-US"/>
              <a:t>* Handling Failures - http://dotnet.github.io/orleans/Tutorials/Failure-Handling.html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8BADB7-1FBB-B74E-B90C-DA1567BD042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08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0846" y="1454203"/>
            <a:ext cx="7226060" cy="1862379"/>
          </a:xfrm>
        </p:spPr>
        <p:txBody>
          <a:bodyPr anchor="t">
            <a:noAutofit/>
          </a:bodyPr>
          <a:lstStyle>
            <a:lvl1pPr algn="l">
              <a:lnSpc>
                <a:spcPts val="5500"/>
              </a:lnSpc>
              <a:defRPr sz="6000" i="1" baseline="0">
                <a:solidFill>
                  <a:schemeClr val="tx1"/>
                </a:solidFill>
                <a:latin typeface="+mn-lt"/>
                <a:cs typeface="Cordia New" panose="020B0304020202020204" pitchFamily="34" charset="-34"/>
              </a:defRPr>
            </a:lvl1pPr>
          </a:lstStyle>
          <a:p>
            <a:r>
              <a:rPr lang="en-US" dirty="0"/>
              <a:t>TITLE OF THE</a:t>
            </a:r>
            <a:br>
              <a:rPr lang="en-US" dirty="0"/>
            </a:br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WILL GO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1228" y="3554081"/>
            <a:ext cx="7165678" cy="379561"/>
          </a:xfrm>
        </p:spPr>
        <p:txBody>
          <a:bodyPr>
            <a:noAutofit/>
          </a:bodyPr>
          <a:lstStyle>
            <a:lvl1pPr marL="0" indent="0" algn="l">
              <a:lnSpc>
                <a:spcPts val="1700"/>
              </a:lnSpc>
              <a:spcBef>
                <a:spcPts val="0"/>
              </a:spcBef>
              <a:buNone/>
              <a:defRPr sz="1350" b="0" kern="0" spc="30" baseline="0">
                <a:solidFill>
                  <a:schemeClr val="accent5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 of the presentation will be no longer than three lines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41228" y="3933642"/>
            <a:ext cx="3254188" cy="2104849"/>
          </a:xfrm>
        </p:spPr>
        <p:txBody>
          <a:bodyPr anchor="ctr"/>
          <a:lstStyle>
            <a:lvl1pPr marL="0" indent="0" algn="l" defTabSz="182880">
              <a:lnSpc>
                <a:spcPts val="1800"/>
              </a:lnSpc>
              <a:spcBef>
                <a:spcPts val="0"/>
              </a:spcBef>
              <a:buNone/>
              <a:defRPr sz="1150" b="1" baseline="0">
                <a:solidFill>
                  <a:schemeClr val="tx2"/>
                </a:solidFill>
                <a:latin typeface="+mn-lt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Presenter One</a:t>
            </a:r>
          </a:p>
          <a:p>
            <a:pPr lvl="0"/>
            <a:r>
              <a:rPr lang="en-US" dirty="0"/>
              <a:t>Presenter Two	</a:t>
            </a:r>
          </a:p>
          <a:p>
            <a:pPr lvl="0"/>
            <a:r>
              <a:rPr lang="en-US" dirty="0"/>
              <a:t>Presenter Three		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641228" y="668256"/>
            <a:ext cx="3782275" cy="412233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6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XX.XX.18</a:t>
            </a:r>
          </a:p>
        </p:txBody>
      </p:sp>
    </p:spTree>
    <p:extLst>
      <p:ext uri="{BB962C8B-B14F-4D97-AF65-F5344CB8AC3E}">
        <p14:creationId xmlns:p14="http://schemas.microsoft.com/office/powerpoint/2010/main" val="323084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154" y="911225"/>
            <a:ext cx="11430000" cy="481084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9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35671"/>
            <a:ext cx="308688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499" y="235671"/>
            <a:ext cx="8186001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9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047297" y="345238"/>
            <a:ext cx="4433643" cy="3619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877.277.1044   </a:t>
            </a:r>
            <a:r>
              <a:rPr lang="en-US" sz="1200" b="1" i="0" dirty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</a:t>
            </a:r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100" b="1" dirty="0" err="1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magenic.com</a:t>
            </a:r>
            <a:r>
              <a:rPr lang="en-US" sz="1100" b="1" dirty="0">
                <a:solidFill>
                  <a:srgbClr val="56565A"/>
                </a:solidFill>
                <a:latin typeface="Franklin Gothic Medium Cond" charset="0"/>
                <a:ea typeface="Franklin Gothic Medium Cond" charset="0"/>
                <a:cs typeface="Franklin Gothic Medium Cond" charset="0"/>
              </a:rPr>
              <a:t>   </a:t>
            </a:r>
            <a:r>
              <a:rPr lang="en-US" sz="1200" b="1" i="0" dirty="0">
                <a:solidFill>
                  <a:srgbClr val="7DC242"/>
                </a:solidFill>
                <a:latin typeface="Arial Black" charset="0"/>
                <a:ea typeface="Arial Black" charset="0"/>
                <a:cs typeface="Arial Black" charset="0"/>
              </a:rPr>
              <a:t>//</a:t>
            </a:r>
            <a:endParaRPr lang="en-US" sz="1200" b="1" i="0" dirty="0">
              <a:solidFill>
                <a:srgbClr val="56565A"/>
              </a:solidFill>
              <a:latin typeface="Arial Black" charset="0"/>
              <a:ea typeface="Arial Black" charset="0"/>
              <a:cs typeface="Arial Black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11374267" y="345238"/>
            <a:ext cx="457929" cy="29911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fld id="{28E39B6D-4B99-497D-9F61-EDE8F8EC9C63}" type="slidenum">
              <a:rPr lang="en-US" sz="1100" b="1" baseline="0" smtClean="0">
                <a:solidFill>
                  <a:srgbClr val="56565A"/>
                </a:solidFill>
                <a:latin typeface="+mj-lt"/>
                <a:cs typeface="Cordia New" panose="020B0304020202020204" pitchFamily="34" charset="-34"/>
              </a:rPr>
              <a:pPr algn="l"/>
              <a:t>‹#›</a:t>
            </a:fld>
            <a:endParaRPr lang="en-US" sz="1100" b="1" baseline="0" dirty="0">
              <a:solidFill>
                <a:srgbClr val="56565A"/>
              </a:solidFill>
              <a:latin typeface="+mj-lt"/>
              <a:cs typeface="Cordia New" panose="020B0304020202020204" pitchFamily="34" charset="-34"/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6816011" y="4975156"/>
            <a:ext cx="5267132" cy="66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5600"/>
              </a:lnSpc>
              <a:spcBef>
                <a:spcPts val="0"/>
              </a:spcBef>
            </a:pPr>
            <a:r>
              <a:rPr lang="en-US" sz="6500" b="0" i="1" dirty="0">
                <a:solidFill>
                  <a:srgbClr val="56565A"/>
                </a:solidFill>
                <a:latin typeface="+mn-lt"/>
                <a:ea typeface="Dotum" panose="020B0600000101010101" pitchFamily="34" charset="-127"/>
                <a:cs typeface="Cordia New" panose="020B0304020202020204" pitchFamily="34" charset="-34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656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154" y="911225"/>
            <a:ext cx="11430000" cy="48108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86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252398"/>
            <a:ext cx="11429999" cy="342395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3703343"/>
            <a:ext cx="11429999" cy="201872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9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4447" y="914401"/>
            <a:ext cx="5625353" cy="480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4401"/>
            <a:ext cx="5652247" cy="4807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500" y="904973"/>
            <a:ext cx="561107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500" y="1719359"/>
            <a:ext cx="5611076" cy="40027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4973"/>
            <a:ext cx="5639586" cy="7045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19359"/>
            <a:ext cx="5639586" cy="40027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402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6499" y="254524"/>
            <a:ext cx="11425287" cy="5406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00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27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0322" y="254524"/>
            <a:ext cx="6628598" cy="5467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1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36622" y="248270"/>
            <a:ext cx="6616330" cy="54581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3633" y="254524"/>
            <a:ext cx="4685121" cy="90733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33633" y="1282046"/>
            <a:ext cx="4685121" cy="44400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98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54" y="265393"/>
            <a:ext cx="11430000" cy="51089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154" y="911225"/>
            <a:ext cx="11430000" cy="38848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8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15000"/>
        <a:buFont typeface="Franklin Gothic Book" panose="020B0503020102020204" pitchFamily="34" charset="0"/>
        <a:buChar char="»"/>
        <a:defRPr sz="2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SzPct val="130000"/>
        <a:buFont typeface="Franklin Gothic Book" panose="020B0503020102020204" pitchFamily="34" charset="0"/>
        <a:buChar char="›"/>
        <a:defRPr sz="24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Franklin Gothic Book" panose="020B0503020102020204" pitchFamily="34" charset="0"/>
        <a:buChar char="−"/>
        <a:defRPr sz="20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Distributed Applications With Orleans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Jason Bock</a:t>
            </a:r>
          </a:p>
          <a:p>
            <a:r>
              <a:rPr lang="en-US" dirty="0"/>
              <a:t>Practice Lead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3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http://www.magenic.com</a:t>
            </a:r>
          </a:p>
          <a:p>
            <a:r>
              <a:rPr lang="en-US" dirty="0"/>
              <a:t>http://www.jasonbock.net</a:t>
            </a:r>
          </a:p>
          <a:p>
            <a:r>
              <a:rPr lang="en-US" dirty="0"/>
              <a:t>https://www.twitter.com/jasonbock</a:t>
            </a:r>
          </a:p>
          <a:p>
            <a:r>
              <a:rPr lang="en-US" dirty="0"/>
              <a:t>https://www.github.com/jasonbock</a:t>
            </a:r>
          </a:p>
          <a:p>
            <a:r>
              <a:rPr lang="en-US" dirty="0"/>
              <a:t>jasonb@magenic.com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Info</a:t>
            </a:r>
          </a:p>
        </p:txBody>
      </p:sp>
    </p:spTree>
    <p:extLst>
      <p:ext uri="{BB962C8B-B14F-4D97-AF65-F5344CB8AC3E}">
        <p14:creationId xmlns:p14="http://schemas.microsoft.com/office/powerpoint/2010/main" val="390095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68580" indent="0" algn="ctr">
              <a:buNone/>
            </a:pPr>
            <a:r>
              <a:rPr lang="en-US" sz="3800" dirty="0"/>
              <a:t>{TODO: Links}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Downloads</a:t>
            </a:r>
          </a:p>
        </p:txBody>
      </p:sp>
    </p:spTree>
    <p:extLst>
      <p:ext uri="{BB962C8B-B14F-4D97-AF65-F5344CB8AC3E}">
        <p14:creationId xmlns:p14="http://schemas.microsoft.com/office/powerpoint/2010/main" val="302641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  <a:p>
            <a:r>
              <a:rPr lang="en-US" dirty="0"/>
              <a:t>Practice</a:t>
            </a:r>
          </a:p>
          <a:p>
            <a:r>
              <a:rPr lang="en-US" dirty="0"/>
              <a:t>Orleans</a:t>
            </a:r>
          </a:p>
          <a:p>
            <a:r>
              <a:rPr lang="en-US" dirty="0"/>
              <a:t>Demos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	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039437" y="3027681"/>
            <a:ext cx="8024097" cy="27044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Calibri" pitchFamily="34" charset="0"/>
              <a:buChar char="–"/>
              <a:defRPr sz="22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8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600" kern="120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rgbClr val="7AB800"/>
              </a:buClr>
              <a:buSzPct val="90000"/>
              <a:buFont typeface="Arial" pitchFamily="34" charset="0"/>
              <a:buChar char="•"/>
              <a:defRPr sz="1400" kern="1200" baseline="0">
                <a:solidFill>
                  <a:srgbClr val="1E1E1E"/>
                </a:solidFill>
                <a:latin typeface="Calibri"/>
                <a:ea typeface="+mn-ea"/>
                <a:cs typeface="Calibri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 algn="ctr">
              <a:buFont typeface="Arial" pitchFamily="34" charset="0"/>
              <a:buNone/>
            </a:pPr>
            <a:r>
              <a:rPr lang="en-US" sz="2000" dirty="0">
                <a:latin typeface="+mn-lt"/>
              </a:rPr>
              <a:t>Remember…</a:t>
            </a:r>
          </a:p>
          <a:p>
            <a:pPr marL="68580" indent="0" algn="ctr">
              <a:buNone/>
            </a:pPr>
            <a:r>
              <a:rPr lang="en-US" sz="2000" dirty="0"/>
              <a:t>{TODO: Links}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987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Distributed Applications With Orleans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Jason Bock</a:t>
            </a:r>
          </a:p>
          <a:p>
            <a:r>
              <a:rPr lang="en-US" dirty="0"/>
              <a:t>Practice Lead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BDAA2D-0184-45CC-9A48-35B4E8303814}"/>
              </a:ext>
            </a:extLst>
          </p:cNvPr>
          <p:cNvSpPr txBox="1"/>
          <p:nvPr/>
        </p:nvSpPr>
        <p:spPr>
          <a:xfrm>
            <a:off x="2383705" y="3637066"/>
            <a:ext cx="6282776" cy="2521226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dirty="0"/>
              <a:t>Remember…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{TODO: Links}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References in the notes on this slide</a:t>
            </a:r>
          </a:p>
        </p:txBody>
      </p:sp>
    </p:spTree>
    <p:extLst>
      <p:ext uri="{BB962C8B-B14F-4D97-AF65-F5344CB8AC3E}">
        <p14:creationId xmlns:p14="http://schemas.microsoft.com/office/powerpoint/2010/main" val="3286051994"/>
      </p:ext>
    </p:extLst>
  </p:cSld>
  <p:clrMapOvr>
    <a:masterClrMapping/>
  </p:clrMapOvr>
</p:sld>
</file>

<file path=ppt/theme/theme1.xml><?xml version="1.0" encoding="utf-8"?>
<a:theme xmlns:a="http://schemas.openxmlformats.org/drawingml/2006/main" name="MGNC_PPT_FINAL">
  <a:themeElements>
    <a:clrScheme name="MAGENIC COLORS">
      <a:dk1>
        <a:srgbClr val="53565A"/>
      </a:dk1>
      <a:lt1>
        <a:sysClr val="window" lastClr="FFFFFF"/>
      </a:lt1>
      <a:dk2>
        <a:srgbClr val="78BE3C"/>
      </a:dk2>
      <a:lt2>
        <a:srgbClr val="FFC32C"/>
      </a:lt2>
      <a:accent1>
        <a:srgbClr val="78BE3C"/>
      </a:accent1>
      <a:accent2>
        <a:srgbClr val="00A9E0"/>
      </a:accent2>
      <a:accent3>
        <a:srgbClr val="F26A21"/>
      </a:accent3>
      <a:accent4>
        <a:srgbClr val="E31C79"/>
      </a:accent4>
      <a:accent5>
        <a:srgbClr val="75787B"/>
      </a:accent5>
      <a:accent6>
        <a:srgbClr val="97999B"/>
      </a:accent6>
      <a:hlink>
        <a:srgbClr val="F37121"/>
      </a:hlink>
      <a:folHlink>
        <a:srgbClr val="75787B"/>
      </a:folHlink>
    </a:clrScheme>
    <a:fontScheme name="Magenic_Fonts">
      <a:majorFont>
        <a:latin typeface="Franklin Gothic Medium Cond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aster_010418" id="{FD514EA2-D8BF-1745-B545-7CA5720180D6}" vid="{3BCCA1D8-FBB2-C345-8A21-8D90A811E6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pany xmlns="f0d6b4bb-fd12-4740-8884-687737dcca9a">Magenic</Company>
    <Tech_x0020_Used xmlns="f0d6b4bb-fd12-4740-8884-687737dcca9a"/>
    <Document_x0020_Type xmlns="f0d6b4bb-fd12-4740-8884-687737dcca9a">
      <Value>Template</Value>
    </Document_x0020_Type>
    <Industry_x002f_Vertical xmlns="f0d6b4bb-fd12-4740-8884-687737dcca9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47A0B1BD8FE45B080D14CD83AD5DB" ma:contentTypeVersion="4" ma:contentTypeDescription="Create a new document." ma:contentTypeScope="" ma:versionID="bb8fe93aa668ed2e9af0b4a91588e96f">
  <xsd:schema xmlns:xsd="http://www.w3.org/2001/XMLSchema" xmlns:xs="http://www.w3.org/2001/XMLSchema" xmlns:p="http://schemas.microsoft.com/office/2006/metadata/properties" xmlns:ns2="f0d6b4bb-fd12-4740-8884-687737dcca9a" targetNamespace="http://schemas.microsoft.com/office/2006/metadata/properties" ma:root="true" ma:fieldsID="9ccf4b7a71e6b6cf55d0a74afbac0ca8" ns2:_="">
    <xsd:import namespace="f0d6b4bb-fd12-4740-8884-687737dcca9a"/>
    <xsd:element name="properties">
      <xsd:complexType>
        <xsd:sequence>
          <xsd:element name="documentManagement">
            <xsd:complexType>
              <xsd:all>
                <xsd:element ref="ns2:Tech_x0020_Used" minOccurs="0"/>
                <xsd:element ref="ns2:Document_x0020_Type" minOccurs="0"/>
                <xsd:element ref="ns2:Industry_x002f_Vertical" minOccurs="0"/>
                <xsd:element ref="ns2:Compan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d6b4bb-fd12-4740-8884-687737dcca9a" elementFormDefault="qualified">
    <xsd:import namespace="http://schemas.microsoft.com/office/2006/documentManagement/types"/>
    <xsd:import namespace="http://schemas.microsoft.com/office/infopath/2007/PartnerControls"/>
    <xsd:element name="Tech_x0020_Used" ma:index="8" nillable="true" ma:displayName="Tech Used" ma:internalName="Tech_x0020_Used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pp Dev"/>
                    <xsd:enumeration value="Mobile"/>
                    <xsd:enumeration value="Biztalk"/>
                    <xsd:enumeration value="Azure"/>
                    <xsd:enumeration value="Data Services"/>
                    <xsd:enumeration value="Application Lifecycle Mgmt"/>
                    <xsd:enumeration value="SharePoint"/>
                    <xsd:enumeration value="UX/UI"/>
                    <xsd:enumeration value="QAT"/>
                    <xsd:enumeration value="Support &amp; Maintenance"/>
                  </xsd:restriction>
                </xsd:simpleType>
              </xsd:element>
            </xsd:sequence>
          </xsd:extension>
        </xsd:complexContent>
      </xsd:complexType>
    </xsd:element>
    <xsd:element name="Document_x0020_Type" ma:index="9" nillable="true" ma:displayName="Document Type" ma:default="Case Study" ma:internalName="Document_x0020_Type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Proposal"/>
                    <xsd:enumeration value="Template"/>
                    <xsd:enumeration value="Graphics"/>
                    <xsd:enumeration value="Presentation"/>
                    <xsd:enumeration value="Base Deck"/>
                    <xsd:enumeration value="Envisioning"/>
                    <xsd:enumeration value="Case Study"/>
                    <xsd:enumeration value="Estimate"/>
                    <xsd:enumeration value="Client Supplied Docs / RFP"/>
                    <xsd:enumeration value="Pursuit Docs"/>
                    <xsd:enumeration value="White Paper"/>
                  </xsd:restriction>
                </xsd:simpleType>
              </xsd:element>
            </xsd:sequence>
          </xsd:extension>
        </xsd:complexContent>
      </xsd:complexType>
    </xsd:element>
    <xsd:element name="Industry_x002f_Vertical" ma:index="10" nillable="true" ma:displayName="Industry/Vertical" ma:format="RadioButtons" ma:internalName="Industry_x002f_Vertical">
      <xsd:simpleType>
        <xsd:restriction base="dms:Choice">
          <xsd:enumeration value="Retail"/>
          <xsd:enumeration value="Manufacturing"/>
          <xsd:enumeration value="Transportation/Logistics"/>
          <xsd:enumeration value="Financial Services/Banking"/>
          <xsd:enumeration value="Healthcare/Life Sciences"/>
          <xsd:enumeration value="Insurance"/>
          <xsd:enumeration value="Professional Services"/>
          <xsd:enumeration value="Misc."/>
        </xsd:restriction>
      </xsd:simpleType>
    </xsd:element>
    <xsd:element name="Company" ma:index="11" nillable="true" ma:displayName="Company" ma:internalName="Company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A3A91F-3324-4EE4-8BF2-C3B78E1D1674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0d6b4bb-fd12-4740-8884-687737dcca9a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18D97D8-3C52-47EE-88EC-CF46155D74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4ECF4A-C03F-4D49-9C40-03179AA8928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d6b4bb-fd12-4740-8884-687737dcca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PPT_Master_010418</Template>
  <TotalTime>5</TotalTime>
  <Words>529</Words>
  <Application>Microsoft Office PowerPoint</Application>
  <PresentationFormat>Widescreen</PresentationFormat>
  <Paragraphs>47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Dotum</vt:lpstr>
      <vt:lpstr>Arial</vt:lpstr>
      <vt:lpstr>Arial Black</vt:lpstr>
      <vt:lpstr>Calibri</vt:lpstr>
      <vt:lpstr>Cordia New</vt:lpstr>
      <vt:lpstr>Franklin Gothic Book</vt:lpstr>
      <vt:lpstr>Franklin Gothic Medium Cond</vt:lpstr>
      <vt:lpstr>Wingdings</vt:lpstr>
      <vt:lpstr>MGNC_PPT_FINAL</vt:lpstr>
      <vt:lpstr>Building Distributed Applications With Orleans</vt:lpstr>
      <vt:lpstr>Personal Info</vt:lpstr>
      <vt:lpstr>Downloads</vt:lpstr>
      <vt:lpstr>Overview </vt:lpstr>
      <vt:lpstr>Building Distributed Applications With Orleans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Bock</dc:creator>
  <cp:lastModifiedBy>Jason Bock</cp:lastModifiedBy>
  <cp:revision>4</cp:revision>
  <dcterms:created xsi:type="dcterms:W3CDTF">2018-02-12T02:51:15Z</dcterms:created>
  <dcterms:modified xsi:type="dcterms:W3CDTF">2018-06-02T13:58:47Z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0x010100FD047A0B1BD8FE45B080D14CD83AD5DB</vt:lpwstr>
  </property>
</Properties>
</file>