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387" r:id="rId5"/>
    <p:sldId id="388" r:id="rId6"/>
    <p:sldId id="260" r:id="rId7"/>
    <p:sldId id="261" r:id="rId8"/>
    <p:sldId id="390" r:id="rId9"/>
    <p:sldId id="300" r:id="rId10"/>
    <p:sldId id="433" r:id="rId11"/>
    <p:sldId id="301" r:id="rId12"/>
    <p:sldId id="391" r:id="rId13"/>
    <p:sldId id="392" r:id="rId14"/>
    <p:sldId id="393" r:id="rId15"/>
    <p:sldId id="394" r:id="rId16"/>
    <p:sldId id="401" r:id="rId17"/>
    <p:sldId id="402" r:id="rId18"/>
    <p:sldId id="403" r:id="rId19"/>
    <p:sldId id="404" r:id="rId20"/>
    <p:sldId id="405" r:id="rId21"/>
    <p:sldId id="417" r:id="rId22"/>
    <p:sldId id="426" r:id="rId23"/>
    <p:sldId id="427" r:id="rId24"/>
    <p:sldId id="428" r:id="rId25"/>
    <p:sldId id="429" r:id="rId26"/>
    <p:sldId id="430" r:id="rId27"/>
    <p:sldId id="418" r:id="rId28"/>
    <p:sldId id="419" r:id="rId29"/>
    <p:sldId id="420" r:id="rId30"/>
    <p:sldId id="421" r:id="rId31"/>
    <p:sldId id="422" r:id="rId32"/>
    <p:sldId id="423" r:id="rId33"/>
    <p:sldId id="424" r:id="rId34"/>
    <p:sldId id="425" r:id="rId35"/>
    <p:sldId id="431" r:id="rId36"/>
    <p:sldId id="432" r:id="rId37"/>
    <p:sldId id="29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3FD5F4-3C12-4C87-A17B-B1113ED1A129}" v="2" dt="2021-01-15T12:21:51.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069" autoAdjust="0"/>
  </p:normalViewPr>
  <p:slideViewPr>
    <p:cSldViewPr snapToGrid="0">
      <p:cViewPr varScale="1">
        <p:scale>
          <a:sx n="94" d="100"/>
          <a:sy n="94" d="100"/>
        </p:scale>
        <p:origin x="635"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BOCK" userId="96bbd135532818bd" providerId="LiveId" clId="{603FD5F4-3C12-4C87-A17B-B1113ED1A129}"/>
    <pc:docChg chg="undo custSel addSld delSld modSld sldOrd">
      <pc:chgData name="JASON BOCK" userId="96bbd135532818bd" providerId="LiveId" clId="{603FD5F4-3C12-4C87-A17B-B1113ED1A129}" dt="2021-01-15T12:26:40.941" v="229" actId="20577"/>
      <pc:docMkLst>
        <pc:docMk/>
      </pc:docMkLst>
      <pc:sldChg chg="modSp mod">
        <pc:chgData name="JASON BOCK" userId="96bbd135532818bd" providerId="LiveId" clId="{603FD5F4-3C12-4C87-A17B-B1113ED1A129}" dt="2021-01-15T12:26:40.941" v="229" actId="20577"/>
        <pc:sldMkLst>
          <pc:docMk/>
          <pc:sldMk cId="1861047671" sldId="256"/>
        </pc:sldMkLst>
        <pc:spChg chg="mod">
          <ac:chgData name="JASON BOCK" userId="96bbd135532818bd" providerId="LiveId" clId="{603FD5F4-3C12-4C87-A17B-B1113ED1A129}" dt="2021-01-15T12:26:40.941" v="229" actId="20577"/>
          <ac:spMkLst>
            <pc:docMk/>
            <pc:sldMk cId="1861047671" sldId="256"/>
            <ac:spMk id="3" creationId="{2EAF0956-CF51-4575-8465-AA5B3F8672A4}"/>
          </ac:spMkLst>
        </pc:spChg>
      </pc:sldChg>
      <pc:sldChg chg="modSp mod">
        <pc:chgData name="JASON BOCK" userId="96bbd135532818bd" providerId="LiveId" clId="{603FD5F4-3C12-4C87-A17B-B1113ED1A129}" dt="2021-01-14T13:39:56.408" v="50" actId="20577"/>
        <pc:sldMkLst>
          <pc:docMk/>
          <pc:sldMk cId="3372829682" sldId="258"/>
        </pc:sldMkLst>
        <pc:spChg chg="mod">
          <ac:chgData name="JASON BOCK" userId="96bbd135532818bd" providerId="LiveId" clId="{603FD5F4-3C12-4C87-A17B-B1113ED1A129}" dt="2021-01-14T13:39:56.408" v="50" actId="20577"/>
          <ac:spMkLst>
            <pc:docMk/>
            <pc:sldMk cId="3372829682" sldId="258"/>
            <ac:spMk id="6" creationId="{29E132E5-7EC1-4996-9538-3D3118E352CF}"/>
          </ac:spMkLst>
        </pc:spChg>
      </pc:sldChg>
      <pc:sldChg chg="modSp mod modNotesTx">
        <pc:chgData name="JASON BOCK" userId="96bbd135532818bd" providerId="LiveId" clId="{603FD5F4-3C12-4C87-A17B-B1113ED1A129}" dt="2021-01-15T12:26:40.449" v="228" actId="20577"/>
        <pc:sldMkLst>
          <pc:docMk/>
          <pc:sldMk cId="3025590924" sldId="299"/>
        </pc:sldMkLst>
        <pc:spChg chg="mod">
          <ac:chgData name="JASON BOCK" userId="96bbd135532818bd" providerId="LiveId" clId="{603FD5F4-3C12-4C87-A17B-B1113ED1A129}" dt="2021-01-15T12:26:40.449" v="228" actId="20577"/>
          <ac:spMkLst>
            <pc:docMk/>
            <pc:sldMk cId="3025590924" sldId="299"/>
            <ac:spMk id="3" creationId="{2EAF0956-CF51-4575-8465-AA5B3F8672A4}"/>
          </ac:spMkLst>
        </pc:spChg>
        <pc:spChg chg="mod">
          <ac:chgData name="JASON BOCK" userId="96bbd135532818bd" providerId="LiveId" clId="{603FD5F4-3C12-4C87-A17B-B1113ED1A129}" dt="2021-01-14T14:32:25.818" v="103" actId="6549"/>
          <ac:spMkLst>
            <pc:docMk/>
            <pc:sldMk cId="3025590924" sldId="299"/>
            <ac:spMk id="5" creationId="{04B3E84D-B7D6-46FB-BE35-D3CFB2E1E0CD}"/>
          </ac:spMkLst>
        </pc:spChg>
      </pc:sldChg>
      <pc:sldChg chg="del">
        <pc:chgData name="JASON BOCK" userId="96bbd135532818bd" providerId="LiveId" clId="{603FD5F4-3C12-4C87-A17B-B1113ED1A129}" dt="2021-01-14T13:32:06.723" v="0" actId="47"/>
        <pc:sldMkLst>
          <pc:docMk/>
          <pc:sldMk cId="2413251838" sldId="302"/>
        </pc:sldMkLst>
      </pc:sldChg>
      <pc:sldChg chg="del">
        <pc:chgData name="JASON BOCK" userId="96bbd135532818bd" providerId="LiveId" clId="{603FD5F4-3C12-4C87-A17B-B1113ED1A129}" dt="2021-01-15T12:13:30.489" v="108" actId="47"/>
        <pc:sldMkLst>
          <pc:docMk/>
          <pc:sldMk cId="1541274814" sldId="389"/>
        </pc:sldMkLst>
      </pc:sldChg>
      <pc:sldChg chg="del">
        <pc:chgData name="JASON BOCK" userId="96bbd135532818bd" providerId="LiveId" clId="{603FD5F4-3C12-4C87-A17B-B1113ED1A129}" dt="2021-01-14T13:32:06.723" v="0" actId="47"/>
        <pc:sldMkLst>
          <pc:docMk/>
          <pc:sldMk cId="2375960244" sldId="395"/>
        </pc:sldMkLst>
      </pc:sldChg>
      <pc:sldChg chg="del">
        <pc:chgData name="JASON BOCK" userId="96bbd135532818bd" providerId="LiveId" clId="{603FD5F4-3C12-4C87-A17B-B1113ED1A129}" dt="2021-01-14T13:32:06.723" v="0" actId="47"/>
        <pc:sldMkLst>
          <pc:docMk/>
          <pc:sldMk cId="961499287" sldId="396"/>
        </pc:sldMkLst>
      </pc:sldChg>
      <pc:sldChg chg="del">
        <pc:chgData name="JASON BOCK" userId="96bbd135532818bd" providerId="LiveId" clId="{603FD5F4-3C12-4C87-A17B-B1113ED1A129}" dt="2021-01-14T13:32:06.723" v="0" actId="47"/>
        <pc:sldMkLst>
          <pc:docMk/>
          <pc:sldMk cId="1674675711" sldId="397"/>
        </pc:sldMkLst>
      </pc:sldChg>
      <pc:sldChg chg="del">
        <pc:chgData name="JASON BOCK" userId="96bbd135532818bd" providerId="LiveId" clId="{603FD5F4-3C12-4C87-A17B-B1113ED1A129}" dt="2021-01-14T13:32:06.723" v="0" actId="47"/>
        <pc:sldMkLst>
          <pc:docMk/>
          <pc:sldMk cId="3558134496" sldId="398"/>
        </pc:sldMkLst>
      </pc:sldChg>
      <pc:sldChg chg="del">
        <pc:chgData name="JASON BOCK" userId="96bbd135532818bd" providerId="LiveId" clId="{603FD5F4-3C12-4C87-A17B-B1113ED1A129}" dt="2021-01-14T13:32:06.723" v="0" actId="47"/>
        <pc:sldMkLst>
          <pc:docMk/>
          <pc:sldMk cId="2551499350" sldId="399"/>
        </pc:sldMkLst>
      </pc:sldChg>
      <pc:sldChg chg="del">
        <pc:chgData name="JASON BOCK" userId="96bbd135532818bd" providerId="LiveId" clId="{603FD5F4-3C12-4C87-A17B-B1113ED1A129}" dt="2021-01-14T13:32:06.723" v="0" actId="47"/>
        <pc:sldMkLst>
          <pc:docMk/>
          <pc:sldMk cId="4153765947" sldId="400"/>
        </pc:sldMkLst>
      </pc:sldChg>
      <pc:sldChg chg="del">
        <pc:chgData name="JASON BOCK" userId="96bbd135532818bd" providerId="LiveId" clId="{603FD5F4-3C12-4C87-A17B-B1113ED1A129}" dt="2021-01-14T13:56:05.924" v="51" actId="47"/>
        <pc:sldMkLst>
          <pc:docMk/>
          <pc:sldMk cId="3870597449" sldId="406"/>
        </pc:sldMkLst>
      </pc:sldChg>
      <pc:sldChg chg="del">
        <pc:chgData name="JASON BOCK" userId="96bbd135532818bd" providerId="LiveId" clId="{603FD5F4-3C12-4C87-A17B-B1113ED1A129}" dt="2021-01-14T13:32:19.470" v="1" actId="47"/>
        <pc:sldMkLst>
          <pc:docMk/>
          <pc:sldMk cId="3426277169" sldId="407"/>
        </pc:sldMkLst>
      </pc:sldChg>
      <pc:sldChg chg="del">
        <pc:chgData name="JASON BOCK" userId="96bbd135532818bd" providerId="LiveId" clId="{603FD5F4-3C12-4C87-A17B-B1113ED1A129}" dt="2021-01-14T13:32:19.470" v="1" actId="47"/>
        <pc:sldMkLst>
          <pc:docMk/>
          <pc:sldMk cId="16469163" sldId="408"/>
        </pc:sldMkLst>
      </pc:sldChg>
      <pc:sldChg chg="del">
        <pc:chgData name="JASON BOCK" userId="96bbd135532818bd" providerId="LiveId" clId="{603FD5F4-3C12-4C87-A17B-B1113ED1A129}" dt="2021-01-14T13:32:19.470" v="1" actId="47"/>
        <pc:sldMkLst>
          <pc:docMk/>
          <pc:sldMk cId="268576245" sldId="409"/>
        </pc:sldMkLst>
      </pc:sldChg>
      <pc:sldChg chg="del">
        <pc:chgData name="JASON BOCK" userId="96bbd135532818bd" providerId="LiveId" clId="{603FD5F4-3C12-4C87-A17B-B1113ED1A129}" dt="2021-01-14T13:32:19.470" v="1" actId="47"/>
        <pc:sldMkLst>
          <pc:docMk/>
          <pc:sldMk cId="2311826295" sldId="410"/>
        </pc:sldMkLst>
      </pc:sldChg>
      <pc:sldChg chg="del">
        <pc:chgData name="JASON BOCK" userId="96bbd135532818bd" providerId="LiveId" clId="{603FD5F4-3C12-4C87-A17B-B1113ED1A129}" dt="2021-01-14T13:32:19.470" v="1" actId="47"/>
        <pc:sldMkLst>
          <pc:docMk/>
          <pc:sldMk cId="2078240479" sldId="411"/>
        </pc:sldMkLst>
      </pc:sldChg>
      <pc:sldChg chg="del">
        <pc:chgData name="JASON BOCK" userId="96bbd135532818bd" providerId="LiveId" clId="{603FD5F4-3C12-4C87-A17B-B1113ED1A129}" dt="2021-01-14T13:32:19.470" v="1" actId="47"/>
        <pc:sldMkLst>
          <pc:docMk/>
          <pc:sldMk cId="3102310180" sldId="412"/>
        </pc:sldMkLst>
      </pc:sldChg>
      <pc:sldChg chg="del">
        <pc:chgData name="JASON BOCK" userId="96bbd135532818bd" providerId="LiveId" clId="{603FD5F4-3C12-4C87-A17B-B1113ED1A129}" dt="2021-01-14T13:32:19.470" v="1" actId="47"/>
        <pc:sldMkLst>
          <pc:docMk/>
          <pc:sldMk cId="1728437956" sldId="413"/>
        </pc:sldMkLst>
      </pc:sldChg>
      <pc:sldChg chg="del">
        <pc:chgData name="JASON BOCK" userId="96bbd135532818bd" providerId="LiveId" clId="{603FD5F4-3C12-4C87-A17B-B1113ED1A129}" dt="2021-01-14T13:32:19.470" v="1" actId="47"/>
        <pc:sldMkLst>
          <pc:docMk/>
          <pc:sldMk cId="110395312" sldId="414"/>
        </pc:sldMkLst>
      </pc:sldChg>
      <pc:sldChg chg="del">
        <pc:chgData name="JASON BOCK" userId="96bbd135532818bd" providerId="LiveId" clId="{603FD5F4-3C12-4C87-A17B-B1113ED1A129}" dt="2021-01-14T13:32:19.470" v="1" actId="47"/>
        <pc:sldMkLst>
          <pc:docMk/>
          <pc:sldMk cId="637096923" sldId="415"/>
        </pc:sldMkLst>
      </pc:sldChg>
      <pc:sldChg chg="del">
        <pc:chgData name="JASON BOCK" userId="96bbd135532818bd" providerId="LiveId" clId="{603FD5F4-3C12-4C87-A17B-B1113ED1A129}" dt="2021-01-14T13:32:19.470" v="1" actId="47"/>
        <pc:sldMkLst>
          <pc:docMk/>
          <pc:sldMk cId="2702932916" sldId="416"/>
        </pc:sldMkLst>
      </pc:sldChg>
      <pc:sldChg chg="ord">
        <pc:chgData name="JASON BOCK" userId="96bbd135532818bd" providerId="LiveId" clId="{603FD5F4-3C12-4C87-A17B-B1113ED1A129}" dt="2021-01-14T13:33:14.059" v="3"/>
        <pc:sldMkLst>
          <pc:docMk/>
          <pc:sldMk cId="1013329652" sldId="418"/>
        </pc:sldMkLst>
      </pc:sldChg>
      <pc:sldChg chg="ord">
        <pc:chgData name="JASON BOCK" userId="96bbd135532818bd" providerId="LiveId" clId="{603FD5F4-3C12-4C87-A17B-B1113ED1A129}" dt="2021-01-14T13:33:14.059" v="3"/>
        <pc:sldMkLst>
          <pc:docMk/>
          <pc:sldMk cId="3739826583" sldId="419"/>
        </pc:sldMkLst>
      </pc:sldChg>
      <pc:sldChg chg="ord">
        <pc:chgData name="JASON BOCK" userId="96bbd135532818bd" providerId="LiveId" clId="{603FD5F4-3C12-4C87-A17B-B1113ED1A129}" dt="2021-01-14T13:33:14.059" v="3"/>
        <pc:sldMkLst>
          <pc:docMk/>
          <pc:sldMk cId="3791406962" sldId="420"/>
        </pc:sldMkLst>
      </pc:sldChg>
      <pc:sldChg chg="ord">
        <pc:chgData name="JASON BOCK" userId="96bbd135532818bd" providerId="LiveId" clId="{603FD5F4-3C12-4C87-A17B-B1113ED1A129}" dt="2021-01-14T13:33:14.059" v="3"/>
        <pc:sldMkLst>
          <pc:docMk/>
          <pc:sldMk cId="741703124" sldId="421"/>
        </pc:sldMkLst>
      </pc:sldChg>
      <pc:sldChg chg="ord">
        <pc:chgData name="JASON BOCK" userId="96bbd135532818bd" providerId="LiveId" clId="{603FD5F4-3C12-4C87-A17B-B1113ED1A129}" dt="2021-01-14T13:33:14.059" v="3"/>
        <pc:sldMkLst>
          <pc:docMk/>
          <pc:sldMk cId="1525675976" sldId="422"/>
        </pc:sldMkLst>
      </pc:sldChg>
      <pc:sldChg chg="ord">
        <pc:chgData name="JASON BOCK" userId="96bbd135532818bd" providerId="LiveId" clId="{603FD5F4-3C12-4C87-A17B-B1113ED1A129}" dt="2021-01-14T13:33:14.059" v="3"/>
        <pc:sldMkLst>
          <pc:docMk/>
          <pc:sldMk cId="2219121690" sldId="423"/>
        </pc:sldMkLst>
      </pc:sldChg>
      <pc:sldChg chg="ord">
        <pc:chgData name="JASON BOCK" userId="96bbd135532818bd" providerId="LiveId" clId="{603FD5F4-3C12-4C87-A17B-B1113ED1A129}" dt="2021-01-14T13:33:14.059" v="3"/>
        <pc:sldMkLst>
          <pc:docMk/>
          <pc:sldMk cId="3346618733" sldId="424"/>
        </pc:sldMkLst>
      </pc:sldChg>
      <pc:sldChg chg="ord">
        <pc:chgData name="JASON BOCK" userId="96bbd135532818bd" providerId="LiveId" clId="{603FD5F4-3C12-4C87-A17B-B1113ED1A129}" dt="2021-01-14T13:33:14.059" v="3"/>
        <pc:sldMkLst>
          <pc:docMk/>
          <pc:sldMk cId="4176386182" sldId="425"/>
        </pc:sldMkLst>
      </pc:sldChg>
      <pc:sldChg chg="modNotesTx">
        <pc:chgData name="JASON BOCK" userId="96bbd135532818bd" providerId="LiveId" clId="{603FD5F4-3C12-4C87-A17B-B1113ED1A129}" dt="2021-01-14T14:11:50.691" v="68" actId="20577"/>
        <pc:sldMkLst>
          <pc:docMk/>
          <pc:sldMk cId="1671772335" sldId="430"/>
        </pc:sldMkLst>
      </pc:sldChg>
      <pc:sldChg chg="addSp delSp modSp add mod modNotesTx">
        <pc:chgData name="JASON BOCK" userId="96bbd135532818bd" providerId="LiveId" clId="{603FD5F4-3C12-4C87-A17B-B1113ED1A129}" dt="2021-01-15T12:23:06.558" v="224" actId="20577"/>
        <pc:sldMkLst>
          <pc:docMk/>
          <pc:sldMk cId="2246853905" sldId="433"/>
        </pc:sldMkLst>
        <pc:spChg chg="mod">
          <ac:chgData name="JASON BOCK" userId="96bbd135532818bd" providerId="LiveId" clId="{603FD5F4-3C12-4C87-A17B-B1113ED1A129}" dt="2021-01-15T12:22:48.878" v="118"/>
          <ac:spMkLst>
            <pc:docMk/>
            <pc:sldMk cId="2246853905" sldId="433"/>
            <ac:spMk id="5" creationId="{20253573-7A2A-4BC6-8420-AD2D526B3C24}"/>
          </ac:spMkLst>
        </pc:spChg>
        <pc:picChg chg="add mod">
          <ac:chgData name="JASON BOCK" userId="96bbd135532818bd" providerId="LiveId" clId="{603FD5F4-3C12-4C87-A17B-B1113ED1A129}" dt="2021-01-15T12:22:40.331" v="115" actId="1076"/>
          <ac:picMkLst>
            <pc:docMk/>
            <pc:sldMk cId="2246853905" sldId="433"/>
            <ac:picMk id="4" creationId="{9826CBE1-A7C2-465A-BB4E-5A52CB591A57}"/>
          </ac:picMkLst>
        </pc:picChg>
        <pc:picChg chg="del">
          <ac:chgData name="JASON BOCK" userId="96bbd135532818bd" providerId="LiveId" clId="{603FD5F4-3C12-4C87-A17B-B1113ED1A129}" dt="2021-01-15T12:21:51.779" v="110" actId="478"/>
          <ac:picMkLst>
            <pc:docMk/>
            <pc:sldMk cId="2246853905" sldId="433"/>
            <ac:picMk id="7" creationId="{0F2A8366-2D9B-45A6-9CFC-A47D9F1731C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F7900A-5984-4627-90CC-DA4A16B17B42}" type="datetimeFigureOut">
              <a:rPr lang="en-US" smtClean="0"/>
              <a:t>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031FE-F148-41F2-AA91-6C6E1601A8AB}" type="slidenum">
              <a:rPr lang="en-US" smtClean="0"/>
              <a:t>‹#›</a:t>
            </a:fld>
            <a:endParaRPr lang="en-US"/>
          </a:p>
        </p:txBody>
      </p:sp>
    </p:spTree>
    <p:extLst>
      <p:ext uri="{BB962C8B-B14F-4D97-AF65-F5344CB8AC3E}">
        <p14:creationId xmlns:p14="http://schemas.microsoft.com/office/powerpoint/2010/main" val="222413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charset="0"/>
              </a:rPr>
              <a:t>There’s one</a:t>
            </a:r>
            <a:r>
              <a:rPr lang="en-US" sz="1200" baseline="0" dirty="0">
                <a:latin typeface="Arial" charset="0"/>
              </a:rPr>
              <a:t> language in this talk that will be censored, but…it has a “bad” word in it. So … just so you know </a:t>
            </a:r>
            <a:r>
              <a:rPr lang="en-US" sz="1200" baseline="0" dirty="0">
                <a:latin typeface="Arial" charset="0"/>
                <a:sym typeface="Wingdings" panose="05000000000000000000" pitchFamily="2" charset="2"/>
              </a:rPr>
              <a:t>.</a:t>
            </a:r>
            <a:endParaRPr lang="en-US" sz="1200" dirty="0">
              <a:latin typeface="Arial" charset="0"/>
            </a:endParaRPr>
          </a:p>
        </p:txBody>
      </p:sp>
      <p:sp>
        <p:nvSpPr>
          <p:cNvPr id="4" name="Slide Number Placeholder 3"/>
          <p:cNvSpPr>
            <a:spLocks noGrp="1"/>
          </p:cNvSpPr>
          <p:nvPr>
            <p:ph type="sldNum" sz="quarter" idx="5"/>
          </p:nvPr>
        </p:nvSpPr>
        <p:spPr/>
        <p:txBody>
          <a:bodyPr/>
          <a:lstStyle/>
          <a:p>
            <a:fld id="{DE7031FE-F148-41F2-AA91-6C6E1601A8AB}" type="slidenum">
              <a:rPr lang="en-US" smtClean="0"/>
              <a:t>4</a:t>
            </a:fld>
            <a:endParaRPr lang="en-US"/>
          </a:p>
        </p:txBody>
      </p:sp>
    </p:spTree>
    <p:extLst>
      <p:ext uri="{BB962C8B-B14F-4D97-AF65-F5344CB8AC3E}">
        <p14:creationId xmlns:p14="http://schemas.microsoft.com/office/powerpoint/2010/main" val="1764114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range of polite commands</a:t>
            </a:r>
          </a:p>
        </p:txBody>
      </p:sp>
      <p:sp>
        <p:nvSpPr>
          <p:cNvPr id="4" name="Slide Number Placeholder 3"/>
          <p:cNvSpPr>
            <a:spLocks noGrp="1"/>
          </p:cNvSpPr>
          <p:nvPr>
            <p:ph type="sldNum" sz="quarter" idx="5"/>
          </p:nvPr>
        </p:nvSpPr>
        <p:spPr/>
        <p:txBody>
          <a:bodyPr/>
          <a:lstStyle/>
          <a:p>
            <a:fld id="{DE7031FE-F148-41F2-AA91-6C6E1601A8AB}" type="slidenum">
              <a:rPr lang="en-US" smtClean="0"/>
              <a:t>13</a:t>
            </a:fld>
            <a:endParaRPr lang="en-US"/>
          </a:p>
        </p:txBody>
      </p:sp>
    </p:spTree>
    <p:extLst>
      <p:ext uri="{BB962C8B-B14F-4D97-AF65-F5344CB8AC3E}">
        <p14:creationId xmlns:p14="http://schemas.microsoft.com/office/powerpoint/2010/main" val="3286546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error messages are priceless</a:t>
            </a:r>
          </a:p>
        </p:txBody>
      </p:sp>
      <p:sp>
        <p:nvSpPr>
          <p:cNvPr id="4" name="Slide Number Placeholder 3"/>
          <p:cNvSpPr>
            <a:spLocks noGrp="1"/>
          </p:cNvSpPr>
          <p:nvPr>
            <p:ph type="sldNum" sz="quarter" idx="5"/>
          </p:nvPr>
        </p:nvSpPr>
        <p:spPr/>
        <p:txBody>
          <a:bodyPr/>
          <a:lstStyle/>
          <a:p>
            <a:fld id="{DE7031FE-F148-41F2-AA91-6C6E1601A8AB}" type="slidenum">
              <a:rPr lang="en-US" smtClean="0"/>
              <a:t>14</a:t>
            </a:fld>
            <a:endParaRPr lang="en-US"/>
          </a:p>
        </p:txBody>
      </p:sp>
    </p:spTree>
    <p:extLst>
      <p:ext uri="{BB962C8B-B14F-4D97-AF65-F5344CB8AC3E}">
        <p14:creationId xmlns:p14="http://schemas.microsoft.com/office/powerpoint/2010/main" val="1865697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trust</a:t>
            </a:r>
            <a:r>
              <a:rPr lang="en-US" baseline="0" dirty="0"/>
              <a:t> that this actually does what it’s supposed to do</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15</a:t>
            </a:fld>
            <a:endParaRPr lang="en-US"/>
          </a:p>
        </p:txBody>
      </p:sp>
    </p:spTree>
    <p:extLst>
      <p:ext uri="{BB962C8B-B14F-4D97-AF65-F5344CB8AC3E}">
        <p14:creationId xmlns:p14="http://schemas.microsoft.com/office/powerpoint/2010/main" val="1446189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BF will literally</a:t>
            </a:r>
            <a:r>
              <a:rPr lang="en-US" baseline="0" dirty="0"/>
              <a:t> do that to your brain. </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16</a:t>
            </a:fld>
            <a:endParaRPr lang="en-US"/>
          </a:p>
        </p:txBody>
      </p:sp>
    </p:spTree>
    <p:extLst>
      <p:ext uri="{BB962C8B-B14F-4D97-AF65-F5344CB8AC3E}">
        <p14:creationId xmlns:p14="http://schemas.microsoft.com/office/powerpoint/2010/main" val="68981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17</a:t>
            </a:fld>
            <a:endParaRPr lang="en-US"/>
          </a:p>
        </p:txBody>
      </p:sp>
    </p:spTree>
    <p:extLst>
      <p:ext uri="{BB962C8B-B14F-4D97-AF65-F5344CB8AC3E}">
        <p14:creationId xmlns:p14="http://schemas.microsoft.com/office/powerpoint/2010/main" val="2090312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guess that’s what that looks like</a:t>
            </a:r>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18</a:t>
            </a:fld>
            <a:endParaRPr lang="en-US"/>
          </a:p>
        </p:txBody>
      </p:sp>
    </p:spTree>
    <p:extLst>
      <p:ext uri="{BB962C8B-B14F-4D97-AF65-F5344CB8AC3E}">
        <p14:creationId xmlns:p14="http://schemas.microsoft.com/office/powerpoint/2010/main" val="4202855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guess that’s what that looks like</a:t>
            </a:r>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19</a:t>
            </a:fld>
            <a:endParaRPr lang="en-US"/>
          </a:p>
        </p:txBody>
      </p:sp>
    </p:spTree>
    <p:extLst>
      <p:ext uri="{BB962C8B-B14F-4D97-AF65-F5344CB8AC3E}">
        <p14:creationId xmlns:p14="http://schemas.microsoft.com/office/powerpoint/2010/main" val="388031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Anyway, BF is all about a tape moving back and forth.</a:t>
            </a:r>
            <a:r>
              <a:rPr lang="en-US" baseline="0" dirty="0"/>
              <a:t> This code prints “H”, which is the start of “Hello World”</a:t>
            </a:r>
          </a:p>
          <a:p>
            <a:endParaRPr lang="en-US" baseline="0" dirty="0"/>
          </a:p>
          <a:p>
            <a:r>
              <a:rPr lang="en-US" baseline="0" dirty="0"/>
              <a:t>All the plusses put 8 into the current cell.</a:t>
            </a:r>
          </a:p>
          <a:p>
            <a:r>
              <a:rPr lang="en-US" baseline="0" dirty="0"/>
              <a:t>Then ”[“ doesn’t jump to “]” because we’re at 8.</a:t>
            </a:r>
          </a:p>
          <a:p>
            <a:r>
              <a:rPr lang="en-US" baseline="0" dirty="0"/>
              <a:t>We move to the next cell with “&gt;”, and put 9 in that cell.</a:t>
            </a:r>
          </a:p>
          <a:p>
            <a:r>
              <a:rPr lang="en-US" baseline="0" dirty="0"/>
              <a:t>We move back to the first cell with “&lt;“, minus one, and we jump back to “]” because 7 isn’t non-zero.</a:t>
            </a:r>
          </a:p>
          <a:p>
            <a:r>
              <a:rPr lang="en-US" baseline="0" dirty="0"/>
              <a:t>We move to the 9 cell, and add 9 more.</a:t>
            </a:r>
          </a:p>
          <a:p>
            <a:r>
              <a:rPr lang="en-US" baseline="0" dirty="0"/>
              <a:t>We keep looping until the 8 cell goes down to zero, which causes “]” to move on.</a:t>
            </a:r>
          </a:p>
          <a:p>
            <a:r>
              <a:rPr lang="en-US" baseline="0" dirty="0"/>
              <a:t>“&gt;” moves us to the “72” cell, and we print ‘H’ via “.”</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20</a:t>
            </a:fld>
            <a:endParaRPr lang="en-US"/>
          </a:p>
        </p:txBody>
      </p:sp>
    </p:spTree>
    <p:extLst>
      <p:ext uri="{BB962C8B-B14F-4D97-AF65-F5344CB8AC3E}">
        <p14:creationId xmlns:p14="http://schemas.microsoft.com/office/powerpoint/2010/main" val="4177654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interesting aspect to these esoteric languages is they’re good places to start to learn how to write your own compilers and interpreters (something I’m a newbie at myself). They can inspire you to explore programming by building these assets to get code written in a language.</a:t>
            </a:r>
          </a:p>
        </p:txBody>
      </p:sp>
      <p:sp>
        <p:nvSpPr>
          <p:cNvPr id="4" name="Slide Number Placeholder 3"/>
          <p:cNvSpPr>
            <a:spLocks noGrp="1"/>
          </p:cNvSpPr>
          <p:nvPr>
            <p:ph type="sldNum" sz="quarter" idx="5"/>
          </p:nvPr>
        </p:nvSpPr>
        <p:spPr/>
        <p:txBody>
          <a:bodyPr/>
          <a:lstStyle/>
          <a:p>
            <a:fld id="{DE7031FE-F148-41F2-AA91-6C6E1601A8AB}" type="slidenum">
              <a:rPr lang="en-US" smtClean="0"/>
              <a:t>21</a:t>
            </a:fld>
            <a:endParaRPr lang="en-US"/>
          </a:p>
        </p:txBody>
      </p:sp>
    </p:spTree>
    <p:extLst>
      <p:ext uri="{BB962C8B-B14F-4D97-AF65-F5344CB8AC3E}">
        <p14:creationId xmlns:p14="http://schemas.microsoft.com/office/powerpoint/2010/main" val="1496790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Befunge</a:t>
            </a:r>
            <a:r>
              <a:rPr lang="en-US" dirty="0"/>
              <a:t> is an interesting language. It’s cell-based in 2D, so you move around, interpret the character at that cell, and do some kind of activity based on the value.</a:t>
            </a:r>
          </a:p>
        </p:txBody>
      </p:sp>
      <p:sp>
        <p:nvSpPr>
          <p:cNvPr id="4" name="Slide Number Placeholder 3"/>
          <p:cNvSpPr>
            <a:spLocks noGrp="1"/>
          </p:cNvSpPr>
          <p:nvPr>
            <p:ph type="sldNum" sz="quarter" idx="5"/>
          </p:nvPr>
        </p:nvSpPr>
        <p:spPr/>
        <p:txBody>
          <a:bodyPr/>
          <a:lstStyle/>
          <a:p>
            <a:fld id="{DE7031FE-F148-41F2-AA91-6C6E1601A8AB}" type="slidenum">
              <a:rPr lang="en-US" smtClean="0"/>
              <a:t>22</a:t>
            </a:fld>
            <a:endParaRPr lang="en-US"/>
          </a:p>
        </p:txBody>
      </p:sp>
    </p:spTree>
    <p:extLst>
      <p:ext uri="{BB962C8B-B14F-4D97-AF65-F5344CB8AC3E}">
        <p14:creationId xmlns:p14="http://schemas.microsoft.com/office/powerpoint/2010/main" val="1233595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that word</a:t>
            </a:r>
            <a:r>
              <a:rPr lang="en-US" baseline="0" dirty="0"/>
              <a:t> offends you, just think of cute kittens.</a:t>
            </a:r>
          </a:p>
        </p:txBody>
      </p:sp>
      <p:sp>
        <p:nvSpPr>
          <p:cNvPr id="4" name="Slide Number Placeholder 3"/>
          <p:cNvSpPr>
            <a:spLocks noGrp="1"/>
          </p:cNvSpPr>
          <p:nvPr>
            <p:ph type="sldNum" sz="quarter" idx="5"/>
          </p:nvPr>
        </p:nvSpPr>
        <p:spPr/>
        <p:txBody>
          <a:bodyPr/>
          <a:lstStyle/>
          <a:p>
            <a:fld id="{DE7031FE-F148-41F2-AA91-6C6E1601A8AB}" type="slidenum">
              <a:rPr lang="en-US" smtClean="0"/>
              <a:t>5</a:t>
            </a:fld>
            <a:endParaRPr lang="en-US"/>
          </a:p>
        </p:txBody>
      </p:sp>
    </p:spTree>
    <p:extLst>
      <p:ext uri="{BB962C8B-B14F-4D97-AF65-F5344CB8AC3E}">
        <p14:creationId xmlns:p14="http://schemas.microsoft.com/office/powerpoint/2010/main" val="3509558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almost impossible to compile </a:t>
            </a:r>
            <a:r>
              <a:rPr lang="en-US" dirty="0" err="1"/>
              <a:t>Befunge</a:t>
            </a:r>
            <a:r>
              <a:rPr lang="en-US" dirty="0"/>
              <a:t> code, but you</a:t>
            </a:r>
            <a:r>
              <a:rPr lang="en-US" baseline="0" dirty="0"/>
              <a:t> can write an interpreter.</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23</a:t>
            </a:fld>
            <a:endParaRPr lang="en-US"/>
          </a:p>
        </p:txBody>
      </p:sp>
    </p:spTree>
    <p:extLst>
      <p:ext uri="{BB962C8B-B14F-4D97-AF65-F5344CB8AC3E}">
        <p14:creationId xmlns:p14="http://schemas.microsoft.com/office/powerpoint/2010/main" val="3709683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instructions</a:t>
            </a:r>
          </a:p>
        </p:txBody>
      </p:sp>
      <p:sp>
        <p:nvSpPr>
          <p:cNvPr id="4" name="Slide Number Placeholder 3"/>
          <p:cNvSpPr>
            <a:spLocks noGrp="1"/>
          </p:cNvSpPr>
          <p:nvPr>
            <p:ph type="sldNum" sz="quarter" idx="5"/>
          </p:nvPr>
        </p:nvSpPr>
        <p:spPr/>
        <p:txBody>
          <a:bodyPr/>
          <a:lstStyle/>
          <a:p>
            <a:fld id="{DE7031FE-F148-41F2-AA91-6C6E1601A8AB}" type="slidenum">
              <a:rPr lang="en-US" smtClean="0"/>
              <a:t>24</a:t>
            </a:fld>
            <a:endParaRPr lang="en-US"/>
          </a:p>
        </p:txBody>
      </p:sp>
    </p:spTree>
    <p:extLst>
      <p:ext uri="{BB962C8B-B14F-4D97-AF65-F5344CB8AC3E}">
        <p14:creationId xmlns:p14="http://schemas.microsoft.com/office/powerpoint/2010/main" val="1324243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25</a:t>
            </a:fld>
            <a:endParaRPr lang="en-US"/>
          </a:p>
        </p:txBody>
      </p:sp>
    </p:spTree>
    <p:extLst>
      <p:ext uri="{BB962C8B-B14F-4D97-AF65-F5344CB8AC3E}">
        <p14:creationId xmlns:p14="http://schemas.microsoft.com/office/powerpoint/2010/main" val="9668422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take a look at </a:t>
            </a:r>
            <a:r>
              <a:rPr lang="en-US" dirty="0" err="1"/>
              <a:t>IronBefunge</a:t>
            </a:r>
            <a:endParaRPr lang="en-US"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26</a:t>
            </a:fld>
            <a:endParaRPr lang="en-US"/>
          </a:p>
        </p:txBody>
      </p:sp>
    </p:spTree>
    <p:extLst>
      <p:ext uri="{BB962C8B-B14F-4D97-AF65-F5344CB8AC3E}">
        <p14:creationId xmlns:p14="http://schemas.microsoft.com/office/powerpoint/2010/main" val="6135049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is a lazy</a:t>
            </a:r>
            <a:r>
              <a:rPr lang="en-US" baseline="0" dirty="0"/>
              <a:t> language. It’s akin to sitting in a comfortable chair, and just randomly flipping channels on the TV, except in Whenever, you’re randomly executing code.</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27</a:t>
            </a:fld>
            <a:endParaRPr lang="en-US"/>
          </a:p>
        </p:txBody>
      </p:sp>
    </p:spTree>
    <p:extLst>
      <p:ext uri="{BB962C8B-B14F-4D97-AF65-F5344CB8AC3E}">
        <p14:creationId xmlns:p14="http://schemas.microsoft.com/office/powerpoint/2010/main" val="4082923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28</a:t>
            </a:fld>
            <a:endParaRPr lang="en-US"/>
          </a:p>
        </p:txBody>
      </p:sp>
    </p:spTree>
    <p:extLst>
      <p:ext uri="{BB962C8B-B14F-4D97-AF65-F5344CB8AC3E}">
        <p14:creationId xmlns:p14="http://schemas.microsoft.com/office/powerpoint/2010/main" val="3882777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no variables, data structures, etc.</a:t>
            </a:r>
            <a:r>
              <a:rPr lang="en-US" baseline="0" dirty="0"/>
              <a:t> There’s just statements with a few control structures in place. That’s it.</a:t>
            </a:r>
            <a:endParaRPr lang="en-US"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29</a:t>
            </a:fld>
            <a:endParaRPr lang="en-US"/>
          </a:p>
        </p:txBody>
      </p:sp>
    </p:spTree>
    <p:extLst>
      <p:ext uri="{BB962C8B-B14F-4D97-AF65-F5344CB8AC3E}">
        <p14:creationId xmlns:p14="http://schemas.microsoft.com/office/powerpoint/2010/main" val="4061145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Essentiall</a:t>
            </a:r>
            <a:r>
              <a:rPr lang="en-US" baseline="0" dirty="0"/>
              <a:t>y every line of code is thrown into a “grab bag” and executed at random. Each line of code also has a count associated with it, we’ll get to that in a moment.</a:t>
            </a:r>
            <a:endParaRPr lang="en-US"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30</a:t>
            </a:fld>
            <a:endParaRPr lang="en-US"/>
          </a:p>
        </p:txBody>
      </p:sp>
    </p:spTree>
    <p:extLst>
      <p:ext uri="{BB962C8B-B14F-4D97-AF65-F5344CB8AC3E}">
        <p14:creationId xmlns:p14="http://schemas.microsoft.com/office/powerpoint/2010/main" val="1809291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small handful of functions that</a:t>
            </a:r>
            <a:r>
              <a:rPr lang="en-US" baseline="0" dirty="0"/>
              <a:t> help with bringing some sense to Whenever.</a:t>
            </a:r>
            <a:endParaRPr lang="en-US"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31</a:t>
            </a:fld>
            <a:endParaRPr lang="en-US"/>
          </a:p>
        </p:txBody>
      </p:sp>
    </p:spTree>
    <p:extLst>
      <p:ext uri="{BB962C8B-B14F-4D97-AF65-F5344CB8AC3E}">
        <p14:creationId xmlns:p14="http://schemas.microsoft.com/office/powerpoint/2010/main" val="13213821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example, this program will do 99 bottles of beer on the wall. The defer function won’t let 1, 2, or 3 run until 4 runs, and then the other half ensures 1, then 2, then 3 run 99 times</a:t>
            </a:r>
          </a:p>
        </p:txBody>
      </p:sp>
      <p:sp>
        <p:nvSpPr>
          <p:cNvPr id="4" name="Slide Number Placeholder 3"/>
          <p:cNvSpPr>
            <a:spLocks noGrp="1"/>
          </p:cNvSpPr>
          <p:nvPr>
            <p:ph type="sldNum" sz="quarter" idx="5"/>
          </p:nvPr>
        </p:nvSpPr>
        <p:spPr/>
        <p:txBody>
          <a:bodyPr/>
          <a:lstStyle/>
          <a:p>
            <a:fld id="{DE7031FE-F148-41F2-AA91-6C6E1601A8AB}" type="slidenum">
              <a:rPr lang="en-US" smtClean="0"/>
              <a:t>32</a:t>
            </a:fld>
            <a:endParaRPr lang="en-US"/>
          </a:p>
        </p:txBody>
      </p:sp>
    </p:spTree>
    <p:extLst>
      <p:ext uri="{BB962C8B-B14F-4D97-AF65-F5344CB8AC3E}">
        <p14:creationId xmlns:p14="http://schemas.microsoft.com/office/powerpoint/2010/main" val="2677454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the point of spending any time exploring esoteric languages? Well, it’s fun. It’s also</a:t>
            </a:r>
            <a:r>
              <a:rPr lang="en-US" baseline="0" dirty="0"/>
              <a:t> artistic in a way. It’s a way to just do something different in the world of software development.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6</a:t>
            </a:fld>
            <a:endParaRPr lang="en-US"/>
          </a:p>
        </p:txBody>
      </p:sp>
    </p:spTree>
    <p:extLst>
      <p:ext uri="{BB962C8B-B14F-4D97-AF65-F5344CB8AC3E}">
        <p14:creationId xmlns:p14="http://schemas.microsoft.com/office/powerpoint/2010/main" val="30420891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Feel free to follow the logic in this one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33</a:t>
            </a:fld>
            <a:endParaRPr lang="en-US"/>
          </a:p>
        </p:txBody>
      </p:sp>
    </p:spTree>
    <p:extLst>
      <p:ext uri="{BB962C8B-B14F-4D97-AF65-F5344CB8AC3E}">
        <p14:creationId xmlns:p14="http://schemas.microsoft.com/office/powerpoint/2010/main" val="5481281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take a look at </a:t>
            </a:r>
            <a:r>
              <a:rPr lang="en-US" dirty="0" err="1"/>
              <a:t>WSharp</a:t>
            </a:r>
            <a:endParaRPr lang="en-US"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34</a:t>
            </a:fld>
            <a:endParaRPr lang="en-US"/>
          </a:p>
        </p:txBody>
      </p:sp>
    </p:spTree>
    <p:extLst>
      <p:ext uri="{BB962C8B-B14F-4D97-AF65-F5344CB8AC3E}">
        <p14:creationId xmlns:p14="http://schemas.microsoft.com/office/powerpoint/2010/main" val="953573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a:t>
            </a:r>
            <a:r>
              <a:rPr lang="en-US" baseline="0" dirty="0"/>
              <a:t> end, this may all feel like a waste of time.</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35</a:t>
            </a:fld>
            <a:endParaRPr lang="en-US"/>
          </a:p>
        </p:txBody>
      </p:sp>
    </p:spTree>
    <p:extLst>
      <p:ext uri="{BB962C8B-B14F-4D97-AF65-F5344CB8AC3E}">
        <p14:creationId xmlns:p14="http://schemas.microsoft.com/office/powerpoint/2010/main" val="386239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a:t>
            </a:r>
            <a:r>
              <a:rPr lang="en-US" baseline="0" dirty="0"/>
              <a:t> if YOU don’t feel like it was time wasted (e.g. you got something out of it) then it’s not wasted time.</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36</a:t>
            </a:fld>
            <a:endParaRPr lang="en-US"/>
          </a:p>
        </p:txBody>
      </p:sp>
    </p:spTree>
    <p:extLst>
      <p:ext uri="{BB962C8B-B14F-4D97-AF65-F5344CB8AC3E}">
        <p14:creationId xmlns:p14="http://schemas.microsoft.com/office/powerpoint/2010/main" val="14561159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http://www.esolangs.org/wiki/Main_Page</a:t>
            </a:r>
          </a:p>
          <a:p>
            <a:r>
              <a:rPr lang="en-US" dirty="0"/>
              <a:t>https://devblogs.microsoft.com/visualstudio/how-to-debug-and-profile-any-exe-with-visual-studio/</a:t>
            </a:r>
          </a:p>
        </p:txBody>
      </p:sp>
      <p:sp>
        <p:nvSpPr>
          <p:cNvPr id="4" name="Slide Number Placeholder 3"/>
          <p:cNvSpPr>
            <a:spLocks noGrp="1"/>
          </p:cNvSpPr>
          <p:nvPr>
            <p:ph type="sldNum" sz="quarter" idx="5"/>
          </p:nvPr>
        </p:nvSpPr>
        <p:spPr/>
        <p:txBody>
          <a:bodyPr/>
          <a:lstStyle/>
          <a:p>
            <a:fld id="{DE7031FE-F148-41F2-AA91-6C6E1601A8AB}" type="slidenum">
              <a:rPr lang="en-US" smtClean="0"/>
              <a:t>37</a:t>
            </a:fld>
            <a:endParaRPr lang="en-US"/>
          </a:p>
        </p:txBody>
      </p:sp>
    </p:spTree>
    <p:extLst>
      <p:ext uri="{BB962C8B-B14F-4D97-AF65-F5344CB8AC3E}">
        <p14:creationId xmlns:p14="http://schemas.microsoft.com/office/powerpoint/2010/main" val="17101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Trying</a:t>
            </a:r>
            <a:r>
              <a:rPr lang="en-US" baseline="0" dirty="0"/>
              <a:t> to define what “esoteric” is, is not an easy endeavor as it’s somewhat subjective.</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7</a:t>
            </a:fld>
            <a:endParaRPr lang="en-US"/>
          </a:p>
        </p:txBody>
      </p:sp>
    </p:spTree>
    <p:extLst>
      <p:ext uri="{BB962C8B-B14F-4D97-AF65-F5344CB8AC3E}">
        <p14:creationId xmlns:p14="http://schemas.microsoft.com/office/powerpoint/2010/main" val="208204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the use of “enlightened</a:t>
            </a:r>
            <a:r>
              <a:rPr lang="en-US" baseline="0" dirty="0"/>
              <a:t> or initiated minority” and “difficult to understand”</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8</a:t>
            </a:fld>
            <a:endParaRPr lang="en-US"/>
          </a:p>
        </p:txBody>
      </p:sp>
    </p:spTree>
    <p:extLst>
      <p:ext uri="{BB962C8B-B14F-4D97-AF65-F5344CB8AC3E}">
        <p14:creationId xmlns:p14="http://schemas.microsoft.com/office/powerpoint/2010/main" val="2903228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dive into the world of EPLs,</a:t>
            </a:r>
            <a:r>
              <a:rPr lang="en-US" baseline="0" dirty="0"/>
              <a:t> beware. Documentation is light or non-existent, compilers/interpreters may not work as expected. Etc.</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9</a:t>
            </a:fld>
            <a:endParaRPr lang="en-US"/>
          </a:p>
        </p:txBody>
      </p:sp>
    </p:spTree>
    <p:extLst>
      <p:ext uri="{BB962C8B-B14F-4D97-AF65-F5344CB8AC3E}">
        <p14:creationId xmlns:p14="http://schemas.microsoft.com/office/powerpoint/2010/main" val="715865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best resource to find out information on everything esoteric programming language related.</a:t>
            </a:r>
          </a:p>
        </p:txBody>
      </p:sp>
      <p:sp>
        <p:nvSpPr>
          <p:cNvPr id="4" name="Slide Number Placeholder 3"/>
          <p:cNvSpPr>
            <a:spLocks noGrp="1"/>
          </p:cNvSpPr>
          <p:nvPr>
            <p:ph type="sldNum" sz="quarter" idx="5"/>
          </p:nvPr>
        </p:nvSpPr>
        <p:spPr/>
        <p:txBody>
          <a:bodyPr/>
          <a:lstStyle/>
          <a:p>
            <a:fld id="{DE7031FE-F148-41F2-AA91-6C6E1601A8AB}" type="slidenum">
              <a:rPr lang="en-US" smtClean="0"/>
              <a:t>10</a:t>
            </a:fld>
            <a:endParaRPr lang="en-US"/>
          </a:p>
        </p:txBody>
      </p:sp>
    </p:spTree>
    <p:extLst>
      <p:ext uri="{BB962C8B-B14F-4D97-AF65-F5344CB8AC3E}">
        <p14:creationId xmlns:p14="http://schemas.microsoft.com/office/powerpoint/2010/main" val="3167695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11</a:t>
            </a:fld>
            <a:endParaRPr lang="en-US"/>
          </a:p>
        </p:txBody>
      </p:sp>
    </p:spTree>
    <p:extLst>
      <p:ext uri="{BB962C8B-B14F-4D97-AF65-F5344CB8AC3E}">
        <p14:creationId xmlns:p14="http://schemas.microsoft.com/office/powerpoint/2010/main" val="2462505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12</a:t>
            </a:fld>
            <a:endParaRPr lang="en-US"/>
          </a:p>
        </p:txBody>
      </p:sp>
    </p:spTree>
    <p:extLst>
      <p:ext uri="{BB962C8B-B14F-4D97-AF65-F5344CB8AC3E}">
        <p14:creationId xmlns:p14="http://schemas.microsoft.com/office/powerpoint/2010/main" val="3069951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8441-1FF1-47FB-878A-040B29EEA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EB91FC-1DE4-4D87-B7D2-0A0D3A2ED3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033192-8979-4AD2-8D5D-757058654FE7}"/>
              </a:ext>
            </a:extLst>
          </p:cNvPr>
          <p:cNvSpPr>
            <a:spLocks noGrp="1"/>
          </p:cNvSpPr>
          <p:nvPr>
            <p:ph type="dt" sz="half" idx="10"/>
          </p:nvPr>
        </p:nvSpPr>
        <p:spPr/>
        <p:txBody>
          <a:bodyPr/>
          <a:lstStyle/>
          <a:p>
            <a:fld id="{3B9F33C8-8A6A-49A2-8949-28E9F813AC6F}" type="datetimeFigureOut">
              <a:rPr lang="en-US" smtClean="0"/>
              <a:t>1/15/2021</a:t>
            </a:fld>
            <a:endParaRPr lang="en-US"/>
          </a:p>
        </p:txBody>
      </p:sp>
      <p:sp>
        <p:nvSpPr>
          <p:cNvPr id="5" name="Footer Placeholder 4">
            <a:extLst>
              <a:ext uri="{FF2B5EF4-FFF2-40B4-BE49-F238E27FC236}">
                <a16:creationId xmlns:a16="http://schemas.microsoft.com/office/drawing/2014/main" id="{C8C21E92-47E4-4241-BBC3-9098D5129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3D5FE-3F7F-45C9-B7FF-E242949F8A9D}"/>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3799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6DC7-3400-43DC-894A-05C44BAA88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9FAD49-CE53-43D8-B5DA-D963F44077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8A87A4-8D7F-42AA-89AB-9889CA96EF5B}"/>
              </a:ext>
            </a:extLst>
          </p:cNvPr>
          <p:cNvSpPr>
            <a:spLocks noGrp="1"/>
          </p:cNvSpPr>
          <p:nvPr>
            <p:ph type="dt" sz="half" idx="10"/>
          </p:nvPr>
        </p:nvSpPr>
        <p:spPr/>
        <p:txBody>
          <a:bodyPr/>
          <a:lstStyle/>
          <a:p>
            <a:fld id="{3B9F33C8-8A6A-49A2-8949-28E9F813AC6F}" type="datetimeFigureOut">
              <a:rPr lang="en-US" smtClean="0"/>
              <a:t>1/15/2021</a:t>
            </a:fld>
            <a:endParaRPr lang="en-US"/>
          </a:p>
        </p:txBody>
      </p:sp>
      <p:sp>
        <p:nvSpPr>
          <p:cNvPr id="5" name="Footer Placeholder 4">
            <a:extLst>
              <a:ext uri="{FF2B5EF4-FFF2-40B4-BE49-F238E27FC236}">
                <a16:creationId xmlns:a16="http://schemas.microsoft.com/office/drawing/2014/main" id="{760BA6C0-242A-4110-98C6-E7BD92DA1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3C66A-E38D-40A5-BF12-97A984AF8450}"/>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322179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AA640-7A9A-4537-981A-AA0F841989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1F7D6F-053E-4453-B16F-FEB59AA5DB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CC8BF-41D5-4C87-AD68-B7DC3B2ECD78}"/>
              </a:ext>
            </a:extLst>
          </p:cNvPr>
          <p:cNvSpPr>
            <a:spLocks noGrp="1"/>
          </p:cNvSpPr>
          <p:nvPr>
            <p:ph type="dt" sz="half" idx="10"/>
          </p:nvPr>
        </p:nvSpPr>
        <p:spPr/>
        <p:txBody>
          <a:bodyPr/>
          <a:lstStyle/>
          <a:p>
            <a:fld id="{3B9F33C8-8A6A-49A2-8949-28E9F813AC6F}" type="datetimeFigureOut">
              <a:rPr lang="en-US" smtClean="0"/>
              <a:t>1/15/2021</a:t>
            </a:fld>
            <a:endParaRPr lang="en-US"/>
          </a:p>
        </p:txBody>
      </p:sp>
      <p:sp>
        <p:nvSpPr>
          <p:cNvPr id="5" name="Footer Placeholder 4">
            <a:extLst>
              <a:ext uri="{FF2B5EF4-FFF2-40B4-BE49-F238E27FC236}">
                <a16:creationId xmlns:a16="http://schemas.microsoft.com/office/drawing/2014/main" id="{F47E28C1-4E05-45F5-8DC0-6129C28A9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9A298-6747-4E84-8C49-2602089745AF}"/>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941228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FC40-8C8E-4CD5-8CEC-8FC5856E32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F76AFB-EB0D-4266-AC2F-B7CA02252C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2D626-284A-463A-97E3-CF8EF93CB4D7}"/>
              </a:ext>
            </a:extLst>
          </p:cNvPr>
          <p:cNvSpPr>
            <a:spLocks noGrp="1"/>
          </p:cNvSpPr>
          <p:nvPr>
            <p:ph type="dt" sz="half" idx="10"/>
          </p:nvPr>
        </p:nvSpPr>
        <p:spPr/>
        <p:txBody>
          <a:bodyPr/>
          <a:lstStyle/>
          <a:p>
            <a:fld id="{3B9F33C8-8A6A-49A2-8949-28E9F813AC6F}" type="datetimeFigureOut">
              <a:rPr lang="en-US" smtClean="0"/>
              <a:t>1/15/2021</a:t>
            </a:fld>
            <a:endParaRPr lang="en-US"/>
          </a:p>
        </p:txBody>
      </p:sp>
      <p:sp>
        <p:nvSpPr>
          <p:cNvPr id="5" name="Footer Placeholder 4">
            <a:extLst>
              <a:ext uri="{FF2B5EF4-FFF2-40B4-BE49-F238E27FC236}">
                <a16:creationId xmlns:a16="http://schemas.microsoft.com/office/drawing/2014/main" id="{F9F6239A-0202-4197-8BCD-0F6F3B1BA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132B5-0C2F-445A-8657-984FD0FEB5B8}"/>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409056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FF13-BB9C-4EC2-895B-A167BDBD5A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32BB3D-8325-4020-AB88-A3E9672E5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05F54F-564A-47D3-8B85-B5C4243538D9}"/>
              </a:ext>
            </a:extLst>
          </p:cNvPr>
          <p:cNvSpPr>
            <a:spLocks noGrp="1"/>
          </p:cNvSpPr>
          <p:nvPr>
            <p:ph type="dt" sz="half" idx="10"/>
          </p:nvPr>
        </p:nvSpPr>
        <p:spPr/>
        <p:txBody>
          <a:bodyPr/>
          <a:lstStyle/>
          <a:p>
            <a:fld id="{3B9F33C8-8A6A-49A2-8949-28E9F813AC6F}" type="datetimeFigureOut">
              <a:rPr lang="en-US" smtClean="0"/>
              <a:t>1/15/2021</a:t>
            </a:fld>
            <a:endParaRPr lang="en-US"/>
          </a:p>
        </p:txBody>
      </p:sp>
      <p:sp>
        <p:nvSpPr>
          <p:cNvPr id="5" name="Footer Placeholder 4">
            <a:extLst>
              <a:ext uri="{FF2B5EF4-FFF2-40B4-BE49-F238E27FC236}">
                <a16:creationId xmlns:a16="http://schemas.microsoft.com/office/drawing/2014/main" id="{8ED23131-A06A-40FB-A003-5C292D00B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BB451-8661-42D6-812C-CC7240749123}"/>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233337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A45D7-0577-4ECC-AE1A-B9D0467A3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4D2DC-A330-4C30-9AC9-F0D43808AB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21711A-AE9E-4551-AD8D-EF1F629937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DA2060-7CD5-4430-ABA8-01C736E04DBF}"/>
              </a:ext>
            </a:extLst>
          </p:cNvPr>
          <p:cNvSpPr>
            <a:spLocks noGrp="1"/>
          </p:cNvSpPr>
          <p:nvPr>
            <p:ph type="dt" sz="half" idx="10"/>
          </p:nvPr>
        </p:nvSpPr>
        <p:spPr/>
        <p:txBody>
          <a:bodyPr/>
          <a:lstStyle/>
          <a:p>
            <a:fld id="{3B9F33C8-8A6A-49A2-8949-28E9F813AC6F}" type="datetimeFigureOut">
              <a:rPr lang="en-US" smtClean="0"/>
              <a:t>1/15/2021</a:t>
            </a:fld>
            <a:endParaRPr lang="en-US"/>
          </a:p>
        </p:txBody>
      </p:sp>
      <p:sp>
        <p:nvSpPr>
          <p:cNvPr id="6" name="Footer Placeholder 5">
            <a:extLst>
              <a:ext uri="{FF2B5EF4-FFF2-40B4-BE49-F238E27FC236}">
                <a16:creationId xmlns:a16="http://schemas.microsoft.com/office/drawing/2014/main" id="{DFAFEC48-DBC9-41F2-AD46-58AE1131A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67EC6-EA09-4B97-98D6-E0260F13D6A1}"/>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4039512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4A50-C086-4018-8546-1554DA1A17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B7C149-A5CB-4EA2-858E-EA3123C43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5615C8-52C6-4046-A979-1C49A14992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289A43-F90C-4DF5-BDD3-62243006E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9482FF-DD31-45BE-8B53-1F1E0A6325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1027C6-B1DC-4BE4-B486-1AAA7AFA2831}"/>
              </a:ext>
            </a:extLst>
          </p:cNvPr>
          <p:cNvSpPr>
            <a:spLocks noGrp="1"/>
          </p:cNvSpPr>
          <p:nvPr>
            <p:ph type="dt" sz="half" idx="10"/>
          </p:nvPr>
        </p:nvSpPr>
        <p:spPr/>
        <p:txBody>
          <a:bodyPr/>
          <a:lstStyle/>
          <a:p>
            <a:fld id="{3B9F33C8-8A6A-49A2-8949-28E9F813AC6F}" type="datetimeFigureOut">
              <a:rPr lang="en-US" smtClean="0"/>
              <a:t>1/15/2021</a:t>
            </a:fld>
            <a:endParaRPr lang="en-US"/>
          </a:p>
        </p:txBody>
      </p:sp>
      <p:sp>
        <p:nvSpPr>
          <p:cNvPr id="8" name="Footer Placeholder 7">
            <a:extLst>
              <a:ext uri="{FF2B5EF4-FFF2-40B4-BE49-F238E27FC236}">
                <a16:creationId xmlns:a16="http://schemas.microsoft.com/office/drawing/2014/main" id="{FFAC927D-89CD-4149-AE32-7D6B3FEFB2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CB8AA9-C276-408B-92E4-D305C5AD7A7A}"/>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06990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BC6D-31C4-45C7-A202-213B171A5A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D171BE-F14A-4733-89AA-09CEDE2318FA}"/>
              </a:ext>
            </a:extLst>
          </p:cNvPr>
          <p:cNvSpPr>
            <a:spLocks noGrp="1"/>
          </p:cNvSpPr>
          <p:nvPr>
            <p:ph type="dt" sz="half" idx="10"/>
          </p:nvPr>
        </p:nvSpPr>
        <p:spPr/>
        <p:txBody>
          <a:bodyPr/>
          <a:lstStyle/>
          <a:p>
            <a:fld id="{3B9F33C8-8A6A-49A2-8949-28E9F813AC6F}" type="datetimeFigureOut">
              <a:rPr lang="en-US" smtClean="0"/>
              <a:t>1/15/2021</a:t>
            </a:fld>
            <a:endParaRPr lang="en-US"/>
          </a:p>
        </p:txBody>
      </p:sp>
      <p:sp>
        <p:nvSpPr>
          <p:cNvPr id="4" name="Footer Placeholder 3">
            <a:extLst>
              <a:ext uri="{FF2B5EF4-FFF2-40B4-BE49-F238E27FC236}">
                <a16:creationId xmlns:a16="http://schemas.microsoft.com/office/drawing/2014/main" id="{7FE4FE29-F75D-4A78-B038-A4BCD13765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5D667C-AE37-445C-90E8-62DABF3BBD0D}"/>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27490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32C655-BBC8-4EEC-8240-945B8013371F}"/>
              </a:ext>
            </a:extLst>
          </p:cNvPr>
          <p:cNvSpPr>
            <a:spLocks noGrp="1"/>
          </p:cNvSpPr>
          <p:nvPr>
            <p:ph type="dt" sz="half" idx="10"/>
          </p:nvPr>
        </p:nvSpPr>
        <p:spPr/>
        <p:txBody>
          <a:bodyPr/>
          <a:lstStyle/>
          <a:p>
            <a:fld id="{3B9F33C8-8A6A-49A2-8949-28E9F813AC6F}" type="datetimeFigureOut">
              <a:rPr lang="en-US" smtClean="0"/>
              <a:t>1/15/2021</a:t>
            </a:fld>
            <a:endParaRPr lang="en-US"/>
          </a:p>
        </p:txBody>
      </p:sp>
      <p:sp>
        <p:nvSpPr>
          <p:cNvPr id="3" name="Footer Placeholder 2">
            <a:extLst>
              <a:ext uri="{FF2B5EF4-FFF2-40B4-BE49-F238E27FC236}">
                <a16:creationId xmlns:a16="http://schemas.microsoft.com/office/drawing/2014/main" id="{992A0ED1-C850-4409-A0D1-A145206F7B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2649C4-0B59-4A18-9BF4-2D22BF7CE46E}"/>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369673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B938-FCC5-478A-8EC0-F0653FC018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D5D93F-2F4D-472E-8B38-267CAC710E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3A3EEC-1029-4838-AA25-A89943584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1281F2-0E24-4A0D-B7E3-AD40C9DFA887}"/>
              </a:ext>
            </a:extLst>
          </p:cNvPr>
          <p:cNvSpPr>
            <a:spLocks noGrp="1"/>
          </p:cNvSpPr>
          <p:nvPr>
            <p:ph type="dt" sz="half" idx="10"/>
          </p:nvPr>
        </p:nvSpPr>
        <p:spPr/>
        <p:txBody>
          <a:bodyPr/>
          <a:lstStyle/>
          <a:p>
            <a:fld id="{3B9F33C8-8A6A-49A2-8949-28E9F813AC6F}" type="datetimeFigureOut">
              <a:rPr lang="en-US" smtClean="0"/>
              <a:t>1/15/2021</a:t>
            </a:fld>
            <a:endParaRPr lang="en-US"/>
          </a:p>
        </p:txBody>
      </p:sp>
      <p:sp>
        <p:nvSpPr>
          <p:cNvPr id="6" name="Footer Placeholder 5">
            <a:extLst>
              <a:ext uri="{FF2B5EF4-FFF2-40B4-BE49-F238E27FC236}">
                <a16:creationId xmlns:a16="http://schemas.microsoft.com/office/drawing/2014/main" id="{311A842E-423B-485B-8BFC-0D1C13C8C7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71804-2BF4-4783-8752-DCB75E9E4431}"/>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69660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5F4D-7C9F-43C8-8DB3-FC05094BD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FC9279-1332-4BFB-8925-2DAB643483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96C1CA-DB00-47F7-8298-94D136B71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525BC-EEB1-4AD5-80FB-453C405BE651}"/>
              </a:ext>
            </a:extLst>
          </p:cNvPr>
          <p:cNvSpPr>
            <a:spLocks noGrp="1"/>
          </p:cNvSpPr>
          <p:nvPr>
            <p:ph type="dt" sz="half" idx="10"/>
          </p:nvPr>
        </p:nvSpPr>
        <p:spPr/>
        <p:txBody>
          <a:bodyPr/>
          <a:lstStyle/>
          <a:p>
            <a:fld id="{3B9F33C8-8A6A-49A2-8949-28E9F813AC6F}" type="datetimeFigureOut">
              <a:rPr lang="en-US" smtClean="0"/>
              <a:t>1/15/2021</a:t>
            </a:fld>
            <a:endParaRPr lang="en-US"/>
          </a:p>
        </p:txBody>
      </p:sp>
      <p:sp>
        <p:nvSpPr>
          <p:cNvPr id="6" name="Footer Placeholder 5">
            <a:extLst>
              <a:ext uri="{FF2B5EF4-FFF2-40B4-BE49-F238E27FC236}">
                <a16:creationId xmlns:a16="http://schemas.microsoft.com/office/drawing/2014/main" id="{62D497B8-C233-4CB1-A4F5-4C36C2914F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FF6B85-2993-4F01-85A4-4AD40FEF496A}"/>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811529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5BD32F-CD76-4045-B723-C0FF04377B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94176F-01FD-4E02-8C70-70DBCA3DF4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72DC8-D291-4AFC-9DD6-8BCBE57C5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F33C8-8A6A-49A2-8949-28E9F813AC6F}" type="datetimeFigureOut">
              <a:rPr lang="en-US" smtClean="0"/>
              <a:t>1/15/2021</a:t>
            </a:fld>
            <a:endParaRPr lang="en-US"/>
          </a:p>
        </p:txBody>
      </p:sp>
      <p:sp>
        <p:nvSpPr>
          <p:cNvPr id="5" name="Footer Placeholder 4">
            <a:extLst>
              <a:ext uri="{FF2B5EF4-FFF2-40B4-BE49-F238E27FC236}">
                <a16:creationId xmlns:a16="http://schemas.microsoft.com/office/drawing/2014/main" id="{E78FF478-58DD-43BC-A62D-73AECE4A14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579D28-91BC-4C04-B1A4-F19BC4562A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E45DA-37E0-4DEF-A6F5-3567A4B31782}" type="slidenum">
              <a:rPr lang="en-US" smtClean="0"/>
              <a:t>‹#›</a:t>
            </a:fld>
            <a:endParaRPr lang="en-US"/>
          </a:p>
        </p:txBody>
      </p:sp>
    </p:spTree>
    <p:extLst>
      <p:ext uri="{BB962C8B-B14F-4D97-AF65-F5344CB8AC3E}">
        <p14:creationId xmlns:p14="http://schemas.microsoft.com/office/powerpoint/2010/main" val="1355750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D7BB-29CD-4CFA-B113-158C39859BE8}"/>
              </a:ext>
            </a:extLst>
          </p:cNvPr>
          <p:cNvSpPr>
            <a:spLocks noGrp="1"/>
          </p:cNvSpPr>
          <p:nvPr>
            <p:ph type="ctrTitle"/>
          </p:nvPr>
        </p:nvSpPr>
        <p:spPr/>
        <p:txBody>
          <a:bodyPr/>
          <a:lstStyle/>
          <a:p>
            <a:r>
              <a:rPr lang="en-US" dirty="0"/>
              <a:t>Esoteric Programming Languages</a:t>
            </a:r>
          </a:p>
        </p:txBody>
      </p:sp>
      <p:sp>
        <p:nvSpPr>
          <p:cNvPr id="3" name="Subtitle 2">
            <a:extLst>
              <a:ext uri="{FF2B5EF4-FFF2-40B4-BE49-F238E27FC236}">
                <a16:creationId xmlns:a16="http://schemas.microsoft.com/office/drawing/2014/main" id="{2EAF0956-CF51-4575-8465-AA5B3F8672A4}"/>
              </a:ext>
            </a:extLst>
          </p:cNvPr>
          <p:cNvSpPr>
            <a:spLocks noGrp="1"/>
          </p:cNvSpPr>
          <p:nvPr>
            <p:ph type="subTitle" idx="1"/>
          </p:nvPr>
        </p:nvSpPr>
        <p:spPr/>
        <p:txBody>
          <a:bodyPr/>
          <a:lstStyle/>
          <a:p>
            <a:r>
              <a:rPr lang="en-US" dirty="0"/>
              <a:t>Jason Bock</a:t>
            </a:r>
          </a:p>
        </p:txBody>
      </p:sp>
    </p:spTree>
    <p:extLst>
      <p:ext uri="{BB962C8B-B14F-4D97-AF65-F5344CB8AC3E}">
        <p14:creationId xmlns:p14="http://schemas.microsoft.com/office/powerpoint/2010/main" val="1861047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State of Affairs</a:t>
            </a:r>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https://esolangs.org/wiki/Main_Page</a:t>
            </a:r>
          </a:p>
        </p:txBody>
      </p:sp>
      <p:pic>
        <p:nvPicPr>
          <p:cNvPr id="4" name="Picture 3">
            <a:extLst>
              <a:ext uri="{FF2B5EF4-FFF2-40B4-BE49-F238E27FC236}">
                <a16:creationId xmlns:a16="http://schemas.microsoft.com/office/drawing/2014/main" id="{9826CBE1-A7C2-465A-BB4E-5A52CB591A57}"/>
              </a:ext>
            </a:extLst>
          </p:cNvPr>
          <p:cNvPicPr>
            <a:picLocks noChangeAspect="1"/>
          </p:cNvPicPr>
          <p:nvPr/>
        </p:nvPicPr>
        <p:blipFill>
          <a:blip r:embed="rId3"/>
          <a:stretch>
            <a:fillRect/>
          </a:stretch>
        </p:blipFill>
        <p:spPr>
          <a:xfrm>
            <a:off x="1693506" y="1492612"/>
            <a:ext cx="8804987" cy="4700069"/>
          </a:xfrm>
          <a:prstGeom prst="rect">
            <a:avLst/>
          </a:prstGeom>
        </p:spPr>
      </p:pic>
    </p:spTree>
    <p:extLst>
      <p:ext uri="{BB962C8B-B14F-4D97-AF65-F5344CB8AC3E}">
        <p14:creationId xmlns:p14="http://schemas.microsoft.com/office/powerpoint/2010/main" val="2246853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INTERCAL</a:t>
            </a:r>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http://webpublicapress.net/wp-content/uploads/2011/12/monty-python-2.jpg</a:t>
            </a:r>
          </a:p>
        </p:txBody>
      </p:sp>
      <p:pic>
        <p:nvPicPr>
          <p:cNvPr id="6" name="Picture 2" descr="http://webpublicapress.net/wp-content/uploads/2011/12/monty-python-2.jpg">
            <a:extLst>
              <a:ext uri="{FF2B5EF4-FFF2-40B4-BE49-F238E27FC236}">
                <a16:creationId xmlns:a16="http://schemas.microsoft.com/office/drawing/2014/main" id="{0961FBD0-AE66-4E7A-8891-2F9B76747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2051965"/>
            <a:ext cx="5715000" cy="35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336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INTERCAL</a:t>
            </a:r>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http://esolangs.org/wiki/INTERCAL</a:t>
            </a:r>
          </a:p>
        </p:txBody>
      </p:sp>
      <p:sp>
        <p:nvSpPr>
          <p:cNvPr id="7" name="TextBox 6">
            <a:extLst>
              <a:ext uri="{FF2B5EF4-FFF2-40B4-BE49-F238E27FC236}">
                <a16:creationId xmlns:a16="http://schemas.microsoft.com/office/drawing/2014/main" id="{F9ADD477-4E05-4379-AC0C-072D9A972EB0}"/>
              </a:ext>
            </a:extLst>
          </p:cNvPr>
          <p:cNvSpPr txBox="1"/>
          <p:nvPr/>
        </p:nvSpPr>
        <p:spPr>
          <a:xfrm>
            <a:off x="812803" y="1252773"/>
            <a:ext cx="10566399" cy="5016373"/>
          </a:xfrm>
          <a:prstGeom prst="rect">
            <a:avLst/>
          </a:prstGeom>
          <a:noFill/>
        </p:spPr>
        <p:txBody>
          <a:bodyPr wrap="square" rtlCol="0">
            <a:spAutoFit/>
          </a:bodyPr>
          <a:lstStyle/>
          <a:p>
            <a:pPr algn="ctr"/>
            <a:r>
              <a:rPr lang="en-US" sz="5333" dirty="0">
                <a:latin typeface="Calibri" pitchFamily="34" charset="0"/>
                <a:cs typeface="Calibri" pitchFamily="34" charset="0"/>
              </a:rPr>
              <a:t>“INTERCAL, an abbreviation for Compiler Language With No </a:t>
            </a:r>
            <a:r>
              <a:rPr lang="en-US" sz="5333" dirty="0" err="1">
                <a:latin typeface="Calibri" pitchFamily="34" charset="0"/>
                <a:cs typeface="Calibri" pitchFamily="34" charset="0"/>
              </a:rPr>
              <a:t>Pronouncable</a:t>
            </a:r>
            <a:r>
              <a:rPr lang="en-US" sz="5333" dirty="0">
                <a:latin typeface="Calibri" pitchFamily="34" charset="0"/>
                <a:cs typeface="Calibri" pitchFamily="34" charset="0"/>
              </a:rPr>
              <a:t> Acronym, was created in 1972, thus probably making it the first ever esoteric programming language.”</a:t>
            </a:r>
          </a:p>
        </p:txBody>
      </p:sp>
    </p:spTree>
    <p:extLst>
      <p:ext uri="{BB962C8B-B14F-4D97-AF65-F5344CB8AC3E}">
        <p14:creationId xmlns:p14="http://schemas.microsoft.com/office/powerpoint/2010/main" val="4141581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INTERCAL</a:t>
            </a:r>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http://esolangs.org/wiki/INTERCAL</a:t>
            </a:r>
          </a:p>
        </p:txBody>
      </p:sp>
      <p:sp>
        <p:nvSpPr>
          <p:cNvPr id="6" name="TextBox 5">
            <a:extLst>
              <a:ext uri="{FF2B5EF4-FFF2-40B4-BE49-F238E27FC236}">
                <a16:creationId xmlns:a16="http://schemas.microsoft.com/office/drawing/2014/main" id="{83DF1176-C6E8-41B8-8B42-FC31687E8929}"/>
              </a:ext>
            </a:extLst>
          </p:cNvPr>
          <p:cNvSpPr txBox="1"/>
          <p:nvPr/>
        </p:nvSpPr>
        <p:spPr>
          <a:xfrm>
            <a:off x="812804" y="2582738"/>
            <a:ext cx="4842040" cy="3539046"/>
          </a:xfrm>
          <a:prstGeom prst="rect">
            <a:avLst/>
          </a:prstGeom>
          <a:noFill/>
        </p:spPr>
        <p:txBody>
          <a:bodyPr wrap="square" rtlCol="0">
            <a:spAutoFit/>
          </a:bodyPr>
          <a:lstStyle/>
          <a:p>
            <a:r>
              <a:rPr lang="en-US" sz="3733" dirty="0">
                <a:latin typeface="Calibri" pitchFamily="34" charset="0"/>
                <a:cs typeface="Calibri" pitchFamily="34" charset="0"/>
              </a:rPr>
              <a:t>DON’T</a:t>
            </a:r>
          </a:p>
          <a:p>
            <a:r>
              <a:rPr lang="en-US" sz="3733" dirty="0">
                <a:latin typeface="Calibri" pitchFamily="34" charset="0"/>
                <a:cs typeface="Calibri" pitchFamily="34" charset="0"/>
              </a:rPr>
              <a:t>DO NOT</a:t>
            </a:r>
          </a:p>
          <a:p>
            <a:r>
              <a:rPr lang="en-US" sz="3733" dirty="0">
                <a:latin typeface="Calibri" pitchFamily="34" charset="0"/>
                <a:cs typeface="Calibri" pitchFamily="34" charset="0"/>
              </a:rPr>
              <a:t>PLEASE DON’T</a:t>
            </a:r>
          </a:p>
          <a:p>
            <a:r>
              <a:rPr lang="en-US" sz="3733" dirty="0">
                <a:latin typeface="Calibri" pitchFamily="34" charset="0"/>
                <a:cs typeface="Calibri" pitchFamily="34" charset="0"/>
              </a:rPr>
              <a:t>PLEASE DO NOT</a:t>
            </a:r>
          </a:p>
          <a:p>
            <a:r>
              <a:rPr lang="en-US" sz="3733" dirty="0">
                <a:latin typeface="Calibri" pitchFamily="34" charset="0"/>
                <a:cs typeface="Calibri" pitchFamily="34" charset="0"/>
              </a:rPr>
              <a:t>COME FROM</a:t>
            </a:r>
          </a:p>
          <a:p>
            <a:r>
              <a:rPr lang="en-US" sz="3733" dirty="0">
                <a:latin typeface="Calibri" pitchFamily="34" charset="0"/>
                <a:cs typeface="Calibri" pitchFamily="34" charset="0"/>
              </a:rPr>
              <a:t>ABSTAIN</a:t>
            </a:r>
          </a:p>
        </p:txBody>
      </p:sp>
      <p:sp>
        <p:nvSpPr>
          <p:cNvPr id="8" name="TextBox 7">
            <a:extLst>
              <a:ext uri="{FF2B5EF4-FFF2-40B4-BE49-F238E27FC236}">
                <a16:creationId xmlns:a16="http://schemas.microsoft.com/office/drawing/2014/main" id="{3725BBB7-78BB-45F5-8859-7823C004FC71}"/>
              </a:ext>
            </a:extLst>
          </p:cNvPr>
          <p:cNvSpPr txBox="1"/>
          <p:nvPr/>
        </p:nvSpPr>
        <p:spPr>
          <a:xfrm>
            <a:off x="6331285" y="3075181"/>
            <a:ext cx="4842040" cy="2554354"/>
          </a:xfrm>
          <a:prstGeom prst="rect">
            <a:avLst/>
          </a:prstGeom>
          <a:noFill/>
        </p:spPr>
        <p:txBody>
          <a:bodyPr wrap="square" rtlCol="0">
            <a:spAutoFit/>
          </a:bodyPr>
          <a:lstStyle/>
          <a:p>
            <a:r>
              <a:rPr lang="en-US" sz="5333" dirty="0">
                <a:latin typeface="Calibri" pitchFamily="34" charset="0"/>
                <a:cs typeface="Calibri" pitchFamily="34" charset="0"/>
              </a:rPr>
              <a:t>1/3 to 1/5 of the commands must be polite</a:t>
            </a:r>
          </a:p>
        </p:txBody>
      </p:sp>
      <p:sp>
        <p:nvSpPr>
          <p:cNvPr id="9" name="Rectangle 8">
            <a:extLst>
              <a:ext uri="{FF2B5EF4-FFF2-40B4-BE49-F238E27FC236}">
                <a16:creationId xmlns:a16="http://schemas.microsoft.com/office/drawing/2014/main" id="{4908713A-CFA1-443F-897C-7C436614F1B9}"/>
              </a:ext>
            </a:extLst>
          </p:cNvPr>
          <p:cNvSpPr/>
          <p:nvPr/>
        </p:nvSpPr>
        <p:spPr>
          <a:xfrm>
            <a:off x="2133600" y="1506879"/>
            <a:ext cx="7924800" cy="830997"/>
          </a:xfrm>
          <a:prstGeom prst="rect">
            <a:avLst/>
          </a:prstGeom>
        </p:spPr>
        <p:txBody>
          <a:bodyPr wrap="square">
            <a:spAutoFit/>
          </a:bodyPr>
          <a:lstStyle/>
          <a:p>
            <a:pPr algn="ctr"/>
            <a:r>
              <a:rPr lang="en-US" sz="4800" dirty="0">
                <a:latin typeface="Calibri" pitchFamily="34" charset="0"/>
                <a:cs typeface="Calibri" pitchFamily="34" charset="0"/>
              </a:rPr>
              <a:t>Commands</a:t>
            </a:r>
          </a:p>
        </p:txBody>
      </p:sp>
    </p:spTree>
    <p:extLst>
      <p:ext uri="{BB962C8B-B14F-4D97-AF65-F5344CB8AC3E}">
        <p14:creationId xmlns:p14="http://schemas.microsoft.com/office/powerpoint/2010/main" val="274368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INTERCAL</a:t>
            </a:r>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http://esolangs.org/wiki/INTERCAL</a:t>
            </a:r>
          </a:p>
        </p:txBody>
      </p:sp>
      <p:sp>
        <p:nvSpPr>
          <p:cNvPr id="6" name="TextBox 5">
            <a:extLst>
              <a:ext uri="{FF2B5EF4-FFF2-40B4-BE49-F238E27FC236}">
                <a16:creationId xmlns:a16="http://schemas.microsoft.com/office/drawing/2014/main" id="{DB6D3977-A5C4-4A1A-A066-B38BD4AB2415}"/>
              </a:ext>
            </a:extLst>
          </p:cNvPr>
          <p:cNvSpPr txBox="1"/>
          <p:nvPr/>
        </p:nvSpPr>
        <p:spPr>
          <a:xfrm>
            <a:off x="812804" y="2377254"/>
            <a:ext cx="10689385" cy="3786229"/>
          </a:xfrm>
          <a:prstGeom prst="rect">
            <a:avLst/>
          </a:prstGeom>
          <a:noFill/>
        </p:spPr>
        <p:txBody>
          <a:bodyPr wrap="square" rtlCol="0">
            <a:spAutoFit/>
          </a:bodyPr>
          <a:lstStyle/>
          <a:p>
            <a:r>
              <a:rPr lang="en-US" sz="2667" dirty="0">
                <a:latin typeface="Calibri" pitchFamily="34" charset="0"/>
                <a:cs typeface="Calibri" pitchFamily="34" charset="0"/>
              </a:rPr>
              <a:t>E632 THE NEXT STACK RUPTURES. ALL DIE. OH, THE EMBARRASSMENT! </a:t>
            </a:r>
          </a:p>
          <a:p>
            <a:endParaRPr lang="en-US" sz="2667" dirty="0">
              <a:latin typeface="Calibri" pitchFamily="34" charset="0"/>
              <a:cs typeface="Calibri" pitchFamily="34" charset="0"/>
            </a:endParaRPr>
          </a:p>
          <a:p>
            <a:r>
              <a:rPr lang="en-US" sz="2667" dirty="0">
                <a:latin typeface="Calibri" pitchFamily="34" charset="0"/>
                <a:cs typeface="Calibri" pitchFamily="34" charset="0"/>
              </a:rPr>
              <a:t>E990 YOU HAVE TOO MUCH ROPE TO HANG YOURSELF </a:t>
            </a:r>
          </a:p>
          <a:p>
            <a:endParaRPr lang="en-US" sz="2667" dirty="0">
              <a:latin typeface="Calibri" pitchFamily="34" charset="0"/>
              <a:cs typeface="Calibri" pitchFamily="34" charset="0"/>
            </a:endParaRPr>
          </a:p>
          <a:p>
            <a:r>
              <a:rPr lang="en-US" sz="2667" dirty="0">
                <a:latin typeface="Calibri" pitchFamily="34" charset="0"/>
                <a:cs typeface="Calibri" pitchFamily="34" charset="0"/>
              </a:rPr>
              <a:t>E333 YOU CAN'T HAVE EVERYTHING, WHERE WOULD YOU PUT IT? </a:t>
            </a:r>
          </a:p>
          <a:p>
            <a:endParaRPr lang="en-US" sz="2667" dirty="0">
              <a:latin typeface="Calibri" pitchFamily="34" charset="0"/>
              <a:cs typeface="Calibri" pitchFamily="34" charset="0"/>
            </a:endParaRPr>
          </a:p>
          <a:p>
            <a:r>
              <a:rPr lang="en-US" sz="2667" dirty="0">
                <a:latin typeface="Calibri" pitchFamily="34" charset="0"/>
                <a:cs typeface="Calibri" pitchFamily="34" charset="0"/>
              </a:rPr>
              <a:t>E111 COMMUNIST PLOT DETECTED, COMPILER IS SUICIDING </a:t>
            </a:r>
          </a:p>
          <a:p>
            <a:endParaRPr lang="en-US" sz="2667" dirty="0">
              <a:latin typeface="Calibri" pitchFamily="34" charset="0"/>
              <a:cs typeface="Calibri" pitchFamily="34" charset="0"/>
            </a:endParaRPr>
          </a:p>
          <a:p>
            <a:r>
              <a:rPr lang="en-US" sz="2667" dirty="0">
                <a:latin typeface="Calibri" pitchFamily="34" charset="0"/>
                <a:cs typeface="Calibri" pitchFamily="34" charset="0"/>
              </a:rPr>
              <a:t>E774 RANDOM COMPILER BUG </a:t>
            </a:r>
          </a:p>
        </p:txBody>
      </p:sp>
      <p:sp>
        <p:nvSpPr>
          <p:cNvPr id="8" name="Rectangle 7">
            <a:extLst>
              <a:ext uri="{FF2B5EF4-FFF2-40B4-BE49-F238E27FC236}">
                <a16:creationId xmlns:a16="http://schemas.microsoft.com/office/drawing/2014/main" id="{0BD01B7D-E633-4CD0-8F2D-89657938034E}"/>
              </a:ext>
            </a:extLst>
          </p:cNvPr>
          <p:cNvSpPr/>
          <p:nvPr/>
        </p:nvSpPr>
        <p:spPr>
          <a:xfrm>
            <a:off x="2133600" y="1301394"/>
            <a:ext cx="7924800" cy="830997"/>
          </a:xfrm>
          <a:prstGeom prst="rect">
            <a:avLst/>
          </a:prstGeom>
        </p:spPr>
        <p:txBody>
          <a:bodyPr wrap="square">
            <a:spAutoFit/>
          </a:bodyPr>
          <a:lstStyle/>
          <a:p>
            <a:pPr algn="ctr"/>
            <a:r>
              <a:rPr lang="en-US" sz="4800" dirty="0">
                <a:latin typeface="Calibri" pitchFamily="34" charset="0"/>
                <a:cs typeface="Calibri" pitchFamily="34" charset="0"/>
              </a:rPr>
              <a:t>Error Messages</a:t>
            </a:r>
          </a:p>
        </p:txBody>
      </p:sp>
    </p:spTree>
    <p:extLst>
      <p:ext uri="{BB962C8B-B14F-4D97-AF65-F5344CB8AC3E}">
        <p14:creationId xmlns:p14="http://schemas.microsoft.com/office/powerpoint/2010/main" val="3019902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INTERCAL</a:t>
            </a:r>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http://esolangs.org/wiki/INTERCAL</a:t>
            </a:r>
          </a:p>
        </p:txBody>
      </p:sp>
      <p:sp>
        <p:nvSpPr>
          <p:cNvPr id="7" name="TextBox 6">
            <a:extLst>
              <a:ext uri="{FF2B5EF4-FFF2-40B4-BE49-F238E27FC236}">
                <a16:creationId xmlns:a16="http://schemas.microsoft.com/office/drawing/2014/main" id="{60EFC33E-9A11-4DA5-84EC-2CAA92A2D151}"/>
              </a:ext>
            </a:extLst>
          </p:cNvPr>
          <p:cNvSpPr txBox="1"/>
          <p:nvPr/>
        </p:nvSpPr>
        <p:spPr>
          <a:xfrm>
            <a:off x="2873907" y="1938916"/>
            <a:ext cx="6444180" cy="4339650"/>
          </a:xfrm>
          <a:prstGeom prst="rect">
            <a:avLst/>
          </a:prstGeom>
          <a:noFill/>
        </p:spPr>
        <p:txBody>
          <a:bodyPr wrap="square" rtlCol="0">
            <a:spAutoFit/>
          </a:bodyPr>
          <a:lstStyle/>
          <a:p>
            <a:r>
              <a:rPr lang="pt-BR" sz="1200" dirty="0">
                <a:latin typeface="Cascadia Code" panose="020B0609020000020004" pitchFamily="49" charset="0"/>
                <a:cs typeface="Cascadia Code" panose="020B0609020000020004" pitchFamily="49" charset="0"/>
              </a:rPr>
              <a:t>---------------------------------------------------------------&gt;8---</a:t>
            </a:r>
          </a:p>
          <a:p>
            <a:endParaRPr lang="pt-BR" sz="1200" dirty="0">
              <a:latin typeface="Cascadia Code" panose="020B0609020000020004" pitchFamily="49" charset="0"/>
              <a:cs typeface="Cascadia Code" panose="020B0609020000020004" pitchFamily="49" charset="0"/>
            </a:endParaRPr>
          </a:p>
          <a:p>
            <a:r>
              <a:rPr lang="pt-BR" sz="1200" dirty="0">
                <a:latin typeface="Cascadia Code" panose="020B0609020000020004" pitchFamily="49" charset="0"/>
                <a:cs typeface="Cascadia Code" panose="020B0609020000020004" pitchFamily="49" charset="0"/>
              </a:rPr>
              <a:t>        PLEASE NOTE THAT THIS MAY ONLY RUN ON C-INTERCAL</a:t>
            </a:r>
          </a:p>
          <a:p>
            <a:endParaRPr lang="pt-BR" sz="1200" dirty="0">
              <a:latin typeface="Cascadia Code" panose="020B0609020000020004" pitchFamily="49" charset="0"/>
              <a:cs typeface="Cascadia Code" panose="020B0609020000020004" pitchFamily="49" charset="0"/>
            </a:endParaRPr>
          </a:p>
          <a:p>
            <a:r>
              <a:rPr lang="pt-BR" sz="1200" dirty="0">
                <a:latin typeface="Cascadia Code" panose="020B0609020000020004" pitchFamily="49" charset="0"/>
                <a:cs typeface="Cascadia Code" panose="020B0609020000020004" pitchFamily="49" charset="0"/>
              </a:rPr>
              <a:t>        PLEASE DO ,1 &lt;- #13</a:t>
            </a:r>
          </a:p>
          <a:p>
            <a:r>
              <a:rPr lang="pt-BR" sz="1200" dirty="0">
                <a:latin typeface="Cascadia Code" panose="020B0609020000020004" pitchFamily="49" charset="0"/>
                <a:cs typeface="Cascadia Code" panose="020B0609020000020004" pitchFamily="49" charset="0"/>
              </a:rPr>
              <a:t>        DO ,1 SUB #1 &lt;- #238</a:t>
            </a:r>
          </a:p>
          <a:p>
            <a:r>
              <a:rPr lang="pt-BR" sz="1200" dirty="0">
                <a:latin typeface="Cascadia Code" panose="020B0609020000020004" pitchFamily="49" charset="0"/>
                <a:cs typeface="Cascadia Code" panose="020B0609020000020004" pitchFamily="49" charset="0"/>
              </a:rPr>
              <a:t>        DO ,1 SUB #2 &lt;- #112</a:t>
            </a:r>
          </a:p>
          <a:p>
            <a:r>
              <a:rPr lang="pt-BR" sz="1200" dirty="0">
                <a:latin typeface="Cascadia Code" panose="020B0609020000020004" pitchFamily="49" charset="0"/>
                <a:cs typeface="Cascadia Code" panose="020B0609020000020004" pitchFamily="49" charset="0"/>
              </a:rPr>
              <a:t>        DO ,1 SUB #3 &lt;- #112</a:t>
            </a:r>
          </a:p>
          <a:p>
            <a:r>
              <a:rPr lang="pt-BR" sz="1200" dirty="0">
                <a:latin typeface="Cascadia Code" panose="020B0609020000020004" pitchFamily="49" charset="0"/>
                <a:cs typeface="Cascadia Code" panose="020B0609020000020004" pitchFamily="49" charset="0"/>
              </a:rPr>
              <a:t>        DO ,1 SUB #4 &lt;- #0</a:t>
            </a:r>
          </a:p>
          <a:p>
            <a:r>
              <a:rPr lang="pt-BR" sz="1200" dirty="0">
                <a:latin typeface="Cascadia Code" panose="020B0609020000020004" pitchFamily="49" charset="0"/>
                <a:cs typeface="Cascadia Code" panose="020B0609020000020004" pitchFamily="49" charset="0"/>
              </a:rPr>
              <a:t>        DO ,1 SUB #5 &lt;- #64</a:t>
            </a:r>
          </a:p>
          <a:p>
            <a:r>
              <a:rPr lang="pt-BR" sz="1200" dirty="0">
                <a:latin typeface="Cascadia Code" panose="020B0609020000020004" pitchFamily="49" charset="0"/>
                <a:cs typeface="Cascadia Code" panose="020B0609020000020004" pitchFamily="49" charset="0"/>
              </a:rPr>
              <a:t>        DO ,1 SUB #6 &lt;- #238</a:t>
            </a:r>
          </a:p>
          <a:p>
            <a:r>
              <a:rPr lang="pt-BR" sz="1200" dirty="0">
                <a:latin typeface="Cascadia Code" panose="020B0609020000020004" pitchFamily="49" charset="0"/>
                <a:cs typeface="Cascadia Code" panose="020B0609020000020004" pitchFamily="49" charset="0"/>
              </a:rPr>
              <a:t>        DO ,1 SUB #7 &lt;- #26</a:t>
            </a:r>
          </a:p>
          <a:p>
            <a:r>
              <a:rPr lang="pt-BR" sz="1200" dirty="0">
                <a:latin typeface="Cascadia Code" panose="020B0609020000020004" pitchFamily="49" charset="0"/>
                <a:cs typeface="Cascadia Code" panose="020B0609020000020004" pitchFamily="49" charset="0"/>
              </a:rPr>
              <a:t>        DO ,1 SUB #8 &lt;- #248</a:t>
            </a:r>
          </a:p>
          <a:p>
            <a:r>
              <a:rPr lang="pt-BR" sz="1200" dirty="0">
                <a:latin typeface="Cascadia Code" panose="020B0609020000020004" pitchFamily="49" charset="0"/>
                <a:cs typeface="Cascadia Code" panose="020B0609020000020004" pitchFamily="49" charset="0"/>
              </a:rPr>
              <a:t>        DO ,1 SUB #9 &lt;- #168</a:t>
            </a:r>
          </a:p>
          <a:p>
            <a:r>
              <a:rPr lang="pt-BR" sz="1200" dirty="0">
                <a:latin typeface="Cascadia Code" panose="020B0609020000020004" pitchFamily="49" charset="0"/>
                <a:cs typeface="Cascadia Code" panose="020B0609020000020004" pitchFamily="49" charset="0"/>
              </a:rPr>
              <a:t>        DO ,1 SUB #10 &lt;- #24</a:t>
            </a:r>
          </a:p>
          <a:p>
            <a:r>
              <a:rPr lang="pt-BR" sz="1200" dirty="0">
                <a:latin typeface="Cascadia Code" panose="020B0609020000020004" pitchFamily="49" charset="0"/>
                <a:cs typeface="Cascadia Code" panose="020B0609020000020004" pitchFamily="49" charset="0"/>
              </a:rPr>
              <a:t>        DO ,1 SUB #11 &lt;- #16</a:t>
            </a:r>
          </a:p>
          <a:p>
            <a:r>
              <a:rPr lang="pt-BR" sz="1200" dirty="0">
                <a:latin typeface="Cascadia Code" panose="020B0609020000020004" pitchFamily="49" charset="0"/>
                <a:cs typeface="Cascadia Code" panose="020B0609020000020004" pitchFamily="49" charset="0"/>
              </a:rPr>
              <a:t>        DO ,1 SUB #12 &lt;- #158</a:t>
            </a:r>
          </a:p>
          <a:p>
            <a:r>
              <a:rPr lang="pt-BR" sz="1200" dirty="0">
                <a:latin typeface="Cascadia Code" panose="020B0609020000020004" pitchFamily="49" charset="0"/>
                <a:cs typeface="Cascadia Code" panose="020B0609020000020004" pitchFamily="49" charset="0"/>
              </a:rPr>
              <a:t>        DO ,1 SUB #13 &lt;- #52</a:t>
            </a:r>
          </a:p>
          <a:p>
            <a:endParaRPr lang="pt-BR" sz="1200" dirty="0">
              <a:latin typeface="Cascadia Code" panose="020B0609020000020004" pitchFamily="49" charset="0"/>
              <a:cs typeface="Cascadia Code" panose="020B0609020000020004" pitchFamily="49" charset="0"/>
            </a:endParaRPr>
          </a:p>
          <a:p>
            <a:r>
              <a:rPr lang="pt-BR" sz="1200" dirty="0">
                <a:latin typeface="Cascadia Code" panose="020B0609020000020004" pitchFamily="49" charset="0"/>
                <a:cs typeface="Cascadia Code" panose="020B0609020000020004" pitchFamily="49" charset="0"/>
              </a:rPr>
              <a:t>        PLEASE READ OUT ,1</a:t>
            </a:r>
          </a:p>
          <a:p>
            <a:r>
              <a:rPr lang="pt-BR" sz="1200" dirty="0">
                <a:latin typeface="Cascadia Code" panose="020B0609020000020004" pitchFamily="49" charset="0"/>
                <a:cs typeface="Cascadia Code" panose="020B0609020000020004" pitchFamily="49" charset="0"/>
              </a:rPr>
              <a:t>        PLEASE GIVE UP</a:t>
            </a:r>
          </a:p>
          <a:p>
            <a:endParaRPr lang="pt-BR" sz="1200" dirty="0">
              <a:latin typeface="Cascadia Code" panose="020B0609020000020004" pitchFamily="49" charset="0"/>
              <a:cs typeface="Cascadia Code" panose="020B0609020000020004" pitchFamily="49" charset="0"/>
            </a:endParaRPr>
          </a:p>
          <a:p>
            <a:r>
              <a:rPr lang="pt-BR" sz="1200" dirty="0">
                <a:latin typeface="Cascadia Code" panose="020B0609020000020004" pitchFamily="49" charset="0"/>
                <a:cs typeface="Cascadia Code" panose="020B0609020000020004" pitchFamily="49" charset="0"/>
              </a:rPr>
              <a:t>---------------------------------------------------------------&gt;8---</a:t>
            </a:r>
          </a:p>
        </p:txBody>
      </p:sp>
      <p:sp>
        <p:nvSpPr>
          <p:cNvPr id="9" name="Rectangle 8">
            <a:extLst>
              <a:ext uri="{FF2B5EF4-FFF2-40B4-BE49-F238E27FC236}">
                <a16:creationId xmlns:a16="http://schemas.microsoft.com/office/drawing/2014/main" id="{5CFC3E0C-D6BE-4A4B-96CF-90304DB938DF}"/>
              </a:ext>
            </a:extLst>
          </p:cNvPr>
          <p:cNvSpPr/>
          <p:nvPr/>
        </p:nvSpPr>
        <p:spPr>
          <a:xfrm>
            <a:off x="2133597" y="1109590"/>
            <a:ext cx="7924800" cy="830997"/>
          </a:xfrm>
          <a:prstGeom prst="rect">
            <a:avLst/>
          </a:prstGeom>
        </p:spPr>
        <p:txBody>
          <a:bodyPr wrap="square">
            <a:spAutoFit/>
          </a:bodyPr>
          <a:lstStyle/>
          <a:p>
            <a:pPr algn="ctr"/>
            <a:r>
              <a:rPr lang="en-US" sz="4800" dirty="0">
                <a:latin typeface="Calibri" pitchFamily="34" charset="0"/>
                <a:cs typeface="Calibri" pitchFamily="34" charset="0"/>
              </a:rPr>
              <a:t>Hello World</a:t>
            </a:r>
          </a:p>
        </p:txBody>
      </p:sp>
    </p:spTree>
    <p:extLst>
      <p:ext uri="{BB962C8B-B14F-4D97-AF65-F5344CB8AC3E}">
        <p14:creationId xmlns:p14="http://schemas.microsoft.com/office/powerpoint/2010/main" val="2623057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err="1"/>
              <a:t>Brainf</a:t>
            </a:r>
            <a:r>
              <a:rPr lang="en-US" dirty="0"/>
              <a:t>**k</a:t>
            </a:r>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http://oddstuff.in/wp-content/uploads/2011/02/86-300x280.jpg</a:t>
            </a:r>
          </a:p>
        </p:txBody>
      </p:sp>
      <p:pic>
        <p:nvPicPr>
          <p:cNvPr id="6" name="Picture 4" descr="http://4.bp.blogspot.com/-oIYwJ6v7w3M/TZb3kEmdCxI/AAAAAAAAAaU/swZ36a5xc_s/s1600/clippy.jpg">
            <a:extLst>
              <a:ext uri="{FF2B5EF4-FFF2-40B4-BE49-F238E27FC236}">
                <a16:creationId xmlns:a16="http://schemas.microsoft.com/office/drawing/2014/main" id="{57E8C6AF-3E61-4691-A053-67DB4B6D7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8110" y="1524906"/>
            <a:ext cx="4435779" cy="4435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76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err="1"/>
              <a:t>Brainf</a:t>
            </a:r>
            <a:r>
              <a:rPr lang="en-US" dirty="0"/>
              <a:t>**k</a:t>
            </a:r>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http://bit.ly/QQlMPR</a:t>
            </a:r>
          </a:p>
        </p:txBody>
      </p:sp>
      <p:sp>
        <p:nvSpPr>
          <p:cNvPr id="7" name="TextBox 6">
            <a:extLst>
              <a:ext uri="{FF2B5EF4-FFF2-40B4-BE49-F238E27FC236}">
                <a16:creationId xmlns:a16="http://schemas.microsoft.com/office/drawing/2014/main" id="{9E055442-FA2D-4258-BFF6-2387C786613B}"/>
              </a:ext>
            </a:extLst>
          </p:cNvPr>
          <p:cNvSpPr txBox="1"/>
          <p:nvPr/>
        </p:nvSpPr>
        <p:spPr>
          <a:xfrm>
            <a:off x="812803" y="1865684"/>
            <a:ext cx="10566399" cy="3785652"/>
          </a:xfrm>
          <a:prstGeom prst="rect">
            <a:avLst/>
          </a:prstGeom>
          <a:noFill/>
        </p:spPr>
        <p:txBody>
          <a:bodyPr wrap="square" rtlCol="0">
            <a:spAutoFit/>
          </a:bodyPr>
          <a:lstStyle/>
          <a:p>
            <a:pPr algn="ctr"/>
            <a:r>
              <a:rPr lang="en-US" sz="4800" dirty="0">
                <a:latin typeface="Calibri" pitchFamily="34" charset="0"/>
                <a:cs typeface="Calibri" pitchFamily="34" charset="0"/>
              </a:rPr>
              <a:t>“Many people at various times have tried to extend </a:t>
            </a:r>
            <a:r>
              <a:rPr lang="en-US" sz="4800" dirty="0" err="1">
                <a:latin typeface="Calibri" pitchFamily="34" charset="0"/>
                <a:cs typeface="Calibri" pitchFamily="34" charset="0"/>
              </a:rPr>
              <a:t>brainf</a:t>
            </a:r>
            <a:r>
              <a:rPr lang="en-US" sz="4800" dirty="0">
                <a:latin typeface="Calibri" pitchFamily="34" charset="0"/>
                <a:cs typeface="Calibri" pitchFamily="34" charset="0"/>
              </a:rPr>
              <a:t>**k to make it easier to program in, but such efforts have been compared to trying to make a luxury car by gluing parts onto a skateboard.”</a:t>
            </a:r>
          </a:p>
        </p:txBody>
      </p:sp>
    </p:spTree>
    <p:extLst>
      <p:ext uri="{BB962C8B-B14F-4D97-AF65-F5344CB8AC3E}">
        <p14:creationId xmlns:p14="http://schemas.microsoft.com/office/powerpoint/2010/main" val="3731898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err="1"/>
              <a:t>Brainf</a:t>
            </a:r>
            <a:r>
              <a:rPr lang="en-US" dirty="0"/>
              <a:t>**k</a:t>
            </a:r>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http://coolmaterial.com/wp-content/uploads/2008/07/ferrari-skateboard.jpg</a:t>
            </a:r>
          </a:p>
        </p:txBody>
      </p:sp>
      <p:pic>
        <p:nvPicPr>
          <p:cNvPr id="6" name="Picture 2" descr="http://coolmaterial.com/wp-content/uploads/2008/07/ferrari-skateboard.jpg">
            <a:extLst>
              <a:ext uri="{FF2B5EF4-FFF2-40B4-BE49-F238E27FC236}">
                <a16:creationId xmlns:a16="http://schemas.microsoft.com/office/drawing/2014/main" id="{78CFD8A7-DA70-4712-AEBF-B2FB7303F5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2286000"/>
            <a:ext cx="7239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936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err="1"/>
              <a:t>Brainf</a:t>
            </a:r>
            <a:r>
              <a:rPr lang="en-US" dirty="0"/>
              <a:t>**k</a:t>
            </a:r>
          </a:p>
        </p:txBody>
      </p:sp>
      <p:graphicFrame>
        <p:nvGraphicFramePr>
          <p:cNvPr id="7" name="Table 6">
            <a:extLst>
              <a:ext uri="{FF2B5EF4-FFF2-40B4-BE49-F238E27FC236}">
                <a16:creationId xmlns:a16="http://schemas.microsoft.com/office/drawing/2014/main" id="{8263F5C0-CA1B-4C4A-A1EC-D57845CD51C7}"/>
              </a:ext>
            </a:extLst>
          </p:cNvPr>
          <p:cNvGraphicFramePr>
            <a:graphicFrameLocks noGrp="1"/>
          </p:cNvGraphicFramePr>
          <p:nvPr/>
        </p:nvGraphicFramePr>
        <p:xfrm>
          <a:off x="2032000" y="1828800"/>
          <a:ext cx="8128000" cy="371856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20000"/>
                    </a:ext>
                  </a:extLst>
                </a:gridCol>
                <a:gridCol w="5892800">
                  <a:extLst>
                    <a:ext uri="{9D8B030D-6E8A-4147-A177-3AD203B41FA5}">
                      <a16:colId xmlns:a16="http://schemas.microsoft.com/office/drawing/2014/main" val="20001"/>
                    </a:ext>
                  </a:extLst>
                </a:gridCol>
              </a:tblGrid>
              <a:tr h="375920">
                <a:tc>
                  <a:txBody>
                    <a:bodyPr/>
                    <a:lstStyle/>
                    <a:p>
                      <a:pPr algn="ctr"/>
                      <a:r>
                        <a:rPr lang="en-US" sz="1900" dirty="0">
                          <a:latin typeface="Calibri" pitchFamily="34" charset="0"/>
                          <a:cs typeface="Calibri" pitchFamily="34" charset="0"/>
                        </a:rPr>
                        <a:t>Commands</a:t>
                      </a:r>
                    </a:p>
                  </a:txBody>
                  <a:tcPr marL="121920" marR="121920"/>
                </a:tc>
                <a:tc>
                  <a:txBody>
                    <a:bodyPr/>
                    <a:lstStyle/>
                    <a:p>
                      <a:pPr algn="ctr"/>
                      <a:r>
                        <a:rPr lang="en-US" sz="1900" dirty="0">
                          <a:latin typeface="Calibri" pitchFamily="34" charset="0"/>
                          <a:cs typeface="Calibri" pitchFamily="34" charset="0"/>
                        </a:rPr>
                        <a:t>Description</a:t>
                      </a:r>
                    </a:p>
                  </a:txBody>
                  <a:tcPr marL="121920" marR="121920"/>
                </a:tc>
                <a:extLst>
                  <a:ext uri="{0D108BD9-81ED-4DB2-BD59-A6C34878D82A}">
                    <a16:rowId xmlns:a16="http://schemas.microsoft.com/office/drawing/2014/main" val="10000"/>
                  </a:ext>
                </a:extLst>
              </a:tr>
              <a:tr h="375920">
                <a:tc>
                  <a:txBody>
                    <a:bodyPr/>
                    <a:lstStyle/>
                    <a:p>
                      <a:pPr algn="ctr"/>
                      <a:r>
                        <a:rPr lang="en-US" sz="1900" dirty="0">
                          <a:latin typeface="Calibri" pitchFamily="34" charset="0"/>
                          <a:cs typeface="Calibri" pitchFamily="34" charset="0"/>
                        </a:rPr>
                        <a:t>&gt;</a:t>
                      </a:r>
                    </a:p>
                  </a:txBody>
                  <a:tcPr marL="121920" marR="121920"/>
                </a:tc>
                <a:tc>
                  <a:txBody>
                    <a:bodyPr/>
                    <a:lstStyle/>
                    <a:p>
                      <a:r>
                        <a:rPr lang="en-US" sz="1900" dirty="0">
                          <a:latin typeface="Calibri" pitchFamily="34" charset="0"/>
                          <a:cs typeface="Calibri" pitchFamily="34" charset="0"/>
                        </a:rPr>
                        <a:t>Move pointer</a:t>
                      </a:r>
                      <a:r>
                        <a:rPr lang="en-US" sz="1900" baseline="0" dirty="0">
                          <a:latin typeface="Calibri" pitchFamily="34" charset="0"/>
                          <a:cs typeface="Calibri" pitchFamily="34" charset="0"/>
                        </a:rPr>
                        <a:t> to the right</a:t>
                      </a:r>
                      <a:endParaRPr lang="en-US" sz="1900" dirty="0">
                        <a:latin typeface="Calibri" pitchFamily="34" charset="0"/>
                        <a:cs typeface="Calibri" pitchFamily="34" charset="0"/>
                      </a:endParaRPr>
                    </a:p>
                  </a:txBody>
                  <a:tcPr marL="121920" marR="121920"/>
                </a:tc>
                <a:extLst>
                  <a:ext uri="{0D108BD9-81ED-4DB2-BD59-A6C34878D82A}">
                    <a16:rowId xmlns:a16="http://schemas.microsoft.com/office/drawing/2014/main" val="10001"/>
                  </a:ext>
                </a:extLst>
              </a:tr>
              <a:tr h="375920">
                <a:tc>
                  <a:txBody>
                    <a:bodyPr/>
                    <a:lstStyle/>
                    <a:p>
                      <a:pPr algn="ctr"/>
                      <a:r>
                        <a:rPr lang="en-US" sz="1900" dirty="0">
                          <a:latin typeface="Calibri" pitchFamily="34" charset="0"/>
                          <a:cs typeface="Calibri" pitchFamily="34" charset="0"/>
                        </a:rPr>
                        <a:t>&lt;</a:t>
                      </a:r>
                    </a:p>
                  </a:txBody>
                  <a:tcPr marL="121920" marR="121920"/>
                </a:tc>
                <a:tc>
                  <a:txBody>
                    <a:bodyPr/>
                    <a:lstStyle/>
                    <a:p>
                      <a:r>
                        <a:rPr lang="en-US" sz="1900" dirty="0">
                          <a:latin typeface="Calibri" pitchFamily="34" charset="0"/>
                          <a:cs typeface="Calibri" pitchFamily="34" charset="0"/>
                        </a:rPr>
                        <a:t>Move pointer to the left</a:t>
                      </a:r>
                    </a:p>
                  </a:txBody>
                  <a:tcPr marL="121920" marR="121920"/>
                </a:tc>
                <a:extLst>
                  <a:ext uri="{0D108BD9-81ED-4DB2-BD59-A6C34878D82A}">
                    <a16:rowId xmlns:a16="http://schemas.microsoft.com/office/drawing/2014/main" val="10002"/>
                  </a:ext>
                </a:extLst>
              </a:tr>
              <a:tr h="375920">
                <a:tc>
                  <a:txBody>
                    <a:bodyPr/>
                    <a:lstStyle/>
                    <a:p>
                      <a:pPr algn="ctr"/>
                      <a:r>
                        <a:rPr lang="en-US" sz="1900" dirty="0">
                          <a:latin typeface="Calibri" pitchFamily="34" charset="0"/>
                          <a:cs typeface="Calibri" pitchFamily="34" charset="0"/>
                        </a:rPr>
                        <a:t>+</a:t>
                      </a:r>
                    </a:p>
                  </a:txBody>
                  <a:tcPr marL="121920" marR="121920"/>
                </a:tc>
                <a:tc>
                  <a:txBody>
                    <a:bodyPr/>
                    <a:lstStyle/>
                    <a:p>
                      <a:r>
                        <a:rPr lang="en-US" sz="1900" dirty="0">
                          <a:latin typeface="Calibri" pitchFamily="34" charset="0"/>
                          <a:cs typeface="Calibri" pitchFamily="34" charset="0"/>
                        </a:rPr>
                        <a:t>Increment the memory</a:t>
                      </a:r>
                      <a:r>
                        <a:rPr lang="en-US" sz="1900" baseline="0" dirty="0">
                          <a:latin typeface="Calibri" pitchFamily="34" charset="0"/>
                          <a:cs typeface="Calibri" pitchFamily="34" charset="0"/>
                        </a:rPr>
                        <a:t> cell under the pointer</a:t>
                      </a:r>
                      <a:endParaRPr lang="en-US" sz="1900" dirty="0">
                        <a:latin typeface="Calibri" pitchFamily="34" charset="0"/>
                        <a:cs typeface="Calibri" pitchFamily="34" charset="0"/>
                      </a:endParaRPr>
                    </a:p>
                  </a:txBody>
                  <a:tcPr marL="121920" marR="121920"/>
                </a:tc>
                <a:extLst>
                  <a:ext uri="{0D108BD9-81ED-4DB2-BD59-A6C34878D82A}">
                    <a16:rowId xmlns:a16="http://schemas.microsoft.com/office/drawing/2014/main" val="10003"/>
                  </a:ext>
                </a:extLst>
              </a:tr>
              <a:tr h="375920">
                <a:tc>
                  <a:txBody>
                    <a:bodyPr/>
                    <a:lstStyle/>
                    <a:p>
                      <a:pPr algn="ctr"/>
                      <a:r>
                        <a:rPr lang="en-US" sz="1900" dirty="0">
                          <a:latin typeface="Calibri" pitchFamily="34" charset="0"/>
                          <a:cs typeface="Calibri" pitchFamily="34" charset="0"/>
                        </a:rPr>
                        <a:t>-</a:t>
                      </a:r>
                    </a:p>
                  </a:txBody>
                  <a:tcPr marL="121920" marR="121920"/>
                </a:tc>
                <a:tc>
                  <a:txBody>
                    <a:bodyPr/>
                    <a:lstStyle/>
                    <a:p>
                      <a:r>
                        <a:rPr lang="en-US" sz="1900" dirty="0">
                          <a:latin typeface="Calibri" pitchFamily="34" charset="0"/>
                          <a:cs typeface="Calibri" pitchFamily="34" charset="0"/>
                        </a:rPr>
                        <a:t>Decrement the memory cell under the pointer</a:t>
                      </a:r>
                    </a:p>
                  </a:txBody>
                  <a:tcPr marL="121920" marR="121920"/>
                </a:tc>
                <a:extLst>
                  <a:ext uri="{0D108BD9-81ED-4DB2-BD59-A6C34878D82A}">
                    <a16:rowId xmlns:a16="http://schemas.microsoft.com/office/drawing/2014/main" val="10004"/>
                  </a:ext>
                </a:extLst>
              </a:tr>
              <a:tr h="375920">
                <a:tc>
                  <a:txBody>
                    <a:bodyPr/>
                    <a:lstStyle/>
                    <a:p>
                      <a:pPr algn="ctr"/>
                      <a:r>
                        <a:rPr lang="en-US" sz="1900" dirty="0">
                          <a:latin typeface="Calibri" pitchFamily="34" charset="0"/>
                          <a:cs typeface="Calibri" pitchFamily="34" charset="0"/>
                        </a:rPr>
                        <a:t>.</a:t>
                      </a:r>
                    </a:p>
                  </a:txBody>
                  <a:tcPr marL="121920" marR="121920"/>
                </a:tc>
                <a:tc>
                  <a:txBody>
                    <a:bodyPr/>
                    <a:lstStyle/>
                    <a:p>
                      <a:r>
                        <a:rPr lang="en-US" sz="1900" dirty="0">
                          <a:latin typeface="Calibri" pitchFamily="34" charset="0"/>
                          <a:cs typeface="Calibri" pitchFamily="34" charset="0"/>
                        </a:rPr>
                        <a:t>Output the character signified by the cell at the pointer </a:t>
                      </a:r>
                    </a:p>
                  </a:txBody>
                  <a:tcPr marL="121920" marR="121920"/>
                </a:tc>
                <a:extLst>
                  <a:ext uri="{0D108BD9-81ED-4DB2-BD59-A6C34878D82A}">
                    <a16:rowId xmlns:a16="http://schemas.microsoft.com/office/drawing/2014/main" val="10005"/>
                  </a:ext>
                </a:extLst>
              </a:tr>
              <a:tr h="375920">
                <a:tc>
                  <a:txBody>
                    <a:bodyPr/>
                    <a:lstStyle/>
                    <a:p>
                      <a:pPr algn="ctr"/>
                      <a:r>
                        <a:rPr lang="en-US" sz="1900" dirty="0">
                          <a:latin typeface="Calibri" pitchFamily="34" charset="0"/>
                          <a:cs typeface="Calibri" pitchFamily="34" charset="0"/>
                        </a:rPr>
                        <a:t>,</a:t>
                      </a:r>
                    </a:p>
                  </a:txBody>
                  <a:tcPr marL="121920" marR="121920"/>
                </a:tc>
                <a:tc>
                  <a:txBody>
                    <a:bodyPr/>
                    <a:lstStyle/>
                    <a:p>
                      <a:r>
                        <a:rPr lang="en-US" sz="1900" dirty="0">
                          <a:latin typeface="Calibri" pitchFamily="34" charset="0"/>
                          <a:cs typeface="Calibri" pitchFamily="34" charset="0"/>
                        </a:rPr>
                        <a:t>Input a character and store it in the cell at the pointer </a:t>
                      </a:r>
                    </a:p>
                  </a:txBody>
                  <a:tcPr marL="121920" marR="121920"/>
                </a:tc>
                <a:extLst>
                  <a:ext uri="{0D108BD9-81ED-4DB2-BD59-A6C34878D82A}">
                    <a16:rowId xmlns:a16="http://schemas.microsoft.com/office/drawing/2014/main" val="10006"/>
                  </a:ext>
                </a:extLst>
              </a:tr>
              <a:tr h="375920">
                <a:tc>
                  <a:txBody>
                    <a:bodyPr/>
                    <a:lstStyle/>
                    <a:p>
                      <a:pPr algn="ctr"/>
                      <a:r>
                        <a:rPr lang="en-US" sz="1900" dirty="0">
                          <a:latin typeface="Calibri" pitchFamily="34" charset="0"/>
                          <a:cs typeface="Calibri" pitchFamily="34" charset="0"/>
                        </a:rPr>
                        <a:t>[</a:t>
                      </a:r>
                    </a:p>
                  </a:txBody>
                  <a:tcPr marL="121920" marR="121920"/>
                </a:tc>
                <a:tc>
                  <a:txBody>
                    <a:bodyPr/>
                    <a:lstStyle/>
                    <a:p>
                      <a:r>
                        <a:rPr lang="en-US" sz="1900" dirty="0">
                          <a:latin typeface="Calibri" pitchFamily="34" charset="0"/>
                          <a:cs typeface="Calibri" pitchFamily="34" charset="0"/>
                        </a:rPr>
                        <a:t>Jump past the matching ] if the cell under the pointer is 0 </a:t>
                      </a:r>
                    </a:p>
                  </a:txBody>
                  <a:tcPr marL="121920" marR="121920"/>
                </a:tc>
                <a:extLst>
                  <a:ext uri="{0D108BD9-81ED-4DB2-BD59-A6C34878D82A}">
                    <a16:rowId xmlns:a16="http://schemas.microsoft.com/office/drawing/2014/main" val="10007"/>
                  </a:ext>
                </a:extLst>
              </a:tr>
              <a:tr h="660400">
                <a:tc>
                  <a:txBody>
                    <a:bodyPr/>
                    <a:lstStyle/>
                    <a:p>
                      <a:pPr algn="ctr"/>
                      <a:r>
                        <a:rPr lang="en-US" sz="1900" dirty="0">
                          <a:latin typeface="Calibri" pitchFamily="34" charset="0"/>
                          <a:cs typeface="Calibri" pitchFamily="34" charset="0"/>
                        </a:rPr>
                        <a:t>]</a:t>
                      </a:r>
                    </a:p>
                  </a:txBody>
                  <a:tcPr marL="121920" marR="121920"/>
                </a:tc>
                <a:tc>
                  <a:txBody>
                    <a:bodyPr/>
                    <a:lstStyle/>
                    <a:p>
                      <a:r>
                        <a:rPr lang="en-US" sz="1900" dirty="0">
                          <a:latin typeface="Calibri" pitchFamily="34" charset="0"/>
                          <a:cs typeface="Calibri" pitchFamily="34" charset="0"/>
                        </a:rPr>
                        <a:t>Jump back to the matching [ if the cell under the pointer is nonzero</a:t>
                      </a:r>
                    </a:p>
                  </a:txBody>
                  <a:tcPr marL="121920" marR="12192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50000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Personal Info</a:t>
            </a:r>
          </a:p>
        </p:txBody>
      </p:sp>
      <p:sp>
        <p:nvSpPr>
          <p:cNvPr id="3" name="Content Placeholder 2">
            <a:extLst>
              <a:ext uri="{FF2B5EF4-FFF2-40B4-BE49-F238E27FC236}">
                <a16:creationId xmlns:a16="http://schemas.microsoft.com/office/drawing/2014/main" id="{EDC3CAC5-D82C-4212-910D-3A0A44EBA6B0}"/>
              </a:ext>
            </a:extLst>
          </p:cNvPr>
          <p:cNvSpPr>
            <a:spLocks noGrp="1"/>
          </p:cNvSpPr>
          <p:nvPr>
            <p:ph idx="1"/>
          </p:nvPr>
        </p:nvSpPr>
        <p:spPr/>
        <p:txBody>
          <a:bodyPr/>
          <a:lstStyle/>
          <a:p>
            <a:r>
              <a:rPr lang="en-US" dirty="0"/>
              <a:t>http://www.jasonbock.net</a:t>
            </a:r>
          </a:p>
          <a:p>
            <a:r>
              <a:rPr lang="en-US" dirty="0"/>
              <a:t>https://www.twitter.com/jasonbock</a:t>
            </a:r>
          </a:p>
          <a:p>
            <a:r>
              <a:rPr lang="en-US" dirty="0"/>
              <a:t>https://www.github.com/jasonbock</a:t>
            </a:r>
          </a:p>
          <a:p>
            <a:r>
              <a:rPr lang="en-US" dirty="0"/>
              <a:t>jason.r.bock@outlook.com</a:t>
            </a:r>
          </a:p>
        </p:txBody>
      </p:sp>
    </p:spTree>
    <p:extLst>
      <p:ext uri="{BB962C8B-B14F-4D97-AF65-F5344CB8AC3E}">
        <p14:creationId xmlns:p14="http://schemas.microsoft.com/office/powerpoint/2010/main" val="1171871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err="1"/>
              <a:t>Brainf</a:t>
            </a:r>
            <a:r>
              <a:rPr lang="en-US" dirty="0"/>
              <a:t>**k</a:t>
            </a:r>
          </a:p>
        </p:txBody>
      </p:sp>
      <p:sp>
        <p:nvSpPr>
          <p:cNvPr id="4" name="TextBox 3">
            <a:extLst>
              <a:ext uri="{FF2B5EF4-FFF2-40B4-BE49-F238E27FC236}">
                <a16:creationId xmlns:a16="http://schemas.microsoft.com/office/drawing/2014/main" id="{C9DAAB02-0315-46B2-8425-299CD6BB5353}"/>
              </a:ext>
            </a:extLst>
          </p:cNvPr>
          <p:cNvSpPr txBox="1"/>
          <p:nvPr/>
        </p:nvSpPr>
        <p:spPr>
          <a:xfrm>
            <a:off x="711203" y="1407616"/>
            <a:ext cx="10871199" cy="995209"/>
          </a:xfrm>
          <a:prstGeom prst="rect">
            <a:avLst/>
          </a:prstGeom>
          <a:noFill/>
        </p:spPr>
        <p:txBody>
          <a:bodyPr wrap="square" rtlCol="0">
            <a:spAutoFit/>
          </a:bodyPr>
          <a:lstStyle/>
          <a:p>
            <a:pPr algn="ctr"/>
            <a:r>
              <a:rPr lang="en-US" sz="5867" dirty="0"/>
              <a:t>++++++++[&gt;+++++++++&lt;-]&gt;. </a:t>
            </a:r>
            <a:endParaRPr lang="en-US" sz="5867" dirty="0">
              <a:latin typeface="Consolas" pitchFamily="49" charset="0"/>
              <a:cs typeface="Consolas" pitchFamily="49" charset="0"/>
            </a:endParaRPr>
          </a:p>
        </p:txBody>
      </p:sp>
      <p:sp>
        <p:nvSpPr>
          <p:cNvPr id="5" name="Rectangle 4">
            <a:extLst>
              <a:ext uri="{FF2B5EF4-FFF2-40B4-BE49-F238E27FC236}">
                <a16:creationId xmlns:a16="http://schemas.microsoft.com/office/drawing/2014/main" id="{393A88B6-DE73-439E-A9A8-E065DF189BF6}"/>
              </a:ext>
            </a:extLst>
          </p:cNvPr>
          <p:cNvSpPr/>
          <p:nvPr/>
        </p:nvSpPr>
        <p:spPr>
          <a:xfrm>
            <a:off x="4876800" y="4114800"/>
            <a:ext cx="812800" cy="6096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itchFamily="49" charset="0"/>
                <a:cs typeface="Consolas" pitchFamily="49" charset="0"/>
              </a:rPr>
              <a:t>8</a:t>
            </a:r>
          </a:p>
        </p:txBody>
      </p:sp>
      <p:sp>
        <p:nvSpPr>
          <p:cNvPr id="6" name="Rectangle 5">
            <a:extLst>
              <a:ext uri="{FF2B5EF4-FFF2-40B4-BE49-F238E27FC236}">
                <a16:creationId xmlns:a16="http://schemas.microsoft.com/office/drawing/2014/main" id="{54FB11D8-74D6-41CD-9D2D-6497314D9D38}"/>
              </a:ext>
            </a:extLst>
          </p:cNvPr>
          <p:cNvSpPr/>
          <p:nvPr/>
        </p:nvSpPr>
        <p:spPr>
          <a:xfrm>
            <a:off x="6299200" y="4114800"/>
            <a:ext cx="812800" cy="6096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itchFamily="49" charset="0"/>
                <a:cs typeface="Consolas" pitchFamily="49" charset="0"/>
              </a:rPr>
              <a:t>9</a:t>
            </a:r>
          </a:p>
        </p:txBody>
      </p:sp>
      <p:sp>
        <p:nvSpPr>
          <p:cNvPr id="8" name="Left Brace 7">
            <a:extLst>
              <a:ext uri="{FF2B5EF4-FFF2-40B4-BE49-F238E27FC236}">
                <a16:creationId xmlns:a16="http://schemas.microsoft.com/office/drawing/2014/main" id="{98C13491-B058-4DE5-AC3E-A5CF1BC6A0E2}"/>
              </a:ext>
            </a:extLst>
          </p:cNvPr>
          <p:cNvSpPr/>
          <p:nvPr/>
        </p:nvSpPr>
        <p:spPr>
          <a:xfrm rot="16200000" flipV="1">
            <a:off x="3271357" y="909157"/>
            <a:ext cx="337543" cy="2873340"/>
          </a:xfrm>
          <a:prstGeom prst="leftBrace">
            <a:avLst/>
          </a:prstGeom>
          <a:ln w="25400">
            <a:solidFill>
              <a:schemeClr val="accent3"/>
            </a:solidFill>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Left Brace 8">
            <a:extLst>
              <a:ext uri="{FF2B5EF4-FFF2-40B4-BE49-F238E27FC236}">
                <a16:creationId xmlns:a16="http://schemas.microsoft.com/office/drawing/2014/main" id="{AB7747F9-3FF8-4024-B75B-80BE63AC64B7}"/>
              </a:ext>
            </a:extLst>
          </p:cNvPr>
          <p:cNvSpPr/>
          <p:nvPr/>
        </p:nvSpPr>
        <p:spPr>
          <a:xfrm rot="16200000" flipV="1">
            <a:off x="7095630" y="669429"/>
            <a:ext cx="337543" cy="3352800"/>
          </a:xfrm>
          <a:prstGeom prst="leftBrace">
            <a:avLst/>
          </a:prstGeom>
          <a:ln w="25400">
            <a:solidFill>
              <a:schemeClr val="accent3"/>
            </a:solidFill>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cxnSp>
        <p:nvCxnSpPr>
          <p:cNvPr id="10" name="Straight Arrow Connector 9">
            <a:extLst>
              <a:ext uri="{FF2B5EF4-FFF2-40B4-BE49-F238E27FC236}">
                <a16:creationId xmlns:a16="http://schemas.microsoft.com/office/drawing/2014/main" id="{8D79740B-2D80-4E2B-A382-605E5082EC95}"/>
              </a:ext>
            </a:extLst>
          </p:cNvPr>
          <p:cNvCxnSpPr>
            <a:cxnSpLocks/>
          </p:cNvCxnSpPr>
          <p:nvPr/>
        </p:nvCxnSpPr>
        <p:spPr>
          <a:xfrm>
            <a:off x="3472665" y="2826249"/>
            <a:ext cx="1708935" cy="1136151"/>
          </a:xfrm>
          <a:prstGeom prst="straightConnector1">
            <a:avLst/>
          </a:prstGeom>
          <a:ln w="254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B40C7D8-3BBD-4386-AC6B-4FF1AB1CAB2A}"/>
              </a:ext>
            </a:extLst>
          </p:cNvPr>
          <p:cNvCxnSpPr>
            <a:cxnSpLocks/>
          </p:cNvCxnSpPr>
          <p:nvPr/>
        </p:nvCxnSpPr>
        <p:spPr>
          <a:xfrm flipH="1">
            <a:off x="6807203" y="2826249"/>
            <a:ext cx="436078" cy="1136151"/>
          </a:xfrm>
          <a:prstGeom prst="straightConnector1">
            <a:avLst/>
          </a:prstGeom>
          <a:ln w="254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DB0E863-E8DD-4904-99F8-1FEAB3DD0A9A}"/>
              </a:ext>
            </a:extLst>
          </p:cNvPr>
          <p:cNvSpPr txBox="1"/>
          <p:nvPr/>
        </p:nvSpPr>
        <p:spPr>
          <a:xfrm>
            <a:off x="812803" y="5097961"/>
            <a:ext cx="10566399" cy="995209"/>
          </a:xfrm>
          <a:prstGeom prst="rect">
            <a:avLst/>
          </a:prstGeom>
          <a:noFill/>
        </p:spPr>
        <p:txBody>
          <a:bodyPr wrap="square" rtlCol="0">
            <a:spAutoFit/>
          </a:bodyPr>
          <a:lstStyle/>
          <a:p>
            <a:pPr algn="ctr"/>
            <a:r>
              <a:rPr lang="en-US" sz="5867" dirty="0">
                <a:latin typeface="Calibri" pitchFamily="34" charset="0"/>
                <a:cs typeface="Calibri" pitchFamily="34" charset="0"/>
              </a:rPr>
              <a:t>8 * 9 = 72 =&gt; 'H'</a:t>
            </a:r>
          </a:p>
        </p:txBody>
      </p:sp>
    </p:spTree>
    <p:extLst>
      <p:ext uri="{BB962C8B-B14F-4D97-AF65-F5344CB8AC3E}">
        <p14:creationId xmlns:p14="http://schemas.microsoft.com/office/powerpoint/2010/main" val="348364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Inspiration</a:t>
            </a:r>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https://konnikim.files.wordpress.com/2014/02/inspiration.jpg</a:t>
            </a:r>
          </a:p>
        </p:txBody>
      </p:sp>
      <p:pic>
        <p:nvPicPr>
          <p:cNvPr id="6" name="Picture 5">
            <a:extLst>
              <a:ext uri="{FF2B5EF4-FFF2-40B4-BE49-F238E27FC236}">
                <a16:creationId xmlns:a16="http://schemas.microsoft.com/office/drawing/2014/main" id="{2B9F475C-E31E-41F5-B14B-D3DAB03F99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0144" y="1370399"/>
            <a:ext cx="5651712" cy="4789336"/>
          </a:xfrm>
          <a:prstGeom prst="rect">
            <a:avLst/>
          </a:prstGeom>
        </p:spPr>
      </p:pic>
    </p:spTree>
    <p:extLst>
      <p:ext uri="{BB962C8B-B14F-4D97-AF65-F5344CB8AC3E}">
        <p14:creationId xmlns:p14="http://schemas.microsoft.com/office/powerpoint/2010/main" val="634503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err="1"/>
              <a:t>Befunge</a:t>
            </a:r>
            <a:endParaRPr lang="en-US" dirty="0"/>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https://upload.wikimedia.org/wikipedia/commons/thumb/0/0e/Cartesian-coordinate-system.svg/300px-Cartesian-coordinate-system.svg.png</a:t>
            </a:r>
          </a:p>
        </p:txBody>
      </p:sp>
      <p:pic>
        <p:nvPicPr>
          <p:cNvPr id="7" name="Picture 6">
            <a:extLst>
              <a:ext uri="{FF2B5EF4-FFF2-40B4-BE49-F238E27FC236}">
                <a16:creationId xmlns:a16="http://schemas.microsoft.com/office/drawing/2014/main" id="{15396ECA-B0D7-45D1-8436-89D559DE7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5105" y="1690688"/>
            <a:ext cx="4161790" cy="4161790"/>
          </a:xfrm>
          <a:prstGeom prst="rect">
            <a:avLst/>
          </a:prstGeom>
        </p:spPr>
      </p:pic>
    </p:spTree>
    <p:extLst>
      <p:ext uri="{BB962C8B-B14F-4D97-AF65-F5344CB8AC3E}">
        <p14:creationId xmlns:p14="http://schemas.microsoft.com/office/powerpoint/2010/main" val="324742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err="1"/>
              <a:t>Befunge</a:t>
            </a:r>
            <a:endParaRPr lang="en-US" dirty="0"/>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http://www.esolangs.org/wiki/Befunge</a:t>
            </a:r>
          </a:p>
        </p:txBody>
      </p:sp>
      <p:sp>
        <p:nvSpPr>
          <p:cNvPr id="6" name="TextBox 5">
            <a:extLst>
              <a:ext uri="{FF2B5EF4-FFF2-40B4-BE49-F238E27FC236}">
                <a16:creationId xmlns:a16="http://schemas.microsoft.com/office/drawing/2014/main" id="{4EE405DB-0EF0-467F-B045-7667795DAE56}"/>
              </a:ext>
            </a:extLst>
          </p:cNvPr>
          <p:cNvSpPr txBox="1"/>
          <p:nvPr/>
        </p:nvSpPr>
        <p:spPr>
          <a:xfrm>
            <a:off x="812800" y="1474772"/>
            <a:ext cx="10566399" cy="4606710"/>
          </a:xfrm>
          <a:prstGeom prst="rect">
            <a:avLst/>
          </a:prstGeom>
          <a:noFill/>
        </p:spPr>
        <p:txBody>
          <a:bodyPr wrap="square" rtlCol="0">
            <a:spAutoFit/>
          </a:bodyPr>
          <a:lstStyle/>
          <a:p>
            <a:pPr algn="ctr"/>
            <a:r>
              <a:rPr lang="en-US" sz="5867" dirty="0">
                <a:latin typeface="Calibri" pitchFamily="34" charset="0"/>
                <a:cs typeface="Calibri" pitchFamily="34" charset="0"/>
              </a:rPr>
              <a:t>“</a:t>
            </a:r>
            <a:r>
              <a:rPr lang="en-US" sz="5867" dirty="0" err="1">
                <a:latin typeface="Calibri" pitchFamily="34" charset="0"/>
                <a:cs typeface="Calibri" pitchFamily="34" charset="0"/>
              </a:rPr>
              <a:t>Befunge</a:t>
            </a:r>
            <a:r>
              <a:rPr lang="en-US" sz="5867" dirty="0">
                <a:latin typeface="Calibri" pitchFamily="34" charset="0"/>
                <a:cs typeface="Calibri" pitchFamily="34" charset="0"/>
              </a:rPr>
              <a:t> is a two-dimensional esoteric programming language invented in 1993 by Chris </a:t>
            </a:r>
            <a:r>
              <a:rPr lang="en-US" sz="5867" dirty="0" err="1">
                <a:latin typeface="Calibri" pitchFamily="34" charset="0"/>
                <a:cs typeface="Calibri" pitchFamily="34" charset="0"/>
              </a:rPr>
              <a:t>Pressey</a:t>
            </a:r>
            <a:r>
              <a:rPr lang="en-US" sz="5867" dirty="0">
                <a:latin typeface="Calibri" pitchFamily="34" charset="0"/>
                <a:cs typeface="Calibri" pitchFamily="34" charset="0"/>
              </a:rPr>
              <a:t> with the goal of being as difficult to compile as possible.”</a:t>
            </a:r>
          </a:p>
        </p:txBody>
      </p:sp>
    </p:spTree>
    <p:extLst>
      <p:ext uri="{BB962C8B-B14F-4D97-AF65-F5344CB8AC3E}">
        <p14:creationId xmlns:p14="http://schemas.microsoft.com/office/powerpoint/2010/main" val="2427556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err="1"/>
              <a:t>Befunge</a:t>
            </a:r>
            <a:endParaRPr lang="en-US" dirty="0"/>
          </a:p>
        </p:txBody>
      </p:sp>
      <p:graphicFrame>
        <p:nvGraphicFramePr>
          <p:cNvPr id="7" name="Table 6">
            <a:extLst>
              <a:ext uri="{FF2B5EF4-FFF2-40B4-BE49-F238E27FC236}">
                <a16:creationId xmlns:a16="http://schemas.microsoft.com/office/drawing/2014/main" id="{DDB6BE5E-D495-45FE-AB3C-F3FE39A3C747}"/>
              </a:ext>
            </a:extLst>
          </p:cNvPr>
          <p:cNvGraphicFramePr>
            <a:graphicFrameLocks noGrp="1"/>
          </p:cNvGraphicFramePr>
          <p:nvPr>
            <p:extLst>
              <p:ext uri="{D42A27DB-BD31-4B8C-83A1-F6EECF244321}">
                <p14:modId xmlns:p14="http://schemas.microsoft.com/office/powerpoint/2010/main" val="4233469966"/>
              </p:ext>
            </p:extLst>
          </p:nvPr>
        </p:nvGraphicFramePr>
        <p:xfrm>
          <a:off x="2032000" y="2147297"/>
          <a:ext cx="8128000" cy="3429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5920">
                <a:tc>
                  <a:txBody>
                    <a:bodyPr/>
                    <a:lstStyle/>
                    <a:p>
                      <a:pPr algn="ctr"/>
                      <a:r>
                        <a:rPr lang="en-US" sz="1900" dirty="0">
                          <a:latin typeface="Calibri" pitchFamily="34" charset="0"/>
                          <a:cs typeface="Calibri" pitchFamily="34" charset="0"/>
                        </a:rPr>
                        <a:t>Instruction(s)</a:t>
                      </a:r>
                    </a:p>
                  </a:txBody>
                  <a:tcPr marL="121920" marR="121920"/>
                </a:tc>
                <a:tc>
                  <a:txBody>
                    <a:bodyPr/>
                    <a:lstStyle/>
                    <a:p>
                      <a:pPr algn="ctr"/>
                      <a:r>
                        <a:rPr lang="en-US" sz="1900" dirty="0">
                          <a:latin typeface="Calibri" pitchFamily="34" charset="0"/>
                          <a:cs typeface="Calibri" pitchFamily="34" charset="0"/>
                        </a:rPr>
                        <a:t>Description</a:t>
                      </a:r>
                    </a:p>
                  </a:txBody>
                  <a:tcPr marL="121920" marR="121920"/>
                </a:tc>
                <a:extLst>
                  <a:ext uri="{0D108BD9-81ED-4DB2-BD59-A6C34878D82A}">
                    <a16:rowId xmlns:a16="http://schemas.microsoft.com/office/drawing/2014/main" val="10000"/>
                  </a:ext>
                </a:extLst>
              </a:tr>
              <a:tr h="375920">
                <a:tc>
                  <a:txBody>
                    <a:bodyPr/>
                    <a:lstStyle/>
                    <a:p>
                      <a:pPr algn="ctr"/>
                      <a:r>
                        <a:rPr lang="en-US" sz="1900" dirty="0">
                          <a:latin typeface="Calibri" pitchFamily="34" charset="0"/>
                          <a:cs typeface="Calibri" pitchFamily="34" charset="0"/>
                        </a:rPr>
                        <a:t>&gt;,</a:t>
                      </a:r>
                      <a:r>
                        <a:rPr lang="en-US" sz="1900" baseline="0" dirty="0">
                          <a:latin typeface="Calibri" pitchFamily="34" charset="0"/>
                          <a:cs typeface="Calibri" pitchFamily="34" charset="0"/>
                        </a:rPr>
                        <a:t> V, &lt;, ^</a:t>
                      </a:r>
                      <a:endParaRPr lang="en-US" sz="1900" dirty="0">
                        <a:latin typeface="Calibri" pitchFamily="34" charset="0"/>
                        <a:cs typeface="Calibri" pitchFamily="34" charset="0"/>
                      </a:endParaRPr>
                    </a:p>
                  </a:txBody>
                  <a:tcPr marL="121920" marR="121920"/>
                </a:tc>
                <a:tc>
                  <a:txBody>
                    <a:bodyPr/>
                    <a:lstStyle/>
                    <a:p>
                      <a:r>
                        <a:rPr lang="en-US" sz="1900" dirty="0">
                          <a:latin typeface="Calibri" pitchFamily="34" charset="0"/>
                          <a:cs typeface="Calibri" pitchFamily="34" charset="0"/>
                        </a:rPr>
                        <a:t>Change direction</a:t>
                      </a:r>
                    </a:p>
                  </a:txBody>
                  <a:tcPr marL="121920" marR="121920"/>
                </a:tc>
                <a:extLst>
                  <a:ext uri="{0D108BD9-81ED-4DB2-BD59-A6C34878D82A}">
                    <a16:rowId xmlns:a16="http://schemas.microsoft.com/office/drawing/2014/main" val="10001"/>
                  </a:ext>
                </a:extLst>
              </a:tr>
              <a:tr h="375920">
                <a:tc>
                  <a:txBody>
                    <a:bodyPr/>
                    <a:lstStyle/>
                    <a:p>
                      <a:pPr algn="ctr"/>
                      <a:r>
                        <a:rPr lang="en-US" sz="1900" dirty="0">
                          <a:latin typeface="Calibri" pitchFamily="34" charset="0"/>
                          <a:cs typeface="Calibri" pitchFamily="34" charset="0"/>
                        </a:rPr>
                        <a:t>"</a:t>
                      </a:r>
                    </a:p>
                  </a:txBody>
                  <a:tcPr marL="121920" marR="121920"/>
                </a:tc>
                <a:tc>
                  <a:txBody>
                    <a:bodyPr/>
                    <a:lstStyle/>
                    <a:p>
                      <a:r>
                        <a:rPr lang="en-US" sz="1900" dirty="0">
                          <a:latin typeface="Calibri" pitchFamily="34" charset="0"/>
                          <a:cs typeface="Calibri" pitchFamily="34" charset="0"/>
                        </a:rPr>
                        <a:t>Toggle string mode</a:t>
                      </a:r>
                    </a:p>
                  </a:txBody>
                  <a:tcPr marL="121920" marR="121920"/>
                </a:tc>
                <a:extLst>
                  <a:ext uri="{0D108BD9-81ED-4DB2-BD59-A6C34878D82A}">
                    <a16:rowId xmlns:a16="http://schemas.microsoft.com/office/drawing/2014/main" val="10002"/>
                  </a:ext>
                </a:extLst>
              </a:tr>
              <a:tr h="375920">
                <a:tc>
                  <a:txBody>
                    <a:bodyPr/>
                    <a:lstStyle/>
                    <a:p>
                      <a:pPr algn="ctr"/>
                      <a:r>
                        <a:rPr lang="en-US" sz="1900" dirty="0">
                          <a:latin typeface="Calibri" pitchFamily="34" charset="0"/>
                          <a:cs typeface="Calibri" pitchFamily="34" charset="0"/>
                        </a:rPr>
                        <a:t>0 – 9</a:t>
                      </a:r>
                    </a:p>
                  </a:txBody>
                  <a:tcPr marL="121920" marR="121920"/>
                </a:tc>
                <a:tc>
                  <a:txBody>
                    <a:bodyPr/>
                    <a:lstStyle/>
                    <a:p>
                      <a:r>
                        <a:rPr lang="en-US" sz="1900" dirty="0">
                          <a:latin typeface="Calibri" pitchFamily="34" charset="0"/>
                          <a:cs typeface="Calibri" pitchFamily="34" charset="0"/>
                        </a:rPr>
                        <a:t>Push value on to stack</a:t>
                      </a:r>
                    </a:p>
                  </a:txBody>
                  <a:tcPr marL="121920" marR="121920"/>
                </a:tc>
                <a:extLst>
                  <a:ext uri="{0D108BD9-81ED-4DB2-BD59-A6C34878D82A}">
                    <a16:rowId xmlns:a16="http://schemas.microsoft.com/office/drawing/2014/main" val="10003"/>
                  </a:ext>
                </a:extLst>
              </a:tr>
              <a:tr h="375920">
                <a:tc>
                  <a:txBody>
                    <a:bodyPr/>
                    <a:lstStyle/>
                    <a:p>
                      <a:pPr algn="ctr"/>
                      <a:r>
                        <a:rPr lang="en-US" sz="1900" dirty="0">
                          <a:latin typeface="Calibri" pitchFamily="34" charset="0"/>
                          <a:cs typeface="Calibri" pitchFamily="34" charset="0"/>
                        </a:rPr>
                        <a:t>:</a:t>
                      </a:r>
                    </a:p>
                  </a:txBody>
                  <a:tcPr marL="121920" marR="121920"/>
                </a:tc>
                <a:tc>
                  <a:txBody>
                    <a:bodyPr/>
                    <a:lstStyle/>
                    <a:p>
                      <a:r>
                        <a:rPr lang="en-US" sz="1900" dirty="0">
                          <a:latin typeface="Calibri" pitchFamily="34" charset="0"/>
                          <a:cs typeface="Calibri" pitchFamily="34" charset="0"/>
                        </a:rPr>
                        <a:t>Duplicate</a:t>
                      </a:r>
                      <a:r>
                        <a:rPr lang="en-US" sz="1900" baseline="0" dirty="0">
                          <a:latin typeface="Calibri" pitchFamily="34" charset="0"/>
                          <a:cs typeface="Calibri" pitchFamily="34" charset="0"/>
                        </a:rPr>
                        <a:t> top stack value</a:t>
                      </a:r>
                      <a:endParaRPr lang="en-US" sz="1900" dirty="0">
                        <a:latin typeface="Calibri" pitchFamily="34" charset="0"/>
                        <a:cs typeface="Calibri" pitchFamily="34" charset="0"/>
                      </a:endParaRPr>
                    </a:p>
                  </a:txBody>
                  <a:tcPr marL="121920" marR="121920"/>
                </a:tc>
                <a:extLst>
                  <a:ext uri="{0D108BD9-81ED-4DB2-BD59-A6C34878D82A}">
                    <a16:rowId xmlns:a16="http://schemas.microsoft.com/office/drawing/2014/main" val="10004"/>
                  </a:ext>
                </a:extLst>
              </a:tr>
              <a:tr h="375920">
                <a:tc>
                  <a:txBody>
                    <a:bodyPr/>
                    <a:lstStyle/>
                    <a:p>
                      <a:pPr algn="ctr"/>
                      <a:r>
                        <a:rPr lang="en-US" sz="1900" dirty="0">
                          <a:latin typeface="Calibri" pitchFamily="34" charset="0"/>
                          <a:cs typeface="Calibri" pitchFamily="34" charset="0"/>
                        </a:rPr>
                        <a:t>_</a:t>
                      </a:r>
                    </a:p>
                  </a:txBody>
                  <a:tcPr marL="121920" marR="121920"/>
                </a:tc>
                <a:tc>
                  <a:txBody>
                    <a:bodyPr/>
                    <a:lstStyle/>
                    <a:p>
                      <a:r>
                        <a:rPr lang="en-US" sz="1900" dirty="0">
                          <a:latin typeface="Calibri" pitchFamily="34" charset="0"/>
                          <a:cs typeface="Calibri" pitchFamily="34" charset="0"/>
                        </a:rPr>
                        <a:t>Horizontal IF</a:t>
                      </a:r>
                    </a:p>
                  </a:txBody>
                  <a:tcPr marL="121920" marR="121920"/>
                </a:tc>
                <a:extLst>
                  <a:ext uri="{0D108BD9-81ED-4DB2-BD59-A6C34878D82A}">
                    <a16:rowId xmlns:a16="http://schemas.microsoft.com/office/drawing/2014/main" val="10005"/>
                  </a:ext>
                </a:extLst>
              </a:tr>
              <a:tr h="375920">
                <a:tc>
                  <a:txBody>
                    <a:bodyPr/>
                    <a:lstStyle/>
                    <a:p>
                      <a:pPr algn="ctr"/>
                      <a:r>
                        <a:rPr lang="en-US" sz="1900" dirty="0">
                          <a:latin typeface="Calibri" pitchFamily="34" charset="0"/>
                          <a:cs typeface="Calibri" pitchFamily="34" charset="0"/>
                        </a:rPr>
                        <a:t>,</a:t>
                      </a:r>
                    </a:p>
                  </a:txBody>
                  <a:tcPr marL="121920" marR="121920"/>
                </a:tc>
                <a:tc>
                  <a:txBody>
                    <a:bodyPr/>
                    <a:lstStyle/>
                    <a:p>
                      <a:r>
                        <a:rPr lang="en-US" sz="1900" dirty="0">
                          <a:latin typeface="Calibri" pitchFamily="34" charset="0"/>
                          <a:cs typeface="Calibri" pitchFamily="34" charset="0"/>
                        </a:rPr>
                        <a:t>Output stack value as ASCII</a:t>
                      </a:r>
                    </a:p>
                  </a:txBody>
                  <a:tcPr marL="121920" marR="121920"/>
                </a:tc>
                <a:extLst>
                  <a:ext uri="{0D108BD9-81ED-4DB2-BD59-A6C34878D82A}">
                    <a16:rowId xmlns:a16="http://schemas.microsoft.com/office/drawing/2014/main" val="10006"/>
                  </a:ext>
                </a:extLst>
              </a:tr>
              <a:tr h="375920">
                <a:tc>
                  <a:txBody>
                    <a:bodyPr/>
                    <a:lstStyle/>
                    <a:p>
                      <a:pPr algn="ctr"/>
                      <a:r>
                        <a:rPr lang="en-US" sz="1900" dirty="0">
                          <a:latin typeface="Calibri" pitchFamily="34" charset="0"/>
                          <a:cs typeface="Calibri" pitchFamily="34" charset="0"/>
                        </a:rPr>
                        <a:t>*</a:t>
                      </a:r>
                    </a:p>
                  </a:txBody>
                  <a:tcPr marL="121920" marR="121920"/>
                </a:tc>
                <a:tc>
                  <a:txBody>
                    <a:bodyPr/>
                    <a:lstStyle/>
                    <a:p>
                      <a:r>
                        <a:rPr lang="en-US" sz="1900" dirty="0">
                          <a:latin typeface="Calibri" pitchFamily="34" charset="0"/>
                          <a:cs typeface="Calibri" pitchFamily="34" charset="0"/>
                        </a:rPr>
                        <a:t>Multiply</a:t>
                      </a:r>
                      <a:r>
                        <a:rPr lang="en-US" sz="1900" baseline="0" dirty="0">
                          <a:latin typeface="Calibri" pitchFamily="34" charset="0"/>
                          <a:cs typeface="Calibri" pitchFamily="34" charset="0"/>
                        </a:rPr>
                        <a:t> two top stack values</a:t>
                      </a:r>
                      <a:endParaRPr lang="en-US" sz="1900" dirty="0">
                        <a:latin typeface="Calibri" pitchFamily="34" charset="0"/>
                        <a:cs typeface="Calibri" pitchFamily="34" charset="0"/>
                      </a:endParaRPr>
                    </a:p>
                  </a:txBody>
                  <a:tcPr marL="121920" marR="121920"/>
                </a:tc>
                <a:extLst>
                  <a:ext uri="{0D108BD9-81ED-4DB2-BD59-A6C34878D82A}">
                    <a16:rowId xmlns:a16="http://schemas.microsoft.com/office/drawing/2014/main" val="10007"/>
                  </a:ext>
                </a:extLst>
              </a:tr>
              <a:tr h="375920">
                <a:tc>
                  <a:txBody>
                    <a:bodyPr/>
                    <a:lstStyle/>
                    <a:p>
                      <a:pPr algn="ctr"/>
                      <a:r>
                        <a:rPr lang="en-US" sz="1900" dirty="0">
                          <a:latin typeface="Calibri" pitchFamily="34" charset="0"/>
                          <a:cs typeface="Calibri" pitchFamily="34" charset="0"/>
                        </a:rPr>
                        <a:t>@</a:t>
                      </a:r>
                    </a:p>
                  </a:txBody>
                  <a:tcPr marL="121920" marR="121920"/>
                </a:tc>
                <a:tc>
                  <a:txBody>
                    <a:bodyPr/>
                    <a:lstStyle/>
                    <a:p>
                      <a:r>
                        <a:rPr lang="en-US" sz="1900" dirty="0">
                          <a:latin typeface="Calibri" pitchFamily="34" charset="0"/>
                          <a:cs typeface="Calibri" pitchFamily="34" charset="0"/>
                        </a:rPr>
                        <a:t>End program</a:t>
                      </a:r>
                    </a:p>
                  </a:txBody>
                  <a:tcPr marL="121920" marR="12192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70248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err="1"/>
              <a:t>Befunge</a:t>
            </a:r>
            <a:endParaRPr lang="en-US" dirty="0"/>
          </a:p>
        </p:txBody>
      </p:sp>
      <p:sp>
        <p:nvSpPr>
          <p:cNvPr id="7" name="TextBox 6">
            <a:extLst>
              <a:ext uri="{FF2B5EF4-FFF2-40B4-BE49-F238E27FC236}">
                <a16:creationId xmlns:a16="http://schemas.microsoft.com/office/drawing/2014/main" id="{7DD3C876-3065-4F6F-B37D-EFA562820E99}"/>
              </a:ext>
            </a:extLst>
          </p:cNvPr>
          <p:cNvSpPr txBox="1"/>
          <p:nvPr/>
        </p:nvSpPr>
        <p:spPr>
          <a:xfrm>
            <a:off x="2133600" y="2566725"/>
            <a:ext cx="7924800" cy="3375604"/>
          </a:xfrm>
          <a:prstGeom prst="rect">
            <a:avLst/>
          </a:prstGeom>
          <a:noFill/>
        </p:spPr>
        <p:txBody>
          <a:bodyPr wrap="square" rtlCol="0">
            <a:spAutoFit/>
          </a:bodyPr>
          <a:lstStyle/>
          <a:p>
            <a:r>
              <a:rPr lang="en-US" sz="4267" dirty="0" err="1">
                <a:latin typeface="Cascadia Code" panose="020B0609020000020004" pitchFamily="49" charset="0"/>
                <a:cs typeface="Cascadia Code" panose="020B0609020000020004" pitchFamily="49" charset="0"/>
              </a:rPr>
              <a:t>v"Canonical</a:t>
            </a:r>
            <a:r>
              <a:rPr lang="en-US" sz="4267" dirty="0">
                <a:latin typeface="Cascadia Code" panose="020B0609020000020004" pitchFamily="49" charset="0"/>
                <a:cs typeface="Cascadia Code" panose="020B0609020000020004" pitchFamily="49" charset="0"/>
              </a:rPr>
              <a:t> hello world"</a:t>
            </a:r>
          </a:p>
          <a:p>
            <a:r>
              <a:rPr lang="en-US" sz="4267" dirty="0">
                <a:latin typeface="Cascadia Code" panose="020B0609020000020004" pitchFamily="49" charset="0"/>
                <a:cs typeface="Cascadia Code" panose="020B0609020000020004" pitchFamily="49" charset="0"/>
              </a:rPr>
              <a:t>&gt;                v</a:t>
            </a:r>
          </a:p>
          <a:p>
            <a:r>
              <a:rPr lang="en-US" sz="4267" dirty="0">
                <a:latin typeface="Cascadia Code" panose="020B0609020000020004" pitchFamily="49" charset="0"/>
                <a:cs typeface="Cascadia Code" panose="020B0609020000020004" pitchFamily="49" charset="0"/>
              </a:rPr>
              <a:t>&gt;</a:t>
            </a:r>
            <a:r>
              <a:rPr lang="en-US" sz="4267" dirty="0" err="1">
                <a:latin typeface="Cascadia Code" panose="020B0609020000020004" pitchFamily="49" charset="0"/>
                <a:cs typeface="Cascadia Code" panose="020B0609020000020004" pitchFamily="49" charset="0"/>
              </a:rPr>
              <a:t>v"Hello</a:t>
            </a:r>
            <a:r>
              <a:rPr lang="en-US" sz="4267" dirty="0">
                <a:latin typeface="Cascadia Code" panose="020B0609020000020004" pitchFamily="49" charset="0"/>
                <a:cs typeface="Cascadia Code" panose="020B0609020000020004" pitchFamily="49" charset="0"/>
              </a:rPr>
              <a:t> world!"0&lt;</a:t>
            </a:r>
          </a:p>
          <a:p>
            <a:r>
              <a:rPr lang="en-US" sz="4267" dirty="0">
                <a:latin typeface="Cascadia Code" panose="020B0609020000020004" pitchFamily="49" charset="0"/>
                <a:cs typeface="Cascadia Code" panose="020B0609020000020004" pitchFamily="49" charset="0"/>
              </a:rPr>
              <a:t>,:</a:t>
            </a:r>
          </a:p>
          <a:p>
            <a:r>
              <a:rPr lang="en-US" sz="4267" dirty="0">
                <a:latin typeface="Cascadia Code" panose="020B0609020000020004" pitchFamily="49" charset="0"/>
                <a:cs typeface="Cascadia Code" panose="020B0609020000020004" pitchFamily="49" charset="0"/>
              </a:rPr>
              <a:t>^_25*,@</a:t>
            </a:r>
          </a:p>
        </p:txBody>
      </p:sp>
      <p:sp>
        <p:nvSpPr>
          <p:cNvPr id="8" name="Rectangle 7">
            <a:extLst>
              <a:ext uri="{FF2B5EF4-FFF2-40B4-BE49-F238E27FC236}">
                <a16:creationId xmlns:a16="http://schemas.microsoft.com/office/drawing/2014/main" id="{819F8E3F-900C-4D07-8F52-A362CD23E11C}"/>
              </a:ext>
            </a:extLst>
          </p:cNvPr>
          <p:cNvSpPr/>
          <p:nvPr/>
        </p:nvSpPr>
        <p:spPr>
          <a:xfrm>
            <a:off x="2133600" y="1316497"/>
            <a:ext cx="7924800" cy="830997"/>
          </a:xfrm>
          <a:prstGeom prst="rect">
            <a:avLst/>
          </a:prstGeom>
        </p:spPr>
        <p:txBody>
          <a:bodyPr wrap="square">
            <a:spAutoFit/>
          </a:bodyPr>
          <a:lstStyle/>
          <a:p>
            <a:pPr algn="ctr"/>
            <a:r>
              <a:rPr lang="en-US" sz="4800" dirty="0">
                <a:latin typeface="Calibri" pitchFamily="34" charset="0"/>
                <a:cs typeface="Calibri" pitchFamily="34" charset="0"/>
              </a:rPr>
              <a:t>Hello World</a:t>
            </a:r>
          </a:p>
        </p:txBody>
      </p:sp>
    </p:spTree>
    <p:extLst>
      <p:ext uri="{BB962C8B-B14F-4D97-AF65-F5344CB8AC3E}">
        <p14:creationId xmlns:p14="http://schemas.microsoft.com/office/powerpoint/2010/main" val="417544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80A27-8C1B-46C0-BBFE-2CD9944621B3}"/>
              </a:ext>
            </a:extLst>
          </p:cNvPr>
          <p:cNvSpPr>
            <a:spLocks noGrp="1"/>
          </p:cNvSpPr>
          <p:nvPr>
            <p:ph type="title"/>
          </p:nvPr>
        </p:nvSpPr>
        <p:spPr/>
        <p:txBody>
          <a:bodyPr/>
          <a:lstStyle/>
          <a:p>
            <a:r>
              <a:rPr lang="en-US" dirty="0"/>
              <a:t>Demo: </a:t>
            </a:r>
            <a:r>
              <a:rPr lang="en-US" dirty="0" err="1"/>
              <a:t>IronBefunge</a:t>
            </a:r>
            <a:endParaRPr lang="en-US" dirty="0"/>
          </a:p>
        </p:txBody>
      </p:sp>
      <p:sp>
        <p:nvSpPr>
          <p:cNvPr id="3" name="Text Placeholder 2">
            <a:extLst>
              <a:ext uri="{FF2B5EF4-FFF2-40B4-BE49-F238E27FC236}">
                <a16:creationId xmlns:a16="http://schemas.microsoft.com/office/drawing/2014/main" id="{B3906F88-0F23-498B-A533-99069351D9F7}"/>
              </a:ext>
            </a:extLst>
          </p:cNvPr>
          <p:cNvSpPr>
            <a:spLocks noGrp="1"/>
          </p:cNvSpPr>
          <p:nvPr>
            <p:ph type="body" idx="1"/>
          </p:nvPr>
        </p:nvSpPr>
        <p:spPr/>
        <p:txBody>
          <a:bodyPr/>
          <a:lstStyle/>
          <a:p>
            <a:r>
              <a:rPr lang="en-US" dirty="0"/>
              <a:t>Esoteric Programming Languages</a:t>
            </a:r>
          </a:p>
        </p:txBody>
      </p:sp>
    </p:spTree>
    <p:extLst>
      <p:ext uri="{BB962C8B-B14F-4D97-AF65-F5344CB8AC3E}">
        <p14:creationId xmlns:p14="http://schemas.microsoft.com/office/powerpoint/2010/main" val="1671772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Whenever</a:t>
            </a:r>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http://farm3.static.flickr.com/2702/4490052936_38d3254c0d_z.jpg</a:t>
            </a:r>
          </a:p>
        </p:txBody>
      </p:sp>
      <p:pic>
        <p:nvPicPr>
          <p:cNvPr id="6" name="Picture 4" descr="http://farm3.static.flickr.com/2702/4490052936_38d3254c0d_z.jpg">
            <a:extLst>
              <a:ext uri="{FF2B5EF4-FFF2-40B4-BE49-F238E27FC236}">
                <a16:creationId xmlns:a16="http://schemas.microsoft.com/office/drawing/2014/main" id="{DFF36F12-C636-4D40-9054-0DE920D53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330" y="1617269"/>
            <a:ext cx="4445340" cy="4445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329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Whenever</a:t>
            </a:r>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http://www.dangermouse.net/esoteric/whenever.html</a:t>
            </a:r>
          </a:p>
        </p:txBody>
      </p:sp>
      <p:sp>
        <p:nvSpPr>
          <p:cNvPr id="7" name="TextBox 6">
            <a:extLst>
              <a:ext uri="{FF2B5EF4-FFF2-40B4-BE49-F238E27FC236}">
                <a16:creationId xmlns:a16="http://schemas.microsoft.com/office/drawing/2014/main" id="{F8742C84-8E8D-47FA-B138-19D8BD1329D8}"/>
              </a:ext>
            </a:extLst>
          </p:cNvPr>
          <p:cNvSpPr txBox="1"/>
          <p:nvPr/>
        </p:nvSpPr>
        <p:spPr>
          <a:xfrm>
            <a:off x="812800" y="1485250"/>
            <a:ext cx="10566399" cy="4606710"/>
          </a:xfrm>
          <a:prstGeom prst="rect">
            <a:avLst/>
          </a:prstGeom>
          <a:noFill/>
        </p:spPr>
        <p:txBody>
          <a:bodyPr wrap="square" rtlCol="0">
            <a:spAutoFit/>
          </a:bodyPr>
          <a:lstStyle/>
          <a:p>
            <a:pPr algn="ctr"/>
            <a:r>
              <a:rPr lang="en-US" sz="5867" dirty="0">
                <a:latin typeface="Calibri" pitchFamily="34" charset="0"/>
                <a:cs typeface="Calibri" pitchFamily="34" charset="0"/>
              </a:rPr>
              <a:t>“Whenever is a programming language which has no sense of urgency. It does things whenever it feels like it, not in any sequence specified by the programmer”</a:t>
            </a:r>
          </a:p>
        </p:txBody>
      </p:sp>
    </p:spTree>
    <p:extLst>
      <p:ext uri="{BB962C8B-B14F-4D97-AF65-F5344CB8AC3E}">
        <p14:creationId xmlns:p14="http://schemas.microsoft.com/office/powerpoint/2010/main" val="3739826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51F7-E75F-45B8-BF19-9FD83CCD75D4}"/>
              </a:ext>
            </a:extLst>
          </p:cNvPr>
          <p:cNvSpPr>
            <a:spLocks noGrp="1"/>
          </p:cNvSpPr>
          <p:nvPr>
            <p:ph type="title"/>
          </p:nvPr>
        </p:nvSpPr>
        <p:spPr/>
        <p:txBody>
          <a:bodyPr/>
          <a:lstStyle/>
          <a:p>
            <a:r>
              <a:rPr lang="en-US" dirty="0"/>
              <a:t>Whenever</a:t>
            </a:r>
          </a:p>
        </p:txBody>
      </p:sp>
      <p:sp>
        <p:nvSpPr>
          <p:cNvPr id="3" name="Content Placeholder 2">
            <a:extLst>
              <a:ext uri="{FF2B5EF4-FFF2-40B4-BE49-F238E27FC236}">
                <a16:creationId xmlns:a16="http://schemas.microsoft.com/office/drawing/2014/main" id="{7A5A75A5-2753-402A-AA7F-18E85BA3C809}"/>
              </a:ext>
            </a:extLst>
          </p:cNvPr>
          <p:cNvSpPr>
            <a:spLocks noGrp="1"/>
          </p:cNvSpPr>
          <p:nvPr>
            <p:ph idx="1"/>
          </p:nvPr>
        </p:nvSpPr>
        <p:spPr/>
        <p:txBody>
          <a:bodyPr/>
          <a:lstStyle/>
          <a:p>
            <a:r>
              <a:rPr lang="en-US" dirty="0"/>
              <a:t>Program code lines will always be executed, eventually (unless we decide we don't want them to be), but the order in which they are executed need not bear any resemblance to the order in which they are specified. </a:t>
            </a:r>
          </a:p>
          <a:p>
            <a:r>
              <a:rPr lang="en-US" dirty="0"/>
              <a:t>Variables? We don't even have flow control, we don't need no </a:t>
            </a:r>
            <a:r>
              <a:rPr lang="en-US" dirty="0" err="1"/>
              <a:t>steenking</a:t>
            </a:r>
            <a:r>
              <a:rPr lang="en-US" dirty="0"/>
              <a:t> variables! </a:t>
            </a:r>
          </a:p>
          <a:p>
            <a:r>
              <a:rPr lang="en-US" dirty="0"/>
              <a:t>Data structures? You have got to be kidding.</a:t>
            </a:r>
          </a:p>
        </p:txBody>
      </p:sp>
      <p:sp>
        <p:nvSpPr>
          <p:cNvPr id="4" name="Rectangle 3">
            <a:extLst>
              <a:ext uri="{FF2B5EF4-FFF2-40B4-BE49-F238E27FC236}">
                <a16:creationId xmlns:a16="http://schemas.microsoft.com/office/drawing/2014/main" id="{0B10E85B-7430-4374-A46E-A4C74A7DD558}"/>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http://www.dangermouse.net/esoteric/whenever.html</a:t>
            </a:r>
          </a:p>
        </p:txBody>
      </p:sp>
    </p:spTree>
    <p:extLst>
      <p:ext uri="{BB962C8B-B14F-4D97-AF65-F5344CB8AC3E}">
        <p14:creationId xmlns:p14="http://schemas.microsoft.com/office/powerpoint/2010/main" val="379140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Downloads</a:t>
            </a:r>
          </a:p>
        </p:txBody>
      </p:sp>
      <p:sp>
        <p:nvSpPr>
          <p:cNvPr id="6" name="Content Placeholder 1">
            <a:extLst>
              <a:ext uri="{FF2B5EF4-FFF2-40B4-BE49-F238E27FC236}">
                <a16:creationId xmlns:a16="http://schemas.microsoft.com/office/drawing/2014/main" id="{29E132E5-7EC1-4996-9538-3D3118E352CF}"/>
              </a:ext>
            </a:extLst>
          </p:cNvPr>
          <p:cNvSpPr>
            <a:spLocks noGrp="1"/>
          </p:cNvSpPr>
          <p:nvPr>
            <p:ph idx="1"/>
          </p:nvPr>
        </p:nvSpPr>
        <p:spPr>
          <a:xfrm>
            <a:off x="267128" y="1592868"/>
            <a:ext cx="11595026" cy="4810845"/>
          </a:xfrm>
        </p:spPr>
        <p:txBody>
          <a:bodyPr anchor="ctr" anchorCtr="0"/>
          <a:lstStyle/>
          <a:p>
            <a:pPr marL="68580" indent="0" algn="ctr">
              <a:buNone/>
            </a:pPr>
            <a:r>
              <a:rPr lang="en-US" sz="2400" dirty="0"/>
              <a:t>https://github.com/JasonBock/IronBefunge</a:t>
            </a:r>
          </a:p>
          <a:p>
            <a:pPr marL="68580" indent="0" algn="ctr">
              <a:buNone/>
            </a:pPr>
            <a:r>
              <a:rPr lang="en-US" sz="2400" dirty="0"/>
              <a:t>https://github.com/JasonBock/wsharp</a:t>
            </a:r>
          </a:p>
          <a:p>
            <a:pPr marL="68580" indent="0" algn="ctr">
              <a:buNone/>
            </a:pPr>
            <a:r>
              <a:rPr lang="en-US" sz="2400" dirty="0"/>
              <a:t>https://github.com/JasonBock/Presentations/blob/master/Esoteric%20Programming%20Languages.pptx</a:t>
            </a:r>
          </a:p>
        </p:txBody>
      </p:sp>
    </p:spTree>
    <p:extLst>
      <p:ext uri="{BB962C8B-B14F-4D97-AF65-F5344CB8AC3E}">
        <p14:creationId xmlns:p14="http://schemas.microsoft.com/office/powerpoint/2010/main" val="3372829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Whenever</a:t>
            </a:r>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http://cgsva.lbbhost.com/jpgs42/grab-bag.jpg</a:t>
            </a:r>
          </a:p>
        </p:txBody>
      </p:sp>
      <p:sp>
        <p:nvSpPr>
          <p:cNvPr id="6" name="TextBox 5">
            <a:extLst>
              <a:ext uri="{FF2B5EF4-FFF2-40B4-BE49-F238E27FC236}">
                <a16:creationId xmlns:a16="http://schemas.microsoft.com/office/drawing/2014/main" id="{ED09C48F-5C29-4C52-9493-CA9CA38EEC99}"/>
              </a:ext>
            </a:extLst>
          </p:cNvPr>
          <p:cNvSpPr txBox="1"/>
          <p:nvPr/>
        </p:nvSpPr>
        <p:spPr>
          <a:xfrm>
            <a:off x="914403" y="1586805"/>
            <a:ext cx="5384799" cy="1815690"/>
          </a:xfrm>
          <a:prstGeom prst="rect">
            <a:avLst/>
          </a:prstGeom>
          <a:noFill/>
        </p:spPr>
        <p:txBody>
          <a:bodyPr wrap="square" rtlCol="0">
            <a:spAutoFit/>
          </a:bodyPr>
          <a:lstStyle/>
          <a:p>
            <a:r>
              <a:rPr lang="en-US" sz="3733" dirty="0">
                <a:latin typeface="Cascadia Code" panose="020B0609020000020004" pitchFamily="49" charset="0"/>
                <a:cs typeface="Cascadia Code" panose="020B0609020000020004" pitchFamily="49" charset="0"/>
              </a:rPr>
              <a:t>1 print("Hello");</a:t>
            </a:r>
          </a:p>
          <a:p>
            <a:r>
              <a:rPr lang="en-US" sz="3733" dirty="0">
                <a:latin typeface="Cascadia Code" panose="020B0609020000020004" pitchFamily="49" charset="0"/>
                <a:cs typeface="Cascadia Code" panose="020B0609020000020004" pitchFamily="49" charset="0"/>
              </a:rPr>
              <a:t>2 1#2;</a:t>
            </a:r>
          </a:p>
          <a:p>
            <a:r>
              <a:rPr lang="en-US" sz="3733" dirty="0">
                <a:latin typeface="Cascadia Code" panose="020B0609020000020004" pitchFamily="49" charset="0"/>
                <a:cs typeface="Cascadia Code" panose="020B0609020000020004" pitchFamily="49" charset="0"/>
              </a:rPr>
              <a:t>3 1#-1;</a:t>
            </a:r>
          </a:p>
        </p:txBody>
      </p:sp>
      <p:sp>
        <p:nvSpPr>
          <p:cNvPr id="8" name="Left Brace 7">
            <a:extLst>
              <a:ext uri="{FF2B5EF4-FFF2-40B4-BE49-F238E27FC236}">
                <a16:creationId xmlns:a16="http://schemas.microsoft.com/office/drawing/2014/main" id="{515E9335-B595-44AA-B2BF-77FD8984C97E}"/>
              </a:ext>
            </a:extLst>
          </p:cNvPr>
          <p:cNvSpPr/>
          <p:nvPr/>
        </p:nvSpPr>
        <p:spPr>
          <a:xfrm rot="16200000" flipV="1">
            <a:off x="3246814" y="1131021"/>
            <a:ext cx="337543" cy="4799173"/>
          </a:xfrm>
          <a:prstGeom prst="leftBrace">
            <a:avLst/>
          </a:prstGeom>
          <a:ln w="25400">
            <a:solidFill>
              <a:schemeClr val="accent3"/>
            </a:solidFill>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pic>
        <p:nvPicPr>
          <p:cNvPr id="10" name="Picture 2" descr="http://cgsva.lbbhost.com/jpgs42/grab-bag.jpg">
            <a:extLst>
              <a:ext uri="{FF2B5EF4-FFF2-40B4-BE49-F238E27FC236}">
                <a16:creationId xmlns:a16="http://schemas.microsoft.com/office/drawing/2014/main" id="{EE5CFCB4-F60E-45D3-85E3-10F15580C0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5253" y="2252145"/>
            <a:ext cx="3554192" cy="3660817"/>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ctor: Elbow 10">
            <a:extLst>
              <a:ext uri="{FF2B5EF4-FFF2-40B4-BE49-F238E27FC236}">
                <a16:creationId xmlns:a16="http://schemas.microsoft.com/office/drawing/2014/main" id="{44BC848B-9BD3-4277-8D8D-BEB6AD92A4F9}"/>
              </a:ext>
            </a:extLst>
          </p:cNvPr>
          <p:cNvCxnSpPr>
            <a:stCxn id="8" idx="1"/>
            <a:endCxn id="10" idx="1"/>
          </p:cNvCxnSpPr>
          <p:nvPr/>
        </p:nvCxnSpPr>
        <p:spPr>
          <a:xfrm rot="16200000" flipH="1">
            <a:off x="5433832" y="1681132"/>
            <a:ext cx="383175" cy="4419668"/>
          </a:xfrm>
          <a:prstGeom prst="bentConnector4">
            <a:avLst>
              <a:gd name="adj1" fmla="val 105241"/>
              <a:gd name="adj2" fmla="val 5190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703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1956-2350-477B-84AE-C0CE08BA2DC1}"/>
              </a:ext>
            </a:extLst>
          </p:cNvPr>
          <p:cNvSpPr>
            <a:spLocks noGrp="1"/>
          </p:cNvSpPr>
          <p:nvPr>
            <p:ph type="title"/>
          </p:nvPr>
        </p:nvSpPr>
        <p:spPr/>
        <p:txBody>
          <a:bodyPr/>
          <a:lstStyle/>
          <a:p>
            <a:r>
              <a:rPr lang="en-US" dirty="0"/>
              <a:t>Whenever</a:t>
            </a:r>
          </a:p>
        </p:txBody>
      </p:sp>
      <p:sp>
        <p:nvSpPr>
          <p:cNvPr id="3" name="Content Placeholder 2">
            <a:extLst>
              <a:ext uri="{FF2B5EF4-FFF2-40B4-BE49-F238E27FC236}">
                <a16:creationId xmlns:a16="http://schemas.microsoft.com/office/drawing/2014/main" id="{63D49A7F-271D-4800-B214-42E9DACAD6BB}"/>
              </a:ext>
            </a:extLst>
          </p:cNvPr>
          <p:cNvSpPr>
            <a:spLocks noGrp="1"/>
          </p:cNvSpPr>
          <p:nvPr>
            <p:ph idx="1"/>
          </p:nvPr>
        </p:nvSpPr>
        <p:spPr/>
        <p:txBody>
          <a:bodyPr>
            <a:normAutofit lnSpcReduction="10000"/>
          </a:bodyPr>
          <a:lstStyle/>
          <a:p>
            <a:r>
              <a:rPr lang="en-US" sz="4400" i="1" dirty="0"/>
              <a:t>defer</a:t>
            </a:r>
            <a:r>
              <a:rPr lang="en-US" sz="4400" dirty="0"/>
              <a:t> – defers execution of a statement</a:t>
            </a:r>
          </a:p>
          <a:p>
            <a:r>
              <a:rPr lang="en-US" sz="4400" i="1" dirty="0"/>
              <a:t>again</a:t>
            </a:r>
            <a:r>
              <a:rPr lang="en-US" sz="4400" dirty="0"/>
              <a:t> – keeps a statement in the to-do list after execution</a:t>
            </a:r>
          </a:p>
          <a:p>
            <a:r>
              <a:rPr lang="en-US" sz="4400" i="1" dirty="0"/>
              <a:t>N(x)</a:t>
            </a:r>
            <a:r>
              <a:rPr lang="en-US" sz="4400" dirty="0"/>
              <a:t> – returns the number of lines specified by x</a:t>
            </a:r>
          </a:p>
          <a:p>
            <a:r>
              <a:rPr lang="en-US" sz="4400" i="1" dirty="0"/>
              <a:t>U(x)</a:t>
            </a:r>
            <a:r>
              <a:rPr lang="en-US" sz="4400" dirty="0"/>
              <a:t> – returns the Unicode representation of x</a:t>
            </a:r>
          </a:p>
        </p:txBody>
      </p:sp>
    </p:spTree>
    <p:extLst>
      <p:ext uri="{BB962C8B-B14F-4D97-AF65-F5344CB8AC3E}">
        <p14:creationId xmlns:p14="http://schemas.microsoft.com/office/powerpoint/2010/main" val="1525675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1956-2350-477B-84AE-C0CE08BA2DC1}"/>
              </a:ext>
            </a:extLst>
          </p:cNvPr>
          <p:cNvSpPr>
            <a:spLocks noGrp="1"/>
          </p:cNvSpPr>
          <p:nvPr>
            <p:ph type="title"/>
          </p:nvPr>
        </p:nvSpPr>
        <p:spPr/>
        <p:txBody>
          <a:bodyPr/>
          <a:lstStyle/>
          <a:p>
            <a:r>
              <a:rPr lang="en-US" dirty="0"/>
              <a:t>Whenever</a:t>
            </a:r>
          </a:p>
        </p:txBody>
      </p:sp>
      <p:sp>
        <p:nvSpPr>
          <p:cNvPr id="6" name="TextBox 5">
            <a:extLst>
              <a:ext uri="{FF2B5EF4-FFF2-40B4-BE49-F238E27FC236}">
                <a16:creationId xmlns:a16="http://schemas.microsoft.com/office/drawing/2014/main" id="{BFE0C434-A007-4217-8C76-685F9888FBAC}"/>
              </a:ext>
            </a:extLst>
          </p:cNvPr>
          <p:cNvSpPr txBox="1"/>
          <p:nvPr/>
        </p:nvSpPr>
        <p:spPr>
          <a:xfrm>
            <a:off x="1117603" y="2034584"/>
            <a:ext cx="9956799" cy="4154984"/>
          </a:xfrm>
          <a:prstGeom prst="rect">
            <a:avLst/>
          </a:prstGeom>
          <a:noFill/>
        </p:spPr>
        <p:txBody>
          <a:bodyPr wrap="square" rtlCol="0">
            <a:spAutoFit/>
          </a:bodyPr>
          <a:lstStyle/>
          <a:p>
            <a:r>
              <a:rPr lang="en-US" sz="2400" dirty="0">
                <a:latin typeface="Cascadia Code" panose="020B0609020000020004" pitchFamily="49" charset="0"/>
                <a:cs typeface="Cascadia Code" panose="020B0609020000020004" pitchFamily="49" charset="0"/>
              </a:rPr>
              <a:t>1 defer (4 || N(1) &lt; N(2) &amp;&amp; N(2) &lt; N(3)) print(N(1) + " bottles of beer on the wall, " + N(1) + " bottles of beer,");</a:t>
            </a:r>
          </a:p>
          <a:p>
            <a:endParaRPr lang="en-US" sz="2400" dirty="0">
              <a:latin typeface="Cascadia Code" panose="020B0609020000020004" pitchFamily="49" charset="0"/>
              <a:cs typeface="Cascadia Code" panose="020B0609020000020004" pitchFamily="49" charset="0"/>
            </a:endParaRPr>
          </a:p>
          <a:p>
            <a:r>
              <a:rPr lang="en-US" sz="2400" dirty="0">
                <a:latin typeface="Cascadia Code" panose="020B0609020000020004" pitchFamily="49" charset="0"/>
                <a:cs typeface="Cascadia Code" panose="020B0609020000020004" pitchFamily="49" charset="0"/>
              </a:rPr>
              <a:t>2 defer (4 || N(1)==N(2)) print("Take one down and pass it around,");</a:t>
            </a:r>
          </a:p>
          <a:p>
            <a:endParaRPr lang="en-US" sz="2400" dirty="0">
              <a:latin typeface="Cascadia Code" panose="020B0609020000020004" pitchFamily="49" charset="0"/>
              <a:cs typeface="Cascadia Code" panose="020B0609020000020004" pitchFamily="49" charset="0"/>
            </a:endParaRPr>
          </a:p>
          <a:p>
            <a:r>
              <a:rPr lang="en-US" sz="2400" dirty="0">
                <a:latin typeface="Cascadia Code" panose="020B0609020000020004" pitchFamily="49" charset="0"/>
                <a:cs typeface="Cascadia Code" panose="020B0609020000020004" pitchFamily="49" charset="0"/>
              </a:rPr>
              <a:t>3 defer (4 || N(2)==N(3)) print(N(1) + " bottles of beer on the wall.");</a:t>
            </a:r>
          </a:p>
          <a:p>
            <a:endParaRPr lang="en-US" sz="2400" dirty="0">
              <a:latin typeface="Cascadia Code" panose="020B0609020000020004" pitchFamily="49" charset="0"/>
              <a:cs typeface="Cascadia Code" panose="020B0609020000020004" pitchFamily="49" charset="0"/>
            </a:endParaRPr>
          </a:p>
          <a:p>
            <a:r>
              <a:rPr lang="en-US" sz="2400" dirty="0">
                <a:latin typeface="Cascadia Code" panose="020B0609020000020004" pitchFamily="49" charset="0"/>
                <a:cs typeface="Cascadia Code" panose="020B0609020000020004" pitchFamily="49" charset="0"/>
              </a:rPr>
              <a:t>4 1#98,2#98,3#98; </a:t>
            </a:r>
            <a:endParaRPr lang="pt-BR" sz="2400" dirty="0">
              <a:latin typeface="Cascadia Code" panose="020B0609020000020004" pitchFamily="49" charset="0"/>
              <a:cs typeface="Cascadia Code" panose="020B0609020000020004" pitchFamily="49" charset="0"/>
            </a:endParaRPr>
          </a:p>
        </p:txBody>
      </p:sp>
      <p:sp>
        <p:nvSpPr>
          <p:cNvPr id="7" name="Rectangle 6">
            <a:extLst>
              <a:ext uri="{FF2B5EF4-FFF2-40B4-BE49-F238E27FC236}">
                <a16:creationId xmlns:a16="http://schemas.microsoft.com/office/drawing/2014/main" id="{3F656F44-620E-41CF-A4C5-B6D8BB911FCF}"/>
              </a:ext>
            </a:extLst>
          </p:cNvPr>
          <p:cNvSpPr/>
          <p:nvPr/>
        </p:nvSpPr>
        <p:spPr>
          <a:xfrm>
            <a:off x="2133600" y="1094350"/>
            <a:ext cx="7924800" cy="830997"/>
          </a:xfrm>
          <a:prstGeom prst="rect">
            <a:avLst/>
          </a:prstGeom>
        </p:spPr>
        <p:txBody>
          <a:bodyPr wrap="square">
            <a:spAutoFit/>
          </a:bodyPr>
          <a:lstStyle/>
          <a:p>
            <a:pPr algn="ctr"/>
            <a:r>
              <a:rPr lang="en-US" sz="4800" dirty="0">
                <a:latin typeface="Calibri" pitchFamily="34" charset="0"/>
                <a:cs typeface="Calibri" pitchFamily="34" charset="0"/>
              </a:rPr>
              <a:t>99 Bottles of Beer</a:t>
            </a:r>
          </a:p>
        </p:txBody>
      </p:sp>
      <p:sp>
        <p:nvSpPr>
          <p:cNvPr id="8" name="Rectangle 7">
            <a:extLst>
              <a:ext uri="{FF2B5EF4-FFF2-40B4-BE49-F238E27FC236}">
                <a16:creationId xmlns:a16="http://schemas.microsoft.com/office/drawing/2014/main" id="{1CFD76F5-5190-4703-857F-58FF648DDE1D}"/>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http://www.dangermouse.net/esoteric/whenever.html</a:t>
            </a:r>
          </a:p>
        </p:txBody>
      </p:sp>
    </p:spTree>
    <p:extLst>
      <p:ext uri="{BB962C8B-B14F-4D97-AF65-F5344CB8AC3E}">
        <p14:creationId xmlns:p14="http://schemas.microsoft.com/office/powerpoint/2010/main" val="2219121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1956-2350-477B-84AE-C0CE08BA2DC1}"/>
              </a:ext>
            </a:extLst>
          </p:cNvPr>
          <p:cNvSpPr>
            <a:spLocks noGrp="1"/>
          </p:cNvSpPr>
          <p:nvPr>
            <p:ph type="title"/>
          </p:nvPr>
        </p:nvSpPr>
        <p:spPr/>
        <p:txBody>
          <a:bodyPr/>
          <a:lstStyle/>
          <a:p>
            <a:r>
              <a:rPr lang="en-US" dirty="0"/>
              <a:t>Whenever</a:t>
            </a:r>
          </a:p>
        </p:txBody>
      </p:sp>
      <p:sp>
        <p:nvSpPr>
          <p:cNvPr id="6" name="TextBox 5">
            <a:extLst>
              <a:ext uri="{FF2B5EF4-FFF2-40B4-BE49-F238E27FC236}">
                <a16:creationId xmlns:a16="http://schemas.microsoft.com/office/drawing/2014/main" id="{BFE0C434-A007-4217-8C76-685F9888FBAC}"/>
              </a:ext>
            </a:extLst>
          </p:cNvPr>
          <p:cNvSpPr txBox="1"/>
          <p:nvPr/>
        </p:nvSpPr>
        <p:spPr>
          <a:xfrm>
            <a:off x="754008" y="2460563"/>
            <a:ext cx="10683984" cy="3416320"/>
          </a:xfrm>
          <a:prstGeom prst="rect">
            <a:avLst/>
          </a:prstGeom>
          <a:noFill/>
        </p:spPr>
        <p:txBody>
          <a:bodyPr wrap="square" rtlCol="0">
            <a:spAutoFit/>
          </a:bodyPr>
          <a:lstStyle/>
          <a:p>
            <a:r>
              <a:rPr lang="pt-BR" sz="2400" dirty="0">
                <a:latin typeface="Cascadia Code" panose="020B0609020000020004" pitchFamily="49" charset="0"/>
                <a:cs typeface="Cascadia Code" panose="020B0609020000020004" pitchFamily="49" charset="0"/>
              </a:rPr>
              <a:t>1 again (1) defer (3 || N(1)&lt;=N(2) || N(7)&gt;99) 2#N(1),3,7;</a:t>
            </a:r>
          </a:p>
          <a:p>
            <a:r>
              <a:rPr lang="pt-BR" sz="2400" dirty="0">
                <a:latin typeface="Cascadia Code" panose="020B0609020000020004" pitchFamily="49" charset="0"/>
                <a:cs typeface="Cascadia Code" panose="020B0609020000020004" pitchFamily="49" charset="0"/>
              </a:rPr>
              <a:t>2 again (2) defer (3 || N(2)&lt;=N(1) || N(7)&gt;99) 1#N(2),3,7;</a:t>
            </a:r>
          </a:p>
          <a:p>
            <a:r>
              <a:rPr lang="pt-BR" sz="2400" dirty="0">
                <a:latin typeface="Cascadia Code" panose="020B0609020000020004" pitchFamily="49" charset="0"/>
                <a:cs typeface="Cascadia Code" panose="020B0609020000020004" pitchFamily="49" charset="0"/>
              </a:rPr>
              <a:t>3 defer (5) print(N(1)+N(2));</a:t>
            </a:r>
          </a:p>
          <a:p>
            <a:r>
              <a:rPr lang="pt-BR" sz="2400" dirty="0">
                <a:latin typeface="Cascadia Code" panose="020B0609020000020004" pitchFamily="49" charset="0"/>
                <a:cs typeface="Cascadia Code" panose="020B0609020000020004" pitchFamily="49" charset="0"/>
              </a:rPr>
              <a:t>4 defer (5) print("1");</a:t>
            </a:r>
          </a:p>
          <a:p>
            <a:r>
              <a:rPr lang="pt-BR" sz="2400" dirty="0">
                <a:latin typeface="Cascadia Code" panose="020B0609020000020004" pitchFamily="49" charset="0"/>
                <a:cs typeface="Cascadia Code" panose="020B0609020000020004" pitchFamily="49" charset="0"/>
              </a:rPr>
              <a:t>5 4,-3,7;</a:t>
            </a:r>
          </a:p>
          <a:p>
            <a:r>
              <a:rPr lang="pt-BR" sz="2400" dirty="0">
                <a:latin typeface="Cascadia Code" panose="020B0609020000020004" pitchFamily="49" charset="0"/>
                <a:cs typeface="Cascadia Code" panose="020B0609020000020004" pitchFamily="49" charset="0"/>
              </a:rPr>
              <a:t>6 defer (4) 3;</a:t>
            </a:r>
          </a:p>
          <a:p>
            <a:r>
              <a:rPr lang="pt-BR" sz="2400" dirty="0">
                <a:latin typeface="Cascadia Code" panose="020B0609020000020004" pitchFamily="49" charset="0"/>
                <a:cs typeface="Cascadia Code" panose="020B0609020000020004" pitchFamily="49" charset="0"/>
              </a:rPr>
              <a:t>7 7;</a:t>
            </a:r>
          </a:p>
          <a:p>
            <a:r>
              <a:rPr lang="pt-BR" sz="2400" dirty="0">
                <a:latin typeface="Cascadia Code" panose="020B0609020000020004" pitchFamily="49" charset="0"/>
                <a:cs typeface="Cascadia Code" panose="020B0609020000020004" pitchFamily="49" charset="0"/>
              </a:rPr>
              <a:t>8 defer (N(7)&lt;100) -1#N(1),-2#N(2),-7#100,-3;</a:t>
            </a:r>
          </a:p>
          <a:p>
            <a:r>
              <a:rPr lang="pt-BR" sz="2400" dirty="0">
                <a:latin typeface="Cascadia Code" panose="020B0609020000020004" pitchFamily="49" charset="0"/>
                <a:cs typeface="Cascadia Code" panose="020B0609020000020004" pitchFamily="49" charset="0"/>
              </a:rPr>
              <a:t>9 defer (3 || 6) 1,3; </a:t>
            </a:r>
          </a:p>
        </p:txBody>
      </p:sp>
      <p:sp>
        <p:nvSpPr>
          <p:cNvPr id="7" name="Rectangle 6">
            <a:extLst>
              <a:ext uri="{FF2B5EF4-FFF2-40B4-BE49-F238E27FC236}">
                <a16:creationId xmlns:a16="http://schemas.microsoft.com/office/drawing/2014/main" id="{3F656F44-620E-41CF-A4C5-B6D8BB911FCF}"/>
              </a:ext>
            </a:extLst>
          </p:cNvPr>
          <p:cNvSpPr/>
          <p:nvPr/>
        </p:nvSpPr>
        <p:spPr>
          <a:xfrm>
            <a:off x="2133600" y="1340926"/>
            <a:ext cx="7924800" cy="830997"/>
          </a:xfrm>
          <a:prstGeom prst="rect">
            <a:avLst/>
          </a:prstGeom>
        </p:spPr>
        <p:txBody>
          <a:bodyPr wrap="square">
            <a:spAutoFit/>
          </a:bodyPr>
          <a:lstStyle/>
          <a:p>
            <a:pPr algn="ctr"/>
            <a:r>
              <a:rPr lang="en-US" sz="4800" dirty="0">
                <a:latin typeface="Calibri" pitchFamily="34" charset="0"/>
                <a:cs typeface="Calibri" pitchFamily="34" charset="0"/>
              </a:rPr>
              <a:t>Fibonacci Numbers (first 100)</a:t>
            </a:r>
          </a:p>
        </p:txBody>
      </p:sp>
      <p:sp>
        <p:nvSpPr>
          <p:cNvPr id="8" name="Rectangle 7">
            <a:extLst>
              <a:ext uri="{FF2B5EF4-FFF2-40B4-BE49-F238E27FC236}">
                <a16:creationId xmlns:a16="http://schemas.microsoft.com/office/drawing/2014/main" id="{1CFD76F5-5190-4703-857F-58FF648DDE1D}"/>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http://www.dangermouse.net/esoteric/whenever.html</a:t>
            </a:r>
          </a:p>
        </p:txBody>
      </p:sp>
    </p:spTree>
    <p:extLst>
      <p:ext uri="{BB962C8B-B14F-4D97-AF65-F5344CB8AC3E}">
        <p14:creationId xmlns:p14="http://schemas.microsoft.com/office/powerpoint/2010/main" val="3346618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80A27-8C1B-46C0-BBFE-2CD9944621B3}"/>
              </a:ext>
            </a:extLst>
          </p:cNvPr>
          <p:cNvSpPr>
            <a:spLocks noGrp="1"/>
          </p:cNvSpPr>
          <p:nvPr>
            <p:ph type="title"/>
          </p:nvPr>
        </p:nvSpPr>
        <p:spPr/>
        <p:txBody>
          <a:bodyPr/>
          <a:lstStyle/>
          <a:p>
            <a:r>
              <a:rPr lang="en-US" dirty="0"/>
              <a:t>Demo: </a:t>
            </a:r>
            <a:r>
              <a:rPr lang="en-US" dirty="0" err="1"/>
              <a:t>WSharp</a:t>
            </a:r>
            <a:endParaRPr lang="en-US" dirty="0"/>
          </a:p>
        </p:txBody>
      </p:sp>
      <p:sp>
        <p:nvSpPr>
          <p:cNvPr id="3" name="Text Placeholder 2">
            <a:extLst>
              <a:ext uri="{FF2B5EF4-FFF2-40B4-BE49-F238E27FC236}">
                <a16:creationId xmlns:a16="http://schemas.microsoft.com/office/drawing/2014/main" id="{B3906F88-0F23-498B-A533-99069351D9F7}"/>
              </a:ext>
            </a:extLst>
          </p:cNvPr>
          <p:cNvSpPr>
            <a:spLocks noGrp="1"/>
          </p:cNvSpPr>
          <p:nvPr>
            <p:ph type="body" idx="1"/>
          </p:nvPr>
        </p:nvSpPr>
        <p:spPr/>
        <p:txBody>
          <a:bodyPr/>
          <a:lstStyle/>
          <a:p>
            <a:r>
              <a:rPr lang="en-US" dirty="0"/>
              <a:t>Esoteric Programming Languages</a:t>
            </a:r>
          </a:p>
        </p:txBody>
      </p:sp>
    </p:spTree>
    <p:extLst>
      <p:ext uri="{BB962C8B-B14F-4D97-AF65-F5344CB8AC3E}">
        <p14:creationId xmlns:p14="http://schemas.microsoft.com/office/powerpoint/2010/main" val="4176386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Conclusion</a:t>
            </a:r>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http://ecoopportunity.net/wp-content/uploads/2011/06/wasting-time.jpg</a:t>
            </a:r>
          </a:p>
        </p:txBody>
      </p:sp>
      <p:pic>
        <p:nvPicPr>
          <p:cNvPr id="6" name="Picture 2" descr="http://ecoopportunity.net/wp-content/uploads/2011/06/wasting-time.jpg">
            <a:extLst>
              <a:ext uri="{FF2B5EF4-FFF2-40B4-BE49-F238E27FC236}">
                <a16:creationId xmlns:a16="http://schemas.microsoft.com/office/drawing/2014/main" id="{7B6916AA-EC96-40E8-8906-D4576E520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6256" y="1548092"/>
            <a:ext cx="4459488" cy="445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516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Conclusion</a:t>
            </a:r>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http://images.piccsy.com/cache/images/time-you-enjoy-wasting-is-not-wasted-time-96489-500-500.jpg</a:t>
            </a:r>
          </a:p>
        </p:txBody>
      </p:sp>
      <p:pic>
        <p:nvPicPr>
          <p:cNvPr id="7" name="Picture 2" descr="http://images.piccsy.com/cache/images/time-you-enjoy-wasting-is-not-wasted-time-96489-500-500.jpg">
            <a:extLst>
              <a:ext uri="{FF2B5EF4-FFF2-40B4-BE49-F238E27FC236}">
                <a16:creationId xmlns:a16="http://schemas.microsoft.com/office/drawing/2014/main" id="{6B0A383E-AD2E-4353-99B8-060ADDFF7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897" y="1546849"/>
            <a:ext cx="4586206" cy="4586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26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D7BB-29CD-4CFA-B113-158C39859BE8}"/>
              </a:ext>
            </a:extLst>
          </p:cNvPr>
          <p:cNvSpPr>
            <a:spLocks noGrp="1"/>
          </p:cNvSpPr>
          <p:nvPr>
            <p:ph type="ctrTitle"/>
          </p:nvPr>
        </p:nvSpPr>
        <p:spPr/>
        <p:txBody>
          <a:bodyPr/>
          <a:lstStyle/>
          <a:p>
            <a:r>
              <a:rPr lang="en-US" dirty="0"/>
              <a:t>Esoteric Programming Languages</a:t>
            </a:r>
          </a:p>
        </p:txBody>
      </p:sp>
      <p:sp>
        <p:nvSpPr>
          <p:cNvPr id="3" name="Subtitle 2">
            <a:extLst>
              <a:ext uri="{FF2B5EF4-FFF2-40B4-BE49-F238E27FC236}">
                <a16:creationId xmlns:a16="http://schemas.microsoft.com/office/drawing/2014/main" id="{2EAF0956-CF51-4575-8465-AA5B3F8672A4}"/>
              </a:ext>
            </a:extLst>
          </p:cNvPr>
          <p:cNvSpPr>
            <a:spLocks noGrp="1"/>
          </p:cNvSpPr>
          <p:nvPr>
            <p:ph type="subTitle" idx="1"/>
          </p:nvPr>
        </p:nvSpPr>
        <p:spPr/>
        <p:txBody>
          <a:bodyPr/>
          <a:lstStyle/>
          <a:p>
            <a:r>
              <a:rPr lang="en-US"/>
              <a:t>Jason Bock</a:t>
            </a:r>
            <a:endParaRPr lang="en-US" dirty="0"/>
          </a:p>
        </p:txBody>
      </p:sp>
      <p:sp>
        <p:nvSpPr>
          <p:cNvPr id="5" name="TextBox 4">
            <a:extLst>
              <a:ext uri="{FF2B5EF4-FFF2-40B4-BE49-F238E27FC236}">
                <a16:creationId xmlns:a16="http://schemas.microsoft.com/office/drawing/2014/main" id="{04B3E84D-B7D6-46FB-BE35-D3CFB2E1E0CD}"/>
              </a:ext>
            </a:extLst>
          </p:cNvPr>
          <p:cNvSpPr txBox="1"/>
          <p:nvPr/>
        </p:nvSpPr>
        <p:spPr>
          <a:xfrm>
            <a:off x="-1" y="4767209"/>
            <a:ext cx="10274157" cy="2090790"/>
          </a:xfrm>
          <a:prstGeom prst="rect">
            <a:avLst/>
          </a:prstGeom>
          <a:noFill/>
        </p:spPr>
        <p:txBody>
          <a:bodyPr wrap="square" rtlCol="0" anchor="ctr" anchorCtr="0">
            <a:noAutofit/>
          </a:bodyPr>
          <a:lstStyle/>
          <a:p>
            <a:r>
              <a:rPr lang="en-US" dirty="0"/>
              <a:t>Remember…</a:t>
            </a:r>
          </a:p>
          <a:p>
            <a:pPr marL="285750" indent="-285750">
              <a:buClr>
                <a:schemeClr val="tx1"/>
              </a:buClr>
              <a:buFont typeface="Arial" panose="020B0604020202020204" pitchFamily="34" charset="0"/>
              <a:buChar char="•"/>
            </a:pPr>
            <a:r>
              <a:rPr lang="en-US" dirty="0"/>
              <a:t>https://github.com/JasonBock/IronBefunge</a:t>
            </a:r>
          </a:p>
          <a:p>
            <a:pPr marL="285750" indent="-285750">
              <a:buClr>
                <a:schemeClr val="tx1"/>
              </a:buClr>
              <a:buFont typeface="Arial" panose="020B0604020202020204" pitchFamily="34" charset="0"/>
              <a:buChar char="•"/>
            </a:pPr>
            <a:r>
              <a:rPr lang="en-US" dirty="0"/>
              <a:t>https://github.com/JasonBock/wsharp</a:t>
            </a:r>
          </a:p>
          <a:p>
            <a:pPr marL="285750" indent="-285750">
              <a:buClr>
                <a:schemeClr val="tx1"/>
              </a:buClr>
              <a:buFont typeface="Arial" panose="020B0604020202020204" pitchFamily="34" charset="0"/>
              <a:buChar char="•"/>
            </a:pPr>
            <a:r>
              <a:rPr lang="en-US" dirty="0"/>
              <a:t>https://github.com/JasonBock/Presentations/blob/master/Esoteric%20Programming%20Languages.pptx</a:t>
            </a:r>
          </a:p>
          <a:p>
            <a:pPr marL="285750" indent="-285750">
              <a:buClr>
                <a:schemeClr val="tx1"/>
              </a:buClr>
              <a:buFont typeface="Arial" panose="020B0604020202020204" pitchFamily="34" charset="0"/>
              <a:buChar char="•"/>
            </a:pPr>
            <a:r>
              <a:rPr lang="en-US" dirty="0"/>
              <a:t>Links to code and slide deck</a:t>
            </a:r>
          </a:p>
          <a:p>
            <a:pPr marL="285750" indent="-285750">
              <a:buClr>
                <a:schemeClr val="tx1"/>
              </a:buClr>
              <a:buFont typeface="Arial" panose="020B0604020202020204" pitchFamily="34" charset="0"/>
              <a:buChar char="•"/>
            </a:pPr>
            <a:r>
              <a:rPr lang="en-US" dirty="0"/>
              <a:t>References in the notes on this slide</a:t>
            </a:r>
          </a:p>
        </p:txBody>
      </p:sp>
    </p:spTree>
    <p:extLst>
      <p:ext uri="{BB962C8B-B14F-4D97-AF65-F5344CB8AC3E}">
        <p14:creationId xmlns:p14="http://schemas.microsoft.com/office/powerpoint/2010/main" val="302559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WARNING!</a:t>
            </a:r>
          </a:p>
        </p:txBody>
      </p:sp>
      <p:pic>
        <p:nvPicPr>
          <p:cNvPr id="7" name="Picture 1">
            <a:extLst>
              <a:ext uri="{FF2B5EF4-FFF2-40B4-BE49-F238E27FC236}">
                <a16:creationId xmlns:a16="http://schemas.microsoft.com/office/drawing/2014/main" id="{4F8DA1FD-06CB-41A7-8DEF-6CE25B852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1" y="2248548"/>
            <a:ext cx="118745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6534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Cute Kittens</a:t>
            </a:r>
          </a:p>
        </p:txBody>
      </p:sp>
      <p:pic>
        <p:nvPicPr>
          <p:cNvPr id="4" name="Picture 2" descr="http://www.great-pictures-of-cats.com/image-files/cute-kittens-2.jpg">
            <a:extLst>
              <a:ext uri="{FF2B5EF4-FFF2-40B4-BE49-F238E27FC236}">
                <a16:creationId xmlns:a16="http://schemas.microsoft.com/office/drawing/2014/main" id="{24417529-A6B3-4B1B-9640-88D1C1A880E9}"/>
              </a:ext>
            </a:extLst>
          </p:cNvPr>
          <p:cNvPicPr>
            <a:picLocks noChangeAspect="1" noChangeArrowheads="1"/>
          </p:cNvPicPr>
          <p:nvPr/>
        </p:nvPicPr>
        <p:blipFill>
          <a:blip r:embed="rId3"/>
          <a:srcRect/>
          <a:stretch>
            <a:fillRect/>
          </a:stretch>
        </p:blipFill>
        <p:spPr bwMode="auto">
          <a:xfrm>
            <a:off x="1124026" y="1952723"/>
            <a:ext cx="2097615" cy="2212031"/>
          </a:xfrm>
          <a:prstGeom prst="rect">
            <a:avLst/>
          </a:prstGeom>
          <a:noFill/>
        </p:spPr>
      </p:pic>
      <p:pic>
        <p:nvPicPr>
          <p:cNvPr id="5" name="Picture 4" descr="http://www.geocities.com/lovipet/cute_kitten.jpg">
            <a:extLst>
              <a:ext uri="{FF2B5EF4-FFF2-40B4-BE49-F238E27FC236}">
                <a16:creationId xmlns:a16="http://schemas.microsoft.com/office/drawing/2014/main" id="{124B97DE-4237-4284-BB5D-B7707588E72C}"/>
              </a:ext>
            </a:extLst>
          </p:cNvPr>
          <p:cNvPicPr>
            <a:picLocks noChangeAspect="1" noChangeArrowheads="1"/>
          </p:cNvPicPr>
          <p:nvPr/>
        </p:nvPicPr>
        <p:blipFill>
          <a:blip r:embed="rId4"/>
          <a:srcRect/>
          <a:stretch>
            <a:fillRect/>
          </a:stretch>
        </p:blipFill>
        <p:spPr bwMode="auto">
          <a:xfrm>
            <a:off x="2529382" y="4270954"/>
            <a:ext cx="2715720" cy="2036791"/>
          </a:xfrm>
          <a:prstGeom prst="rect">
            <a:avLst/>
          </a:prstGeom>
          <a:noFill/>
        </p:spPr>
      </p:pic>
      <p:pic>
        <p:nvPicPr>
          <p:cNvPr id="6" name="Picture 6" descr="http://imagecache2.allposters.com/images/pic/AGF/3130~Cute-Kittens-Posters.jpg">
            <a:extLst>
              <a:ext uri="{FF2B5EF4-FFF2-40B4-BE49-F238E27FC236}">
                <a16:creationId xmlns:a16="http://schemas.microsoft.com/office/drawing/2014/main" id="{D60D8BD2-65AB-4451-8459-9EA05167E657}"/>
              </a:ext>
            </a:extLst>
          </p:cNvPr>
          <p:cNvPicPr>
            <a:picLocks noChangeAspect="1" noChangeArrowheads="1"/>
          </p:cNvPicPr>
          <p:nvPr/>
        </p:nvPicPr>
        <p:blipFill>
          <a:blip r:embed="rId5"/>
          <a:srcRect/>
          <a:stretch>
            <a:fillRect/>
          </a:stretch>
        </p:blipFill>
        <p:spPr bwMode="auto">
          <a:xfrm>
            <a:off x="4582120" y="1262401"/>
            <a:ext cx="2206243" cy="2790635"/>
          </a:xfrm>
          <a:prstGeom prst="rect">
            <a:avLst/>
          </a:prstGeom>
          <a:noFill/>
        </p:spPr>
      </p:pic>
      <p:pic>
        <p:nvPicPr>
          <p:cNvPr id="8" name="Picture 8" descr="http://www.storeappeal.com/images/CUTE_KITTENS023.JPG.jpg">
            <a:extLst>
              <a:ext uri="{FF2B5EF4-FFF2-40B4-BE49-F238E27FC236}">
                <a16:creationId xmlns:a16="http://schemas.microsoft.com/office/drawing/2014/main" id="{769495CE-F477-43B6-8CCF-9228A9F1C27E}"/>
              </a:ext>
            </a:extLst>
          </p:cNvPr>
          <p:cNvPicPr>
            <a:picLocks noChangeAspect="1" noChangeArrowheads="1"/>
          </p:cNvPicPr>
          <p:nvPr/>
        </p:nvPicPr>
        <p:blipFill>
          <a:blip r:embed="rId6"/>
          <a:srcRect/>
          <a:stretch>
            <a:fillRect/>
          </a:stretch>
        </p:blipFill>
        <p:spPr bwMode="auto">
          <a:xfrm>
            <a:off x="8431930" y="1076422"/>
            <a:ext cx="2135443" cy="2790635"/>
          </a:xfrm>
          <a:prstGeom prst="rect">
            <a:avLst/>
          </a:prstGeom>
          <a:noFill/>
        </p:spPr>
      </p:pic>
      <p:pic>
        <p:nvPicPr>
          <p:cNvPr id="9" name="Picture 10" descr="http://images.marketworks.com/hi/50/49711/AHFramed8501.jpg">
            <a:extLst>
              <a:ext uri="{FF2B5EF4-FFF2-40B4-BE49-F238E27FC236}">
                <a16:creationId xmlns:a16="http://schemas.microsoft.com/office/drawing/2014/main" id="{4FE0A635-0C92-458E-80F1-509378DBDA9C}"/>
              </a:ext>
            </a:extLst>
          </p:cNvPr>
          <p:cNvPicPr>
            <a:picLocks noChangeAspect="1" noChangeArrowheads="1"/>
          </p:cNvPicPr>
          <p:nvPr/>
        </p:nvPicPr>
        <p:blipFill>
          <a:blip r:embed="rId7"/>
          <a:srcRect/>
          <a:stretch>
            <a:fillRect/>
          </a:stretch>
        </p:blipFill>
        <p:spPr bwMode="auto">
          <a:xfrm>
            <a:off x="7025029" y="4053036"/>
            <a:ext cx="2813803" cy="2274991"/>
          </a:xfrm>
          <a:prstGeom prst="rect">
            <a:avLst/>
          </a:prstGeom>
          <a:noFill/>
        </p:spPr>
      </p:pic>
    </p:spTree>
    <p:extLst>
      <p:ext uri="{BB962C8B-B14F-4D97-AF65-F5344CB8AC3E}">
        <p14:creationId xmlns:p14="http://schemas.microsoft.com/office/powerpoint/2010/main" val="57187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Why?</a:t>
            </a:r>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http://scienceblogs.com/goodmath/2006/07/friday_pathological_programmin_1.php#comment-180935</a:t>
            </a:r>
          </a:p>
        </p:txBody>
      </p:sp>
      <p:sp>
        <p:nvSpPr>
          <p:cNvPr id="7" name="TextBox 6">
            <a:extLst>
              <a:ext uri="{FF2B5EF4-FFF2-40B4-BE49-F238E27FC236}">
                <a16:creationId xmlns:a16="http://schemas.microsoft.com/office/drawing/2014/main" id="{A8F87076-26FC-4EC4-877E-8BFB4E1951A0}"/>
              </a:ext>
            </a:extLst>
          </p:cNvPr>
          <p:cNvSpPr txBox="1"/>
          <p:nvPr/>
        </p:nvSpPr>
        <p:spPr>
          <a:xfrm>
            <a:off x="812803" y="1679822"/>
            <a:ext cx="10566399" cy="4195700"/>
          </a:xfrm>
          <a:prstGeom prst="rect">
            <a:avLst/>
          </a:prstGeom>
          <a:noFill/>
        </p:spPr>
        <p:txBody>
          <a:bodyPr wrap="square" rtlCol="0">
            <a:spAutoFit/>
          </a:bodyPr>
          <a:lstStyle/>
          <a:p>
            <a:pPr algn="ctr"/>
            <a:r>
              <a:rPr lang="en-US" sz="5333" dirty="0">
                <a:latin typeface="Calibri" pitchFamily="34" charset="0"/>
                <a:cs typeface="Calibri" pitchFamily="34" charset="0"/>
              </a:rPr>
              <a:t>“Designing bizarre languages like this is a hobby. The point isn't to create something </a:t>
            </a:r>
            <a:r>
              <a:rPr lang="en-US" sz="5333" i="1" dirty="0">
                <a:latin typeface="Calibri" pitchFamily="34" charset="0"/>
                <a:cs typeface="Calibri" pitchFamily="34" charset="0"/>
              </a:rPr>
              <a:t>useful</a:t>
            </a:r>
            <a:r>
              <a:rPr lang="en-US" sz="5333" dirty="0">
                <a:latin typeface="Calibri" pitchFamily="34" charset="0"/>
                <a:cs typeface="Calibri" pitchFamily="34" charset="0"/>
              </a:rPr>
              <a:t>, but to create something that is deeply bizarre, and yet somehow compelling.”</a:t>
            </a:r>
          </a:p>
        </p:txBody>
      </p:sp>
    </p:spTree>
    <p:extLst>
      <p:ext uri="{BB962C8B-B14F-4D97-AF65-F5344CB8AC3E}">
        <p14:creationId xmlns:p14="http://schemas.microsoft.com/office/powerpoint/2010/main" val="618419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Definition</a:t>
            </a:r>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http://fc02.deviantart.net/fs21/f/2007/246/e/0/Esoteric_Hues_by_cityofthemolepeople.jpg</a:t>
            </a:r>
          </a:p>
        </p:txBody>
      </p:sp>
      <p:pic>
        <p:nvPicPr>
          <p:cNvPr id="6" name="Picture 2" descr="http://www.deviantart.com/download/63972434/Esoteric_Hues_by_cityofthemolepeople.jpg">
            <a:extLst>
              <a:ext uri="{FF2B5EF4-FFF2-40B4-BE49-F238E27FC236}">
                <a16:creationId xmlns:a16="http://schemas.microsoft.com/office/drawing/2014/main" id="{8CDB4D9B-7CB6-4756-822A-A6E02AF47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657" y="1358746"/>
            <a:ext cx="6438685" cy="491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058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Definition</a:t>
            </a:r>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http://dictionary.reference.com/browse/esoteric</a:t>
            </a:r>
          </a:p>
        </p:txBody>
      </p:sp>
      <p:sp>
        <p:nvSpPr>
          <p:cNvPr id="7" name="Rectangle 6">
            <a:extLst>
              <a:ext uri="{FF2B5EF4-FFF2-40B4-BE49-F238E27FC236}">
                <a16:creationId xmlns:a16="http://schemas.microsoft.com/office/drawing/2014/main" id="{A920691E-8BA1-4E2C-8A92-33AF15CBF673}"/>
              </a:ext>
            </a:extLst>
          </p:cNvPr>
          <p:cNvSpPr/>
          <p:nvPr/>
        </p:nvSpPr>
        <p:spPr>
          <a:xfrm>
            <a:off x="711200" y="1979859"/>
            <a:ext cx="10769600" cy="3416320"/>
          </a:xfrm>
          <a:prstGeom prst="rect">
            <a:avLst/>
          </a:prstGeom>
        </p:spPr>
        <p:txBody>
          <a:bodyPr wrap="square">
            <a:spAutoFit/>
          </a:bodyPr>
          <a:lstStyle/>
          <a:p>
            <a:r>
              <a:rPr lang="en-US" sz="2400" dirty="0">
                <a:latin typeface="Calibri" pitchFamily="34" charset="0"/>
                <a:cs typeface="Calibri" pitchFamily="34" charset="0"/>
              </a:rPr>
              <a:t>esoteric  (ˌ</a:t>
            </a:r>
            <a:r>
              <a:rPr lang="en-US" sz="2400" dirty="0" err="1">
                <a:latin typeface="Calibri" pitchFamily="34" charset="0"/>
                <a:cs typeface="Calibri" pitchFamily="34" charset="0"/>
              </a:rPr>
              <a:t>ɛsəʊˈtɛrɪk</a:t>
            </a:r>
            <a:r>
              <a:rPr lang="en-US" sz="2400" dirty="0">
                <a:latin typeface="Calibri" pitchFamily="34" charset="0"/>
                <a:cs typeface="Calibri" pitchFamily="34" charset="0"/>
              </a:rPr>
              <a:t>) </a:t>
            </a:r>
          </a:p>
          <a:p>
            <a:endParaRPr lang="en-US" sz="2400" dirty="0">
              <a:latin typeface="Calibri" pitchFamily="34" charset="0"/>
              <a:cs typeface="Calibri" pitchFamily="34" charset="0"/>
            </a:endParaRPr>
          </a:p>
          <a:p>
            <a:r>
              <a:rPr lang="en-US" sz="2400" dirty="0">
                <a:latin typeface="Calibri" pitchFamily="34" charset="0"/>
                <a:cs typeface="Calibri" pitchFamily="34" charset="0"/>
              </a:rPr>
              <a:t>— </a:t>
            </a:r>
            <a:r>
              <a:rPr lang="en-US" sz="2400" dirty="0" err="1">
                <a:latin typeface="Calibri" pitchFamily="34" charset="0"/>
                <a:cs typeface="Calibri" pitchFamily="34" charset="0"/>
              </a:rPr>
              <a:t>adj</a:t>
            </a:r>
            <a:r>
              <a:rPr lang="en-US" sz="2400" dirty="0">
                <a:latin typeface="Calibri" pitchFamily="34" charset="0"/>
                <a:cs typeface="Calibri" pitchFamily="34" charset="0"/>
              </a:rPr>
              <a:t> </a:t>
            </a:r>
          </a:p>
          <a:p>
            <a:r>
              <a:rPr lang="en-US" sz="2400" dirty="0">
                <a:latin typeface="Calibri" pitchFamily="34" charset="0"/>
                <a:cs typeface="Calibri" pitchFamily="34" charset="0"/>
              </a:rPr>
              <a:t>1. restricted to or intended for an enlightened or initiated minority, esp. because of abstruseness or obscurity: </a:t>
            </a:r>
            <a:r>
              <a:rPr lang="en-US" sz="2400" i="1" dirty="0">
                <a:latin typeface="Calibri" pitchFamily="34" charset="0"/>
                <a:cs typeface="Calibri" pitchFamily="34" charset="0"/>
              </a:rPr>
              <a:t>an esoteric cult </a:t>
            </a:r>
          </a:p>
          <a:p>
            <a:endParaRPr lang="en-US" sz="2400" dirty="0">
              <a:latin typeface="Calibri" pitchFamily="34" charset="0"/>
              <a:cs typeface="Calibri" pitchFamily="34" charset="0"/>
            </a:endParaRPr>
          </a:p>
          <a:p>
            <a:r>
              <a:rPr lang="en-US" sz="2400" dirty="0">
                <a:latin typeface="Calibri" pitchFamily="34" charset="0"/>
                <a:cs typeface="Calibri" pitchFamily="34" charset="0"/>
              </a:rPr>
              <a:t>2. difficult to understand; abstruse: </a:t>
            </a:r>
            <a:r>
              <a:rPr lang="en-US" sz="2400" i="1" dirty="0">
                <a:latin typeface="Calibri" pitchFamily="34" charset="0"/>
                <a:cs typeface="Calibri" pitchFamily="34" charset="0"/>
              </a:rPr>
              <a:t>an esoteric statement </a:t>
            </a:r>
          </a:p>
          <a:p>
            <a:endParaRPr lang="en-US" sz="2400" dirty="0">
              <a:latin typeface="Calibri" pitchFamily="34" charset="0"/>
              <a:cs typeface="Calibri" pitchFamily="34" charset="0"/>
            </a:endParaRPr>
          </a:p>
          <a:p>
            <a:r>
              <a:rPr lang="en-US" sz="2400" dirty="0">
                <a:latin typeface="Calibri" pitchFamily="34" charset="0"/>
                <a:cs typeface="Calibri" pitchFamily="34" charset="0"/>
              </a:rPr>
              <a:t>3. not openly admitted; private: </a:t>
            </a:r>
            <a:r>
              <a:rPr lang="en-US" sz="2400" i="1" dirty="0">
                <a:latin typeface="Calibri" pitchFamily="34" charset="0"/>
                <a:cs typeface="Calibri" pitchFamily="34" charset="0"/>
              </a:rPr>
              <a:t>esoteric aims </a:t>
            </a:r>
          </a:p>
        </p:txBody>
      </p:sp>
    </p:spTree>
    <p:extLst>
      <p:ext uri="{BB962C8B-B14F-4D97-AF65-F5344CB8AC3E}">
        <p14:creationId xmlns:p14="http://schemas.microsoft.com/office/powerpoint/2010/main" val="1481352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State of Affairs</a:t>
            </a:r>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http://www.jokesandhumor.com/jokes/pictures/confusion.jpg</a:t>
            </a:r>
          </a:p>
        </p:txBody>
      </p:sp>
      <p:pic>
        <p:nvPicPr>
          <p:cNvPr id="7" name="Picture 2" descr="http://www.jokesandhumor.com/jokes/pictures/confusion.jpg">
            <a:extLst>
              <a:ext uri="{FF2B5EF4-FFF2-40B4-BE49-F238E27FC236}">
                <a16:creationId xmlns:a16="http://schemas.microsoft.com/office/drawing/2014/main" id="{0F2A8366-2D9B-45A6-9CFC-A47D9F1731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5070" y="1965903"/>
            <a:ext cx="4432300" cy="391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502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1492</TotalTime>
  <Words>2245</Words>
  <Application>Microsoft Office PowerPoint</Application>
  <PresentationFormat>Widescreen</PresentationFormat>
  <Paragraphs>279</Paragraphs>
  <Slides>37</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Cascadia Code</vt:lpstr>
      <vt:lpstr>Consolas</vt:lpstr>
      <vt:lpstr>Office Theme</vt:lpstr>
      <vt:lpstr>Esoteric Programming Languages</vt:lpstr>
      <vt:lpstr>Personal Info</vt:lpstr>
      <vt:lpstr>Downloads</vt:lpstr>
      <vt:lpstr>WARNING!</vt:lpstr>
      <vt:lpstr>Cute Kittens</vt:lpstr>
      <vt:lpstr>Why?</vt:lpstr>
      <vt:lpstr>Definition</vt:lpstr>
      <vt:lpstr>Definition</vt:lpstr>
      <vt:lpstr>State of Affairs</vt:lpstr>
      <vt:lpstr>State of Affairs</vt:lpstr>
      <vt:lpstr>INTERCAL</vt:lpstr>
      <vt:lpstr>INTERCAL</vt:lpstr>
      <vt:lpstr>INTERCAL</vt:lpstr>
      <vt:lpstr>INTERCAL</vt:lpstr>
      <vt:lpstr>INTERCAL</vt:lpstr>
      <vt:lpstr>Brainf**k</vt:lpstr>
      <vt:lpstr>Brainf**k</vt:lpstr>
      <vt:lpstr>Brainf**k</vt:lpstr>
      <vt:lpstr>Brainf**k</vt:lpstr>
      <vt:lpstr>Brainf**k</vt:lpstr>
      <vt:lpstr>Inspiration</vt:lpstr>
      <vt:lpstr>Befunge</vt:lpstr>
      <vt:lpstr>Befunge</vt:lpstr>
      <vt:lpstr>Befunge</vt:lpstr>
      <vt:lpstr>Befunge</vt:lpstr>
      <vt:lpstr>Demo: IronBefunge</vt:lpstr>
      <vt:lpstr>Whenever</vt:lpstr>
      <vt:lpstr>Whenever</vt:lpstr>
      <vt:lpstr>Whenever</vt:lpstr>
      <vt:lpstr>Whenever</vt:lpstr>
      <vt:lpstr>Whenever</vt:lpstr>
      <vt:lpstr>Whenever</vt:lpstr>
      <vt:lpstr>Whenever</vt:lpstr>
      <vt:lpstr>Demo: WSharp</vt:lpstr>
      <vt:lpstr>Conclusion</vt:lpstr>
      <vt:lpstr>Conclusion</vt:lpstr>
      <vt:lpstr>Esoteric Programming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Code in .NET</dc:title>
  <dc:creator>Jason Bock</dc:creator>
  <cp:lastModifiedBy>JASON BOCK</cp:lastModifiedBy>
  <cp:revision>82</cp:revision>
  <dcterms:created xsi:type="dcterms:W3CDTF">2020-06-05T19:52:21Z</dcterms:created>
  <dcterms:modified xsi:type="dcterms:W3CDTF">2021-01-15T12:27:33Z</dcterms:modified>
</cp:coreProperties>
</file>