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0" r:id="rId5"/>
    <p:sldId id="272" r:id="rId6"/>
    <p:sldId id="273" r:id="rId7"/>
    <p:sldId id="274" r:id="rId8"/>
    <p:sldId id="275" r:id="rId9"/>
    <p:sldId id="353" r:id="rId10"/>
    <p:sldId id="354" r:id="rId11"/>
    <p:sldId id="359" r:id="rId12"/>
    <p:sldId id="355" r:id="rId13"/>
    <p:sldId id="357" r:id="rId14"/>
    <p:sldId id="358" r:id="rId15"/>
    <p:sldId id="360" r:id="rId16"/>
    <p:sldId id="361" r:id="rId17"/>
    <p:sldId id="362" r:id="rId18"/>
    <p:sldId id="356" r:id="rId19"/>
    <p:sldId id="364" r:id="rId20"/>
    <p:sldId id="365" r:id="rId21"/>
    <p:sldId id="366" r:id="rId22"/>
    <p:sldId id="367" r:id="rId23"/>
    <p:sldId id="363" r:id="rId24"/>
    <p:sldId id="352" r:id="rId25"/>
    <p:sldId id="3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81844" autoAdjust="0"/>
  </p:normalViewPr>
  <p:slideViewPr>
    <p:cSldViewPr snapToGrid="0" showGuides="1">
      <p:cViewPr varScale="1">
        <p:scale>
          <a:sx n="95" d="100"/>
          <a:sy n="95" d="100"/>
        </p:scale>
        <p:origin x="1428"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77C25-A785-4689-8E58-885399C8D6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F072B1-BC48-4E36-8ACA-32671FDA280D}">
      <dgm:prSet/>
      <dgm:spPr/>
      <dgm:t>
        <a:bodyPr/>
        <a:lstStyle/>
        <a:p>
          <a:pPr algn="ctr" rtl="0"/>
          <a:r>
            <a:rPr lang="en-US" smtClean="0"/>
            <a:t>.NET Compiler Platform ("Roslyn")</a:t>
          </a:r>
          <a:endParaRPr lang="en-US"/>
        </a:p>
      </dgm:t>
    </dgm:pt>
    <dgm:pt modelId="{BF6CA2C5-46F3-4420-93B4-02CD3FDFBD58}" type="parTrans" cxnId="{06C3589A-2CB9-440D-9AB1-B6F8B848EF42}">
      <dgm:prSet/>
      <dgm:spPr/>
      <dgm:t>
        <a:bodyPr/>
        <a:lstStyle/>
        <a:p>
          <a:pPr algn="ctr"/>
          <a:endParaRPr lang="en-US"/>
        </a:p>
      </dgm:t>
    </dgm:pt>
    <dgm:pt modelId="{6A979551-7B75-4084-B199-145D65A249CE}" type="sibTrans" cxnId="{06C3589A-2CB9-440D-9AB1-B6F8B848EF42}">
      <dgm:prSet/>
      <dgm:spPr/>
      <dgm:t>
        <a:bodyPr/>
        <a:lstStyle/>
        <a:p>
          <a:pPr algn="ctr"/>
          <a:endParaRPr lang="en-US"/>
        </a:p>
      </dgm:t>
    </dgm:pt>
    <dgm:pt modelId="{52C339C2-D2B7-47A1-9373-612CC6B5F1A1}">
      <dgm:prSet/>
      <dgm:spPr/>
      <dgm:t>
        <a:bodyPr/>
        <a:lstStyle/>
        <a:p>
          <a:pPr algn="ctr" rtl="0"/>
          <a:r>
            <a:rPr lang="en-US" smtClean="0"/>
            <a:t>.NET Core</a:t>
          </a:r>
          <a:endParaRPr lang="en-US"/>
        </a:p>
      </dgm:t>
    </dgm:pt>
    <dgm:pt modelId="{D78AAEE2-9838-4467-8504-18AAFC9A0603}" type="parTrans" cxnId="{C65FEE31-B971-4F5D-BCA6-9A08D33DEC38}">
      <dgm:prSet/>
      <dgm:spPr/>
      <dgm:t>
        <a:bodyPr/>
        <a:lstStyle/>
        <a:p>
          <a:pPr algn="ctr"/>
          <a:endParaRPr lang="en-US"/>
        </a:p>
      </dgm:t>
    </dgm:pt>
    <dgm:pt modelId="{6712A451-065C-4DFD-B071-30CD131D64E6}" type="sibTrans" cxnId="{C65FEE31-B971-4F5D-BCA6-9A08D33DEC38}">
      <dgm:prSet/>
      <dgm:spPr/>
      <dgm:t>
        <a:bodyPr/>
        <a:lstStyle/>
        <a:p>
          <a:pPr algn="ctr"/>
          <a:endParaRPr lang="en-US"/>
        </a:p>
      </dgm:t>
    </dgm:pt>
    <dgm:pt modelId="{420A659B-422A-448E-BD5E-107A801ACD45}">
      <dgm:prSet/>
      <dgm:spPr/>
      <dgm:t>
        <a:bodyPr/>
        <a:lstStyle/>
        <a:p>
          <a:pPr algn="ctr" rtl="0"/>
          <a:r>
            <a:rPr lang="en-US" smtClean="0"/>
            <a:t>ASP.NET Core</a:t>
          </a:r>
          <a:endParaRPr lang="en-US"/>
        </a:p>
      </dgm:t>
    </dgm:pt>
    <dgm:pt modelId="{EFD92504-530F-47C9-8006-B339389F082F}" type="parTrans" cxnId="{2F0C2E1A-2319-4899-B264-0BFCFEA301B2}">
      <dgm:prSet/>
      <dgm:spPr/>
      <dgm:t>
        <a:bodyPr/>
        <a:lstStyle/>
        <a:p>
          <a:pPr algn="ctr"/>
          <a:endParaRPr lang="en-US"/>
        </a:p>
      </dgm:t>
    </dgm:pt>
    <dgm:pt modelId="{671B40D0-E128-422D-8A9F-A63AE25DD73F}" type="sibTrans" cxnId="{2F0C2E1A-2319-4899-B264-0BFCFEA301B2}">
      <dgm:prSet/>
      <dgm:spPr/>
      <dgm:t>
        <a:bodyPr/>
        <a:lstStyle/>
        <a:p>
          <a:pPr algn="ctr"/>
          <a:endParaRPr lang="en-US"/>
        </a:p>
      </dgm:t>
    </dgm:pt>
    <dgm:pt modelId="{4F48D5FB-C701-470A-93D8-8A520E177DF3}">
      <dgm:prSet/>
      <dgm:spPr/>
      <dgm:t>
        <a:bodyPr/>
        <a:lstStyle/>
        <a:p>
          <a:pPr algn="ctr" rtl="0"/>
          <a:r>
            <a:rPr lang="en-US" smtClean="0"/>
            <a:t>ASP.NET SignalR</a:t>
          </a:r>
          <a:endParaRPr lang="en-US"/>
        </a:p>
      </dgm:t>
    </dgm:pt>
    <dgm:pt modelId="{F0278E00-88D7-46EA-8651-F087E24CB4A9}" type="parTrans" cxnId="{22677E04-02E3-4EEA-9E61-D1B6BE261781}">
      <dgm:prSet/>
      <dgm:spPr/>
      <dgm:t>
        <a:bodyPr/>
        <a:lstStyle/>
        <a:p>
          <a:pPr algn="ctr"/>
          <a:endParaRPr lang="en-US"/>
        </a:p>
      </dgm:t>
    </dgm:pt>
    <dgm:pt modelId="{A331029F-4703-49A7-BB3C-C99ADEA96E0C}" type="sibTrans" cxnId="{22677E04-02E3-4EEA-9E61-D1B6BE261781}">
      <dgm:prSet/>
      <dgm:spPr/>
      <dgm:t>
        <a:bodyPr/>
        <a:lstStyle/>
        <a:p>
          <a:pPr algn="ctr"/>
          <a:endParaRPr lang="en-US"/>
        </a:p>
      </dgm:t>
    </dgm:pt>
    <dgm:pt modelId="{E11B6DA5-3A38-4FFF-8B4B-D65B28657BB7}">
      <dgm:prSet/>
      <dgm:spPr/>
      <dgm:t>
        <a:bodyPr/>
        <a:lstStyle/>
        <a:p>
          <a:pPr algn="ctr" rtl="0"/>
          <a:r>
            <a:rPr lang="en-US" smtClean="0"/>
            <a:t>BenchmarkDotNet</a:t>
          </a:r>
          <a:endParaRPr lang="en-US"/>
        </a:p>
      </dgm:t>
    </dgm:pt>
    <dgm:pt modelId="{ABC4D6AE-5902-4E8B-BE15-529B7512A461}" type="parTrans" cxnId="{E3E0CDFA-4C5A-4A7E-82F9-171AF3983F5D}">
      <dgm:prSet/>
      <dgm:spPr/>
      <dgm:t>
        <a:bodyPr/>
        <a:lstStyle/>
        <a:p>
          <a:pPr algn="ctr"/>
          <a:endParaRPr lang="en-US"/>
        </a:p>
      </dgm:t>
    </dgm:pt>
    <dgm:pt modelId="{D823840E-E981-4E2F-8066-1F267B5A7046}" type="sibTrans" cxnId="{E3E0CDFA-4C5A-4A7E-82F9-171AF3983F5D}">
      <dgm:prSet/>
      <dgm:spPr/>
      <dgm:t>
        <a:bodyPr/>
        <a:lstStyle/>
        <a:p>
          <a:pPr algn="ctr"/>
          <a:endParaRPr lang="en-US"/>
        </a:p>
      </dgm:t>
    </dgm:pt>
    <dgm:pt modelId="{66AD75A4-9E1B-41F6-8D16-87F25DA2F34A}">
      <dgm:prSet/>
      <dgm:spPr/>
      <dgm:t>
        <a:bodyPr/>
        <a:lstStyle/>
        <a:p>
          <a:pPr algn="ctr" rtl="0"/>
          <a:r>
            <a:rPr lang="en-US" smtClean="0"/>
            <a:t>Cake</a:t>
          </a:r>
          <a:endParaRPr lang="en-US"/>
        </a:p>
      </dgm:t>
    </dgm:pt>
    <dgm:pt modelId="{7EC0D39E-32F6-4A16-BB4D-5A80C4462333}" type="parTrans" cxnId="{ACB2DCDF-F3AD-49C6-B17C-F39158DC76CA}">
      <dgm:prSet/>
      <dgm:spPr/>
      <dgm:t>
        <a:bodyPr/>
        <a:lstStyle/>
        <a:p>
          <a:pPr algn="ctr"/>
          <a:endParaRPr lang="en-US"/>
        </a:p>
      </dgm:t>
    </dgm:pt>
    <dgm:pt modelId="{D45B42D8-AE32-4085-A92E-409715B1E31E}" type="sibTrans" cxnId="{ACB2DCDF-F3AD-49C6-B17C-F39158DC76CA}">
      <dgm:prSet/>
      <dgm:spPr/>
      <dgm:t>
        <a:bodyPr/>
        <a:lstStyle/>
        <a:p>
          <a:pPr algn="ctr"/>
          <a:endParaRPr lang="en-US"/>
        </a:p>
      </dgm:t>
    </dgm:pt>
    <dgm:pt modelId="{B142A900-73CA-4795-9962-C39E975218AA}">
      <dgm:prSet/>
      <dgm:spPr/>
      <dgm:t>
        <a:bodyPr/>
        <a:lstStyle/>
        <a:p>
          <a:pPr algn="ctr" rtl="0"/>
          <a:r>
            <a:rPr lang="en-US" smtClean="0"/>
            <a:t>And a lot more!</a:t>
          </a:r>
          <a:endParaRPr lang="en-US"/>
        </a:p>
      </dgm:t>
    </dgm:pt>
    <dgm:pt modelId="{93C1A46A-8C2D-4E14-AFA9-DADBD00C565C}" type="parTrans" cxnId="{6F05E6ED-8087-4ED1-96E7-F3DEF6F9E25C}">
      <dgm:prSet/>
      <dgm:spPr/>
      <dgm:t>
        <a:bodyPr/>
        <a:lstStyle/>
        <a:p>
          <a:pPr algn="ctr"/>
          <a:endParaRPr lang="en-US"/>
        </a:p>
      </dgm:t>
    </dgm:pt>
    <dgm:pt modelId="{DA6A208E-B668-47A8-9475-48D52C929D82}" type="sibTrans" cxnId="{6F05E6ED-8087-4ED1-96E7-F3DEF6F9E25C}">
      <dgm:prSet/>
      <dgm:spPr/>
      <dgm:t>
        <a:bodyPr/>
        <a:lstStyle/>
        <a:p>
          <a:pPr algn="ctr"/>
          <a:endParaRPr lang="en-US"/>
        </a:p>
      </dgm:t>
    </dgm:pt>
    <dgm:pt modelId="{3FE1F05E-3189-45D7-90C2-A70BC0D1B87A}" type="pres">
      <dgm:prSet presAssocID="{71977C25-A785-4689-8E58-885399C8D66E}" presName="linear" presStyleCnt="0">
        <dgm:presLayoutVars>
          <dgm:animLvl val="lvl"/>
          <dgm:resizeHandles val="exact"/>
        </dgm:presLayoutVars>
      </dgm:prSet>
      <dgm:spPr/>
      <dgm:t>
        <a:bodyPr/>
        <a:lstStyle/>
        <a:p>
          <a:endParaRPr lang="en-US"/>
        </a:p>
      </dgm:t>
    </dgm:pt>
    <dgm:pt modelId="{B7BE2C34-4ED7-4464-987B-8B83FDD7A087}" type="pres">
      <dgm:prSet presAssocID="{ABF072B1-BC48-4E36-8ACA-32671FDA280D}" presName="parentText" presStyleLbl="node1" presStyleIdx="0" presStyleCnt="7">
        <dgm:presLayoutVars>
          <dgm:chMax val="0"/>
          <dgm:bulletEnabled val="1"/>
        </dgm:presLayoutVars>
      </dgm:prSet>
      <dgm:spPr/>
      <dgm:t>
        <a:bodyPr/>
        <a:lstStyle/>
        <a:p>
          <a:endParaRPr lang="en-US"/>
        </a:p>
      </dgm:t>
    </dgm:pt>
    <dgm:pt modelId="{71615911-A474-42CB-85E6-28CF806B04EC}" type="pres">
      <dgm:prSet presAssocID="{6A979551-7B75-4084-B199-145D65A249CE}" presName="spacer" presStyleCnt="0"/>
      <dgm:spPr/>
    </dgm:pt>
    <dgm:pt modelId="{A7951027-CF2E-45B8-B249-42D687FFEE3A}" type="pres">
      <dgm:prSet presAssocID="{52C339C2-D2B7-47A1-9373-612CC6B5F1A1}" presName="parentText" presStyleLbl="node1" presStyleIdx="1" presStyleCnt="7">
        <dgm:presLayoutVars>
          <dgm:chMax val="0"/>
          <dgm:bulletEnabled val="1"/>
        </dgm:presLayoutVars>
      </dgm:prSet>
      <dgm:spPr/>
      <dgm:t>
        <a:bodyPr/>
        <a:lstStyle/>
        <a:p>
          <a:endParaRPr lang="en-US"/>
        </a:p>
      </dgm:t>
    </dgm:pt>
    <dgm:pt modelId="{9517D0C2-2ACE-4391-B1ED-3CDC1F06DE00}" type="pres">
      <dgm:prSet presAssocID="{6712A451-065C-4DFD-B071-30CD131D64E6}" presName="spacer" presStyleCnt="0"/>
      <dgm:spPr/>
    </dgm:pt>
    <dgm:pt modelId="{8E6EBDFD-ECB8-4710-B578-4D2A8FB37851}" type="pres">
      <dgm:prSet presAssocID="{420A659B-422A-448E-BD5E-107A801ACD45}" presName="parentText" presStyleLbl="node1" presStyleIdx="2" presStyleCnt="7">
        <dgm:presLayoutVars>
          <dgm:chMax val="0"/>
          <dgm:bulletEnabled val="1"/>
        </dgm:presLayoutVars>
      </dgm:prSet>
      <dgm:spPr/>
      <dgm:t>
        <a:bodyPr/>
        <a:lstStyle/>
        <a:p>
          <a:endParaRPr lang="en-US"/>
        </a:p>
      </dgm:t>
    </dgm:pt>
    <dgm:pt modelId="{902B8EDE-0F02-4DBB-8325-B15B3A07F9DE}" type="pres">
      <dgm:prSet presAssocID="{671B40D0-E128-422D-8A9F-A63AE25DD73F}" presName="spacer" presStyleCnt="0"/>
      <dgm:spPr/>
    </dgm:pt>
    <dgm:pt modelId="{2EBEE560-54AE-4D7D-9F34-B96DC7F57458}" type="pres">
      <dgm:prSet presAssocID="{4F48D5FB-C701-470A-93D8-8A520E177DF3}" presName="parentText" presStyleLbl="node1" presStyleIdx="3" presStyleCnt="7">
        <dgm:presLayoutVars>
          <dgm:chMax val="0"/>
          <dgm:bulletEnabled val="1"/>
        </dgm:presLayoutVars>
      </dgm:prSet>
      <dgm:spPr/>
      <dgm:t>
        <a:bodyPr/>
        <a:lstStyle/>
        <a:p>
          <a:endParaRPr lang="en-US"/>
        </a:p>
      </dgm:t>
    </dgm:pt>
    <dgm:pt modelId="{84BCF9A0-2CA1-4A12-92F5-B39F3AEF0606}" type="pres">
      <dgm:prSet presAssocID="{A331029F-4703-49A7-BB3C-C99ADEA96E0C}" presName="spacer" presStyleCnt="0"/>
      <dgm:spPr/>
    </dgm:pt>
    <dgm:pt modelId="{8EBCC26F-A082-43EE-ADA9-340AAF6E64EC}" type="pres">
      <dgm:prSet presAssocID="{E11B6DA5-3A38-4FFF-8B4B-D65B28657BB7}" presName="parentText" presStyleLbl="node1" presStyleIdx="4" presStyleCnt="7">
        <dgm:presLayoutVars>
          <dgm:chMax val="0"/>
          <dgm:bulletEnabled val="1"/>
        </dgm:presLayoutVars>
      </dgm:prSet>
      <dgm:spPr/>
      <dgm:t>
        <a:bodyPr/>
        <a:lstStyle/>
        <a:p>
          <a:endParaRPr lang="en-US"/>
        </a:p>
      </dgm:t>
    </dgm:pt>
    <dgm:pt modelId="{E0769F3B-A492-47F0-AFF5-C38EAACFCDA6}" type="pres">
      <dgm:prSet presAssocID="{D823840E-E981-4E2F-8066-1F267B5A7046}" presName="spacer" presStyleCnt="0"/>
      <dgm:spPr/>
    </dgm:pt>
    <dgm:pt modelId="{C4F5E101-D40E-4E9A-BA75-08FA62CAF20C}" type="pres">
      <dgm:prSet presAssocID="{66AD75A4-9E1B-41F6-8D16-87F25DA2F34A}" presName="parentText" presStyleLbl="node1" presStyleIdx="5" presStyleCnt="7">
        <dgm:presLayoutVars>
          <dgm:chMax val="0"/>
          <dgm:bulletEnabled val="1"/>
        </dgm:presLayoutVars>
      </dgm:prSet>
      <dgm:spPr/>
      <dgm:t>
        <a:bodyPr/>
        <a:lstStyle/>
        <a:p>
          <a:endParaRPr lang="en-US"/>
        </a:p>
      </dgm:t>
    </dgm:pt>
    <dgm:pt modelId="{D7DB859B-D723-42B8-A495-F838CED37268}" type="pres">
      <dgm:prSet presAssocID="{D45B42D8-AE32-4085-A92E-409715B1E31E}" presName="spacer" presStyleCnt="0"/>
      <dgm:spPr/>
    </dgm:pt>
    <dgm:pt modelId="{1DDFC604-64AB-466F-9603-4BBCE060BF2E}" type="pres">
      <dgm:prSet presAssocID="{B142A900-73CA-4795-9962-C39E975218AA}" presName="parentText" presStyleLbl="node1" presStyleIdx="6" presStyleCnt="7">
        <dgm:presLayoutVars>
          <dgm:chMax val="0"/>
          <dgm:bulletEnabled val="1"/>
        </dgm:presLayoutVars>
      </dgm:prSet>
      <dgm:spPr/>
      <dgm:t>
        <a:bodyPr/>
        <a:lstStyle/>
        <a:p>
          <a:endParaRPr lang="en-US"/>
        </a:p>
      </dgm:t>
    </dgm:pt>
  </dgm:ptLst>
  <dgm:cxnLst>
    <dgm:cxn modelId="{C65FEE31-B971-4F5D-BCA6-9A08D33DEC38}" srcId="{71977C25-A785-4689-8E58-885399C8D66E}" destId="{52C339C2-D2B7-47A1-9373-612CC6B5F1A1}" srcOrd="1" destOrd="0" parTransId="{D78AAEE2-9838-4467-8504-18AAFC9A0603}" sibTransId="{6712A451-065C-4DFD-B071-30CD131D64E6}"/>
    <dgm:cxn modelId="{DDD6E702-AABF-4B47-BB9D-A16A7D41C835}" type="presOf" srcId="{52C339C2-D2B7-47A1-9373-612CC6B5F1A1}" destId="{A7951027-CF2E-45B8-B249-42D687FFEE3A}" srcOrd="0" destOrd="0" presId="urn:microsoft.com/office/officeart/2005/8/layout/vList2"/>
    <dgm:cxn modelId="{9A046FF3-057E-4632-88CB-878B6078538C}" type="presOf" srcId="{71977C25-A785-4689-8E58-885399C8D66E}" destId="{3FE1F05E-3189-45D7-90C2-A70BC0D1B87A}" srcOrd="0" destOrd="0" presId="urn:microsoft.com/office/officeart/2005/8/layout/vList2"/>
    <dgm:cxn modelId="{A6A74750-8C53-40F3-BCAF-EB2737AB657A}" type="presOf" srcId="{ABF072B1-BC48-4E36-8ACA-32671FDA280D}" destId="{B7BE2C34-4ED7-4464-987B-8B83FDD7A087}" srcOrd="0" destOrd="0" presId="urn:microsoft.com/office/officeart/2005/8/layout/vList2"/>
    <dgm:cxn modelId="{BD9D065C-E94A-4E30-A946-47A2699D0148}" type="presOf" srcId="{66AD75A4-9E1B-41F6-8D16-87F25DA2F34A}" destId="{C4F5E101-D40E-4E9A-BA75-08FA62CAF20C}" srcOrd="0" destOrd="0" presId="urn:microsoft.com/office/officeart/2005/8/layout/vList2"/>
    <dgm:cxn modelId="{8F5E2685-16F9-476B-8E35-38C68209CE2C}" type="presOf" srcId="{420A659B-422A-448E-BD5E-107A801ACD45}" destId="{8E6EBDFD-ECB8-4710-B578-4D2A8FB37851}" srcOrd="0" destOrd="0" presId="urn:microsoft.com/office/officeart/2005/8/layout/vList2"/>
    <dgm:cxn modelId="{462B4A7E-97FE-4AE0-8613-77A1841F6128}" type="presOf" srcId="{B142A900-73CA-4795-9962-C39E975218AA}" destId="{1DDFC604-64AB-466F-9603-4BBCE060BF2E}" srcOrd="0" destOrd="0" presId="urn:microsoft.com/office/officeart/2005/8/layout/vList2"/>
    <dgm:cxn modelId="{22677E04-02E3-4EEA-9E61-D1B6BE261781}" srcId="{71977C25-A785-4689-8E58-885399C8D66E}" destId="{4F48D5FB-C701-470A-93D8-8A520E177DF3}" srcOrd="3" destOrd="0" parTransId="{F0278E00-88D7-46EA-8651-F087E24CB4A9}" sibTransId="{A331029F-4703-49A7-BB3C-C99ADEA96E0C}"/>
    <dgm:cxn modelId="{06C3589A-2CB9-440D-9AB1-B6F8B848EF42}" srcId="{71977C25-A785-4689-8E58-885399C8D66E}" destId="{ABF072B1-BC48-4E36-8ACA-32671FDA280D}" srcOrd="0" destOrd="0" parTransId="{BF6CA2C5-46F3-4420-93B4-02CD3FDFBD58}" sibTransId="{6A979551-7B75-4084-B199-145D65A249CE}"/>
    <dgm:cxn modelId="{ACB2DCDF-F3AD-49C6-B17C-F39158DC76CA}" srcId="{71977C25-A785-4689-8E58-885399C8D66E}" destId="{66AD75A4-9E1B-41F6-8D16-87F25DA2F34A}" srcOrd="5" destOrd="0" parTransId="{7EC0D39E-32F6-4A16-BB4D-5A80C4462333}" sibTransId="{D45B42D8-AE32-4085-A92E-409715B1E31E}"/>
    <dgm:cxn modelId="{A7798D7D-363A-4FCA-9C18-3A60B0E9E2B0}" type="presOf" srcId="{E11B6DA5-3A38-4FFF-8B4B-D65B28657BB7}" destId="{8EBCC26F-A082-43EE-ADA9-340AAF6E64EC}" srcOrd="0" destOrd="0" presId="urn:microsoft.com/office/officeart/2005/8/layout/vList2"/>
    <dgm:cxn modelId="{6F05E6ED-8087-4ED1-96E7-F3DEF6F9E25C}" srcId="{71977C25-A785-4689-8E58-885399C8D66E}" destId="{B142A900-73CA-4795-9962-C39E975218AA}" srcOrd="6" destOrd="0" parTransId="{93C1A46A-8C2D-4E14-AFA9-DADBD00C565C}" sibTransId="{DA6A208E-B668-47A8-9475-48D52C929D82}"/>
    <dgm:cxn modelId="{F78A9927-FC54-4F33-A293-C4BE60D6ACDF}" type="presOf" srcId="{4F48D5FB-C701-470A-93D8-8A520E177DF3}" destId="{2EBEE560-54AE-4D7D-9F34-B96DC7F57458}" srcOrd="0" destOrd="0" presId="urn:microsoft.com/office/officeart/2005/8/layout/vList2"/>
    <dgm:cxn modelId="{2F0C2E1A-2319-4899-B264-0BFCFEA301B2}" srcId="{71977C25-A785-4689-8E58-885399C8D66E}" destId="{420A659B-422A-448E-BD5E-107A801ACD45}" srcOrd="2" destOrd="0" parTransId="{EFD92504-530F-47C9-8006-B339389F082F}" sibTransId="{671B40D0-E128-422D-8A9F-A63AE25DD73F}"/>
    <dgm:cxn modelId="{E3E0CDFA-4C5A-4A7E-82F9-171AF3983F5D}" srcId="{71977C25-A785-4689-8E58-885399C8D66E}" destId="{E11B6DA5-3A38-4FFF-8B4B-D65B28657BB7}" srcOrd="4" destOrd="0" parTransId="{ABC4D6AE-5902-4E8B-BE15-529B7512A461}" sibTransId="{D823840E-E981-4E2F-8066-1F267B5A7046}"/>
    <dgm:cxn modelId="{7C2BA417-FA31-40DA-8830-F5FBCBCAC3B9}" type="presParOf" srcId="{3FE1F05E-3189-45D7-90C2-A70BC0D1B87A}" destId="{B7BE2C34-4ED7-4464-987B-8B83FDD7A087}" srcOrd="0" destOrd="0" presId="urn:microsoft.com/office/officeart/2005/8/layout/vList2"/>
    <dgm:cxn modelId="{72AB9A36-969D-45B1-A06E-FC667D19918E}" type="presParOf" srcId="{3FE1F05E-3189-45D7-90C2-A70BC0D1B87A}" destId="{71615911-A474-42CB-85E6-28CF806B04EC}" srcOrd="1" destOrd="0" presId="urn:microsoft.com/office/officeart/2005/8/layout/vList2"/>
    <dgm:cxn modelId="{4983A672-EC9A-4BE9-836A-63270ED3376E}" type="presParOf" srcId="{3FE1F05E-3189-45D7-90C2-A70BC0D1B87A}" destId="{A7951027-CF2E-45B8-B249-42D687FFEE3A}" srcOrd="2" destOrd="0" presId="urn:microsoft.com/office/officeart/2005/8/layout/vList2"/>
    <dgm:cxn modelId="{F43DD5F7-8E21-402A-8126-FE56765C9436}" type="presParOf" srcId="{3FE1F05E-3189-45D7-90C2-A70BC0D1B87A}" destId="{9517D0C2-2ACE-4391-B1ED-3CDC1F06DE00}" srcOrd="3" destOrd="0" presId="urn:microsoft.com/office/officeart/2005/8/layout/vList2"/>
    <dgm:cxn modelId="{35273A60-05F5-4561-804D-DCC7BCA2D623}" type="presParOf" srcId="{3FE1F05E-3189-45D7-90C2-A70BC0D1B87A}" destId="{8E6EBDFD-ECB8-4710-B578-4D2A8FB37851}" srcOrd="4" destOrd="0" presId="urn:microsoft.com/office/officeart/2005/8/layout/vList2"/>
    <dgm:cxn modelId="{1F3E5965-ADEC-4121-917A-3E5F425A7D17}" type="presParOf" srcId="{3FE1F05E-3189-45D7-90C2-A70BC0D1B87A}" destId="{902B8EDE-0F02-4DBB-8325-B15B3A07F9DE}" srcOrd="5" destOrd="0" presId="urn:microsoft.com/office/officeart/2005/8/layout/vList2"/>
    <dgm:cxn modelId="{CC19BBBD-E2E9-4DCD-853C-EC35DC54C292}" type="presParOf" srcId="{3FE1F05E-3189-45D7-90C2-A70BC0D1B87A}" destId="{2EBEE560-54AE-4D7D-9F34-B96DC7F57458}" srcOrd="6" destOrd="0" presId="urn:microsoft.com/office/officeart/2005/8/layout/vList2"/>
    <dgm:cxn modelId="{1540EF36-AE43-4595-B125-7D5F7A4AF281}" type="presParOf" srcId="{3FE1F05E-3189-45D7-90C2-A70BC0D1B87A}" destId="{84BCF9A0-2CA1-4A12-92F5-B39F3AEF0606}" srcOrd="7" destOrd="0" presId="urn:microsoft.com/office/officeart/2005/8/layout/vList2"/>
    <dgm:cxn modelId="{F9F08E14-95F5-48F6-9E0C-201D44EB9DCF}" type="presParOf" srcId="{3FE1F05E-3189-45D7-90C2-A70BC0D1B87A}" destId="{8EBCC26F-A082-43EE-ADA9-340AAF6E64EC}" srcOrd="8" destOrd="0" presId="urn:microsoft.com/office/officeart/2005/8/layout/vList2"/>
    <dgm:cxn modelId="{10A86CB1-E7BB-4C13-B8C2-0DC01B6BD6DE}" type="presParOf" srcId="{3FE1F05E-3189-45D7-90C2-A70BC0D1B87A}" destId="{E0769F3B-A492-47F0-AFF5-C38EAACFCDA6}" srcOrd="9" destOrd="0" presId="urn:microsoft.com/office/officeart/2005/8/layout/vList2"/>
    <dgm:cxn modelId="{23C78E92-3D84-4C4B-A73B-E1A680D39FD9}" type="presParOf" srcId="{3FE1F05E-3189-45D7-90C2-A70BC0D1B87A}" destId="{C4F5E101-D40E-4E9A-BA75-08FA62CAF20C}" srcOrd="10" destOrd="0" presId="urn:microsoft.com/office/officeart/2005/8/layout/vList2"/>
    <dgm:cxn modelId="{3162FCB1-CCBF-408C-AEF0-390ABA30BA7E}" type="presParOf" srcId="{3FE1F05E-3189-45D7-90C2-A70BC0D1B87A}" destId="{D7DB859B-D723-42B8-A495-F838CED37268}" srcOrd="11" destOrd="0" presId="urn:microsoft.com/office/officeart/2005/8/layout/vList2"/>
    <dgm:cxn modelId="{695FFDC1-9507-41B4-966E-5D22D5741653}" type="presParOf" srcId="{3FE1F05E-3189-45D7-90C2-A70BC0D1B87A}" destId="{1DDFC604-64AB-466F-9603-4BBCE060BF2E}"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2C34-4ED7-4464-987B-8B83FDD7A087}">
      <dsp:nvSpPr>
        <dsp:cNvPr id="0" name=""/>
        <dsp:cNvSpPr/>
      </dsp:nvSpPr>
      <dsp:spPr>
        <a:xfrm>
          <a:off x="0" y="69186"/>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.NET Compiler Platform ("Roslyn")</a:t>
          </a:r>
          <a:endParaRPr lang="en-US" sz="1300" kern="1200"/>
        </a:p>
      </dsp:txBody>
      <dsp:txXfrm>
        <a:off x="14850" y="84036"/>
        <a:ext cx="4504137" cy="274500"/>
      </dsp:txXfrm>
    </dsp:sp>
    <dsp:sp modelId="{A7951027-CF2E-45B8-B249-42D687FFEE3A}">
      <dsp:nvSpPr>
        <dsp:cNvPr id="0" name=""/>
        <dsp:cNvSpPr/>
      </dsp:nvSpPr>
      <dsp:spPr>
        <a:xfrm>
          <a:off x="0" y="410826"/>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.NET Core</a:t>
          </a:r>
          <a:endParaRPr lang="en-US" sz="1300" kern="1200"/>
        </a:p>
      </dsp:txBody>
      <dsp:txXfrm>
        <a:off x="14850" y="425676"/>
        <a:ext cx="4504137" cy="274500"/>
      </dsp:txXfrm>
    </dsp:sp>
    <dsp:sp modelId="{8E6EBDFD-ECB8-4710-B578-4D2A8FB37851}">
      <dsp:nvSpPr>
        <dsp:cNvPr id="0" name=""/>
        <dsp:cNvSpPr/>
      </dsp:nvSpPr>
      <dsp:spPr>
        <a:xfrm>
          <a:off x="0" y="75246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ASP.NET Core</a:t>
          </a:r>
          <a:endParaRPr lang="en-US" sz="1300" kern="1200"/>
        </a:p>
      </dsp:txBody>
      <dsp:txXfrm>
        <a:off x="14850" y="767317"/>
        <a:ext cx="4504137" cy="274500"/>
      </dsp:txXfrm>
    </dsp:sp>
    <dsp:sp modelId="{2EBEE560-54AE-4D7D-9F34-B96DC7F57458}">
      <dsp:nvSpPr>
        <dsp:cNvPr id="0" name=""/>
        <dsp:cNvSpPr/>
      </dsp:nvSpPr>
      <dsp:spPr>
        <a:xfrm>
          <a:off x="0" y="109410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ASP.NET SignalR</a:t>
          </a:r>
          <a:endParaRPr lang="en-US" sz="1300" kern="1200"/>
        </a:p>
      </dsp:txBody>
      <dsp:txXfrm>
        <a:off x="14850" y="1108957"/>
        <a:ext cx="4504137" cy="274500"/>
      </dsp:txXfrm>
    </dsp:sp>
    <dsp:sp modelId="{8EBCC26F-A082-43EE-ADA9-340AAF6E64EC}">
      <dsp:nvSpPr>
        <dsp:cNvPr id="0" name=""/>
        <dsp:cNvSpPr/>
      </dsp:nvSpPr>
      <dsp:spPr>
        <a:xfrm>
          <a:off x="0" y="143574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BenchmarkDotNet</a:t>
          </a:r>
          <a:endParaRPr lang="en-US" sz="1300" kern="1200"/>
        </a:p>
      </dsp:txBody>
      <dsp:txXfrm>
        <a:off x="14850" y="1450597"/>
        <a:ext cx="4504137" cy="274500"/>
      </dsp:txXfrm>
    </dsp:sp>
    <dsp:sp modelId="{C4F5E101-D40E-4E9A-BA75-08FA62CAF20C}">
      <dsp:nvSpPr>
        <dsp:cNvPr id="0" name=""/>
        <dsp:cNvSpPr/>
      </dsp:nvSpPr>
      <dsp:spPr>
        <a:xfrm>
          <a:off x="0" y="177738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Cake</a:t>
          </a:r>
          <a:endParaRPr lang="en-US" sz="1300" kern="1200"/>
        </a:p>
      </dsp:txBody>
      <dsp:txXfrm>
        <a:off x="14850" y="1792237"/>
        <a:ext cx="4504137" cy="274500"/>
      </dsp:txXfrm>
    </dsp:sp>
    <dsp:sp modelId="{1DDFC604-64AB-466F-9603-4BBCE060BF2E}">
      <dsp:nvSpPr>
        <dsp:cNvPr id="0" name=""/>
        <dsp:cNvSpPr/>
      </dsp:nvSpPr>
      <dsp:spPr>
        <a:xfrm>
          <a:off x="0" y="211902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smtClean="0"/>
            <a:t>And a lot more!</a:t>
          </a:r>
          <a:endParaRPr lang="en-US" sz="1300" kern="1200"/>
        </a:p>
      </dsp:txBody>
      <dsp:txXfrm>
        <a:off x="14850" y="2133877"/>
        <a:ext cx="4504137" cy="274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8/23/2017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GitHub is a provider of public (and private)</a:t>
            </a:r>
            <a:r>
              <a:rPr lang="en-US" baseline="0" dirty="0" smtClean="0"/>
              <a:t> </a:t>
            </a:r>
            <a:r>
              <a:rPr lang="en-US" baseline="0" dirty="0" err="1" smtClean="0"/>
              <a:t>Git</a:t>
            </a:r>
            <a:r>
              <a:rPr lang="en-US" baseline="0" dirty="0" smtClean="0"/>
              <a:t> repositories.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91479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 in mind that </a:t>
            </a:r>
            <a:r>
              <a:rPr lang="en-US" dirty="0" err="1" smtClean="0"/>
              <a:t>Git</a:t>
            </a:r>
            <a:r>
              <a:rPr lang="en-US" dirty="0" smtClean="0"/>
              <a:t> does not mean “I’m hosting on GitHub”.</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262346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 a simple .NET Core Hello</a:t>
            </a:r>
            <a:r>
              <a:rPr lang="en-US" baseline="0" dirty="0" smtClean="0"/>
              <a:t> World app that’s stored in a local </a:t>
            </a:r>
            <a:r>
              <a:rPr lang="en-US" baseline="0" dirty="0" err="1" smtClean="0"/>
              <a:t>Git</a:t>
            </a:r>
            <a:r>
              <a:rPr lang="en-US" baseline="0" dirty="0" smtClean="0"/>
              <a:t> repo</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29617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TFS is a product</a:t>
            </a:r>
            <a:r>
              <a:rPr lang="en-US" baseline="0" dirty="0" smtClean="0"/>
              <a:t> that encompasses a lot of the development and project lifecycle. Part of that is source control. TFS was originally equated with source control, but the world has changed….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2792238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now use a </a:t>
            </a:r>
            <a:r>
              <a:rPr lang="en-US" dirty="0" err="1" smtClean="0"/>
              <a:t>Git</a:t>
            </a:r>
            <a:r>
              <a:rPr lang="en-US" dirty="0" smtClean="0"/>
              <a:t> repo</a:t>
            </a:r>
            <a:r>
              <a:rPr lang="en-US" baseline="0" dirty="0" smtClean="0"/>
              <a:t> with a TFS project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335373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some people just don’t want to move to </a:t>
            </a:r>
            <a:r>
              <a:rPr lang="en-US" baseline="0" dirty="0" err="1" smtClean="0"/>
              <a:t>Git</a:t>
            </a:r>
            <a:r>
              <a:rPr lang="en-US" baseline="0" dirty="0" smtClean="0"/>
              <a:t>. Change for change’s sake isn’t a good thing, but….well, that phrase sums it up.</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2577160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a:t>
            </a:r>
            <a:r>
              <a:rPr lang="en-US" baseline="0" dirty="0" smtClean="0"/>
              <a:t> article that talks about some specific advantages with </a:t>
            </a:r>
            <a:r>
              <a:rPr lang="en-US" baseline="0" dirty="0" err="1" smtClean="0"/>
              <a:t>Git</a:t>
            </a:r>
            <a:r>
              <a:rPr lang="en-US" baseline="0" dirty="0" smtClean="0"/>
              <a:t>.</a:t>
            </a:r>
          </a:p>
          <a:p>
            <a:endParaRPr lang="en-US" baseline="0" dirty="0" smtClean="0"/>
          </a:p>
          <a:p>
            <a:r>
              <a:rPr lang="en-US" baseline="0" dirty="0" smtClean="0"/>
              <a:t>Merge times are much smaller.</a:t>
            </a:r>
          </a:p>
          <a:p>
            <a:r>
              <a:rPr lang="en-US" baseline="0" dirty="0" smtClean="0"/>
              <a:t>No checkouts (yes, TFSVC doesn’t make that required, but…)</a:t>
            </a:r>
          </a:p>
          <a:p>
            <a:r>
              <a:rPr lang="en-US" baseline="0" dirty="0" smtClean="0"/>
              <a:t>Less conflicts, I’ve seen that myself</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1911519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how one can use </a:t>
            </a:r>
            <a:r>
              <a:rPr lang="en-US" dirty="0" err="1" smtClean="0"/>
              <a:t>Git</a:t>
            </a:r>
            <a:r>
              <a:rPr lang="en-US" dirty="0" smtClean="0"/>
              <a:t> in TFS along with Visual Studio via the </a:t>
            </a:r>
            <a:r>
              <a:rPr lang="en-US" dirty="0" err="1" smtClean="0"/>
              <a:t>MyVote</a:t>
            </a:r>
            <a:r>
              <a:rPr lang="en-US" baseline="0" dirty="0" smtClean="0"/>
              <a:t> repository.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106560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baseline="0" dirty="0" smtClean="0"/>
              <a:t> = LOVE!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286744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 </a:t>
            </a:r>
            <a:r>
              <a:rPr lang="en-US" dirty="0" err="1" smtClean="0"/>
              <a:t>Git</a:t>
            </a:r>
            <a:r>
              <a:rPr lang="en-US" dirty="0" smtClean="0"/>
              <a:t> - https://git-scm.com/book/en/v2</a:t>
            </a:r>
          </a:p>
          <a:p>
            <a:r>
              <a:rPr lang="en-US" dirty="0" smtClean="0"/>
              <a:t>Visual Studio Toolbox: </a:t>
            </a:r>
            <a:r>
              <a:rPr lang="en-US" dirty="0" err="1" smtClean="0"/>
              <a:t>Git</a:t>
            </a:r>
            <a:r>
              <a:rPr lang="en-US" dirty="0" smtClean="0"/>
              <a:t> Fundamentals - https://blogs.msdn.microsoft.com/robertgreen/2017/08/01/visual-studio-toolbox-git-fundamentals/</a:t>
            </a:r>
          </a:p>
          <a:p>
            <a:r>
              <a:rPr lang="en-US" dirty="0" err="1" smtClean="0"/>
              <a:t>Git</a:t>
            </a:r>
            <a:r>
              <a:rPr lang="en-US" dirty="0" smtClean="0"/>
              <a:t> - https://git-scm.com/</a:t>
            </a:r>
          </a:p>
          <a:p>
            <a:r>
              <a:rPr lang="en-US" dirty="0" err="1" smtClean="0"/>
              <a:t>Git</a:t>
            </a:r>
            <a:r>
              <a:rPr lang="en-US" dirty="0" smtClean="0"/>
              <a:t> Fundamentals - https://www.pluralsight.com/courses/git-fundamentals</a:t>
            </a:r>
          </a:p>
          <a:p>
            <a:r>
              <a:rPr lang="en-US" dirty="0" smtClean="0"/>
              <a:t>Why you should abandon TFS and adopt </a:t>
            </a:r>
            <a:r>
              <a:rPr lang="en-US" dirty="0" err="1" smtClean="0"/>
              <a:t>Git</a:t>
            </a:r>
            <a:r>
              <a:rPr lang="en-US" dirty="0" smtClean="0"/>
              <a:t> - http://www.continuousimprover.com/2015/06/why-you-should-abandon-tfs-source.html</a:t>
            </a:r>
          </a:p>
          <a:p>
            <a:r>
              <a:rPr lang="en-US" dirty="0" smtClean="0"/>
              <a:t>Get Started with </a:t>
            </a:r>
            <a:r>
              <a:rPr lang="en-US" dirty="0" err="1" smtClean="0"/>
              <a:t>Git</a:t>
            </a:r>
            <a:r>
              <a:rPr lang="en-US" dirty="0" smtClean="0"/>
              <a:t> and Team Services - https://www.visualstudio.com/en-us/docs/git/gitquickstart</a:t>
            </a:r>
          </a:p>
          <a:p>
            <a:r>
              <a:rPr lang="en-US" dirty="0" smtClean="0"/>
              <a:t>The largest </a:t>
            </a:r>
            <a:r>
              <a:rPr lang="en-US" dirty="0" err="1" smtClean="0"/>
              <a:t>Git</a:t>
            </a:r>
            <a:r>
              <a:rPr lang="en-US" dirty="0" smtClean="0"/>
              <a:t> repo on the planet - https://blogs.msdn.microsoft.com/bharry/2017/05/24/the-largest-git-repo-on-the-planet/</a:t>
            </a:r>
          </a:p>
          <a:p>
            <a:r>
              <a:rPr lang="en-US" dirty="0" err="1" smtClean="0"/>
              <a:t>Git</a:t>
            </a:r>
            <a:r>
              <a:rPr lang="en-US" dirty="0" smtClean="0"/>
              <a:t> Virtual File System - https://github.com/Microsoft/gvfs</a:t>
            </a:r>
          </a:p>
          <a:p>
            <a:r>
              <a:rPr lang="en-US" dirty="0" smtClean="0"/>
              <a:t>.NET Foundation - https://dotnetfoundation.org/</a:t>
            </a:r>
          </a:p>
          <a:p>
            <a:r>
              <a:rPr lang="en-US" dirty="0" smtClean="0"/>
              <a:t>GitHub - https://github.com/</a:t>
            </a:r>
          </a:p>
          <a:p>
            <a:r>
              <a:rPr lang="en-US" dirty="0" smtClean="0"/>
              <a:t>Feature Branches And Toggles In A Post-GitHub World - Sam Newman - https://www.youtube.com/watch?v=7qTOdbUAqno</a:t>
            </a:r>
          </a:p>
          <a:p>
            <a:r>
              <a:rPr lang="en-US" dirty="0" smtClean="0"/>
              <a:t>More Time with </a:t>
            </a:r>
            <a:r>
              <a:rPr lang="en-US" dirty="0" err="1" smtClean="0"/>
              <a:t>Git</a:t>
            </a:r>
            <a:r>
              <a:rPr lang="en-US" dirty="0" smtClean="0"/>
              <a:t> at the Command Line</a:t>
            </a:r>
          </a:p>
          <a:p>
            <a:r>
              <a:rPr lang="en-US" dirty="0" smtClean="0"/>
              <a:t>	Setup - https://geoffhudik.com/tech/2017/07/19/git-command-line-part-1/</a:t>
            </a:r>
          </a:p>
          <a:p>
            <a:r>
              <a:rPr lang="en-US" dirty="0" smtClean="0"/>
              <a:t>	Getting Latest and Making Changes - https://geoffhudik.com/tech/2017/07/19/git-command-line-part-2/</a:t>
            </a:r>
          </a:p>
          <a:p>
            <a:r>
              <a:rPr lang="en-US" dirty="0" smtClean="0"/>
              <a:t>	Pushing, Fetching, and Viewing History - https://geoffhudik.com/tech/2017/07/19/git-command-line-part-3/</a:t>
            </a:r>
          </a:p>
          <a:p>
            <a:r>
              <a:rPr lang="en-US" dirty="0" smtClean="0"/>
              <a:t>	Merging and Managing Branches - https://geoffhudik.com/tech/2017/07/19/git-command-line-part-4/</a:t>
            </a:r>
          </a:p>
          <a:p>
            <a:r>
              <a:rPr lang="en-US" dirty="0" smtClean="0"/>
              <a:t>	Stashes and Reverting Work - https://geoffhudik.com/tech/2017/07/19/git-command-line-part-5/</a:t>
            </a:r>
          </a:p>
          <a:p>
            <a:r>
              <a:rPr lang="en-US" dirty="0" smtClean="0"/>
              <a:t>	Miscellaneous / Wrap-up - https://geoffhudik.com/tech/2017/07/19/git-command-line-part-6/</a:t>
            </a:r>
          </a:p>
          <a:p>
            <a:r>
              <a:rPr lang="en-US" dirty="0" smtClean="0"/>
              <a:t>How to Write a </a:t>
            </a:r>
            <a:r>
              <a:rPr lang="en-US" dirty="0" err="1" smtClean="0"/>
              <a:t>Git</a:t>
            </a:r>
            <a:r>
              <a:rPr lang="en-US" dirty="0" smtClean="0"/>
              <a:t> Commit Message - https://chris.beams.io/posts/git-commit/</a:t>
            </a:r>
            <a:endParaRPr lang="en-US" dirty="0" smtClean="0"/>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26930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start, what exactly is </a:t>
            </a:r>
            <a:r>
              <a:rPr lang="en-US" dirty="0" err="1" smtClean="0"/>
              <a:t>Git</a:t>
            </a:r>
            <a:r>
              <a:rPr lang="en-US" dirty="0" smtClean="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102076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the main “selling” points for </a:t>
            </a:r>
            <a:r>
              <a:rPr lang="en-US" baseline="0" dirty="0" err="1" smtClean="0"/>
              <a:t>Git</a:t>
            </a:r>
            <a:r>
              <a:rPr lang="en-US" baseline="0" dirty="0" smtClean="0"/>
              <a:t>. Let’s drill down into a couple of them.</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34559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Frictionless Context Switching. Create a branch to try out an idea, commit a few times, switch back to where you branched from, apply a patch, switch back to where you are experimenting, and merge it in. </a:t>
            </a:r>
          </a:p>
          <a:p>
            <a:endParaRPr lang="en-US" dirty="0" smtClean="0"/>
          </a:p>
          <a:p>
            <a:r>
              <a:rPr lang="en-US" dirty="0" smtClean="0"/>
              <a:t>Role-Based </a:t>
            </a:r>
            <a:r>
              <a:rPr lang="en-US" dirty="0" err="1" smtClean="0"/>
              <a:t>Codelines</a:t>
            </a:r>
            <a:r>
              <a:rPr lang="en-US" dirty="0" smtClean="0"/>
              <a:t>. Have a branch that always contains only what goes to production, another that you merge work into for testing, and several smaller ones for day to day work. </a:t>
            </a:r>
          </a:p>
          <a:p>
            <a:endParaRPr lang="en-US" dirty="0" smtClean="0"/>
          </a:p>
          <a:p>
            <a:r>
              <a:rPr lang="en-US" dirty="0" smtClean="0"/>
              <a:t>Feature Based Workflow. Create new branches for each new feature you're working on so you can seamlessly switch back and forth between them, then delete each branch when that feature gets merged into your main line. </a:t>
            </a:r>
          </a:p>
          <a:p>
            <a:endParaRPr lang="en-US" dirty="0" smtClean="0"/>
          </a:p>
          <a:p>
            <a:r>
              <a:rPr lang="en-US" dirty="0" smtClean="0"/>
              <a:t>Disposable Experimentation. Create a branch to experiment in, realize it's not going to work, and just delete it - abandoning the work—with nobody else ever seeing it (even if you've pushed other branches in the meantime).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211805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Git</a:t>
            </a:r>
            <a:r>
              <a:rPr lang="en-US" dirty="0" smtClean="0"/>
              <a:t> is fast. With </a:t>
            </a:r>
            <a:r>
              <a:rPr lang="en-US" dirty="0" err="1" smtClean="0"/>
              <a:t>Git</a:t>
            </a:r>
            <a:r>
              <a:rPr lang="en-US" dirty="0" smtClean="0"/>
              <a:t>, nearly all operations are performed locally, giving it a huge speed advantage on centralized systems that constantly have to communicate with a server somewhere. </a:t>
            </a:r>
          </a:p>
          <a:p>
            <a:r>
              <a:rPr lang="en-US" dirty="0" err="1" smtClean="0"/>
              <a:t>Git</a:t>
            </a:r>
            <a:r>
              <a:rPr lang="en-US" dirty="0" smtClean="0"/>
              <a:t> was built to work on the Linux kernel, meaning that it has had to effectively handle large repositories from day one. </a:t>
            </a:r>
            <a:r>
              <a:rPr lang="en-US" dirty="0" err="1" smtClean="0"/>
              <a:t>Git</a:t>
            </a:r>
            <a:r>
              <a:rPr lang="en-US" dirty="0" smtClean="0"/>
              <a:t> is written in C, reducing the overhead of runtimes associated with higher-level languages. Speed and performance has been a primary design goal of the </a:t>
            </a:r>
            <a:r>
              <a:rPr lang="en-US" dirty="0" err="1" smtClean="0"/>
              <a:t>Git</a:t>
            </a:r>
            <a:r>
              <a:rPr lang="en-US" dirty="0" smtClean="0"/>
              <a:t> from the start. </a:t>
            </a:r>
          </a:p>
          <a:p>
            <a:endParaRPr lang="en-US" dirty="0" smtClean="0"/>
          </a:p>
          <a:p>
            <a:r>
              <a:rPr lang="en-US" dirty="0" smtClean="0"/>
              <a:t>Clearly, in many of these common version control operations, </a:t>
            </a:r>
            <a:r>
              <a:rPr lang="en-US" dirty="0" err="1" smtClean="0"/>
              <a:t>Git</a:t>
            </a:r>
            <a:r>
              <a:rPr lang="en-US" dirty="0" smtClean="0"/>
              <a:t> is one or two orders of magnitude faster than SVN, even under ideal conditions for SVN. </a:t>
            </a:r>
          </a:p>
          <a:p>
            <a:endParaRPr lang="en-US" dirty="0" smtClean="0"/>
          </a:p>
          <a:p>
            <a:r>
              <a:rPr lang="en-US" dirty="0" smtClean="0"/>
              <a:t>One place where </a:t>
            </a:r>
            <a:r>
              <a:rPr lang="en-US" dirty="0" err="1" smtClean="0"/>
              <a:t>Git</a:t>
            </a:r>
            <a:r>
              <a:rPr lang="en-US" dirty="0" smtClean="0"/>
              <a:t> is slower is in the initial clone operation. Here, </a:t>
            </a:r>
            <a:r>
              <a:rPr lang="en-US" dirty="0" err="1" smtClean="0"/>
              <a:t>Git</a:t>
            </a:r>
            <a:r>
              <a:rPr lang="en-US" dirty="0" smtClean="0"/>
              <a:t> is downloading the entire history rather than only the latest version. As seen in the above charts, it's not considerably slower for an operation that is only performed once.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46995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 Backups</a:t>
            </a:r>
            <a:r>
              <a:rPr lang="en-US" baseline="0" dirty="0" smtClean="0"/>
              <a:t> - </a:t>
            </a:r>
            <a:r>
              <a:rPr lang="en-US" dirty="0" smtClean="0"/>
              <a:t>This means that even if you're using a centralized workflow, every user essentially has a full backup of the main server. Each of these copies could be pushed up to replace the main server in the event of a crash or corruption. In effect, there is no single point of failure with </a:t>
            </a:r>
            <a:r>
              <a:rPr lang="en-US" dirty="0" err="1" smtClean="0"/>
              <a:t>Git</a:t>
            </a:r>
            <a:r>
              <a:rPr lang="en-US" dirty="0" smtClean="0"/>
              <a:t> unless there is only a single copy of the repository. </a:t>
            </a:r>
          </a:p>
          <a:p>
            <a:endParaRPr lang="en-US" dirty="0" smtClean="0"/>
          </a:p>
          <a:p>
            <a:r>
              <a:rPr lang="en-US" dirty="0" smtClean="0"/>
              <a:t>Any Workflow</a:t>
            </a:r>
            <a:r>
              <a:rPr lang="en-US" baseline="0" dirty="0" smtClean="0"/>
              <a:t> - </a:t>
            </a:r>
            <a:r>
              <a:rPr lang="en-US" dirty="0" smtClean="0"/>
              <a:t>Because of </a:t>
            </a:r>
            <a:r>
              <a:rPr lang="en-US" dirty="0" err="1" smtClean="0"/>
              <a:t>Git's</a:t>
            </a:r>
            <a:r>
              <a:rPr lang="en-US" dirty="0" smtClean="0"/>
              <a:t> distributed nature and superb branching system, an almost endless number of workflows can be implemented with relative ease. </a:t>
            </a:r>
          </a:p>
          <a:p>
            <a:endParaRPr lang="en-US" dirty="0" smtClean="0"/>
          </a:p>
          <a:p>
            <a:r>
              <a:rPr lang="en-US" dirty="0" smtClean="0"/>
              <a:t>	Subversion-Style Workflow</a:t>
            </a:r>
            <a:r>
              <a:rPr lang="en-US" baseline="0" dirty="0" smtClean="0"/>
              <a:t> - </a:t>
            </a:r>
            <a:r>
              <a:rPr lang="en-US" dirty="0" smtClean="0"/>
              <a:t>A centralized workflow is very common, especially from people transitioning from a centralized system. </a:t>
            </a:r>
            <a:r>
              <a:rPr lang="en-US" dirty="0" err="1" smtClean="0"/>
              <a:t>Git</a:t>
            </a:r>
            <a:r>
              <a:rPr lang="en-US" dirty="0" smtClean="0"/>
              <a:t> will not allow you to push if someone has pushed since the last time you fetched, so a centralized model where all developers push to the same server works just fine. </a:t>
            </a:r>
          </a:p>
          <a:p>
            <a:endParaRPr lang="en-US" dirty="0" smtClean="0"/>
          </a:p>
          <a:p>
            <a:r>
              <a:rPr lang="en-US" dirty="0" smtClean="0"/>
              <a:t>	Dictator and Lieutenants Workflow</a:t>
            </a:r>
            <a:r>
              <a:rPr lang="en-US" baseline="0" dirty="0" smtClean="0"/>
              <a:t> - </a:t>
            </a:r>
            <a:r>
              <a:rPr lang="en-US" dirty="0" smtClean="0"/>
              <a:t>For more massive projects, a development workflow like that of the Linux kernel is often effective. In this model, some people ('lieutenants') are in charge of a specific subsystem of the project and they merge in all changes related to that subsystem. Another integrator (the 'dictator') can pull changes from only his/her lieutenants and then push to the 'blessed' repository that everyone then clones from again.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97698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it’s extremely interesting that the Windows source code base is now hosted in a </a:t>
            </a:r>
            <a:r>
              <a:rPr lang="en-US" baseline="0" dirty="0" err="1" smtClean="0"/>
              <a:t>Git</a:t>
            </a:r>
            <a:r>
              <a:rPr lang="en-US" baseline="0" dirty="0" smtClean="0"/>
              <a:t> repo. Used to be on something called </a:t>
            </a:r>
            <a:r>
              <a:rPr lang="en-US" baseline="0" dirty="0" err="1" smtClean="0"/>
              <a:t>SourceDepot</a:t>
            </a:r>
            <a:r>
              <a:rPr lang="en-US" baseline="0" dirty="0" smtClean="0"/>
              <a:t>, but they’ve moved to </a:t>
            </a:r>
            <a:r>
              <a:rPr lang="en-US" baseline="0" dirty="0" err="1" smtClean="0"/>
              <a:t>Git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345176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because the code base is so large, MS ended up created</a:t>
            </a:r>
            <a:r>
              <a:rPr lang="en-US" baseline="0" dirty="0" smtClean="0"/>
              <a:t> the </a:t>
            </a:r>
            <a:r>
              <a:rPr lang="en-US" baseline="0" dirty="0" err="1" smtClean="0"/>
              <a:t>Git</a:t>
            </a:r>
            <a:r>
              <a:rPr lang="en-US" baseline="0" dirty="0" smtClean="0"/>
              <a:t> Virtual File System, which is open source. </a:t>
            </a:r>
          </a:p>
          <a:p>
            <a:endParaRPr lang="en-US" baseline="0" dirty="0" smtClean="0"/>
          </a:p>
          <a:p>
            <a:r>
              <a:rPr lang="en-US" baseline="0" dirty="0" smtClean="0"/>
              <a:t>“As a refresher, the Windows code base is approximately 3.5M files and, when checked in to a </a:t>
            </a:r>
            <a:r>
              <a:rPr lang="en-US" baseline="0" dirty="0" err="1" smtClean="0"/>
              <a:t>Git</a:t>
            </a:r>
            <a:r>
              <a:rPr lang="en-US" baseline="0" dirty="0" smtClean="0"/>
              <a:t> repo, results in a repo of about 300GB.  Further, the Windows team is about 4,000 engineers and the engineering system produces 1,760 daily “lab builds” across 440 branches in addition to thousands of pull request validation builds.”</a:t>
            </a:r>
          </a:p>
          <a:p>
            <a:endParaRPr lang="en-US" baseline="0" dirty="0" smtClean="0"/>
          </a:p>
          <a:p>
            <a:r>
              <a:rPr lang="en-US" baseline="0" dirty="0" smtClean="0"/>
              <a:t>Speaking of OSS….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53915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Micorsoft</a:t>
            </a:r>
            <a:r>
              <a:rPr lang="en-US" baseline="0" dirty="0" smtClean="0"/>
              <a:t> has changed its tune on open source. A lot of their frameworks and packages, along with other community-backed projects, are now hosted on GitHub. Speaking of GitHub….</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1136526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smtClean="0"/>
              <a:t>TITLE OF THE</a:t>
            </a:r>
            <a:br>
              <a:rPr lang="en-US" dirty="0" smtClean="0"/>
            </a:br>
            <a:r>
              <a:rPr lang="en-US" dirty="0" smtClean="0"/>
              <a:t>PRESENTATION</a:t>
            </a:r>
            <a:br>
              <a:rPr lang="en-US" dirty="0" smtClean="0"/>
            </a:br>
            <a:r>
              <a:rPr lang="en-US" dirty="0" smtClean="0"/>
              <a:t>WILL GO HERE</a:t>
            </a:r>
            <a:endParaRPr lang="en-US" dirty="0"/>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Title of the presentation will be no longer than three lines</a:t>
            </a:r>
            <a:endParaRPr lang="en-US" dirty="0"/>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Presenter One</a:t>
            </a:r>
          </a:p>
          <a:p>
            <a:pPr lvl="0"/>
            <a:r>
              <a:rPr lang="en-US" dirty="0" smtClean="0"/>
              <a:t>Presenter Two	</a:t>
            </a:r>
          </a:p>
          <a:p>
            <a:pPr lvl="0"/>
            <a:r>
              <a:rPr lang="en-US" dirty="0" smtClean="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XX.XX.16</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smtClean="0">
                <a:solidFill>
                  <a:srgbClr val="56565A"/>
                </a:solidFill>
                <a:latin typeface="Franklin Gothic Medium Cond" charset="0"/>
                <a:ea typeface="Franklin Gothic Medium Cond" charset="0"/>
                <a:cs typeface="Franklin Gothic Medium Cond" charset="0"/>
              </a:rPr>
              <a:t>877.277.1044   </a:t>
            </a:r>
            <a:r>
              <a:rPr lang="en-US" sz="1200" b="1" i="0" dirty="0" smtClean="0">
                <a:solidFill>
                  <a:srgbClr val="7DC242"/>
                </a:solidFill>
                <a:latin typeface="Arial Black" charset="0"/>
                <a:ea typeface="Arial Black" charset="0"/>
                <a:cs typeface="Arial Black" charset="0"/>
              </a:rPr>
              <a:t>/</a:t>
            </a:r>
            <a:r>
              <a:rPr lang="en-US" sz="1100" b="1" dirty="0" smtClean="0">
                <a:solidFill>
                  <a:srgbClr val="56565A"/>
                </a:solidFill>
                <a:latin typeface="Franklin Gothic Medium Cond" charset="0"/>
                <a:ea typeface="Franklin Gothic Medium Cond" charset="0"/>
                <a:cs typeface="Franklin Gothic Medium Cond" charset="0"/>
              </a:rPr>
              <a:t>   </a:t>
            </a:r>
            <a:r>
              <a:rPr lang="en-US" sz="1100" b="1" dirty="0" err="1" smtClean="0">
                <a:solidFill>
                  <a:srgbClr val="56565A"/>
                </a:solidFill>
                <a:latin typeface="Franklin Gothic Medium Cond" charset="0"/>
                <a:ea typeface="Franklin Gothic Medium Cond" charset="0"/>
                <a:cs typeface="Franklin Gothic Medium Cond" charset="0"/>
              </a:rPr>
              <a:t>magenic.com</a:t>
            </a:r>
            <a:r>
              <a:rPr lang="en-US" sz="1100" b="1" dirty="0" smtClean="0">
                <a:solidFill>
                  <a:srgbClr val="56565A"/>
                </a:solidFill>
                <a:latin typeface="Franklin Gothic Medium Cond" charset="0"/>
                <a:ea typeface="Franklin Gothic Medium Cond" charset="0"/>
                <a:cs typeface="Franklin Gothic Medium Cond" charset="0"/>
              </a:rPr>
              <a:t>   </a:t>
            </a:r>
            <a:r>
              <a:rPr lang="en-US" sz="1200" b="1" i="0" dirty="0" smtClean="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smtClean="0">
                <a:solidFill>
                  <a:srgbClr val="56565A"/>
                </a:solidFill>
                <a:latin typeface="+mn-lt"/>
                <a:ea typeface="Dotum" panose="020B0600000101010101" pitchFamily="34" charset="-127"/>
                <a:cs typeface="Cordia New" panose="020B0304020202020204" pitchFamily="34" charset="-34"/>
              </a:rPr>
              <a:t>THANK YOU</a:t>
            </a:r>
            <a:endParaRPr lang="en-US" sz="6500" b="0" i="1" dirty="0">
              <a:solidFill>
                <a:srgbClr val="56565A"/>
              </a:solidFill>
              <a:latin typeface="+mn-lt"/>
              <a:ea typeface="Dotum" panose="020B0600000101010101" pitchFamily="34" charset="-127"/>
              <a:cs typeface="Cordia New" panose="020B0304020202020204" pitchFamily="34" charset="-34"/>
            </a:endParaRP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a:t>
            </a:r>
            <a:r>
              <a:rPr lang="en-US" dirty="0" err="1" smtClean="0"/>
              <a:t>Git</a:t>
            </a:r>
            <a:endParaRPr lang="en-US" dirty="0"/>
          </a:p>
        </p:txBody>
      </p:sp>
      <p:sp>
        <p:nvSpPr>
          <p:cNvPr id="4" name="Text Placeholder 3"/>
          <p:cNvSpPr>
            <a:spLocks noGrp="1"/>
          </p:cNvSpPr>
          <p:nvPr>
            <p:ph type="body" idx="10"/>
          </p:nvPr>
        </p:nvSpPr>
        <p:spPr/>
        <p:txBody>
          <a:bodyPr/>
          <a:lstStyle/>
          <a:p>
            <a:r>
              <a:rPr lang="en-US" dirty="0" smtClean="0"/>
              <a:t>Jason Bock</a:t>
            </a:r>
          </a:p>
          <a:p>
            <a:r>
              <a:rPr lang="en-US" dirty="0" smtClean="0"/>
              <a:t>Practice Lead</a:t>
            </a:r>
            <a:endParaRPr lang="en-US" dirty="0"/>
          </a:p>
        </p:txBody>
      </p:sp>
    </p:spTree>
    <p:extLst>
      <p:ext uri="{BB962C8B-B14F-4D97-AF65-F5344CB8AC3E}">
        <p14:creationId xmlns:p14="http://schemas.microsoft.com/office/powerpoint/2010/main" val="543732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https://blogs.msdn.microsoft.com/bharry/2017/05/24/the-largest-git-repo-on-the-planet/</a:t>
            </a:r>
          </a:p>
        </p:txBody>
      </p:sp>
      <p:pic>
        <p:nvPicPr>
          <p:cNvPr id="6" name="Picture 5"/>
          <p:cNvPicPr>
            <a:picLocks noChangeAspect="1"/>
          </p:cNvPicPr>
          <p:nvPr/>
        </p:nvPicPr>
        <p:blipFill>
          <a:blip r:embed="rId3"/>
          <a:stretch>
            <a:fillRect/>
          </a:stretch>
        </p:blipFill>
        <p:spPr>
          <a:xfrm>
            <a:off x="1790099" y="990259"/>
            <a:ext cx="8611802" cy="4877481"/>
          </a:xfrm>
          <a:prstGeom prst="rect">
            <a:avLst/>
          </a:prstGeom>
        </p:spPr>
      </p:pic>
      <p:sp>
        <p:nvSpPr>
          <p:cNvPr id="7" name="Rectangle 6"/>
          <p:cNvSpPr/>
          <p:nvPr/>
        </p:nvSpPr>
        <p:spPr>
          <a:xfrm>
            <a:off x="1790099" y="5446207"/>
            <a:ext cx="1817259" cy="42153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774" y="2763297"/>
            <a:ext cx="11816861" cy="1095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Windows is live on </a:t>
            </a:r>
            <a:r>
              <a:rPr lang="en-US" sz="8000" dirty="0" err="1" smtClean="0"/>
              <a:t>Git</a:t>
            </a:r>
            <a:endParaRPr lang="en-US" sz="8000" dirty="0"/>
          </a:p>
        </p:txBody>
      </p:sp>
    </p:spTree>
    <p:extLst>
      <p:ext uri="{BB962C8B-B14F-4D97-AF65-F5344CB8AC3E}">
        <p14:creationId xmlns:p14="http://schemas.microsoft.com/office/powerpoint/2010/main" val="65156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https://github.com/Microsoft/gvfs</a:t>
            </a:r>
          </a:p>
        </p:txBody>
      </p:sp>
      <p:pic>
        <p:nvPicPr>
          <p:cNvPr id="2" name="Picture 1"/>
          <p:cNvPicPr>
            <a:picLocks noChangeAspect="1"/>
          </p:cNvPicPr>
          <p:nvPr/>
        </p:nvPicPr>
        <p:blipFill>
          <a:blip r:embed="rId3"/>
          <a:stretch>
            <a:fillRect/>
          </a:stretch>
        </p:blipFill>
        <p:spPr>
          <a:xfrm>
            <a:off x="1585283" y="1542787"/>
            <a:ext cx="9021434" cy="3772426"/>
          </a:xfrm>
          <a:prstGeom prst="rect">
            <a:avLst/>
          </a:prstGeom>
        </p:spPr>
      </p:pic>
    </p:spTree>
    <p:extLst>
      <p:ext uri="{BB962C8B-B14F-4D97-AF65-F5344CB8AC3E}">
        <p14:creationId xmlns:p14="http://schemas.microsoft.com/office/powerpoint/2010/main" val="3486909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https://dotnetfoundation.org/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13" y="1027761"/>
            <a:ext cx="11538857" cy="2444139"/>
          </a:xfrm>
          <a:prstGeom prst="rect">
            <a:avLst/>
          </a:prstGeom>
        </p:spPr>
      </p:pic>
      <p:graphicFrame>
        <p:nvGraphicFramePr>
          <p:cNvPr id="6" name="Diagram 5"/>
          <p:cNvGraphicFramePr/>
          <p:nvPr>
            <p:extLst>
              <p:ext uri="{D42A27DB-BD31-4B8C-83A1-F6EECF244321}">
                <p14:modId xmlns:p14="http://schemas.microsoft.com/office/powerpoint/2010/main" val="3917147606"/>
              </p:ext>
            </p:extLst>
          </p:nvPr>
        </p:nvGraphicFramePr>
        <p:xfrm>
          <a:off x="3832222" y="3575210"/>
          <a:ext cx="4533837" cy="2492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7209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a:t>
            </a:r>
          </a:p>
        </p:txBody>
      </p:sp>
      <p:pic>
        <p:nvPicPr>
          <p:cNvPr id="2" name="Picture 1"/>
          <p:cNvPicPr>
            <a:picLocks noChangeAspect="1"/>
          </p:cNvPicPr>
          <p:nvPr/>
        </p:nvPicPr>
        <p:blipFill>
          <a:blip r:embed="rId3"/>
          <a:stretch>
            <a:fillRect/>
          </a:stretch>
        </p:blipFill>
        <p:spPr>
          <a:xfrm>
            <a:off x="713624" y="1647576"/>
            <a:ext cx="10764752" cy="3562847"/>
          </a:xfrm>
          <a:prstGeom prst="rect">
            <a:avLst/>
          </a:prstGeom>
        </p:spPr>
      </p:pic>
    </p:spTree>
    <p:extLst>
      <p:ext uri="{BB962C8B-B14F-4D97-AF65-F5344CB8AC3E}">
        <p14:creationId xmlns:p14="http://schemas.microsoft.com/office/powerpoint/2010/main" val="1203759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a:t>
            </a:r>
            <a:endParaRPr lang="en-US" dirty="0"/>
          </a:p>
        </p:txBody>
      </p:sp>
      <p:sp>
        <p:nvSpPr>
          <p:cNvPr id="9" name="TextBox 8"/>
          <p:cNvSpPr txBox="1"/>
          <p:nvPr/>
        </p:nvSpPr>
        <p:spPr>
          <a:xfrm>
            <a:off x="5295866" y="2788060"/>
            <a:ext cx="1114408" cy="1107996"/>
          </a:xfrm>
          <a:prstGeom prst="rect">
            <a:avLst/>
          </a:prstGeom>
          <a:noFill/>
        </p:spPr>
        <p:txBody>
          <a:bodyPr wrap="none" rtlCol="0">
            <a:spAutoFit/>
          </a:bodyPr>
          <a:lstStyle/>
          <a:p>
            <a:r>
              <a:rPr lang="en-US" sz="6600" dirty="0" smtClean="0">
                <a:latin typeface="Consolas" panose="020B0609020204030204" pitchFamily="49" charset="0"/>
              </a:rPr>
              <a:t>!=</a:t>
            </a:r>
            <a:endParaRPr lang="en-US" sz="6600" dirty="0">
              <a:latin typeface="Consolas" panose="020B0609020204030204" pitchFamily="49"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324" y="2277402"/>
            <a:ext cx="2133876" cy="213387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014" y="1906818"/>
            <a:ext cx="2870479" cy="2870479"/>
          </a:xfrm>
          <a:prstGeom prst="rect">
            <a:avLst/>
          </a:prstGeom>
        </p:spPr>
      </p:pic>
    </p:spTree>
    <p:extLst>
      <p:ext uri="{BB962C8B-B14F-4D97-AF65-F5344CB8AC3E}">
        <p14:creationId xmlns:p14="http://schemas.microsoft.com/office/powerpoint/2010/main" val="1917406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Basic </a:t>
            </a:r>
            <a:r>
              <a:rPr lang="en-US" dirty="0" err="1" smtClean="0"/>
              <a:t>Git</a:t>
            </a:r>
            <a:r>
              <a:rPr lang="en-US" dirty="0" smtClean="0"/>
              <a:t> Concepts</a:t>
            </a:r>
            <a:endParaRPr lang="en-US" dirty="0"/>
          </a:p>
        </p:txBody>
      </p:sp>
      <p:sp>
        <p:nvSpPr>
          <p:cNvPr id="3" name="Text Placeholder 2"/>
          <p:cNvSpPr>
            <a:spLocks noGrp="1"/>
          </p:cNvSpPr>
          <p:nvPr>
            <p:ph type="body" idx="1"/>
          </p:nvPr>
        </p:nvSpPr>
        <p:spPr/>
        <p:txBody>
          <a:bodyPr/>
          <a:lstStyle/>
          <a:p>
            <a:r>
              <a:rPr lang="en-US" dirty="0" smtClean="0"/>
              <a:t>Getting </a:t>
            </a:r>
            <a:r>
              <a:rPr lang="en-US" dirty="0" err="1" smtClean="0"/>
              <a:t>Git</a:t>
            </a:r>
            <a:endParaRPr lang="en-US" dirty="0"/>
          </a:p>
        </p:txBody>
      </p:sp>
    </p:spTree>
    <p:extLst>
      <p:ext uri="{BB962C8B-B14F-4D97-AF65-F5344CB8AC3E}">
        <p14:creationId xmlns:p14="http://schemas.microsoft.com/office/powerpoint/2010/main" val="79847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124" y="1499197"/>
            <a:ext cx="8066035" cy="3856573"/>
          </a:xfrm>
          <a:prstGeom prst="rect">
            <a:avLst/>
          </a:prstGeom>
        </p:spPr>
      </p:pic>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https://www.visualstudio.com/en-us/docs/devops-alm-overview</a:t>
            </a:r>
          </a:p>
        </p:txBody>
      </p:sp>
    </p:spTree>
    <p:extLst>
      <p:ext uri="{BB962C8B-B14F-4D97-AF65-F5344CB8AC3E}">
        <p14:creationId xmlns:p14="http://schemas.microsoft.com/office/powerpoint/2010/main" val="306138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a:t>
            </a:r>
            <a:endParaRPr lang="en-US" dirty="0"/>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https://www.visualstudio.com/en-us/docs/git/gitquickstart</a:t>
            </a:r>
          </a:p>
        </p:txBody>
      </p:sp>
      <p:pic>
        <p:nvPicPr>
          <p:cNvPr id="2" name="Picture 1"/>
          <p:cNvPicPr>
            <a:picLocks noChangeAspect="1"/>
          </p:cNvPicPr>
          <p:nvPr/>
        </p:nvPicPr>
        <p:blipFill>
          <a:blip r:embed="rId3"/>
          <a:stretch>
            <a:fillRect/>
          </a:stretch>
        </p:blipFill>
        <p:spPr>
          <a:xfrm>
            <a:off x="2037783" y="1538023"/>
            <a:ext cx="8116433" cy="3781953"/>
          </a:xfrm>
          <a:prstGeom prst="rect">
            <a:avLst/>
          </a:prstGeom>
        </p:spPr>
      </p:pic>
    </p:spTree>
    <p:extLst>
      <p:ext uri="{BB962C8B-B14F-4D97-AF65-F5344CB8AC3E}">
        <p14:creationId xmlns:p14="http://schemas.microsoft.com/office/powerpoint/2010/main" val="2407723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a:t>
            </a:r>
            <a:endParaRPr lang="en-US" dirty="0"/>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https://www.visualstudio.com/en-us/docs/git/gitquickstart</a:t>
            </a:r>
          </a:p>
        </p:txBody>
      </p:sp>
      <p:pic>
        <p:nvPicPr>
          <p:cNvPr id="7170" name="Picture 2" descr="https://pbs.twimg.com/media/BkLp10FCMAALsA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455" y="1232998"/>
            <a:ext cx="8367373" cy="441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55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Merge times</a:t>
            </a:r>
          </a:p>
          <a:p>
            <a:r>
              <a:rPr lang="en-US" dirty="0" smtClean="0"/>
              <a:t>Pull requests</a:t>
            </a:r>
          </a:p>
          <a:p>
            <a:r>
              <a:rPr lang="en-US" dirty="0" smtClean="0"/>
              <a:t>Interactive rebase (== TFS </a:t>
            </a:r>
            <a:r>
              <a:rPr lang="en-US" dirty="0" err="1" smtClean="0"/>
              <a:t>changeset</a:t>
            </a:r>
            <a:r>
              <a:rPr lang="en-US" dirty="0" smtClean="0"/>
              <a:t>)</a:t>
            </a:r>
          </a:p>
          <a:p>
            <a:r>
              <a:rPr lang="en-US" dirty="0" smtClean="0"/>
              <a:t>Parallel branch work</a:t>
            </a:r>
          </a:p>
          <a:p>
            <a:r>
              <a:rPr lang="en-US" dirty="0" err="1" smtClean="0"/>
              <a:t>Git</a:t>
            </a:r>
            <a:r>
              <a:rPr lang="en-US" dirty="0" smtClean="0"/>
              <a:t> rebases</a:t>
            </a:r>
          </a:p>
          <a:p>
            <a:r>
              <a:rPr lang="en-US" dirty="0" smtClean="0"/>
              <a:t>Three-way merges (less conflicts)</a:t>
            </a:r>
          </a:p>
          <a:p>
            <a:r>
              <a:rPr lang="en-US" dirty="0" smtClean="0"/>
              <a:t>No checkouts (!!!!)</a:t>
            </a:r>
          </a:p>
          <a:p>
            <a:r>
              <a:rPr lang="en-US" dirty="0" smtClean="0"/>
              <a:t>Offline work</a:t>
            </a:r>
          </a:p>
          <a:p>
            <a:endParaRPr lang="en-US" dirty="0"/>
          </a:p>
        </p:txBody>
      </p:sp>
      <p:sp>
        <p:nvSpPr>
          <p:cNvPr id="3" name="Title 2"/>
          <p:cNvSpPr>
            <a:spLocks noGrp="1"/>
          </p:cNvSpPr>
          <p:nvPr>
            <p:ph type="title"/>
          </p:nvPr>
        </p:nvSpPr>
        <p:spPr/>
        <p:txBody>
          <a:bodyPr/>
          <a:lstStyle/>
          <a:p>
            <a:r>
              <a:rPr lang="en-US" dirty="0" smtClean="0"/>
              <a:t>Definitions</a:t>
            </a:r>
            <a:endParaRPr lang="en-US" dirty="0"/>
          </a:p>
        </p:txBody>
      </p:sp>
      <p:sp>
        <p:nvSpPr>
          <p:cNvPr id="4" name="Rectangle 3"/>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http://www.continuousimprover.com/2015/06/why-you-should-abandon-tfs-source.html</a:t>
            </a:r>
          </a:p>
        </p:txBody>
      </p:sp>
    </p:spTree>
    <p:extLst>
      <p:ext uri="{BB962C8B-B14F-4D97-AF65-F5344CB8AC3E}">
        <p14:creationId xmlns:p14="http://schemas.microsoft.com/office/powerpoint/2010/main" val="786413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smtClean="0"/>
              <a:t>Personal Info</a:t>
            </a:r>
            <a:endParaRPr lang="en-US" dirty="0"/>
          </a:p>
        </p:txBody>
      </p:sp>
    </p:spTree>
    <p:extLst>
      <p:ext uri="{BB962C8B-B14F-4D97-AF65-F5344CB8AC3E}">
        <p14:creationId xmlns:p14="http://schemas.microsoft.com/office/powerpoint/2010/main" val="1902839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Using </a:t>
            </a:r>
            <a:r>
              <a:rPr lang="en-US" dirty="0" err="1" smtClean="0"/>
              <a:t>Git</a:t>
            </a:r>
            <a:r>
              <a:rPr lang="en-US" dirty="0" smtClean="0"/>
              <a:t> in TFS</a:t>
            </a:r>
            <a:endParaRPr lang="en-US" dirty="0"/>
          </a:p>
        </p:txBody>
      </p:sp>
      <p:sp>
        <p:nvSpPr>
          <p:cNvPr id="3" name="Text Placeholder 2"/>
          <p:cNvSpPr>
            <a:spLocks noGrp="1"/>
          </p:cNvSpPr>
          <p:nvPr>
            <p:ph type="body" idx="1"/>
          </p:nvPr>
        </p:nvSpPr>
        <p:spPr/>
        <p:txBody>
          <a:bodyPr/>
          <a:lstStyle/>
          <a:p>
            <a:r>
              <a:rPr lang="en-US" dirty="0" smtClean="0"/>
              <a:t>Getting </a:t>
            </a:r>
            <a:r>
              <a:rPr lang="en-US" dirty="0" err="1" smtClean="0"/>
              <a:t>Git</a:t>
            </a:r>
            <a:endParaRPr lang="en-US" dirty="0"/>
          </a:p>
        </p:txBody>
      </p:sp>
    </p:spTree>
    <p:extLst>
      <p:ext uri="{BB962C8B-B14F-4D97-AF65-F5344CB8AC3E}">
        <p14:creationId xmlns:p14="http://schemas.microsoft.com/office/powerpoint/2010/main" val="28972130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9" name="TextBox 8"/>
          <p:cNvSpPr txBox="1"/>
          <p:nvPr/>
        </p:nvSpPr>
        <p:spPr>
          <a:xfrm>
            <a:off x="5788236" y="2788060"/>
            <a:ext cx="649537" cy="1107996"/>
          </a:xfrm>
          <a:prstGeom prst="rect">
            <a:avLst/>
          </a:prstGeom>
          <a:noFill/>
        </p:spPr>
        <p:txBody>
          <a:bodyPr wrap="none" rtlCol="0">
            <a:spAutoFit/>
          </a:bodyPr>
          <a:lstStyle/>
          <a:p>
            <a:r>
              <a:rPr lang="en-US" sz="6600" dirty="0" smtClean="0">
                <a:latin typeface="Consolas" panose="020B0609020204030204" pitchFamily="49" charset="0"/>
              </a:rPr>
              <a:t>=</a:t>
            </a:r>
            <a:endParaRPr lang="en-US" sz="6600" dirty="0">
              <a:latin typeface="Consolas" panose="020B0609020204030204" pitchFamily="49" charset="0"/>
            </a:endParaRPr>
          </a:p>
        </p:txBody>
      </p:sp>
      <p:pic>
        <p:nvPicPr>
          <p:cNvPr id="10" name="Picture 9"/>
          <p:cNvPicPr>
            <a:picLocks noChangeAspect="1"/>
          </p:cNvPicPr>
          <p:nvPr/>
        </p:nvPicPr>
        <p:blipFill>
          <a:blip r:embed="rId3"/>
          <a:stretch>
            <a:fillRect/>
          </a:stretch>
        </p:blipFill>
        <p:spPr>
          <a:xfrm>
            <a:off x="6477965" y="2277402"/>
            <a:ext cx="2236467" cy="213387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694" y="2277402"/>
            <a:ext cx="2133876" cy="2133876"/>
          </a:xfrm>
          <a:prstGeom prst="rect">
            <a:avLst/>
          </a:prstGeom>
        </p:spPr>
      </p:pic>
    </p:spTree>
    <p:extLst>
      <p:ext uri="{BB962C8B-B14F-4D97-AF65-F5344CB8AC3E}">
        <p14:creationId xmlns:p14="http://schemas.microsoft.com/office/powerpoint/2010/main" val="3299762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a:t>
            </a:r>
            <a:r>
              <a:rPr lang="en-US" dirty="0" err="1" smtClean="0"/>
              <a:t>Git</a:t>
            </a:r>
            <a:endParaRPr lang="en-US" dirty="0"/>
          </a:p>
        </p:txBody>
      </p:sp>
      <p:sp>
        <p:nvSpPr>
          <p:cNvPr id="4" name="Text Placeholder 3"/>
          <p:cNvSpPr>
            <a:spLocks noGrp="1"/>
          </p:cNvSpPr>
          <p:nvPr>
            <p:ph type="body" idx="10"/>
          </p:nvPr>
        </p:nvSpPr>
        <p:spPr/>
        <p:txBody>
          <a:bodyPr/>
          <a:lstStyle/>
          <a:p>
            <a:r>
              <a:rPr lang="en-US" dirty="0" smtClean="0"/>
              <a:t>Jason Bock</a:t>
            </a:r>
          </a:p>
          <a:p>
            <a:r>
              <a:rPr lang="en-US" dirty="0" smtClean="0"/>
              <a:t>Practice Lead</a:t>
            </a:r>
            <a:endParaRPr lang="en-US" dirty="0"/>
          </a:p>
        </p:txBody>
      </p:sp>
      <p:sp>
        <p:nvSpPr>
          <p:cNvPr id="5" name="TextBox 4"/>
          <p:cNvSpPr txBox="1"/>
          <p:nvPr/>
        </p:nvSpPr>
        <p:spPr>
          <a:xfrm>
            <a:off x="2154643" y="3979453"/>
            <a:ext cx="6643917" cy="1933667"/>
          </a:xfrm>
          <a:prstGeom prst="rect">
            <a:avLst/>
          </a:prstGeom>
          <a:noFill/>
        </p:spPr>
        <p:txBody>
          <a:bodyPr wrap="square" rtlCol="0" anchor="ctr" anchorCtr="0">
            <a:noAutofit/>
          </a:bodyPr>
          <a:lstStyle/>
          <a:p>
            <a:r>
              <a:rPr lang="en-US" dirty="0" smtClean="0"/>
              <a:t>Remember…</a:t>
            </a:r>
          </a:p>
          <a:p>
            <a:pPr marL="285750" indent="-285750">
              <a:buClr>
                <a:srgbClr val="7AB800"/>
              </a:buClr>
              <a:buFont typeface="Wingdings" panose="05000000000000000000" pitchFamily="2" charset="2"/>
              <a:buChar char="§"/>
            </a:pPr>
            <a:r>
              <a:rPr lang="en-US" dirty="0"/>
              <a:t>https://www.slideshare.net/JasonBock2/getting-git-79093826</a:t>
            </a:r>
          </a:p>
          <a:p>
            <a:pPr marL="285750" indent="-285750">
              <a:buClr>
                <a:srgbClr val="7AB800"/>
              </a:buClr>
              <a:buFont typeface="Wingdings" panose="05000000000000000000" pitchFamily="2" charset="2"/>
              <a:buChar char="§"/>
            </a:pPr>
            <a:r>
              <a:rPr lang="en-US" dirty="0" smtClean="0"/>
              <a:t>References </a:t>
            </a:r>
            <a:r>
              <a:rPr lang="en-US" dirty="0" smtClean="0"/>
              <a:t>in the notes on this slide</a:t>
            </a:r>
          </a:p>
        </p:txBody>
      </p:sp>
    </p:spTree>
    <p:extLst>
      <p:ext uri="{BB962C8B-B14F-4D97-AF65-F5344CB8AC3E}">
        <p14:creationId xmlns:p14="http://schemas.microsoft.com/office/powerpoint/2010/main" val="21464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Downloads</a:t>
            </a:r>
            <a:endParaRPr lang="en-US" dirty="0"/>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dirty="0"/>
              <a:t>https://www.slideshare.net/JasonBock2/getting-git-79093826</a:t>
            </a:r>
            <a:endParaRPr lang="en-US" dirty="0"/>
          </a:p>
        </p:txBody>
      </p:sp>
    </p:spTree>
    <p:extLst>
      <p:ext uri="{BB962C8B-B14F-4D97-AF65-F5344CB8AC3E}">
        <p14:creationId xmlns:p14="http://schemas.microsoft.com/office/powerpoint/2010/main" val="3926772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1903095"/>
          </a:xfrm>
        </p:spPr>
        <p:txBody>
          <a:bodyPr/>
          <a:lstStyle/>
          <a:p>
            <a:r>
              <a:rPr lang="en-US" dirty="0" smtClean="0"/>
              <a:t>Definitions</a:t>
            </a:r>
          </a:p>
          <a:p>
            <a:r>
              <a:rPr lang="en-US" dirty="0" smtClean="0"/>
              <a:t>Demos</a:t>
            </a:r>
            <a:endParaRPr lang="en-US" dirty="0"/>
          </a:p>
        </p:txBody>
      </p:sp>
      <p:sp>
        <p:nvSpPr>
          <p:cNvPr id="3" name="Title 2"/>
          <p:cNvSpPr>
            <a:spLocks noGrp="1"/>
          </p:cNvSpPr>
          <p:nvPr>
            <p:ph type="title"/>
          </p:nvPr>
        </p:nvSpPr>
        <p:spPr/>
        <p:txBody>
          <a:bodyPr/>
          <a:lstStyle/>
          <a:p>
            <a:r>
              <a:rPr lang="en-US" dirty="0" smtClean="0"/>
              <a:t>Overview	</a:t>
            </a:r>
            <a:endParaRPr lang="en-US" dirty="0"/>
          </a:p>
        </p:txBody>
      </p:sp>
      <p:sp>
        <p:nvSpPr>
          <p:cNvPr id="4" name="TextBox 3"/>
          <p:cNvSpPr txBox="1"/>
          <p:nvPr/>
        </p:nvSpPr>
        <p:spPr>
          <a:xfrm>
            <a:off x="1902407" y="4064000"/>
            <a:ext cx="8489504" cy="1569660"/>
          </a:xfrm>
          <a:prstGeom prst="rect">
            <a:avLst/>
          </a:prstGeom>
          <a:noFill/>
        </p:spPr>
        <p:txBody>
          <a:bodyPr wrap="none" rtlCol="0">
            <a:spAutoFit/>
          </a:bodyPr>
          <a:lstStyle/>
          <a:p>
            <a:pPr algn="ctr"/>
            <a:r>
              <a:rPr lang="en-US" sz="2400" dirty="0" smtClean="0"/>
              <a:t>Remember….</a:t>
            </a:r>
          </a:p>
          <a:p>
            <a:pPr algn="ctr"/>
            <a:endParaRPr lang="en-US" sz="2400" dirty="0"/>
          </a:p>
          <a:p>
            <a:pPr marL="51435" indent="0" algn="ctr">
              <a:buNone/>
            </a:pPr>
            <a:r>
              <a:rPr lang="en-US" sz="2400" dirty="0"/>
              <a:t>https://www.slideshare.net/JasonBock2/getting-git-79093826</a:t>
            </a:r>
            <a:endParaRPr lang="en-US" sz="2800" dirty="0"/>
          </a:p>
          <a:p>
            <a:pPr algn="ctr"/>
            <a:endParaRPr lang="en-US" sz="2400" dirty="0"/>
          </a:p>
        </p:txBody>
      </p:sp>
    </p:spTree>
    <p:extLst>
      <p:ext uri="{BB962C8B-B14F-4D97-AF65-F5344CB8AC3E}">
        <p14:creationId xmlns:p14="http://schemas.microsoft.com/office/powerpoint/2010/main" val="1341054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5" name="TextBox 4"/>
          <p:cNvSpPr txBox="1"/>
          <p:nvPr/>
        </p:nvSpPr>
        <p:spPr>
          <a:xfrm>
            <a:off x="1341094" y="2311002"/>
            <a:ext cx="5290820" cy="1862048"/>
          </a:xfrm>
          <a:prstGeom prst="rect">
            <a:avLst/>
          </a:prstGeom>
          <a:noFill/>
        </p:spPr>
        <p:txBody>
          <a:bodyPr wrap="square" rtlCol="0">
            <a:spAutoFit/>
          </a:bodyPr>
          <a:lstStyle/>
          <a:p>
            <a:r>
              <a:rPr lang="en-US" sz="11500" dirty="0" smtClean="0"/>
              <a:t>What is</a:t>
            </a:r>
            <a:endParaRPr lang="en-US" sz="11500" dirty="0"/>
          </a:p>
        </p:txBody>
      </p:sp>
      <p:sp>
        <p:nvSpPr>
          <p:cNvPr id="6" name="TextBox 5"/>
          <p:cNvSpPr txBox="1"/>
          <p:nvPr/>
        </p:nvSpPr>
        <p:spPr>
          <a:xfrm>
            <a:off x="9250826" y="2311002"/>
            <a:ext cx="1109029" cy="1862048"/>
          </a:xfrm>
          <a:prstGeom prst="rect">
            <a:avLst/>
          </a:prstGeom>
          <a:noFill/>
        </p:spPr>
        <p:txBody>
          <a:bodyPr wrap="square" rtlCol="0">
            <a:spAutoFit/>
          </a:bodyPr>
          <a:lstStyle/>
          <a:p>
            <a:r>
              <a:rPr lang="en-US" sz="11500" dirty="0" smtClean="0"/>
              <a:t>?</a:t>
            </a:r>
            <a:endParaRPr lang="en-US" sz="11500" dirty="0"/>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https://git-scm.com/images/logos/downloads/Git-Icon-1788C.png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771" y="2080054"/>
            <a:ext cx="2323943" cy="2323943"/>
          </a:xfrm>
          <a:prstGeom prst="rect">
            <a:avLst/>
          </a:prstGeom>
        </p:spPr>
      </p:pic>
    </p:spTree>
    <p:extLst>
      <p:ext uri="{BB962C8B-B14F-4D97-AF65-F5344CB8AC3E}">
        <p14:creationId xmlns:p14="http://schemas.microsoft.com/office/powerpoint/2010/main" val="42444987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2" name="Oval 1"/>
          <p:cNvSpPr/>
          <p:nvPr/>
        </p:nvSpPr>
        <p:spPr>
          <a:xfrm>
            <a:off x="291404"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Branching and Merging</a:t>
            </a:r>
            <a:endParaRPr lang="en-US" dirty="0"/>
          </a:p>
        </p:txBody>
      </p:sp>
      <p:sp>
        <p:nvSpPr>
          <p:cNvPr id="8" name="Oval 7"/>
          <p:cNvSpPr/>
          <p:nvPr/>
        </p:nvSpPr>
        <p:spPr>
          <a:xfrm>
            <a:off x="2242459"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Small and Fast</a:t>
            </a:r>
            <a:endParaRPr lang="en-US" dirty="0"/>
          </a:p>
        </p:txBody>
      </p:sp>
      <p:sp>
        <p:nvSpPr>
          <p:cNvPr id="9" name="Oval 8"/>
          <p:cNvSpPr/>
          <p:nvPr/>
        </p:nvSpPr>
        <p:spPr>
          <a:xfrm>
            <a:off x="4193514"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Distributed</a:t>
            </a:r>
            <a:endParaRPr lang="en-US" dirty="0"/>
          </a:p>
        </p:txBody>
      </p:sp>
      <p:sp>
        <p:nvSpPr>
          <p:cNvPr id="10" name="Oval 9"/>
          <p:cNvSpPr/>
          <p:nvPr/>
        </p:nvSpPr>
        <p:spPr>
          <a:xfrm>
            <a:off x="6144569"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Assurance</a:t>
            </a:r>
            <a:endParaRPr lang="en-US" dirty="0"/>
          </a:p>
        </p:txBody>
      </p:sp>
      <p:sp>
        <p:nvSpPr>
          <p:cNvPr id="11" name="Oval 10"/>
          <p:cNvSpPr/>
          <p:nvPr/>
        </p:nvSpPr>
        <p:spPr>
          <a:xfrm>
            <a:off x="8095624"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Staging Area</a:t>
            </a:r>
            <a:endParaRPr lang="en-US" dirty="0"/>
          </a:p>
        </p:txBody>
      </p:sp>
      <p:sp>
        <p:nvSpPr>
          <p:cNvPr id="12" name="Oval 11"/>
          <p:cNvSpPr/>
          <p:nvPr/>
        </p:nvSpPr>
        <p:spPr>
          <a:xfrm>
            <a:off x="10046679"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Free and Open Source</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a:t>
            </a:r>
          </a:p>
        </p:txBody>
      </p:sp>
    </p:spTree>
    <p:extLst>
      <p:ext uri="{BB962C8B-B14F-4D97-AF65-F5344CB8AC3E}">
        <p14:creationId xmlns:p14="http://schemas.microsoft.com/office/powerpoint/2010/main" val="1420312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2" name="Oval 1"/>
          <p:cNvSpPr/>
          <p:nvPr/>
        </p:nvSpPr>
        <p:spPr>
          <a:xfrm>
            <a:off x="5184742" y="79281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Branching and Merging</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https://git-scm.com/about/branching-and-merging</a:t>
            </a:r>
          </a:p>
        </p:txBody>
      </p:sp>
      <p:pic>
        <p:nvPicPr>
          <p:cNvPr id="1026" name="Picture 2" descr="Bran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7892" y="2918173"/>
            <a:ext cx="47625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65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2" name="Oval 1"/>
          <p:cNvSpPr/>
          <p:nvPr/>
        </p:nvSpPr>
        <p:spPr>
          <a:xfrm>
            <a:off x="5184742" y="79281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Small and Fast</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https://git-scm.com/about/small-and-fast</a:t>
            </a:r>
          </a:p>
        </p:txBody>
      </p:sp>
      <p:pic>
        <p:nvPicPr>
          <p:cNvPr id="7" name="Picture 6"/>
          <p:cNvPicPr>
            <a:picLocks noChangeAspect="1"/>
          </p:cNvPicPr>
          <p:nvPr/>
        </p:nvPicPr>
        <p:blipFill>
          <a:blip r:embed="rId3"/>
          <a:stretch>
            <a:fillRect/>
          </a:stretch>
        </p:blipFill>
        <p:spPr>
          <a:xfrm>
            <a:off x="2370953" y="2813509"/>
            <a:ext cx="7456377" cy="3104969"/>
          </a:xfrm>
          <a:prstGeom prst="rect">
            <a:avLst/>
          </a:prstGeom>
        </p:spPr>
      </p:pic>
    </p:spTree>
    <p:extLst>
      <p:ext uri="{BB962C8B-B14F-4D97-AF65-F5344CB8AC3E}">
        <p14:creationId xmlns:p14="http://schemas.microsoft.com/office/powerpoint/2010/main" val="7879506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a:t>
            </a:r>
            <a:endParaRPr lang="en-US" dirty="0"/>
          </a:p>
        </p:txBody>
      </p:sp>
      <p:sp>
        <p:nvSpPr>
          <p:cNvPr id="2" name="Oval 1"/>
          <p:cNvSpPr/>
          <p:nvPr/>
        </p:nvSpPr>
        <p:spPr>
          <a:xfrm>
            <a:off x="5184742" y="79281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Distributed</a:t>
            </a:r>
            <a:endParaRPr lang="en-US" dirty="0"/>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https://git-scm.com/about/branching-and-merging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30" y="3159912"/>
            <a:ext cx="5051495" cy="25440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686" y="3165157"/>
            <a:ext cx="4708857" cy="2538761"/>
          </a:xfrm>
          <a:prstGeom prst="rect">
            <a:avLst/>
          </a:prstGeom>
        </p:spPr>
      </p:pic>
    </p:spTree>
    <p:extLst>
      <p:ext uri="{BB962C8B-B14F-4D97-AF65-F5344CB8AC3E}">
        <p14:creationId xmlns:p14="http://schemas.microsoft.com/office/powerpoint/2010/main" val="4194392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100716" id="{04A3D33C-03BF-784A-8361-4605A4026E8D}" vid="{5E85041B-E579-7242-A5E9-3DBED271F5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732beed655f90311345169d5c7f55f96">
  <xsd:schema xmlns:xsd="http://www.w3.org/2001/XMLSchema" xmlns:xs="http://www.w3.org/2001/XMLSchema" xmlns:p="http://schemas.microsoft.com/office/2006/metadata/properties" xmlns:ns2="f0d6b4bb-fd12-4740-8884-687737dcca9a" targetNamespace="http://schemas.microsoft.com/office/2006/metadata/properties" ma:root="true" ma:fieldsID="4ef6a310962b90ee3fe3c0e9cfa1177a"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2.xml><?xml version="1.0" encoding="utf-8"?>
<ds:datastoreItem xmlns:ds="http://schemas.openxmlformats.org/officeDocument/2006/customXml" ds:itemID="{65A3A91F-3324-4EE4-8BF2-C3B78E1D1674}">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f0d6b4bb-fd12-4740-8884-687737dcca9a"/>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15D891D-18BB-4FBC-9954-A01A3A7BC0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Magenic - PPT Master</Template>
  <TotalTime>1499</TotalTime>
  <Words>990</Words>
  <Application>Microsoft Office PowerPoint</Application>
  <PresentationFormat>Widescreen</PresentationFormat>
  <Paragraphs>164</Paragraphs>
  <Slides>22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Calibri</vt:lpstr>
      <vt:lpstr>Consolas</vt:lpstr>
      <vt:lpstr>Cordia New</vt:lpstr>
      <vt:lpstr>Dotum</vt:lpstr>
      <vt:lpstr>Franklin Gothic Book</vt:lpstr>
      <vt:lpstr>Franklin Gothic Medium Cond</vt:lpstr>
      <vt:lpstr>Wingdings</vt:lpstr>
      <vt:lpstr>MGNC_PPT_FINAL</vt:lpstr>
      <vt:lpstr>Getting Git</vt:lpstr>
      <vt:lpstr>Personal Info</vt:lpstr>
      <vt:lpstr>Downloads</vt:lpstr>
      <vt:lpstr>Overview </vt:lpstr>
      <vt:lpstr>Definitions </vt:lpstr>
      <vt:lpstr>Definitions </vt:lpstr>
      <vt:lpstr>Definitions </vt:lpstr>
      <vt:lpstr>Definitions </vt:lpstr>
      <vt:lpstr>Definitions </vt:lpstr>
      <vt:lpstr>Definitions </vt:lpstr>
      <vt:lpstr>Definitions </vt:lpstr>
      <vt:lpstr>Definitions </vt:lpstr>
      <vt:lpstr>Definitions </vt:lpstr>
      <vt:lpstr>Definitions</vt:lpstr>
      <vt:lpstr>Demo: Basic Git Concepts</vt:lpstr>
      <vt:lpstr>Definitions</vt:lpstr>
      <vt:lpstr>Definitions</vt:lpstr>
      <vt:lpstr>Definitions</vt:lpstr>
      <vt:lpstr>Definitions</vt:lpstr>
      <vt:lpstr>Demo: Using Git in TFS</vt:lpstr>
      <vt:lpstr>Conclusion</vt:lpstr>
      <vt:lpstr>Getting Git</vt:lpstr>
    </vt:vector>
  </TitlesOfParts>
  <Company>Magenic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43</cp:revision>
  <dcterms:created xsi:type="dcterms:W3CDTF">2017-06-04T13:14:33Z</dcterms:created>
  <dcterms:modified xsi:type="dcterms:W3CDTF">2017-08-23T15:36:24Z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