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6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73"/>
  </p:normalViewPr>
  <p:slideViewPr>
    <p:cSldViewPr snapToGrid="0">
      <p:cViewPr>
        <p:scale>
          <a:sx n="105" d="100"/>
          <a:sy n="105" d="100"/>
        </p:scale>
        <p:origin x="68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4EB63-1A21-F340-AFF9-D527CE89D30E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F3F9-6575-514E-A99A-CF04D8BA6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7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F3F9-6575-514E-A99A-CF04D8BA68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2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5E61-D27A-21F0-3F93-08925D33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1A83E-14CF-7A71-DA6A-435975A9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D1167-6AE7-6F9C-CFF1-CE295FF7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EA82-1AFD-038F-41C0-67A583E1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8E62-3DFA-4287-0BCA-D93BA2D0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24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1FF0-F1C9-EFDC-B0F1-4E58FDD6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FC461-8BA4-F1BC-3B79-83E67AB6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E5407-06B0-AD39-048F-B5FE5182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6836-D078-6940-E0C8-64E0CC81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68218-7DF1-E661-884C-01B3B5FB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3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62E3B-F782-16E0-4ECC-2BFC93A35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6E403-3188-6525-094F-3EAF7FF70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90498-5CF8-5A66-8ED8-7BD262CF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4A9B-2083-FFEA-3E1B-1CF55AA9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5308A-EEC6-7AD3-75F5-AC31EDF2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6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A5F2-888E-A17F-10CE-3AFC8041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FEDF-B217-034D-FDCF-9666E245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46BB-F695-0A57-A1A3-9A3576ED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0FE7-7963-5F65-86F2-4B5C96FB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CF489-41A2-E1D9-D627-C0C95ABC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3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D674-8106-612B-B53B-0793DAED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27785-3FE0-9B89-F320-B64AF79C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28D63-8D18-CBB3-2F94-478DE7A7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FBAB-ED39-6F27-2D3F-F6226D35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A680-806D-7680-3029-BC5723FF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6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C715-9432-41CA-8D8A-8C06639E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ECB4-6F88-10DF-6DA8-96BB6193A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6D6AA-7C4F-9024-91E5-38E7625F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9A8C2-6DB1-C638-D310-ED24678D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BA6EE-C555-674F-0891-6114D3F0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8C20-E123-1FC5-E379-6E380344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4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8190-07B9-4691-91A7-6EC0001A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C2FD-2619-F028-5EEE-64BA0526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FF723-5D73-BEA5-C808-44CFFEF9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B5CC2-8AB3-D58D-81C3-BAEEEBFE2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9006-E763-4109-864F-94C4C546C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B7C00-A18C-4D7A-7497-FEDF3CD2A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B890-C570-8208-5790-47C985BB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33ED3-DC87-73FF-AC57-820E9363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9CE0-3FB0-2750-C8B0-2D47E6BD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EDBDD-9C3E-F70B-A45C-9A44F409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81EAF-E489-489E-F513-C8E24CBB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E7AD8-2CBA-C7FC-ABE5-1537CE5F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74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6F8F6-5D35-430F-08F8-8FFB06DE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5422B-4000-BE89-EF81-D63872D6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F5EDC-6299-BE77-E8DC-03F3FB6C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94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1B7E-E211-AAD9-88C7-A13EA3ED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F425-E7A5-D988-F211-5BBB600F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9E674-554B-6CAA-17D5-779129EED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D5A4-E2A8-653A-E63B-BE38D713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57E7-0152-6C84-FC6F-A1279C3E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C7FC3-1A73-8305-EE28-41D65346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0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9652-74BB-A0E9-3986-1BCDFD41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40676-4362-9367-5CA0-CDCAB1183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6D947-010E-4C7B-E6D1-7BA8D061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9FF2-0E91-65FE-8542-8C3C8E26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EA530-F163-F022-38E9-1E6262CE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605F3-112D-E2AD-EF1A-E6BA42BC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4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96344-0C5C-2076-5FBE-5380CD62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24CB-13C2-8D50-A86B-36AFD078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7F91-84ED-A641-EDA4-DFB4D96D0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27F8F-A6ED-AB40-914D-051B6FD92094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981A-A7B4-EBA7-0F0D-1457B599E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68F3-9B3D-ECAD-9692-0D9B1CCA3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AD233-248B-8749-85D2-A8D2D28B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88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09F24E94-030D-D31F-45A7-0BFEB76D2201}"/>
              </a:ext>
            </a:extLst>
          </p:cNvPr>
          <p:cNvSpPr txBox="1"/>
          <p:nvPr/>
        </p:nvSpPr>
        <p:spPr>
          <a:xfrm>
            <a:off x="8994749" y="147042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latin typeface="Aptos" panose="020B0004020202020204" pitchFamily="34" charset="0"/>
              </a:rPr>
              <a:t>Plotting the SLD profile</a:t>
            </a:r>
            <a:endParaRPr lang="en-GB" dirty="0"/>
          </a:p>
        </p:txBody>
      </p:sp>
      <p:pic>
        <p:nvPicPr>
          <p:cNvPr id="76" name="Picture 75" descr="A diagram of a layer&#10;&#10;AI-generated content may be incorrect.">
            <a:extLst>
              <a:ext uri="{FF2B5EF4-FFF2-40B4-BE49-F238E27FC236}">
                <a16:creationId xmlns:a16="http://schemas.microsoft.com/office/drawing/2014/main" id="{A73E1589-1E25-40F0-5B47-C4975F9D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47" y="1807369"/>
            <a:ext cx="4419379" cy="344613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950F821-7F42-8B56-87AD-EAE4A65790CF}"/>
              </a:ext>
            </a:extLst>
          </p:cNvPr>
          <p:cNvSpPr txBox="1"/>
          <p:nvPr/>
        </p:nvSpPr>
        <p:spPr>
          <a:xfrm>
            <a:off x="123217" y="325636"/>
            <a:ext cx="60561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Aptos" panose="020B0004020202020204" pitchFamily="34" charset="0"/>
              </a:rPr>
              <a:t>The SLD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The Scattering Length Density (SLD) is what determines the ability of a layer of material to interact with X-rays.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It is sometimes given the symbol 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β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.</a:t>
            </a:r>
            <a:endParaRPr lang="en-GB" sz="1200" i="1" dirty="0">
              <a:latin typeface="Aptos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It is given by the product of the scattering length (which depends only on the atoms in the material) and the number density of atoms (how many are there per cubic metre).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It is in general a complex number. The imaginary part determines how strongly the layer absorbs X-rays. The real part determines how well it scatters X-rays.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The refractive index </a:t>
            </a:r>
            <a:r>
              <a:rPr lang="en-GB" sz="1200" i="1" dirty="0">
                <a:latin typeface="Aptos" panose="020B0004020202020204" pitchFamily="34" charset="0"/>
              </a:rPr>
              <a:t>n</a:t>
            </a:r>
            <a:r>
              <a:rPr lang="en-GB" sz="1200" dirty="0">
                <a:latin typeface="Aptos" panose="020B0004020202020204" pitchFamily="34" charset="0"/>
              </a:rPr>
              <a:t> is related to the SLD via </a:t>
            </a:r>
            <a:r>
              <a:rPr lang="en-GB" sz="1200" i="1" dirty="0">
                <a:latin typeface="Aptos" panose="020B0004020202020204" pitchFamily="34" charset="0"/>
              </a:rPr>
              <a:t>n</a:t>
            </a:r>
            <a:r>
              <a:rPr lang="en-GB" sz="1200" dirty="0">
                <a:latin typeface="Aptos" panose="020B0004020202020204" pitchFamily="34" charset="0"/>
              </a:rPr>
              <a:t> = 1 - 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βλ</a:t>
            </a:r>
            <a:r>
              <a:rPr lang="en-GB" sz="1200" i="0" u="none" strike="noStrike" baseline="30000" dirty="0">
                <a:effectLst/>
                <a:latin typeface="Aptos" panose="020B0004020202020204" pitchFamily="34" charset="0"/>
              </a:rPr>
              <a:t>2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/2</a:t>
            </a:r>
            <a:r>
              <a:rPr lang="el-GR" sz="1200" i="0" u="none" strike="noStrike" dirty="0">
                <a:effectLst/>
                <a:latin typeface="Aptos" panose="020B0004020202020204" pitchFamily="34" charset="0"/>
              </a:rPr>
              <a:t>π</a:t>
            </a:r>
            <a:endParaRPr lang="en-GB" sz="1200" i="0" u="none" strike="noStrike" dirty="0">
              <a:effectLst/>
              <a:latin typeface="Aptos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The SLD is what we are interested in! Determining the SLD is the main point of an XRR experiment. </a:t>
            </a:r>
          </a:p>
          <a:p>
            <a:endParaRPr lang="en-GB" sz="1200" dirty="0">
              <a:latin typeface="Aptos" panose="020B0004020202020204" pitchFamily="34" charset="0"/>
            </a:endParaRPr>
          </a:p>
          <a:p>
            <a:r>
              <a:rPr lang="en-GB" sz="1200" dirty="0">
                <a:latin typeface="Aptos" panose="020B0004020202020204" pitchFamily="34" charset="0"/>
              </a:rPr>
              <a:t> </a:t>
            </a:r>
            <a:r>
              <a:rPr lang="en-GB" sz="1200" b="1" dirty="0">
                <a:latin typeface="Aptos" panose="020B0004020202020204" pitchFamily="34" charset="0"/>
              </a:rPr>
              <a:t>Generating the SLD from thin film parameters.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If we know layer thicknesses, densities, and roughnesses, we can plot the SLD.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We usually plot the real and imaginary parts separately.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For the case of zero roughness, this is trivial (top panel of figure).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latin typeface="Aptos" panose="020B0004020202020204" pitchFamily="34" charset="0"/>
              </a:rPr>
              <a:t>z = </a:t>
            </a:r>
            <a:r>
              <a:rPr lang="en-GB" sz="1200" dirty="0">
                <a:latin typeface="Aptos" panose="020B0004020202020204" pitchFamily="34" charset="0"/>
              </a:rPr>
              <a:t>0 is the substrate interface, and </a:t>
            </a:r>
            <a:r>
              <a:rPr lang="en-GB" sz="1200" i="1" dirty="0">
                <a:latin typeface="Aptos" panose="020B0004020202020204" pitchFamily="34" charset="0"/>
              </a:rPr>
              <a:t>z</a:t>
            </a:r>
            <a:r>
              <a:rPr lang="en-GB" sz="1200" dirty="0">
                <a:latin typeface="Aptos" panose="020B0004020202020204" pitchFamily="34" charset="0"/>
              </a:rPr>
              <a:t> increases as we move through the layers. </a:t>
            </a:r>
            <a:r>
              <a:rPr lang="en-GB" sz="1200" i="1" dirty="0">
                <a:latin typeface="Aptos" panose="020B00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For non-zero roughness, we calculate Gaussian profiles (with the roughness parameter 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σ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determining their width) centred on each interface. Integrating these Gaussians provides a smoothing profile (similar to a sigmoid).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We can iteratively blend in successive layers, starting from the substrate.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Aptos" panose="020B0004020202020204" pitchFamily="34" charset="0"/>
            </a:endParaRPr>
          </a:p>
          <a:p>
            <a:endParaRPr lang="en-GB" sz="120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Aptos" panose="020B0004020202020204" pitchFamily="34" charset="0"/>
            </a:endParaRPr>
          </a:p>
          <a:p>
            <a:endParaRPr lang="en-GB" sz="1200" dirty="0">
              <a:latin typeface="Aptos" panose="020B0004020202020204" pitchFamily="34" charset="0"/>
            </a:endParaRPr>
          </a:p>
          <a:p>
            <a:endParaRPr lang="en-GB" sz="1200" baseline="-250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 </a:t>
            </a:r>
            <a:endParaRPr lang="en-GB" sz="1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9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99B4C-2044-1E0F-EC2C-887315065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5434301-6874-BD20-14B4-9EFFB56A914E}"/>
              </a:ext>
            </a:extLst>
          </p:cNvPr>
          <p:cNvSpPr txBox="1"/>
          <p:nvPr/>
        </p:nvSpPr>
        <p:spPr>
          <a:xfrm>
            <a:off x="123217" y="325636"/>
            <a:ext cx="830009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latin typeface="Aptos" panose="020B0004020202020204" pitchFamily="34" charset="0"/>
              </a:rPr>
              <a:t>Variables and calculations: </a:t>
            </a:r>
            <a:endParaRPr lang="en-GB" sz="1200" i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GB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</a:t>
            </a:r>
            <a:r>
              <a:rPr lang="en-GB" sz="1200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= 1−</a:t>
            </a:r>
            <a:r>
              <a:rPr lang="el-GR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δ</a:t>
            </a:r>
            <a:r>
              <a:rPr lang="en-GB" sz="1200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+ i</a:t>
            </a:r>
            <a:r>
              <a:rPr lang="el-GR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β</a:t>
            </a:r>
            <a:r>
              <a:rPr lang="en-GB" sz="1200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baseline="-25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= (complex) refractive index of layer j (where i = sqrt(-1) )</a:t>
            </a:r>
          </a:p>
          <a:p>
            <a:r>
              <a:rPr lang="el-GR" sz="1200" i="0" u="none" strike="noStrike" dirty="0">
                <a:effectLst/>
                <a:latin typeface="Aptos" panose="020B0004020202020204" pitchFamily="34" charset="0"/>
              </a:rPr>
              <a:t>σ</a:t>
            </a:r>
            <a:r>
              <a:rPr lang="en-GB" sz="1200" i="0" u="none" strike="noStrike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i="0" u="none" strike="noStrike" dirty="0">
                <a:solidFill>
                  <a:srgbClr val="000000"/>
                </a:solidFill>
                <a:latin typeface="Aptos" panose="020B0004020202020204" pitchFamily="34" charset="0"/>
              </a:rPr>
              <a:t> = roughness of top interface of j</a:t>
            </a:r>
            <a:r>
              <a:rPr lang="en-GB" sz="1200" i="0" u="none" strike="noStrike" baseline="30000" dirty="0">
                <a:solidFill>
                  <a:srgbClr val="000000"/>
                </a:solidFill>
                <a:latin typeface="Aptos" panose="020B0004020202020204" pitchFamily="34" charset="0"/>
              </a:rPr>
              <a:t>th</a:t>
            </a:r>
            <a:r>
              <a:rPr lang="en-GB" sz="1200" i="0" u="none" strike="noStrike" dirty="0">
                <a:solidFill>
                  <a:srgbClr val="000000"/>
                </a:solidFill>
                <a:latin typeface="Aptos" panose="020B0004020202020204" pitchFamily="34" charset="0"/>
              </a:rPr>
              <a:t> layer</a:t>
            </a:r>
          </a:p>
          <a:p>
            <a:r>
              <a:rPr lang="en-GB" sz="1200" i="1" dirty="0">
                <a:latin typeface="Aptos" panose="020B0004020202020204" pitchFamily="34" charset="0"/>
              </a:rPr>
              <a:t>t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</a:t>
            </a:r>
            <a:r>
              <a:rPr lang="en-GB" sz="1200" dirty="0">
                <a:latin typeface="Aptos" panose="020B0004020202020204" pitchFamily="34" charset="0"/>
              </a:rPr>
              <a:t> = thickness of </a:t>
            </a:r>
            <a:r>
              <a:rPr lang="en-GB" sz="1200" i="1" dirty="0">
                <a:latin typeface="Aptos" panose="020B0004020202020204" pitchFamily="34" charset="0"/>
              </a:rPr>
              <a:t>j</a:t>
            </a:r>
            <a:r>
              <a:rPr lang="en-GB" sz="1200" baseline="30000" dirty="0">
                <a:latin typeface="Aptos" panose="020B0004020202020204" pitchFamily="34" charset="0"/>
              </a:rPr>
              <a:t>th</a:t>
            </a:r>
            <a:r>
              <a:rPr lang="en-GB" sz="1200" dirty="0">
                <a:latin typeface="Aptos" panose="020B0004020202020204" pitchFamily="34" charset="0"/>
              </a:rPr>
              <a:t> layer</a:t>
            </a:r>
            <a:endParaRPr lang="en-GB" sz="1200" i="0" u="none" strike="noStrike" dirty="0">
              <a:effectLst/>
              <a:latin typeface="Aptos" panose="020B0004020202020204" pitchFamily="34" charset="0"/>
            </a:endParaRPr>
          </a:p>
          <a:p>
            <a:r>
              <a:rPr lang="el-GR" sz="1200" i="0" u="none" strike="noStrike" dirty="0">
                <a:effectLst/>
                <a:latin typeface="Aptos" panose="020B0004020202020204" pitchFamily="34" charset="0"/>
              </a:rPr>
              <a:t>λ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= 1.54x10</a:t>
            </a:r>
            <a:r>
              <a:rPr lang="en-GB" sz="1200" i="0" u="none" strike="noStrike" baseline="30000" dirty="0">
                <a:effectLst/>
                <a:latin typeface="Aptos" panose="020B0004020202020204" pitchFamily="34" charset="0"/>
              </a:rPr>
              <a:t>-10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m = X-ray wavelength</a:t>
            </a:r>
          </a:p>
          <a:p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 = </a:t>
            </a:r>
            <a:r>
              <a:rPr lang="en-GB" sz="1200" u="none" strike="noStrike" dirty="0">
                <a:effectLst/>
                <a:latin typeface="Aptos" panose="020B0004020202020204" pitchFamily="34" charset="0"/>
              </a:rPr>
              <a:t>Angle of incidence relative to sample surface</a:t>
            </a:r>
            <a:endParaRPr lang="en-GB" sz="1200" i="1" dirty="0">
              <a:latin typeface="Aptos" panose="020B0004020202020204" pitchFamily="34" charset="0"/>
            </a:endParaRPr>
          </a:p>
          <a:p>
            <a:r>
              <a:rPr lang="en-GB" sz="1200" i="1" u="sng" dirty="0">
                <a:latin typeface="Aptos" panose="020B0004020202020204" pitchFamily="34" charset="0"/>
              </a:rPr>
              <a:t>k</a:t>
            </a:r>
            <a:r>
              <a:rPr lang="en-GB" sz="1200" i="1" dirty="0">
                <a:latin typeface="Aptos" panose="020B0004020202020204" pitchFamily="34" charset="0"/>
              </a:rPr>
              <a:t> = 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vector along X-ray path with magnitude </a:t>
            </a:r>
            <a:r>
              <a:rPr lang="en-GB" sz="1200" dirty="0">
                <a:latin typeface="Aptos" panose="020B0004020202020204" pitchFamily="34" charset="0"/>
              </a:rPr>
              <a:t>2</a:t>
            </a:r>
            <a:r>
              <a:rPr lang="el-GR" sz="1200" i="0" u="none" strike="noStrike" dirty="0">
                <a:effectLst/>
                <a:latin typeface="Aptos" panose="020B0004020202020204" pitchFamily="34" charset="0"/>
              </a:rPr>
              <a:t>π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/ </a:t>
            </a:r>
            <a:r>
              <a:rPr lang="el-GR" sz="1200" i="0" u="none" strike="noStrike" dirty="0">
                <a:effectLst/>
                <a:latin typeface="Aptos" panose="020B0004020202020204" pitchFamily="34" charset="0"/>
              </a:rPr>
              <a:t>λ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</a:t>
            </a:r>
          </a:p>
          <a:p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k</a:t>
            </a:r>
            <a:r>
              <a:rPr lang="en-GB" sz="1200" i="0" u="none" strike="noStrike" baseline="-25000" dirty="0">
                <a:effectLst/>
                <a:latin typeface="Aptos" panose="020B0004020202020204" pitchFamily="34" charset="0"/>
              </a:rPr>
              <a:t>z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= |</a:t>
            </a:r>
            <a:r>
              <a:rPr lang="en-GB" sz="1200" i="1" u="sng" strike="noStrike" dirty="0">
                <a:effectLst/>
                <a:latin typeface="Aptos" panose="020B0004020202020204" pitchFamily="34" charset="0"/>
              </a:rPr>
              <a:t>k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| </a:t>
            </a:r>
            <a:r>
              <a:rPr lang="en-GB" sz="1200" u="none" strike="noStrike" dirty="0">
                <a:effectLst/>
                <a:latin typeface="Aptos" panose="020B0004020202020204" pitchFamily="34" charset="0"/>
              </a:rPr>
              <a:t>sin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</a:t>
            </a:r>
            <a:endParaRPr lang="en-GB" sz="1200" i="1" u="none" strike="noStrike" dirty="0">
              <a:effectLst/>
              <a:latin typeface="Aptos" panose="020B0004020202020204" pitchFamily="34" charset="0"/>
            </a:endParaRPr>
          </a:p>
          <a:p>
            <a:r>
              <a:rPr lang="en-GB" sz="1200" i="1" dirty="0">
                <a:latin typeface="Aptos" panose="020B0004020202020204" pitchFamily="34" charset="0"/>
              </a:rPr>
              <a:t>Q</a:t>
            </a:r>
            <a:r>
              <a:rPr lang="en-GB" sz="1200" dirty="0">
                <a:latin typeface="Aptos" panose="020B0004020202020204" pitchFamily="34" charset="0"/>
              </a:rPr>
              <a:t> = (4</a:t>
            </a:r>
            <a:r>
              <a:rPr lang="el-GR" sz="1200" i="0" u="none" strike="noStrike" dirty="0">
                <a:effectLst/>
                <a:latin typeface="Aptos" panose="020B0004020202020204" pitchFamily="34" charset="0"/>
              </a:rPr>
              <a:t>π</a:t>
            </a:r>
            <a:r>
              <a:rPr lang="en-GB" sz="1200" dirty="0">
                <a:latin typeface="Aptos" panose="020B0004020202020204" pitchFamily="34" charset="0"/>
              </a:rPr>
              <a:t> / </a:t>
            </a:r>
            <a:r>
              <a:rPr lang="el-GR" sz="1200" i="0" u="none" strike="noStrike" dirty="0">
                <a:effectLst/>
                <a:latin typeface="Aptos" panose="020B0004020202020204" pitchFamily="34" charset="0"/>
              </a:rPr>
              <a:t>λ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) sin(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) = 2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k</a:t>
            </a:r>
            <a:r>
              <a:rPr lang="en-GB" sz="1200" i="0" u="none" strike="noStrike" baseline="-25000" dirty="0">
                <a:effectLst/>
                <a:latin typeface="Aptos" panose="020B0004020202020204" pitchFamily="34" charset="0"/>
              </a:rPr>
              <a:t>z</a:t>
            </a:r>
            <a:endParaRPr lang="en-GB" sz="1200" u="none" strike="noStrike" baseline="-25000" dirty="0">
              <a:effectLst/>
              <a:latin typeface="Aptos" panose="020B0004020202020204" pitchFamily="34" charset="0"/>
            </a:endParaRPr>
          </a:p>
          <a:p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</a:t>
            </a:r>
            <a:r>
              <a:rPr lang="en-GB" sz="1200" u="none" strike="noStrike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 = </a:t>
            </a:r>
            <a:r>
              <a:rPr lang="en-GB" sz="1200" u="none" strike="noStrike" dirty="0">
                <a:effectLst/>
                <a:latin typeface="Aptos" panose="020B0004020202020204" pitchFamily="34" charset="0"/>
              </a:rPr>
              <a:t>Angle of X-ray in j</a:t>
            </a:r>
            <a:r>
              <a:rPr lang="en-GB" sz="1200" u="none" strike="noStrike" baseline="30000" dirty="0">
                <a:effectLst/>
                <a:latin typeface="Aptos" panose="020B0004020202020204" pitchFamily="34" charset="0"/>
              </a:rPr>
              <a:t>th</a:t>
            </a:r>
            <a:r>
              <a:rPr lang="en-GB" sz="1200" u="none" strike="noStrike" dirty="0">
                <a:effectLst/>
                <a:latin typeface="Aptos" panose="020B0004020202020204" pitchFamily="34" charset="0"/>
              </a:rPr>
              <a:t> layer relative to sample surface</a:t>
            </a:r>
          </a:p>
          <a:p>
            <a:r>
              <a:rPr lang="en-GB" sz="1200" i="1" dirty="0">
                <a:latin typeface="Aptos" panose="020B0004020202020204" pitchFamily="34" charset="0"/>
              </a:rPr>
              <a:t>Q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</a:t>
            </a:r>
            <a:r>
              <a:rPr lang="en-GB" sz="1200" i="1" dirty="0">
                <a:latin typeface="Aptos" panose="020B0004020202020204" pitchFamily="34" charset="0"/>
              </a:rPr>
              <a:t> </a:t>
            </a:r>
            <a:r>
              <a:rPr lang="en-GB" sz="1200" dirty="0">
                <a:latin typeface="Aptos" panose="020B0004020202020204" pitchFamily="34" charset="0"/>
              </a:rPr>
              <a:t>= 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sqrt(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Q</a:t>
            </a:r>
            <a:r>
              <a:rPr lang="en-GB" sz="1200" i="0" u="none" strike="noStrike" baseline="30000" dirty="0">
                <a:effectLst/>
                <a:latin typeface="Aptos" panose="020B0004020202020204" pitchFamily="34" charset="0"/>
              </a:rPr>
              <a:t>2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– 8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k</a:t>
            </a:r>
            <a:r>
              <a:rPr lang="en-GB" sz="1200" i="0" u="none" strike="noStrike" baseline="30000" dirty="0">
                <a:effectLst/>
                <a:latin typeface="Aptos" panose="020B0004020202020204" pitchFamily="34" charset="0"/>
              </a:rPr>
              <a:t>2</a:t>
            </a:r>
            <a:r>
              <a:rPr lang="el-GR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δ</a:t>
            </a:r>
            <a:r>
              <a:rPr lang="en-GB" sz="1200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+ 8i</a:t>
            </a:r>
            <a:r>
              <a:rPr lang="en-GB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</a:t>
            </a:r>
            <a:r>
              <a:rPr lang="en-GB" sz="1200" baseline="30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l-GR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β</a:t>
            </a:r>
            <a:r>
              <a:rPr lang="en-GB" sz="1200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)</a:t>
            </a:r>
          </a:p>
          <a:p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k</a:t>
            </a:r>
            <a:r>
              <a:rPr lang="en-GB" sz="1200" i="0" u="none" strike="noStrike" baseline="-25000" dirty="0">
                <a:effectLst/>
                <a:latin typeface="Aptos" panose="020B0004020202020204" pitchFamily="34" charset="0"/>
              </a:rPr>
              <a:t>z</a:t>
            </a:r>
            <a:r>
              <a:rPr lang="en-GB" sz="1200" i="0" u="none" strike="noStrike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 = z-component of 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k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in j</a:t>
            </a:r>
            <a:r>
              <a:rPr lang="en-GB" sz="1200" i="0" u="none" strike="noStrike" baseline="30000" dirty="0">
                <a:effectLst/>
                <a:latin typeface="Aptos" panose="020B0004020202020204" pitchFamily="34" charset="0"/>
              </a:rPr>
              <a:t>th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layer = sqrt(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k</a:t>
            </a:r>
            <a:r>
              <a:rPr lang="en-GB" sz="1200" i="0" u="none" strike="noStrike" baseline="-25000" dirty="0">
                <a:effectLst/>
                <a:latin typeface="Aptos" panose="020B0004020202020204" pitchFamily="34" charset="0"/>
              </a:rPr>
              <a:t>z</a:t>
            </a:r>
            <a:r>
              <a:rPr lang="en-GB" sz="1200" i="0" u="none" strike="noStrike" baseline="30000" dirty="0">
                <a:effectLst/>
                <a:latin typeface="Aptos" panose="020B0004020202020204" pitchFamily="34" charset="0"/>
              </a:rPr>
              <a:t>2 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- 2</a:t>
            </a:r>
            <a:r>
              <a:rPr lang="el-GR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δ</a:t>
            </a:r>
            <a:r>
              <a:rPr lang="en-GB" sz="1200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GB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</a:t>
            </a:r>
            <a:r>
              <a:rPr lang="en-GB" sz="1200" baseline="30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n-GB" sz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+ 2i</a:t>
            </a:r>
            <a:r>
              <a:rPr lang="el-GR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β</a:t>
            </a:r>
            <a:r>
              <a:rPr lang="en-GB" sz="1200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k</a:t>
            </a:r>
            <a:r>
              <a:rPr lang="en-GB" sz="1200" baseline="30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)</a:t>
            </a:r>
          </a:p>
          <a:p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dirty="0">
                <a:latin typeface="Aptos" panose="020B0004020202020204" pitchFamily="34" charset="0"/>
              </a:rPr>
              <a:t>’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</a:t>
            </a:r>
            <a:r>
              <a:rPr lang="en-GB" sz="1200" baseline="-25000" dirty="0">
                <a:latin typeface="Aptos" panose="020B0004020202020204" pitchFamily="34" charset="0"/>
              </a:rPr>
              <a:t>,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</a:t>
            </a:r>
            <a:r>
              <a:rPr lang="en-GB" sz="1200" dirty="0">
                <a:latin typeface="Aptos" panose="020B0004020202020204" pitchFamily="34" charset="0"/>
              </a:rPr>
              <a:t> = [(</a:t>
            </a:r>
            <a:r>
              <a:rPr lang="en-GB" sz="1200" i="1" dirty="0">
                <a:latin typeface="Aptos" panose="020B0004020202020204" pitchFamily="34" charset="0"/>
              </a:rPr>
              <a:t>Q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</a:t>
            </a:r>
            <a:r>
              <a:rPr lang="en-GB" sz="1200" dirty="0">
                <a:latin typeface="Aptos" panose="020B0004020202020204" pitchFamily="34" charset="0"/>
              </a:rPr>
              <a:t> – </a:t>
            </a:r>
            <a:r>
              <a:rPr lang="en-GB" sz="1200" i="1" dirty="0">
                <a:latin typeface="Aptos" panose="020B0004020202020204" pitchFamily="34" charset="0"/>
              </a:rPr>
              <a:t>Q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</a:t>
            </a:r>
            <a:r>
              <a:rPr lang="en-GB" sz="1200" dirty="0">
                <a:latin typeface="Aptos" panose="020B0004020202020204" pitchFamily="34" charset="0"/>
              </a:rPr>
              <a:t>) / (</a:t>
            </a:r>
            <a:r>
              <a:rPr lang="en-GB" sz="1200" i="1" dirty="0">
                <a:latin typeface="Aptos" panose="020B0004020202020204" pitchFamily="34" charset="0"/>
              </a:rPr>
              <a:t>Q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</a:t>
            </a:r>
            <a:r>
              <a:rPr lang="en-GB" sz="1200" dirty="0">
                <a:latin typeface="Aptos" panose="020B0004020202020204" pitchFamily="34" charset="0"/>
              </a:rPr>
              <a:t> + </a:t>
            </a:r>
            <a:r>
              <a:rPr lang="en-GB" sz="1200" i="1" dirty="0">
                <a:latin typeface="Aptos" panose="020B0004020202020204" pitchFamily="34" charset="0"/>
              </a:rPr>
              <a:t>Q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</a:t>
            </a:r>
            <a:r>
              <a:rPr lang="en-GB" sz="1200" dirty="0">
                <a:latin typeface="Aptos" panose="020B0004020202020204" pitchFamily="34" charset="0"/>
              </a:rPr>
              <a:t>)] * exp(2</a:t>
            </a:r>
            <a:r>
              <a:rPr lang="el-GR" sz="1200" i="0" u="none" strike="noStrike" dirty="0">
                <a:effectLst/>
                <a:latin typeface="Aptos" panose="020B0004020202020204" pitchFamily="34" charset="0"/>
              </a:rPr>
              <a:t>σ</a:t>
            </a:r>
            <a:r>
              <a:rPr lang="en-GB" sz="1200" i="0" u="none" strike="noStrike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i="0" u="none" strike="noStrike" baseline="30000" dirty="0">
                <a:effectLst/>
                <a:latin typeface="Aptos" panose="020B0004020202020204" pitchFamily="34" charset="0"/>
              </a:rPr>
              <a:t>2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k</a:t>
            </a:r>
            <a:r>
              <a:rPr lang="en-GB" sz="1200" i="0" u="none" strike="noStrike" baseline="-25000" dirty="0">
                <a:effectLst/>
                <a:latin typeface="Aptos" panose="020B0004020202020204" pitchFamily="34" charset="0"/>
              </a:rPr>
              <a:t>z</a:t>
            </a:r>
            <a:r>
              <a:rPr lang="en-GB" sz="1200" i="0" u="none" strike="noStrike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j-1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k</a:t>
            </a:r>
            <a:r>
              <a:rPr lang="en-GB" sz="1200" i="0" u="none" strike="noStrike" baseline="-25000" dirty="0">
                <a:effectLst/>
                <a:latin typeface="Aptos" panose="020B0004020202020204" pitchFamily="34" charset="0"/>
              </a:rPr>
              <a:t>z</a:t>
            </a:r>
            <a:r>
              <a:rPr lang="en-GB" sz="1200" i="0" u="none" strike="noStrike" baseline="-25000" dirty="0"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j</a:t>
            </a:r>
            <a:r>
              <a:rPr lang="en-GB" sz="1200" dirty="0">
                <a:latin typeface="Aptos" panose="020B0004020202020204" pitchFamily="34" charset="0"/>
              </a:rPr>
              <a:t>) = reflected intensity at interface between j-1 and j if we ignore multiple bounces</a:t>
            </a:r>
          </a:p>
          <a:p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N,sub</a:t>
            </a:r>
            <a:r>
              <a:rPr lang="en-GB" sz="12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GB" sz="1200" dirty="0">
                <a:latin typeface="Aptos" panose="020B0004020202020204" pitchFamily="34" charset="0"/>
              </a:rPr>
              <a:t>= 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dirty="0">
                <a:latin typeface="Aptos" panose="020B0004020202020204" pitchFamily="34" charset="0"/>
              </a:rPr>
              <a:t>’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N,sub</a:t>
            </a:r>
            <a:r>
              <a:rPr lang="en-GB" sz="12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GB" sz="1200" dirty="0">
                <a:latin typeface="Aptos" panose="020B0004020202020204" pitchFamily="34" charset="0"/>
              </a:rPr>
              <a:t>(for substrate interface, there are no multiple bounces) </a:t>
            </a:r>
          </a:p>
          <a:p>
            <a:endParaRPr lang="en-GB" sz="1200" baseline="-25000" dirty="0">
              <a:latin typeface="Aptos" panose="020B0004020202020204" pitchFamily="34" charset="0"/>
            </a:endParaRPr>
          </a:p>
          <a:p>
            <a:r>
              <a:rPr lang="en-GB" sz="1200" dirty="0">
                <a:latin typeface="Aptos" panose="020B0004020202020204" pitchFamily="34" charset="0"/>
              </a:rPr>
              <a:t>Then, starting with 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dirty="0">
                <a:latin typeface="Aptos" panose="020B0004020202020204" pitchFamily="34" charset="0"/>
              </a:rPr>
              <a:t>’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N,sub</a:t>
            </a:r>
            <a:r>
              <a:rPr lang="en-GB" sz="1200" dirty="0">
                <a:latin typeface="Aptos" panose="020B0004020202020204" pitchFamily="34" charset="0"/>
              </a:rPr>
              <a:t>, we can calculate the reflectivity including multiple bounces for the j-1</a:t>
            </a:r>
            <a:r>
              <a:rPr lang="en-GB" sz="1200" baseline="30000" dirty="0">
                <a:latin typeface="Aptos" panose="020B0004020202020204" pitchFamily="34" charset="0"/>
              </a:rPr>
              <a:t>th</a:t>
            </a:r>
            <a:r>
              <a:rPr lang="en-GB" sz="1200" dirty="0">
                <a:latin typeface="Aptos" panose="020B0004020202020204" pitchFamily="34" charset="0"/>
              </a:rPr>
              <a:t> layer:</a:t>
            </a:r>
          </a:p>
          <a:p>
            <a:r>
              <a:rPr lang="en-GB" sz="1200" dirty="0">
                <a:latin typeface="Aptos" panose="020B0004020202020204" pitchFamily="34" charset="0"/>
              </a:rPr>
              <a:t>  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j-1,j</a:t>
            </a:r>
            <a:r>
              <a:rPr lang="en-GB" sz="12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GB" sz="1200" dirty="0">
                <a:latin typeface="Aptos" panose="020B0004020202020204" pitchFamily="34" charset="0"/>
              </a:rPr>
              <a:t>= [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dirty="0">
                <a:latin typeface="Aptos" panose="020B0004020202020204" pitchFamily="34" charset="0"/>
              </a:rPr>
              <a:t>’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j-1,j</a:t>
            </a:r>
            <a:r>
              <a:rPr lang="en-GB" sz="1200" dirty="0">
                <a:latin typeface="Aptos" panose="020B0004020202020204" pitchFamily="34" charset="0"/>
              </a:rPr>
              <a:t>+ 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j,j+1</a:t>
            </a:r>
            <a:r>
              <a:rPr lang="en-GB" sz="12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GB" sz="1200" dirty="0">
                <a:latin typeface="Aptos" panose="020B0004020202020204" pitchFamily="34" charset="0"/>
              </a:rPr>
              <a:t>exp(2i </a:t>
            </a:r>
            <a:r>
              <a:rPr lang="en-GB" sz="1200" i="1" dirty="0">
                <a:latin typeface="Aptos" panose="020B0004020202020204" pitchFamily="34" charset="0"/>
              </a:rPr>
              <a:t>k</a:t>
            </a:r>
            <a:r>
              <a:rPr lang="en-GB" sz="1200" baseline="-25000" dirty="0">
                <a:latin typeface="Aptos" panose="020B0004020202020204" pitchFamily="34" charset="0"/>
              </a:rPr>
              <a:t>z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</a:t>
            </a:r>
            <a:r>
              <a:rPr lang="en-GB" sz="1200" i="1" dirty="0">
                <a:latin typeface="Aptos" panose="020B0004020202020204" pitchFamily="34" charset="0"/>
              </a:rPr>
              <a:t>t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</a:t>
            </a:r>
            <a:r>
              <a:rPr lang="en-GB" sz="1200" dirty="0">
                <a:latin typeface="Aptos" panose="020B0004020202020204" pitchFamily="34" charset="0"/>
              </a:rPr>
              <a:t>) ] / [1 + 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</a:t>
            </a:r>
            <a:r>
              <a:rPr lang="en-GB" sz="1200" dirty="0">
                <a:latin typeface="Aptos" panose="020B0004020202020204" pitchFamily="34" charset="0"/>
              </a:rPr>
              <a:t> 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dirty="0">
                <a:latin typeface="Aptos" panose="020B0004020202020204" pitchFamily="34" charset="0"/>
              </a:rPr>
              <a:t>’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</a:t>
            </a:r>
            <a:r>
              <a:rPr lang="en-GB" sz="1200" dirty="0">
                <a:latin typeface="Aptos" panose="020B0004020202020204" pitchFamily="34" charset="0"/>
              </a:rPr>
              <a:t>exp(2i </a:t>
            </a:r>
            <a:r>
              <a:rPr lang="en-GB" sz="1200" i="1" dirty="0">
                <a:latin typeface="Aptos" panose="020B0004020202020204" pitchFamily="34" charset="0"/>
              </a:rPr>
              <a:t>k</a:t>
            </a:r>
            <a:r>
              <a:rPr lang="en-GB" sz="1200" baseline="-25000" dirty="0">
                <a:latin typeface="Aptos" panose="020B0004020202020204" pitchFamily="34" charset="0"/>
              </a:rPr>
              <a:t>z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</a:t>
            </a:r>
            <a:r>
              <a:rPr lang="en-GB" sz="1200" i="1" dirty="0">
                <a:latin typeface="Aptos" panose="020B0004020202020204" pitchFamily="34" charset="0"/>
              </a:rPr>
              <a:t>t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</a:t>
            </a:r>
            <a:r>
              <a:rPr lang="en-GB" sz="1200" dirty="0">
                <a:latin typeface="Aptos" panose="020B0004020202020204" pitchFamily="34" charset="0"/>
              </a:rPr>
              <a:t>)] </a:t>
            </a:r>
          </a:p>
          <a:p>
            <a:endParaRPr lang="en-GB" sz="1200" dirty="0">
              <a:latin typeface="Aptos" panose="020B0004020202020204" pitchFamily="34" charset="0"/>
            </a:endParaRPr>
          </a:p>
          <a:p>
            <a:r>
              <a:rPr lang="en-GB" sz="1200" b="1" dirty="0">
                <a:latin typeface="Aptos" panose="020B0004020202020204" pitchFamily="34" charset="0"/>
              </a:rPr>
              <a:t>Strategy: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For each value of the input 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</a:t>
            </a:r>
            <a:endParaRPr lang="en-GB" sz="1200" i="1" u="none" strike="noStrike" dirty="0">
              <a:effectLst/>
              <a:latin typeface="Aptos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Calculate </a:t>
            </a:r>
            <a:r>
              <a:rPr lang="en-GB" sz="1200" i="1" dirty="0">
                <a:latin typeface="Aptos" panose="020B0004020202020204" pitchFamily="34" charset="0"/>
              </a:rPr>
              <a:t>k </a:t>
            </a:r>
            <a:r>
              <a:rPr lang="en-GB" sz="1200" dirty="0">
                <a:latin typeface="Aptos" panose="020B0004020202020204" pitchFamily="34" charset="0"/>
              </a:rPr>
              <a:t>= |</a:t>
            </a:r>
            <a:r>
              <a:rPr lang="en-GB" sz="1200" i="1" u="sng" dirty="0">
                <a:latin typeface="Aptos" panose="020B0004020202020204" pitchFamily="34" charset="0"/>
              </a:rPr>
              <a:t>k</a:t>
            </a:r>
            <a:r>
              <a:rPr lang="en-GB" sz="1200" dirty="0">
                <a:latin typeface="Aptos" panose="020B0004020202020204" pitchFamily="34" charset="0"/>
              </a:rPr>
              <a:t>|, </a:t>
            </a:r>
            <a:r>
              <a:rPr lang="en-GB" sz="1200" i="1" dirty="0">
                <a:latin typeface="Aptos" panose="020B0004020202020204" pitchFamily="34" charset="0"/>
              </a:rPr>
              <a:t>k</a:t>
            </a:r>
            <a:r>
              <a:rPr lang="en-GB" sz="1200" baseline="-25000" dirty="0">
                <a:latin typeface="Aptos" panose="020B0004020202020204" pitchFamily="34" charset="0"/>
              </a:rPr>
              <a:t>z</a:t>
            </a:r>
            <a:r>
              <a:rPr lang="en-GB" sz="1200" dirty="0">
                <a:latin typeface="Aptos" panose="020B0004020202020204" pitchFamily="34" charset="0"/>
              </a:rPr>
              <a:t>, and </a:t>
            </a:r>
            <a:r>
              <a:rPr lang="en-GB" sz="1200" i="1" dirty="0">
                <a:latin typeface="Aptos" panose="020B0004020202020204" pitchFamily="34" charset="0"/>
              </a:rPr>
              <a:t>Q</a:t>
            </a:r>
            <a:r>
              <a:rPr lang="en-GB" sz="1200" dirty="0">
                <a:latin typeface="Aptos" panose="020B00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Then calculate 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N,sub</a:t>
            </a:r>
            <a:r>
              <a:rPr lang="en-GB" sz="1200" dirty="0">
                <a:latin typeface="Aptos" panose="020B00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Iterate from j = </a:t>
            </a:r>
            <a:r>
              <a:rPr lang="en-GB" sz="1200" i="1" dirty="0">
                <a:latin typeface="Aptos" panose="020B0004020202020204" pitchFamily="34" charset="0"/>
              </a:rPr>
              <a:t>N</a:t>
            </a:r>
            <a:r>
              <a:rPr lang="en-GB" sz="1200" dirty="0">
                <a:latin typeface="Aptos" panose="020B0004020202020204" pitchFamily="34" charset="0"/>
              </a:rPr>
              <a:t> to 0, calculating 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j-1,j</a:t>
            </a:r>
            <a:r>
              <a:rPr lang="en-GB" sz="1200" dirty="0">
                <a:latin typeface="Aptos" panose="020B0004020202020204" pitchFamily="34" charset="0"/>
              </a:rPr>
              <a:t> for each 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The total reflectivity coefficient will be 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0,1</a:t>
            </a:r>
            <a:r>
              <a:rPr lang="en-GB" sz="1200" dirty="0">
                <a:latin typeface="Aptos" panose="020B00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The final measured reflectivity (at a given 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</a:t>
            </a:r>
            <a:r>
              <a:rPr lang="en-GB" sz="1200" u="none" strike="noStrike" dirty="0">
                <a:effectLst/>
                <a:latin typeface="Aptos" panose="020B0004020202020204" pitchFamily="34" charset="0"/>
              </a:rPr>
              <a:t>) is 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R</a:t>
            </a:r>
            <a:r>
              <a:rPr lang="en-GB" sz="1200" u="none" strike="noStrike" dirty="0">
                <a:effectLst/>
                <a:latin typeface="Aptos" panose="020B0004020202020204" pitchFamily="34" charset="0"/>
              </a:rPr>
              <a:t> = abs(</a:t>
            </a:r>
            <a:r>
              <a:rPr lang="en-GB" sz="1200" i="1" dirty="0">
                <a:latin typeface="Aptos" panose="020B0004020202020204" pitchFamily="34" charset="0"/>
              </a:rPr>
              <a:t>r</a:t>
            </a:r>
            <a:r>
              <a:rPr lang="en-GB" sz="1200" baseline="-25000" dirty="0">
                <a:solidFill>
                  <a:srgbClr val="C00000"/>
                </a:solidFill>
                <a:latin typeface="Aptos" panose="020B0004020202020204" pitchFamily="34" charset="0"/>
              </a:rPr>
              <a:t>0,1</a:t>
            </a:r>
            <a:r>
              <a:rPr lang="en-GB" sz="1200" baseline="30000" dirty="0">
                <a:latin typeface="Aptos" panose="020B0004020202020204" pitchFamily="34" charset="0"/>
              </a:rPr>
              <a:t>2</a:t>
            </a:r>
            <a:r>
              <a:rPr lang="en-GB" sz="1200" dirty="0">
                <a:latin typeface="Aptos" panose="020B00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Loop over 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</a:t>
            </a:r>
            <a:r>
              <a:rPr lang="en-GB" sz="1200" u="none" strike="noStrike" dirty="0">
                <a:effectLst/>
                <a:latin typeface="Aptos" panose="020B0004020202020204" pitchFamily="34" charset="0"/>
              </a:rPr>
              <a:t> to produce the curve R(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</a:t>
            </a:r>
            <a:r>
              <a:rPr lang="en-GB" sz="1200" u="none" strike="noStrike" dirty="0">
                <a:effectLst/>
                <a:latin typeface="Aptos" panose="020B0004020202020204" pitchFamily="34" charset="0"/>
              </a:rPr>
              <a:t>).</a:t>
            </a:r>
            <a:endParaRPr lang="en-GB" sz="1200" dirty="0">
              <a:latin typeface="Aptos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Aptos" panose="020B0004020202020204" pitchFamily="34" charset="0"/>
            </a:endParaRPr>
          </a:p>
          <a:p>
            <a:endParaRPr lang="en-GB" sz="1200" dirty="0">
              <a:latin typeface="Aptos" panose="020B0004020202020204" pitchFamily="34" charset="0"/>
            </a:endParaRPr>
          </a:p>
          <a:p>
            <a:endParaRPr lang="en-GB" sz="1200" baseline="-250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GB" sz="1200" i="0" u="none" strike="noStrike" dirty="0">
                <a:effectLst/>
                <a:latin typeface="Aptos" panose="020B0004020202020204" pitchFamily="34" charset="0"/>
              </a:rPr>
              <a:t>  </a:t>
            </a:r>
            <a:endParaRPr lang="en-GB" sz="1200" dirty="0">
              <a:latin typeface="Aptos" panose="020B0004020202020204" pitchFamily="34" charset="0"/>
            </a:endParaRPr>
          </a:p>
        </p:txBody>
      </p:sp>
      <p:pic>
        <p:nvPicPr>
          <p:cNvPr id="72" name="Picture 71" descr="A diagram of a diagram&#10;&#10;AI-generated content may be incorrect.">
            <a:extLst>
              <a:ext uri="{FF2B5EF4-FFF2-40B4-BE49-F238E27FC236}">
                <a16:creationId xmlns:a16="http://schemas.microsoft.com/office/drawing/2014/main" id="{74A21C1D-0DDA-3699-D5F9-9552FC5E89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2101" y="2978550"/>
            <a:ext cx="7289614" cy="3732408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C8F3451-04E9-4575-765B-C30B5B8F8ADF}"/>
              </a:ext>
            </a:extLst>
          </p:cNvPr>
          <p:cNvSpPr txBox="1"/>
          <p:nvPr/>
        </p:nvSpPr>
        <p:spPr>
          <a:xfrm>
            <a:off x="8994749" y="147042"/>
            <a:ext cx="30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latin typeface="Aptos" panose="020B0004020202020204" pitchFamily="34" charset="0"/>
              </a:rPr>
              <a:t>Parratt Recursive Approach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84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7970D-C2DA-FF99-4143-1E0DEE51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95C3593-2A7A-6DF2-74ED-7FB85A1E1A8B}"/>
              </a:ext>
            </a:extLst>
          </p:cNvPr>
          <p:cNvSpPr txBox="1"/>
          <p:nvPr/>
        </p:nvSpPr>
        <p:spPr>
          <a:xfrm>
            <a:off x="123217" y="325636"/>
            <a:ext cx="81038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The idea is to begin with a list of: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dirty="0">
                <a:latin typeface="Aptos" panose="020B0004020202020204" pitchFamily="34" charset="0"/>
              </a:rPr>
              <a:t>N+2 scattering length densities (in </a:t>
            </a:r>
            <a:r>
              <a:rPr lang="en-GB" sz="1200" b="0" i="0" u="none" strike="noStrike" dirty="0">
                <a:effectLst/>
                <a:latin typeface="Aptos" panose="020B0004020202020204" pitchFamily="34" charset="0"/>
              </a:rPr>
              <a:t>Å</a:t>
            </a:r>
            <a:r>
              <a:rPr lang="en-GB" sz="1200" b="0" i="0" u="none" strike="noStrike" baseline="30000" dirty="0">
                <a:effectLst/>
                <a:latin typeface="Aptos" panose="020B0004020202020204" pitchFamily="34" charset="0"/>
              </a:rPr>
              <a:t>-2</a:t>
            </a:r>
            <a:r>
              <a:rPr lang="en-GB" sz="1200" b="0" i="0" u="none" strike="noStrike" dirty="0">
                <a:effectLst/>
                <a:latin typeface="Aptos" panose="020B0004020202020204" pitchFamily="34" charset="0"/>
              </a:rPr>
              <a:t>, where 1</a:t>
            </a:r>
            <a:r>
              <a:rPr lang="en-GB" sz="1200" dirty="0">
                <a:latin typeface="Aptos" panose="020B0004020202020204" pitchFamily="34" charset="0"/>
              </a:rPr>
              <a:t> </a:t>
            </a:r>
            <a:r>
              <a:rPr lang="en-GB" sz="1200" b="0" i="0" u="none" strike="noStrike" dirty="0">
                <a:effectLst/>
                <a:latin typeface="Aptos" panose="020B0004020202020204" pitchFamily="34" charset="0"/>
              </a:rPr>
              <a:t>Å = 10</a:t>
            </a:r>
            <a:r>
              <a:rPr lang="en-GB" sz="1200" b="0" i="0" u="none" strike="noStrike" baseline="30000" dirty="0">
                <a:effectLst/>
                <a:latin typeface="Aptos" panose="020B0004020202020204" pitchFamily="34" charset="0"/>
              </a:rPr>
              <a:t>-10</a:t>
            </a:r>
            <a:r>
              <a:rPr lang="en-GB" sz="1200" b="0" i="0" u="none" strike="noStrike" dirty="0">
                <a:effectLst/>
                <a:latin typeface="Aptos" panose="020B0004020202020204" pitchFamily="34" charset="0"/>
              </a:rPr>
              <a:t> m)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dirty="0">
                <a:latin typeface="Aptos" panose="020B0004020202020204" pitchFamily="34" charset="0"/>
              </a:rPr>
              <a:t>N thicknesses  (in </a:t>
            </a:r>
            <a:r>
              <a:rPr lang="en-GB" sz="1200" b="0" i="0" u="none" strike="noStrike" dirty="0">
                <a:effectLst/>
                <a:latin typeface="Aptos" panose="020B0004020202020204" pitchFamily="34" charset="0"/>
              </a:rPr>
              <a:t>Å</a:t>
            </a:r>
            <a:r>
              <a:rPr lang="en-GB" sz="1200" dirty="0">
                <a:latin typeface="Aptos" panose="020B0004020202020204" pitchFamily="34" charset="0"/>
              </a:rPr>
              <a:t>) </a:t>
            </a:r>
          </a:p>
          <a:p>
            <a:pPr marL="742950" lvl="1" indent="-285750">
              <a:buFont typeface="+mj-lt"/>
              <a:buAutoNum type="romanLcPeriod"/>
            </a:pPr>
            <a:r>
              <a:rPr lang="en-GB" sz="1200" dirty="0">
                <a:latin typeface="Aptos" panose="020B0004020202020204" pitchFamily="34" charset="0"/>
              </a:rPr>
              <a:t>N+1 Gaussian roughnesses (in</a:t>
            </a:r>
            <a:r>
              <a:rPr lang="en-GB" sz="1200" b="0" i="0" u="none" strike="noStrike" dirty="0">
                <a:effectLst/>
                <a:latin typeface="Aptos" panose="020B0004020202020204" pitchFamily="34" charset="0"/>
              </a:rPr>
              <a:t> Å</a:t>
            </a:r>
            <a:r>
              <a:rPr lang="en-GB" sz="1200" dirty="0">
                <a:latin typeface="Aptos" panose="020B00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From these, it should be possible to produce the R(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</a:t>
            </a:r>
            <a:r>
              <a:rPr lang="en-GB" sz="1200" dirty="0">
                <a:latin typeface="Aptos" panose="020B0004020202020204" pitchFamily="34" charset="0"/>
              </a:rPr>
              <a:t>) curve (say, from </a:t>
            </a:r>
            <a:r>
              <a:rPr lang="el-GR" sz="1200" i="1" u="none" strike="noStrike" dirty="0">
                <a:effectLst/>
                <a:latin typeface="Aptos" panose="020B0004020202020204" pitchFamily="34" charset="0"/>
              </a:rPr>
              <a:t>θ </a:t>
            </a:r>
            <a:r>
              <a:rPr lang="en-GB" sz="1200" i="1" u="none" strike="noStrike" dirty="0">
                <a:effectLst/>
                <a:latin typeface="Aptos" panose="020B0004020202020204" pitchFamily="34" charset="0"/>
              </a:rPr>
              <a:t>= </a:t>
            </a:r>
            <a:r>
              <a:rPr lang="en-GB" sz="1200" dirty="0">
                <a:latin typeface="Aptos" panose="020B0004020202020204" pitchFamily="34" charset="0"/>
              </a:rPr>
              <a:t>0˚to 4˚) and the corresponding SLD profile.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ptos" panose="020B0004020202020204" pitchFamily="34" charset="0"/>
              </a:rPr>
              <a:t>Something like this: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Aptos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latin typeface="Aptos" panose="020B0004020202020204" pitchFamily="34" charset="0"/>
            </a:endParaRPr>
          </a:p>
          <a:p>
            <a:endParaRPr lang="en-GB" sz="1200" dirty="0">
              <a:latin typeface="Aptos" panose="020B00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5A36A0-0807-AF4D-F8A6-2E61D418BE95}"/>
              </a:ext>
            </a:extLst>
          </p:cNvPr>
          <p:cNvSpPr txBox="1"/>
          <p:nvPr/>
        </p:nvSpPr>
        <p:spPr>
          <a:xfrm>
            <a:off x="9913065" y="140970"/>
            <a:ext cx="215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latin typeface="Aptos" panose="020B0004020202020204" pitchFamily="34" charset="0"/>
              </a:rPr>
              <a:t>Combining the two</a:t>
            </a:r>
            <a:endParaRPr lang="en-GB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AC6219B5-6D4C-AD28-E403-A6F8273A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50" t="1144" r="6736" b="53161"/>
          <a:stretch/>
        </p:blipFill>
        <p:spPr>
          <a:xfrm>
            <a:off x="5965031" y="2174081"/>
            <a:ext cx="4107657" cy="3133725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A00F5F53-8D14-E0A1-584C-D20D319020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02020"/>
              </a:clrFrom>
              <a:clrTo>
                <a:srgbClr val="202020">
                  <a:alpha val="0"/>
                </a:srgbClr>
              </a:clrTo>
            </a:clrChange>
          </a:blip>
          <a:srcRect l="4074" t="52154" r="3816" b="2152"/>
          <a:stretch/>
        </p:blipFill>
        <p:spPr>
          <a:xfrm>
            <a:off x="1614488" y="2174082"/>
            <a:ext cx="4236243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4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11E338-E681-38E5-51E8-D25171591D1D}"/>
              </a:ext>
            </a:extLst>
          </p:cNvPr>
          <p:cNvGrpSpPr/>
          <p:nvPr/>
        </p:nvGrpSpPr>
        <p:grpSpPr>
          <a:xfrm>
            <a:off x="1959262" y="1226132"/>
            <a:ext cx="7937745" cy="3991782"/>
            <a:chOff x="4066668" y="2540582"/>
            <a:chExt cx="7937745" cy="39917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0701F0F-8430-D5D8-D9F0-B73C17075E91}"/>
                </a:ext>
              </a:extLst>
            </p:cNvPr>
            <p:cNvGrpSpPr/>
            <p:nvPr/>
          </p:nvGrpSpPr>
          <p:grpSpPr>
            <a:xfrm>
              <a:off x="4066668" y="2540582"/>
              <a:ext cx="7937745" cy="3991782"/>
              <a:chOff x="2795081" y="664522"/>
              <a:chExt cx="7937745" cy="399178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BC2A695-8201-64F5-A1E3-431EC34AD52D}"/>
                  </a:ext>
                </a:extLst>
              </p:cNvPr>
              <p:cNvGrpSpPr/>
              <p:nvPr/>
            </p:nvGrpSpPr>
            <p:grpSpPr>
              <a:xfrm>
                <a:off x="3349556" y="2201696"/>
                <a:ext cx="5492887" cy="2454608"/>
                <a:chOff x="3349555" y="1360256"/>
                <a:chExt cx="5492887" cy="245460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92AC8CE-5151-4804-484A-3F57B3271486}"/>
                    </a:ext>
                  </a:extLst>
                </p:cNvPr>
                <p:cNvSpPr/>
                <p:nvPr/>
              </p:nvSpPr>
              <p:spPr>
                <a:xfrm>
                  <a:off x="3349557" y="3043136"/>
                  <a:ext cx="5492885" cy="771728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Substrate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16A7EE8-D697-7559-D7AD-33671757E2EF}"/>
                    </a:ext>
                  </a:extLst>
                </p:cNvPr>
                <p:cNvSpPr/>
                <p:nvPr/>
              </p:nvSpPr>
              <p:spPr>
                <a:xfrm>
                  <a:off x="3349557" y="2762656"/>
                  <a:ext cx="5492885" cy="28048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A571378-38C8-1CC2-AD73-5840CC12CD35}"/>
                    </a:ext>
                  </a:extLst>
                </p:cNvPr>
                <p:cNvSpPr/>
                <p:nvPr/>
              </p:nvSpPr>
              <p:spPr>
                <a:xfrm>
                  <a:off x="3349557" y="2482176"/>
                  <a:ext cx="5492885" cy="28048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92B68CA-2C5E-16E7-AEE4-3EA5911C8337}"/>
                    </a:ext>
                  </a:extLst>
                </p:cNvPr>
                <p:cNvSpPr/>
                <p:nvPr/>
              </p:nvSpPr>
              <p:spPr>
                <a:xfrm>
                  <a:off x="3349556" y="2201696"/>
                  <a:ext cx="5492885" cy="28048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j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8B455A4-5AE8-42D6-F4CE-D4DCFDA5E21F}"/>
                    </a:ext>
                  </a:extLst>
                </p:cNvPr>
                <p:cNvSpPr/>
                <p:nvPr/>
              </p:nvSpPr>
              <p:spPr>
                <a:xfrm>
                  <a:off x="3349556" y="1921216"/>
                  <a:ext cx="5492885" cy="2804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j-1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3B25B60-F666-0C30-7101-D2AD6B9F6C07}"/>
                    </a:ext>
                  </a:extLst>
                </p:cNvPr>
                <p:cNvSpPr/>
                <p:nvPr/>
              </p:nvSpPr>
              <p:spPr>
                <a:xfrm>
                  <a:off x="3349555" y="1360256"/>
                  <a:ext cx="5492885" cy="28048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9583377-A695-CDC7-9019-D7C23E02A915}"/>
                    </a:ext>
                  </a:extLst>
                </p:cNvPr>
                <p:cNvSpPr/>
                <p:nvPr/>
              </p:nvSpPr>
              <p:spPr>
                <a:xfrm>
                  <a:off x="3349555" y="1640736"/>
                  <a:ext cx="5492885" cy="280480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474A136-FD8C-0F88-09CD-413CBB3CE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5081" y="959795"/>
                <a:ext cx="3223097" cy="12094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0F571B5-7643-18E4-52F1-74B778D042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8178" y="959795"/>
                <a:ext cx="3223097" cy="12094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85C09B-1EA2-39A0-BA8E-8B9E83616871}"/>
                  </a:ext>
                </a:extLst>
              </p:cNvPr>
              <p:cNvSpPr txBox="1"/>
              <p:nvPr/>
            </p:nvSpPr>
            <p:spPr>
              <a:xfrm>
                <a:off x="2855670" y="664522"/>
                <a:ext cx="1088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i="1" dirty="0"/>
                  <a:t>k = </a:t>
                </a:r>
                <a:r>
                  <a:rPr lang="en-GB" dirty="0">
                    <a:latin typeface="Helvetica" pitchFamily="2" charset="0"/>
                  </a:rPr>
                  <a:t>2</a:t>
                </a:r>
                <a:r>
                  <a:rPr lang="el-GR" i="0" u="none" strike="noStrike" dirty="0">
                    <a:effectLst/>
                    <a:latin typeface="Helvetica" pitchFamily="2" charset="0"/>
                  </a:rPr>
                  <a:t>π</a:t>
                </a:r>
                <a:r>
                  <a:rPr lang="en-GB" i="0" u="none" strike="noStrike" dirty="0">
                    <a:effectLst/>
                    <a:latin typeface="Helvetica" pitchFamily="2" charset="0"/>
                  </a:rPr>
                  <a:t> / </a:t>
                </a:r>
                <a:r>
                  <a:rPr lang="el-GR" i="0" u="none" strike="noStrike" dirty="0">
                    <a:effectLst/>
                    <a:latin typeface="Helvetica" pitchFamily="2" charset="0"/>
                  </a:rPr>
                  <a:t>λ</a:t>
                </a:r>
                <a:endParaRPr lang="en-GB" dirty="0">
                  <a:latin typeface="Helvetica" pitchFamily="2" charset="0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45D09D4-2093-9A89-45DA-D3144D436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8599" y="2234611"/>
                <a:ext cx="446754" cy="2151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F66B0EC-DBE1-A3D0-D4C8-CD781B6319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9729" y="1221328"/>
                <a:ext cx="3223097" cy="12094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1400ED88-06BD-B1FD-4AD8-08B7E0D3EA47}"/>
                </a:ext>
              </a:extLst>
            </p:cNvPr>
            <p:cNvSpPr/>
            <p:nvPr/>
          </p:nvSpPr>
          <p:spPr>
            <a:xfrm rot="16200000">
              <a:off x="6698901" y="3828359"/>
              <a:ext cx="700392" cy="472040"/>
            </a:xfrm>
            <a:prstGeom prst="arc">
              <a:avLst>
                <a:gd name="adj1" fmla="val 16200000"/>
                <a:gd name="adj2" fmla="val 1871922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51F453-44C1-B460-5D6A-55841DE9F2A6}"/>
                </a:ext>
              </a:extLst>
            </p:cNvPr>
            <p:cNvSpPr txBox="1"/>
            <p:nvPr/>
          </p:nvSpPr>
          <p:spPr>
            <a:xfrm>
              <a:off x="6444177" y="3761610"/>
              <a:ext cx="316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u="none" strike="noStrike" dirty="0">
                  <a:effectLst/>
                  <a:latin typeface="Google Sans"/>
                </a:rPr>
                <a:t>θ</a:t>
              </a:r>
              <a:endParaRPr lang="en-GB" i="1" dirty="0">
                <a:latin typeface="Helvetica" pitchFamily="2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CF5B9E-2AF8-07F2-81C4-79380D6DF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9673" y="4092836"/>
              <a:ext cx="429423" cy="2228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BBB718-DCA5-2EDC-21DA-16B084C16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9096" y="2846493"/>
              <a:ext cx="3223097" cy="1209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2B1DEE-C572-E878-A55C-96E8C6FB0EF7}"/>
                </a:ext>
              </a:extLst>
            </p:cNvPr>
            <p:cNvCxnSpPr>
              <a:cxnSpLocks/>
            </p:cNvCxnSpPr>
            <p:nvPr/>
          </p:nvCxnSpPr>
          <p:spPr>
            <a:xfrm>
              <a:off x="8321829" y="4121308"/>
              <a:ext cx="446754" cy="2151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A79FC8-4CC2-C87B-712A-45B45B808745}"/>
                </a:ext>
              </a:extLst>
            </p:cNvPr>
            <p:cNvSpPr/>
            <p:nvPr/>
          </p:nvSpPr>
          <p:spPr>
            <a:xfrm>
              <a:off x="7285117" y="4045330"/>
              <a:ext cx="1808877" cy="419514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F6CFD0-AB8C-F896-6B9A-2676EC18331F}"/>
                </a:ext>
              </a:extLst>
            </p:cNvPr>
            <p:cNvSpPr txBox="1"/>
            <p:nvPr/>
          </p:nvSpPr>
          <p:spPr>
            <a:xfrm>
              <a:off x="7643563" y="4437111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solidFill>
                    <a:srgbClr val="FF0000"/>
                  </a:solidFill>
                </a:rPr>
                <a:t>Multiple bounces</a:t>
              </a:r>
              <a:endParaRPr lang="en-GB" sz="1000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3C5DEE9-6121-DBCC-36E1-D666DEFE8530}"/>
                </a:ext>
              </a:extLst>
            </p:cNvPr>
            <p:cNvCxnSpPr/>
            <p:nvPr/>
          </p:nvCxnSpPr>
          <p:spPr>
            <a:xfrm>
              <a:off x="9351169" y="4217996"/>
              <a:ext cx="0" cy="1402400"/>
            </a:xfrm>
            <a:prstGeom prst="straightConnector1">
              <a:avLst/>
            </a:prstGeom>
            <a:ln>
              <a:solidFill>
                <a:schemeClr val="accent5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1DC6D8-B4A2-68CB-76DD-06ADF5D9BF3F}"/>
                </a:ext>
              </a:extLst>
            </p:cNvPr>
            <p:cNvSpPr txBox="1"/>
            <p:nvPr/>
          </p:nvSpPr>
          <p:spPr>
            <a:xfrm>
              <a:off x="8215995" y="4717591"/>
              <a:ext cx="11469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solidFill>
                    <a:schemeClr val="accent5"/>
                  </a:solidFill>
                </a:rPr>
                <a:t>And the same for all other layers</a:t>
              </a:r>
              <a:endParaRPr lang="en-GB" sz="1000" dirty="0">
                <a:solidFill>
                  <a:schemeClr val="accent5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78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697</Words>
  <Application>Microsoft Macintosh PowerPoint</Application>
  <PresentationFormat>Widescreen</PresentationFormat>
  <Paragraphs>74</Paragraphs>
  <Slides>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Google Sans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Griggs</dc:creator>
  <cp:lastModifiedBy>William Griggs</cp:lastModifiedBy>
  <cp:revision>4</cp:revision>
  <dcterms:created xsi:type="dcterms:W3CDTF">2025-06-02T14:34:08Z</dcterms:created>
  <dcterms:modified xsi:type="dcterms:W3CDTF">2025-06-02T18:19:58Z</dcterms:modified>
</cp:coreProperties>
</file>