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F103AC-2D62-4942-A0C8-F533A4A80F35}">
  <a:tblStyle styleId="{5BF103AC-2D62-4942-A0C8-F533A4A80F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05b96b1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c05b96b1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c05b96b1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c05b96b1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c05b96b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c05b96b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05b96b1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c05b96b1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05b96b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c05b96b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c05b96b1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c05b96b1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c05b96b1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c05b96b1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05b96b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c05b96b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c05b96b1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c05b96b1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d84514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d84514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05b96b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05b96b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05b96b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c05b96b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05b96b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c05b96b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c05b96b1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c05b96b1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f48525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f4852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f4852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f4852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c05b96b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c05b96b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c05b96b1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c05b96b1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05b96b1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05b96b1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c05b96b1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c05b96b1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05b96b1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05b96b1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aws.amazon.com/deepracer/latest/developerguide/awsracerdg.pdf" TargetMode="External"/><Relationship Id="rId4" Type="http://schemas.openxmlformats.org/officeDocument/2006/relationships/hyperlink" Target="https://docs.aws.amazon.com/deepracer/latest/developerguide/deepracer-reward-function-input.html" TargetMode="External"/><Relationship Id="rId5" Type="http://schemas.openxmlformats.org/officeDocument/2006/relationships/hyperlink" Target="https://www.youtube.com/watch?v=8uaUaPIU8_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DeepRacer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Avoidance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Caldwell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Vehicle Sensors</a:t>
            </a:r>
            <a:endParaRPr sz="30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26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mages are converted into grayscale.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lowest cost sensor solution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Stereo 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generate depth information of objects on 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LIDAR sensor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light detection and ranging sensor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continuous visibility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Reward Functions</a:t>
            </a:r>
            <a:endParaRPr sz="30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incentivize car (agent) to take specific actions as it explores the track (environment).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Lambda functions written in 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several to train the different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best performing model combined multiple examples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Parameters</a:t>
            </a:r>
            <a:endParaRPr sz="30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all_wheels_on_track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closest_objects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distance_from_center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is_left_of_center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is_reversed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objects_location</a:t>
            </a:r>
            <a:endParaRPr sz="1800"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objects_left_of_center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steering_angle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track_width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waypoints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Reinforcement Learning Process</a:t>
            </a:r>
            <a:endParaRPr sz="3000"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75" y="1419950"/>
            <a:ext cx="7048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Positive Training</a:t>
            </a:r>
            <a:endParaRPr sz="30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0" y="1521800"/>
            <a:ext cx="3915725" cy="315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50" y="294000"/>
            <a:ext cx="3970024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650" y="1521800"/>
            <a:ext cx="3970017" cy="31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Slower</a:t>
            </a:r>
            <a:r>
              <a:rPr lang="en" sz="3000"/>
              <a:t> Training</a:t>
            </a:r>
            <a:endParaRPr sz="300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950" y="294022"/>
            <a:ext cx="3915725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950" y="1521800"/>
            <a:ext cx="3915725" cy="315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50" y="1521800"/>
            <a:ext cx="4082832" cy="3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Negative</a:t>
            </a:r>
            <a:r>
              <a:rPr lang="en" sz="3000"/>
              <a:t> </a:t>
            </a:r>
            <a:r>
              <a:rPr lang="en" sz="3000"/>
              <a:t>Training</a:t>
            </a:r>
            <a:endParaRPr sz="3000"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200" y="294010"/>
            <a:ext cx="3915725" cy="11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25" y="1508625"/>
            <a:ext cx="3882188" cy="313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201" y="1508625"/>
            <a:ext cx="3915725" cy="313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Evaluating Models</a:t>
            </a:r>
            <a:endParaRPr sz="3000"/>
          </a:p>
        </p:txBody>
      </p:sp>
      <p:sp>
        <p:nvSpPr>
          <p:cNvPr id="243" name="Google Shape;243;p29"/>
          <p:cNvSpPr txBox="1"/>
          <p:nvPr/>
        </p:nvSpPr>
        <p:spPr>
          <a:xfrm>
            <a:off x="1443075" y="1112550"/>
            <a:ext cx="676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models passed evaluation within the short time trained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times are in (MM:SS:mmm)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4" name="Google Shape;244;p29"/>
          <p:cNvGraphicFramePr/>
          <p:nvPr/>
        </p:nvGraphicFramePr>
        <p:xfrm>
          <a:off x="671275" y="198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{5BF103AC-2D62-4942-A0C8-F533A4A80F35}</a:tableStyleId>
              </a:tblPr>
              <a:tblGrid>
                <a:gridCol w="209097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 details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Lap 1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Lap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Lap 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Time trial v_1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00:26.533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00:26.034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00:26.347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Time trial v_5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00:17.592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00:17.462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00:18.210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Object avoidance v_5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00:25.400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00:24.000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00:24.668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Object avoidance v_t5.4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00:18.262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00:17.486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00:18.283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Convolutional Neural Network</a:t>
            </a:r>
            <a:endParaRPr sz="3000"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25" y="1440925"/>
            <a:ext cx="6838850" cy="30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97525" y="1043500"/>
            <a:ext cx="64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now rely solely on sensors for image processing.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Best Performing Model</a:t>
            </a:r>
            <a:endParaRPr sz="30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25" y="1307850"/>
            <a:ext cx="6791851" cy="30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Executive Summary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23 models were trained from 15 </a:t>
            </a:r>
            <a:r>
              <a:rPr lang="en" sz="1800"/>
              <a:t>minutes to 3 hours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were also cloned from earlier versions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models passed evaluation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laps without going completely off track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Some also avoided 2 fixed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29% of project’s budget was used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297500" y="1273775"/>
            <a:ext cx="70389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models passed evaluation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in time trials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in object avoidance with 2 fixed objects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Setup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Discount factor for hyperparameters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Stereo camera for sensors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Waypoints and objects_location for parameters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29% of project’s budget was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times need to be increased for more robust results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Next Steps</a:t>
            </a:r>
            <a:endParaRPr sz="3000"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environments with lower training costs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Local setup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individual AWS services and spot pricing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optimal waypoints for left and right lanes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 </a:t>
            </a:r>
            <a:r>
              <a:rPr lang="en" sz="1800"/>
              <a:t>more scenarios</a:t>
            </a:r>
            <a:r>
              <a:rPr lang="en" sz="1800"/>
              <a:t> after longer training times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Compete in head-to-head races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AWS (2021).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AWS DeepRacer Developer Guide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AWS (2021).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Input Parameters of the AWS DeepRacer Reward Function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Kesha Williams (2020).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Get rolling with machine learning on AWS DeepRacer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System to explore reinforcement learning and to build autonomous driving applications.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Consists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 DeepRacer Console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 DeepRacer Vehicle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 DeepRacer League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 Console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Graphical user interface.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 reinforcement learning model with a specified reward function, optimization algorithm, environment, and hyperparameters.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Choose a simulated track to train and evaluate a model by using SageMaker and AWS RoboMaker.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Clone a trained model to optimize your model's performance.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DeepRacer </a:t>
            </a:r>
            <a:r>
              <a:rPr lang="en" sz="3000"/>
              <a:t>Architecture</a:t>
            </a:r>
            <a:endParaRPr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75" y="1643338"/>
            <a:ext cx="4556601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SageMaker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RoboMaker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CloudWatch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Lambda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Tensorflow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Project’s </a:t>
            </a:r>
            <a:r>
              <a:rPr lang="en" sz="3000"/>
              <a:t>Budget was $100</a:t>
            </a:r>
            <a:endParaRPr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201250"/>
            <a:ext cx="74169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Evaluated progress after: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free trial had expired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 $25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Spent $28.64 total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examples online would cost $10k+ to replicate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See Next Steps slide for ways to reduce</a:t>
            </a: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75" y="2571751"/>
            <a:ext cx="7416950" cy="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Setup Models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Tracks</a:t>
            </a:r>
            <a:endParaRPr sz="265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AWS Summit Raceway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provides a solid training warm up.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Oval Track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 choice for getting started.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re:Invent 2018 Wide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it to get started with object avoidance.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Race Types</a:t>
            </a:r>
            <a:endParaRPr sz="30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24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trial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 avoidance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to 4 fixed objects</a:t>
            </a:r>
            <a:endParaRPr sz="18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50" y="538825"/>
            <a:ext cx="4736125" cy="3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Hyperparameters</a:t>
            </a:r>
            <a:endParaRPr sz="30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49025" y="1668025"/>
            <a:ext cx="39510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Gradient descent batch size: 64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Entropy: 0.01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Loss type: Huber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takes smaller increments than mean squared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epochs: 10</a:t>
            </a:r>
            <a:endParaRPr sz="1800"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844425" y="1668025"/>
            <a:ext cx="363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Discount factor: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rate: 0.0003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experience episodes between each policy-updating iteration: 20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1323150" y="1206325"/>
            <a:ext cx="64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default setup except for discount factor.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