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C10455-B40A-4A1A-89C7-C0F4B967B74F}">
  <a:tblStyle styleId="{D8C10455-B40A-4A1A-89C7-C0F4B967B7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b22954a9f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b22954a9f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b22954a9f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b22954a9f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b22954a9f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b22954a9f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b22954a9f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b22954a9f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b22954a9f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b22954a9f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F1-score is good for uneven class distribution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b20cd30e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b20cd30e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Switched to use precision-recall curve instead of ROC-curve </a:t>
            </a: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because of </a:t>
            </a:r>
            <a:r>
              <a:rPr lang="en" sz="14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uneven class distribution</a:t>
            </a:r>
            <a:endParaRPr sz="14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b22954a9f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b22954a9f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b20cd30e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b20cd30e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b22954a9f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b22954a9f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b22954a9f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b22954a9f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b22954a9f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b22954a9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b22954a9f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b22954a9f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b22954a9f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b22954a9f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b22954a9f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b22954a9f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b22954a9f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b22954a9f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b20cd30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b20cd30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b20cd30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b20cd30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b20cd30e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b20cd30e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b22954a9f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b22954a9f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Can use with derivative-based methods such as gradient descent.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nijianmo.github.io/amazon/" TargetMode="External"/><Relationship Id="rId4" Type="http://schemas.openxmlformats.org/officeDocument/2006/relationships/hyperlink" Target="https://towardsdatascience.com/an-exhaustive-list-of-methods-to-evaluate-recommender-systems-a70c05e121de" TargetMode="External"/><Relationship Id="rId9" Type="http://schemas.openxmlformats.org/officeDocument/2006/relationships/hyperlink" Target="https://www.youtube.com/watch?v=F6gWjOc1FUs" TargetMode="External"/><Relationship Id="rId5" Type="http://schemas.openxmlformats.org/officeDocument/2006/relationships/hyperlink" Target="https://aws.amazon.com/blogs/machine-learning/call-an-amazon-sagemaker-model-endpoint-using-amazon-api-gateway-and-aws-lambda/" TargetMode="External"/><Relationship Id="rId6" Type="http://schemas.openxmlformats.org/officeDocument/2006/relationships/hyperlink" Target="https://scikit-learn.org/stable/auto_examples/model_selection/plot_precision_recall.html" TargetMode="External"/><Relationship Id="rId7" Type="http://schemas.openxmlformats.org/officeDocument/2006/relationships/hyperlink" Target="https://sigmoidal.io/recommender-systems-recommendation-engine/" TargetMode="External"/><Relationship Id="rId8" Type="http://schemas.openxmlformats.org/officeDocument/2006/relationships/hyperlink" Target="https://medium.com/recombee-blog/evaluating-recommender-systems-choosing-the-best-one-for-your-business-c688ab781a3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013900"/>
            <a:ext cx="5017500" cy="2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Grocery </a:t>
            </a:r>
            <a:r>
              <a:rPr lang="en"/>
              <a:t>Recommendation</a:t>
            </a:r>
            <a:r>
              <a:rPr lang="en"/>
              <a:t> System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Presented by Jason Caldwell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Baseline - Version 0</a:t>
            </a:r>
            <a:endParaRPr sz="3600"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the real world, would usually use the company's previously collected data and customer information.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Hard coded various ratings for all recommendations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value of 4 had best results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RMSE of 1.1813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Want all future models to improve upon this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Simple Mean</a:t>
            </a:r>
            <a:r>
              <a:rPr lang="en" sz="3600">
                <a:latin typeface="Lato"/>
                <a:ea typeface="Lato"/>
                <a:cs typeface="Lato"/>
                <a:sym typeface="Lato"/>
              </a:rPr>
              <a:t> - Version 1</a:t>
            </a:r>
            <a:endParaRPr sz="3600"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Collaborative mean - average of users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Content mean - average of products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Collaborative mean was best with RMSE of 1.5540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However, these were the worst performing models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Similarity Functions</a:t>
            </a:r>
            <a:r>
              <a:rPr lang="en" sz="3600">
                <a:latin typeface="Lato"/>
                <a:ea typeface="Lato"/>
                <a:cs typeface="Lato"/>
                <a:sym typeface="Lato"/>
              </a:rPr>
              <a:t> - Version 2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Included calculations: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Pearson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Euclidean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Best RMSE of 1.2234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Cosine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Jaccard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" name="Google Shape;206;p2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all cases, they were: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very close to one another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better than v1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worse than the best baseline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Hybrid Model - Version 3</a:t>
            </a:r>
            <a:endParaRPr sz="3600"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Combined both content-based and collaborative filtering.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During training, the RMSE was 0.2027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During testing, the RMSE was 1.1413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Results show there was an issue with overfitting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Was the best overall model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Version 3.1</a:t>
            </a:r>
            <a:endParaRPr sz="3600"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Returned just 10 random samples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Only included predicted 5-star recommendations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Added additional evaluation metrics: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Accuracy: 60-90%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Best weighted averages were: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Precision: 0.81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Recall: 0.90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F1-score: 0.85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Evaluation of v_3.1</a:t>
            </a:r>
            <a:endParaRPr sz="3600"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Metrics were good for 5-star ratings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so good for the others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Lesson learned: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should have </a:t>
            </a:r>
            <a:r>
              <a:rPr lang="en" sz="1800"/>
              <a:t>downsampled </a:t>
            </a:r>
            <a:r>
              <a:rPr lang="en" sz="1800"/>
              <a:t>5-star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 upsampled others</a:t>
            </a:r>
            <a:endParaRPr sz="1800"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325" y="1202275"/>
            <a:ext cx="280032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Additions to Project</a:t>
            </a:r>
            <a:endParaRPr sz="3600"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Created unit and integration tests.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Provided log results to assist with data cleaning and troubleshooting.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Added .env and environment_example.txt files.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Refactored course example tutorial from Python 2 to Python 3.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Involved updating a lot of deprecated code and re-writing functions and classes.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Biggest Challenges</a:t>
            </a:r>
            <a:endParaRPr sz="3600"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Limiting the scope by: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analyzing just grocery data, and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evaluating only the recommendation models listed above.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data cleaning was needed than was originally expected.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Updating the sample code to use more recent examples and modules.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amount of processing time and resources needed to train and analyze the models.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1297500" y="393750"/>
            <a:ext cx="7575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Possible Future Next Steps</a:t>
            </a:r>
            <a:endParaRPr sz="3600"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1297500" y="1567550"/>
            <a:ext cx="7038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newer version 4 using Pyspark.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parallel processing and cloud computing.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Build upon version 3.1 results.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Train on more data.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Deploy into production.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Faster prediction times (almost real-time vs batch).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Perform A/B testing to </a:t>
            </a:r>
            <a:r>
              <a:rPr lang="en" sz="1800"/>
              <a:t>quantify</a:t>
            </a:r>
            <a:r>
              <a:rPr lang="en" sz="1800"/>
              <a:t> the </a:t>
            </a:r>
            <a:r>
              <a:rPr lang="en" sz="1800"/>
              <a:t>recommendations</a:t>
            </a:r>
            <a:r>
              <a:rPr lang="en" sz="1800"/>
              <a:t> value.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Adjust to new data, the user’s behavior, and purchases over time.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Summary</a:t>
            </a:r>
            <a:endParaRPr sz="3600"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Recommendation systems i</a:t>
            </a:r>
            <a:r>
              <a:rPr lang="en" sz="1800"/>
              <a:t>mprove customer retention, increase sales, and help form customer habits.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hybrid model using both content-based and collaborative filtering provided the best recommendations: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Accuracy: 0.90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Precision: 0.81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Recall: 0.90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F1-score: 0.85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Executive Summary</a:t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5799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Recommendation systems help increase sales and improve customer satisfaction.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Evaluated multiple machine learning models using: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simple means,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various custom similarity functions, and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hybrid approaches.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Combining content-based and collaborative filtering achieved the best results.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F1-score: 85%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Questions?</a:t>
            </a:r>
            <a:endParaRPr sz="3600"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1297500" y="1257650"/>
            <a:ext cx="7038900" cy="3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Jianmo Ni (2018).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Amazon Review Data (2018)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Muffaddal Qutbuddin (2020).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An Exhaustive List of Methods to Evaluate Recommender Systems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Rumi Olsen (2018).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Call an Amazon SageMaker model endpoint using Amazon API Gateway and AWS Lambda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Scikit Learn 0.24.2 (2021).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Precision-Recall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Sigmoidal.io (2017). 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AI &amp; Machine Learning Consulting. Recommendation Systems - How Companies are Making Money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Tomáš Řehořek (2016). </a:t>
            </a:r>
            <a:r>
              <a:rPr lang="en" sz="1400" u="sng">
                <a:solidFill>
                  <a:schemeClr val="hlink"/>
                </a:solidFill>
                <a:hlinkClick r:id="rId8"/>
              </a:rPr>
              <a:t>Evaluating Recommender Systems: Choosing the best one for your business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Unata (2015). </a:t>
            </a:r>
            <a:r>
              <a:rPr lang="en" sz="1400" u="sng">
                <a:solidFill>
                  <a:schemeClr val="hlink"/>
                </a:solidFill>
                <a:hlinkClick r:id="rId9"/>
              </a:rPr>
              <a:t>Hands-on with PyData: How to Build a Minimal Recommendation Engine</a:t>
            </a:r>
            <a:r>
              <a:rPr lang="en" sz="1400"/>
              <a:t>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Systems </a:t>
            </a:r>
            <a:r>
              <a:rPr baseline="30000" lang="en"/>
              <a:t>1</a:t>
            </a:r>
            <a:r>
              <a:rPr lang="en"/>
              <a:t> </a:t>
            </a:r>
            <a:endParaRPr baseline="30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are they?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Machine learning models /  AI algorithms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Big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Suggest additional products to consumers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Benefits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Improve customer retention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Increase sales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Form habits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</a:t>
            </a:r>
            <a:r>
              <a:rPr baseline="30000" lang="en"/>
              <a:t>1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227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Generates </a:t>
            </a:r>
            <a:r>
              <a:rPr lang="en" sz="1800"/>
              <a:t>35% of revenue from recommendation systems.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2016, yearly sales volume was 135.99 billion.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75" y="2213176"/>
            <a:ext cx="8059377" cy="2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 Scope</a:t>
            </a:r>
            <a:endParaRPr sz="36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30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Companies use many types of recommendation systems.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This project analyzed: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Hard-coded baselines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Simple means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</a:t>
            </a:r>
            <a:r>
              <a:rPr lang="en" sz="1800"/>
              <a:t>ontent-based filtering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Collaborative filtering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Custom similarity functions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Hybrid of the above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Wrangling</a:t>
            </a:r>
            <a:endParaRPr sz="36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Merged 2 different datasets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Ended up with 15 columns with 149k to 1.1 million rows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Target feature is ‘overall’; which is the rating of the product</a:t>
            </a:r>
            <a:endParaRPr sz="18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250" y="2732975"/>
            <a:ext cx="3387725" cy="19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Exploratory Data Analysis</a:t>
            </a:r>
            <a:endParaRPr sz="360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 numeric and 1 boolean feature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 had skewed distributions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Majority of features were objects / categories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Sample shown right</a:t>
            </a:r>
            <a:endParaRPr sz="1800"/>
          </a:p>
        </p:txBody>
      </p:sp>
      <p:graphicFrame>
        <p:nvGraphicFramePr>
          <p:cNvPr id="174" name="Google Shape;174;p19"/>
          <p:cNvGraphicFramePr/>
          <p:nvPr/>
        </p:nvGraphicFramePr>
        <p:xfrm>
          <a:off x="4776000" y="1438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{D8C10455-B40A-4A1A-89C7-C0F4B967B74F}</a:tableStyleId>
              </a:tblPr>
              <a:tblGrid>
                <a:gridCol w="1151375"/>
                <a:gridCol w="2118800"/>
              </a:tblGrid>
              <a:tr h="39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Features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Number of Categories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reviewerID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127,496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asin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41,280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rank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36,865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also_buy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29,115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style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27,490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also_view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21,871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brand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8,861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Preprocessing and Training</a:t>
            </a:r>
            <a:endParaRPr sz="3600"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80 / 20 train / test split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Adjusted several parts of the original plan by now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only a </a:t>
            </a:r>
            <a:r>
              <a:rPr lang="en" sz="1800"/>
              <a:t>subset</a:t>
            </a:r>
            <a:r>
              <a:rPr lang="en" sz="1800"/>
              <a:t> of data going forward</a:t>
            </a:r>
            <a:endParaRPr sz="1800"/>
          </a:p>
        </p:txBody>
      </p:sp>
      <p:sp>
        <p:nvSpPr>
          <p:cNvPr id="181" name="Google Shape;181;p2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Issues: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Memory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Processing Time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Code refactoring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Evaluating Models</a:t>
            </a:r>
            <a:endParaRPr sz="3600"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Root Mean Square Error (RMSE) for all model versions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measures the average magnitude of the error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very easy to differentiate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gives a relatively high weight to large errors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