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3" r:id="rId4"/>
    <p:sldId id="257" r:id="rId5"/>
    <p:sldId id="258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EFD7C-1404-45BE-90CB-0561934EA5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DFD4E7-6A18-419D-9E9E-A8E775E83268}">
      <dgm:prSet/>
      <dgm:spPr/>
      <dgm:t>
        <a:bodyPr/>
        <a:lstStyle/>
        <a:p>
          <a:r>
            <a:rPr lang="en-US"/>
            <a:t>A caddie's job is to factor in all types of conditions including weather and adjust as needed</a:t>
          </a:r>
        </a:p>
      </dgm:t>
    </dgm:pt>
    <dgm:pt modelId="{110C82AB-7F20-4CC7-A9D2-B0C0D51E60D2}" type="parTrans" cxnId="{FB0D691B-829A-4253-BF6E-70B913A491A6}">
      <dgm:prSet/>
      <dgm:spPr/>
      <dgm:t>
        <a:bodyPr/>
        <a:lstStyle/>
        <a:p>
          <a:endParaRPr lang="en-US"/>
        </a:p>
      </dgm:t>
    </dgm:pt>
    <dgm:pt modelId="{CBFA99A7-EF8A-4311-AA34-C69CFBE1CF24}" type="sibTrans" cxnId="{FB0D691B-829A-4253-BF6E-70B913A491A6}">
      <dgm:prSet/>
      <dgm:spPr/>
      <dgm:t>
        <a:bodyPr/>
        <a:lstStyle/>
        <a:p>
          <a:endParaRPr lang="en-US"/>
        </a:p>
      </dgm:t>
    </dgm:pt>
    <dgm:pt modelId="{E0A88CFC-4F29-4391-92ED-FB76AB948060}">
      <dgm:prSet/>
      <dgm:spPr/>
      <dgm:t>
        <a:bodyPr/>
        <a:lstStyle/>
        <a:p>
          <a:r>
            <a:rPr lang="en-US"/>
            <a:t>The data used is tournament summaries, so both the weather and PGA stats used is a 4-day average </a:t>
          </a:r>
        </a:p>
      </dgm:t>
    </dgm:pt>
    <dgm:pt modelId="{5D1F48D7-FEA6-4300-83EC-0D2D57D0C2B1}" type="parTrans" cxnId="{08BE7C16-C948-4919-BE0B-6F6A265EAA8E}">
      <dgm:prSet/>
      <dgm:spPr/>
      <dgm:t>
        <a:bodyPr/>
        <a:lstStyle/>
        <a:p>
          <a:endParaRPr lang="en-US"/>
        </a:p>
      </dgm:t>
    </dgm:pt>
    <dgm:pt modelId="{D905FAC6-9710-4F0C-8120-04F86D89CDF8}" type="sibTrans" cxnId="{08BE7C16-C948-4919-BE0B-6F6A265EAA8E}">
      <dgm:prSet/>
      <dgm:spPr/>
      <dgm:t>
        <a:bodyPr/>
        <a:lstStyle/>
        <a:p>
          <a:endParaRPr lang="en-US"/>
        </a:p>
      </dgm:t>
    </dgm:pt>
    <dgm:pt modelId="{A808ED79-12BC-4137-8B6A-8E3655719EFC}">
      <dgm:prSet/>
      <dgm:spPr/>
      <dgm:t>
        <a:bodyPr/>
        <a:lstStyle/>
        <a:p>
          <a:r>
            <a:rPr lang="en-US"/>
            <a:t>Data gathered from the PGA tour and from the National Centers for Environmental Information</a:t>
          </a:r>
        </a:p>
      </dgm:t>
    </dgm:pt>
    <dgm:pt modelId="{62C325CE-06BC-4B61-9EF5-C907E8A3225B}" type="parTrans" cxnId="{FFEA1FF0-8E55-4287-90A8-29E1AEFD0713}">
      <dgm:prSet/>
      <dgm:spPr/>
      <dgm:t>
        <a:bodyPr/>
        <a:lstStyle/>
        <a:p>
          <a:endParaRPr lang="en-US"/>
        </a:p>
      </dgm:t>
    </dgm:pt>
    <dgm:pt modelId="{1277274E-7FFC-4560-9F68-34A8B2B2CF03}" type="sibTrans" cxnId="{FFEA1FF0-8E55-4287-90A8-29E1AEFD0713}">
      <dgm:prSet/>
      <dgm:spPr/>
      <dgm:t>
        <a:bodyPr/>
        <a:lstStyle/>
        <a:p>
          <a:endParaRPr lang="en-US"/>
        </a:p>
      </dgm:t>
    </dgm:pt>
    <dgm:pt modelId="{0C9D1004-3E77-4971-8380-848CE6AA5308}">
      <dgm:prSet/>
      <dgm:spPr/>
      <dgm:t>
        <a:bodyPr/>
        <a:lstStyle/>
        <a:p>
          <a:r>
            <a:rPr lang="en-US"/>
            <a:t>Used both excel and SQL to explore and work through the data, and Tableau to create all visuals</a:t>
          </a:r>
        </a:p>
      </dgm:t>
    </dgm:pt>
    <dgm:pt modelId="{064DB6C4-EB5C-40A6-89B8-4003031200B8}" type="parTrans" cxnId="{A0F05EFA-7E49-4060-BABA-6BAD83E36266}">
      <dgm:prSet/>
      <dgm:spPr/>
      <dgm:t>
        <a:bodyPr/>
        <a:lstStyle/>
        <a:p>
          <a:endParaRPr lang="en-US"/>
        </a:p>
      </dgm:t>
    </dgm:pt>
    <dgm:pt modelId="{02C7EC0A-1733-4811-82C7-58D5D728446E}" type="sibTrans" cxnId="{A0F05EFA-7E49-4060-BABA-6BAD83E36266}">
      <dgm:prSet/>
      <dgm:spPr/>
      <dgm:t>
        <a:bodyPr/>
        <a:lstStyle/>
        <a:p>
          <a:endParaRPr lang="en-US"/>
        </a:p>
      </dgm:t>
    </dgm:pt>
    <dgm:pt modelId="{AA9B0F0B-E8BA-45C4-9858-92FDCB94C825}" type="pres">
      <dgm:prSet presAssocID="{A86EFD7C-1404-45BE-90CB-0561934EA519}" presName="linear" presStyleCnt="0">
        <dgm:presLayoutVars>
          <dgm:animLvl val="lvl"/>
          <dgm:resizeHandles val="exact"/>
        </dgm:presLayoutVars>
      </dgm:prSet>
      <dgm:spPr/>
    </dgm:pt>
    <dgm:pt modelId="{4C61E09C-015B-42E0-AB3A-B5BB3C2049C2}" type="pres">
      <dgm:prSet presAssocID="{73DFD4E7-6A18-419D-9E9E-A8E775E832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AFD14A-3861-4316-BA77-CEF17C67411D}" type="pres">
      <dgm:prSet presAssocID="{CBFA99A7-EF8A-4311-AA34-C69CFBE1CF24}" presName="spacer" presStyleCnt="0"/>
      <dgm:spPr/>
    </dgm:pt>
    <dgm:pt modelId="{E7D6EA43-71B6-4C15-B8FB-6A0A415C8F3B}" type="pres">
      <dgm:prSet presAssocID="{E0A88CFC-4F29-4391-92ED-FB76AB9480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DDC49C-EC07-475E-967F-248CC781EB9F}" type="pres">
      <dgm:prSet presAssocID="{D905FAC6-9710-4F0C-8120-04F86D89CDF8}" presName="spacer" presStyleCnt="0"/>
      <dgm:spPr/>
    </dgm:pt>
    <dgm:pt modelId="{0C31D798-996B-4E97-9D30-E691D6363AB6}" type="pres">
      <dgm:prSet presAssocID="{A808ED79-12BC-4137-8B6A-8E3655719E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0B2F2D-2052-4BD3-8319-5368F28B75B8}" type="pres">
      <dgm:prSet presAssocID="{1277274E-7FFC-4560-9F68-34A8B2B2CF03}" presName="spacer" presStyleCnt="0"/>
      <dgm:spPr/>
    </dgm:pt>
    <dgm:pt modelId="{70E446DA-E64F-4F28-BEF3-97C0B0C197A3}" type="pres">
      <dgm:prSet presAssocID="{0C9D1004-3E77-4971-8380-848CE6AA53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8D8703-E6A8-45D1-8A3D-50CDFD761C0A}" type="presOf" srcId="{E0A88CFC-4F29-4391-92ED-FB76AB948060}" destId="{E7D6EA43-71B6-4C15-B8FB-6A0A415C8F3B}" srcOrd="0" destOrd="0" presId="urn:microsoft.com/office/officeart/2005/8/layout/vList2"/>
    <dgm:cxn modelId="{08BE7C16-C948-4919-BE0B-6F6A265EAA8E}" srcId="{A86EFD7C-1404-45BE-90CB-0561934EA519}" destId="{E0A88CFC-4F29-4391-92ED-FB76AB948060}" srcOrd="1" destOrd="0" parTransId="{5D1F48D7-FEA6-4300-83EC-0D2D57D0C2B1}" sibTransId="{D905FAC6-9710-4F0C-8120-04F86D89CDF8}"/>
    <dgm:cxn modelId="{FB0D691B-829A-4253-BF6E-70B913A491A6}" srcId="{A86EFD7C-1404-45BE-90CB-0561934EA519}" destId="{73DFD4E7-6A18-419D-9E9E-A8E775E83268}" srcOrd="0" destOrd="0" parTransId="{110C82AB-7F20-4CC7-A9D2-B0C0D51E60D2}" sibTransId="{CBFA99A7-EF8A-4311-AA34-C69CFBE1CF24}"/>
    <dgm:cxn modelId="{4E5B5662-699E-441E-8197-6B8D4578866A}" type="presOf" srcId="{A86EFD7C-1404-45BE-90CB-0561934EA519}" destId="{AA9B0F0B-E8BA-45C4-9858-92FDCB94C825}" srcOrd="0" destOrd="0" presId="urn:microsoft.com/office/officeart/2005/8/layout/vList2"/>
    <dgm:cxn modelId="{931E3A92-A899-460D-BF81-3708D6CDC7E5}" type="presOf" srcId="{A808ED79-12BC-4137-8B6A-8E3655719EFC}" destId="{0C31D798-996B-4E97-9D30-E691D6363AB6}" srcOrd="0" destOrd="0" presId="urn:microsoft.com/office/officeart/2005/8/layout/vList2"/>
    <dgm:cxn modelId="{229FD7A3-2091-4633-BAE0-59687E26938B}" type="presOf" srcId="{73DFD4E7-6A18-419D-9E9E-A8E775E83268}" destId="{4C61E09C-015B-42E0-AB3A-B5BB3C2049C2}" srcOrd="0" destOrd="0" presId="urn:microsoft.com/office/officeart/2005/8/layout/vList2"/>
    <dgm:cxn modelId="{6B7586DE-81B2-44C6-A6B9-912729B0D4B4}" type="presOf" srcId="{0C9D1004-3E77-4971-8380-848CE6AA5308}" destId="{70E446DA-E64F-4F28-BEF3-97C0B0C197A3}" srcOrd="0" destOrd="0" presId="urn:microsoft.com/office/officeart/2005/8/layout/vList2"/>
    <dgm:cxn modelId="{FFEA1FF0-8E55-4287-90A8-29E1AEFD0713}" srcId="{A86EFD7C-1404-45BE-90CB-0561934EA519}" destId="{A808ED79-12BC-4137-8B6A-8E3655719EFC}" srcOrd="2" destOrd="0" parTransId="{62C325CE-06BC-4B61-9EF5-C907E8A3225B}" sibTransId="{1277274E-7FFC-4560-9F68-34A8B2B2CF03}"/>
    <dgm:cxn modelId="{A0F05EFA-7E49-4060-BABA-6BAD83E36266}" srcId="{A86EFD7C-1404-45BE-90CB-0561934EA519}" destId="{0C9D1004-3E77-4971-8380-848CE6AA5308}" srcOrd="3" destOrd="0" parTransId="{064DB6C4-EB5C-40A6-89B8-4003031200B8}" sibTransId="{02C7EC0A-1733-4811-82C7-58D5D728446E}"/>
    <dgm:cxn modelId="{ECD23746-A06B-4D64-9EF1-F610ACAF069E}" type="presParOf" srcId="{AA9B0F0B-E8BA-45C4-9858-92FDCB94C825}" destId="{4C61E09C-015B-42E0-AB3A-B5BB3C2049C2}" srcOrd="0" destOrd="0" presId="urn:microsoft.com/office/officeart/2005/8/layout/vList2"/>
    <dgm:cxn modelId="{614561EB-278F-4F61-BFFA-269FC30A83B7}" type="presParOf" srcId="{AA9B0F0B-E8BA-45C4-9858-92FDCB94C825}" destId="{EAAFD14A-3861-4316-BA77-CEF17C67411D}" srcOrd="1" destOrd="0" presId="urn:microsoft.com/office/officeart/2005/8/layout/vList2"/>
    <dgm:cxn modelId="{65BE8C55-133D-4260-8F3F-58A78AC820D6}" type="presParOf" srcId="{AA9B0F0B-E8BA-45C4-9858-92FDCB94C825}" destId="{E7D6EA43-71B6-4C15-B8FB-6A0A415C8F3B}" srcOrd="2" destOrd="0" presId="urn:microsoft.com/office/officeart/2005/8/layout/vList2"/>
    <dgm:cxn modelId="{45728021-177F-4A34-B6A1-8021E458C97D}" type="presParOf" srcId="{AA9B0F0B-E8BA-45C4-9858-92FDCB94C825}" destId="{B7DDC49C-EC07-475E-967F-248CC781EB9F}" srcOrd="3" destOrd="0" presId="urn:microsoft.com/office/officeart/2005/8/layout/vList2"/>
    <dgm:cxn modelId="{6FB3CD1E-E5C0-4853-B339-2919C2D5C2A3}" type="presParOf" srcId="{AA9B0F0B-E8BA-45C4-9858-92FDCB94C825}" destId="{0C31D798-996B-4E97-9D30-E691D6363AB6}" srcOrd="4" destOrd="0" presId="urn:microsoft.com/office/officeart/2005/8/layout/vList2"/>
    <dgm:cxn modelId="{2C739A93-D455-4073-9514-8102ED756721}" type="presParOf" srcId="{AA9B0F0B-E8BA-45C4-9858-92FDCB94C825}" destId="{EC0B2F2D-2052-4BD3-8319-5368F28B75B8}" srcOrd="5" destOrd="0" presId="urn:microsoft.com/office/officeart/2005/8/layout/vList2"/>
    <dgm:cxn modelId="{39176A0C-D9CC-4CBE-ABF6-3EA24377E78F}" type="presParOf" srcId="{AA9B0F0B-E8BA-45C4-9858-92FDCB94C825}" destId="{70E446DA-E64F-4F28-BEF3-97C0B0C197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7361E-9399-450B-8EBE-A7DC15E7F3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70137-8CA5-4983-ABA2-907657F4D330}">
      <dgm:prSet/>
      <dgm:spPr/>
      <dgm:t>
        <a:bodyPr/>
        <a:lstStyle/>
        <a:p>
          <a:r>
            <a:rPr lang="en-US" dirty="0"/>
            <a:t>Average number of strokes per tournament is trending down over the years</a:t>
          </a:r>
        </a:p>
      </dgm:t>
    </dgm:pt>
    <dgm:pt modelId="{EC509A6E-9E85-4ED0-A572-42D35DE9A9FE}" type="parTrans" cxnId="{924C0B7F-3295-48F8-B0F2-4898D9C26F84}">
      <dgm:prSet/>
      <dgm:spPr/>
      <dgm:t>
        <a:bodyPr/>
        <a:lstStyle/>
        <a:p>
          <a:endParaRPr lang="en-US"/>
        </a:p>
      </dgm:t>
    </dgm:pt>
    <dgm:pt modelId="{1A01FC48-3E42-4273-BDAC-3B7010D1AFE3}" type="sibTrans" cxnId="{924C0B7F-3295-48F8-B0F2-4898D9C26F84}">
      <dgm:prSet/>
      <dgm:spPr/>
      <dgm:t>
        <a:bodyPr/>
        <a:lstStyle/>
        <a:p>
          <a:endParaRPr lang="en-US"/>
        </a:p>
      </dgm:t>
    </dgm:pt>
    <dgm:pt modelId="{DF80C144-3059-487D-BE83-34174BA4AE19}">
      <dgm:prSet/>
      <dgm:spPr/>
      <dgm:t>
        <a:bodyPr/>
        <a:lstStyle/>
        <a:p>
          <a:r>
            <a:rPr lang="en-US" dirty="0"/>
            <a:t>There’s over 13,000 rounds played every year at 40 – 50 different events</a:t>
          </a:r>
        </a:p>
      </dgm:t>
    </dgm:pt>
    <dgm:pt modelId="{A14F00AC-727E-4F24-AD91-DE7A5AE4248A}" type="parTrans" cxnId="{F38E6DB5-8A2B-4A6C-A808-1A44C93EE982}">
      <dgm:prSet/>
      <dgm:spPr/>
      <dgm:t>
        <a:bodyPr/>
        <a:lstStyle/>
        <a:p>
          <a:endParaRPr lang="en-US"/>
        </a:p>
      </dgm:t>
    </dgm:pt>
    <dgm:pt modelId="{1A69FEFA-A024-4663-88F5-9FBF8A21CB21}" type="sibTrans" cxnId="{F38E6DB5-8A2B-4A6C-A808-1A44C93EE982}">
      <dgm:prSet/>
      <dgm:spPr/>
      <dgm:t>
        <a:bodyPr/>
        <a:lstStyle/>
        <a:p>
          <a:endParaRPr lang="en-US"/>
        </a:p>
      </dgm:t>
    </dgm:pt>
    <dgm:pt modelId="{B456A0A7-5765-4896-9476-598675C45B3C}">
      <dgm:prSet/>
      <dgm:spPr/>
      <dgm:t>
        <a:bodyPr/>
        <a:lstStyle/>
        <a:p>
          <a:r>
            <a:rPr lang="en-US"/>
            <a:t>Tournaments are played across the U.S. and in 7 different countries</a:t>
          </a:r>
        </a:p>
      </dgm:t>
    </dgm:pt>
    <dgm:pt modelId="{9D5861AE-4812-4EBF-AAD0-47163DB5B308}" type="parTrans" cxnId="{FF918B85-18AE-4FD6-822B-533B5DC1E7A1}">
      <dgm:prSet/>
      <dgm:spPr/>
      <dgm:t>
        <a:bodyPr/>
        <a:lstStyle/>
        <a:p>
          <a:endParaRPr lang="en-US"/>
        </a:p>
      </dgm:t>
    </dgm:pt>
    <dgm:pt modelId="{0E6E243A-3F2B-4C13-8AA3-A491C0BD0C2B}" type="sibTrans" cxnId="{FF918B85-18AE-4FD6-822B-533B5DC1E7A1}">
      <dgm:prSet/>
      <dgm:spPr/>
      <dgm:t>
        <a:bodyPr/>
        <a:lstStyle/>
        <a:p>
          <a:endParaRPr lang="en-US"/>
        </a:p>
      </dgm:t>
    </dgm:pt>
    <dgm:pt modelId="{C2C12BDF-BA4C-478A-935D-A27EB1FB5D63}" type="pres">
      <dgm:prSet presAssocID="{0FA7361E-9399-450B-8EBE-A7DC15E7F3A3}" presName="linear" presStyleCnt="0">
        <dgm:presLayoutVars>
          <dgm:animLvl val="lvl"/>
          <dgm:resizeHandles val="exact"/>
        </dgm:presLayoutVars>
      </dgm:prSet>
      <dgm:spPr/>
    </dgm:pt>
    <dgm:pt modelId="{D8139BF6-D2E3-48DA-86B2-169B46CFE372}" type="pres">
      <dgm:prSet presAssocID="{78470137-8CA5-4983-ABA2-907657F4D3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AE64A6-A67D-466C-B47C-5F59768E7E5F}" type="pres">
      <dgm:prSet presAssocID="{1A01FC48-3E42-4273-BDAC-3B7010D1AFE3}" presName="spacer" presStyleCnt="0"/>
      <dgm:spPr/>
    </dgm:pt>
    <dgm:pt modelId="{92B9DE8D-E245-4F86-8923-CB2E5D36195F}" type="pres">
      <dgm:prSet presAssocID="{DF80C144-3059-487D-BE83-34174BA4AE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9C2806-9B9D-468C-AC78-68305FC24AFE}" type="pres">
      <dgm:prSet presAssocID="{1A69FEFA-A024-4663-88F5-9FBF8A21CB21}" presName="spacer" presStyleCnt="0"/>
      <dgm:spPr/>
    </dgm:pt>
    <dgm:pt modelId="{44104F98-3CD0-401E-A83A-008D2E3D3ADA}" type="pres">
      <dgm:prSet presAssocID="{B456A0A7-5765-4896-9476-598675C45B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3A8B6D-5BD9-4052-89D4-1A51D4867519}" type="presOf" srcId="{B456A0A7-5765-4896-9476-598675C45B3C}" destId="{44104F98-3CD0-401E-A83A-008D2E3D3ADA}" srcOrd="0" destOrd="0" presId="urn:microsoft.com/office/officeart/2005/8/layout/vList2"/>
    <dgm:cxn modelId="{924C0B7F-3295-48F8-B0F2-4898D9C26F84}" srcId="{0FA7361E-9399-450B-8EBE-A7DC15E7F3A3}" destId="{78470137-8CA5-4983-ABA2-907657F4D330}" srcOrd="0" destOrd="0" parTransId="{EC509A6E-9E85-4ED0-A572-42D35DE9A9FE}" sibTransId="{1A01FC48-3E42-4273-BDAC-3B7010D1AFE3}"/>
    <dgm:cxn modelId="{FF918B85-18AE-4FD6-822B-533B5DC1E7A1}" srcId="{0FA7361E-9399-450B-8EBE-A7DC15E7F3A3}" destId="{B456A0A7-5765-4896-9476-598675C45B3C}" srcOrd="2" destOrd="0" parTransId="{9D5861AE-4812-4EBF-AAD0-47163DB5B308}" sibTransId="{0E6E243A-3F2B-4C13-8AA3-A491C0BD0C2B}"/>
    <dgm:cxn modelId="{82753098-24B7-4F38-BE8D-26BCDBF74F89}" type="presOf" srcId="{78470137-8CA5-4983-ABA2-907657F4D330}" destId="{D8139BF6-D2E3-48DA-86B2-169B46CFE372}" srcOrd="0" destOrd="0" presId="urn:microsoft.com/office/officeart/2005/8/layout/vList2"/>
    <dgm:cxn modelId="{F38E6DB5-8A2B-4A6C-A808-1A44C93EE982}" srcId="{0FA7361E-9399-450B-8EBE-A7DC15E7F3A3}" destId="{DF80C144-3059-487D-BE83-34174BA4AE19}" srcOrd="1" destOrd="0" parTransId="{A14F00AC-727E-4F24-AD91-DE7A5AE4248A}" sibTransId="{1A69FEFA-A024-4663-88F5-9FBF8A21CB21}"/>
    <dgm:cxn modelId="{CDD5F7E1-9DDE-44DC-AF6F-5A267D2E1E6B}" type="presOf" srcId="{DF80C144-3059-487D-BE83-34174BA4AE19}" destId="{92B9DE8D-E245-4F86-8923-CB2E5D36195F}" srcOrd="0" destOrd="0" presId="urn:microsoft.com/office/officeart/2005/8/layout/vList2"/>
    <dgm:cxn modelId="{D8372CEB-86AA-435D-9735-6D066B11CBA0}" type="presOf" srcId="{0FA7361E-9399-450B-8EBE-A7DC15E7F3A3}" destId="{C2C12BDF-BA4C-478A-935D-A27EB1FB5D63}" srcOrd="0" destOrd="0" presId="urn:microsoft.com/office/officeart/2005/8/layout/vList2"/>
    <dgm:cxn modelId="{776D840B-5553-4509-A159-47EB4BFF0A29}" type="presParOf" srcId="{C2C12BDF-BA4C-478A-935D-A27EB1FB5D63}" destId="{D8139BF6-D2E3-48DA-86B2-169B46CFE372}" srcOrd="0" destOrd="0" presId="urn:microsoft.com/office/officeart/2005/8/layout/vList2"/>
    <dgm:cxn modelId="{ADB4A177-0B3E-4BB5-944A-CD1C1C940050}" type="presParOf" srcId="{C2C12BDF-BA4C-478A-935D-A27EB1FB5D63}" destId="{6CAE64A6-A67D-466C-B47C-5F59768E7E5F}" srcOrd="1" destOrd="0" presId="urn:microsoft.com/office/officeart/2005/8/layout/vList2"/>
    <dgm:cxn modelId="{B9BEEBAC-E8EB-48AC-9183-2ED4B5D11298}" type="presParOf" srcId="{C2C12BDF-BA4C-478A-935D-A27EB1FB5D63}" destId="{92B9DE8D-E245-4F86-8923-CB2E5D36195F}" srcOrd="2" destOrd="0" presId="urn:microsoft.com/office/officeart/2005/8/layout/vList2"/>
    <dgm:cxn modelId="{BE548359-9070-4AFF-A97A-C69CD6421F2E}" type="presParOf" srcId="{C2C12BDF-BA4C-478A-935D-A27EB1FB5D63}" destId="{8D9C2806-9B9D-468C-AC78-68305FC24AFE}" srcOrd="3" destOrd="0" presId="urn:microsoft.com/office/officeart/2005/8/layout/vList2"/>
    <dgm:cxn modelId="{CEB5BFFF-6767-418C-B0CA-F1BA9DB6F83E}" type="presParOf" srcId="{C2C12BDF-BA4C-478A-935D-A27EB1FB5D63}" destId="{44104F98-3CD0-401E-A83A-008D2E3D3A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A3B844-2BCC-4B93-BBF6-1109212596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2418A4-8CE1-44E1-B941-AEAD78C1611D}">
      <dgm:prSet/>
      <dgm:spPr/>
      <dgm:t>
        <a:bodyPr/>
        <a:lstStyle/>
        <a:p>
          <a:r>
            <a:rPr lang="en-US" dirty="0"/>
            <a:t>Sg T2G: Strokes gained tee to green, a combination of off the tee and approach. Measured as the sum for the tournament</a:t>
          </a:r>
        </a:p>
      </dgm:t>
    </dgm:pt>
    <dgm:pt modelId="{A94CFB42-6861-41E6-BBD6-DB74BA84C172}" type="parTrans" cxnId="{FDF99A6E-93FE-4B16-B005-BD79D10DBF66}">
      <dgm:prSet/>
      <dgm:spPr/>
      <dgm:t>
        <a:bodyPr/>
        <a:lstStyle/>
        <a:p>
          <a:endParaRPr lang="en-US"/>
        </a:p>
      </dgm:t>
    </dgm:pt>
    <dgm:pt modelId="{E4CDA062-1EEE-4445-BE34-52E200916AA7}" type="sibTrans" cxnId="{FDF99A6E-93FE-4B16-B005-BD79D10DBF66}">
      <dgm:prSet/>
      <dgm:spPr/>
      <dgm:t>
        <a:bodyPr/>
        <a:lstStyle/>
        <a:p>
          <a:endParaRPr lang="en-US"/>
        </a:p>
      </dgm:t>
    </dgm:pt>
    <dgm:pt modelId="{10B21E84-C227-476D-A202-972E26832C82}">
      <dgm:prSet/>
      <dgm:spPr/>
      <dgm:t>
        <a:bodyPr/>
        <a:lstStyle/>
        <a:p>
          <a:r>
            <a:rPr lang="en-US" dirty="0"/>
            <a:t>Again, the windiest day proved to be the toughest with a 3o stroke difference over the lowest scoring year</a:t>
          </a:r>
        </a:p>
      </dgm:t>
    </dgm:pt>
    <dgm:pt modelId="{ABB2A095-0769-488B-9E83-70033C43DCEF}" type="parTrans" cxnId="{B670E0B5-D09E-4F03-ABE9-A16A37CC46F7}">
      <dgm:prSet/>
      <dgm:spPr/>
      <dgm:t>
        <a:bodyPr/>
        <a:lstStyle/>
        <a:p>
          <a:endParaRPr lang="en-US"/>
        </a:p>
      </dgm:t>
    </dgm:pt>
    <dgm:pt modelId="{E2690EDE-2FC2-4B91-B8F4-18AC5084A35E}" type="sibTrans" cxnId="{B670E0B5-D09E-4F03-ABE9-A16A37CC46F7}">
      <dgm:prSet/>
      <dgm:spPr/>
      <dgm:t>
        <a:bodyPr/>
        <a:lstStyle/>
        <a:p>
          <a:endParaRPr lang="en-US"/>
        </a:p>
      </dgm:t>
    </dgm:pt>
    <dgm:pt modelId="{27445F36-C329-48E6-842D-98737E6E9738}" type="pres">
      <dgm:prSet presAssocID="{ADA3B844-2BCC-4B93-BBF6-1109212596F2}" presName="linear" presStyleCnt="0">
        <dgm:presLayoutVars>
          <dgm:animLvl val="lvl"/>
          <dgm:resizeHandles val="exact"/>
        </dgm:presLayoutVars>
      </dgm:prSet>
      <dgm:spPr/>
    </dgm:pt>
    <dgm:pt modelId="{AC28D6C5-6C10-4D75-94C2-E9EBF0BFCBC7}" type="pres">
      <dgm:prSet presAssocID="{F12418A4-8CE1-44E1-B941-AEAD78C161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268E4D-EBAE-49E7-BFA2-7764EC618C27}" type="pres">
      <dgm:prSet presAssocID="{E4CDA062-1EEE-4445-BE34-52E200916AA7}" presName="spacer" presStyleCnt="0"/>
      <dgm:spPr/>
    </dgm:pt>
    <dgm:pt modelId="{CC36D8AC-6A5F-4B4D-B690-086C97604546}" type="pres">
      <dgm:prSet presAssocID="{10B21E84-C227-476D-A202-972E26832C82}" presName="parentText" presStyleLbl="node1" presStyleIdx="1" presStyleCnt="2" custLinFactY="84072" custLinFactNeighborX="138" custLinFactNeighborY="100000">
        <dgm:presLayoutVars>
          <dgm:chMax val="0"/>
          <dgm:bulletEnabled val="1"/>
        </dgm:presLayoutVars>
      </dgm:prSet>
      <dgm:spPr/>
    </dgm:pt>
  </dgm:ptLst>
  <dgm:cxnLst>
    <dgm:cxn modelId="{E4AD3A18-197E-45C8-87B3-412815DEFC1A}" type="presOf" srcId="{ADA3B844-2BCC-4B93-BBF6-1109212596F2}" destId="{27445F36-C329-48E6-842D-98737E6E9738}" srcOrd="0" destOrd="0" presId="urn:microsoft.com/office/officeart/2005/8/layout/vList2"/>
    <dgm:cxn modelId="{FDF99A6E-93FE-4B16-B005-BD79D10DBF66}" srcId="{ADA3B844-2BCC-4B93-BBF6-1109212596F2}" destId="{F12418A4-8CE1-44E1-B941-AEAD78C1611D}" srcOrd="0" destOrd="0" parTransId="{A94CFB42-6861-41E6-BBD6-DB74BA84C172}" sibTransId="{E4CDA062-1EEE-4445-BE34-52E200916AA7}"/>
    <dgm:cxn modelId="{B670E0B5-D09E-4F03-ABE9-A16A37CC46F7}" srcId="{ADA3B844-2BCC-4B93-BBF6-1109212596F2}" destId="{10B21E84-C227-476D-A202-972E26832C82}" srcOrd="1" destOrd="0" parTransId="{ABB2A095-0769-488B-9E83-70033C43DCEF}" sibTransId="{E2690EDE-2FC2-4B91-B8F4-18AC5084A35E}"/>
    <dgm:cxn modelId="{A8DD20D7-65E4-4EFF-9E41-52173DA7964C}" type="presOf" srcId="{F12418A4-8CE1-44E1-B941-AEAD78C1611D}" destId="{AC28D6C5-6C10-4D75-94C2-E9EBF0BFCBC7}" srcOrd="0" destOrd="0" presId="urn:microsoft.com/office/officeart/2005/8/layout/vList2"/>
    <dgm:cxn modelId="{BD0DC7F4-B437-4DE8-9844-EB6A18CF0288}" type="presOf" srcId="{10B21E84-C227-476D-A202-972E26832C82}" destId="{CC36D8AC-6A5F-4B4D-B690-086C97604546}" srcOrd="0" destOrd="0" presId="urn:microsoft.com/office/officeart/2005/8/layout/vList2"/>
    <dgm:cxn modelId="{8A0A2400-2767-4D0B-9429-7C21F9F7578B}" type="presParOf" srcId="{27445F36-C329-48E6-842D-98737E6E9738}" destId="{AC28D6C5-6C10-4D75-94C2-E9EBF0BFCBC7}" srcOrd="0" destOrd="0" presId="urn:microsoft.com/office/officeart/2005/8/layout/vList2"/>
    <dgm:cxn modelId="{8A84F095-ED95-4383-B53A-67DCC7B72D19}" type="presParOf" srcId="{27445F36-C329-48E6-842D-98737E6E9738}" destId="{7A268E4D-EBAE-49E7-BFA2-7764EC618C27}" srcOrd="1" destOrd="0" presId="urn:microsoft.com/office/officeart/2005/8/layout/vList2"/>
    <dgm:cxn modelId="{A78F0BA2-9AEA-49FD-A005-3E4FA2D40248}" type="presParOf" srcId="{27445F36-C329-48E6-842D-98737E6E9738}" destId="{CC36D8AC-6A5F-4B4D-B690-086C9760454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90C989-5F99-4256-A46D-079B4BEFD6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70B53-2E7C-4D0B-94AD-C40ABA6247A8}">
      <dgm:prSet/>
      <dgm:spPr/>
      <dgm:t>
        <a:bodyPr/>
        <a:lstStyle/>
        <a:p>
          <a:r>
            <a:rPr lang="en-US" dirty="0"/>
            <a:t>There is a clear correlation on the days with the more extreme conditions.</a:t>
          </a:r>
        </a:p>
      </dgm:t>
    </dgm:pt>
    <dgm:pt modelId="{47320AFC-0627-4091-A3E4-985F125F48CC}" type="parTrans" cxnId="{2020811E-247E-4DF0-AEE4-22A326AFFCD2}">
      <dgm:prSet/>
      <dgm:spPr/>
      <dgm:t>
        <a:bodyPr/>
        <a:lstStyle/>
        <a:p>
          <a:endParaRPr lang="en-US"/>
        </a:p>
      </dgm:t>
    </dgm:pt>
    <dgm:pt modelId="{B445844D-A3E2-49CB-945E-CE12DD8D93DF}" type="sibTrans" cxnId="{2020811E-247E-4DF0-AEE4-22A326AFFCD2}">
      <dgm:prSet/>
      <dgm:spPr/>
      <dgm:t>
        <a:bodyPr/>
        <a:lstStyle/>
        <a:p>
          <a:endParaRPr lang="en-US"/>
        </a:p>
      </dgm:t>
    </dgm:pt>
    <dgm:pt modelId="{47528FE7-55BF-4E79-87EA-589536E0DA37}">
      <dgm:prSet/>
      <dgm:spPr/>
      <dgm:t>
        <a:bodyPr/>
        <a:lstStyle/>
        <a:p>
          <a:r>
            <a:rPr lang="en-US" dirty="0"/>
            <a:t>I’d like collect more data to  see exactly how much an impact weather plays, and if there are other conditions that affect the scoring.</a:t>
          </a:r>
        </a:p>
      </dgm:t>
    </dgm:pt>
    <dgm:pt modelId="{BB8F34F3-A3A2-4725-BAA9-F58D031E65F8}" type="parTrans" cxnId="{B9F43915-27F4-41B0-960C-9349F9792E6B}">
      <dgm:prSet/>
      <dgm:spPr/>
      <dgm:t>
        <a:bodyPr/>
        <a:lstStyle/>
        <a:p>
          <a:endParaRPr lang="en-US"/>
        </a:p>
      </dgm:t>
    </dgm:pt>
    <dgm:pt modelId="{D33B12B7-7729-4E21-9BB1-8B140C6714F6}" type="sibTrans" cxnId="{B9F43915-27F4-41B0-960C-9349F9792E6B}">
      <dgm:prSet/>
      <dgm:spPr/>
      <dgm:t>
        <a:bodyPr/>
        <a:lstStyle/>
        <a:p>
          <a:endParaRPr lang="en-US"/>
        </a:p>
      </dgm:t>
    </dgm:pt>
    <dgm:pt modelId="{C37C8D77-1D28-4519-97DB-7E7D46A52B64}">
      <dgm:prSet/>
      <dgm:spPr/>
      <dgm:t>
        <a:bodyPr/>
        <a:lstStyle/>
        <a:p>
          <a:r>
            <a:rPr lang="en-US" dirty="0"/>
            <a:t>Is there a certain number or threshold at which weather starts to impact shots?</a:t>
          </a:r>
        </a:p>
      </dgm:t>
    </dgm:pt>
    <dgm:pt modelId="{9D2E7666-E260-42A0-A948-00BD86D66F63}" type="parTrans" cxnId="{04431043-3EF6-4D64-84D3-A6527FEB1F26}">
      <dgm:prSet/>
      <dgm:spPr/>
    </dgm:pt>
    <dgm:pt modelId="{2B4B758B-E9F0-4CBD-B8EE-74A45E6C0021}" type="sibTrans" cxnId="{04431043-3EF6-4D64-84D3-A6527FEB1F26}">
      <dgm:prSet/>
      <dgm:spPr/>
    </dgm:pt>
    <dgm:pt modelId="{45D74A50-396E-4F93-BC71-DF126E71646E}" type="pres">
      <dgm:prSet presAssocID="{E290C989-5F99-4256-A46D-079B4BEFD6A2}" presName="linear" presStyleCnt="0">
        <dgm:presLayoutVars>
          <dgm:animLvl val="lvl"/>
          <dgm:resizeHandles val="exact"/>
        </dgm:presLayoutVars>
      </dgm:prSet>
      <dgm:spPr/>
    </dgm:pt>
    <dgm:pt modelId="{0FD108B1-7AAC-4D6E-B633-1CB113C85A24}" type="pres">
      <dgm:prSet presAssocID="{22770B53-2E7C-4D0B-94AD-C40ABA6247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2A3868-29FC-4B11-9365-C20EF9B2AF49}" type="pres">
      <dgm:prSet presAssocID="{B445844D-A3E2-49CB-945E-CE12DD8D93DF}" presName="spacer" presStyleCnt="0"/>
      <dgm:spPr/>
    </dgm:pt>
    <dgm:pt modelId="{6E9C41CC-2EE9-4BCF-B899-06A5879E9B41}" type="pres">
      <dgm:prSet presAssocID="{C37C8D77-1D28-4519-97DB-7E7D46A52B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3AB6B-62BF-4372-B626-F50A62BFD713}" type="pres">
      <dgm:prSet presAssocID="{2B4B758B-E9F0-4CBD-B8EE-74A45E6C0021}" presName="spacer" presStyleCnt="0"/>
      <dgm:spPr/>
    </dgm:pt>
    <dgm:pt modelId="{37E61B20-1133-4A18-B083-FFDFCC909F1A}" type="pres">
      <dgm:prSet presAssocID="{47528FE7-55BF-4E79-87EA-589536E0DA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A86004-C4D6-46DA-9431-81DD77907BBE}" type="presOf" srcId="{47528FE7-55BF-4E79-87EA-589536E0DA37}" destId="{37E61B20-1133-4A18-B083-FFDFCC909F1A}" srcOrd="0" destOrd="0" presId="urn:microsoft.com/office/officeart/2005/8/layout/vList2"/>
    <dgm:cxn modelId="{FF74710D-D616-49F8-81CF-4BF2D89B2F3B}" type="presOf" srcId="{C37C8D77-1D28-4519-97DB-7E7D46A52B64}" destId="{6E9C41CC-2EE9-4BCF-B899-06A5879E9B41}" srcOrd="0" destOrd="0" presId="urn:microsoft.com/office/officeart/2005/8/layout/vList2"/>
    <dgm:cxn modelId="{B9F43915-27F4-41B0-960C-9349F9792E6B}" srcId="{E290C989-5F99-4256-A46D-079B4BEFD6A2}" destId="{47528FE7-55BF-4E79-87EA-589536E0DA37}" srcOrd="2" destOrd="0" parTransId="{BB8F34F3-A3A2-4725-BAA9-F58D031E65F8}" sibTransId="{D33B12B7-7729-4E21-9BB1-8B140C6714F6}"/>
    <dgm:cxn modelId="{F26F4C18-A3BF-42F1-8203-81A7D3BB9218}" type="presOf" srcId="{E290C989-5F99-4256-A46D-079B4BEFD6A2}" destId="{45D74A50-396E-4F93-BC71-DF126E71646E}" srcOrd="0" destOrd="0" presId="urn:microsoft.com/office/officeart/2005/8/layout/vList2"/>
    <dgm:cxn modelId="{2020811E-247E-4DF0-AEE4-22A326AFFCD2}" srcId="{E290C989-5F99-4256-A46D-079B4BEFD6A2}" destId="{22770B53-2E7C-4D0B-94AD-C40ABA6247A8}" srcOrd="0" destOrd="0" parTransId="{47320AFC-0627-4091-A3E4-985F125F48CC}" sibTransId="{B445844D-A3E2-49CB-945E-CE12DD8D93DF}"/>
    <dgm:cxn modelId="{16EAB121-C5A2-483B-88EA-C126D4836373}" type="presOf" srcId="{22770B53-2E7C-4D0B-94AD-C40ABA6247A8}" destId="{0FD108B1-7AAC-4D6E-B633-1CB113C85A24}" srcOrd="0" destOrd="0" presId="urn:microsoft.com/office/officeart/2005/8/layout/vList2"/>
    <dgm:cxn modelId="{04431043-3EF6-4D64-84D3-A6527FEB1F26}" srcId="{E290C989-5F99-4256-A46D-079B4BEFD6A2}" destId="{C37C8D77-1D28-4519-97DB-7E7D46A52B64}" srcOrd="1" destOrd="0" parTransId="{9D2E7666-E260-42A0-A948-00BD86D66F63}" sibTransId="{2B4B758B-E9F0-4CBD-B8EE-74A45E6C0021}"/>
    <dgm:cxn modelId="{312610EF-1A5A-421A-A5EA-3514AA0D048E}" type="presParOf" srcId="{45D74A50-396E-4F93-BC71-DF126E71646E}" destId="{0FD108B1-7AAC-4D6E-B633-1CB113C85A24}" srcOrd="0" destOrd="0" presId="urn:microsoft.com/office/officeart/2005/8/layout/vList2"/>
    <dgm:cxn modelId="{6B283761-AEE3-4B74-9BAA-282FE4252338}" type="presParOf" srcId="{45D74A50-396E-4F93-BC71-DF126E71646E}" destId="{A22A3868-29FC-4B11-9365-C20EF9B2AF49}" srcOrd="1" destOrd="0" presId="urn:microsoft.com/office/officeart/2005/8/layout/vList2"/>
    <dgm:cxn modelId="{A6A052C6-0A44-4951-B693-DD28C6EFA2FF}" type="presParOf" srcId="{45D74A50-396E-4F93-BC71-DF126E71646E}" destId="{6E9C41CC-2EE9-4BCF-B899-06A5879E9B41}" srcOrd="2" destOrd="0" presId="urn:microsoft.com/office/officeart/2005/8/layout/vList2"/>
    <dgm:cxn modelId="{76DBCF19-075A-4544-BFE7-AA771EA507CA}" type="presParOf" srcId="{45D74A50-396E-4F93-BC71-DF126E71646E}" destId="{7823AB6B-62BF-4372-B626-F50A62BFD713}" srcOrd="3" destOrd="0" presId="urn:microsoft.com/office/officeart/2005/8/layout/vList2"/>
    <dgm:cxn modelId="{1C588BC2-1C90-49F4-B384-B96C9A1D8EA5}" type="presParOf" srcId="{45D74A50-396E-4F93-BC71-DF126E71646E}" destId="{37E61B20-1133-4A18-B083-FFDFCC909F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1E09C-015B-42E0-AB3A-B5BB3C2049C2}">
      <dsp:nvSpPr>
        <dsp:cNvPr id="0" name=""/>
        <dsp:cNvSpPr/>
      </dsp:nvSpPr>
      <dsp:spPr>
        <a:xfrm>
          <a:off x="0" y="6180"/>
          <a:ext cx="987287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caddie's job is to factor in all types of conditions including weather and adjust as needed</a:t>
          </a:r>
        </a:p>
      </dsp:txBody>
      <dsp:txXfrm>
        <a:off x="46606" y="52786"/>
        <a:ext cx="9779659" cy="861507"/>
      </dsp:txXfrm>
    </dsp:sp>
    <dsp:sp modelId="{E7D6EA43-71B6-4C15-B8FB-6A0A415C8F3B}">
      <dsp:nvSpPr>
        <dsp:cNvPr id="0" name=""/>
        <dsp:cNvSpPr/>
      </dsp:nvSpPr>
      <dsp:spPr>
        <a:xfrm>
          <a:off x="0" y="1030020"/>
          <a:ext cx="987287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data used is tournament summaries, so both the weather and PGA stats used is a 4-day average </a:t>
          </a:r>
        </a:p>
      </dsp:txBody>
      <dsp:txXfrm>
        <a:off x="46606" y="1076626"/>
        <a:ext cx="9779659" cy="861507"/>
      </dsp:txXfrm>
    </dsp:sp>
    <dsp:sp modelId="{0C31D798-996B-4E97-9D30-E691D6363AB6}">
      <dsp:nvSpPr>
        <dsp:cNvPr id="0" name=""/>
        <dsp:cNvSpPr/>
      </dsp:nvSpPr>
      <dsp:spPr>
        <a:xfrm>
          <a:off x="0" y="2053860"/>
          <a:ext cx="987287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gathered from the PGA tour and from the National Centers for Environmental Information</a:t>
          </a:r>
        </a:p>
      </dsp:txBody>
      <dsp:txXfrm>
        <a:off x="46606" y="2100466"/>
        <a:ext cx="9779659" cy="861507"/>
      </dsp:txXfrm>
    </dsp:sp>
    <dsp:sp modelId="{70E446DA-E64F-4F28-BEF3-97C0B0C197A3}">
      <dsp:nvSpPr>
        <dsp:cNvPr id="0" name=""/>
        <dsp:cNvSpPr/>
      </dsp:nvSpPr>
      <dsp:spPr>
        <a:xfrm>
          <a:off x="0" y="3077700"/>
          <a:ext cx="987287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both excel and SQL to explore and work through the data, and Tableau to create all visuals</a:t>
          </a:r>
        </a:p>
      </dsp:txBody>
      <dsp:txXfrm>
        <a:off x="46606" y="3124306"/>
        <a:ext cx="9779659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39BF6-D2E3-48DA-86B2-169B46CFE372}">
      <dsp:nvSpPr>
        <dsp:cNvPr id="0" name=""/>
        <dsp:cNvSpPr/>
      </dsp:nvSpPr>
      <dsp:spPr>
        <a:xfrm>
          <a:off x="0" y="371"/>
          <a:ext cx="1169866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 number of strokes per tournament is trending down over the years</a:t>
          </a:r>
        </a:p>
      </dsp:txBody>
      <dsp:txXfrm>
        <a:off x="22246" y="22617"/>
        <a:ext cx="11654172" cy="411223"/>
      </dsp:txXfrm>
    </dsp:sp>
    <dsp:sp modelId="{92B9DE8D-E245-4F86-8923-CB2E5D36195F}">
      <dsp:nvSpPr>
        <dsp:cNvPr id="0" name=""/>
        <dsp:cNvSpPr/>
      </dsp:nvSpPr>
      <dsp:spPr>
        <a:xfrm>
          <a:off x="0" y="510806"/>
          <a:ext cx="1169866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There’s over 13,000 rounds played every year at 40 – 50 different events</a:t>
          </a:r>
        </a:p>
      </dsp:txBody>
      <dsp:txXfrm>
        <a:off x="22246" y="533052"/>
        <a:ext cx="11654172" cy="411223"/>
      </dsp:txXfrm>
    </dsp:sp>
    <dsp:sp modelId="{44104F98-3CD0-401E-A83A-008D2E3D3ADA}">
      <dsp:nvSpPr>
        <dsp:cNvPr id="0" name=""/>
        <dsp:cNvSpPr/>
      </dsp:nvSpPr>
      <dsp:spPr>
        <a:xfrm>
          <a:off x="0" y="1021241"/>
          <a:ext cx="11698664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Tournaments are played across the U.S. and in 7 different countries</a:t>
          </a:r>
        </a:p>
      </dsp:txBody>
      <dsp:txXfrm>
        <a:off x="22246" y="1043487"/>
        <a:ext cx="11654172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8D6C5-6C10-4D75-94C2-E9EBF0BFCBC7}">
      <dsp:nvSpPr>
        <dsp:cNvPr id="0" name=""/>
        <dsp:cNvSpPr/>
      </dsp:nvSpPr>
      <dsp:spPr>
        <a:xfrm>
          <a:off x="0" y="32427"/>
          <a:ext cx="1163684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Sg T2G: Strokes gained tee to green, a combination of off the tee and approach. Measured as the sum for the tournament</a:t>
          </a:r>
        </a:p>
      </dsp:txBody>
      <dsp:txXfrm>
        <a:off x="36896" y="69323"/>
        <a:ext cx="11563055" cy="682028"/>
      </dsp:txXfrm>
    </dsp:sp>
    <dsp:sp modelId="{CC36D8AC-6A5F-4B4D-B690-086C97604546}">
      <dsp:nvSpPr>
        <dsp:cNvPr id="0" name=""/>
        <dsp:cNvSpPr/>
      </dsp:nvSpPr>
      <dsp:spPr>
        <a:xfrm>
          <a:off x="0" y="875395"/>
          <a:ext cx="1163684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Again, the windiest day proved to be the toughest with a 3o stroke difference over the lowest scoring year</a:t>
          </a:r>
        </a:p>
      </dsp:txBody>
      <dsp:txXfrm>
        <a:off x="36896" y="912291"/>
        <a:ext cx="11563055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108B1-7AAC-4D6E-B633-1CB113C85A24}">
      <dsp:nvSpPr>
        <dsp:cNvPr id="0" name=""/>
        <dsp:cNvSpPr/>
      </dsp:nvSpPr>
      <dsp:spPr>
        <a:xfrm>
          <a:off x="0" y="392999"/>
          <a:ext cx="9872871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is a clear correlation on the days with the more extreme conditions.</a:t>
          </a:r>
        </a:p>
      </dsp:txBody>
      <dsp:txXfrm>
        <a:off x="50489" y="443488"/>
        <a:ext cx="9771893" cy="933302"/>
      </dsp:txXfrm>
    </dsp:sp>
    <dsp:sp modelId="{6E9C41CC-2EE9-4BCF-B899-06A5879E9B41}">
      <dsp:nvSpPr>
        <dsp:cNvPr id="0" name=""/>
        <dsp:cNvSpPr/>
      </dsp:nvSpPr>
      <dsp:spPr>
        <a:xfrm>
          <a:off x="0" y="1502160"/>
          <a:ext cx="9872871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 there a certain number or threshold at which weather starts to impact shots?</a:t>
          </a:r>
        </a:p>
      </dsp:txBody>
      <dsp:txXfrm>
        <a:off x="50489" y="1552649"/>
        <a:ext cx="9771893" cy="933302"/>
      </dsp:txXfrm>
    </dsp:sp>
    <dsp:sp modelId="{37E61B20-1133-4A18-B083-FFDFCC909F1A}">
      <dsp:nvSpPr>
        <dsp:cNvPr id="0" name=""/>
        <dsp:cNvSpPr/>
      </dsp:nvSpPr>
      <dsp:spPr>
        <a:xfrm>
          <a:off x="0" y="2611320"/>
          <a:ext cx="9872871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I’d like collect more data to  see exactly how much an impact weather plays, and if there are other conditions that affect the scoring.</a:t>
          </a:r>
        </a:p>
      </dsp:txBody>
      <dsp:txXfrm>
        <a:off x="50489" y="2661809"/>
        <a:ext cx="9771893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26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hand holding a dandelion&#10;&#10;Description automatically generated with low confidence">
            <a:extLst>
              <a:ext uri="{FF2B5EF4-FFF2-40B4-BE49-F238E27FC236}">
                <a16:creationId xmlns:a16="http://schemas.microsoft.com/office/drawing/2014/main" id="{2C67FE88-6607-D92A-074D-01D7CE905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1" r="1" b="40589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1">
            <a:extLst>
              <a:ext uri="{FF2B5EF4-FFF2-40B4-BE49-F238E27FC236}">
                <a16:creationId xmlns:a16="http://schemas.microsoft.com/office/drawing/2014/main" id="{0130AB90-80D1-4DF5-A8D2-BF213D8A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/>
              <a:t>How Does Weather Affect Golf?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DD53F23-B874-44C5-87A0-B3BC174CA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Jason Carless</a:t>
            </a:r>
          </a:p>
          <a:p>
            <a:r>
              <a:rPr lang="en-US"/>
              <a:t>DA7 Capstone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2B999B-0500-8326-33B0-F3083E58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040A03-4B5F-3E39-9D85-F95DA84DC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820598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69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122F9A89-F7B8-4B61-B84F-47EBBF010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1936"/>
          <a:stretch/>
        </p:blipFill>
        <p:spPr>
          <a:xfrm>
            <a:off x="1580148" y="1051676"/>
            <a:ext cx="8630652" cy="3561519"/>
          </a:xfrm>
          <a:prstGeom prst="rect">
            <a:avLst/>
          </a:prstGeom>
        </p:spPr>
      </p:pic>
      <p:graphicFrame>
        <p:nvGraphicFramePr>
          <p:cNvPr id="12" name="TextBox 1">
            <a:extLst>
              <a:ext uri="{FF2B5EF4-FFF2-40B4-BE49-F238E27FC236}">
                <a16:creationId xmlns:a16="http://schemas.microsoft.com/office/drawing/2014/main" id="{8905D715-AD42-F657-0003-CE67DA744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412382"/>
              </p:ext>
            </p:extLst>
          </p:nvPr>
        </p:nvGraphicFramePr>
        <p:xfrm>
          <a:off x="246668" y="4691076"/>
          <a:ext cx="11698664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017F2BC-BA1F-D0B7-302E-2CDDCF233C6D}"/>
              </a:ext>
            </a:extLst>
          </p:cNvPr>
          <p:cNvSpPr txBox="1"/>
          <p:nvPr/>
        </p:nvSpPr>
        <p:spPr>
          <a:xfrm>
            <a:off x="2426369" y="327464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Exactly How Much Golf?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54065AD7-2B71-02AA-F878-0C67957A3FFF}"/>
              </a:ext>
            </a:extLst>
          </p:cNvPr>
          <p:cNvSpPr txBox="1"/>
          <p:nvPr/>
        </p:nvSpPr>
        <p:spPr>
          <a:xfrm>
            <a:off x="375746" y="4376099"/>
            <a:ext cx="5479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Temperature plays more of a role on the golfer than the golf itself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the Masters, the hottest day was the easiest, but opposite for the Memorial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4AB4C1-AB7F-E05D-3084-A723F4D2DBBE}"/>
              </a:ext>
            </a:extLst>
          </p:cNvPr>
          <p:cNvSpPr txBox="1"/>
          <p:nvPr/>
        </p:nvSpPr>
        <p:spPr>
          <a:xfrm>
            <a:off x="6148634" y="1410446"/>
            <a:ext cx="5618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Both the Masters and Memorial are played at the same golf course every year, and around the same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8AAFF-3C2A-5293-C0A7-29DAE3E2FE95}"/>
              </a:ext>
            </a:extLst>
          </p:cNvPr>
          <p:cNvSpPr txBox="1"/>
          <p:nvPr/>
        </p:nvSpPr>
        <p:spPr>
          <a:xfrm>
            <a:off x="6468358" y="132638"/>
            <a:ext cx="4873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Heat Impact</a:t>
            </a:r>
          </a:p>
        </p:txBody>
      </p:sp>
      <p:pic>
        <p:nvPicPr>
          <p:cNvPr id="5" name="slide2" descr="Masters">
            <a:extLst>
              <a:ext uri="{FF2B5EF4-FFF2-40B4-BE49-F238E27FC236}">
                <a16:creationId xmlns:a16="http://schemas.microsoft.com/office/drawing/2014/main" id="{86E2DA68-1EED-5F00-DAD9-EA247F40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b="2924"/>
          <a:stretch/>
        </p:blipFill>
        <p:spPr>
          <a:xfrm>
            <a:off x="0" y="0"/>
            <a:ext cx="5723643" cy="3620280"/>
          </a:xfrm>
          <a:prstGeom prst="rect">
            <a:avLst/>
          </a:prstGeom>
        </p:spPr>
      </p:pic>
      <p:pic>
        <p:nvPicPr>
          <p:cNvPr id="6" name="slide3" descr="Memorial 2">
            <a:extLst>
              <a:ext uri="{FF2B5EF4-FFF2-40B4-BE49-F238E27FC236}">
                <a16:creationId xmlns:a16="http://schemas.microsoft.com/office/drawing/2014/main" id="{79054CC1-B560-5A10-C8D0-17C403508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" b="2814"/>
          <a:stretch/>
        </p:blipFill>
        <p:spPr>
          <a:xfrm>
            <a:off x="5723643" y="3611584"/>
            <a:ext cx="6468357" cy="32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ster 2">
            <a:extLst>
              <a:ext uri="{FF2B5EF4-FFF2-40B4-BE49-F238E27FC236}">
                <a16:creationId xmlns:a16="http://schemas.microsoft.com/office/drawing/2014/main" id="{C488EBB8-E6A0-4BA8-9FE7-330B2B11F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"/>
          <a:stretch/>
        </p:blipFill>
        <p:spPr>
          <a:xfrm>
            <a:off x="10340" y="0"/>
            <a:ext cx="5933260" cy="3666932"/>
          </a:xfrm>
          <a:prstGeom prst="rect">
            <a:avLst/>
          </a:prstGeom>
        </p:spPr>
      </p:pic>
      <p:pic>
        <p:nvPicPr>
          <p:cNvPr id="2" name="slide4" descr="Memorial">
            <a:extLst>
              <a:ext uri="{FF2B5EF4-FFF2-40B4-BE49-F238E27FC236}">
                <a16:creationId xmlns:a16="http://schemas.microsoft.com/office/drawing/2014/main" id="{EF5D1DE8-E102-62CE-CE5D-7C8101AD9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6"/>
          <a:stretch/>
        </p:blipFill>
        <p:spPr>
          <a:xfrm>
            <a:off x="5943599" y="3666932"/>
            <a:ext cx="6238061" cy="3191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8BF75-A073-9B99-2DAF-2BFBBE683D7B}"/>
              </a:ext>
            </a:extLst>
          </p:cNvPr>
          <p:cNvSpPr txBox="1"/>
          <p:nvPr/>
        </p:nvSpPr>
        <p:spPr>
          <a:xfrm>
            <a:off x="6096000" y="1581948"/>
            <a:ext cx="5732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gust(mph) is a measure of the maximum 5 second gust of wind over the span of the tournament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gust over sustained wind due to its unpredictability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41E9E-9B0F-83E8-1718-E2BD7587C103}"/>
              </a:ext>
            </a:extLst>
          </p:cNvPr>
          <p:cNvSpPr txBox="1"/>
          <p:nvPr/>
        </p:nvSpPr>
        <p:spPr>
          <a:xfrm>
            <a:off x="374230" y="4641194"/>
            <a:ext cx="5406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Both tournaments had the highest average stroke count in the year with the strongest gusts of wind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AAD5C-9CBE-D098-F4AE-AD42CABEBDA8}"/>
              </a:ext>
            </a:extLst>
          </p:cNvPr>
          <p:cNvSpPr txBox="1"/>
          <p:nvPr/>
        </p:nvSpPr>
        <p:spPr>
          <a:xfrm>
            <a:off x="6625389" y="136358"/>
            <a:ext cx="4668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Wind Impact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BA28998E-3C20-492F-8A30-84186A1D7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"/>
          <a:stretch/>
        </p:blipFill>
        <p:spPr>
          <a:xfrm>
            <a:off x="0" y="0"/>
            <a:ext cx="704892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316C1-A2BF-6241-3167-BDCC1960A65C}"/>
              </a:ext>
            </a:extLst>
          </p:cNvPr>
          <p:cNvSpPr txBox="1"/>
          <p:nvPr/>
        </p:nvSpPr>
        <p:spPr>
          <a:xfrm>
            <a:off x="7048924" y="1395663"/>
            <a:ext cx="50853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Strokes gained is a measure of each shot in comparison to a benchmark the PGA tour created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OTT: Off the tee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APP: Approach to the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ARG: Around the green (chipping)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Putt: Putting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89A99-6C12-76DD-E74D-6E410CD28009}"/>
              </a:ext>
            </a:extLst>
          </p:cNvPr>
          <p:cNvSpPr txBox="1"/>
          <p:nvPr/>
        </p:nvSpPr>
        <p:spPr>
          <a:xfrm>
            <a:off x="7532016" y="226243"/>
            <a:ext cx="3987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Strokes Gained?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emorial 3">
            <a:extLst>
              <a:ext uri="{FF2B5EF4-FFF2-40B4-BE49-F238E27FC236}">
                <a16:creationId xmlns:a16="http://schemas.microsoft.com/office/drawing/2014/main" id="{8F74E819-2A85-492A-B290-E423DB0C7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0"/>
          <a:stretch/>
        </p:blipFill>
        <p:spPr>
          <a:xfrm>
            <a:off x="1524000" y="985938"/>
            <a:ext cx="8935454" cy="4176565"/>
          </a:xfrm>
          <a:prstGeom prst="rect">
            <a:avLst/>
          </a:prstGeom>
        </p:spPr>
      </p:pic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170D41AF-9A64-88E0-E942-8B5CAAD6F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190912"/>
              </p:ext>
            </p:extLst>
          </p:nvPr>
        </p:nvGraphicFramePr>
        <p:xfrm>
          <a:off x="393031" y="5202720"/>
          <a:ext cx="11636847" cy="163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7981C7-4548-0221-8794-686F683BBF97}"/>
              </a:ext>
            </a:extLst>
          </p:cNvPr>
          <p:cNvSpPr txBox="1"/>
          <p:nvPr/>
        </p:nvSpPr>
        <p:spPr>
          <a:xfrm>
            <a:off x="1937085" y="401163"/>
            <a:ext cx="766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Another Look at Wind Impact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12F3-7BA4-9743-82AC-6435A6B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Further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B76DB-0D0F-D4BE-C379-6370D7866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18556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1375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379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Basis</vt:lpstr>
      <vt:lpstr>How Does Weather Affect Golf?</vt:lpstr>
      <vt:lpstr>Background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 and 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Weather Affect Golf?</dc:title>
  <dc:creator/>
  <cp:lastModifiedBy>Jason Carless</cp:lastModifiedBy>
  <cp:revision>9</cp:revision>
  <dcterms:created xsi:type="dcterms:W3CDTF">2023-01-03T03:25:49Z</dcterms:created>
  <dcterms:modified xsi:type="dcterms:W3CDTF">2023-01-04T03:09:44Z</dcterms:modified>
</cp:coreProperties>
</file>