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77" r:id="rId3"/>
    <p:sldId id="278" r:id="rId4"/>
    <p:sldId id="279" r:id="rId5"/>
    <p:sldId id="280" r:id="rId6"/>
    <p:sldId id="281" r:id="rId7"/>
    <p:sldId id="282" r:id="rId8"/>
    <p:sldId id="283" r:id="rId9"/>
    <p:sldId id="284" r:id="rId10"/>
    <p:sldId id="285"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35" autoAdjust="0"/>
    <p:restoredTop sz="94660"/>
  </p:normalViewPr>
  <p:slideViewPr>
    <p:cSldViewPr snapToGrid="0">
      <p:cViewPr varScale="1">
        <p:scale>
          <a:sx n="118" d="100"/>
          <a:sy n="118" d="100"/>
        </p:scale>
        <p:origin x="7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ADA48-10D1-49A0-B29C-48EE84A6ABC4}" type="datetimeFigureOut">
              <a:rPr lang="zh-TW" altLang="en-US" smtClean="0"/>
              <a:t>2022/5/3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3ABC0-8F85-4DB1-9F55-0795DA052B4E}" type="slidenum">
              <a:rPr lang="zh-TW" altLang="en-US" smtClean="0"/>
              <a:t>‹#›</a:t>
            </a:fld>
            <a:endParaRPr lang="zh-TW" altLang="en-US"/>
          </a:p>
        </p:txBody>
      </p:sp>
    </p:spTree>
    <p:extLst>
      <p:ext uri="{BB962C8B-B14F-4D97-AF65-F5344CB8AC3E}">
        <p14:creationId xmlns:p14="http://schemas.microsoft.com/office/powerpoint/2010/main" val="76568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D93ABC0-8F85-4DB1-9F55-0795DA052B4E}" type="slidenum">
              <a:rPr lang="zh-TW" altLang="en-US" smtClean="0"/>
              <a:t>2</a:t>
            </a:fld>
            <a:endParaRPr lang="zh-TW" altLang="en-US"/>
          </a:p>
        </p:txBody>
      </p:sp>
    </p:spTree>
    <p:extLst>
      <p:ext uri="{BB962C8B-B14F-4D97-AF65-F5344CB8AC3E}">
        <p14:creationId xmlns:p14="http://schemas.microsoft.com/office/powerpoint/2010/main" val="97926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6F5D9A-7377-4845-90FA-F994E5DDC68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384EF15-348D-4C72-A409-A74F5A1148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AD4571E-C305-4220-A5B7-51E7F6940874}"/>
              </a:ext>
            </a:extLst>
          </p:cNvPr>
          <p:cNvSpPr>
            <a:spLocks noGrp="1"/>
          </p:cNvSpPr>
          <p:nvPr>
            <p:ph type="dt" sz="half" idx="10"/>
          </p:nvPr>
        </p:nvSpPr>
        <p:spPr/>
        <p:txBody>
          <a:bodyPr/>
          <a:lstStyle/>
          <a:p>
            <a:fld id="{46B2008B-B3C2-4057-80B4-956158330E83}" type="datetimeFigureOut">
              <a:rPr lang="zh-TW" altLang="en-US" smtClean="0"/>
              <a:t>2022/5/3</a:t>
            </a:fld>
            <a:endParaRPr lang="zh-TW" altLang="en-US"/>
          </a:p>
        </p:txBody>
      </p:sp>
      <p:sp>
        <p:nvSpPr>
          <p:cNvPr id="5" name="頁尾版面配置區 4">
            <a:extLst>
              <a:ext uri="{FF2B5EF4-FFF2-40B4-BE49-F238E27FC236}">
                <a16:creationId xmlns:a16="http://schemas.microsoft.com/office/drawing/2014/main" id="{7575B7D0-5D2C-442A-9710-E6548410DF0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08CA7A4-1678-4930-8BF3-C1153B47ED4A}"/>
              </a:ext>
            </a:extLst>
          </p:cNvPr>
          <p:cNvSpPr>
            <a:spLocks noGrp="1"/>
          </p:cNvSpPr>
          <p:nvPr>
            <p:ph type="sldNum" sz="quarter" idx="12"/>
          </p:nvPr>
        </p:nvSpPr>
        <p:spPr/>
        <p:txBody>
          <a:bodyPr/>
          <a:lstStyle/>
          <a:p>
            <a:fld id="{35728059-003D-4BFE-A944-E62EC825FF8B}" type="slidenum">
              <a:rPr lang="zh-TW" altLang="en-US" smtClean="0"/>
              <a:t>‹#›</a:t>
            </a:fld>
            <a:endParaRPr lang="zh-TW" altLang="en-US"/>
          </a:p>
        </p:txBody>
      </p:sp>
    </p:spTree>
    <p:extLst>
      <p:ext uri="{BB962C8B-B14F-4D97-AF65-F5344CB8AC3E}">
        <p14:creationId xmlns:p14="http://schemas.microsoft.com/office/powerpoint/2010/main" val="397620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11FFEB-B6D9-43C9-BFE7-7B618EC6184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E96F1A34-451A-4792-B2A9-B782C59A45EB}"/>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1C620CB-4BA7-4702-8584-54D4419146FE}"/>
              </a:ext>
            </a:extLst>
          </p:cNvPr>
          <p:cNvSpPr>
            <a:spLocks noGrp="1"/>
          </p:cNvSpPr>
          <p:nvPr>
            <p:ph type="dt" sz="half" idx="10"/>
          </p:nvPr>
        </p:nvSpPr>
        <p:spPr/>
        <p:txBody>
          <a:bodyPr/>
          <a:lstStyle/>
          <a:p>
            <a:fld id="{46B2008B-B3C2-4057-80B4-956158330E83}" type="datetimeFigureOut">
              <a:rPr lang="zh-TW" altLang="en-US" smtClean="0"/>
              <a:t>2022/5/3</a:t>
            </a:fld>
            <a:endParaRPr lang="zh-TW" altLang="en-US"/>
          </a:p>
        </p:txBody>
      </p:sp>
      <p:sp>
        <p:nvSpPr>
          <p:cNvPr id="5" name="頁尾版面配置區 4">
            <a:extLst>
              <a:ext uri="{FF2B5EF4-FFF2-40B4-BE49-F238E27FC236}">
                <a16:creationId xmlns:a16="http://schemas.microsoft.com/office/drawing/2014/main" id="{11535805-362D-41F9-AF85-F5628A69078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1B50EFF-87C4-4077-B2DE-735BFC10374C}"/>
              </a:ext>
            </a:extLst>
          </p:cNvPr>
          <p:cNvSpPr>
            <a:spLocks noGrp="1"/>
          </p:cNvSpPr>
          <p:nvPr>
            <p:ph type="sldNum" sz="quarter" idx="12"/>
          </p:nvPr>
        </p:nvSpPr>
        <p:spPr/>
        <p:txBody>
          <a:bodyPr/>
          <a:lstStyle/>
          <a:p>
            <a:fld id="{35728059-003D-4BFE-A944-E62EC825FF8B}" type="slidenum">
              <a:rPr lang="zh-TW" altLang="en-US" smtClean="0"/>
              <a:t>‹#›</a:t>
            </a:fld>
            <a:endParaRPr lang="zh-TW" altLang="en-US"/>
          </a:p>
        </p:txBody>
      </p:sp>
    </p:spTree>
    <p:extLst>
      <p:ext uri="{BB962C8B-B14F-4D97-AF65-F5344CB8AC3E}">
        <p14:creationId xmlns:p14="http://schemas.microsoft.com/office/powerpoint/2010/main" val="355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059529D-D507-4354-B655-FDC087F5213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77153A6-D84F-43AF-B21B-4BA5B6437213}"/>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EE2E1A-5483-41B7-9304-1612D337F8A4}"/>
              </a:ext>
            </a:extLst>
          </p:cNvPr>
          <p:cNvSpPr>
            <a:spLocks noGrp="1"/>
          </p:cNvSpPr>
          <p:nvPr>
            <p:ph type="dt" sz="half" idx="10"/>
          </p:nvPr>
        </p:nvSpPr>
        <p:spPr/>
        <p:txBody>
          <a:bodyPr/>
          <a:lstStyle/>
          <a:p>
            <a:fld id="{46B2008B-B3C2-4057-80B4-956158330E83}" type="datetimeFigureOut">
              <a:rPr lang="zh-TW" altLang="en-US" smtClean="0"/>
              <a:t>2022/5/3</a:t>
            </a:fld>
            <a:endParaRPr lang="zh-TW" altLang="en-US"/>
          </a:p>
        </p:txBody>
      </p:sp>
      <p:sp>
        <p:nvSpPr>
          <p:cNvPr id="5" name="頁尾版面配置區 4">
            <a:extLst>
              <a:ext uri="{FF2B5EF4-FFF2-40B4-BE49-F238E27FC236}">
                <a16:creationId xmlns:a16="http://schemas.microsoft.com/office/drawing/2014/main" id="{CB750E94-8E82-4779-8049-C5F00387744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F047705-8469-4CEB-B71D-86F7F884CA8C}"/>
              </a:ext>
            </a:extLst>
          </p:cNvPr>
          <p:cNvSpPr>
            <a:spLocks noGrp="1"/>
          </p:cNvSpPr>
          <p:nvPr>
            <p:ph type="sldNum" sz="quarter" idx="12"/>
          </p:nvPr>
        </p:nvSpPr>
        <p:spPr/>
        <p:txBody>
          <a:bodyPr/>
          <a:lstStyle/>
          <a:p>
            <a:fld id="{35728059-003D-4BFE-A944-E62EC825FF8B}" type="slidenum">
              <a:rPr lang="zh-TW" altLang="en-US" smtClean="0"/>
              <a:t>‹#›</a:t>
            </a:fld>
            <a:endParaRPr lang="zh-TW" altLang="en-US"/>
          </a:p>
        </p:txBody>
      </p:sp>
    </p:spTree>
    <p:extLst>
      <p:ext uri="{BB962C8B-B14F-4D97-AF65-F5344CB8AC3E}">
        <p14:creationId xmlns:p14="http://schemas.microsoft.com/office/powerpoint/2010/main" val="2031969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036DAE-98BD-4D9C-9A54-8C4CDE0F162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47D1B09-09E3-4EF2-A2E8-7440B75F2420}"/>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26E7967-82B2-4316-B1D3-4C62089EE94D}"/>
              </a:ext>
            </a:extLst>
          </p:cNvPr>
          <p:cNvSpPr>
            <a:spLocks noGrp="1"/>
          </p:cNvSpPr>
          <p:nvPr>
            <p:ph type="dt" sz="half" idx="10"/>
          </p:nvPr>
        </p:nvSpPr>
        <p:spPr/>
        <p:txBody>
          <a:bodyPr/>
          <a:lstStyle/>
          <a:p>
            <a:fld id="{46B2008B-B3C2-4057-80B4-956158330E83}" type="datetimeFigureOut">
              <a:rPr lang="zh-TW" altLang="en-US" smtClean="0"/>
              <a:t>2022/5/3</a:t>
            </a:fld>
            <a:endParaRPr lang="zh-TW" altLang="en-US"/>
          </a:p>
        </p:txBody>
      </p:sp>
      <p:sp>
        <p:nvSpPr>
          <p:cNvPr id="5" name="頁尾版面配置區 4">
            <a:extLst>
              <a:ext uri="{FF2B5EF4-FFF2-40B4-BE49-F238E27FC236}">
                <a16:creationId xmlns:a16="http://schemas.microsoft.com/office/drawing/2014/main" id="{EAFB3DCE-7B6C-45C5-83CE-7093ED75259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F0ABCAE-2C19-4C58-BF38-1040BB4940BD}"/>
              </a:ext>
            </a:extLst>
          </p:cNvPr>
          <p:cNvSpPr>
            <a:spLocks noGrp="1"/>
          </p:cNvSpPr>
          <p:nvPr>
            <p:ph type="sldNum" sz="quarter" idx="12"/>
          </p:nvPr>
        </p:nvSpPr>
        <p:spPr/>
        <p:txBody>
          <a:bodyPr/>
          <a:lstStyle/>
          <a:p>
            <a:fld id="{35728059-003D-4BFE-A944-E62EC825FF8B}" type="slidenum">
              <a:rPr lang="zh-TW" altLang="en-US" smtClean="0"/>
              <a:t>‹#›</a:t>
            </a:fld>
            <a:endParaRPr lang="zh-TW" altLang="en-US"/>
          </a:p>
        </p:txBody>
      </p:sp>
    </p:spTree>
    <p:extLst>
      <p:ext uri="{BB962C8B-B14F-4D97-AF65-F5344CB8AC3E}">
        <p14:creationId xmlns:p14="http://schemas.microsoft.com/office/powerpoint/2010/main" val="419715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EC4817-156A-4C4B-83A3-62EC29665F5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33D6B0E-A3AC-4763-A702-D5F6F1DCF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A46F6284-5DBA-403C-B201-88FFFA2C851F}"/>
              </a:ext>
            </a:extLst>
          </p:cNvPr>
          <p:cNvSpPr>
            <a:spLocks noGrp="1"/>
          </p:cNvSpPr>
          <p:nvPr>
            <p:ph type="dt" sz="half" idx="10"/>
          </p:nvPr>
        </p:nvSpPr>
        <p:spPr/>
        <p:txBody>
          <a:bodyPr/>
          <a:lstStyle/>
          <a:p>
            <a:fld id="{46B2008B-B3C2-4057-80B4-956158330E83}" type="datetimeFigureOut">
              <a:rPr lang="zh-TW" altLang="en-US" smtClean="0"/>
              <a:t>2022/5/3</a:t>
            </a:fld>
            <a:endParaRPr lang="zh-TW" altLang="en-US"/>
          </a:p>
        </p:txBody>
      </p:sp>
      <p:sp>
        <p:nvSpPr>
          <p:cNvPr id="5" name="頁尾版面配置區 4">
            <a:extLst>
              <a:ext uri="{FF2B5EF4-FFF2-40B4-BE49-F238E27FC236}">
                <a16:creationId xmlns:a16="http://schemas.microsoft.com/office/drawing/2014/main" id="{AB90515C-C7F9-49E9-A1D0-65E8F9E2802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DDD1253-18AA-4BFB-80FB-028DC8DBCA8D}"/>
              </a:ext>
            </a:extLst>
          </p:cNvPr>
          <p:cNvSpPr>
            <a:spLocks noGrp="1"/>
          </p:cNvSpPr>
          <p:nvPr>
            <p:ph type="sldNum" sz="quarter" idx="12"/>
          </p:nvPr>
        </p:nvSpPr>
        <p:spPr/>
        <p:txBody>
          <a:bodyPr/>
          <a:lstStyle/>
          <a:p>
            <a:fld id="{35728059-003D-4BFE-A944-E62EC825FF8B}" type="slidenum">
              <a:rPr lang="zh-TW" altLang="en-US" smtClean="0"/>
              <a:t>‹#›</a:t>
            </a:fld>
            <a:endParaRPr lang="zh-TW" altLang="en-US"/>
          </a:p>
        </p:txBody>
      </p:sp>
    </p:spTree>
    <p:extLst>
      <p:ext uri="{BB962C8B-B14F-4D97-AF65-F5344CB8AC3E}">
        <p14:creationId xmlns:p14="http://schemas.microsoft.com/office/powerpoint/2010/main" val="33000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9AFC2B-ADEB-4C04-8945-98E6A5E53BF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347DEDC-E397-41AB-831B-949C4AF92D51}"/>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8480CD4-BF04-426C-A86B-445FD6680A35}"/>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213B42A-EDA8-4960-AD79-1324C9FF575E}"/>
              </a:ext>
            </a:extLst>
          </p:cNvPr>
          <p:cNvSpPr>
            <a:spLocks noGrp="1"/>
          </p:cNvSpPr>
          <p:nvPr>
            <p:ph type="dt" sz="half" idx="10"/>
          </p:nvPr>
        </p:nvSpPr>
        <p:spPr/>
        <p:txBody>
          <a:bodyPr/>
          <a:lstStyle/>
          <a:p>
            <a:fld id="{46B2008B-B3C2-4057-80B4-956158330E83}" type="datetimeFigureOut">
              <a:rPr lang="zh-TW" altLang="en-US" smtClean="0"/>
              <a:t>2022/5/3</a:t>
            </a:fld>
            <a:endParaRPr lang="zh-TW" altLang="en-US"/>
          </a:p>
        </p:txBody>
      </p:sp>
      <p:sp>
        <p:nvSpPr>
          <p:cNvPr id="6" name="頁尾版面配置區 5">
            <a:extLst>
              <a:ext uri="{FF2B5EF4-FFF2-40B4-BE49-F238E27FC236}">
                <a16:creationId xmlns:a16="http://schemas.microsoft.com/office/drawing/2014/main" id="{C3E703B1-E423-4F9D-9EF0-DEB069B8726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394B510-9DB4-46D5-A9FF-0DCAE8404A2E}"/>
              </a:ext>
            </a:extLst>
          </p:cNvPr>
          <p:cNvSpPr>
            <a:spLocks noGrp="1"/>
          </p:cNvSpPr>
          <p:nvPr>
            <p:ph type="sldNum" sz="quarter" idx="12"/>
          </p:nvPr>
        </p:nvSpPr>
        <p:spPr/>
        <p:txBody>
          <a:bodyPr/>
          <a:lstStyle/>
          <a:p>
            <a:fld id="{35728059-003D-4BFE-A944-E62EC825FF8B}" type="slidenum">
              <a:rPr lang="zh-TW" altLang="en-US" smtClean="0"/>
              <a:t>‹#›</a:t>
            </a:fld>
            <a:endParaRPr lang="zh-TW" altLang="en-US"/>
          </a:p>
        </p:txBody>
      </p:sp>
    </p:spTree>
    <p:extLst>
      <p:ext uri="{BB962C8B-B14F-4D97-AF65-F5344CB8AC3E}">
        <p14:creationId xmlns:p14="http://schemas.microsoft.com/office/powerpoint/2010/main" val="143410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FFE75A-E527-4089-8669-112F9B46594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146654F-9314-447A-9B04-A80CA9DE6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B6394BA5-97B3-4B5B-906D-7D9CB98A0CA9}"/>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065991E-4B87-4DB0-B589-614A3FE6E8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C0B02FC4-41F5-485F-ABF5-EDD685399306}"/>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DC654C0-D3D3-4410-B026-062D52CEDF7B}"/>
              </a:ext>
            </a:extLst>
          </p:cNvPr>
          <p:cNvSpPr>
            <a:spLocks noGrp="1"/>
          </p:cNvSpPr>
          <p:nvPr>
            <p:ph type="dt" sz="half" idx="10"/>
          </p:nvPr>
        </p:nvSpPr>
        <p:spPr/>
        <p:txBody>
          <a:bodyPr/>
          <a:lstStyle/>
          <a:p>
            <a:fld id="{46B2008B-B3C2-4057-80B4-956158330E83}" type="datetimeFigureOut">
              <a:rPr lang="zh-TW" altLang="en-US" smtClean="0"/>
              <a:t>2022/5/3</a:t>
            </a:fld>
            <a:endParaRPr lang="zh-TW" altLang="en-US"/>
          </a:p>
        </p:txBody>
      </p:sp>
      <p:sp>
        <p:nvSpPr>
          <p:cNvPr id="8" name="頁尾版面配置區 7">
            <a:extLst>
              <a:ext uri="{FF2B5EF4-FFF2-40B4-BE49-F238E27FC236}">
                <a16:creationId xmlns:a16="http://schemas.microsoft.com/office/drawing/2014/main" id="{262883AE-4904-4EA7-956F-AD3AC0D70B9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94D49CD-E0F4-4F5F-A31E-DDD3D57B1C06}"/>
              </a:ext>
            </a:extLst>
          </p:cNvPr>
          <p:cNvSpPr>
            <a:spLocks noGrp="1"/>
          </p:cNvSpPr>
          <p:nvPr>
            <p:ph type="sldNum" sz="quarter" idx="12"/>
          </p:nvPr>
        </p:nvSpPr>
        <p:spPr/>
        <p:txBody>
          <a:bodyPr/>
          <a:lstStyle/>
          <a:p>
            <a:fld id="{35728059-003D-4BFE-A944-E62EC825FF8B}" type="slidenum">
              <a:rPr lang="zh-TW" altLang="en-US" smtClean="0"/>
              <a:t>‹#›</a:t>
            </a:fld>
            <a:endParaRPr lang="zh-TW" altLang="en-US"/>
          </a:p>
        </p:txBody>
      </p:sp>
    </p:spTree>
    <p:extLst>
      <p:ext uri="{BB962C8B-B14F-4D97-AF65-F5344CB8AC3E}">
        <p14:creationId xmlns:p14="http://schemas.microsoft.com/office/powerpoint/2010/main" val="4171428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1E42A1-CD14-4155-B704-309F1DA13BA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30479EE-D7ED-47D1-AA01-B19B37539199}"/>
              </a:ext>
            </a:extLst>
          </p:cNvPr>
          <p:cNvSpPr>
            <a:spLocks noGrp="1"/>
          </p:cNvSpPr>
          <p:nvPr>
            <p:ph type="dt" sz="half" idx="10"/>
          </p:nvPr>
        </p:nvSpPr>
        <p:spPr/>
        <p:txBody>
          <a:bodyPr/>
          <a:lstStyle/>
          <a:p>
            <a:fld id="{46B2008B-B3C2-4057-80B4-956158330E83}" type="datetimeFigureOut">
              <a:rPr lang="zh-TW" altLang="en-US" smtClean="0"/>
              <a:t>2022/5/3</a:t>
            </a:fld>
            <a:endParaRPr lang="zh-TW" altLang="en-US"/>
          </a:p>
        </p:txBody>
      </p:sp>
      <p:sp>
        <p:nvSpPr>
          <p:cNvPr id="4" name="頁尾版面配置區 3">
            <a:extLst>
              <a:ext uri="{FF2B5EF4-FFF2-40B4-BE49-F238E27FC236}">
                <a16:creationId xmlns:a16="http://schemas.microsoft.com/office/drawing/2014/main" id="{41FA53CA-E676-4661-83DF-FFCB2748944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323AC65-F5EA-4852-8355-C4142CC1179B}"/>
              </a:ext>
            </a:extLst>
          </p:cNvPr>
          <p:cNvSpPr>
            <a:spLocks noGrp="1"/>
          </p:cNvSpPr>
          <p:nvPr>
            <p:ph type="sldNum" sz="quarter" idx="12"/>
          </p:nvPr>
        </p:nvSpPr>
        <p:spPr/>
        <p:txBody>
          <a:bodyPr/>
          <a:lstStyle/>
          <a:p>
            <a:fld id="{35728059-003D-4BFE-A944-E62EC825FF8B}" type="slidenum">
              <a:rPr lang="zh-TW" altLang="en-US" smtClean="0"/>
              <a:t>‹#›</a:t>
            </a:fld>
            <a:endParaRPr lang="zh-TW" altLang="en-US"/>
          </a:p>
        </p:txBody>
      </p:sp>
    </p:spTree>
    <p:extLst>
      <p:ext uri="{BB962C8B-B14F-4D97-AF65-F5344CB8AC3E}">
        <p14:creationId xmlns:p14="http://schemas.microsoft.com/office/powerpoint/2010/main" val="203588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FECA9EF-20E0-41BC-9936-0AC119802108}"/>
              </a:ext>
            </a:extLst>
          </p:cNvPr>
          <p:cNvSpPr>
            <a:spLocks noGrp="1"/>
          </p:cNvSpPr>
          <p:nvPr>
            <p:ph type="dt" sz="half" idx="10"/>
          </p:nvPr>
        </p:nvSpPr>
        <p:spPr/>
        <p:txBody>
          <a:bodyPr/>
          <a:lstStyle/>
          <a:p>
            <a:fld id="{46B2008B-B3C2-4057-80B4-956158330E83}" type="datetimeFigureOut">
              <a:rPr lang="zh-TW" altLang="en-US" smtClean="0"/>
              <a:t>2022/5/3</a:t>
            </a:fld>
            <a:endParaRPr lang="zh-TW" altLang="en-US"/>
          </a:p>
        </p:txBody>
      </p:sp>
      <p:sp>
        <p:nvSpPr>
          <p:cNvPr id="3" name="頁尾版面配置區 2">
            <a:extLst>
              <a:ext uri="{FF2B5EF4-FFF2-40B4-BE49-F238E27FC236}">
                <a16:creationId xmlns:a16="http://schemas.microsoft.com/office/drawing/2014/main" id="{8497C0B4-E6C1-42F6-85E1-5E2E4A2659E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09D8768-2107-4A93-AF44-49CF44E905DB}"/>
              </a:ext>
            </a:extLst>
          </p:cNvPr>
          <p:cNvSpPr>
            <a:spLocks noGrp="1"/>
          </p:cNvSpPr>
          <p:nvPr>
            <p:ph type="sldNum" sz="quarter" idx="12"/>
          </p:nvPr>
        </p:nvSpPr>
        <p:spPr/>
        <p:txBody>
          <a:bodyPr/>
          <a:lstStyle/>
          <a:p>
            <a:fld id="{35728059-003D-4BFE-A944-E62EC825FF8B}" type="slidenum">
              <a:rPr lang="zh-TW" altLang="en-US" smtClean="0"/>
              <a:t>‹#›</a:t>
            </a:fld>
            <a:endParaRPr lang="zh-TW" altLang="en-US"/>
          </a:p>
        </p:txBody>
      </p:sp>
    </p:spTree>
    <p:extLst>
      <p:ext uri="{BB962C8B-B14F-4D97-AF65-F5344CB8AC3E}">
        <p14:creationId xmlns:p14="http://schemas.microsoft.com/office/powerpoint/2010/main" val="290400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F49595-6A18-458E-A7EC-88C62DA7024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56F7B34-4A15-4A3A-879B-84DA5E2E6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1342A52-93F4-40B0-8DE9-23D4DC881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F795972-1117-4CA1-A9E9-5C512B6BA3F6}"/>
              </a:ext>
            </a:extLst>
          </p:cNvPr>
          <p:cNvSpPr>
            <a:spLocks noGrp="1"/>
          </p:cNvSpPr>
          <p:nvPr>
            <p:ph type="dt" sz="half" idx="10"/>
          </p:nvPr>
        </p:nvSpPr>
        <p:spPr/>
        <p:txBody>
          <a:bodyPr/>
          <a:lstStyle/>
          <a:p>
            <a:fld id="{46B2008B-B3C2-4057-80B4-956158330E83}" type="datetimeFigureOut">
              <a:rPr lang="zh-TW" altLang="en-US" smtClean="0"/>
              <a:t>2022/5/3</a:t>
            </a:fld>
            <a:endParaRPr lang="zh-TW" altLang="en-US"/>
          </a:p>
        </p:txBody>
      </p:sp>
      <p:sp>
        <p:nvSpPr>
          <p:cNvPr id="6" name="頁尾版面配置區 5">
            <a:extLst>
              <a:ext uri="{FF2B5EF4-FFF2-40B4-BE49-F238E27FC236}">
                <a16:creationId xmlns:a16="http://schemas.microsoft.com/office/drawing/2014/main" id="{58556A9B-0C4D-48E3-B011-C09661A98D8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BB8C406-F881-4407-B405-03108A023565}"/>
              </a:ext>
            </a:extLst>
          </p:cNvPr>
          <p:cNvSpPr>
            <a:spLocks noGrp="1"/>
          </p:cNvSpPr>
          <p:nvPr>
            <p:ph type="sldNum" sz="quarter" idx="12"/>
          </p:nvPr>
        </p:nvSpPr>
        <p:spPr/>
        <p:txBody>
          <a:bodyPr/>
          <a:lstStyle/>
          <a:p>
            <a:fld id="{35728059-003D-4BFE-A944-E62EC825FF8B}" type="slidenum">
              <a:rPr lang="zh-TW" altLang="en-US" smtClean="0"/>
              <a:t>‹#›</a:t>
            </a:fld>
            <a:endParaRPr lang="zh-TW" altLang="en-US"/>
          </a:p>
        </p:txBody>
      </p:sp>
    </p:spTree>
    <p:extLst>
      <p:ext uri="{BB962C8B-B14F-4D97-AF65-F5344CB8AC3E}">
        <p14:creationId xmlns:p14="http://schemas.microsoft.com/office/powerpoint/2010/main" val="7979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E5F49A-41CB-419F-AE17-41ACF5967EA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020F205-A599-4F90-9A7B-6C84D5CAF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AF88F7E-CE64-45AA-AC26-3CDA14160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731A5402-BCB3-4742-BD28-510E6FB1C67A}"/>
              </a:ext>
            </a:extLst>
          </p:cNvPr>
          <p:cNvSpPr>
            <a:spLocks noGrp="1"/>
          </p:cNvSpPr>
          <p:nvPr>
            <p:ph type="dt" sz="half" idx="10"/>
          </p:nvPr>
        </p:nvSpPr>
        <p:spPr/>
        <p:txBody>
          <a:bodyPr/>
          <a:lstStyle/>
          <a:p>
            <a:fld id="{46B2008B-B3C2-4057-80B4-956158330E83}" type="datetimeFigureOut">
              <a:rPr lang="zh-TW" altLang="en-US" smtClean="0"/>
              <a:t>2022/5/3</a:t>
            </a:fld>
            <a:endParaRPr lang="zh-TW" altLang="en-US"/>
          </a:p>
        </p:txBody>
      </p:sp>
      <p:sp>
        <p:nvSpPr>
          <p:cNvPr id="6" name="頁尾版面配置區 5">
            <a:extLst>
              <a:ext uri="{FF2B5EF4-FFF2-40B4-BE49-F238E27FC236}">
                <a16:creationId xmlns:a16="http://schemas.microsoft.com/office/drawing/2014/main" id="{AB6A87E4-80CA-47E1-9FCB-B4EFA125170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73E7601-FE8F-4692-9D88-241E4B850CF1}"/>
              </a:ext>
            </a:extLst>
          </p:cNvPr>
          <p:cNvSpPr>
            <a:spLocks noGrp="1"/>
          </p:cNvSpPr>
          <p:nvPr>
            <p:ph type="sldNum" sz="quarter" idx="12"/>
          </p:nvPr>
        </p:nvSpPr>
        <p:spPr/>
        <p:txBody>
          <a:bodyPr/>
          <a:lstStyle/>
          <a:p>
            <a:fld id="{35728059-003D-4BFE-A944-E62EC825FF8B}" type="slidenum">
              <a:rPr lang="zh-TW" altLang="en-US" smtClean="0"/>
              <a:t>‹#›</a:t>
            </a:fld>
            <a:endParaRPr lang="zh-TW" altLang="en-US"/>
          </a:p>
        </p:txBody>
      </p:sp>
    </p:spTree>
    <p:extLst>
      <p:ext uri="{BB962C8B-B14F-4D97-AF65-F5344CB8AC3E}">
        <p14:creationId xmlns:p14="http://schemas.microsoft.com/office/powerpoint/2010/main" val="318008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6342E68-31E5-4172-961E-D83417E97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56F2CB5-B7F6-4087-B8E2-AD57D12E1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6D9ADAE-0E7E-4114-B30B-16D1908934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2008B-B3C2-4057-80B4-956158330E83}" type="datetimeFigureOut">
              <a:rPr lang="zh-TW" altLang="en-US" smtClean="0"/>
              <a:t>2022/5/3</a:t>
            </a:fld>
            <a:endParaRPr lang="zh-TW" altLang="en-US"/>
          </a:p>
        </p:txBody>
      </p:sp>
      <p:sp>
        <p:nvSpPr>
          <p:cNvPr id="5" name="頁尾版面配置區 4">
            <a:extLst>
              <a:ext uri="{FF2B5EF4-FFF2-40B4-BE49-F238E27FC236}">
                <a16:creationId xmlns:a16="http://schemas.microsoft.com/office/drawing/2014/main" id="{F3B4A1A7-4228-4449-9F8D-EFFD472CA7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0226D8A-9F3C-4282-87D9-D8811DD17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28059-003D-4BFE-A944-E62EC825FF8B}" type="slidenum">
              <a:rPr lang="zh-TW" altLang="en-US" smtClean="0"/>
              <a:t>‹#›</a:t>
            </a:fld>
            <a:endParaRPr lang="zh-TW" altLang="en-US"/>
          </a:p>
        </p:txBody>
      </p:sp>
    </p:spTree>
    <p:extLst>
      <p:ext uri="{BB962C8B-B14F-4D97-AF65-F5344CB8AC3E}">
        <p14:creationId xmlns:p14="http://schemas.microsoft.com/office/powerpoint/2010/main" val="178034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100429-CC9F-4CB6-A937-4AF4093FF009}"/>
              </a:ext>
            </a:extLst>
          </p:cNvPr>
          <p:cNvSpPr>
            <a:spLocks noGrp="1"/>
          </p:cNvSpPr>
          <p:nvPr>
            <p:ph type="ctrTitle"/>
          </p:nvPr>
        </p:nvSpPr>
        <p:spPr/>
        <p:txBody>
          <a:bodyPr/>
          <a:lstStyle/>
          <a:p>
            <a:r>
              <a:rPr lang="en-US" altLang="zh-TW" dirty="0"/>
              <a:t>0504 python</a:t>
            </a:r>
            <a:r>
              <a:rPr lang="zh-TW" altLang="en-US" dirty="0"/>
              <a:t>教學</a:t>
            </a:r>
          </a:p>
        </p:txBody>
      </p:sp>
      <p:sp>
        <p:nvSpPr>
          <p:cNvPr id="3" name="副標題 2">
            <a:extLst>
              <a:ext uri="{FF2B5EF4-FFF2-40B4-BE49-F238E27FC236}">
                <a16:creationId xmlns:a16="http://schemas.microsoft.com/office/drawing/2014/main" id="{79D78ABB-EA30-47F2-9684-219BC42BB90A}"/>
              </a:ext>
            </a:extLst>
          </p:cNvPr>
          <p:cNvSpPr>
            <a:spLocks noGrp="1"/>
          </p:cNvSpPr>
          <p:nvPr>
            <p:ph type="subTitle" idx="1"/>
          </p:nvPr>
        </p:nvSpPr>
        <p:spPr>
          <a:xfrm>
            <a:off x="1524000" y="3903879"/>
            <a:ext cx="9144000" cy="543834"/>
          </a:xfrm>
        </p:spPr>
        <p:txBody>
          <a:bodyPr/>
          <a:lstStyle/>
          <a:p>
            <a:r>
              <a:rPr lang="zh-TW" altLang="en-US" dirty="0"/>
              <a:t>講者</a:t>
            </a:r>
            <a:r>
              <a:rPr lang="en-US" altLang="zh-TW" dirty="0"/>
              <a:t>:</a:t>
            </a:r>
            <a:r>
              <a:rPr lang="zh-TW" altLang="en-US" dirty="0"/>
              <a:t> 張杰宸</a:t>
            </a:r>
          </a:p>
        </p:txBody>
      </p:sp>
    </p:spTree>
    <p:extLst>
      <p:ext uri="{BB962C8B-B14F-4D97-AF65-F5344CB8AC3E}">
        <p14:creationId xmlns:p14="http://schemas.microsoft.com/office/powerpoint/2010/main" val="117915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94AE58-07A0-4697-B127-FEE5DCCF5CC0}"/>
              </a:ext>
            </a:extLst>
          </p:cNvPr>
          <p:cNvSpPr>
            <a:spLocks noGrp="1"/>
          </p:cNvSpPr>
          <p:nvPr>
            <p:ph type="title"/>
          </p:nvPr>
        </p:nvSpPr>
        <p:spPr/>
        <p:txBody>
          <a:bodyPr/>
          <a:lstStyle/>
          <a:p>
            <a:r>
              <a:rPr lang="en-US" altLang="zh-TW" dirty="0"/>
              <a:t>Exercise</a:t>
            </a:r>
            <a:r>
              <a:rPr lang="zh-TW" altLang="en-US" dirty="0"/>
              <a:t>：</a:t>
            </a:r>
          </a:p>
        </p:txBody>
      </p:sp>
      <p:sp>
        <p:nvSpPr>
          <p:cNvPr id="3" name="內容版面配置區 2">
            <a:extLst>
              <a:ext uri="{FF2B5EF4-FFF2-40B4-BE49-F238E27FC236}">
                <a16:creationId xmlns:a16="http://schemas.microsoft.com/office/drawing/2014/main" id="{32D62EFB-B316-4763-935B-F10CF78F8E07}"/>
              </a:ext>
            </a:extLst>
          </p:cNvPr>
          <p:cNvSpPr>
            <a:spLocks noGrp="1"/>
          </p:cNvSpPr>
          <p:nvPr>
            <p:ph idx="1"/>
          </p:nvPr>
        </p:nvSpPr>
        <p:spPr>
          <a:xfrm>
            <a:off x="326136" y="1690688"/>
            <a:ext cx="10515600" cy="4351338"/>
          </a:xfrm>
        </p:spPr>
        <p:txBody>
          <a:bodyPr>
            <a:normAutofit/>
          </a:bodyPr>
          <a:lstStyle/>
          <a:p>
            <a:pPr>
              <a:lnSpc>
                <a:spcPct val="150000"/>
              </a:lnSpc>
            </a:pPr>
            <a:r>
              <a:rPr lang="zh-TW" altLang="en-US" sz="2000" dirty="0"/>
              <a:t>將台灣</a:t>
            </a:r>
            <a:r>
              <a:rPr lang="en-US" altLang="zh-TW" sz="2000" dirty="0"/>
              <a:t>2020</a:t>
            </a:r>
            <a:r>
              <a:rPr lang="zh-TW" altLang="en-US" sz="2000" dirty="0"/>
              <a:t>的地震用</a:t>
            </a:r>
            <a:r>
              <a:rPr lang="en-US" altLang="zh-TW" sz="2000" dirty="0"/>
              <a:t>3D</a:t>
            </a:r>
            <a:r>
              <a:rPr lang="zh-TW" altLang="en-US" sz="2000" dirty="0"/>
              <a:t>的方式呈現其經緯與深度變化</a:t>
            </a:r>
            <a:endParaRPr lang="en-US" altLang="zh-TW" sz="2000" dirty="0"/>
          </a:p>
          <a:p>
            <a:pPr lvl="1">
              <a:lnSpc>
                <a:spcPct val="150000"/>
              </a:lnSpc>
            </a:pPr>
            <a:r>
              <a:rPr lang="zh-TW" altLang="en-US" sz="2000" dirty="0"/>
              <a:t>檔名：</a:t>
            </a:r>
            <a:r>
              <a:rPr lang="en-US" altLang="zh-TW" sz="2000" dirty="0"/>
              <a:t>2020 catalog.xlsx</a:t>
            </a:r>
          </a:p>
          <a:p>
            <a:pPr lvl="1">
              <a:lnSpc>
                <a:spcPct val="150000"/>
              </a:lnSpc>
            </a:pPr>
            <a:r>
              <a:rPr lang="zh-TW" altLang="en-US" sz="2000" dirty="0"/>
              <a:t>深度</a:t>
            </a:r>
            <a:r>
              <a:rPr lang="en-US" altLang="zh-TW" sz="2000" dirty="0"/>
              <a:t>35km(</a:t>
            </a:r>
            <a:r>
              <a:rPr lang="zh-TW" altLang="en-US" sz="2000" dirty="0"/>
              <a:t>含</a:t>
            </a:r>
            <a:r>
              <a:rPr lang="en-US" altLang="zh-TW" sz="2000" dirty="0"/>
              <a:t>)</a:t>
            </a:r>
            <a:r>
              <a:rPr lang="zh-TW" altLang="en-US" sz="2000" dirty="0"/>
              <a:t>以下視為可能是隱沒帶地震用不同顏色區分</a:t>
            </a:r>
            <a:endParaRPr lang="en-US" altLang="zh-TW" sz="2000" dirty="0"/>
          </a:p>
          <a:p>
            <a:pPr lvl="1">
              <a:lnSpc>
                <a:spcPct val="150000"/>
              </a:lnSpc>
            </a:pPr>
            <a:r>
              <a:rPr lang="zh-TW" altLang="en-US" sz="2000" dirty="0"/>
              <a:t>規模</a:t>
            </a:r>
            <a:r>
              <a:rPr lang="en-US" altLang="zh-TW" sz="2000" dirty="0"/>
              <a:t>4</a:t>
            </a:r>
            <a:r>
              <a:rPr lang="zh-TW" altLang="en-US" sz="2000" dirty="0"/>
              <a:t>以上的地震</a:t>
            </a:r>
            <a:endParaRPr lang="en-US" altLang="zh-TW" sz="2000" dirty="0"/>
          </a:p>
          <a:p>
            <a:pPr>
              <a:lnSpc>
                <a:spcPct val="150000"/>
              </a:lnSpc>
            </a:pPr>
            <a:r>
              <a:rPr lang="zh-TW" altLang="en-US" sz="2000" dirty="0"/>
              <a:t>延伸題：用</a:t>
            </a:r>
            <a:r>
              <a:rPr lang="en-US" altLang="zh-TW" sz="2000" dirty="0"/>
              <a:t>function</a:t>
            </a:r>
            <a:r>
              <a:rPr lang="zh-TW" altLang="en-US" sz="2000" dirty="0"/>
              <a:t>的方式寫此題 </a:t>
            </a:r>
            <a:r>
              <a:rPr lang="en-US" altLang="zh-TW" sz="2000" dirty="0"/>
              <a:t>(</a:t>
            </a:r>
            <a:r>
              <a:rPr lang="zh-TW" altLang="en-US" sz="2000" dirty="0"/>
              <a:t>可做可不做</a:t>
            </a:r>
            <a:r>
              <a:rPr lang="en-US" altLang="zh-TW" sz="2000" dirty="0"/>
              <a:t>)</a:t>
            </a:r>
          </a:p>
        </p:txBody>
      </p:sp>
      <p:pic>
        <p:nvPicPr>
          <p:cNvPr id="13" name="圖片 12">
            <a:extLst>
              <a:ext uri="{FF2B5EF4-FFF2-40B4-BE49-F238E27FC236}">
                <a16:creationId xmlns:a16="http://schemas.microsoft.com/office/drawing/2014/main" id="{0C751E58-1F62-4B17-A9B2-45D6E1D2A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5979" y="3646652"/>
            <a:ext cx="2901742" cy="3041320"/>
          </a:xfrm>
          <a:prstGeom prst="rect">
            <a:avLst/>
          </a:prstGeom>
        </p:spPr>
      </p:pic>
      <p:pic>
        <p:nvPicPr>
          <p:cNvPr id="5" name="圖片 4">
            <a:extLst>
              <a:ext uri="{FF2B5EF4-FFF2-40B4-BE49-F238E27FC236}">
                <a16:creationId xmlns:a16="http://schemas.microsoft.com/office/drawing/2014/main" id="{D3A6DB19-11EB-4551-A9BB-0CD827343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2232" y="3646652"/>
            <a:ext cx="2993747" cy="3137750"/>
          </a:xfrm>
          <a:prstGeom prst="rect">
            <a:avLst/>
          </a:prstGeom>
        </p:spPr>
      </p:pic>
    </p:spTree>
    <p:extLst>
      <p:ext uri="{BB962C8B-B14F-4D97-AF65-F5344CB8AC3E}">
        <p14:creationId xmlns:p14="http://schemas.microsoft.com/office/powerpoint/2010/main" val="272736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78A1C7-8B2E-4769-9E61-89DA8DEA1893}"/>
              </a:ext>
            </a:extLst>
          </p:cNvPr>
          <p:cNvSpPr>
            <a:spLocks noGrp="1"/>
          </p:cNvSpPr>
          <p:nvPr>
            <p:ph type="title"/>
          </p:nvPr>
        </p:nvSpPr>
        <p:spPr>
          <a:xfrm>
            <a:off x="569752" y="62917"/>
            <a:ext cx="10515600" cy="1325563"/>
          </a:xfrm>
        </p:spPr>
        <p:txBody>
          <a:bodyPr/>
          <a:lstStyle/>
          <a:p>
            <a:r>
              <a:rPr lang="en-US" altLang="zh-TW" dirty="0"/>
              <a:t>Python </a:t>
            </a:r>
            <a:r>
              <a:rPr lang="zh-TW" altLang="en-US" dirty="0"/>
              <a:t>課程進度</a:t>
            </a:r>
            <a:br>
              <a:rPr lang="zh-TW" altLang="en-US" dirty="0"/>
            </a:br>
            <a:endParaRPr lang="zh-TW" altLang="en-US" dirty="0"/>
          </a:p>
        </p:txBody>
      </p:sp>
      <p:sp>
        <p:nvSpPr>
          <p:cNvPr id="3" name="內容版面配置區 2">
            <a:extLst>
              <a:ext uri="{FF2B5EF4-FFF2-40B4-BE49-F238E27FC236}">
                <a16:creationId xmlns:a16="http://schemas.microsoft.com/office/drawing/2014/main" id="{FA9DAE7C-A4C6-461D-8EB2-01EAAACD021C}"/>
              </a:ext>
            </a:extLst>
          </p:cNvPr>
          <p:cNvSpPr>
            <a:spLocks noGrp="1"/>
          </p:cNvSpPr>
          <p:nvPr>
            <p:ph idx="1"/>
          </p:nvPr>
        </p:nvSpPr>
        <p:spPr>
          <a:xfrm>
            <a:off x="682306" y="880851"/>
            <a:ext cx="4907559" cy="5796793"/>
          </a:xfrm>
        </p:spPr>
        <p:txBody>
          <a:bodyPr>
            <a:noAutofit/>
          </a:bodyPr>
          <a:lstStyle/>
          <a:p>
            <a:pPr marL="0" indent="0">
              <a:lnSpc>
                <a:spcPct val="170000"/>
              </a:lnSpc>
              <a:buNone/>
            </a:pPr>
            <a:r>
              <a:rPr lang="en-US" altLang="zh-TW" sz="1600" dirty="0"/>
              <a:t>3/16</a:t>
            </a:r>
          </a:p>
          <a:p>
            <a:pPr>
              <a:lnSpc>
                <a:spcPct val="170000"/>
              </a:lnSpc>
            </a:pPr>
            <a:r>
              <a:rPr lang="en-US" altLang="zh-TW" sz="1600" dirty="0" err="1"/>
              <a:t>Vscode</a:t>
            </a:r>
            <a:r>
              <a:rPr lang="en-US" altLang="zh-TW" sz="1600" dirty="0"/>
              <a:t> </a:t>
            </a:r>
            <a:r>
              <a:rPr lang="zh-TW" altLang="en-US" sz="1600" dirty="0"/>
              <a:t>快速鍵設定 </a:t>
            </a:r>
            <a:endParaRPr lang="en-US" altLang="zh-TW" sz="1600" dirty="0"/>
          </a:p>
          <a:p>
            <a:pPr>
              <a:lnSpc>
                <a:spcPct val="170000"/>
              </a:lnSpc>
            </a:pPr>
            <a:r>
              <a:rPr lang="zh-TW" altLang="en-US" sz="1600" dirty="0"/>
              <a:t>遇到</a:t>
            </a:r>
            <a:r>
              <a:rPr lang="en-US" altLang="zh-TW" sz="1600" dirty="0"/>
              <a:t>error</a:t>
            </a:r>
            <a:r>
              <a:rPr lang="zh-TW" altLang="en-US" sz="1600" dirty="0"/>
              <a:t>怎麼辦 </a:t>
            </a:r>
            <a:endParaRPr lang="en-US" altLang="zh-TW" sz="1600" dirty="0"/>
          </a:p>
          <a:p>
            <a:pPr>
              <a:lnSpc>
                <a:spcPct val="170000"/>
              </a:lnSpc>
            </a:pPr>
            <a:r>
              <a:rPr lang="en-US" altLang="zh-TW" sz="1600" dirty="0"/>
              <a:t>Pandas</a:t>
            </a:r>
            <a:r>
              <a:rPr lang="zh-TW" altLang="en-US" sz="1600" dirty="0"/>
              <a:t>讀取</a:t>
            </a:r>
            <a:r>
              <a:rPr lang="en-US" altLang="zh-TW" sz="1600" dirty="0"/>
              <a:t>xlsx</a:t>
            </a:r>
            <a:r>
              <a:rPr lang="zh-TW" altLang="en-US" sz="1600" dirty="0"/>
              <a:t>檔案  </a:t>
            </a:r>
            <a:endParaRPr lang="en-US" altLang="zh-TW" sz="1600" dirty="0"/>
          </a:p>
          <a:p>
            <a:pPr>
              <a:lnSpc>
                <a:spcPct val="170000"/>
              </a:lnSpc>
            </a:pPr>
            <a:r>
              <a:rPr lang="zh-TW" altLang="en-US" sz="1600" dirty="0"/>
              <a:t>直方圖 圓餅圖</a:t>
            </a:r>
          </a:p>
          <a:p>
            <a:pPr marL="0" indent="0">
              <a:lnSpc>
                <a:spcPct val="170000"/>
              </a:lnSpc>
              <a:buNone/>
            </a:pPr>
            <a:r>
              <a:rPr lang="en-US" altLang="zh-TW" sz="1600" dirty="0"/>
              <a:t>3/23</a:t>
            </a:r>
          </a:p>
          <a:p>
            <a:pPr>
              <a:lnSpc>
                <a:spcPct val="170000"/>
              </a:lnSpc>
            </a:pPr>
            <a:r>
              <a:rPr lang="en-US" altLang="zh-TW" sz="1600" dirty="0"/>
              <a:t>For if while </a:t>
            </a:r>
            <a:r>
              <a:rPr lang="zh-TW" altLang="en-US" sz="1600" dirty="0"/>
              <a:t>迴圈 和 </a:t>
            </a:r>
            <a:r>
              <a:rPr lang="en-US" altLang="zh-TW" sz="1600" dirty="0"/>
              <a:t>f</a:t>
            </a:r>
            <a:r>
              <a:rPr lang="zh-TW" altLang="en-US" sz="1600" dirty="0"/>
              <a:t>字串</a:t>
            </a:r>
          </a:p>
          <a:p>
            <a:pPr>
              <a:lnSpc>
                <a:spcPct val="170000"/>
              </a:lnSpc>
            </a:pPr>
            <a:r>
              <a:rPr lang="en-US" altLang="zh-TW" sz="1600" dirty="0"/>
              <a:t>Pass continue break</a:t>
            </a:r>
          </a:p>
          <a:p>
            <a:pPr marL="0" indent="0">
              <a:lnSpc>
                <a:spcPct val="170000"/>
              </a:lnSpc>
              <a:buNone/>
            </a:pPr>
            <a:r>
              <a:rPr lang="en-US" altLang="zh-TW" sz="1600" dirty="0"/>
              <a:t>3/30</a:t>
            </a:r>
          </a:p>
          <a:p>
            <a:pPr>
              <a:lnSpc>
                <a:spcPct val="170000"/>
              </a:lnSpc>
            </a:pPr>
            <a:r>
              <a:rPr lang="en-US" altLang="zh-TW" sz="1600" dirty="0"/>
              <a:t>matplotlib</a:t>
            </a:r>
            <a:r>
              <a:rPr lang="zh-TW" altLang="en-US" sz="1600" dirty="0"/>
              <a:t>子圖與存圖教學</a:t>
            </a:r>
          </a:p>
          <a:p>
            <a:pPr>
              <a:lnSpc>
                <a:spcPct val="170000"/>
              </a:lnSpc>
            </a:pPr>
            <a:r>
              <a:rPr lang="en-US" altLang="zh-TW" sz="1600" dirty="0"/>
              <a:t>Pandas</a:t>
            </a:r>
            <a:r>
              <a:rPr lang="zh-TW" altLang="en-US" sz="1600" dirty="0"/>
              <a:t>教學</a:t>
            </a:r>
            <a:endParaRPr lang="en-US" altLang="zh-TW" sz="1600" dirty="0"/>
          </a:p>
        </p:txBody>
      </p:sp>
      <p:sp>
        <p:nvSpPr>
          <p:cNvPr id="4" name="矩形 3">
            <a:extLst>
              <a:ext uri="{FF2B5EF4-FFF2-40B4-BE49-F238E27FC236}">
                <a16:creationId xmlns:a16="http://schemas.microsoft.com/office/drawing/2014/main" id="{C7A43B49-67C6-49CB-BE72-B4A5D2FE9CE1}"/>
              </a:ext>
            </a:extLst>
          </p:cNvPr>
          <p:cNvSpPr/>
          <p:nvPr/>
        </p:nvSpPr>
        <p:spPr>
          <a:xfrm>
            <a:off x="6333688" y="872469"/>
            <a:ext cx="5495487" cy="6032549"/>
          </a:xfrm>
          <a:prstGeom prst="rect">
            <a:avLst/>
          </a:prstGeom>
        </p:spPr>
        <p:txBody>
          <a:bodyPr wrap="square">
            <a:spAutoFit/>
          </a:bodyPr>
          <a:lstStyle/>
          <a:p>
            <a:pPr>
              <a:lnSpc>
                <a:spcPct val="170000"/>
              </a:lnSpc>
            </a:pPr>
            <a:r>
              <a:rPr lang="en-US" altLang="zh-TW" dirty="0"/>
              <a:t>4/20</a:t>
            </a:r>
          </a:p>
          <a:p>
            <a:pPr marL="285750" indent="-285750">
              <a:lnSpc>
                <a:spcPct val="170000"/>
              </a:lnSpc>
              <a:buFont typeface="Arial" panose="020B0604020202020204" pitchFamily="34" charset="0"/>
              <a:buChar char="•"/>
            </a:pPr>
            <a:r>
              <a:rPr lang="en-US" altLang="zh-TW" dirty="0"/>
              <a:t> </a:t>
            </a:r>
            <a:r>
              <a:rPr lang="en-US" altLang="zh-TW" dirty="0" err="1"/>
              <a:t>Numpy</a:t>
            </a:r>
            <a:endParaRPr lang="en-US" altLang="zh-TW" dirty="0"/>
          </a:p>
          <a:p>
            <a:pPr>
              <a:lnSpc>
                <a:spcPct val="170000"/>
              </a:lnSpc>
            </a:pPr>
            <a:r>
              <a:rPr lang="en-US" altLang="zh-TW" dirty="0"/>
              <a:t>4/27</a:t>
            </a:r>
          </a:p>
          <a:p>
            <a:pPr marL="285750" indent="-285750">
              <a:lnSpc>
                <a:spcPct val="150000"/>
              </a:lnSpc>
              <a:buFont typeface="Arial" panose="020B0604020202020204" pitchFamily="34" charset="0"/>
              <a:buChar char="•"/>
            </a:pPr>
            <a:r>
              <a:rPr lang="en-US" altLang="zh-TW" dirty="0" err="1"/>
              <a:t>Pygmt</a:t>
            </a:r>
            <a:endParaRPr lang="en-US" altLang="zh-TW" dirty="0"/>
          </a:p>
          <a:p>
            <a:pPr>
              <a:lnSpc>
                <a:spcPct val="150000"/>
              </a:lnSpc>
            </a:pPr>
            <a:r>
              <a:rPr lang="en-US" altLang="zh-TW" dirty="0">
                <a:solidFill>
                  <a:srgbClr val="FF0000"/>
                </a:solidFill>
              </a:rPr>
              <a:t>5/4</a:t>
            </a:r>
          </a:p>
          <a:p>
            <a:pPr marL="285750" indent="-285750">
              <a:lnSpc>
                <a:spcPct val="150000"/>
              </a:lnSpc>
              <a:buFont typeface="Arial" panose="020B0604020202020204" pitchFamily="34" charset="0"/>
              <a:buChar char="•"/>
            </a:pPr>
            <a:r>
              <a:rPr lang="en-US" altLang="zh-TW" dirty="0">
                <a:solidFill>
                  <a:srgbClr val="FF0000"/>
                </a:solidFill>
              </a:rPr>
              <a:t>Function</a:t>
            </a:r>
          </a:p>
          <a:p>
            <a:pPr marL="285750" indent="-285750">
              <a:lnSpc>
                <a:spcPct val="150000"/>
              </a:lnSpc>
              <a:buFont typeface="Arial" panose="020B0604020202020204" pitchFamily="34" charset="0"/>
              <a:buChar char="•"/>
            </a:pPr>
            <a:r>
              <a:rPr lang="en-US" altLang="zh-TW" dirty="0">
                <a:solidFill>
                  <a:srgbClr val="FF0000"/>
                </a:solidFill>
              </a:rPr>
              <a:t>3D</a:t>
            </a:r>
            <a:r>
              <a:rPr lang="zh-TW" altLang="en-US" dirty="0">
                <a:solidFill>
                  <a:srgbClr val="FF0000"/>
                </a:solidFill>
              </a:rPr>
              <a:t>圖繪製</a:t>
            </a:r>
            <a:endParaRPr lang="en-US" altLang="zh-TW" dirty="0">
              <a:solidFill>
                <a:srgbClr val="FF0000"/>
              </a:solidFill>
            </a:endParaRPr>
          </a:p>
          <a:p>
            <a:pPr>
              <a:lnSpc>
                <a:spcPct val="150000"/>
              </a:lnSpc>
            </a:pPr>
            <a:r>
              <a:rPr lang="en-US" altLang="zh-TW" dirty="0"/>
              <a:t>5/11</a:t>
            </a:r>
          </a:p>
          <a:p>
            <a:pPr marL="285750" indent="-285750">
              <a:lnSpc>
                <a:spcPct val="150000"/>
              </a:lnSpc>
              <a:buFont typeface="Arial" panose="020B0604020202020204" pitchFamily="34" charset="0"/>
              <a:buChar char="•"/>
            </a:pPr>
            <a:r>
              <a:rPr lang="en-US" altLang="zh-TW" dirty="0" err="1"/>
              <a:t>countour</a:t>
            </a:r>
            <a:r>
              <a:rPr lang="zh-TW" altLang="en-US" dirty="0"/>
              <a:t> 與 </a:t>
            </a:r>
            <a:r>
              <a:rPr lang="en-US" altLang="zh-TW" dirty="0" err="1"/>
              <a:t>countourf</a:t>
            </a:r>
            <a:endParaRPr lang="en-US" altLang="zh-TW" dirty="0"/>
          </a:p>
          <a:p>
            <a:pPr marL="285750" indent="-285750">
              <a:lnSpc>
                <a:spcPct val="150000"/>
              </a:lnSpc>
              <a:buFont typeface="Arial" panose="020B0604020202020204" pitchFamily="34" charset="0"/>
              <a:buChar char="•"/>
            </a:pPr>
            <a:r>
              <a:rPr lang="en-US" altLang="zh-TW" dirty="0" err="1"/>
              <a:t>Scikit</a:t>
            </a:r>
            <a:r>
              <a:rPr lang="en-US" altLang="zh-TW" dirty="0"/>
              <a:t>-learn</a:t>
            </a:r>
            <a:endParaRPr lang="zh-TW" altLang="en-US" dirty="0"/>
          </a:p>
          <a:p>
            <a:pPr>
              <a:lnSpc>
                <a:spcPct val="150000"/>
              </a:lnSpc>
            </a:pPr>
            <a:r>
              <a:rPr lang="en-US" altLang="zh-TW" dirty="0"/>
              <a:t>5/18</a:t>
            </a:r>
          </a:p>
          <a:p>
            <a:pPr marL="285750" indent="-285750">
              <a:lnSpc>
                <a:spcPct val="150000"/>
              </a:lnSpc>
              <a:buFont typeface="Arial" panose="020B0604020202020204" pitchFamily="34" charset="0"/>
              <a:buChar char="•"/>
            </a:pPr>
            <a:r>
              <a:rPr lang="en-US" altLang="zh-TW" dirty="0" err="1"/>
              <a:t>Scikit</a:t>
            </a:r>
            <a:r>
              <a:rPr lang="en-US" altLang="zh-TW" dirty="0"/>
              <a:t>-learn</a:t>
            </a:r>
          </a:p>
          <a:p>
            <a:pPr>
              <a:lnSpc>
                <a:spcPct val="150000"/>
              </a:lnSpc>
            </a:pPr>
            <a:r>
              <a:rPr lang="en-US" altLang="zh-TW" dirty="0"/>
              <a:t>5/25</a:t>
            </a:r>
          </a:p>
          <a:p>
            <a:pPr marL="285750" indent="-285750">
              <a:lnSpc>
                <a:spcPct val="150000"/>
              </a:lnSpc>
              <a:buFont typeface="Arial" panose="020B0604020202020204" pitchFamily="34" charset="0"/>
              <a:buChar char="•"/>
            </a:pPr>
            <a:r>
              <a:rPr lang="en-US" altLang="zh-TW" dirty="0"/>
              <a:t>Regular expressions</a:t>
            </a:r>
            <a:endParaRPr lang="zh-TW" altLang="en-US" dirty="0"/>
          </a:p>
        </p:txBody>
      </p:sp>
    </p:spTree>
    <p:extLst>
      <p:ext uri="{BB962C8B-B14F-4D97-AF65-F5344CB8AC3E}">
        <p14:creationId xmlns:p14="http://schemas.microsoft.com/office/powerpoint/2010/main" val="109263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85BA92-66D6-40E3-AB94-8604AB429281}"/>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函式：</a:t>
            </a:r>
            <a:r>
              <a:rPr lang="en-US" altLang="zh-TW" dirty="0">
                <a:latin typeface="微軟正黑體" panose="020B0604030504040204" pitchFamily="34" charset="-120"/>
                <a:ea typeface="微軟正黑體" panose="020B0604030504040204" pitchFamily="34" charset="-120"/>
              </a:rPr>
              <a:t>Function</a:t>
            </a:r>
            <a:endParaRPr lang="zh-TW" altLang="en-US" dirty="0">
              <a:latin typeface="微軟正黑體" panose="020B0604030504040204" pitchFamily="34" charset="-120"/>
              <a:ea typeface="微軟正黑體" panose="020B0604030504040204" pitchFamily="34" charset="-120"/>
            </a:endParaRPr>
          </a:p>
        </p:txBody>
      </p:sp>
      <p:pic>
        <p:nvPicPr>
          <p:cNvPr id="4" name="內容版面配置區 3">
            <a:extLst>
              <a:ext uri="{FF2B5EF4-FFF2-40B4-BE49-F238E27FC236}">
                <a16:creationId xmlns:a16="http://schemas.microsoft.com/office/drawing/2014/main" id="{0EB3E26F-4456-4C7D-B9F3-660249122F85}"/>
              </a:ext>
            </a:extLst>
          </p:cNvPr>
          <p:cNvPicPr>
            <a:picLocks noGrp="1" noChangeAspect="1"/>
          </p:cNvPicPr>
          <p:nvPr>
            <p:ph idx="1"/>
          </p:nvPr>
        </p:nvPicPr>
        <p:blipFill rotWithShape="1">
          <a:blip r:embed="rId2"/>
          <a:srcRect t="1426"/>
          <a:stretch/>
        </p:blipFill>
        <p:spPr>
          <a:xfrm>
            <a:off x="6874213" y="2507402"/>
            <a:ext cx="5071353" cy="3024843"/>
          </a:xfrm>
          <a:prstGeom prst="rect">
            <a:avLst/>
          </a:prstGeom>
        </p:spPr>
      </p:pic>
      <p:sp>
        <p:nvSpPr>
          <p:cNvPr id="5" name="矩形 4">
            <a:extLst>
              <a:ext uri="{FF2B5EF4-FFF2-40B4-BE49-F238E27FC236}">
                <a16:creationId xmlns:a16="http://schemas.microsoft.com/office/drawing/2014/main" id="{0673ECB0-3922-4148-8D11-97134E27D780}"/>
              </a:ext>
            </a:extLst>
          </p:cNvPr>
          <p:cNvSpPr/>
          <p:nvPr/>
        </p:nvSpPr>
        <p:spPr>
          <a:xfrm>
            <a:off x="339722" y="2013019"/>
            <a:ext cx="6301025" cy="4196405"/>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b="1" dirty="0">
                <a:solidFill>
                  <a:srgbClr val="292929"/>
                </a:solidFill>
                <a:latin typeface="微軟正黑體" panose="020B0604030504040204" pitchFamily="34" charset="-120"/>
                <a:ea typeface="微軟正黑體" panose="020B0604030504040204" pitchFamily="34" charset="-120"/>
              </a:rPr>
              <a:t>程式的重複利用性</a:t>
            </a:r>
            <a:r>
              <a:rPr lang="zh-TW" altLang="en-US" dirty="0">
                <a:solidFill>
                  <a:srgbClr val="292929"/>
                </a:solidFill>
                <a:latin typeface="微軟正黑體" panose="020B0604030504040204" pitchFamily="34" charset="-120"/>
                <a:ea typeface="微軟正黑體" panose="020B0604030504040204" pitchFamily="34" charset="-120"/>
              </a:rPr>
              <a:t>：如</a:t>
            </a:r>
            <a:r>
              <a:rPr lang="zh-TW" altLang="en-US" dirty="0">
                <a:latin typeface="微軟正黑體" panose="020B0604030504040204" pitchFamily="34" charset="-120"/>
                <a:ea typeface="微軟正黑體" panose="020B0604030504040204" pitchFamily="34" charset="-120"/>
              </a:rPr>
              <a:t>果我們想要重複地做一件事，將這個功能寫成 </a:t>
            </a:r>
            <a:r>
              <a:rPr lang="en-US" altLang="zh-TW" dirty="0">
                <a:latin typeface="微軟正黑體" panose="020B0604030504040204" pitchFamily="34" charset="-120"/>
                <a:ea typeface="微軟正黑體" panose="020B0604030504040204" pitchFamily="34" charset="-120"/>
              </a:rPr>
              <a:t>function </a:t>
            </a:r>
            <a:r>
              <a:rPr lang="zh-TW" altLang="en-US" dirty="0">
                <a:latin typeface="微軟正黑體" panose="020B0604030504040204" pitchFamily="34" charset="-120"/>
                <a:ea typeface="微軟正黑體" panose="020B0604030504040204" pitchFamily="34" charset="-120"/>
              </a:rPr>
              <a:t>會較為容易使用，不必擔心會不會在複製貼上時出了什麼差錯等等導致程式碼變成一團混亂。</a:t>
            </a:r>
            <a:endParaRPr lang="en-US" altLang="zh-TW" dirty="0">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latin typeface="微軟正黑體" panose="020B0604030504040204" pitchFamily="34" charset="-120"/>
                <a:ea typeface="微軟正黑體" panose="020B0604030504040204" pitchFamily="34" charset="-120"/>
              </a:rPr>
              <a:t>程式的易讀性</a:t>
            </a:r>
            <a:r>
              <a:rPr lang="zh-TW" altLang="en-US" dirty="0">
                <a:latin typeface="微軟正黑體" panose="020B0604030504040204" pitchFamily="34" charset="-120"/>
                <a:ea typeface="微軟正黑體" panose="020B0604030504040204" pitchFamily="34" charset="-120"/>
              </a:rPr>
              <a:t>：將功能包裝成一個名稱明確的函式，能夠使其他人在閱讀你的程式碼時，更能理解這一個區段所要進行的操作是什麼，增加易讀性。</a:t>
            </a:r>
          </a:p>
          <a:p>
            <a:pPr marL="285750" indent="-285750">
              <a:lnSpc>
                <a:spcPct val="150000"/>
              </a:lnSpc>
              <a:buFont typeface="Arial" panose="020B0604020202020204" pitchFamily="34" charset="0"/>
              <a:buChar char="•"/>
            </a:pPr>
            <a:r>
              <a:rPr lang="zh-TW" altLang="en-US" b="1" dirty="0">
                <a:latin typeface="微軟正黑體" panose="020B0604030504040204" pitchFamily="34" charset="-120"/>
                <a:ea typeface="微軟正黑體" panose="020B0604030504040204" pitchFamily="34" charset="-120"/>
              </a:rPr>
              <a:t>程式的易除錯性</a:t>
            </a:r>
            <a:r>
              <a:rPr lang="zh-TW" altLang="en-US" dirty="0">
                <a:latin typeface="微軟正黑體" panose="020B0604030504040204" pitchFamily="34" charset="-120"/>
                <a:ea typeface="微軟正黑體" panose="020B0604030504040204" pitchFamily="34" charset="-120"/>
              </a:rPr>
              <a:t>：寫成函式的好處還有較容易 </a:t>
            </a:r>
            <a:r>
              <a:rPr lang="en-US" altLang="zh-TW" dirty="0">
                <a:latin typeface="微軟正黑體" panose="020B0604030504040204" pitchFamily="34" charset="-120"/>
                <a:ea typeface="微軟正黑體" panose="020B0604030504040204" pitchFamily="34" charset="-120"/>
              </a:rPr>
              <a:t>debug </a:t>
            </a:r>
            <a:r>
              <a:rPr lang="zh-TW" altLang="en-US" dirty="0">
                <a:latin typeface="微軟正黑體" panose="020B0604030504040204" pitchFamily="34" charset="-120"/>
                <a:ea typeface="微軟正黑體" panose="020B0604030504040204" pitchFamily="34" charset="-120"/>
              </a:rPr>
              <a:t>找出其中的錯誤，當發現程式所跑出的結果不如預期時，只需要檢查定義函式時有無差錯即可，不需要在使用同一個功能的每個段落都檢查一次是否有邏輯上的問題。</a:t>
            </a:r>
          </a:p>
        </p:txBody>
      </p:sp>
    </p:spTree>
    <p:extLst>
      <p:ext uri="{BB962C8B-B14F-4D97-AF65-F5344CB8AC3E}">
        <p14:creationId xmlns:p14="http://schemas.microsoft.com/office/powerpoint/2010/main" val="152991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63EDDB-20B1-4E68-A8C0-A5D8ADC6566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自由落體公式範例：</a:t>
            </a:r>
          </a:p>
        </p:txBody>
      </p:sp>
      <p:pic>
        <p:nvPicPr>
          <p:cNvPr id="4" name="內容版面配置區 3">
            <a:extLst>
              <a:ext uri="{FF2B5EF4-FFF2-40B4-BE49-F238E27FC236}">
                <a16:creationId xmlns:a16="http://schemas.microsoft.com/office/drawing/2014/main" id="{AAB4D456-E7C3-4EDB-810C-5FCC07C03CBB}"/>
              </a:ext>
            </a:extLst>
          </p:cNvPr>
          <p:cNvPicPr>
            <a:picLocks noGrp="1" noChangeAspect="1"/>
          </p:cNvPicPr>
          <p:nvPr>
            <p:ph idx="1"/>
          </p:nvPr>
        </p:nvPicPr>
        <p:blipFill>
          <a:blip r:embed="rId2"/>
          <a:stretch>
            <a:fillRect/>
          </a:stretch>
        </p:blipFill>
        <p:spPr>
          <a:xfrm>
            <a:off x="984862" y="1658946"/>
            <a:ext cx="3483376" cy="1460770"/>
          </a:xfrm>
          <a:prstGeom prst="rect">
            <a:avLst/>
          </a:prstGeom>
        </p:spPr>
      </p:pic>
      <p:pic>
        <p:nvPicPr>
          <p:cNvPr id="5" name="圖片 4">
            <a:extLst>
              <a:ext uri="{FF2B5EF4-FFF2-40B4-BE49-F238E27FC236}">
                <a16:creationId xmlns:a16="http://schemas.microsoft.com/office/drawing/2014/main" id="{8358F887-C6DA-4B04-A19F-D68ECCE9E24C}"/>
              </a:ext>
            </a:extLst>
          </p:cNvPr>
          <p:cNvPicPr>
            <a:picLocks noChangeAspect="1"/>
          </p:cNvPicPr>
          <p:nvPr/>
        </p:nvPicPr>
        <p:blipFill>
          <a:blip r:embed="rId3"/>
          <a:stretch>
            <a:fillRect/>
          </a:stretch>
        </p:blipFill>
        <p:spPr>
          <a:xfrm>
            <a:off x="1443875" y="4810831"/>
            <a:ext cx="2726047" cy="1054414"/>
          </a:xfrm>
          <a:prstGeom prst="rect">
            <a:avLst/>
          </a:prstGeom>
        </p:spPr>
      </p:pic>
      <p:cxnSp>
        <p:nvCxnSpPr>
          <p:cNvPr id="8" name="直線單箭頭接點 7">
            <a:extLst>
              <a:ext uri="{FF2B5EF4-FFF2-40B4-BE49-F238E27FC236}">
                <a16:creationId xmlns:a16="http://schemas.microsoft.com/office/drawing/2014/main" id="{6E40ED2D-699E-44CD-B937-62BFEE142972}"/>
              </a:ext>
            </a:extLst>
          </p:cNvPr>
          <p:cNvCxnSpPr>
            <a:cxnSpLocks/>
          </p:cNvCxnSpPr>
          <p:nvPr/>
        </p:nvCxnSpPr>
        <p:spPr>
          <a:xfrm>
            <a:off x="1647216" y="2558524"/>
            <a:ext cx="1601823" cy="839138"/>
          </a:xfrm>
          <a:prstGeom prst="straightConnector1">
            <a:avLst/>
          </a:prstGeom>
          <a:ln>
            <a:solidFill>
              <a:srgbClr val="FF0000"/>
            </a:solidFill>
            <a:tailEnd type="triangle"/>
          </a:ln>
        </p:spPr>
        <p:style>
          <a:lnRef idx="1">
            <a:schemeClr val="accent4"/>
          </a:lnRef>
          <a:fillRef idx="0">
            <a:schemeClr val="accent4"/>
          </a:fillRef>
          <a:effectRef idx="0">
            <a:schemeClr val="accent4"/>
          </a:effectRef>
          <a:fontRef idx="minor">
            <a:schemeClr val="tx1"/>
          </a:fontRef>
        </p:style>
      </p:cxnSp>
      <p:sp>
        <p:nvSpPr>
          <p:cNvPr id="12" name="文字方塊 11">
            <a:extLst>
              <a:ext uri="{FF2B5EF4-FFF2-40B4-BE49-F238E27FC236}">
                <a16:creationId xmlns:a16="http://schemas.microsoft.com/office/drawing/2014/main" id="{DA6C3A32-B9CF-4152-9BA2-2621BF6C53CD}"/>
              </a:ext>
            </a:extLst>
          </p:cNvPr>
          <p:cNvSpPr txBox="1"/>
          <p:nvPr/>
        </p:nvSpPr>
        <p:spPr>
          <a:xfrm>
            <a:off x="3741907" y="3212996"/>
            <a:ext cx="7102201"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在</a:t>
            </a:r>
            <a:r>
              <a:rPr lang="en-US" altLang="zh-TW" dirty="0">
                <a:latin typeface="微軟正黑體" panose="020B0604030504040204" pitchFamily="34" charset="-120"/>
                <a:ea typeface="微軟正黑體" panose="020B0604030504040204" pitchFamily="34" charset="-120"/>
              </a:rPr>
              <a:t>function</a:t>
            </a:r>
            <a:r>
              <a:rPr lang="zh-TW" altLang="en-US" dirty="0">
                <a:latin typeface="微軟正黑體" panose="020B0604030504040204" pitchFamily="34" charset="-120"/>
                <a:ea typeface="微軟正黑體" panose="020B0604030504040204" pitchFamily="34" charset="-120"/>
              </a:rPr>
              <a:t>形成的變數不會被儲存下來，最後只會吐出</a:t>
            </a:r>
            <a:r>
              <a:rPr lang="en-US" altLang="zh-TW" dirty="0">
                <a:latin typeface="微軟正黑體" panose="020B0604030504040204" pitchFamily="34" charset="-120"/>
                <a:ea typeface="微軟正黑體" panose="020B0604030504040204" pitchFamily="34" charset="-120"/>
              </a:rPr>
              <a:t>return</a:t>
            </a:r>
            <a:r>
              <a:rPr lang="zh-TW" altLang="en-US" dirty="0">
                <a:latin typeface="微軟正黑體" panose="020B0604030504040204" pitchFamily="34" charset="-120"/>
                <a:ea typeface="微軟正黑體" panose="020B0604030504040204" pitchFamily="34" charset="-120"/>
              </a:rPr>
              <a:t>的結果</a:t>
            </a:r>
          </a:p>
        </p:txBody>
      </p:sp>
      <p:pic>
        <p:nvPicPr>
          <p:cNvPr id="13" name="圖片 12">
            <a:extLst>
              <a:ext uri="{FF2B5EF4-FFF2-40B4-BE49-F238E27FC236}">
                <a16:creationId xmlns:a16="http://schemas.microsoft.com/office/drawing/2014/main" id="{32B61BBD-56E2-406A-A86A-E49F7CC8C732}"/>
              </a:ext>
            </a:extLst>
          </p:cNvPr>
          <p:cNvPicPr>
            <a:picLocks noChangeAspect="1"/>
          </p:cNvPicPr>
          <p:nvPr/>
        </p:nvPicPr>
        <p:blipFill>
          <a:blip r:embed="rId4"/>
          <a:stretch>
            <a:fillRect/>
          </a:stretch>
        </p:blipFill>
        <p:spPr>
          <a:xfrm>
            <a:off x="6697495" y="3947267"/>
            <a:ext cx="1806097" cy="2781541"/>
          </a:xfrm>
          <a:prstGeom prst="rect">
            <a:avLst/>
          </a:prstGeom>
        </p:spPr>
      </p:pic>
      <p:cxnSp>
        <p:nvCxnSpPr>
          <p:cNvPr id="15" name="直線單箭頭接點 14">
            <a:extLst>
              <a:ext uri="{FF2B5EF4-FFF2-40B4-BE49-F238E27FC236}">
                <a16:creationId xmlns:a16="http://schemas.microsoft.com/office/drawing/2014/main" id="{786B864B-8398-44E2-810E-6008E243A04A}"/>
              </a:ext>
            </a:extLst>
          </p:cNvPr>
          <p:cNvCxnSpPr>
            <a:cxnSpLocks/>
          </p:cNvCxnSpPr>
          <p:nvPr/>
        </p:nvCxnSpPr>
        <p:spPr>
          <a:xfrm>
            <a:off x="4468238" y="5369079"/>
            <a:ext cx="2029839" cy="0"/>
          </a:xfrm>
          <a:prstGeom prst="straightConnector1">
            <a:avLst/>
          </a:prstGeom>
          <a:ln>
            <a:solidFill>
              <a:srgbClr val="FF0000"/>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0315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AF8C4E-9189-4A05-86A6-4FD93467EB8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畫圖</a:t>
            </a:r>
            <a:r>
              <a:rPr lang="en-US" altLang="zh-TW" dirty="0">
                <a:latin typeface="微軟正黑體" panose="020B0604030504040204" pitchFamily="34" charset="-120"/>
                <a:ea typeface="微軟正黑體" panose="020B0604030504040204" pitchFamily="34" charset="-120"/>
              </a:rPr>
              <a:t>function</a:t>
            </a:r>
            <a:r>
              <a:rPr lang="zh-TW" altLang="en-US" dirty="0">
                <a:latin typeface="微軟正黑體" panose="020B0604030504040204" pitchFamily="34" charset="-120"/>
                <a:ea typeface="微軟正黑體" panose="020B0604030504040204" pitchFamily="34" charset="-120"/>
              </a:rPr>
              <a:t>範例：</a:t>
            </a:r>
          </a:p>
        </p:txBody>
      </p:sp>
      <p:pic>
        <p:nvPicPr>
          <p:cNvPr id="4" name="內容版面配置區 3">
            <a:extLst>
              <a:ext uri="{FF2B5EF4-FFF2-40B4-BE49-F238E27FC236}">
                <a16:creationId xmlns:a16="http://schemas.microsoft.com/office/drawing/2014/main" id="{56BE1A5F-2C8E-40A5-A1E4-F4B58B504070}"/>
              </a:ext>
            </a:extLst>
          </p:cNvPr>
          <p:cNvPicPr>
            <a:picLocks noGrp="1" noChangeAspect="1"/>
          </p:cNvPicPr>
          <p:nvPr>
            <p:ph idx="1"/>
          </p:nvPr>
        </p:nvPicPr>
        <p:blipFill>
          <a:blip r:embed="rId2"/>
          <a:stretch>
            <a:fillRect/>
          </a:stretch>
        </p:blipFill>
        <p:spPr>
          <a:xfrm>
            <a:off x="423765" y="2493572"/>
            <a:ext cx="5347979" cy="3131757"/>
          </a:xfrm>
          <a:prstGeom prst="rect">
            <a:avLst/>
          </a:prstGeom>
        </p:spPr>
      </p:pic>
      <p:pic>
        <p:nvPicPr>
          <p:cNvPr id="5" name="圖片 4">
            <a:extLst>
              <a:ext uri="{FF2B5EF4-FFF2-40B4-BE49-F238E27FC236}">
                <a16:creationId xmlns:a16="http://schemas.microsoft.com/office/drawing/2014/main" id="{F1A3AD46-D0E5-49C6-BF92-F43D12A88E27}"/>
              </a:ext>
            </a:extLst>
          </p:cNvPr>
          <p:cNvPicPr>
            <a:picLocks noChangeAspect="1"/>
          </p:cNvPicPr>
          <p:nvPr/>
        </p:nvPicPr>
        <p:blipFill>
          <a:blip r:embed="rId3"/>
          <a:stretch>
            <a:fillRect/>
          </a:stretch>
        </p:blipFill>
        <p:spPr>
          <a:xfrm>
            <a:off x="6358436" y="2049294"/>
            <a:ext cx="5065911" cy="3927504"/>
          </a:xfrm>
          <a:prstGeom prst="rect">
            <a:avLst/>
          </a:prstGeom>
        </p:spPr>
      </p:pic>
    </p:spTree>
    <p:extLst>
      <p:ext uri="{BB962C8B-B14F-4D97-AF65-F5344CB8AC3E}">
        <p14:creationId xmlns:p14="http://schemas.microsoft.com/office/powerpoint/2010/main" val="424701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D3E19D-58AE-4413-8177-43E1663BB850}"/>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3D</a:t>
            </a:r>
            <a:r>
              <a:rPr lang="zh-TW" altLang="en-US" dirty="0">
                <a:latin typeface="微軟正黑體" panose="020B0604030504040204" pitchFamily="34" charset="-120"/>
                <a:ea typeface="微軟正黑體" panose="020B0604030504040204" pitchFamily="34" charset="-120"/>
              </a:rPr>
              <a:t> 圖繪製</a:t>
            </a:r>
          </a:p>
        </p:txBody>
      </p:sp>
      <p:pic>
        <p:nvPicPr>
          <p:cNvPr id="8" name="內容版面配置區 7">
            <a:extLst>
              <a:ext uri="{FF2B5EF4-FFF2-40B4-BE49-F238E27FC236}">
                <a16:creationId xmlns:a16="http://schemas.microsoft.com/office/drawing/2014/main" id="{A88D9C06-C711-45F3-AA67-08946B36FD15}"/>
              </a:ext>
            </a:extLst>
          </p:cNvPr>
          <p:cNvPicPr>
            <a:picLocks noGrp="1" noChangeAspect="1"/>
          </p:cNvPicPr>
          <p:nvPr>
            <p:ph idx="1"/>
          </p:nvPr>
        </p:nvPicPr>
        <p:blipFill>
          <a:blip r:embed="rId2"/>
          <a:stretch>
            <a:fillRect/>
          </a:stretch>
        </p:blipFill>
        <p:spPr>
          <a:xfrm>
            <a:off x="1443297" y="2588506"/>
            <a:ext cx="3232465" cy="2733210"/>
          </a:xfrm>
          <a:prstGeom prst="rect">
            <a:avLst/>
          </a:prstGeom>
        </p:spPr>
      </p:pic>
      <p:pic>
        <p:nvPicPr>
          <p:cNvPr id="9" name="圖片 8">
            <a:extLst>
              <a:ext uri="{FF2B5EF4-FFF2-40B4-BE49-F238E27FC236}">
                <a16:creationId xmlns:a16="http://schemas.microsoft.com/office/drawing/2014/main" id="{234CF85A-A06A-4E71-AF7F-625974272126}"/>
              </a:ext>
            </a:extLst>
          </p:cNvPr>
          <p:cNvPicPr>
            <a:picLocks noChangeAspect="1"/>
          </p:cNvPicPr>
          <p:nvPr/>
        </p:nvPicPr>
        <p:blipFill rotWithShape="1">
          <a:blip r:embed="rId3"/>
          <a:srcRect l="1441" t="1463" r="1280" b="1093"/>
          <a:stretch/>
        </p:blipFill>
        <p:spPr>
          <a:xfrm>
            <a:off x="6549955" y="1957698"/>
            <a:ext cx="3936460" cy="3839182"/>
          </a:xfrm>
          <a:prstGeom prst="rect">
            <a:avLst/>
          </a:prstGeom>
        </p:spPr>
      </p:pic>
    </p:spTree>
    <p:extLst>
      <p:ext uri="{BB962C8B-B14F-4D97-AF65-F5344CB8AC3E}">
        <p14:creationId xmlns:p14="http://schemas.microsoft.com/office/powerpoint/2010/main" val="236447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6F1465-084B-4D57-BADF-1C1A138D7EC3}"/>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3D</a:t>
            </a:r>
            <a:r>
              <a:rPr lang="zh-TW" altLang="en-US" dirty="0">
                <a:latin typeface="微軟正黑體" panose="020B0604030504040204" pitchFamily="34" charset="-120"/>
                <a:ea typeface="微軟正黑體" panose="020B0604030504040204" pitchFamily="34" charset="-120"/>
              </a:rPr>
              <a:t>圖視角切換：</a:t>
            </a:r>
            <a:r>
              <a:rPr lang="en-US" altLang="zh-TW" dirty="0" err="1">
                <a:latin typeface="微軟正黑體" panose="020B0604030504040204" pitchFamily="34" charset="-120"/>
                <a:ea typeface="微軟正黑體" panose="020B0604030504040204" pitchFamily="34" charset="-120"/>
              </a:rPr>
              <a:t>elev</a:t>
            </a:r>
            <a:r>
              <a:rPr lang="zh-TW" altLang="en-US" dirty="0">
                <a:latin typeface="微軟正黑體" panose="020B0604030504040204" pitchFamily="34" charset="-120"/>
                <a:ea typeface="微軟正黑體" panose="020B0604030504040204" pitchFamily="34" charset="-120"/>
              </a:rPr>
              <a:t>參數</a:t>
            </a:r>
          </a:p>
        </p:txBody>
      </p:sp>
      <p:pic>
        <p:nvPicPr>
          <p:cNvPr id="4" name="內容版面配置區 3">
            <a:extLst>
              <a:ext uri="{FF2B5EF4-FFF2-40B4-BE49-F238E27FC236}">
                <a16:creationId xmlns:a16="http://schemas.microsoft.com/office/drawing/2014/main" id="{421B0E3B-63C4-4B47-8E97-E6CF39AB6E65}"/>
              </a:ext>
            </a:extLst>
          </p:cNvPr>
          <p:cNvPicPr>
            <a:picLocks noGrp="1" noChangeAspect="1"/>
          </p:cNvPicPr>
          <p:nvPr>
            <p:ph idx="1"/>
          </p:nvPr>
        </p:nvPicPr>
        <p:blipFill>
          <a:blip r:embed="rId2"/>
          <a:stretch>
            <a:fillRect/>
          </a:stretch>
        </p:blipFill>
        <p:spPr>
          <a:xfrm>
            <a:off x="224618" y="2068438"/>
            <a:ext cx="3063505" cy="1775614"/>
          </a:xfrm>
          <a:prstGeom prst="rect">
            <a:avLst/>
          </a:prstGeom>
        </p:spPr>
      </p:pic>
      <p:pic>
        <p:nvPicPr>
          <p:cNvPr id="9" name="圖片 8">
            <a:extLst>
              <a:ext uri="{FF2B5EF4-FFF2-40B4-BE49-F238E27FC236}">
                <a16:creationId xmlns:a16="http://schemas.microsoft.com/office/drawing/2014/main" id="{6914FA2C-076B-422C-88B2-71D48E146CF5}"/>
              </a:ext>
            </a:extLst>
          </p:cNvPr>
          <p:cNvPicPr>
            <a:picLocks noChangeAspect="1"/>
          </p:cNvPicPr>
          <p:nvPr/>
        </p:nvPicPr>
        <p:blipFill rotWithShape="1">
          <a:blip r:embed="rId3"/>
          <a:srcRect l="1615" t="1246" r="1314" b="1402"/>
          <a:stretch/>
        </p:blipFill>
        <p:spPr>
          <a:xfrm>
            <a:off x="3937888" y="1478226"/>
            <a:ext cx="2319358" cy="2376225"/>
          </a:xfrm>
          <a:prstGeom prst="rect">
            <a:avLst/>
          </a:prstGeom>
        </p:spPr>
      </p:pic>
      <p:pic>
        <p:nvPicPr>
          <p:cNvPr id="10" name="圖片 9">
            <a:extLst>
              <a:ext uri="{FF2B5EF4-FFF2-40B4-BE49-F238E27FC236}">
                <a16:creationId xmlns:a16="http://schemas.microsoft.com/office/drawing/2014/main" id="{446775D5-F6D3-4CB9-9D76-8BE4149C1D59}"/>
              </a:ext>
            </a:extLst>
          </p:cNvPr>
          <p:cNvPicPr>
            <a:picLocks noChangeAspect="1"/>
          </p:cNvPicPr>
          <p:nvPr/>
        </p:nvPicPr>
        <p:blipFill rotWithShape="1">
          <a:blip r:embed="rId4"/>
          <a:srcRect l="2052" t="1974" r="2928" b="3356"/>
          <a:stretch/>
        </p:blipFill>
        <p:spPr>
          <a:xfrm>
            <a:off x="6446021" y="1489718"/>
            <a:ext cx="2129544" cy="2228850"/>
          </a:xfrm>
          <a:prstGeom prst="rect">
            <a:avLst/>
          </a:prstGeom>
        </p:spPr>
      </p:pic>
      <p:pic>
        <p:nvPicPr>
          <p:cNvPr id="11" name="圖片 10">
            <a:extLst>
              <a:ext uri="{FF2B5EF4-FFF2-40B4-BE49-F238E27FC236}">
                <a16:creationId xmlns:a16="http://schemas.microsoft.com/office/drawing/2014/main" id="{7E903762-7161-4757-92DA-1E10E32F52A5}"/>
              </a:ext>
            </a:extLst>
          </p:cNvPr>
          <p:cNvPicPr>
            <a:picLocks noChangeAspect="1"/>
          </p:cNvPicPr>
          <p:nvPr/>
        </p:nvPicPr>
        <p:blipFill rotWithShape="1">
          <a:blip r:embed="rId5"/>
          <a:srcRect l="1770" t="2177" r="3519" b="2664"/>
          <a:stretch/>
        </p:blipFill>
        <p:spPr>
          <a:xfrm>
            <a:off x="9125712" y="1429458"/>
            <a:ext cx="2124256" cy="2240342"/>
          </a:xfrm>
          <a:prstGeom prst="rect">
            <a:avLst/>
          </a:prstGeom>
        </p:spPr>
      </p:pic>
      <p:pic>
        <p:nvPicPr>
          <p:cNvPr id="12" name="圖片 11">
            <a:extLst>
              <a:ext uri="{FF2B5EF4-FFF2-40B4-BE49-F238E27FC236}">
                <a16:creationId xmlns:a16="http://schemas.microsoft.com/office/drawing/2014/main" id="{9EBF1CF4-E965-4710-A68B-B8D99318D60D}"/>
              </a:ext>
            </a:extLst>
          </p:cNvPr>
          <p:cNvPicPr>
            <a:picLocks noChangeAspect="1"/>
          </p:cNvPicPr>
          <p:nvPr/>
        </p:nvPicPr>
        <p:blipFill rotWithShape="1">
          <a:blip r:embed="rId6"/>
          <a:srcRect l="1589" t="1938" r="2739" b="1122"/>
          <a:stretch/>
        </p:blipFill>
        <p:spPr>
          <a:xfrm>
            <a:off x="579120" y="4251953"/>
            <a:ext cx="2145792" cy="2332030"/>
          </a:xfrm>
          <a:prstGeom prst="rect">
            <a:avLst/>
          </a:prstGeom>
        </p:spPr>
      </p:pic>
      <p:pic>
        <p:nvPicPr>
          <p:cNvPr id="13" name="圖片 12">
            <a:extLst>
              <a:ext uri="{FF2B5EF4-FFF2-40B4-BE49-F238E27FC236}">
                <a16:creationId xmlns:a16="http://schemas.microsoft.com/office/drawing/2014/main" id="{2F9DA767-B36A-4AE8-9ED9-F1ABB7A1FAB5}"/>
              </a:ext>
            </a:extLst>
          </p:cNvPr>
          <p:cNvPicPr>
            <a:picLocks noChangeAspect="1"/>
          </p:cNvPicPr>
          <p:nvPr/>
        </p:nvPicPr>
        <p:blipFill rotWithShape="1">
          <a:blip r:embed="rId7"/>
          <a:srcRect l="2218" t="2197" r="2111" b="1145"/>
          <a:stretch/>
        </p:blipFill>
        <p:spPr>
          <a:xfrm>
            <a:off x="3493008" y="4212668"/>
            <a:ext cx="2145792" cy="2280207"/>
          </a:xfrm>
          <a:prstGeom prst="rect">
            <a:avLst/>
          </a:prstGeom>
        </p:spPr>
      </p:pic>
      <p:pic>
        <p:nvPicPr>
          <p:cNvPr id="14" name="圖片 13">
            <a:extLst>
              <a:ext uri="{FF2B5EF4-FFF2-40B4-BE49-F238E27FC236}">
                <a16:creationId xmlns:a16="http://schemas.microsoft.com/office/drawing/2014/main" id="{498B732F-05E6-4646-82E5-51C451A6C493}"/>
              </a:ext>
            </a:extLst>
          </p:cNvPr>
          <p:cNvPicPr>
            <a:picLocks noChangeAspect="1"/>
          </p:cNvPicPr>
          <p:nvPr/>
        </p:nvPicPr>
        <p:blipFill rotWithShape="1">
          <a:blip r:embed="rId8"/>
          <a:srcRect l="4870" t="1660" r="3348" b="2759"/>
          <a:stretch/>
        </p:blipFill>
        <p:spPr>
          <a:xfrm>
            <a:off x="6364224" y="4116650"/>
            <a:ext cx="2145792" cy="2376225"/>
          </a:xfrm>
          <a:prstGeom prst="rect">
            <a:avLst/>
          </a:prstGeom>
        </p:spPr>
      </p:pic>
      <p:pic>
        <p:nvPicPr>
          <p:cNvPr id="15" name="圖片 14">
            <a:extLst>
              <a:ext uri="{FF2B5EF4-FFF2-40B4-BE49-F238E27FC236}">
                <a16:creationId xmlns:a16="http://schemas.microsoft.com/office/drawing/2014/main" id="{34D3EF23-19D5-4219-9B58-BFF1663CD302}"/>
              </a:ext>
            </a:extLst>
          </p:cNvPr>
          <p:cNvPicPr>
            <a:picLocks noChangeAspect="1"/>
          </p:cNvPicPr>
          <p:nvPr/>
        </p:nvPicPr>
        <p:blipFill rotWithShape="1">
          <a:blip r:embed="rId9"/>
          <a:srcRect l="1203" t="1356" r="1835" b="3114"/>
          <a:stretch/>
        </p:blipFill>
        <p:spPr>
          <a:xfrm>
            <a:off x="8991600" y="4072128"/>
            <a:ext cx="2304288" cy="2420747"/>
          </a:xfrm>
          <a:prstGeom prst="rect">
            <a:avLst/>
          </a:prstGeom>
        </p:spPr>
      </p:pic>
    </p:spTree>
    <p:extLst>
      <p:ext uri="{BB962C8B-B14F-4D97-AF65-F5344CB8AC3E}">
        <p14:creationId xmlns:p14="http://schemas.microsoft.com/office/powerpoint/2010/main" val="258707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B642E4-45E9-4D03-B85E-404F23CCDCFE}"/>
              </a:ext>
            </a:extLst>
          </p:cNvPr>
          <p:cNvSpPr>
            <a:spLocks noGrp="1"/>
          </p:cNvSpPr>
          <p:nvPr>
            <p:ph type="title"/>
          </p:nvPr>
        </p:nvSpPr>
        <p:spPr>
          <a:xfrm>
            <a:off x="667512" y="412418"/>
            <a:ext cx="10515600" cy="1325563"/>
          </a:xfrm>
        </p:spPr>
        <p:txBody>
          <a:bodyPr/>
          <a:lstStyle/>
          <a:p>
            <a:r>
              <a:rPr lang="en-US" altLang="zh-TW" dirty="0">
                <a:latin typeface="微軟正黑體" panose="020B0604030504040204" pitchFamily="34" charset="-120"/>
                <a:ea typeface="微軟正黑體" panose="020B0604030504040204" pitchFamily="34" charset="-120"/>
              </a:rPr>
              <a:t>3D</a:t>
            </a:r>
            <a:r>
              <a:rPr lang="zh-TW" altLang="en-US" dirty="0">
                <a:latin typeface="微軟正黑體" panose="020B0604030504040204" pitchFamily="34" charset="-120"/>
                <a:ea typeface="微軟正黑體" panose="020B0604030504040204" pitchFamily="34" charset="-120"/>
              </a:rPr>
              <a:t>圖視角切換：</a:t>
            </a:r>
            <a:r>
              <a:rPr lang="en-US" altLang="zh-TW" dirty="0" err="1">
                <a:latin typeface="微軟正黑體" panose="020B0604030504040204" pitchFamily="34" charset="-120"/>
                <a:ea typeface="微軟正黑體" panose="020B0604030504040204" pitchFamily="34" charset="-120"/>
              </a:rPr>
              <a:t>azim</a:t>
            </a:r>
            <a:r>
              <a:rPr lang="zh-TW" altLang="en-US" dirty="0">
                <a:latin typeface="微軟正黑體" panose="020B0604030504040204" pitchFamily="34" charset="-120"/>
                <a:ea typeface="微軟正黑體" panose="020B0604030504040204" pitchFamily="34" charset="-120"/>
              </a:rPr>
              <a:t>參數</a:t>
            </a:r>
          </a:p>
        </p:txBody>
      </p:sp>
      <p:pic>
        <p:nvPicPr>
          <p:cNvPr id="4" name="內容版面配置區 3">
            <a:extLst>
              <a:ext uri="{FF2B5EF4-FFF2-40B4-BE49-F238E27FC236}">
                <a16:creationId xmlns:a16="http://schemas.microsoft.com/office/drawing/2014/main" id="{7CC21D2D-4A1B-4676-87C0-F4EF220BAC00}"/>
              </a:ext>
            </a:extLst>
          </p:cNvPr>
          <p:cNvPicPr>
            <a:picLocks noGrp="1" noChangeAspect="1"/>
          </p:cNvPicPr>
          <p:nvPr>
            <p:ph idx="1"/>
          </p:nvPr>
        </p:nvPicPr>
        <p:blipFill rotWithShape="1">
          <a:blip r:embed="rId2"/>
          <a:srcRect l="1344" t="2070" r="1828" b="2217"/>
          <a:stretch/>
        </p:blipFill>
        <p:spPr>
          <a:xfrm>
            <a:off x="4431309" y="1590650"/>
            <a:ext cx="2450198" cy="2493670"/>
          </a:xfrm>
          <a:prstGeom prst="rect">
            <a:avLst/>
          </a:prstGeom>
        </p:spPr>
      </p:pic>
      <p:pic>
        <p:nvPicPr>
          <p:cNvPr id="5" name="圖片 4">
            <a:extLst>
              <a:ext uri="{FF2B5EF4-FFF2-40B4-BE49-F238E27FC236}">
                <a16:creationId xmlns:a16="http://schemas.microsoft.com/office/drawing/2014/main" id="{8474CD23-8944-4F32-A20B-582B7BA80590}"/>
              </a:ext>
            </a:extLst>
          </p:cNvPr>
          <p:cNvPicPr>
            <a:picLocks noChangeAspect="1"/>
          </p:cNvPicPr>
          <p:nvPr/>
        </p:nvPicPr>
        <p:blipFill>
          <a:blip r:embed="rId3"/>
          <a:stretch>
            <a:fillRect/>
          </a:stretch>
        </p:blipFill>
        <p:spPr>
          <a:xfrm>
            <a:off x="151215" y="1737981"/>
            <a:ext cx="3977985" cy="1889924"/>
          </a:xfrm>
          <a:prstGeom prst="rect">
            <a:avLst/>
          </a:prstGeom>
        </p:spPr>
      </p:pic>
      <p:pic>
        <p:nvPicPr>
          <p:cNvPr id="6" name="圖片 5">
            <a:extLst>
              <a:ext uri="{FF2B5EF4-FFF2-40B4-BE49-F238E27FC236}">
                <a16:creationId xmlns:a16="http://schemas.microsoft.com/office/drawing/2014/main" id="{16603A5F-789C-4D6A-8797-BB08DAE10CF3}"/>
              </a:ext>
            </a:extLst>
          </p:cNvPr>
          <p:cNvPicPr>
            <a:picLocks noChangeAspect="1"/>
          </p:cNvPicPr>
          <p:nvPr/>
        </p:nvPicPr>
        <p:blipFill rotWithShape="1">
          <a:blip r:embed="rId4"/>
          <a:srcRect l="776" t="2264" r="1101" b="1905"/>
          <a:stretch/>
        </p:blipFill>
        <p:spPr>
          <a:xfrm>
            <a:off x="7016102" y="1545004"/>
            <a:ext cx="2529840" cy="2433301"/>
          </a:xfrm>
          <a:prstGeom prst="rect">
            <a:avLst/>
          </a:prstGeom>
        </p:spPr>
      </p:pic>
      <p:pic>
        <p:nvPicPr>
          <p:cNvPr id="7" name="圖片 6">
            <a:extLst>
              <a:ext uri="{FF2B5EF4-FFF2-40B4-BE49-F238E27FC236}">
                <a16:creationId xmlns:a16="http://schemas.microsoft.com/office/drawing/2014/main" id="{31717195-E209-494D-B082-A21C63BA3FC5}"/>
              </a:ext>
            </a:extLst>
          </p:cNvPr>
          <p:cNvPicPr>
            <a:picLocks noChangeAspect="1"/>
          </p:cNvPicPr>
          <p:nvPr/>
        </p:nvPicPr>
        <p:blipFill rotWithShape="1">
          <a:blip r:embed="rId5"/>
          <a:srcRect l="1453" t="1735" r="2176" b="1656"/>
          <a:stretch/>
        </p:blipFill>
        <p:spPr>
          <a:xfrm>
            <a:off x="9606902" y="1666983"/>
            <a:ext cx="2259967" cy="2189342"/>
          </a:xfrm>
          <a:prstGeom prst="rect">
            <a:avLst/>
          </a:prstGeom>
        </p:spPr>
      </p:pic>
      <p:pic>
        <p:nvPicPr>
          <p:cNvPr id="8" name="圖片 7">
            <a:extLst>
              <a:ext uri="{FF2B5EF4-FFF2-40B4-BE49-F238E27FC236}">
                <a16:creationId xmlns:a16="http://schemas.microsoft.com/office/drawing/2014/main" id="{E1060F34-7236-4A54-A4CA-FAD28ACE9E86}"/>
              </a:ext>
            </a:extLst>
          </p:cNvPr>
          <p:cNvPicPr>
            <a:picLocks noChangeAspect="1"/>
          </p:cNvPicPr>
          <p:nvPr/>
        </p:nvPicPr>
        <p:blipFill rotWithShape="1">
          <a:blip r:embed="rId6"/>
          <a:srcRect l="1256" t="1975" r="1367" b="1865"/>
          <a:stretch/>
        </p:blipFill>
        <p:spPr>
          <a:xfrm>
            <a:off x="357690" y="4084320"/>
            <a:ext cx="2656724" cy="2578921"/>
          </a:xfrm>
          <a:prstGeom prst="rect">
            <a:avLst/>
          </a:prstGeom>
        </p:spPr>
      </p:pic>
      <p:pic>
        <p:nvPicPr>
          <p:cNvPr id="9" name="圖片 8">
            <a:extLst>
              <a:ext uri="{FF2B5EF4-FFF2-40B4-BE49-F238E27FC236}">
                <a16:creationId xmlns:a16="http://schemas.microsoft.com/office/drawing/2014/main" id="{C8778807-6438-4A75-B3CA-94ABA279DFB6}"/>
              </a:ext>
            </a:extLst>
          </p:cNvPr>
          <p:cNvPicPr>
            <a:picLocks noChangeAspect="1"/>
          </p:cNvPicPr>
          <p:nvPr/>
        </p:nvPicPr>
        <p:blipFill rotWithShape="1">
          <a:blip r:embed="rId7"/>
          <a:srcRect l="1268" t="1980" r="1235" b="3963"/>
          <a:stretch/>
        </p:blipFill>
        <p:spPr>
          <a:xfrm>
            <a:off x="3519465" y="4115455"/>
            <a:ext cx="2477460" cy="2403872"/>
          </a:xfrm>
          <a:prstGeom prst="rect">
            <a:avLst/>
          </a:prstGeom>
        </p:spPr>
      </p:pic>
      <p:pic>
        <p:nvPicPr>
          <p:cNvPr id="10" name="圖片 9">
            <a:extLst>
              <a:ext uri="{FF2B5EF4-FFF2-40B4-BE49-F238E27FC236}">
                <a16:creationId xmlns:a16="http://schemas.microsoft.com/office/drawing/2014/main" id="{F75E4EDC-0AE3-4C23-B363-881CC21368F5}"/>
              </a:ext>
            </a:extLst>
          </p:cNvPr>
          <p:cNvPicPr>
            <a:picLocks noChangeAspect="1"/>
          </p:cNvPicPr>
          <p:nvPr/>
        </p:nvPicPr>
        <p:blipFill rotWithShape="1">
          <a:blip r:embed="rId8"/>
          <a:srcRect l="2684" t="1207" r="3819" b="2897"/>
          <a:stretch/>
        </p:blipFill>
        <p:spPr>
          <a:xfrm>
            <a:off x="6595872" y="4084320"/>
            <a:ext cx="2353056" cy="2469306"/>
          </a:xfrm>
          <a:prstGeom prst="rect">
            <a:avLst/>
          </a:prstGeom>
        </p:spPr>
      </p:pic>
      <p:pic>
        <p:nvPicPr>
          <p:cNvPr id="11" name="圖片 10">
            <a:extLst>
              <a:ext uri="{FF2B5EF4-FFF2-40B4-BE49-F238E27FC236}">
                <a16:creationId xmlns:a16="http://schemas.microsoft.com/office/drawing/2014/main" id="{24DADA17-A7D3-43FB-9FFC-C7C0B3DD0B63}"/>
              </a:ext>
            </a:extLst>
          </p:cNvPr>
          <p:cNvPicPr>
            <a:picLocks noChangeAspect="1"/>
          </p:cNvPicPr>
          <p:nvPr/>
        </p:nvPicPr>
        <p:blipFill rotWithShape="1">
          <a:blip r:embed="rId9"/>
          <a:srcRect l="2169" t="1351" r="1576" b="2651"/>
          <a:stretch/>
        </p:blipFill>
        <p:spPr>
          <a:xfrm>
            <a:off x="9384112" y="3978305"/>
            <a:ext cx="2450198" cy="2541022"/>
          </a:xfrm>
          <a:prstGeom prst="rect">
            <a:avLst/>
          </a:prstGeom>
        </p:spPr>
      </p:pic>
    </p:spTree>
    <p:extLst>
      <p:ext uri="{BB962C8B-B14F-4D97-AF65-F5344CB8AC3E}">
        <p14:creationId xmlns:p14="http://schemas.microsoft.com/office/powerpoint/2010/main" val="56916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2C88AC-975A-4C34-B087-35308111C9A8}"/>
              </a:ext>
            </a:extLst>
          </p:cNvPr>
          <p:cNvSpPr>
            <a:spLocks noGrp="1"/>
          </p:cNvSpPr>
          <p:nvPr>
            <p:ph type="title"/>
          </p:nvPr>
        </p:nvSpPr>
        <p:spPr/>
        <p:txBody>
          <a:bodyPr/>
          <a:lstStyle/>
          <a:p>
            <a:r>
              <a:rPr lang="zh-TW" altLang="en-US" dirty="0"/>
              <a:t>新增圖例</a:t>
            </a:r>
          </a:p>
        </p:txBody>
      </p:sp>
      <p:pic>
        <p:nvPicPr>
          <p:cNvPr id="4" name="內容版面配置區 3">
            <a:extLst>
              <a:ext uri="{FF2B5EF4-FFF2-40B4-BE49-F238E27FC236}">
                <a16:creationId xmlns:a16="http://schemas.microsoft.com/office/drawing/2014/main" id="{F1AC3066-3465-47F8-94E0-0666827ED74B}"/>
              </a:ext>
            </a:extLst>
          </p:cNvPr>
          <p:cNvPicPr>
            <a:picLocks noGrp="1" noChangeAspect="1"/>
          </p:cNvPicPr>
          <p:nvPr>
            <p:ph idx="1"/>
          </p:nvPr>
        </p:nvPicPr>
        <p:blipFill>
          <a:blip r:embed="rId2"/>
          <a:stretch>
            <a:fillRect/>
          </a:stretch>
        </p:blipFill>
        <p:spPr>
          <a:xfrm>
            <a:off x="1100328" y="1999487"/>
            <a:ext cx="4399727" cy="4275011"/>
          </a:xfrm>
          <a:prstGeom prst="rect">
            <a:avLst/>
          </a:prstGeom>
        </p:spPr>
      </p:pic>
      <p:pic>
        <p:nvPicPr>
          <p:cNvPr id="5" name="圖片 4">
            <a:extLst>
              <a:ext uri="{FF2B5EF4-FFF2-40B4-BE49-F238E27FC236}">
                <a16:creationId xmlns:a16="http://schemas.microsoft.com/office/drawing/2014/main" id="{2F954083-5B31-49E1-A901-6B95D64040EB}"/>
              </a:ext>
            </a:extLst>
          </p:cNvPr>
          <p:cNvPicPr>
            <a:picLocks noChangeAspect="1"/>
          </p:cNvPicPr>
          <p:nvPr/>
        </p:nvPicPr>
        <p:blipFill rotWithShape="1">
          <a:blip r:embed="rId3"/>
          <a:srcRect l="1793" t="864"/>
          <a:stretch/>
        </p:blipFill>
        <p:spPr>
          <a:xfrm>
            <a:off x="6894576" y="2255519"/>
            <a:ext cx="3974005" cy="3868081"/>
          </a:xfrm>
          <a:prstGeom prst="rect">
            <a:avLst/>
          </a:prstGeom>
        </p:spPr>
      </p:pic>
    </p:spTree>
    <p:extLst>
      <p:ext uri="{BB962C8B-B14F-4D97-AF65-F5344CB8AC3E}">
        <p14:creationId xmlns:p14="http://schemas.microsoft.com/office/powerpoint/2010/main" val="43505397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TotalTime>
  <Words>341</Words>
  <Application>Microsoft Office PowerPoint</Application>
  <PresentationFormat>寬螢幕</PresentationFormat>
  <Paragraphs>46</Paragraphs>
  <Slides>10</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微軟正黑體</vt:lpstr>
      <vt:lpstr>新細明體</vt:lpstr>
      <vt:lpstr>Arial</vt:lpstr>
      <vt:lpstr>Calibri</vt:lpstr>
      <vt:lpstr>Calibri Light</vt:lpstr>
      <vt:lpstr>Office 佈景主題</vt:lpstr>
      <vt:lpstr>0504 python教學</vt:lpstr>
      <vt:lpstr>Python 課程進度 </vt:lpstr>
      <vt:lpstr>函式：Function</vt:lpstr>
      <vt:lpstr>自由落體公式範例：</vt:lpstr>
      <vt:lpstr>畫圖function範例：</vt:lpstr>
      <vt:lpstr>3D 圖繪製</vt:lpstr>
      <vt:lpstr>3D圖視角切換：elev參數</vt:lpstr>
      <vt:lpstr>3D圖視角切換：azim參數</vt:lpstr>
      <vt:lpstr>新增圖例</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0420 python教學</dc:title>
  <dc:creator>張杰宸</dc:creator>
  <cp:lastModifiedBy>Jason</cp:lastModifiedBy>
  <cp:revision>78</cp:revision>
  <dcterms:created xsi:type="dcterms:W3CDTF">2022-03-30T03:40:17Z</dcterms:created>
  <dcterms:modified xsi:type="dcterms:W3CDTF">2022-05-03T03:39:41Z</dcterms:modified>
</cp:coreProperties>
</file>