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58" r:id="rId4"/>
    <p:sldId id="259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XV6Jpx4O7HaHg70K8inYQKJ3X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D0AA0F-0135-4F83-9CA7-80D9413DF181}">
  <a:tblStyle styleId="{6CD0AA0F-0135-4F83-9CA7-80D9413DF1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CC2E45-995E-4ED6-8926-65DA692E97C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214629-89F8-485D-8AF3-0DF83A3ED3A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6" autoAdjust="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e70b062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62e70b062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523999" y="415720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 err="1"/>
              <a:t>Lanhai</a:t>
            </a:r>
            <a:r>
              <a:rPr lang="en-US" sz="2800" dirty="0"/>
              <a:t> Yan</a:t>
            </a:r>
            <a:endParaRPr sz="2800" dirty="0"/>
          </a:p>
        </p:txBody>
      </p:sp>
      <p:sp>
        <p:nvSpPr>
          <p:cNvPr id="89" name="Google Shape;89;p1"/>
          <p:cNvSpPr/>
          <p:nvPr/>
        </p:nvSpPr>
        <p:spPr>
          <a:xfrm>
            <a:off x="2445884" y="1958532"/>
            <a:ext cx="7300229" cy="1655762"/>
          </a:xfrm>
          <a:prstGeom prst="roundRect">
            <a:avLst>
              <a:gd name="adj" fmla="val 16667"/>
            </a:avLst>
          </a:prstGeom>
          <a:solidFill>
            <a:srgbClr val="8DA9DB">
              <a:alpha val="4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Litmus Test on QEMU </a:t>
            </a:r>
            <a:r>
              <a:rPr lang="en-US" sz="6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VisionFive2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997" y="287993"/>
            <a:ext cx="5516002" cy="866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7AD57-654F-9FF4-9BB0-F206E62D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1 Invalid Values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5B509-435C-180E-B94D-082DF21BA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13A700-29F2-5782-59C5-92A35FC97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19327"/>
              </p:ext>
            </p:extLst>
          </p:nvPr>
        </p:nvGraphicFramePr>
        <p:xfrm>
          <a:off x="1422400" y="1590834"/>
          <a:ext cx="8777605" cy="4820920"/>
        </p:xfrm>
        <a:graphic>
          <a:graphicData uri="http://schemas.openxmlformats.org/drawingml/2006/table">
            <a:tbl>
              <a:tblPr firstRow="1" bandRow="1">
                <a:tableStyleId>{2C214629-89F8-485D-8AF3-0DF83A3ED3A0}</a:tableStyleId>
              </a:tblPr>
              <a:tblGrid>
                <a:gridCol w="2681605">
                  <a:extLst>
                    <a:ext uri="{9D8B030D-6E8A-4147-A177-3AD203B41FA5}">
                      <a16:colId xmlns:a16="http://schemas.microsoft.com/office/drawing/2014/main" val="9818941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1118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1855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791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QEMU </a:t>
                      </a:r>
                      <a:r>
                        <a:rPr lang="en-US" altLang="zh-CN" dirty="0" err="1"/>
                        <a:t>Virt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VisionFive2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SiFive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5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SB+popaq+poprl-porlaq-posaqp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AN/Hole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1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SB+popaq+porlaq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AN/Hole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0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SB+popaq+porlp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AN/Hole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SB+popaq+pos-popaq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AN/Hole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9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SB+poprl-porlp+posprl-porlp-addr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AN/Hole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SB+pos-pos-addrs</a:t>
                      </a:r>
                      <a:endParaRPr lang="en-US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3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1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C-Will02+HEAD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8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Dekker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7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Luc02 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9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Luc02+BIS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875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E80B878-7157-EF65-03F9-BC7C302F70F7}"/>
              </a:ext>
            </a:extLst>
          </p:cNvPr>
          <p:cNvSpPr txBox="1"/>
          <p:nvPr/>
        </p:nvSpPr>
        <p:spPr>
          <a:xfrm>
            <a:off x="10600266" y="2280356"/>
            <a:ext cx="12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QEMU:12/81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FBDA7B-4054-8DD5-2F0C-1C8F554B842A}"/>
              </a:ext>
            </a:extLst>
          </p:cNvPr>
          <p:cNvSpPr txBox="1"/>
          <p:nvPr/>
        </p:nvSpPr>
        <p:spPr>
          <a:xfrm>
            <a:off x="10600265" y="2735087"/>
            <a:ext cx="12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VF2:5/81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0AFFE7-08DB-F9B6-FA76-20AAD79C5ADD}"/>
              </a:ext>
            </a:extLst>
          </p:cNvPr>
          <p:cNvSpPr txBox="1"/>
          <p:nvPr/>
        </p:nvSpPr>
        <p:spPr>
          <a:xfrm>
            <a:off x="10600264" y="3213662"/>
            <a:ext cx="1241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SiFive:2 S</a:t>
            </a:r>
          </a:p>
          <a:p>
            <a:r>
              <a:rPr lang="en-US" altLang="zh-CN" dirty="0"/>
              <a:t>7 Holes</a:t>
            </a:r>
          </a:p>
          <a:p>
            <a:r>
              <a:rPr lang="en-US" altLang="zh-CN" dirty="0"/>
              <a:t>1 MISS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62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81446-E2D2-F7BA-A733-1A6C51F9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2 Instruction Holes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29471-F974-331A-B3DA-C40A23CAD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9456593-F530-F319-86E5-7B5AE2BF4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67585"/>
              </p:ext>
            </p:extLst>
          </p:nvPr>
        </p:nvGraphicFramePr>
        <p:xfrm>
          <a:off x="1264355" y="1949274"/>
          <a:ext cx="9057005" cy="4226560"/>
        </p:xfrm>
        <a:graphic>
          <a:graphicData uri="http://schemas.openxmlformats.org/drawingml/2006/table">
            <a:tbl>
              <a:tblPr firstRow="1" bandRow="1">
                <a:tableStyleId>{2C214629-89F8-485D-8AF3-0DF83A3ED3A0}</a:tableStyleId>
              </a:tblPr>
              <a:tblGrid>
                <a:gridCol w="2961005">
                  <a:extLst>
                    <a:ext uri="{9D8B030D-6E8A-4147-A177-3AD203B41FA5}">
                      <a16:colId xmlns:a16="http://schemas.microsoft.com/office/drawing/2014/main" val="3046231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6891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6883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223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QEMU </a:t>
                      </a:r>
                      <a:r>
                        <a:rPr lang="en-US" altLang="zh-CN" dirty="0" err="1"/>
                        <a:t>Virt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VisionFive2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SiFive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SB+popaq+poprl-porlaq-posaqp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sw.rl/lw.aq(RVWMO A)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8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SB+popaq+porlaq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5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SB+popaq+porlp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SB+popaq+pos-popaq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SB+poprl-porlp+posprl-porlp-addr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sw.rl/lw.aq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LR-SC-NOT-FENCE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lr.w.aqrl</a:t>
                      </a:r>
                      <a:endParaRPr lang="en-US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sc.w.aqrl</a:t>
                      </a:r>
                      <a:endParaRPr lang="en-US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AMO-FENCE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amoswap.w.aqrl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31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2+2W+fence.tsos(RVTSO)</a:t>
                      </a:r>
                      <a:endParaRPr lang="zh-CN" altLang="zh-CN" sz="1400" b="0" i="0" u="none" strike="noStrike" cap="none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fence.tso</a:t>
                      </a:r>
                      <a:r>
                        <a:rPr lang="en-US" altLang="zh-CN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 (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Ztso</a:t>
                      </a:r>
                      <a:r>
                        <a:rPr lang="en-US" altLang="zh-CN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8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Luc02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amoswap.w.aqrl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2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Luc02+BIS</a:t>
                      </a:r>
                      <a:endParaRPr lang="zh-CN" altLang="zh-C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amoswap.w.aqrl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5245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E844E67-2410-6D55-D75F-1C0961F333C1}"/>
              </a:ext>
            </a:extLst>
          </p:cNvPr>
          <p:cNvSpPr txBox="1"/>
          <p:nvPr/>
        </p:nvSpPr>
        <p:spPr>
          <a:xfrm>
            <a:off x="10600266" y="2280356"/>
            <a:ext cx="12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QEMU:2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F8CD6A-615B-4834-70EF-008248F49BAD}"/>
              </a:ext>
            </a:extLst>
          </p:cNvPr>
          <p:cNvSpPr txBox="1"/>
          <p:nvPr/>
        </p:nvSpPr>
        <p:spPr>
          <a:xfrm>
            <a:off x="10600265" y="2870024"/>
            <a:ext cx="12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VF2:2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4C2392-4CDC-F32C-C97D-FB4604D70B6C}"/>
              </a:ext>
            </a:extLst>
          </p:cNvPr>
          <p:cNvSpPr txBox="1"/>
          <p:nvPr/>
        </p:nvSpPr>
        <p:spPr>
          <a:xfrm>
            <a:off x="10600265" y="3429000"/>
            <a:ext cx="12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SiFive:6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31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EADC0-2BE7-4AB4-94C2-332ECB04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 Litmus Tests Results 100% correct?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B7BC8-5502-EABE-B5DF-6FB62E641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Invalid Results: Yes. True invalid could be guaranteed</a:t>
            </a:r>
          </a:p>
          <a:p>
            <a:r>
              <a:rPr lang="en-US" altLang="zh-CN" dirty="0"/>
              <a:t>Valid Results: Can not be sure. Fake valid is not</a:t>
            </a:r>
          </a:p>
          <a:p>
            <a:endParaRPr lang="en-US" altLang="zh-CN" dirty="0"/>
          </a:p>
          <a:p>
            <a:r>
              <a:rPr lang="en-US" altLang="zh-CN" dirty="0"/>
              <a:t>Methods: Make noise</a:t>
            </a:r>
            <a:endParaRPr lang="zh-CN" altLang="zh-CN" dirty="0"/>
          </a:p>
          <a:p>
            <a:r>
              <a:rPr lang="en-US" altLang="zh-CN" dirty="0"/>
              <a:t>Put variables on different cache lines</a:t>
            </a:r>
            <a:endParaRPr lang="zh-CN" altLang="zh-CN" dirty="0"/>
          </a:p>
          <a:p>
            <a:r>
              <a:rPr lang="en-US" altLang="zh-CN" dirty="0"/>
              <a:t>Noise maker threads that write random memory locations</a:t>
            </a:r>
          </a:p>
          <a:p>
            <a:r>
              <a:rPr lang="en-US" altLang="zh-CN" dirty="0"/>
              <a:t>Random launch parameters </a:t>
            </a:r>
          </a:p>
          <a:p>
            <a:r>
              <a:rPr lang="en-US" altLang="zh-CN" dirty="0"/>
              <a:t>Trigger bank conflicts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12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CA8A5-9AA4-0D44-FAA3-9EB17CE4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 GPU Litmus Tests in the Future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88D25-06B7-CF86-6500-2000A59FE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Week Memory Consistency</a:t>
            </a:r>
          </a:p>
          <a:p>
            <a:r>
              <a:rPr lang="en-US" altLang="zh-CN" dirty="0"/>
              <a:t>Memory Barriers</a:t>
            </a:r>
          </a:p>
          <a:p>
            <a:r>
              <a:rPr lang="en-US" altLang="zh-CN" dirty="0"/>
              <a:t>Different instruction sets and architecture need different Litmus Tests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70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CB441-E56C-62FD-EBD1-B1CE898B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C0139-09BD-3D6E-06AA-7CD9C0275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73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BD260-03A4-1A3E-45AF-C0102B9E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Litmus Tests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4AD45-07C9-9EC5-126D-66ED08B55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CoRR</a:t>
            </a:r>
            <a:r>
              <a:rPr lang="en-US" altLang="zh-CN" dirty="0"/>
              <a:t> rules</a:t>
            </a:r>
          </a:p>
          <a:p>
            <a:r>
              <a:rPr lang="en-US" altLang="zh-CN" dirty="0" err="1"/>
              <a:t>a,d</a:t>
            </a:r>
            <a:r>
              <a:rPr lang="en-US" altLang="zh-CN" dirty="0"/>
              <a:t> stalls-&gt;e </a:t>
            </a:r>
            <a:r>
              <a:rPr lang="en-US" altLang="zh-CN" dirty="0" err="1"/>
              <a:t>excute</a:t>
            </a:r>
            <a:r>
              <a:rPr lang="en-US" altLang="zh-CN" dirty="0"/>
              <a:t> and write to SB-&gt;f reads from SB-&gt;</a:t>
            </a:r>
            <a:r>
              <a:rPr lang="en-US" altLang="zh-CN" dirty="0" err="1"/>
              <a:t>g,h,i</a:t>
            </a:r>
            <a:r>
              <a:rPr lang="en-US" altLang="zh-CN" dirty="0"/>
              <a:t> </a:t>
            </a:r>
            <a:r>
              <a:rPr lang="en-US" altLang="zh-CN" dirty="0" err="1"/>
              <a:t>excute</a:t>
            </a:r>
            <a:r>
              <a:rPr lang="en-US" altLang="zh-CN" dirty="0"/>
              <a:t>-&gt;a </a:t>
            </a:r>
            <a:r>
              <a:rPr lang="en-US" altLang="zh-CN" dirty="0" err="1"/>
              <a:t>unstall,b,c</a:t>
            </a:r>
            <a:r>
              <a:rPr lang="en-US" altLang="zh-CN" dirty="0"/>
              <a:t> </a:t>
            </a:r>
            <a:r>
              <a:rPr lang="en-US" altLang="zh-CN" dirty="0" err="1"/>
              <a:t>excute</a:t>
            </a:r>
            <a:r>
              <a:rPr lang="en-US" altLang="zh-CN" dirty="0"/>
              <a:t> and flush-&gt;d </a:t>
            </a:r>
            <a:r>
              <a:rPr lang="en-US" altLang="zh-CN" dirty="0" err="1"/>
              <a:t>unstall</a:t>
            </a:r>
            <a:r>
              <a:rPr lang="en-US" altLang="zh-CN" dirty="0"/>
              <a:t>-&gt;e flush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B113B-3497-77C8-11CB-E0BE2667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52" y="1599802"/>
            <a:ext cx="9135496" cy="30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1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e70b0621_1_0"/>
          <p:cNvSpPr txBox="1">
            <a:spLocks noGrp="1"/>
          </p:cNvSpPr>
          <p:nvPr>
            <p:ph type="title"/>
          </p:nvPr>
        </p:nvSpPr>
        <p:spPr>
          <a:xfrm>
            <a:off x="838200" y="195879"/>
            <a:ext cx="10515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Project Framework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62e70b0621_1_0"/>
          <p:cNvSpPr/>
          <p:nvPr/>
        </p:nvSpPr>
        <p:spPr>
          <a:xfrm>
            <a:off x="1174044" y="2780625"/>
            <a:ext cx="3011542" cy="1472700"/>
          </a:xfrm>
          <a:prstGeom prst="roundRect">
            <a:avLst>
              <a:gd name="adj" fmla="val 16667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ea typeface="Calibri"/>
              </a:rPr>
              <a:t>Ubuntu + Diy7 Tools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62e70b0621_1_0"/>
          <p:cNvSpPr/>
          <p:nvPr/>
        </p:nvSpPr>
        <p:spPr>
          <a:xfrm>
            <a:off x="6342764" y="4210227"/>
            <a:ext cx="2082300" cy="125443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QEMU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Debian +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make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62e70b0621_1_0"/>
          <p:cNvSpPr/>
          <p:nvPr/>
        </p:nvSpPr>
        <p:spPr>
          <a:xfrm>
            <a:off x="6217664" y="1393336"/>
            <a:ext cx="2207400" cy="1366019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VisionFive2 +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make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E5CFBD-A75F-7AFD-155A-DCFFE70A8098}"/>
              </a:ext>
            </a:extLst>
          </p:cNvPr>
          <p:cNvSpPr txBox="1"/>
          <p:nvPr/>
        </p:nvSpPr>
        <p:spPr>
          <a:xfrm>
            <a:off x="8794044" y="316739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Litmus Tests: 81</a:t>
            </a:r>
          </a:p>
          <a:p>
            <a:r>
              <a:rPr lang="en-US" altLang="zh-CN" dirty="0"/>
              <a:t>Iteration: 1.2 billions per test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D11FBBD-3453-B158-299C-B11D0CFF5CA9}"/>
              </a:ext>
            </a:extLst>
          </p:cNvPr>
          <p:cNvCxnSpPr>
            <a:stCxn id="105" idx="3"/>
            <a:endCxn id="107" idx="1"/>
          </p:cNvCxnSpPr>
          <p:nvPr/>
        </p:nvCxnSpPr>
        <p:spPr>
          <a:xfrm flipV="1">
            <a:off x="4185586" y="2076346"/>
            <a:ext cx="2032078" cy="1440629"/>
          </a:xfrm>
          <a:prstGeom prst="bentConnector3">
            <a:avLst>
              <a:gd name="adj1" fmla="val 5222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9A55B55-AA75-77C8-7D83-36C00B8653CB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4166522" y="3516975"/>
            <a:ext cx="2176242" cy="132047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7E5C3E2-3B9B-B528-1BCF-C1FCB0A1C8B0}"/>
              </a:ext>
            </a:extLst>
          </p:cNvPr>
          <p:cNvSpPr txBox="1"/>
          <p:nvPr/>
        </p:nvSpPr>
        <p:spPr>
          <a:xfrm>
            <a:off x="1794933" y="227459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Host Machine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1FA8E0-57FE-580C-D1D0-58A6730BFC71}"/>
              </a:ext>
            </a:extLst>
          </p:cNvPr>
          <p:cNvSpPr txBox="1"/>
          <p:nvPr/>
        </p:nvSpPr>
        <p:spPr>
          <a:xfrm>
            <a:off x="6525846" y="973779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 Machine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909466-C1C2-FE4C-23C5-95B144DC0529}"/>
              </a:ext>
            </a:extLst>
          </p:cNvPr>
          <p:cNvSpPr txBox="1"/>
          <p:nvPr/>
        </p:nvSpPr>
        <p:spPr>
          <a:xfrm>
            <a:off x="6525846" y="369061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 Machine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195879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BC9CCF1-0792-13D5-70C9-7228A6BFA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59367"/>
              </p:ext>
            </p:extLst>
          </p:nvPr>
        </p:nvGraphicFramePr>
        <p:xfrm>
          <a:off x="327378" y="973755"/>
          <a:ext cx="11160136" cy="5441434"/>
        </p:xfrm>
        <a:graphic>
          <a:graphicData uri="http://schemas.openxmlformats.org/drawingml/2006/table">
            <a:tbl>
              <a:tblPr firstRow="1" firstCol="1" bandRow="1">
                <a:tableStyleId>{2C214629-89F8-485D-8AF3-0DF83A3ED3A0}</a:tableStyleId>
              </a:tblPr>
              <a:tblGrid>
                <a:gridCol w="790261">
                  <a:extLst>
                    <a:ext uri="{9D8B030D-6E8A-4147-A177-3AD203B41FA5}">
                      <a16:colId xmlns:a16="http://schemas.microsoft.com/office/drawing/2014/main" val="4131865986"/>
                    </a:ext>
                  </a:extLst>
                </a:gridCol>
                <a:gridCol w="4434190">
                  <a:extLst>
                    <a:ext uri="{9D8B030D-6E8A-4147-A177-3AD203B41FA5}">
                      <a16:colId xmlns:a16="http://schemas.microsoft.com/office/drawing/2014/main" val="555046880"/>
                    </a:ext>
                  </a:extLst>
                </a:gridCol>
                <a:gridCol w="1170508">
                  <a:extLst>
                    <a:ext uri="{9D8B030D-6E8A-4147-A177-3AD203B41FA5}">
                      <a16:colId xmlns:a16="http://schemas.microsoft.com/office/drawing/2014/main" val="1420368405"/>
                    </a:ext>
                  </a:extLst>
                </a:gridCol>
                <a:gridCol w="1186959">
                  <a:extLst>
                    <a:ext uri="{9D8B030D-6E8A-4147-A177-3AD203B41FA5}">
                      <a16:colId xmlns:a16="http://schemas.microsoft.com/office/drawing/2014/main" val="1143577359"/>
                    </a:ext>
                  </a:extLst>
                </a:gridCol>
                <a:gridCol w="1664652">
                  <a:extLst>
                    <a:ext uri="{9D8B030D-6E8A-4147-A177-3AD203B41FA5}">
                      <a16:colId xmlns:a16="http://schemas.microsoft.com/office/drawing/2014/main" val="2537690762"/>
                    </a:ext>
                  </a:extLst>
                </a:gridCol>
                <a:gridCol w="1913566">
                  <a:extLst>
                    <a:ext uri="{9D8B030D-6E8A-4147-A177-3AD203B41FA5}">
                      <a16:colId xmlns:a16="http://schemas.microsoft.com/office/drawing/2014/main" val="3565531761"/>
                    </a:ext>
                  </a:extLst>
                </a:gridCol>
              </a:tblGrid>
              <a:tr h="694272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Class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Intend Result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QEMU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Virt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VisionFive2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SiFive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601654"/>
                  </a:ext>
                </a:extLst>
              </a:tr>
              <a:tr h="470991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SB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SB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</a:rPr>
                        <a:t>SB+fence.i+fence.rw.rw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</a:rPr>
                        <a:t>SB+fence.is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</a:rPr>
                        <a:t>SB+fence.r.rw+fence.rw.rw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SB+fence.r.rws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SB+popaq+poprl-porlaq-posaqp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SB+popaq+porlaq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SB+popaq+porlp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SB+popaq+pos-popaq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SB+poprl-porlp+posprl-porlp-addr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SB+pos-pos-addrs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SB+poss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Allow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S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S/Hole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S/Hole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S/Hole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S/Hole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S/Hole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S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AN/Hole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AN/Hole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AN/Hole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AN/Hole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AN/Hole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Hole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926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46D5CD-90DE-B7A2-D780-6581F8751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5719"/>
              </p:ext>
            </p:extLst>
          </p:nvPr>
        </p:nvGraphicFramePr>
        <p:xfrm>
          <a:off x="643466" y="775161"/>
          <a:ext cx="10905068" cy="5880410"/>
        </p:xfrm>
        <a:graphic>
          <a:graphicData uri="http://schemas.openxmlformats.org/drawingml/2006/table">
            <a:tbl>
              <a:tblPr firstRow="1" firstCol="1" bandRow="1">
                <a:tableStyleId>{2C214629-89F8-485D-8AF3-0DF83A3ED3A0}</a:tableStyleId>
              </a:tblPr>
              <a:tblGrid>
                <a:gridCol w="1364428">
                  <a:extLst>
                    <a:ext uri="{9D8B030D-6E8A-4147-A177-3AD203B41FA5}">
                      <a16:colId xmlns:a16="http://schemas.microsoft.com/office/drawing/2014/main" val="2092924447"/>
                    </a:ext>
                  </a:extLst>
                </a:gridCol>
                <a:gridCol w="4982597">
                  <a:extLst>
                    <a:ext uri="{9D8B030D-6E8A-4147-A177-3AD203B41FA5}">
                      <a16:colId xmlns:a16="http://schemas.microsoft.com/office/drawing/2014/main" val="1527280828"/>
                    </a:ext>
                  </a:extLst>
                </a:gridCol>
                <a:gridCol w="1291578">
                  <a:extLst>
                    <a:ext uri="{9D8B030D-6E8A-4147-A177-3AD203B41FA5}">
                      <a16:colId xmlns:a16="http://schemas.microsoft.com/office/drawing/2014/main" val="827974051"/>
                    </a:ext>
                  </a:extLst>
                </a:gridCol>
                <a:gridCol w="981979">
                  <a:extLst>
                    <a:ext uri="{9D8B030D-6E8A-4147-A177-3AD203B41FA5}">
                      <a16:colId xmlns:a16="http://schemas.microsoft.com/office/drawing/2014/main" val="2703428845"/>
                    </a:ext>
                  </a:extLst>
                </a:gridCol>
                <a:gridCol w="981979">
                  <a:extLst>
                    <a:ext uri="{9D8B030D-6E8A-4147-A177-3AD203B41FA5}">
                      <a16:colId xmlns:a16="http://schemas.microsoft.com/office/drawing/2014/main" val="1619912990"/>
                    </a:ext>
                  </a:extLst>
                </a:gridCol>
                <a:gridCol w="1302507">
                  <a:extLst>
                    <a:ext uri="{9D8B030D-6E8A-4147-A177-3AD203B41FA5}">
                      <a16:colId xmlns:a16="http://schemas.microsoft.com/office/drawing/2014/main" val="3201877990"/>
                    </a:ext>
                  </a:extLst>
                </a:gridCol>
              </a:tblGrid>
              <a:tr h="85570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Class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Tests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Intend Result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QEMU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Virt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VisionFive2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SiFive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045457"/>
                  </a:ext>
                </a:extLst>
              </a:tr>
              <a:tr h="1185368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2+2W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2+2W</a:t>
                      </a:r>
                    </a:p>
                    <a:p>
                      <a:pPr algn="just"/>
                      <a:r>
                        <a:rPr lang="en-US" sz="2400" kern="100" dirty="0">
                          <a:effectLst/>
                        </a:rPr>
                        <a:t>2+2W+fence.i+fence.rw.rw 2+2W+poss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extLst>
                  <a:ext uri="{0D108BD9-81ED-4DB2-BD59-A6C34878D82A}">
                    <a16:rowId xmlns:a16="http://schemas.microsoft.com/office/drawing/2014/main" val="1232615708"/>
                  </a:ext>
                </a:extLst>
              </a:tr>
              <a:tr h="1552518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LB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LB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LB+addr+addr-fri-rfi-addr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LB+ctrl+po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LB+fence.w.ws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MISS</a:t>
                      </a:r>
                      <a:endParaRPr lang="zh-CN" sz="24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extLst>
                  <a:ext uri="{0D108BD9-81ED-4DB2-BD59-A6C34878D82A}">
                    <a16:rowId xmlns:a16="http://schemas.microsoft.com/office/drawing/2014/main" val="3998873745"/>
                  </a:ext>
                </a:extLst>
              </a:tr>
              <a:tr h="228681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MP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MP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MP+fence.rw.ws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MP+fence.w.w+fri-rfi-ctrlfencei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MP+po+poaqp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MP+porlp+po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MP+poss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7350" marR="157350" marT="0" marB="0"/>
                </a:tc>
                <a:extLst>
                  <a:ext uri="{0D108BD9-81ED-4DB2-BD59-A6C34878D82A}">
                    <a16:rowId xmlns:a16="http://schemas.microsoft.com/office/drawing/2014/main" val="3560419649"/>
                  </a:ext>
                </a:extLst>
              </a:tr>
            </a:tbl>
          </a:graphicData>
        </a:graphic>
      </p:graphicFrame>
      <p:sp>
        <p:nvSpPr>
          <p:cNvPr id="5" name="Google Shape;114;p4">
            <a:extLst>
              <a:ext uri="{FF2B5EF4-FFF2-40B4-BE49-F238E27FC236}">
                <a16:creationId xmlns:a16="http://schemas.microsoft.com/office/drawing/2014/main" id="{64CA14CB-F881-577F-4D5D-46EB342BA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5879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702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919D7A-33C9-20A7-5D72-3A35D0160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44699"/>
              </p:ext>
            </p:extLst>
          </p:nvPr>
        </p:nvGraphicFramePr>
        <p:xfrm>
          <a:off x="1685924" y="646901"/>
          <a:ext cx="9561402" cy="5760720"/>
        </p:xfrm>
        <a:graphic>
          <a:graphicData uri="http://schemas.openxmlformats.org/drawingml/2006/table">
            <a:tbl>
              <a:tblPr firstRow="1" firstCol="1" bandRow="1">
                <a:tableStyleId>{2C214629-89F8-485D-8AF3-0DF83A3ED3A0}</a:tableStyleId>
              </a:tblPr>
              <a:tblGrid>
                <a:gridCol w="835205">
                  <a:extLst>
                    <a:ext uri="{9D8B030D-6E8A-4147-A177-3AD203B41FA5}">
                      <a16:colId xmlns:a16="http://schemas.microsoft.com/office/drawing/2014/main" val="1715014093"/>
                    </a:ext>
                  </a:extLst>
                </a:gridCol>
                <a:gridCol w="3066542">
                  <a:extLst>
                    <a:ext uri="{9D8B030D-6E8A-4147-A177-3AD203B41FA5}">
                      <a16:colId xmlns:a16="http://schemas.microsoft.com/office/drawing/2014/main" val="3646310642"/>
                    </a:ext>
                  </a:extLst>
                </a:gridCol>
                <a:gridCol w="1680083">
                  <a:extLst>
                    <a:ext uri="{9D8B030D-6E8A-4147-A177-3AD203B41FA5}">
                      <a16:colId xmlns:a16="http://schemas.microsoft.com/office/drawing/2014/main" val="110506664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319593341"/>
                    </a:ext>
                  </a:extLst>
                </a:gridCol>
                <a:gridCol w="1530681">
                  <a:extLst>
                    <a:ext uri="{9D8B030D-6E8A-4147-A177-3AD203B41FA5}">
                      <a16:colId xmlns:a16="http://schemas.microsoft.com/office/drawing/2014/main" val="44952489"/>
                    </a:ext>
                  </a:extLst>
                </a:gridCol>
                <a:gridCol w="1530681">
                  <a:extLst>
                    <a:ext uri="{9D8B030D-6E8A-4147-A177-3AD203B41FA5}">
                      <a16:colId xmlns:a16="http://schemas.microsoft.com/office/drawing/2014/main" val="71732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Class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Tests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Intend </a:t>
                      </a: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Result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QEMU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 err="1">
                          <a:effectLst/>
                        </a:rPr>
                        <a:t>Virt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VisionFive2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 err="1">
                          <a:effectLst/>
                        </a:rPr>
                        <a:t>SiFive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915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</a:t>
                      </a:r>
                    </a:p>
                    <a:p>
                      <a:pPr algn="just"/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co,fr</a:t>
                      </a:r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/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(WW,WR)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R+fence.i+fence.rw.rw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R+fence.r.rw+fence.rw.rw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R+fence.rw.rw+fence.i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R+fence.rw.rw+fence.r.rw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R+fence.rw.rw+fence.rw.w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R+fence.rw.rw+fence.w.w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R+fence.rw.ws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R+poss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S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70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S</a:t>
                      </a:r>
                    </a:p>
                    <a:p>
                      <a:pPr algn="just"/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fr,co</a:t>
                      </a:r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/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(WW,RW)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S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S+fence.w.ws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S+po+addr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S+po+ctrl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S+po+ctrlfencei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S+po+data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S+po+fence.r.rw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S+po+fence.rw.rw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S+po+fence.rw.w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just"/>
                      <a:r>
                        <a:rPr lang="en-US" sz="1800" kern="100" dirty="0" err="1">
                          <a:effectLst/>
                        </a:rPr>
                        <a:t>S+po+poaqp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Allow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</a:endParaRPr>
                    </a:p>
                    <a:p>
                      <a:pPr algn="ctr"/>
                      <a:r>
                        <a:rPr lang="en-US" sz="1800" kern="100">
                          <a:effectLst/>
                        </a:rPr>
                        <a:t>AN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/>
                      <a:r>
                        <a:rPr lang="en-US" sz="1800" kern="100" dirty="0">
                          <a:effectLst/>
                        </a:rPr>
                        <a:t>AN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262626"/>
                  </a:ext>
                </a:extLst>
              </a:tr>
            </a:tbl>
          </a:graphicData>
        </a:graphic>
      </p:graphicFrame>
      <p:sp>
        <p:nvSpPr>
          <p:cNvPr id="6" name="Google Shape;114;p4">
            <a:extLst>
              <a:ext uri="{FF2B5EF4-FFF2-40B4-BE49-F238E27FC236}">
                <a16:creationId xmlns:a16="http://schemas.microsoft.com/office/drawing/2014/main" id="{F799605B-3813-C65D-C78E-5732AB3B59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435" y="101061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085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CCB64F-7A3D-252D-C362-B46E1DC83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96360"/>
              </p:ext>
            </p:extLst>
          </p:nvPr>
        </p:nvGraphicFramePr>
        <p:xfrm>
          <a:off x="307690" y="1277898"/>
          <a:ext cx="11576619" cy="5214532"/>
        </p:xfrm>
        <a:graphic>
          <a:graphicData uri="http://schemas.openxmlformats.org/drawingml/2006/table">
            <a:tbl>
              <a:tblPr firstRow="1" firstCol="1" bandRow="1">
                <a:tableStyleId>{2C214629-89F8-485D-8AF3-0DF83A3ED3A0}</a:tableStyleId>
              </a:tblPr>
              <a:tblGrid>
                <a:gridCol w="1321874">
                  <a:extLst>
                    <a:ext uri="{9D8B030D-6E8A-4147-A177-3AD203B41FA5}">
                      <a16:colId xmlns:a16="http://schemas.microsoft.com/office/drawing/2014/main" val="3428752709"/>
                    </a:ext>
                  </a:extLst>
                </a:gridCol>
                <a:gridCol w="5028715">
                  <a:extLst>
                    <a:ext uri="{9D8B030D-6E8A-4147-A177-3AD203B41FA5}">
                      <a16:colId xmlns:a16="http://schemas.microsoft.com/office/drawing/2014/main" val="3425863849"/>
                    </a:ext>
                  </a:extLst>
                </a:gridCol>
                <a:gridCol w="1467635">
                  <a:extLst>
                    <a:ext uri="{9D8B030D-6E8A-4147-A177-3AD203B41FA5}">
                      <a16:colId xmlns:a16="http://schemas.microsoft.com/office/drawing/2014/main" val="123351359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4210256431"/>
                    </a:ext>
                  </a:extLst>
                </a:gridCol>
                <a:gridCol w="1664652">
                  <a:extLst>
                    <a:ext uri="{9D8B030D-6E8A-4147-A177-3AD203B41FA5}">
                      <a16:colId xmlns:a16="http://schemas.microsoft.com/office/drawing/2014/main" val="3130424379"/>
                    </a:ext>
                  </a:extLst>
                </a:gridCol>
                <a:gridCol w="1064408">
                  <a:extLst>
                    <a:ext uri="{9D8B030D-6E8A-4147-A177-3AD203B41FA5}">
                      <a16:colId xmlns:a16="http://schemas.microsoft.com/office/drawing/2014/main" val="2709333352"/>
                    </a:ext>
                  </a:extLst>
                </a:gridCol>
              </a:tblGrid>
              <a:tr h="825412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Class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Tests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Intend </a:t>
                      </a: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Result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QEMU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Virt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VisionFive2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SiFive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964798"/>
                  </a:ext>
                </a:extLst>
              </a:tr>
              <a:tr h="2374680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ISA</a:t>
                      </a:r>
                    </a:p>
                    <a:p>
                      <a:pPr algn="just"/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rf,rf,fr</a:t>
                      </a:r>
                      <a:r>
                        <a:rPr lang="en-US" altLang="zh-CN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ISA01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ISA02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ISA09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ISA-DEP-ADDR 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ISA-DEP-CTRL 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ISA-DEP-SUCCESS 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en-US" sz="2400" kern="100">
                          <a:effectLst/>
                        </a:rPr>
                        <a:t>ISA-DEP-WW-DATA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Required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Forbid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Forbid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Forbid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AP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AP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AP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AP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extLst>
                  <a:ext uri="{0D108BD9-81ED-4DB2-BD59-A6C34878D82A}">
                    <a16:rowId xmlns:a16="http://schemas.microsoft.com/office/drawing/2014/main" val="3268347943"/>
                  </a:ext>
                </a:extLst>
              </a:tr>
              <a:tr h="171765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LR-SC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LR-SC-diff-loc1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</a:rPr>
                        <a:t>LR-SC-diff-loc2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</a:rPr>
                        <a:t>LR-SC-diff-loc3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</a:rPr>
                        <a:t>LR-SC-diff-loc4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/>
                      <a:r>
                        <a:rPr lang="en-US" sz="2400" kern="100" dirty="0">
                          <a:effectLst/>
                        </a:rPr>
                        <a:t>LR-SC-NOT-FENCE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Forbid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Forbid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Allow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AP</a:t>
                      </a:r>
                      <a:endParaRPr lang="zh-CN" sz="2400" kern="100">
                        <a:effectLst/>
                      </a:endParaRPr>
                    </a:p>
                    <a:p>
                      <a:pPr algn="ctr"/>
                      <a:r>
                        <a:rPr lang="en-US" sz="2400" kern="100">
                          <a:effectLst/>
                        </a:rPr>
                        <a:t>AN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AN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AP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MISS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>
                          <a:effectLst/>
                          <a:highlight>
                            <a:srgbClr val="C0C0C0"/>
                          </a:highlight>
                        </a:rPr>
                        <a:t>Hole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791" marR="140791" marT="0" marB="0"/>
                </a:tc>
                <a:extLst>
                  <a:ext uri="{0D108BD9-81ED-4DB2-BD59-A6C34878D82A}">
                    <a16:rowId xmlns:a16="http://schemas.microsoft.com/office/drawing/2014/main" val="3415379831"/>
                  </a:ext>
                </a:extLst>
              </a:tr>
            </a:tbl>
          </a:graphicData>
        </a:graphic>
      </p:graphicFrame>
      <p:sp>
        <p:nvSpPr>
          <p:cNvPr id="5" name="Google Shape;114;p4">
            <a:extLst>
              <a:ext uri="{FF2B5EF4-FFF2-40B4-BE49-F238E27FC236}">
                <a16:creationId xmlns:a16="http://schemas.microsoft.com/office/drawing/2014/main" id="{F09F8F9D-A884-1B10-5828-0936DCFDA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5879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400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F9E1B0-D92C-CB9B-43C3-F247A92A0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24027"/>
              </p:ext>
            </p:extLst>
          </p:nvPr>
        </p:nvGraphicFramePr>
        <p:xfrm>
          <a:off x="643467" y="1223921"/>
          <a:ext cx="10610428" cy="5285970"/>
        </p:xfrm>
        <a:graphic>
          <a:graphicData uri="http://schemas.openxmlformats.org/drawingml/2006/table">
            <a:tbl>
              <a:tblPr firstRow="1" firstCol="1" bandRow="1">
                <a:tableStyleId>{2C214629-89F8-485D-8AF3-0DF83A3ED3A0}</a:tableStyleId>
              </a:tblPr>
              <a:tblGrid>
                <a:gridCol w="2421806">
                  <a:extLst>
                    <a:ext uri="{9D8B030D-6E8A-4147-A177-3AD203B41FA5}">
                      <a16:colId xmlns:a16="http://schemas.microsoft.com/office/drawing/2014/main" val="895529491"/>
                    </a:ext>
                  </a:extLst>
                </a:gridCol>
                <a:gridCol w="3199744">
                  <a:extLst>
                    <a:ext uri="{9D8B030D-6E8A-4147-A177-3AD203B41FA5}">
                      <a16:colId xmlns:a16="http://schemas.microsoft.com/office/drawing/2014/main" val="2828828497"/>
                    </a:ext>
                  </a:extLst>
                </a:gridCol>
                <a:gridCol w="1250611">
                  <a:extLst>
                    <a:ext uri="{9D8B030D-6E8A-4147-A177-3AD203B41FA5}">
                      <a16:colId xmlns:a16="http://schemas.microsoft.com/office/drawing/2014/main" val="1422368150"/>
                    </a:ext>
                  </a:extLst>
                </a:gridCol>
                <a:gridCol w="1085228">
                  <a:extLst>
                    <a:ext uri="{9D8B030D-6E8A-4147-A177-3AD203B41FA5}">
                      <a16:colId xmlns:a16="http://schemas.microsoft.com/office/drawing/2014/main" val="3180139829"/>
                    </a:ext>
                  </a:extLst>
                </a:gridCol>
                <a:gridCol w="1664652">
                  <a:extLst>
                    <a:ext uri="{9D8B030D-6E8A-4147-A177-3AD203B41FA5}">
                      <a16:colId xmlns:a16="http://schemas.microsoft.com/office/drawing/2014/main" val="756920661"/>
                    </a:ext>
                  </a:extLst>
                </a:gridCol>
                <a:gridCol w="988387">
                  <a:extLst>
                    <a:ext uri="{9D8B030D-6E8A-4147-A177-3AD203B41FA5}">
                      <a16:colId xmlns:a16="http://schemas.microsoft.com/office/drawing/2014/main" val="3516147109"/>
                    </a:ext>
                  </a:extLst>
                </a:gridCol>
              </a:tblGrid>
              <a:tr h="875812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Class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Tests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Intend </a:t>
                      </a: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Result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QEMU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Virt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VisionFive2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SiFive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606095"/>
                  </a:ext>
                </a:extLst>
              </a:tr>
              <a:tr h="159497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AMO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2+2Swap+Acqs</a:t>
                      </a:r>
                      <a:r>
                        <a:rPr lang="zh-CN" sz="2000" kern="100" dirty="0">
                          <a:effectLst/>
                        </a:rPr>
                        <a:t> 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AMO-FENCE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SWAP-LR-SC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SWAP-LR-SC+FULL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 err="1">
                          <a:effectLst/>
                        </a:rPr>
                        <a:t>ForwardAMO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Allow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Forbid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Required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Required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Allow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AP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AP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AP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AN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AP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AP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AP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  <a:highlight>
                            <a:srgbClr val="C0C0C0"/>
                          </a:highlight>
                        </a:rPr>
                        <a:t>Hole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AP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AP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extLst>
                  <a:ext uri="{0D108BD9-81ED-4DB2-BD59-A6C34878D82A}">
                    <a16:rowId xmlns:a16="http://schemas.microsoft.com/office/drawing/2014/main" val="370893387"/>
                  </a:ext>
                </a:extLst>
              </a:tr>
              <a:tr h="281518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CoRR/RW/WR/WW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 err="1">
                          <a:effectLst/>
                        </a:rPr>
                        <a:t>CoRR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CoRW2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CO-SBI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 err="1">
                          <a:effectLst/>
                        </a:rPr>
                        <a:t>CoWR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CoWR0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 err="1">
                          <a:effectLst/>
                        </a:rPr>
                        <a:t>CoWW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C-Will02+HEAD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RSW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/>
                      <a:r>
                        <a:rPr lang="en-US" sz="2000" kern="100" dirty="0">
                          <a:effectLst/>
                        </a:rPr>
                        <a:t>RSW+W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Forbid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Allow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Required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Forbid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Allow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Allow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Allow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Allow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Allow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AP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AP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S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AN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AN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AP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AP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AN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AN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S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AN</a:t>
                      </a:r>
                      <a:endParaRPr lang="zh-CN" sz="2000" kern="100">
                        <a:effectLst/>
                      </a:endParaRPr>
                    </a:p>
                    <a:p>
                      <a:pPr algn="ctr"/>
                      <a:r>
                        <a:rPr lang="en-US" sz="2000" kern="100">
                          <a:effectLst/>
                        </a:rPr>
                        <a:t>AN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AP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AP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S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/>
                      <a:r>
                        <a:rPr lang="en-US" sz="2000" kern="100" dirty="0">
                          <a:effectLst/>
                        </a:rPr>
                        <a:t>AN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36" marR="130736" marT="0" marB="0"/>
                </a:tc>
                <a:extLst>
                  <a:ext uri="{0D108BD9-81ED-4DB2-BD59-A6C34878D82A}">
                    <a16:rowId xmlns:a16="http://schemas.microsoft.com/office/drawing/2014/main" val="2143644579"/>
                  </a:ext>
                </a:extLst>
              </a:tr>
            </a:tbl>
          </a:graphicData>
        </a:graphic>
      </p:graphicFrame>
      <p:sp>
        <p:nvSpPr>
          <p:cNvPr id="5" name="Google Shape;114;p4">
            <a:extLst>
              <a:ext uri="{FF2B5EF4-FFF2-40B4-BE49-F238E27FC236}">
                <a16:creationId xmlns:a16="http://schemas.microsoft.com/office/drawing/2014/main" id="{8A768CFF-5F69-48C0-E69E-99724FC1D6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5879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83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E9594-8CF4-2990-CA66-66DBF6783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27749"/>
              </p:ext>
            </p:extLst>
          </p:nvPr>
        </p:nvGraphicFramePr>
        <p:xfrm>
          <a:off x="643467" y="1001329"/>
          <a:ext cx="10943793" cy="5781301"/>
        </p:xfrm>
        <a:graphic>
          <a:graphicData uri="http://schemas.openxmlformats.org/drawingml/2006/table">
            <a:tbl>
              <a:tblPr firstRow="1" firstCol="1" bandRow="1">
                <a:tableStyleId>{2C214629-89F8-485D-8AF3-0DF83A3ED3A0}</a:tableStyleId>
              </a:tblPr>
              <a:tblGrid>
                <a:gridCol w="1667748">
                  <a:extLst>
                    <a:ext uri="{9D8B030D-6E8A-4147-A177-3AD203B41FA5}">
                      <a16:colId xmlns:a16="http://schemas.microsoft.com/office/drawing/2014/main" val="2636854718"/>
                    </a:ext>
                  </a:extLst>
                </a:gridCol>
                <a:gridCol w="3324776">
                  <a:extLst>
                    <a:ext uri="{9D8B030D-6E8A-4147-A177-3AD203B41FA5}">
                      <a16:colId xmlns:a16="http://schemas.microsoft.com/office/drawing/2014/main" val="2652931675"/>
                    </a:ext>
                  </a:extLst>
                </a:gridCol>
                <a:gridCol w="1701322">
                  <a:extLst>
                    <a:ext uri="{9D8B030D-6E8A-4147-A177-3AD203B41FA5}">
                      <a16:colId xmlns:a16="http://schemas.microsoft.com/office/drawing/2014/main" val="779307237"/>
                    </a:ext>
                  </a:extLst>
                </a:gridCol>
                <a:gridCol w="1111281">
                  <a:extLst>
                    <a:ext uri="{9D8B030D-6E8A-4147-A177-3AD203B41FA5}">
                      <a16:colId xmlns:a16="http://schemas.microsoft.com/office/drawing/2014/main" val="226116933"/>
                    </a:ext>
                  </a:extLst>
                </a:gridCol>
                <a:gridCol w="1664652">
                  <a:extLst>
                    <a:ext uri="{9D8B030D-6E8A-4147-A177-3AD203B41FA5}">
                      <a16:colId xmlns:a16="http://schemas.microsoft.com/office/drawing/2014/main" val="2184542741"/>
                    </a:ext>
                  </a:extLst>
                </a:gridCol>
                <a:gridCol w="1474014">
                  <a:extLst>
                    <a:ext uri="{9D8B030D-6E8A-4147-A177-3AD203B41FA5}">
                      <a16:colId xmlns:a16="http://schemas.microsoft.com/office/drawing/2014/main" val="1336098510"/>
                    </a:ext>
                  </a:extLst>
                </a:gridCol>
              </a:tblGrid>
              <a:tr h="925958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Class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Tests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Intend </a:t>
                      </a:r>
                    </a:p>
                    <a:p>
                      <a:pPr algn="ctr"/>
                      <a:r>
                        <a:rPr lang="en-US" sz="2400" kern="100" dirty="0">
                          <a:effectLst/>
                        </a:rPr>
                        <a:t>Result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QEMU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Virt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VisionFive2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effectLst/>
                        </a:rPr>
                        <a:t>SiFive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294473"/>
                  </a:ext>
                </a:extLst>
              </a:tr>
              <a:tr h="925958">
                <a:tc>
                  <a:txBody>
                    <a:bodyPr/>
                    <a:lstStyle/>
                    <a:p>
                      <a:pPr algn="just"/>
                      <a:r>
                        <a:rPr lang="en-US" sz="2700" kern="100">
                          <a:effectLst/>
                        </a:rPr>
                        <a:t>SC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kern="100" dirty="0" err="1">
                          <a:effectLst/>
                        </a:rPr>
                        <a:t>ForwardSc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just"/>
                      <a:r>
                        <a:rPr lang="en-US" sz="2700" kern="100" dirty="0">
                          <a:effectLst/>
                        </a:rPr>
                        <a:t>SC-FAIL require</a:t>
                      </a:r>
                      <a:endParaRPr lang="zh-CN" sz="2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Required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AP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 dirty="0">
                          <a:effectLst/>
                        </a:rPr>
                        <a:t>AN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</a:rPr>
                        <a:t>AP</a:t>
                      </a:r>
                      <a:endParaRPr lang="zh-CN" sz="2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 dirty="0">
                          <a:effectLst/>
                        </a:rPr>
                        <a:t>AN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</a:rPr>
                        <a:t>AP</a:t>
                      </a:r>
                      <a:endParaRPr lang="zh-CN" sz="2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extLst>
                  <a:ext uri="{0D108BD9-81ED-4DB2-BD59-A6C34878D82A}">
                    <a16:rowId xmlns:a16="http://schemas.microsoft.com/office/drawing/2014/main" val="3723826174"/>
                  </a:ext>
                </a:extLst>
              </a:tr>
              <a:tr h="925958">
                <a:tc>
                  <a:txBody>
                    <a:bodyPr/>
                    <a:lstStyle/>
                    <a:p>
                      <a:pPr algn="just"/>
                      <a:r>
                        <a:rPr lang="en-US" sz="2700" kern="100">
                          <a:effectLst/>
                        </a:rPr>
                        <a:t>TSO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kern="100">
                          <a:effectLst/>
                        </a:rPr>
                        <a:t>2+2W+fence.tsos</a:t>
                      </a:r>
                      <a:endParaRPr lang="zh-CN" sz="2700" kern="100">
                        <a:effectLst/>
                      </a:endParaRPr>
                    </a:p>
                    <a:p>
                      <a:pPr algn="just"/>
                      <a:r>
                        <a:rPr lang="en-US" sz="2700" kern="100">
                          <a:effectLst/>
                        </a:rPr>
                        <a:t>Dekker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S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 dirty="0">
                          <a:effectLst/>
                        </a:rPr>
                        <a:t>AN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</a:rPr>
                        <a:t>S</a:t>
                      </a:r>
                      <a:endParaRPr lang="zh-CN" sz="2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 dirty="0">
                          <a:effectLst/>
                          <a:highlight>
                            <a:srgbClr val="C0C0C0"/>
                          </a:highlight>
                        </a:rPr>
                        <a:t>Hole</a:t>
                      </a:r>
                      <a:endParaRPr lang="zh-CN" sz="2700" kern="100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  <a:highlight>
                            <a:srgbClr val="C0C0C0"/>
                          </a:highlight>
                        </a:rPr>
                        <a:t>MISS</a:t>
                      </a:r>
                      <a:endParaRPr lang="zh-CN" sz="2700" kern="100" dirty="0">
                        <a:effectLst/>
                        <a:highlight>
                          <a:srgbClr val="C0C0C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extLst>
                  <a:ext uri="{0D108BD9-81ED-4DB2-BD59-A6C34878D82A}">
                    <a16:rowId xmlns:a16="http://schemas.microsoft.com/office/drawing/2014/main" val="1958637948"/>
                  </a:ext>
                </a:extLst>
              </a:tr>
              <a:tr h="3003427">
                <a:tc>
                  <a:txBody>
                    <a:bodyPr/>
                    <a:lstStyle/>
                    <a:p>
                      <a:pPr algn="just"/>
                      <a:r>
                        <a:rPr lang="en-US" sz="2700" kern="100">
                          <a:effectLst/>
                        </a:rPr>
                        <a:t>Others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700" kern="100" dirty="0">
                          <a:effectLst/>
                        </a:rPr>
                        <a:t>Luc02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just"/>
                      <a:r>
                        <a:rPr lang="en-US" sz="2700" kern="100" dirty="0">
                          <a:effectLst/>
                        </a:rPr>
                        <a:t>Luc02+BIS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just"/>
                      <a:r>
                        <a:rPr lang="en-US" sz="2700" kern="100" dirty="0">
                          <a:effectLst/>
                        </a:rPr>
                        <a:t>Luc03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just"/>
                      <a:r>
                        <a:rPr lang="en-US" sz="2700" kern="100" dirty="0">
                          <a:effectLst/>
                        </a:rPr>
                        <a:t>Luc03+BIS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just"/>
                      <a:r>
                        <a:rPr lang="en-US" sz="2700" kern="100" dirty="0">
                          <a:effectLst/>
                        </a:rPr>
                        <a:t>PPOAA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just"/>
                      <a:r>
                        <a:rPr lang="en-US" sz="2700" kern="100" dirty="0">
                          <a:effectLst/>
                        </a:rPr>
                        <a:t>PPOCA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just"/>
                      <a:r>
                        <a:rPr lang="en-US" sz="2700" kern="100" dirty="0">
                          <a:effectLst/>
                        </a:rPr>
                        <a:t>PPODA</a:t>
                      </a:r>
                      <a:endParaRPr lang="zh-CN" sz="2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Allow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>
                          <a:effectLst/>
                        </a:rPr>
                        <a:t>S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S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>
                          <a:effectLst/>
                        </a:rPr>
                        <a:t>S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S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</a:endParaRPr>
                    </a:p>
                    <a:p>
                      <a:pPr algn="ctr"/>
                      <a:r>
                        <a:rPr lang="en-US" sz="2700" kern="100">
                          <a:effectLst/>
                        </a:rPr>
                        <a:t>AN</a:t>
                      </a:r>
                      <a:endParaRPr lang="zh-CN" sz="2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kern="100" dirty="0">
                          <a:effectLst/>
                        </a:rPr>
                        <a:t>Hole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</a:rPr>
                        <a:t>Hole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</a:rPr>
                        <a:t>Hole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</a:rPr>
                        <a:t>Hole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</a:rPr>
                        <a:t>AN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</a:rPr>
                        <a:t>AN</a:t>
                      </a:r>
                      <a:endParaRPr lang="zh-CN" sz="2700" kern="100" dirty="0">
                        <a:effectLst/>
                      </a:endParaRPr>
                    </a:p>
                    <a:p>
                      <a:pPr algn="ctr"/>
                      <a:r>
                        <a:rPr lang="en-US" sz="2700" kern="100" dirty="0">
                          <a:effectLst/>
                        </a:rPr>
                        <a:t>AN</a:t>
                      </a:r>
                      <a:endParaRPr lang="zh-CN" sz="2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8069" marR="178069" marT="0" marB="0"/>
                </a:tc>
                <a:extLst>
                  <a:ext uri="{0D108BD9-81ED-4DB2-BD59-A6C34878D82A}">
                    <a16:rowId xmlns:a16="http://schemas.microsoft.com/office/drawing/2014/main" val="3568830237"/>
                  </a:ext>
                </a:extLst>
              </a:tr>
            </a:tbl>
          </a:graphicData>
        </a:graphic>
      </p:graphicFrame>
      <p:sp>
        <p:nvSpPr>
          <p:cNvPr id="5" name="Google Shape;114;p4">
            <a:extLst>
              <a:ext uri="{FF2B5EF4-FFF2-40B4-BE49-F238E27FC236}">
                <a16:creationId xmlns:a16="http://schemas.microsoft.com/office/drawing/2014/main" id="{886F77DF-F9AF-8652-D10E-B776E25A4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5879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9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1247</Words>
  <Application>Microsoft Office PowerPoint</Application>
  <PresentationFormat>宽屏</PresentationFormat>
  <Paragraphs>606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Arial</vt:lpstr>
      <vt:lpstr>Calibri</vt:lpstr>
      <vt:lpstr>Office Theme</vt:lpstr>
      <vt:lpstr>PowerPoint 演示文稿</vt:lpstr>
      <vt:lpstr>Litmus Tests</vt:lpstr>
      <vt:lpstr>Project Framework</vt:lpstr>
      <vt:lpstr>Tests</vt:lpstr>
      <vt:lpstr>Tests</vt:lpstr>
      <vt:lpstr>Tests</vt:lpstr>
      <vt:lpstr>Tests</vt:lpstr>
      <vt:lpstr>Tests</vt:lpstr>
      <vt:lpstr>Tests</vt:lpstr>
      <vt:lpstr>Finding 1 Invalid Values</vt:lpstr>
      <vt:lpstr>Finding 2 Instruction Holes</vt:lpstr>
      <vt:lpstr>Are Litmus Tests Results 100% correct?</vt:lpstr>
      <vt:lpstr>RISCV GPU Litmus Tests in the Future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 Li</dc:creator>
  <cp:lastModifiedBy>LANHAI YAN</cp:lastModifiedBy>
  <cp:revision>87</cp:revision>
  <dcterms:created xsi:type="dcterms:W3CDTF">2023-12-02T15:46:28Z</dcterms:created>
  <dcterms:modified xsi:type="dcterms:W3CDTF">2023-12-06T20:57:22Z</dcterms:modified>
</cp:coreProperties>
</file>