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WuqGT1C2TH2iAw3gbueWDn/7x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9BB41-34FD-4ABF-9F48-F8DBE5D53C4C}">
  <a:tblStyle styleId="{85D9BB41-34FD-4ABF-9F48-F8DBE5D53C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8268"/>
  </p:normalViewPr>
  <p:slideViewPr>
    <p:cSldViewPr snapToGrid="0">
      <p:cViewPr varScale="1">
        <p:scale>
          <a:sx n="72" d="100"/>
          <a:sy n="72" d="100"/>
        </p:scale>
        <p:origin x="2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 dirty="0"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7e39cf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27" name="Google Shape;127;g117b7e39cf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b7e39cf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38" name="Google Shape;138;g117b7e39cf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b7e39c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49" name="Google Shape;149;g117b7e39c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b7e39cf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 dirty="0"/>
          </a:p>
        </p:txBody>
      </p:sp>
      <p:sp>
        <p:nvSpPr>
          <p:cNvPr id="157" name="Google Shape;157;g117b7e39cf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b7e39cf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68" name="Google Shape;168;g117b7e39cf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4eaabc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/>
          </a:p>
        </p:txBody>
      </p:sp>
      <p:sp>
        <p:nvSpPr>
          <p:cNvPr id="179" name="Google Shape;179;g1194eaabc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b7e39c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/>
          </a:p>
        </p:txBody>
      </p:sp>
      <p:sp>
        <p:nvSpPr>
          <p:cNvPr id="188" name="Google Shape;188;g117b7e39c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b7e39cf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117b7e39cf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 dirty="0"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7bb0b23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50" name="Google Shape;50;g117bb0b23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b7e39cf2_0_20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  <p:sp>
        <p:nvSpPr>
          <p:cNvPr id="66" name="Google Shape;66;g117b7e39cf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g117b7e39cf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" name="Google Shape;68;g117b7e39cf2_0_205:notes"/>
          <p:cNvSpPr txBox="1">
            <a:spLocks noGrp="1"/>
          </p:cNvSpPr>
          <p:nvPr>
            <p:ph type="sldNum" idx="3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bb0b23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77" name="Google Shape;77;g117bb0b23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bb0b23d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 dirty="0"/>
          </a:p>
        </p:txBody>
      </p:sp>
      <p:sp>
        <p:nvSpPr>
          <p:cNvPr id="92" name="Google Shape;92;g117bb0b23d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bb0b23d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01" name="Google Shape;101;g117bb0b23d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bb0b23d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13" name="Google Shape;113;g117bb0b23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b7e39c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20" name="Google Shape;120;g117b7e39c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2514600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400" y="158750"/>
            <a:ext cx="21113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381000"/>
            <a:ext cx="23431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708900" y="669131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00" y="5975350"/>
            <a:ext cx="1295400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/>
        </p:nvSpPr>
        <p:spPr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708900" y="669131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6099175"/>
            <a:ext cx="1381125" cy="361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ftr" idx="11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ctrTitle"/>
          </p:nvPr>
        </p:nvSpPr>
        <p:spPr>
          <a:xfrm>
            <a:off x="685800" y="2105400"/>
            <a:ext cx="77724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4000"/>
              <a:buFont typeface="Arial"/>
              <a:buNone/>
            </a:pPr>
            <a:r>
              <a:rPr lang="en-US" sz="4000"/>
              <a:t>HERMES: Using Commit-Issue Linking to Detect Vulnerability-fixing Commit</a:t>
            </a:r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subTitle" idx="1"/>
          </p:nvPr>
        </p:nvSpPr>
        <p:spPr>
          <a:xfrm>
            <a:off x="685800" y="4267200"/>
            <a:ext cx="7772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/>
              <a:t>Truong-Giang Nguyen</a:t>
            </a:r>
            <a:r>
              <a:rPr lang="en-US" sz="1800" b="1"/>
              <a:t>, </a:t>
            </a:r>
            <a:r>
              <a:rPr lang="en-US" sz="1800"/>
              <a:t>Hong Jin Kang, David Lo</a:t>
            </a:r>
            <a:br>
              <a:rPr lang="en-US" sz="2200"/>
            </a:br>
            <a:r>
              <a:rPr lang="en-US" sz="1500"/>
              <a:t>Singapore Management University</a:t>
            </a:r>
            <a:endParaRPr sz="1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/>
              <a:t>Abhishek Sharma, Andrew E. Santosa, Asankhaya Sharma, Ming Yi Ang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500"/>
              <a:t>Veracode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b7e39cf2_0_97"/>
          <p:cNvSpPr txBox="1">
            <a:spLocks noGrp="1"/>
          </p:cNvSpPr>
          <p:nvPr>
            <p:ph type="sldNum" idx="12"/>
          </p:nvPr>
        </p:nvSpPr>
        <p:spPr>
          <a:xfrm>
            <a:off x="7161150" y="625311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dirty="0"/>
          </a:p>
        </p:txBody>
      </p:sp>
      <p:sp>
        <p:nvSpPr>
          <p:cNvPr id="130" name="Google Shape;130;g117b7e39cf2_0_97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31" name="Google Shape;131;g117b7e39cf2_0_9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600"/>
          </a:p>
        </p:txBody>
      </p:sp>
      <p:pic>
        <p:nvPicPr>
          <p:cNvPr id="132" name="Google Shape;132;g117b7e39cf2_0_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49975"/>
            <a:ext cx="4868089" cy="22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17b7e39cf2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526" y="3159655"/>
            <a:ext cx="2715525" cy="84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7b7e39cf2_0_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600" y="4010000"/>
            <a:ext cx="4674434" cy="12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17b7e39cf2_0_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1475" y="2485225"/>
            <a:ext cx="4291643" cy="2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b7e39cf2_0_38"/>
          <p:cNvSpPr txBox="1">
            <a:spLocks noGrp="1"/>
          </p:cNvSpPr>
          <p:nvPr>
            <p:ph type="sldNum" idx="12"/>
          </p:nvPr>
        </p:nvSpPr>
        <p:spPr>
          <a:xfrm>
            <a:off x="7161125" y="621026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dirty="0"/>
          </a:p>
        </p:txBody>
      </p:sp>
      <p:sp>
        <p:nvSpPr>
          <p:cNvPr id="141" name="Google Shape;141;g117b7e39cf2_0_38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42" name="Google Shape;142;g117b7e39cf2_0_38"/>
          <p:cNvSpPr txBox="1">
            <a:spLocks noGrp="1"/>
          </p:cNvSpPr>
          <p:nvPr>
            <p:ph type="body" idx="1"/>
          </p:nvPr>
        </p:nvSpPr>
        <p:spPr>
          <a:xfrm>
            <a:off x="-375350" y="1255175"/>
            <a:ext cx="9519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Message Classifier + Patch Classifier</a:t>
            </a:r>
            <a:endParaRPr sz="2600"/>
          </a:p>
          <a:p>
            <a:pPr marL="18288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Proposed by Sabetta et al. [1]</a:t>
            </a:r>
            <a:endParaRPr sz="1800"/>
          </a:p>
          <a:p>
            <a:pPr marL="1828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143" name="Google Shape;143;g117b7e39cf2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873781"/>
            <a:ext cx="2086650" cy="1648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17b7e39cf2_0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7125" y="2454525"/>
            <a:ext cx="3010732" cy="1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17b7e39cf2_0_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6050" y="2727947"/>
            <a:ext cx="2214153" cy="15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17b7e39cf2_0_38"/>
          <p:cNvSpPr txBox="1"/>
          <p:nvPr/>
        </p:nvSpPr>
        <p:spPr>
          <a:xfrm>
            <a:off x="562125" y="5641475"/>
            <a:ext cx="78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Sabetta, A., &amp; Bezzi,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“A practical approach to the automatic classification of security-relevant commits”, </a:t>
            </a: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ICSME 2018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b7e39cf2_0_52"/>
          <p:cNvSpPr txBox="1">
            <a:spLocks noGrp="1"/>
          </p:cNvSpPr>
          <p:nvPr>
            <p:ph type="sldNum" idx="12"/>
          </p:nvPr>
        </p:nvSpPr>
        <p:spPr>
          <a:xfrm>
            <a:off x="7095400" y="616641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dirty="0"/>
          </a:p>
        </p:txBody>
      </p:sp>
      <p:sp>
        <p:nvSpPr>
          <p:cNvPr id="152" name="Google Shape;152;g117b7e39cf2_0_52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53" name="Google Shape;153;g117b7e39cf2_0_52"/>
          <p:cNvSpPr txBox="1">
            <a:spLocks noGrp="1"/>
          </p:cNvSpPr>
          <p:nvPr>
            <p:ph type="body" idx="1"/>
          </p:nvPr>
        </p:nvSpPr>
        <p:spPr>
          <a:xfrm>
            <a:off x="-375350" y="1255175"/>
            <a:ext cx="95193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Issue Classifier</a:t>
            </a:r>
            <a:endParaRPr sz="2600"/>
          </a:p>
          <a:p>
            <a:pPr marL="18288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Commit with explicit links to issues</a:t>
            </a:r>
            <a:endParaRPr sz="1800"/>
          </a:p>
          <a:p>
            <a:pPr marL="22860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Manually identify relevant issue trackers</a:t>
            </a:r>
            <a:endParaRPr sz="1800"/>
          </a:p>
          <a:p>
            <a:pPr marL="22860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Use regular expression for matching issue ID  in commit message (e.g. CAMEL-16527”, ”WW-4348”, ”STS-262”)</a:t>
            </a:r>
            <a:endParaRPr sz="1800"/>
          </a:p>
          <a:p>
            <a:pPr marL="18288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Commit without explicitly link to any issue</a:t>
            </a:r>
            <a:endParaRPr sz="1800"/>
          </a:p>
          <a:p>
            <a:pPr marL="22860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Build a corpus of over 290k issues from multiple projects in the dataset</a:t>
            </a:r>
            <a:endParaRPr sz="1800"/>
          </a:p>
          <a:p>
            <a:pPr marL="22860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Implement FRLink[1] as an issue linker</a:t>
            </a:r>
            <a:endParaRPr sz="1800"/>
          </a:p>
        </p:txBody>
      </p:sp>
      <p:sp>
        <p:nvSpPr>
          <p:cNvPr id="154" name="Google Shape;154;g117b7e39cf2_0_52"/>
          <p:cNvSpPr txBox="1"/>
          <p:nvPr/>
        </p:nvSpPr>
        <p:spPr>
          <a:xfrm>
            <a:off x="381000" y="5425475"/>
            <a:ext cx="73686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Sun, Yan and Wang, Qing and Yang, Ye, </a:t>
            </a:r>
            <a:r>
              <a:rPr lang="en-US" dirty="0"/>
              <a:t>“</a:t>
            </a:r>
            <a:r>
              <a:rPr lang="en-US" dirty="0" err="1"/>
              <a:t>Frlink</a:t>
            </a:r>
            <a:r>
              <a:rPr lang="en-US" dirty="0"/>
              <a:t>: Improving the recovery of missing issue-commit links by revisiting file relevance”,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Information and Software Technology 2017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b7e39cf2_0_148"/>
          <p:cNvSpPr txBox="1">
            <a:spLocks noGrp="1"/>
          </p:cNvSpPr>
          <p:nvPr>
            <p:ph type="sldNum" idx="12"/>
          </p:nvPr>
        </p:nvSpPr>
        <p:spPr>
          <a:xfrm>
            <a:off x="7161125" y="6187387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dirty="0"/>
          </a:p>
        </p:txBody>
      </p:sp>
      <p:sp>
        <p:nvSpPr>
          <p:cNvPr id="160" name="Google Shape;160;g117b7e39cf2_0_148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61" name="Google Shape;161;g117b7e39cf2_0_14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Issue linker</a:t>
            </a:r>
            <a:endParaRPr sz="2600"/>
          </a:p>
        </p:txBody>
      </p:sp>
      <p:pic>
        <p:nvPicPr>
          <p:cNvPr id="162" name="Google Shape;162;g117b7e39cf2_0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7725" y="1295400"/>
            <a:ext cx="4009694" cy="1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17b7e39cf2_0_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0525" y="3900875"/>
            <a:ext cx="5047090" cy="20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17b7e39cf2_0_148"/>
          <p:cNvSpPr txBox="1"/>
          <p:nvPr/>
        </p:nvSpPr>
        <p:spPr>
          <a:xfrm>
            <a:off x="202700" y="4881675"/>
            <a:ext cx="511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Highest similarity score =&gt; Link inferred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17b7e39cf2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200" y="2343376"/>
            <a:ext cx="6291374" cy="1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b7e39cf2_0_262"/>
          <p:cNvSpPr txBox="1">
            <a:spLocks noGrp="1"/>
          </p:cNvSpPr>
          <p:nvPr>
            <p:ph type="sldNum" idx="12"/>
          </p:nvPr>
        </p:nvSpPr>
        <p:spPr>
          <a:xfrm>
            <a:off x="7029675" y="627426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dirty="0"/>
          </a:p>
        </p:txBody>
      </p:sp>
      <p:sp>
        <p:nvSpPr>
          <p:cNvPr id="171" name="Google Shape;171;g117b7e39cf2_0_262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72" name="Google Shape;172;g117b7e39cf2_0_262"/>
          <p:cNvSpPr txBox="1">
            <a:spLocks noGrp="1"/>
          </p:cNvSpPr>
          <p:nvPr>
            <p:ph type="body" idx="1"/>
          </p:nvPr>
        </p:nvSpPr>
        <p:spPr>
          <a:xfrm>
            <a:off x="-375350" y="1255175"/>
            <a:ext cx="9519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Issue Classifier (follow up)</a:t>
            </a:r>
            <a:endParaRPr sz="2600"/>
          </a:p>
          <a:p>
            <a:pPr marL="18288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Issue content extraction</a:t>
            </a:r>
            <a:endParaRPr sz="2600"/>
          </a:p>
          <a:p>
            <a:pPr marL="22860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/>
              <a:t>GitHub issue: Title, Body, Comment(s)</a:t>
            </a:r>
            <a:endParaRPr sz="2600"/>
          </a:p>
          <a:p>
            <a:pPr marL="22860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/>
              <a:t>JIRA issue: Summary, Description, Comment(s)</a:t>
            </a:r>
            <a:endParaRPr sz="2600"/>
          </a:p>
        </p:txBody>
      </p:sp>
      <p:pic>
        <p:nvPicPr>
          <p:cNvPr id="173" name="Google Shape;173;g117b7e39cf2_0_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200" y="3360603"/>
            <a:ext cx="1821958" cy="126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17b7e39cf2_0_2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2677" y="3039525"/>
            <a:ext cx="2628820" cy="116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17b7e39cf2_0_2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5288" y="3248920"/>
            <a:ext cx="1933287" cy="11679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17b7e39cf2_0_262"/>
          <p:cNvSpPr txBox="1">
            <a:spLocks noGrp="1"/>
          </p:cNvSpPr>
          <p:nvPr>
            <p:ph type="body" idx="1"/>
          </p:nvPr>
        </p:nvSpPr>
        <p:spPr>
          <a:xfrm>
            <a:off x="-301950" y="4699050"/>
            <a:ext cx="951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Joint classifier</a:t>
            </a:r>
            <a:endParaRPr sz="2600"/>
          </a:p>
          <a:p>
            <a:pPr marL="18288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Employs a Logistic Regression Classifier to combine outputs of three base classifier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94eaabcd3_0_0"/>
          <p:cNvSpPr txBox="1">
            <a:spLocks noGrp="1"/>
          </p:cNvSpPr>
          <p:nvPr>
            <p:ph type="sldNum" idx="12"/>
          </p:nvPr>
        </p:nvSpPr>
        <p:spPr>
          <a:xfrm>
            <a:off x="7183050" y="6188337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dirty="0"/>
          </a:p>
        </p:txBody>
      </p:sp>
      <p:sp>
        <p:nvSpPr>
          <p:cNvPr id="182" name="Google Shape;182;g1194eaabcd3_0_0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Experimental Result</a:t>
            </a:r>
            <a:endParaRPr/>
          </a:p>
        </p:txBody>
      </p:sp>
      <p:sp>
        <p:nvSpPr>
          <p:cNvPr id="183" name="Google Shape;183;g1194eaabcd3_0_0"/>
          <p:cNvSpPr txBox="1">
            <a:spLocks noGrp="1"/>
          </p:cNvSpPr>
          <p:nvPr>
            <p:ph type="body" idx="1"/>
          </p:nvPr>
        </p:nvSpPr>
        <p:spPr>
          <a:xfrm>
            <a:off x="-262525" y="1255175"/>
            <a:ext cx="951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0" indent="-3937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How effective is HERMES for commits with explicit links?</a:t>
            </a:r>
            <a:endParaRPr sz="2600">
              <a:solidFill>
                <a:srgbClr val="000000"/>
              </a:solidFill>
            </a:endParaRPr>
          </a:p>
          <a:p>
            <a:pPr marL="1828800" lvl="1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Evaluate HERMES on subset of dataset where commit and issue are linked by commit authors</a:t>
            </a:r>
            <a:endParaRPr sz="21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600"/>
          </a:p>
        </p:txBody>
      </p:sp>
      <p:graphicFrame>
        <p:nvGraphicFramePr>
          <p:cNvPr id="184" name="Google Shape;184;g1194eaabcd3_0_0"/>
          <p:cNvGraphicFramePr/>
          <p:nvPr/>
        </p:nvGraphicFramePr>
        <p:xfrm>
          <a:off x="1219200" y="31169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{85D9BB41-34FD-4ABF-9F48-F8DBE5D53C4C}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Model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Precision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Recall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F1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Sabetta el al. [1]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0.54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0.82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0.64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HERMES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0.67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0.72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g1194eaabcd3_0_0"/>
          <p:cNvSpPr txBox="1"/>
          <p:nvPr/>
        </p:nvSpPr>
        <p:spPr>
          <a:xfrm>
            <a:off x="1840350" y="6026325"/>
            <a:ext cx="554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Sabetta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A., &amp;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Bezzi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, “A practical approach to the automatic classification of security-relevant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</a:rPr>
              <a:t>commits”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ICSME 2018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b7e39cf2_0_130"/>
          <p:cNvSpPr txBox="1">
            <a:spLocks noGrp="1"/>
          </p:cNvSpPr>
          <p:nvPr>
            <p:ph type="sldNum" idx="12"/>
          </p:nvPr>
        </p:nvSpPr>
        <p:spPr>
          <a:xfrm>
            <a:off x="7183050" y="6188337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dirty="0"/>
          </a:p>
        </p:txBody>
      </p:sp>
      <p:sp>
        <p:nvSpPr>
          <p:cNvPr id="191" name="Google Shape;191;g117b7e39cf2_0_130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Experimental Result</a:t>
            </a:r>
            <a:endParaRPr/>
          </a:p>
        </p:txBody>
      </p:sp>
      <p:graphicFrame>
        <p:nvGraphicFramePr>
          <p:cNvPr id="192" name="Google Shape;192;g117b7e39cf2_0_130"/>
          <p:cNvGraphicFramePr/>
          <p:nvPr/>
        </p:nvGraphicFramePr>
        <p:xfrm>
          <a:off x="914400" y="352440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{85D9BB41-34FD-4ABF-9F48-F8DBE5D53C4C}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Model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Precision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Recall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F1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Sabetta el al. [1]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0.52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0.81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0.63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HERMES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0.74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0.66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0.70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" name="Google Shape;193;g117b7e39cf2_0_130"/>
          <p:cNvSpPr txBox="1"/>
          <p:nvPr/>
        </p:nvSpPr>
        <p:spPr>
          <a:xfrm>
            <a:off x="1840350" y="6026325"/>
            <a:ext cx="554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Sabetta, A., &amp; Bezz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, “A practical approach to the automatic classification of security-relevant commits”</a:t>
            </a: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i, ICSME 2018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7b7e39cf2_0_130"/>
          <p:cNvSpPr txBox="1">
            <a:spLocks noGrp="1"/>
          </p:cNvSpPr>
          <p:nvPr>
            <p:ph type="body" idx="1"/>
          </p:nvPr>
        </p:nvSpPr>
        <p:spPr>
          <a:xfrm>
            <a:off x="-262525" y="1255175"/>
            <a:ext cx="98820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0" indent="-3937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How effective is HERMES when leveraging commit-issue link recovery technique?</a:t>
            </a:r>
            <a:endParaRPr sz="2600">
              <a:solidFill>
                <a:srgbClr val="000000"/>
              </a:solidFill>
            </a:endParaRPr>
          </a:p>
          <a:p>
            <a:pPr marL="1828800" lvl="1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Evaluate HERMES on the full dataset after performing commit-issue linking</a:t>
            </a:r>
            <a:endParaRPr sz="21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7b7e39cf2_0_78"/>
          <p:cNvSpPr txBox="1">
            <a:spLocks noGrp="1"/>
          </p:cNvSpPr>
          <p:nvPr>
            <p:ph type="ftr" idx="11"/>
          </p:nvPr>
        </p:nvSpPr>
        <p:spPr>
          <a:xfrm>
            <a:off x="1752600" y="63246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</p:txBody>
      </p:sp>
      <p:sp>
        <p:nvSpPr>
          <p:cNvPr id="200" name="Google Shape;200;g117b7e39cf2_0_78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1" name="Google Shape;201;g117b7e39cf2_0_78"/>
          <p:cNvSpPr txBox="1">
            <a:spLocks noGrp="1"/>
          </p:cNvSpPr>
          <p:nvPr>
            <p:ph type="ctrTitle"/>
          </p:nvPr>
        </p:nvSpPr>
        <p:spPr>
          <a:xfrm>
            <a:off x="685800" y="307500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4000"/>
              <a:buFont typeface="Arial"/>
              <a:buNone/>
            </a:pPr>
            <a:r>
              <a:rPr lang="en-US" sz="4000"/>
              <a:t>Thank for watching</a:t>
            </a:r>
            <a:endParaRPr/>
          </a:p>
        </p:txBody>
      </p:sp>
      <p:sp>
        <p:nvSpPr>
          <p:cNvPr id="202" name="Google Shape;202;g117b7e39cf2_0_78"/>
          <p:cNvSpPr txBox="1">
            <a:spLocks noGrp="1"/>
          </p:cNvSpPr>
          <p:nvPr>
            <p:ph type="subTitle" idx="1"/>
          </p:nvPr>
        </p:nvSpPr>
        <p:spPr>
          <a:xfrm>
            <a:off x="685800" y="4267200"/>
            <a:ext cx="777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>
            <a:spLocks noGrp="1"/>
          </p:cNvSpPr>
          <p:nvPr>
            <p:ph type="sldNum" idx="12"/>
          </p:nvPr>
        </p:nvSpPr>
        <p:spPr>
          <a:xfrm>
            <a:off x="7251700" y="615791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dirty="0"/>
              <a:t>1</a:t>
            </a:r>
            <a:endParaRPr dirty="0"/>
          </a:p>
        </p:txBody>
      </p:sp>
      <p:sp>
        <p:nvSpPr>
          <p:cNvPr id="46" name="Google Shape;46;p2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Motivation and Challenge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Approach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Experimental result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117bb0b23db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8237" y="3678913"/>
            <a:ext cx="1719152" cy="10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117bb0b23db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5875" y="3143975"/>
            <a:ext cx="2086825" cy="23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117bb0b23db_0_25"/>
          <p:cNvSpPr txBox="1">
            <a:spLocks noGrp="1"/>
          </p:cNvSpPr>
          <p:nvPr>
            <p:ph type="sldNum" idx="12"/>
          </p:nvPr>
        </p:nvSpPr>
        <p:spPr>
          <a:xfrm>
            <a:off x="7154200" y="617691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dirty="0"/>
              <a:t>2</a:t>
            </a:r>
            <a:endParaRPr dirty="0"/>
          </a:p>
        </p:txBody>
      </p:sp>
      <p:sp>
        <p:nvSpPr>
          <p:cNvPr id="55" name="Google Shape;55;g117bb0b23db_0_25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56" name="Google Shape;56;g117bb0b23db_0_25"/>
          <p:cNvSpPr txBox="1">
            <a:spLocks noGrp="1"/>
          </p:cNvSpPr>
          <p:nvPr>
            <p:ph type="body" idx="1"/>
          </p:nvPr>
        </p:nvSpPr>
        <p:spPr>
          <a:xfrm>
            <a:off x="556500" y="1295400"/>
            <a:ext cx="8130300" cy="29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Modern software relies on third-party libraries</a:t>
            </a:r>
            <a:endParaRPr sz="2600" dirty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Open Source Software (OSS) users are exposed to vulnerabilities (e.g., Log4Shell)</a:t>
            </a:r>
            <a:endParaRPr sz="2600" dirty="0"/>
          </a:p>
          <a:p>
            <a:pPr marL="4572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600" dirty="0"/>
          </a:p>
        </p:txBody>
      </p:sp>
      <p:pic>
        <p:nvPicPr>
          <p:cNvPr id="57" name="Google Shape;57;g117bb0b23db_0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4723" y="2619763"/>
            <a:ext cx="910975" cy="9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117bb0b23db_0_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66775" y="4910268"/>
            <a:ext cx="1074473" cy="100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117bb0b23db_0_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7475" y="3920225"/>
            <a:ext cx="1719150" cy="77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117bb0b23db_0_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50522" y="3950475"/>
            <a:ext cx="1719151" cy="71098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17bb0b23db_0_25"/>
          <p:cNvSpPr txBox="1"/>
          <p:nvPr/>
        </p:nvSpPr>
        <p:spPr>
          <a:xfrm>
            <a:off x="5736098" y="3225913"/>
            <a:ext cx="1418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g117bb0b23db_0_25"/>
          <p:cNvCxnSpPr/>
          <p:nvPr/>
        </p:nvCxnSpPr>
        <p:spPr>
          <a:xfrm rot="10800000" flipH="1">
            <a:off x="2070822" y="4305968"/>
            <a:ext cx="16035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" name="Google Shape;63;g117bb0b23db_0_25"/>
          <p:cNvSpPr txBox="1"/>
          <p:nvPr/>
        </p:nvSpPr>
        <p:spPr>
          <a:xfrm>
            <a:off x="1994625" y="3755125"/>
            <a:ext cx="186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Malicious String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b7e39cf2_0_205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1" name="Google Shape;71;g117b7e39cf2_0_20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OSS users must keep up-to-date with vulnerabilities by monitoring public vulnerabilities advisories</a:t>
            </a:r>
            <a:endParaRPr/>
          </a:p>
        </p:txBody>
      </p:sp>
      <p:pic>
        <p:nvPicPr>
          <p:cNvPr id="72" name="Google Shape;72;g117b7e39cf2_0_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3400" y="3380725"/>
            <a:ext cx="2541700" cy="15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17b7e39cf2_0_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2400" y="3419788"/>
            <a:ext cx="2350422" cy="14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17b7e39cf2_0_205"/>
          <p:cNvSpPr txBox="1">
            <a:spLocks noGrp="1"/>
          </p:cNvSpPr>
          <p:nvPr>
            <p:ph type="sldNum" idx="12"/>
          </p:nvPr>
        </p:nvSpPr>
        <p:spPr>
          <a:xfrm>
            <a:off x="7154200" y="617691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dirty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117bb0b23db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325" y="4259075"/>
            <a:ext cx="1943850" cy="1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17bb0b23db_0_31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82" name="Google Shape;82;g117bb0b23db_0_31"/>
          <p:cNvSpPr txBox="1">
            <a:spLocks noGrp="1"/>
          </p:cNvSpPr>
          <p:nvPr>
            <p:ph type="body" idx="1"/>
          </p:nvPr>
        </p:nvSpPr>
        <p:spPr>
          <a:xfrm>
            <a:off x="556500" y="1295400"/>
            <a:ext cx="8130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Vulnerability disclosure can vary from days to years</a:t>
            </a:r>
            <a:endParaRPr sz="26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CVE-2018-11766 was disclosed two months later after patching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600"/>
              <a:t>Solution for in-time vulnerability monitoring           =&gt; Automatically identify vulnerability-fixing commits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600"/>
          </a:p>
        </p:txBody>
      </p:sp>
      <p:pic>
        <p:nvPicPr>
          <p:cNvPr id="83" name="Google Shape;83;g117bb0b23db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325" y="4328400"/>
            <a:ext cx="1123075" cy="11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17bb0b23db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3200" y="5180975"/>
            <a:ext cx="420650" cy="4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17bb0b23db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03200" y="4053375"/>
            <a:ext cx="531550" cy="5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17bb0b23db_0_31"/>
          <p:cNvSpPr txBox="1"/>
          <p:nvPr/>
        </p:nvSpPr>
        <p:spPr>
          <a:xfrm>
            <a:off x="5029200" y="4184725"/>
            <a:ext cx="22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Vulnerability-fixing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17bb0b23db_0_31"/>
          <p:cNvSpPr txBox="1"/>
          <p:nvPr/>
        </p:nvSpPr>
        <p:spPr>
          <a:xfrm>
            <a:off x="4602400" y="5127475"/>
            <a:ext cx="262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Non-vulnerability-fixing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17bb0b23db_0_31"/>
          <p:cNvSpPr txBox="1"/>
          <p:nvPr/>
        </p:nvSpPr>
        <p:spPr>
          <a:xfrm>
            <a:off x="1199275" y="5520300"/>
            <a:ext cx="11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17bb0b23db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4623" y="4184723"/>
            <a:ext cx="80732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b0b23db_0_44"/>
          <p:cNvSpPr txBox="1">
            <a:spLocks noGrp="1"/>
          </p:cNvSpPr>
          <p:nvPr>
            <p:ph type="sldNum" idx="12"/>
          </p:nvPr>
        </p:nvSpPr>
        <p:spPr>
          <a:xfrm>
            <a:off x="7292600" y="6253087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dirty="0"/>
              <a:t>5</a:t>
            </a:r>
            <a:endParaRPr dirty="0"/>
          </a:p>
        </p:txBody>
      </p:sp>
      <p:sp>
        <p:nvSpPr>
          <p:cNvPr id="95" name="Google Shape;95;g117bb0b23db_0_44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6" name="Google Shape;96;g117bb0b23db_0_44"/>
          <p:cNvSpPr txBox="1">
            <a:spLocks noGrp="1"/>
          </p:cNvSpPr>
          <p:nvPr>
            <p:ph type="body" idx="1"/>
          </p:nvPr>
        </p:nvSpPr>
        <p:spPr>
          <a:xfrm>
            <a:off x="556500" y="1295400"/>
            <a:ext cx="81303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Propose techniques rely on commit messages and code changes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Issue trackers contain rich source of information</a:t>
            </a:r>
            <a:endParaRPr sz="26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GitHub issue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JIRA </a:t>
            </a:r>
            <a:endParaRPr sz="1800"/>
          </a:p>
        </p:txBody>
      </p:sp>
      <p:pic>
        <p:nvPicPr>
          <p:cNvPr id="97" name="Google Shape;97;g117bb0b23db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25" y="3542700"/>
            <a:ext cx="4376001" cy="24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17bb0b23db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337" y="3542700"/>
            <a:ext cx="4359464" cy="24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b0b23db_0_38"/>
          <p:cNvSpPr txBox="1">
            <a:spLocks noGrp="1"/>
          </p:cNvSpPr>
          <p:nvPr>
            <p:ph type="sldNum" idx="12"/>
          </p:nvPr>
        </p:nvSpPr>
        <p:spPr>
          <a:xfrm>
            <a:off x="7161800" y="631031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dirty="0"/>
              <a:t>6</a:t>
            </a:r>
            <a:endParaRPr dirty="0"/>
          </a:p>
        </p:txBody>
      </p:sp>
      <p:sp>
        <p:nvSpPr>
          <p:cNvPr id="104" name="Google Shape;104;g117bb0b23db_0_38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Motivation - Example</a:t>
            </a:r>
            <a:endParaRPr/>
          </a:p>
        </p:txBody>
      </p:sp>
      <p:sp>
        <p:nvSpPr>
          <p:cNvPr id="105" name="Google Shape;105;g117bb0b23db_0_38"/>
          <p:cNvSpPr txBox="1">
            <a:spLocks noGrp="1"/>
          </p:cNvSpPr>
          <p:nvPr>
            <p:ph type="body" idx="1"/>
          </p:nvPr>
        </p:nvSpPr>
        <p:spPr>
          <a:xfrm>
            <a:off x="556500" y="1295400"/>
            <a:ext cx="813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106" name="Google Shape;106;g117bb0b23db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00" y="1210850"/>
            <a:ext cx="3129668" cy="11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17bb0b23db_0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12" y="2493600"/>
            <a:ext cx="4267189" cy="404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17bb0b23db_0_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7100" y="2404388"/>
            <a:ext cx="4267199" cy="2817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17bb0b23db_0_38"/>
          <p:cNvSpPr/>
          <p:nvPr/>
        </p:nvSpPr>
        <p:spPr>
          <a:xfrm>
            <a:off x="5623725" y="2424725"/>
            <a:ext cx="1538075" cy="217150"/>
          </a:xfrm>
          <a:custGeom>
            <a:avLst/>
            <a:gdLst/>
            <a:ahLst/>
            <a:cxnLst/>
            <a:rect l="l" t="t" r="r" b="b"/>
            <a:pathLst>
              <a:path w="61523" h="8686" extrusionOk="0">
                <a:moveTo>
                  <a:pt x="0" y="0"/>
                </a:moveTo>
                <a:lnTo>
                  <a:pt x="61523" y="0"/>
                </a:lnTo>
                <a:lnTo>
                  <a:pt x="61523" y="8686"/>
                </a:lnTo>
                <a:lnTo>
                  <a:pt x="0" y="8686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17bb0b23db_0_38"/>
          <p:cNvSpPr/>
          <p:nvPr/>
        </p:nvSpPr>
        <p:spPr>
          <a:xfrm>
            <a:off x="4867550" y="4125650"/>
            <a:ext cx="3781850" cy="615225"/>
          </a:xfrm>
          <a:custGeom>
            <a:avLst/>
            <a:gdLst/>
            <a:ahLst/>
            <a:cxnLst/>
            <a:rect l="l" t="t" r="r" b="b"/>
            <a:pathLst>
              <a:path w="151274" h="24609" extrusionOk="0">
                <a:moveTo>
                  <a:pt x="0" y="0"/>
                </a:moveTo>
                <a:lnTo>
                  <a:pt x="151274" y="0"/>
                </a:lnTo>
                <a:lnTo>
                  <a:pt x="151274" y="24609"/>
                </a:lnTo>
                <a:lnTo>
                  <a:pt x="0" y="24609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7bb0b23db_0_18"/>
          <p:cNvSpPr txBox="1">
            <a:spLocks noGrp="1"/>
          </p:cNvSpPr>
          <p:nvPr>
            <p:ph type="sldNum" idx="12"/>
          </p:nvPr>
        </p:nvSpPr>
        <p:spPr>
          <a:xfrm>
            <a:off x="7117300" y="6165462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dirty="0"/>
              <a:t>7</a:t>
            </a:r>
            <a:endParaRPr dirty="0"/>
          </a:p>
        </p:txBody>
      </p:sp>
      <p:sp>
        <p:nvSpPr>
          <p:cNvPr id="116" name="Google Shape;116;g117bb0b23db_0_18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Challenge</a:t>
            </a:r>
            <a:endParaRPr/>
          </a:p>
        </p:txBody>
      </p:sp>
      <p:sp>
        <p:nvSpPr>
          <p:cNvPr id="117" name="Google Shape;117;g117bb0b23db_0_1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2600"/>
              <a:t>However, many commits are not linked to issues</a:t>
            </a:r>
            <a:endParaRPr sz="26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proportion of unlinked commits have been reported from 35% to 40%</a:t>
            </a:r>
            <a:r>
              <a:rPr lang="en-US"/>
              <a:t> 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 our dataset, nearly 63% of commits are unlinked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Solution: HERMES uses existing commit-issue link recovery technique to infer links between each unlinked commit and an issue that best matches it 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7b7e39cf2_0_0"/>
          <p:cNvSpPr txBox="1">
            <a:spLocks noGrp="1"/>
          </p:cNvSpPr>
          <p:nvPr>
            <p:ph type="sldNum" idx="12"/>
          </p:nvPr>
        </p:nvSpPr>
        <p:spPr>
          <a:xfrm>
            <a:off x="7183050" y="6231187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800" dirty="0"/>
              <a:t>8</a:t>
            </a:r>
            <a:endParaRPr dirty="0"/>
          </a:p>
        </p:txBody>
      </p:sp>
      <p:sp>
        <p:nvSpPr>
          <p:cNvPr id="123" name="Google Shape;123;g117b7e39cf2_0_0"/>
          <p:cNvSpPr txBox="1">
            <a:spLocks noGrp="1"/>
          </p:cNvSpPr>
          <p:nvPr>
            <p:ph type="title"/>
          </p:nvPr>
        </p:nvSpPr>
        <p:spPr>
          <a:xfrm>
            <a:off x="381000" y="288925"/>
            <a:ext cx="830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6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24" name="Google Shape;124;g117b7e39cf2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High-level design of HERMES consists of: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An issue linker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Three base classifiers (message classifier, code change classifier, issue classifier)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 joint classifier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581</Words>
  <Application>Microsoft Macintosh PowerPoint</Application>
  <PresentationFormat>On-screen Show (4:3)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Default Design</vt:lpstr>
      <vt:lpstr>HERMES: Using Commit-Issue Linking to Detect Vulnerability-fixing Commit</vt:lpstr>
      <vt:lpstr>Content</vt:lpstr>
      <vt:lpstr>Motivation</vt:lpstr>
      <vt:lpstr>Motivation</vt:lpstr>
      <vt:lpstr>Motivation</vt:lpstr>
      <vt:lpstr>Motivation</vt:lpstr>
      <vt:lpstr>Motivation - Example</vt:lpstr>
      <vt:lpstr>Challenge</vt:lpstr>
      <vt:lpstr>Approach</vt:lpstr>
      <vt:lpstr>Approach</vt:lpstr>
      <vt:lpstr>Approach</vt:lpstr>
      <vt:lpstr>Approach</vt:lpstr>
      <vt:lpstr>Approach</vt:lpstr>
      <vt:lpstr>Approach</vt:lpstr>
      <vt:lpstr>Experimental Result</vt:lpstr>
      <vt:lpstr>Experimental Result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HERMES: Using Commit-Issue Linking to Detect Vulnerability-fixing Commit</dc:title>
  <dc:creator>TAN Chia-Zhi</dc:creator>
  <cp:lastModifiedBy>Truong Giang NGUYEN</cp:lastModifiedBy>
  <cp:revision>4</cp:revision>
  <dcterms:created xsi:type="dcterms:W3CDTF">2005-05-18T03:13:04Z</dcterms:created>
  <dcterms:modified xsi:type="dcterms:W3CDTF">2022-04-18T14:55:56Z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etDate">
    <vt:lpwstr>2022-03-10T06:50:22Z</vt:lpwstr>
  </property>
  <property fmtid="{D5CDD505-2E9C-101B-9397-08002B2CF9AE}" pid="4" name="MSIP_Label_1e756f9c-e3e7-4810-90da-ea6bfb97c434_Method">
    <vt:lpwstr>Privileged</vt:lpwstr>
  </property>
  <property fmtid="{D5CDD505-2E9C-101B-9397-08002B2CF9AE}" pid="5" name="MSIP_Label_1e756f9c-e3e7-4810-90da-ea6bfb97c434_Name">
    <vt:lpwstr>1e756f9c-e3e7-4810-90da-ea6bfb97c434</vt:lpwstr>
  </property>
  <property fmtid="{D5CDD505-2E9C-101B-9397-08002B2CF9AE}" pid="6" name="MSIP_Label_1e756f9c-e3e7-4810-90da-ea6bfb97c434_SiteId">
    <vt:lpwstr>c98a79ca-5a9a-4791-a243-f06afd67464d</vt:lpwstr>
  </property>
  <property fmtid="{D5CDD505-2E9C-101B-9397-08002B2CF9AE}" pid="7" name="MSIP_Label_1e756f9c-e3e7-4810-90da-ea6bfb97c434_ActionId">
    <vt:lpwstr>4bee3162-e522-4b8d-a82c-b5c8b2a844b4</vt:lpwstr>
  </property>
  <property fmtid="{D5CDD505-2E9C-101B-9397-08002B2CF9AE}" pid="8" name="MSIP_Label_1e756f9c-e3e7-4810-90da-ea6bfb97c434_ContentBits">
    <vt:lpwstr>0</vt:lpwstr>
  </property>
</Properties>
</file>