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317" r:id="rId4"/>
    <p:sldId id="333" r:id="rId5"/>
    <p:sldId id="342" r:id="rId6"/>
    <p:sldId id="330" r:id="rId7"/>
    <p:sldId id="343" r:id="rId8"/>
    <p:sldId id="352" r:id="rId9"/>
    <p:sldId id="353" r:id="rId10"/>
    <p:sldId id="354" r:id="rId11"/>
    <p:sldId id="355" r:id="rId12"/>
    <p:sldId id="334" r:id="rId13"/>
    <p:sldId id="332" r:id="rId14"/>
    <p:sldId id="329" r:id="rId15"/>
    <p:sldId id="344" r:id="rId16"/>
    <p:sldId id="350" r:id="rId17"/>
    <p:sldId id="351" r:id="rId18"/>
    <p:sldId id="345" r:id="rId19"/>
    <p:sldId id="346" r:id="rId20"/>
    <p:sldId id="347" r:id="rId21"/>
    <p:sldId id="348" r:id="rId22"/>
    <p:sldId id="349" r:id="rId23"/>
    <p:sldId id="339" r:id="rId24"/>
    <p:sldId id="331" r:id="rId25"/>
    <p:sldId id="337" r:id="rId26"/>
    <p:sldId id="338" r:id="rId27"/>
    <p:sldId id="341" r:id="rId28"/>
    <p:sldId id="335" r:id="rId29"/>
    <p:sldId id="340" r:id="rId30"/>
    <p:sldId id="336" r:id="rId31"/>
    <p:sldId id="356" r:id="rId32"/>
    <p:sldId id="357" r:id="rId33"/>
    <p:sldId id="358" r:id="rId34"/>
    <p:sldId id="328" r:id="rId35"/>
  </p:sldIdLst>
  <p:sldSz cx="12188825" cy="6858000"/>
  <p:notesSz cx="6858000" cy="9144000"/>
  <p:embeddedFontLs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77831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085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9581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83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</a:t>
            </a:fld>
            <a:endParaRPr lang="zh-TW" altLang="en-US"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1809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54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313113" y="-419101"/>
            <a:ext cx="4191000" cy="868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99313" y="2095499"/>
            <a:ext cx="5486400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055812" y="-457200"/>
            <a:ext cx="5486400" cy="74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464598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65813" y="533400"/>
            <a:ext cx="5867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65812" y="533400"/>
            <a:ext cx="5780173" cy="5791200"/>
          </a:xfrm>
          <a:prstGeom prst="rect">
            <a:avLst/>
          </a:prstGeom>
          <a:noFill/>
          <a:ln w="508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style-guide/#%E6%A8%A1%E6%9D%BF%E4%B8%AD%E7%9A%84%E7%BB%84%E4%BB%B6%E5%90%8D%E5%A4%A7%E5%B0%8F%E5%86%99%E5%BC%BA%E7%83%88%E6%8E%A8%E8%8D%9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style-gu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test-utils.vuejs.org/zh/guides/#%E8%B5%B7%E6%AD%A5" TargetMode="External"/><Relationship Id="rId2" Type="http://schemas.openxmlformats.org/officeDocument/2006/relationships/hyperlink" Target="https://tw.alphacamp.co/blog/tdd-test-driven-development-examp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javascript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eddy-chen-tw.blogspot.com/2014/04/solid.html" TargetMode="External"/><Relationship Id="rId2" Type="http://schemas.openxmlformats.org/officeDocument/2006/relationships/hyperlink" Target="https://medium.com/enjoy-life-enjoy-coding/typescript-%E5%96%84%E7%94%A8-enum-%E6%8F%90%E9%AB%98%E7%A8%8B%E5%BC%8F%E7%9A%84%E5%8F%AF%E8%AE%80%E6%80%A7-%E5%9F%BA%E6%9C%AC%E7%94%A8%E6%B3%95-feat-javascript-b20d6bbbfe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blog.niclin.tw/2019/08/26/how-to-be-a-bad-developer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60412" y="990600"/>
            <a:ext cx="6781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前端開發規範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862149" y="4844143"/>
            <a:ext cx="5029201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altLang="zh-TW" sz="24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Vince 2020/06/22</a:t>
            </a: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指令</a:t>
            </a:r>
            <a:r>
              <a:rPr lang="zh-TW" altLang="en-US" dirty="0"/>
              <a:t>縮寫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862149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指令縮寫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表示</a:t>
            </a:r>
            <a:r>
              <a:rPr lang="en-US" altLang="zh-TW" dirty="0">
                <a:solidFill>
                  <a:srgbClr val="FF0000"/>
                </a:solidFill>
              </a:rPr>
              <a:t>v-bind:</a:t>
            </a:r>
            <a:r>
              <a:rPr lang="zh-TW" altLang="en-US" dirty="0"/>
              <a:t>、用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zh-TW" altLang="en-US" dirty="0"/>
              <a:t>表示</a:t>
            </a:r>
            <a:r>
              <a:rPr lang="en-US" altLang="zh-TW" dirty="0">
                <a:solidFill>
                  <a:srgbClr val="FF0000"/>
                </a:solidFill>
              </a:rPr>
              <a:t>v-on:</a:t>
            </a:r>
            <a:r>
              <a:rPr lang="zh-TW" altLang="en-US" dirty="0"/>
              <a:t>和用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/>
              <a:t>表示</a:t>
            </a:r>
            <a:r>
              <a:rPr lang="en-US" altLang="zh-TW" dirty="0">
                <a:solidFill>
                  <a:srgbClr val="FF0000"/>
                </a:solidFill>
              </a:rPr>
              <a:t>v-slot: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065212" y="2610394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zh-TW" altLang="en-US" dirty="0"/>
              <a:t>帶引號的</a:t>
            </a:r>
            <a:r>
              <a:rPr lang="en-US" altLang="zh-TW" dirty="0"/>
              <a:t>attribute </a:t>
            </a:r>
            <a:r>
              <a:rPr lang="zh-TW" altLang="en-US" dirty="0"/>
              <a:t>值</a:t>
            </a:r>
          </a:p>
        </p:txBody>
      </p:sp>
      <p:sp>
        <p:nvSpPr>
          <p:cNvPr id="6" name="文字版面配置區 2"/>
          <p:cNvSpPr txBox="1">
            <a:spLocks/>
          </p:cNvSpPr>
          <p:nvPr/>
        </p:nvSpPr>
        <p:spPr>
          <a:xfrm>
            <a:off x="1065212" y="3677194"/>
            <a:ext cx="8686801" cy="8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700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中不帶空格的</a:t>
            </a:r>
            <a:r>
              <a:rPr lang="en-US" altLang="zh-TW" dirty="0"/>
              <a:t>attribute</a:t>
            </a:r>
            <a:r>
              <a:rPr lang="zh-TW" altLang="en-US" dirty="0"/>
              <a:t>值是可以沒有引號的，但是這種做法通常會</a:t>
            </a:r>
            <a:r>
              <a:rPr lang="zh-TW" altLang="en-US" dirty="0" smtClean="0"/>
              <a:t>導致因避免</a:t>
            </a:r>
            <a:r>
              <a:rPr lang="zh-TW" altLang="en-US" dirty="0"/>
              <a:t>使用空格，從而使屬性值的可讀性降低。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4989058"/>
            <a:ext cx="4105275" cy="1495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8" y="4989058"/>
            <a:ext cx="4352925" cy="1485900"/>
          </a:xfrm>
          <a:prstGeom prst="rect">
            <a:avLst/>
          </a:prstGeom>
        </p:spPr>
      </p:pic>
      <p:sp>
        <p:nvSpPr>
          <p:cNvPr id="10" name="禁止標誌 9"/>
          <p:cNvSpPr/>
          <p:nvPr/>
        </p:nvSpPr>
        <p:spPr>
          <a:xfrm>
            <a:off x="4351881" y="4837613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笑臉 10"/>
          <p:cNvSpPr/>
          <p:nvPr/>
        </p:nvSpPr>
        <p:spPr>
          <a:xfrm>
            <a:off x="9281067" y="4855031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</a:t>
            </a:r>
            <a:r>
              <a:rPr lang="zh-TW" altLang="en-US" dirty="0"/>
              <a:t>：盡可能</a:t>
            </a:r>
            <a:r>
              <a:rPr lang="zh-TW" altLang="en-US" dirty="0" smtClean="0"/>
              <a:t>在</a:t>
            </a:r>
            <a:r>
              <a:rPr lang="en-US" altLang="zh-TW" dirty="0" smtClean="0"/>
              <a:t>v-</a:t>
            </a:r>
            <a:r>
              <a:rPr lang="en-US" altLang="zh-TW" dirty="0" err="1" smtClean="0"/>
              <a:t>if,v</a:t>
            </a:r>
            <a:r>
              <a:rPr lang="en-US" altLang="zh-TW" dirty="0" smtClean="0"/>
              <a:t>-if-</a:t>
            </a:r>
            <a:r>
              <a:rPr lang="en-US" altLang="zh-TW" dirty="0" err="1" smtClean="0"/>
              <a:t>else,v</a:t>
            </a:r>
            <a:r>
              <a:rPr lang="en-US" altLang="zh-TW" dirty="0" smtClean="0"/>
              <a:t>-else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85344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如果一組</a:t>
            </a:r>
            <a:r>
              <a:rPr lang="en-US" altLang="zh-TW" dirty="0"/>
              <a:t>v-if+ v-else</a:t>
            </a:r>
            <a:r>
              <a:rPr lang="zh-TW" altLang="en-US" dirty="0"/>
              <a:t>的元素類型相同，最好使用</a:t>
            </a:r>
            <a:r>
              <a:rPr lang="en-US" altLang="zh-TW" dirty="0"/>
              <a:t>key(</a:t>
            </a:r>
            <a:r>
              <a:rPr lang="zh-TW" altLang="en-US" dirty="0"/>
              <a:t>比如兩個</a:t>
            </a:r>
            <a:r>
              <a:rPr lang="en-US" altLang="zh-TW" dirty="0"/>
              <a:t>&lt;div&gt;</a:t>
            </a:r>
            <a:r>
              <a:rPr lang="zh-TW" altLang="en-US" dirty="0"/>
              <a:t>元素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7" y="3108823"/>
            <a:ext cx="2105025" cy="1476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99" y="3108823"/>
            <a:ext cx="2486025" cy="2524125"/>
          </a:xfrm>
          <a:prstGeom prst="rect">
            <a:avLst/>
          </a:prstGeom>
        </p:spPr>
      </p:pic>
      <p:sp>
        <p:nvSpPr>
          <p:cNvPr id="6" name="禁止標誌 5"/>
          <p:cNvSpPr/>
          <p:nvPr/>
        </p:nvSpPr>
        <p:spPr>
          <a:xfrm>
            <a:off x="3027769" y="2910840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笑臉 6"/>
          <p:cNvSpPr/>
          <p:nvPr/>
        </p:nvSpPr>
        <p:spPr>
          <a:xfrm>
            <a:off x="7956955" y="2928258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前言</a:t>
            </a:r>
            <a:r>
              <a:rPr lang="en-US" altLang="zh-TW" dirty="0" smtClean="0"/>
              <a:t>:</a:t>
            </a:r>
          </a:p>
          <a:p>
            <a:pPr marL="127000" indent="0">
              <a:buNone/>
            </a:pPr>
            <a:r>
              <a:rPr lang="zh-TW" altLang="en-US" dirty="0" smtClean="0"/>
              <a:t>檔案名稱、類別名稱、樣板的</a:t>
            </a:r>
            <a:r>
              <a:rPr lang="en-US" altLang="zh-TW" dirty="0" smtClean="0"/>
              <a:t>selector =&gt;</a:t>
            </a:r>
            <a:r>
              <a:rPr lang="zh-TW" altLang="en-US" dirty="0" smtClean="0"/>
              <a:t>大駝峰、烤肉串</a:t>
            </a: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變數名稱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小駝峰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97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：私有</a:t>
            </a:r>
            <a:r>
              <a:rPr lang="en-US" altLang="zh-TW" dirty="0"/>
              <a:t>property </a:t>
            </a:r>
            <a:r>
              <a:rPr lang="zh-TW" altLang="en-US" dirty="0"/>
              <a:t>名使用</a:t>
            </a:r>
            <a:r>
              <a:rPr lang="en-US" altLang="zh-TW" dirty="0"/>
              <a:t>$_</a:t>
            </a:r>
            <a:r>
              <a:rPr lang="zh-TW" altLang="en-US" dirty="0"/>
              <a:t>前綴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在 </a:t>
            </a:r>
            <a:r>
              <a:rPr lang="en-US" altLang="zh-TW" dirty="0"/>
              <a:t>plugin</a:t>
            </a:r>
            <a:r>
              <a:rPr lang="zh-TW" altLang="en-US" dirty="0"/>
              <a:t>、</a:t>
            </a:r>
            <a:r>
              <a:rPr lang="en-US" altLang="zh-TW" dirty="0" err="1"/>
              <a:t>mixin</a:t>
            </a:r>
            <a:r>
              <a:rPr lang="en-US" altLang="zh-TW" dirty="0"/>
              <a:t> </a:t>
            </a:r>
            <a:r>
              <a:rPr lang="zh-TW" altLang="en-US" dirty="0"/>
              <a:t>中的私有屬性始終使用 </a:t>
            </a:r>
            <a:r>
              <a:rPr lang="en-US" altLang="zh-TW" dirty="0"/>
              <a:t>$_ </a:t>
            </a:r>
            <a:r>
              <a:rPr lang="zh-TW" altLang="en-US" dirty="0"/>
              <a:t>做為前綴。同時，為了迴避和其它作者的衝突，再附帶一個命名空間以迴避和其它作者的</a:t>
            </a:r>
            <a:r>
              <a:rPr lang="zh-TW" altLang="en-US" dirty="0" smtClean="0"/>
              <a:t>衝突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Ex: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$__</a:t>
            </a:r>
            <a:r>
              <a:rPr lang="en-US" altLang="zh-TW" dirty="0" err="1">
                <a:solidFill>
                  <a:srgbClr val="FF0000"/>
                </a:solidFill>
              </a:rPr>
              <a:t>yourPluginName</a:t>
            </a:r>
            <a:r>
              <a:rPr lang="en-US" altLang="zh-TW" dirty="0" smtClean="0">
                <a:solidFill>
                  <a:srgbClr val="FF0000"/>
                </a:solidFill>
              </a:rPr>
              <a:t>_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51" y="3654334"/>
            <a:ext cx="3257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：組件名為多個</a:t>
            </a:r>
            <a:r>
              <a:rPr lang="zh-TW" altLang="en-US" dirty="0" smtClean="0"/>
              <a:t>單詞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這樣做可以避免跟現有的以及未來的</a:t>
            </a:r>
            <a:r>
              <a:rPr lang="en-US" altLang="zh-TW" dirty="0"/>
              <a:t>HTML</a:t>
            </a:r>
            <a:r>
              <a:rPr lang="zh-TW" altLang="en-US" dirty="0"/>
              <a:t>元素</a:t>
            </a:r>
            <a:r>
              <a:rPr lang="zh-TW" altLang="en-US" b="1" dirty="0"/>
              <a:t>相衝突</a:t>
            </a:r>
            <a:r>
              <a:rPr lang="zh-TW" altLang="en-US" dirty="0"/>
              <a:t>，因為所有的</a:t>
            </a:r>
            <a:r>
              <a:rPr lang="en-US" altLang="zh-TW" dirty="0"/>
              <a:t>HTML</a:t>
            </a:r>
            <a:r>
              <a:rPr lang="zh-TW" altLang="en-US" dirty="0"/>
              <a:t>元素名稱都是單個單詞的。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40" y="3501662"/>
            <a:ext cx="2344277" cy="1924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65" y="3539762"/>
            <a:ext cx="2400300" cy="1885950"/>
          </a:xfrm>
          <a:prstGeom prst="rect">
            <a:avLst/>
          </a:prstGeom>
        </p:spPr>
      </p:pic>
      <p:sp>
        <p:nvSpPr>
          <p:cNvPr id="9" name="禁止標誌 8"/>
          <p:cNvSpPr/>
          <p:nvPr/>
        </p:nvSpPr>
        <p:spPr>
          <a:xfrm>
            <a:off x="3399109" y="4089218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笑臉 9"/>
          <p:cNvSpPr/>
          <p:nvPr/>
        </p:nvSpPr>
        <p:spPr>
          <a:xfrm>
            <a:off x="7957699" y="4191000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：組件</a:t>
            </a:r>
            <a:r>
              <a:rPr lang="zh-TW" altLang="en-US" dirty="0"/>
              <a:t>檔案命名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檔名：使用 大寫駝峰（</a:t>
            </a:r>
            <a:r>
              <a:rPr lang="en-US" altLang="zh-TW" dirty="0" err="1"/>
              <a:t>PascalCase</a:t>
            </a:r>
            <a:r>
              <a:rPr lang="zh-TW" altLang="en-US" dirty="0"/>
              <a:t>） 或 橫線連接（</a:t>
            </a:r>
            <a:r>
              <a:rPr lang="en-US" altLang="zh-TW" dirty="0"/>
              <a:t>kebab-case</a:t>
            </a:r>
            <a:r>
              <a:rPr lang="zh-TW" altLang="en-US" dirty="0" smtClean="0"/>
              <a:t>），完整單詞</a:t>
            </a:r>
            <a:r>
              <a:rPr lang="zh-TW" altLang="en-US" dirty="0" smtClean="0">
                <a:solidFill>
                  <a:srgbClr val="FF0000"/>
                </a:solidFill>
              </a:rPr>
              <a:t>避免縮寫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7000" indent="0">
              <a:buNone/>
            </a:pPr>
            <a:r>
              <a:rPr lang="en-US" altLang="zh-TW" dirty="0" smtClean="0"/>
              <a:t>components/</a:t>
            </a:r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TodoList.vue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TodoItem.vue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done-</a:t>
            </a:r>
            <a:r>
              <a:rPr lang="en-US" altLang="zh-TW" dirty="0" err="1" smtClean="0"/>
              <a:t>list.vue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done-</a:t>
            </a:r>
            <a:r>
              <a:rPr lang="en-US" altLang="zh-TW" dirty="0" err="1" smtClean="0"/>
              <a:t>item.vue</a:t>
            </a:r>
            <a:endParaRPr lang="zh-TW" altLang="en-US" dirty="0"/>
          </a:p>
          <a:p>
            <a:pPr marL="127000" indent="0">
              <a:buNone/>
            </a:pPr>
            <a:endParaRPr lang="zh-TW" altLang="en-US" dirty="0"/>
          </a:p>
          <a:p>
            <a:pPr marL="1270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1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：組件</a:t>
            </a:r>
            <a:r>
              <a:rPr lang="zh-TW" altLang="en-US" dirty="0"/>
              <a:t>在 </a:t>
            </a:r>
            <a:r>
              <a:rPr lang="en-US" altLang="zh-TW" dirty="0"/>
              <a:t>JS/JSX </a:t>
            </a:r>
            <a:r>
              <a:rPr lang="zh-TW" altLang="en-US" dirty="0"/>
              <a:t>中命名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altLang="zh-TW" dirty="0"/>
              <a:t>JS/ JSX</a:t>
            </a:r>
            <a:r>
              <a:rPr lang="zh-TW" altLang="en-US" dirty="0"/>
              <a:t>中的組件名應該始終</a:t>
            </a:r>
            <a:r>
              <a:rPr lang="zh-TW" altLang="en-US" dirty="0" smtClean="0"/>
              <a:t>是大駝峰</a:t>
            </a:r>
            <a:r>
              <a:rPr lang="en-US" altLang="zh-TW" dirty="0"/>
              <a:t>(</a:t>
            </a:r>
            <a:r>
              <a:rPr lang="en-US" altLang="zh-TW" dirty="0" err="1"/>
              <a:t>PascalCase</a:t>
            </a:r>
            <a:r>
              <a:rPr lang="en-US" altLang="zh-TW" dirty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，儘管在較為簡單的應用中只使用</a:t>
            </a:r>
            <a:r>
              <a:rPr lang="en-US" altLang="zh-TW" dirty="0" err="1">
                <a:solidFill>
                  <a:srgbClr val="FF0000"/>
                </a:solidFill>
              </a:rPr>
              <a:t>Vue.component</a:t>
            </a:r>
            <a:r>
              <a:rPr lang="zh-TW" altLang="en-US" dirty="0"/>
              <a:t>進行全局組件註冊時，可以</a:t>
            </a:r>
            <a:r>
              <a:rPr lang="zh-TW" altLang="en-US" dirty="0" smtClean="0"/>
              <a:t>使用</a:t>
            </a:r>
            <a:r>
              <a:rPr lang="zh-TW" altLang="en-US" dirty="0"/>
              <a:t>橫線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(kebab-case)</a:t>
            </a:r>
            <a:r>
              <a:rPr lang="zh-TW" altLang="en-US" dirty="0" smtClean="0"/>
              <a:t>字</a:t>
            </a:r>
            <a:r>
              <a:rPr lang="zh-TW" altLang="en-US" dirty="0"/>
              <a:t>符串。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82" y="3219313"/>
            <a:ext cx="35528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46" y="1395551"/>
            <a:ext cx="5267325" cy="5410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411474"/>
            <a:ext cx="8686801" cy="1066800"/>
          </a:xfrm>
        </p:spPr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組件</a:t>
            </a:r>
            <a:r>
              <a:rPr lang="zh-TW" altLang="en-US" dirty="0"/>
              <a:t>在模版中的命名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我們可以看看官網說法</a:t>
            </a: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>
                <a:hlinkClick r:id="rId3"/>
              </a:rPr>
              <a:t>連結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12605" b="12101"/>
          <a:stretch/>
        </p:blipFill>
        <p:spPr>
          <a:xfrm>
            <a:off x="1259793" y="3439886"/>
            <a:ext cx="470535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特定</a:t>
            </a:r>
            <a:r>
              <a:rPr lang="zh-TW" altLang="en-US" dirty="0"/>
              <a:t>樣式、慣例的基礎組件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應用特定樣式和約定的基礎組件</a:t>
            </a:r>
            <a:r>
              <a:rPr lang="en-US" altLang="zh-TW" dirty="0"/>
              <a:t>(</a:t>
            </a:r>
            <a:r>
              <a:rPr lang="zh-TW" altLang="en-US" dirty="0"/>
              <a:t>也就是展示類的、無邏輯的或無狀態的組件</a:t>
            </a:r>
            <a:r>
              <a:rPr lang="en-US" altLang="zh-TW" dirty="0"/>
              <a:t>)</a:t>
            </a:r>
            <a:r>
              <a:rPr lang="zh-TW" altLang="en-US" dirty="0"/>
              <a:t>應該全部以一個特定的前綴開頭，比如</a:t>
            </a:r>
            <a:r>
              <a:rPr lang="en-US" altLang="zh-TW" dirty="0">
                <a:solidFill>
                  <a:srgbClr val="FF0000"/>
                </a:solidFill>
              </a:rPr>
              <a:t>Base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/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BaseButton.vue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BaseTable.vue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AppTable.vue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AppIcon.vue</a:t>
            </a:r>
            <a:endParaRPr lang="zh-TW" altLang="en-US" dirty="0"/>
          </a:p>
          <a:p>
            <a:pPr marL="12700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76800" y="2822147"/>
            <a:ext cx="2873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ts val="1600"/>
            </a:pPr>
            <a:r>
              <a:rPr lang="en-US" altLang="zh-TW" sz="2000" dirty="0">
                <a:solidFill>
                  <a:srgbClr val="595959"/>
                </a:solidFill>
              </a:rPr>
              <a:t>components/</a:t>
            </a:r>
          </a:p>
          <a:p>
            <a:pPr marL="127000" lvl="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ts val="1600"/>
            </a:pPr>
            <a:r>
              <a:rPr lang="en-US" altLang="zh-TW" sz="2000" dirty="0">
                <a:solidFill>
                  <a:srgbClr val="595959"/>
                </a:solidFill>
              </a:rPr>
              <a:t>| -   </a:t>
            </a:r>
            <a:r>
              <a:rPr lang="en-US" altLang="zh-TW" sz="2000" dirty="0" err="1" smtClean="0">
                <a:solidFill>
                  <a:srgbClr val="595959"/>
                </a:solidFill>
              </a:rPr>
              <a:t>VButton.vue</a:t>
            </a:r>
            <a:endParaRPr lang="en-US" altLang="zh-TW" sz="2000" dirty="0">
              <a:solidFill>
                <a:srgbClr val="595959"/>
              </a:solidFill>
            </a:endParaRPr>
          </a:p>
          <a:p>
            <a:pPr marL="127000" lvl="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ts val="1600"/>
            </a:pPr>
            <a:r>
              <a:rPr lang="en-US" altLang="zh-TW" sz="2000" dirty="0">
                <a:solidFill>
                  <a:srgbClr val="595959"/>
                </a:solidFill>
              </a:rPr>
              <a:t>| -   </a:t>
            </a:r>
            <a:r>
              <a:rPr lang="en-US" altLang="zh-TW" sz="2000" dirty="0" err="1" smtClean="0">
                <a:solidFill>
                  <a:srgbClr val="595959"/>
                </a:solidFill>
              </a:rPr>
              <a:t>VIcon.vue</a:t>
            </a:r>
            <a:endParaRPr lang="zh-TW" altLang="en-US" sz="2000" dirty="0">
              <a:solidFill>
                <a:srgbClr val="595959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0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單</a:t>
            </a:r>
            <a:r>
              <a:rPr lang="zh-TW" altLang="en-US" dirty="0"/>
              <a:t>例組件名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每頁只使用一次的組件：對於每個頁面只會使用一次的組件只應該擁有單個活躍實例的</a:t>
            </a:r>
            <a:r>
              <a:rPr lang="zh-TW" altLang="en-US" dirty="0" smtClean="0"/>
              <a:t>組件，應該</a:t>
            </a:r>
            <a:r>
              <a:rPr lang="zh-TW" altLang="en-US" dirty="0"/>
              <a:t>以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en-US" altLang="zh-TW" dirty="0"/>
              <a:t> </a:t>
            </a:r>
            <a:r>
              <a:rPr lang="zh-TW" altLang="en-US" dirty="0"/>
              <a:t>前綴命名，以示其唯一性，這些組件永遠不接受任何 </a:t>
            </a:r>
            <a:r>
              <a:rPr lang="en-US" altLang="zh-TW" dirty="0" smtClean="0"/>
              <a:t>props</a:t>
            </a:r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TheHeader.vue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TheSidebar.vue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TheFooter.vue</a:t>
            </a: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3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前言</a:t>
            </a:r>
            <a:endParaRPr sz="36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362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以下內容都是</a:t>
            </a: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由</a:t>
            </a:r>
            <a:r>
              <a:rPr lang="en-US" altLang="zh-TW" sz="2000" b="0" i="0" u="none" strike="noStrike" cap="none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Vue</a:t>
            </a: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風格</a:t>
            </a: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指南改編或向下延伸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 altLang="zh-TW" dirty="0" err="1" smtClean="0"/>
              <a:t>Vue</a:t>
            </a: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Style Guide</a:t>
            </a:r>
            <a:endParaRPr dirty="0"/>
          </a:p>
          <a:p>
            <a:pPr marL="594360" lvl="1" indent="-238759"/>
            <a:r>
              <a:rPr lang="en-US" altLang="zh-TW" dirty="0">
                <a:hlinkClick r:id="rId3"/>
              </a:rPr>
              <a:t>https://cn.vuejs.org/v2/style-guide/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4360" marR="0" lvl="1" indent="-1473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346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346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 descr="「angular icon」的圖片搜尋結果"/>
          <p:cNvSpPr/>
          <p:nvPr/>
        </p:nvSpPr>
        <p:spPr>
          <a:xfrm>
            <a:off x="5408612" y="2971800"/>
            <a:ext cx="2057400" cy="205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4" descr="data:image/png;base64,iVBORw0KGgoAAAANSUhEUgAAAOEAAADhCAMAAAAJbSJIAAAA0lBMVEX////DAC/dADHQADDdAC7BACXdAC/DAC3cACjCACrVa3zcACreHj3FHjvcACXbABXna33AABrBACG/ABLbABzcACHKN1DhN1HtwsnbABT+9vjAAB2+AADlp7G/AA/bABr02t/dipf64eX66u3tlKD41tvkVWrum6bys7vaAAjwq7TZfIrqf4798/XgJ0bVZXbjnKbNQVrjRl7SWmzgkp3GETnpd4b0vsXzuMDSHjzvys/sjZrptr7hLk7kT2bWN1DmYHLYdYTTXG7QTmLhoKjLAABRWjQVAAAMA0lEQVR4nO2da1viSBCFuYUYUTEEVIQJCILCiK7Oelldb+vu//9LS4KRhKrudHcVF+fJ+9FxIofAOV3Vl+RyGRkZGRkZGRkZGRkZGRkZGRkZGRkZGRkZCI939avHdb+I5dF72mnuFS0v/3Ow7peyDPpnl6O9UqFQzOftmn/7Z2/dL4iXyfim05jKK4QK86HIgx/9db8sNu7fqvVKuVCIKZzitNoffx+v+7Ux8Hi31dmK5MUVBiJd9+po3S+QxuBipxmXt6Bw+mm1PPv92/rO1Fuae6XCAkmF4VfSy39H3zke3zQbQB6m8NN3/p2s+yVrcT8c1SuIPIHCme9cfxvfedyvdLZweWKFoe/UvoPvDC7K1QVvUVUY+I7b+rnRg7qpt1T3ZPJSFM585/ZkQ31nOm4Zod6ipTAU2T74Y/PGO/fDjshbdBUGX8mWd32+Sb5ztN/oVFI+nVoKpzfScb1N8Z3BRaUj9RYjhfnQd9z1j3f6p9Nxi7o8LYWhSH+tvtMfH6p4C0FhPhzv7K7Jdx6GdTVvSVLRVJgPfMf/+LFq3znaryp7S4LGuKUvMRjvtFfpO4OLgnzcIrmDN7lrx0RiPm+51vtKxjs9bW+J0zzKHXlmCkPfyZ90lytvMj6santLjNLl9CK7hjcxFFnzlug7xw/DZsPAW2LUx9Pr/HDNFU5xau3l+M7RfqcuronUKO+Fl6rZJImB7/j//M0rj+AtcRpP4dVOakSF4XiH0Xd6pwWCt8RvYX3Wqei71Js4E+nVTrp0eVNvwfstBmztf15022JQmA/HO69E3zkfjojeEmcUjTC7bR6F+Vl/54e5wMGIT16Y9hGmqY+LbJt/IScjRoGF6nzYZZ76GD7hg9rhMJhPwrSPoKQ+oG0uMHfJ5DEBYdpHEFM/ge0QFL7xfQ/LW4krk1N/jvOLoPCOOoqZ0zhNXJkh9SOsK4LCswaXwCjtI3hSP6R2QlB4XudSuHe3cGmu1M/nW5Qh6lGHS+FosZ/U9bkUuhSF/SqTwMoLuDZb6lPiMDdpMAViFQ472FLfI41MCzwKS8/ItZlS385TBOaeeSK/c45cmyn17V2SwjeWQCwX0ItbLIHhXJMUPu1xKFxI+wie1CfFIVPkl6t442jic9xEosJ7jsgHaR9xxZH6pDic1sAcgdgUzR6xpL5Ha0j1m3SBW0Ph5T8YAsMnzr5V6YHYFL/JHKlPqX8DdsiBiKZ9xC3Za2yLqPCFXAOjaR9BT31iHOZy+9TIL+FpH+FQb6JFqfADnqiB2DiTXp+c+rWfRIVjokJR2kdMqIHRIvSDQ+6JNfDeRcofoNb67gNRYY8W+eVqWlp1iYHhdYkK+3VSIErSPoKY+rT6N8BoxcUXMO3Hiz+gpb5tkaeDSZFfOVy83OQ/sNqZVOsTK/wAUuR3gA2c/ffH4o9Iqe8ckBVeEGpgJO0LxVvwM0qtb1HjMJc7JQQiTPv7atEDa5soqU8O/FzuwbwGLjeAC7xUis7H4g/7nvlNJDW8ZzyaRz5M+96oUMy3gb8TUt+lr3brmdfATSBl+qUuIh8sQq3v0ZfYHhsParbewMWm4VrM2w748Jp3+H2yQELbuwne3nE9XEELe0fGqW/XGBTeGAZibOlFxPNsDymSYaapzxCH5m3vzv3ilQbBVzpYBe2Du2ua+tCYDTCMfCTtw35BoNDaBv9mOCVsvTMoNGx710HaT8IyJVBou2Bwapj6rX8ZFJpFfnkLGObsrQrX6rfA4NRwXp9c4QeYtb2R2r5Q+lJow8GpWeozxOE08o0GNSOQ9vezd2q23wIOTs1W83ks201Mqnwk7YeVmEKkB2iS+rbLshzaJPJh2kejv889M3B5gUnqswT+NPL1q3wk7aPQ+VSIzPoZpL5Dm+GOMFj6VQVpn4uWiX8qRKYbDFIfCVYT9Ge6SzvgIl+rq6KdXcjEpn6tz1D/Bui3vWHa5w6jj3qkEBlR6qc+S+AbtL0/t1XEGXytNv7aned3F39Jv9ZnqH/DV6cb+Z/bKuLMp7C+FCLfIe3UJ85wR+jWwOUqSILJPFO/FCKDU+1a3+fZHXRc1gvEr20Vc2Kj9/keUjg41e3wMwV+zCXUgGkfb5zPFSKDU83Ud155BGq2vZG0P4p9zmP7gOHgVHNenzzDHXGnFYhI2g9jY4aYQmRwqpf6pBXecbRq4MS2ihm9Kn6Kko3MjGnN69fgN9mMsU4NXAfTZ8m1APHd6sjgVCv1Ea8yQ6ftXa7D/58ov+IKbRf87kSnTGSKQ722N5L254k3KHHiADI41VnNR57hjjhW3+BVrsOvVjJsEgoRM9RJfZ/tbCn1Kh9J+8GoUopRdOK0u+D3NVKfuqRtjvpq7xF8xU/Ph3FeDxJAr1FPfYYZ7gjltjeS9voo1/pscajR9q5yVDPKqc9U4Qeo1sBI2pugWuuzxaF62xtJexNUU5+4wjuOYg1crvD8OdU1/EwVfoDiam8k7c1QrPVJW7qSHCudGFHucAWwWuojTQJzlJZ+7cG0N0Wpw0/c8JREqe0t3Fahj1Lqs8xwR6is9kY2UZqjkvoWxwx3hMpqb5a0j1BJ/dqfjH9QIfKZ0j5CYb9+i1Ohwo7nDk/aRyikPmMcqkS+YBOlMQrz+iwz3BHph5wINlGak5761C1dSVI3eI24T99Kn9fnq38D0g45wTZRFnYw/trFQIw/LfVJR5pAhiltbyTtHzoljKKN0Yb/Py31WRZ8zUmZ6a4g2yoEK/7w0z2xydyU1Ges8ANSVns3oXGLWpC4Quwjl5L6xB3Oi8gPOcHSXtT5EJzQ6iLLt+Spz7DCO4488rFNlKITNUSnziPDaHnqM1b4AdIaGNtEKbzpolN24bR+Suoz1r8B0kNOsLQXriwWKcS8Rpr69C1dSSRLv7DaviccBIkU2jU4ZpDV+ozt4BmStjeW9uIOq/AsaOx7JUl91go/QNL2xjZRihs7QoWY10hSn22GO0K89AvbRHkutl7xed7YXJk49ZnjUDbTjR2ZINnBIFaIeY049dkVCg85gZsoZT4jU2i3kL8r7PAzx6GkBsbSXjaTIzl1HnvRwtRnm+GOEEU+WtvLGsgShZjXCDv8yAiBiOAeYkcmSHxG/uQAzGtE8/q89W8A3vZGNlGm7JSSKcS8RpD6TCu80182dmSCzGdSnhUEV5+I5vWZ698AvO0Nt1WkzRhLn2+BeQ2e+uQjTSBo5GNpfyw/o0CqEB2ooKv5mFZ4x0Hb3shCS7nPpD2jBHNINPVZNjwlwVZ7l5C0T1uNKleI3hpsNR/5SBMIdsgJPDIhzWfSFNoe8qex1Gdb8DUHOeQEPSApbWVKypN0sH4NdkoPz5auJHCg0sAmY9LOQklRiE57voPUZzjSBAIjv/K2D3hJm0tNexpS7Wob8AtEInuFH4Cs9q5sAVKXhKc+78mCwMxnneGOoBxyoqNQCZYdzouc8TwogUWh0+ac//2ie9NkOHOXQaHtHSzrgXNHl/SHJZAV2m6eu7yPM25Qz78mKrRrPs+OPDFPdZrj0BRaHv+IG9DfH1FOi6QodPx/VvOcwN4LwXLMFdr+9eqeaEmwHFOFtnu72seSnpcMLcdMoV2r8ReEaZw2jCzHSKHlnazj2bn9OxPLMVDotLfX9QBkE8vRVmj7H9016Qt4vOxoatRUuHKDgZwX9M4+0XsecMtavcFATjs6zw7UUWj5azEYyOSuqW456grXaDCQ3lDZclQVOv51d92yEjw+V9U0qim03d2VPPtXiwc1y1FRuCEGAzmrK1hOusJpCbiUHgUHxxfVVMtJVeh424y7fdjpDdP6VWkdYf9jCd1sVgaHcsuRKrS9DTQYiNxyJArtliN7FsYmcbYlLh4lK4bcjTUYiMRyRAotf6MNBtJ/E1gOrvAbGAxEYDmYQtt7/Q4GA7nfQSwHKrRb9jKb2MtlajmpCmusu+xWzvHFYi9nQaHVfv9eBgPpvzUrQoWO/2tzSkBzBjdxy0mcE/W6uib2crnf6WBn7i11lmzVjL9GOZHCmst3bsdm8FTdiym0/J+b0WPipL8fWk7x9zEYyCBYCFBc5jT8+jm67BTd29/JYCDjyu9mMBkZGRkZGRkZGRkZGRkZGavhf8z/JYFySebOAAAAAElFTkSuQmCC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4" y="3128554"/>
            <a:ext cx="9984966" cy="362689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02" y="994954"/>
            <a:ext cx="1905000" cy="190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4731" y="5556069"/>
            <a:ext cx="1811383" cy="1199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緊密</a:t>
            </a:r>
            <a:r>
              <a:rPr lang="zh-TW" altLang="en-US" dirty="0"/>
              <a:t>耦合的組件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和父組件緊密耦合的子組件應該</a:t>
            </a:r>
            <a:r>
              <a:rPr lang="zh-TW" altLang="en-US" b="1" dirty="0"/>
              <a:t>以父組件名作為前綴</a:t>
            </a:r>
            <a:r>
              <a:rPr lang="zh-TW" altLang="en-US" b="1" dirty="0" smtClean="0"/>
              <a:t>命名</a:t>
            </a:r>
            <a:endParaRPr lang="en-US" altLang="zh-TW" b="1" dirty="0" smtClean="0"/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Searchbar.vue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SearchbarNavigation.vue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components/ 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TodoListItem.vue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TodoListItemButton.vue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：</a:t>
            </a:r>
            <a:r>
              <a:rPr lang="zh-TW" altLang="en-US" dirty="0"/>
              <a:t>順序性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組件名應該</a:t>
            </a:r>
            <a:r>
              <a:rPr lang="zh-TW" altLang="en-US" dirty="0" smtClean="0"/>
              <a:t>以層次</a:t>
            </a:r>
            <a:r>
              <a:rPr lang="zh-TW" altLang="en-US" dirty="0"/>
              <a:t>較高、較普遍的單詞開頭，以描述性的修飾詞</a:t>
            </a:r>
            <a:r>
              <a:rPr lang="zh-TW" altLang="en-US" dirty="0" smtClean="0"/>
              <a:t>結尾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components/ 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SearchButtonClear.vue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err="1"/>
              <a:t>SearchButtonRun.vue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SearchInputQuery.vue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SearchInputExcludeGlob.vue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5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：</a:t>
            </a:r>
            <a:r>
              <a:rPr lang="en-US" altLang="zh-TW" dirty="0"/>
              <a:t> Props </a:t>
            </a:r>
            <a:r>
              <a:rPr lang="zh-TW" altLang="en-US" dirty="0"/>
              <a:t>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在聲明 </a:t>
            </a:r>
            <a:r>
              <a:rPr lang="en-US" altLang="zh-TW" dirty="0"/>
              <a:t>prop </a:t>
            </a:r>
            <a:r>
              <a:rPr lang="zh-TW" altLang="en-US" dirty="0"/>
              <a:t>的時候，其命名應該始終使用 </a:t>
            </a:r>
            <a:r>
              <a:rPr lang="en-US" altLang="zh-TW" dirty="0" err="1" smtClean="0"/>
              <a:t>camelCase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r>
              <a:rPr lang="zh-TW" altLang="en-US" dirty="0"/>
              <a:t>在模板（</a:t>
            </a:r>
            <a:r>
              <a:rPr lang="en-US" altLang="zh-TW" dirty="0"/>
              <a:t>template</a:t>
            </a:r>
            <a:r>
              <a:rPr lang="zh-TW" altLang="en-US" dirty="0"/>
              <a:t>）和 </a:t>
            </a:r>
            <a:r>
              <a:rPr lang="en-US" altLang="zh-TW" dirty="0"/>
              <a:t>JSX </a:t>
            </a:r>
            <a:r>
              <a:rPr lang="zh-TW" altLang="en-US" dirty="0"/>
              <a:t>中應該始終使用 </a:t>
            </a:r>
            <a:r>
              <a:rPr lang="en-US" altLang="zh-TW" dirty="0"/>
              <a:t>kebab-case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4" y="2727143"/>
            <a:ext cx="1857375" cy="1266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44" y="5412649"/>
            <a:ext cx="2486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過去</a:t>
            </a:r>
            <a:r>
              <a:rPr lang="en-US" altLang="zh-TW" dirty="0" smtClean="0"/>
              <a:t>:</a:t>
            </a:r>
            <a:r>
              <a:rPr lang="zh-TW" altLang="en-US" dirty="0" smtClean="0"/>
              <a:t> 寫程式一定要寫註解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現在</a:t>
            </a:r>
            <a:r>
              <a:rPr lang="en-US" altLang="zh-TW" dirty="0" smtClean="0"/>
              <a:t>:</a:t>
            </a:r>
            <a:r>
              <a:rPr lang="zh-TW" altLang="en-US" dirty="0" smtClean="0"/>
              <a:t>良好的程式碼是你最好的註解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69" y="78050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17" y="1513113"/>
            <a:ext cx="4457700" cy="51339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97280" y="2035084"/>
            <a:ext cx="3997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程式註解說明須在程式碼的上方，</a:t>
            </a:r>
            <a:endParaRPr lang="en-US" altLang="zh-TW" sz="2000" dirty="0" smtClean="0"/>
          </a:p>
          <a:p>
            <a:r>
              <a:rPr lang="zh-TW" altLang="en-US" sz="2000" dirty="0" smtClean="0"/>
              <a:t>應避免在右方寫註解，不易閱讀</a:t>
            </a:r>
            <a:endParaRPr lang="zh-TW" altLang="en-US" sz="2000" dirty="0"/>
          </a:p>
        </p:txBody>
      </p:sp>
      <p:sp>
        <p:nvSpPr>
          <p:cNvPr id="7" name="Google Shape;841;p82"/>
          <p:cNvSpPr/>
          <p:nvPr/>
        </p:nvSpPr>
        <p:spPr>
          <a:xfrm>
            <a:off x="6967447" y="4798423"/>
            <a:ext cx="1775959" cy="21710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" name="Google Shape;845;p82"/>
          <p:cNvCxnSpPr>
            <a:stCxn id="7" idx="1"/>
            <a:endCxn id="6" idx="2"/>
          </p:cNvCxnSpPr>
          <p:nvPr/>
        </p:nvCxnSpPr>
        <p:spPr>
          <a:xfrm flipH="1" flipV="1">
            <a:off x="3095897" y="2742970"/>
            <a:ext cx="3871550" cy="2164004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83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r="8107"/>
          <a:stretch/>
        </p:blipFill>
        <p:spPr>
          <a:xfrm>
            <a:off x="3192780" y="2822209"/>
            <a:ext cx="8232866" cy="2986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5" name="Google Shape;825;p81"/>
          <p:cNvSpPr txBox="1"/>
          <p:nvPr/>
        </p:nvSpPr>
        <p:spPr>
          <a:xfrm>
            <a:off x="1097280" y="3105109"/>
            <a:ext cx="10477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說明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" name="Google Shape;826;p81"/>
          <p:cNvCxnSpPr>
            <a:stCxn id="9" idx="1"/>
            <a:endCxn id="5" idx="3"/>
          </p:cNvCxnSpPr>
          <p:nvPr/>
        </p:nvCxnSpPr>
        <p:spPr>
          <a:xfrm flipH="1">
            <a:off x="2145030" y="3360174"/>
            <a:ext cx="1497330" cy="37323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cxnSp>
        <p:nvCxnSpPr>
          <p:cNvPr id="7" name="Google Shape;827;p81"/>
          <p:cNvCxnSpPr>
            <a:stCxn id="10" idx="1"/>
            <a:endCxn id="8" idx="3"/>
          </p:cNvCxnSpPr>
          <p:nvPr/>
        </p:nvCxnSpPr>
        <p:spPr>
          <a:xfrm flipH="1">
            <a:off x="2145030" y="4302227"/>
            <a:ext cx="1497330" cy="37186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8" name="Google Shape;828;p81"/>
          <p:cNvSpPr txBox="1"/>
          <p:nvPr/>
        </p:nvSpPr>
        <p:spPr>
          <a:xfrm>
            <a:off x="1097280" y="4047025"/>
            <a:ext cx="10477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參數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829;p81"/>
          <p:cNvSpPr/>
          <p:nvPr/>
        </p:nvSpPr>
        <p:spPr>
          <a:xfrm>
            <a:off x="3642360" y="3099896"/>
            <a:ext cx="7010400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830;p81"/>
          <p:cNvSpPr/>
          <p:nvPr/>
        </p:nvSpPr>
        <p:spPr>
          <a:xfrm>
            <a:off x="3642360" y="3710056"/>
            <a:ext cx="7010400" cy="118434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831;p81"/>
          <p:cNvSpPr/>
          <p:nvPr/>
        </p:nvSpPr>
        <p:spPr>
          <a:xfrm>
            <a:off x="3642360" y="4959649"/>
            <a:ext cx="7010400" cy="4542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" name="Google Shape;832;p81"/>
          <p:cNvCxnSpPr>
            <a:stCxn id="11" idx="1"/>
            <a:endCxn id="13" idx="3"/>
          </p:cNvCxnSpPr>
          <p:nvPr/>
        </p:nvCxnSpPr>
        <p:spPr>
          <a:xfrm flipH="1">
            <a:off x="2119526" y="5186785"/>
            <a:ext cx="1522834" cy="121672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13" name="Google Shape;833;p81"/>
          <p:cNvSpPr txBox="1"/>
          <p:nvPr/>
        </p:nvSpPr>
        <p:spPr>
          <a:xfrm>
            <a:off x="1122783" y="5016069"/>
            <a:ext cx="9967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回傳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97280" y="1997415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輸入</a:t>
            </a:r>
            <a:r>
              <a:rPr lang="en-US" altLang="zh-TW" sz="2000" dirty="0" smtClean="0"/>
              <a:t>’/**’</a:t>
            </a:r>
            <a:r>
              <a:rPr lang="zh-TW" altLang="en-US" sz="2000" dirty="0"/>
              <a:t>，</a:t>
            </a:r>
            <a:r>
              <a:rPr lang="en-US" altLang="zh-TW" sz="2000" dirty="0"/>
              <a:t>IDE</a:t>
            </a:r>
            <a:r>
              <a:rPr lang="zh-TW" altLang="en-US" sz="2000" dirty="0"/>
              <a:t>會幫助你建立註解區塊</a:t>
            </a:r>
          </a:p>
        </p:txBody>
      </p:sp>
    </p:spTree>
    <p:extLst>
      <p:ext uri="{BB962C8B-B14F-4D97-AF65-F5344CB8AC3E}">
        <p14:creationId xmlns:p14="http://schemas.microsoft.com/office/powerpoint/2010/main" val="33746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20" y="3099951"/>
            <a:ext cx="8372109" cy="27907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5" name="Google Shape;841;p82"/>
          <p:cNvSpPr/>
          <p:nvPr/>
        </p:nvSpPr>
        <p:spPr>
          <a:xfrm>
            <a:off x="3368664" y="4235024"/>
            <a:ext cx="1078598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842;p82"/>
          <p:cNvSpPr txBox="1"/>
          <p:nvPr/>
        </p:nvSpPr>
        <p:spPr>
          <a:xfrm>
            <a:off x="1541463" y="2161036"/>
            <a:ext cx="1295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名</a:t>
            </a:r>
            <a:r>
              <a:rPr lang="zh-TW" altLang="en-US" sz="3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稱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843;p82"/>
          <p:cNvSpPr txBox="1"/>
          <p:nvPr/>
        </p:nvSpPr>
        <p:spPr>
          <a:xfrm>
            <a:off x="4745052" y="2130159"/>
            <a:ext cx="12023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型別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44;p82"/>
          <p:cNvSpPr txBox="1"/>
          <p:nvPr/>
        </p:nvSpPr>
        <p:spPr>
          <a:xfrm>
            <a:off x="7678592" y="2157288"/>
            <a:ext cx="24619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參數描述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" name="Google Shape;845;p82"/>
          <p:cNvCxnSpPr>
            <a:stCxn id="5" idx="0"/>
            <a:endCxn id="6" idx="2"/>
          </p:cNvCxnSpPr>
          <p:nvPr/>
        </p:nvCxnSpPr>
        <p:spPr>
          <a:xfrm flipH="1" flipV="1">
            <a:off x="2189163" y="2745811"/>
            <a:ext cx="1718800" cy="1489213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10" name="Google Shape;846;p82"/>
          <p:cNvSpPr/>
          <p:nvPr/>
        </p:nvSpPr>
        <p:spPr>
          <a:xfrm>
            <a:off x="4555664" y="4235024"/>
            <a:ext cx="1531628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" name="Google Shape;847;p82"/>
          <p:cNvCxnSpPr>
            <a:stCxn id="10" idx="0"/>
            <a:endCxn id="7" idx="2"/>
          </p:cNvCxnSpPr>
          <p:nvPr/>
        </p:nvCxnSpPr>
        <p:spPr>
          <a:xfrm flipV="1">
            <a:off x="5321478" y="2714934"/>
            <a:ext cx="24753" cy="1520090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12" name="Google Shape;848;p82"/>
          <p:cNvSpPr/>
          <p:nvPr/>
        </p:nvSpPr>
        <p:spPr>
          <a:xfrm>
            <a:off x="6178276" y="4235024"/>
            <a:ext cx="2573837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Google Shape;849;p82"/>
          <p:cNvCxnSpPr>
            <a:stCxn id="12" idx="0"/>
            <a:endCxn id="8" idx="2"/>
          </p:cNvCxnSpPr>
          <p:nvPr/>
        </p:nvCxnSpPr>
        <p:spPr>
          <a:xfrm flipV="1">
            <a:off x="7465195" y="2742063"/>
            <a:ext cx="1444395" cy="1492961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02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</a:t>
            </a:r>
            <a:r>
              <a:rPr lang="zh-TW" altLang="en-US" dirty="0"/>
              <a:t>試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開發團隊寫測試，通常有三種模式：</a:t>
            </a:r>
          </a:p>
          <a:p>
            <a:pPr marL="584200" indent="-457200">
              <a:buFont typeface="+mj-lt"/>
              <a:buAutoNum type="arabicPeriod"/>
            </a:pPr>
            <a:r>
              <a:rPr lang="zh-TW" altLang="en-US" dirty="0"/>
              <a:t>先寫測試再開發</a:t>
            </a:r>
          </a:p>
          <a:p>
            <a:pPr marL="584200" indent="-457200">
              <a:buFont typeface="+mj-lt"/>
              <a:buAutoNum type="arabicPeriod"/>
            </a:pPr>
            <a:r>
              <a:rPr lang="zh-TW" altLang="en-US" dirty="0"/>
              <a:t>開發完成再寫測試</a:t>
            </a:r>
          </a:p>
          <a:p>
            <a:pPr marL="584200" indent="-457200">
              <a:buFont typeface="+mj-lt"/>
              <a:buAutoNum type="arabicPeriod"/>
            </a:pPr>
            <a:r>
              <a:rPr lang="zh-TW" altLang="en-US" dirty="0" smtClean="0"/>
              <a:t>無招勝有招，不寫測試（誤）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86813" y="5065693"/>
            <a:ext cx="3406702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/>
            <a:r>
              <a:rPr lang="en-US" altLang="zh-TW" sz="2000" dirty="0" smtClean="0">
                <a:hlinkClick r:id="rId2"/>
              </a:rPr>
              <a:t>TDD</a:t>
            </a:r>
            <a:r>
              <a:rPr lang="zh-TW" altLang="en-US" sz="2000" dirty="0" smtClean="0">
                <a:hlinkClick r:id="rId2"/>
              </a:rPr>
              <a:t>開發五步驟，延伸學習</a:t>
            </a:r>
            <a:endParaRPr lang="en-US" altLang="zh-TW" sz="2000" dirty="0" smtClean="0"/>
          </a:p>
          <a:p>
            <a:pPr marL="127000"/>
            <a:endParaRPr lang="en-US" altLang="zh-TW" sz="2000" dirty="0" smtClean="0"/>
          </a:p>
          <a:p>
            <a:pPr marL="127000"/>
            <a:r>
              <a:rPr lang="en-US" altLang="zh-TW" sz="2000" dirty="0" err="1" smtClean="0">
                <a:hlinkClick r:id="rId3"/>
              </a:rPr>
              <a:t>Vue</a:t>
            </a:r>
            <a:r>
              <a:rPr lang="zh-TW" altLang="en-US" sz="2000" dirty="0" smtClean="0">
                <a:hlinkClick r:id="rId3"/>
              </a:rPr>
              <a:t>單元測試教程</a:t>
            </a:r>
            <a:endParaRPr lang="zh-TW" altLang="en-US" sz="2000" dirty="0"/>
          </a:p>
          <a:p>
            <a:pPr marL="12700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9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1" y="1734777"/>
            <a:ext cx="868680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寫測試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紅燈</a:t>
            </a:r>
            <a:r>
              <a:rPr lang="en-US" altLang="zh-TW" dirty="0" smtClean="0"/>
              <a:t>(fail)=&gt;</a:t>
            </a:r>
            <a:r>
              <a:rPr lang="zh-TW" altLang="en-US" dirty="0" smtClean="0"/>
              <a:t> 寫程式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綠燈</a:t>
            </a:r>
            <a:r>
              <a:rPr lang="en-US" altLang="zh-TW" dirty="0" smtClean="0"/>
              <a:t>(success) =&gt; </a:t>
            </a:r>
            <a:r>
              <a:rPr lang="zh-TW" altLang="en-US" dirty="0" smtClean="0"/>
              <a:t>重構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寫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)</a:t>
            </a:r>
          </a:p>
          <a:p>
            <a:pPr marL="12700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test/unit</a:t>
            </a:r>
            <a:r>
              <a:rPr lang="zh-TW" altLang="en-US" dirty="0" smtClean="0"/>
              <a:t>底下新</a:t>
            </a:r>
            <a:r>
              <a:rPr lang="zh-TW" altLang="en-US" dirty="0"/>
              <a:t>增</a:t>
            </a:r>
            <a:r>
              <a:rPr lang="en-US" altLang="zh-TW" dirty="0" smtClean="0"/>
              <a:t>XXX.spec.js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XXX.js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127000" indent="0">
              <a:buNone/>
            </a:pPr>
            <a:r>
              <a:rPr lang="zh-TW" altLang="en-US" dirty="0"/>
              <a:t>思考</a:t>
            </a:r>
            <a:r>
              <a:rPr lang="zh-TW" altLang="en-US" dirty="0" smtClean="0"/>
              <a:t>使用者</a:t>
            </a:r>
            <a:r>
              <a:rPr lang="zh-TW" altLang="en-US" dirty="0"/>
              <a:t>的操作</a:t>
            </a:r>
            <a:r>
              <a:rPr lang="zh-TW" altLang="en-US" dirty="0" smtClean="0"/>
              <a:t>行為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寫程式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寫測試</a:t>
            </a: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xxx.vue</a:t>
            </a:r>
            <a:r>
              <a:rPr lang="zh-TW" altLang="en-US" dirty="0" smtClean="0"/>
              <a:t>同一層新增</a:t>
            </a:r>
            <a:r>
              <a:rPr lang="en-US" altLang="zh-TW" dirty="0" smtClean="0"/>
              <a:t>xxx.test.js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84" y="3042420"/>
            <a:ext cx="2171700" cy="657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84" y="5092474"/>
            <a:ext cx="2171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189410"/>
            <a:ext cx="8686801" cy="1066800"/>
          </a:xfrm>
        </p:spPr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1" y="1132114"/>
            <a:ext cx="868680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寫測試前總覺得自己的程式不好寫測試</a:t>
            </a:r>
            <a:r>
              <a:rPr lang="en-US" altLang="zh-TW" dirty="0" smtClean="0"/>
              <a:t>?</a:t>
            </a:r>
            <a:r>
              <a:rPr lang="zh-TW" altLang="en-US" dirty="0" smtClean="0"/>
              <a:t>除了</a:t>
            </a:r>
            <a:r>
              <a:rPr lang="en-US" altLang="zh-TW" dirty="0" smtClean="0"/>
              <a:t>SOLID</a:t>
            </a:r>
            <a:r>
              <a:rPr lang="zh-TW" altLang="en-US" dirty="0" smtClean="0"/>
              <a:t>，我還能做些甚麼</a:t>
            </a:r>
            <a:r>
              <a:rPr lang="en-US" altLang="zh-TW" dirty="0" smtClean="0"/>
              <a:t>?</a:t>
            </a:r>
          </a:p>
          <a:p>
            <a:pPr marL="127000" indent="0">
              <a:buNone/>
            </a:pPr>
            <a:r>
              <a:rPr lang="zh-TW" altLang="en-US" dirty="0" smtClean="0"/>
              <a:t>善用</a:t>
            </a:r>
            <a:r>
              <a:rPr lang="zh-TW" altLang="en-US" dirty="0" smtClean="0">
                <a:solidFill>
                  <a:srgbClr val="FF0000"/>
                </a:solidFill>
              </a:rPr>
              <a:t>區域變數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回傳值</a:t>
            </a:r>
            <a:r>
              <a:rPr lang="zh-TW" altLang="en-US" dirty="0" smtClean="0"/>
              <a:t>，讓你的函數好測試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3" y="2406150"/>
            <a:ext cx="7115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大綱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4"/>
          <p:cNvSpPr txBox="1">
            <a:spLocks noGrp="1"/>
          </p:cNvSpPr>
          <p:nvPr>
            <p:ph type="body" idx="1"/>
          </p:nvPr>
        </p:nvSpPr>
        <p:spPr>
          <a:xfrm>
            <a:off x="417512" y="1915886"/>
            <a:ext cx="9982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altLang="en-US" dirty="0" smtClean="0"/>
              <a:t>規</a:t>
            </a:r>
            <a:r>
              <a:rPr lang="zh-TW" altLang="en-US" dirty="0"/>
              <a:t>範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命名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註解</a:t>
            </a:r>
            <a:endParaRPr lang="en-US" altLang="zh-TW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altLang="en-US" dirty="0" smtClean="0"/>
              <a:t>測試</a:t>
            </a:r>
            <a:endParaRPr lang="en-US" altLang="zh-TW" dirty="0" smtClean="0"/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 lang="en-US" altLang="zh-TW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indent="0" algn="ctr">
              <a:buNone/>
            </a:pPr>
            <a:r>
              <a:rPr lang="en-US" altLang="zh-TW" dirty="0"/>
              <a:t>SCSS</a:t>
            </a:r>
            <a:r>
              <a:rPr lang="zh-TW" altLang="en-US" dirty="0"/>
              <a:t>開發</a:t>
            </a:r>
            <a:r>
              <a:rPr lang="zh-TW" altLang="en-US" dirty="0" smtClean="0"/>
              <a:t>規範</a:t>
            </a:r>
            <a:r>
              <a:rPr lang="en-US" altLang="zh-TW" dirty="0" smtClean="0"/>
              <a:t>(</a:t>
            </a:r>
            <a:r>
              <a:rPr lang="zh-TW" altLang="en-US" dirty="0"/>
              <a:t>待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38100" marR="0" lv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JS</a:t>
            </a:r>
            <a:r>
              <a:rPr lang="zh-TW" altLang="en-US" dirty="0" smtClean="0"/>
              <a:t>判斷上，請使用</a:t>
            </a:r>
            <a:r>
              <a:rPr lang="en-US" altLang="zh-TW" dirty="0" smtClean="0"/>
              <a:t>===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!==</a:t>
            </a:r>
            <a:r>
              <a:rPr lang="zh-TW" altLang="en-US" dirty="0" smtClean="0"/>
              <a:t>，加強型別檢</a:t>
            </a:r>
            <a:r>
              <a:rPr lang="zh-TW" altLang="en-US" dirty="0"/>
              <a:t>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在單一行的</a:t>
            </a:r>
            <a:r>
              <a:rPr lang="en-US" altLang="zh-TW" dirty="0" smtClean="0"/>
              <a:t>if / for</a:t>
            </a:r>
            <a:r>
              <a:rPr lang="zh-TW" altLang="en-US" dirty="0" smtClean="0"/>
              <a:t>，</a:t>
            </a:r>
            <a:r>
              <a:rPr lang="zh-TW" altLang="en-US" dirty="0" smtClean="0"/>
              <a:t>請寫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</a:t>
            </a:r>
            <a:r>
              <a:rPr lang="en-US" altLang="zh-TW" dirty="0" err="1"/>
              <a:t>t</a:t>
            </a:r>
            <a:r>
              <a:rPr lang="zh-TW" altLang="en-US" dirty="0" smtClean="0"/>
              <a:t>，取代使用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r>
              <a:rPr lang="zh-TW" altLang="en-US" dirty="0"/>
              <a:t>應避免</a:t>
            </a:r>
            <a:r>
              <a:rPr lang="en-US" altLang="zh-TW" dirty="0"/>
              <a:t>If </a:t>
            </a:r>
            <a:r>
              <a:rPr lang="en-US" altLang="zh-TW" dirty="0" smtClean="0"/>
              <a:t>else </a:t>
            </a:r>
            <a:r>
              <a:rPr lang="en-US" altLang="zh-TW" dirty="0"/>
              <a:t>If</a:t>
            </a:r>
            <a:r>
              <a:rPr lang="zh-TW" altLang="en-US" dirty="0"/>
              <a:t> 過多層，造成巢狀結構 </a:t>
            </a:r>
            <a:endParaRPr lang="en-US" altLang="zh-TW" dirty="0"/>
          </a:p>
          <a:p>
            <a:r>
              <a:rPr lang="zh-TW" altLang="en-US" dirty="0"/>
              <a:t>應</a:t>
            </a:r>
            <a:r>
              <a:rPr lang="zh-TW" altLang="en-US" dirty="0" smtClean="0"/>
              <a:t>避免使用多層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zh-TW" altLang="en-US" dirty="0">
                <a:solidFill>
                  <a:srgbClr val="FF0000"/>
                </a:solidFill>
              </a:rPr>
              <a:t>元</a:t>
            </a:r>
            <a:r>
              <a:rPr lang="zh-TW" altLang="en-US" dirty="0" smtClean="0">
                <a:solidFill>
                  <a:srgbClr val="FF0000"/>
                </a:solidFill>
              </a:rPr>
              <a:t>運算子</a:t>
            </a:r>
            <a:r>
              <a:rPr lang="zh-TW" altLang="en-US" dirty="0" smtClean="0"/>
              <a:t>，</a:t>
            </a:r>
            <a:r>
              <a:rPr lang="zh-TW" altLang="en-US" dirty="0"/>
              <a:t>造成不易</a:t>
            </a:r>
            <a:r>
              <a:rPr lang="zh-TW" altLang="en-US" dirty="0" smtClean="0"/>
              <a:t>維護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     [</a:t>
            </a:r>
            <a:r>
              <a:rPr lang="en-US" altLang="zh-TW" dirty="0"/>
              <a:t>A</a:t>
            </a:r>
            <a:r>
              <a:rPr lang="zh-TW" altLang="en-US" dirty="0"/>
              <a:t>判斷式</a:t>
            </a:r>
            <a:r>
              <a:rPr lang="en-US" altLang="zh-TW" dirty="0"/>
              <a:t>?A</a:t>
            </a:r>
            <a:r>
              <a:rPr lang="zh-TW" altLang="en-US" dirty="0"/>
              <a:t>條件成立</a:t>
            </a:r>
            <a:r>
              <a:rPr lang="en-US" altLang="zh-TW" dirty="0"/>
              <a:t>:A</a:t>
            </a:r>
            <a:r>
              <a:rPr lang="zh-TW" altLang="en-US" dirty="0"/>
              <a:t>不成立使用</a:t>
            </a:r>
            <a:r>
              <a:rPr lang="en-US" altLang="zh-TW" dirty="0"/>
              <a:t>B</a:t>
            </a:r>
            <a:r>
              <a:rPr lang="zh-TW" altLang="en-US" dirty="0"/>
              <a:t>判斷式</a:t>
            </a:r>
            <a:r>
              <a:rPr lang="en-US" altLang="zh-TW" dirty="0"/>
              <a:t>? B</a:t>
            </a:r>
            <a:r>
              <a:rPr lang="zh-TW" altLang="en-US" dirty="0"/>
              <a:t>條件成立</a:t>
            </a:r>
            <a:r>
              <a:rPr lang="en-US" altLang="zh-TW" dirty="0"/>
              <a:t>:B</a:t>
            </a:r>
            <a:r>
              <a:rPr lang="zh-TW" altLang="en-US" dirty="0"/>
              <a:t>不成立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取代</a:t>
            </a:r>
            <a:r>
              <a:rPr lang="en-US" altLang="zh-TW" dirty="0" smtClean="0"/>
              <a:t>require</a:t>
            </a:r>
            <a:r>
              <a:rPr lang="zh-TW" altLang="en-US" dirty="0"/>
              <a:t>，使用</a:t>
            </a:r>
            <a:r>
              <a:rPr lang="en-US" altLang="zh-TW" dirty="0"/>
              <a:t>export</a:t>
            </a:r>
            <a:r>
              <a:rPr lang="zh-TW" altLang="en-US" dirty="0"/>
              <a:t>取代</a:t>
            </a:r>
            <a:r>
              <a:rPr lang="en-US" altLang="zh-TW" dirty="0" err="1"/>
              <a:t>module.exports</a:t>
            </a:r>
            <a:endParaRPr lang="en-US" altLang="zh-TW" dirty="0" smtClean="0"/>
          </a:p>
          <a:p>
            <a:pPr marL="127000" indent="0">
              <a:buNone/>
            </a:pP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8" y="5493543"/>
            <a:ext cx="2876550" cy="600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74" y="5493543"/>
            <a:ext cx="2085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不要在模塊輸入使用通配符 *，如右圖示</a:t>
            </a:r>
            <a:endParaRPr lang="en-US" altLang="zh-TW" dirty="0" smtClean="0"/>
          </a:p>
          <a:p>
            <a:r>
              <a:rPr lang="zh-TW" altLang="en-US" dirty="0"/>
              <a:t>如果模塊只有一個輸出值，就使用</a:t>
            </a:r>
            <a:r>
              <a:rPr lang="en-US" altLang="zh-TW" dirty="0"/>
              <a:t>export default</a:t>
            </a:r>
            <a:r>
              <a:rPr lang="zh-TW" altLang="en-US" dirty="0"/>
              <a:t>，如果模塊有多個輸出值，就不使用</a:t>
            </a:r>
            <a:r>
              <a:rPr lang="en-US" altLang="zh-TW" dirty="0"/>
              <a:t>export default</a:t>
            </a:r>
            <a:r>
              <a:rPr lang="zh-TW" altLang="en-US" dirty="0"/>
              <a:t>，</a:t>
            </a:r>
            <a:r>
              <a:rPr lang="en-US" altLang="zh-TW" dirty="0"/>
              <a:t>export default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export</a:t>
            </a:r>
            <a:r>
              <a:rPr lang="zh-TW" altLang="en-US" dirty="0"/>
              <a:t>不要同時使用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程式上</a:t>
            </a:r>
            <a:r>
              <a:rPr lang="zh-TW" altLang="en-US" dirty="0" smtClean="0"/>
              <a:t>版前</a:t>
            </a:r>
            <a:r>
              <a:rPr lang="zh-TW" altLang="en-US" dirty="0"/>
              <a:t>先</a:t>
            </a:r>
            <a:r>
              <a:rPr lang="zh-TW" altLang="en-US" dirty="0" smtClean="0"/>
              <a:t>拿</a:t>
            </a:r>
            <a:r>
              <a:rPr lang="zh-TW" altLang="en-US" dirty="0"/>
              <a:t>掉註解之程式、</a:t>
            </a:r>
            <a:r>
              <a:rPr lang="en-US" altLang="zh-TW" dirty="0"/>
              <a:t>console.log</a:t>
            </a:r>
            <a:r>
              <a:rPr lang="zh-TW" altLang="en-US" dirty="0"/>
              <a:t>、</a:t>
            </a:r>
            <a:r>
              <a:rPr lang="en-US" altLang="zh-TW" dirty="0" smtClean="0"/>
              <a:t>debugger</a:t>
            </a:r>
          </a:p>
          <a:p>
            <a:r>
              <a:rPr lang="en-US" altLang="zh-TW" dirty="0"/>
              <a:t>Dependencies</a:t>
            </a:r>
            <a:r>
              <a:rPr lang="zh-TW" altLang="en-US" dirty="0"/>
              <a:t>只留程式上線的依賴，其餘放到</a:t>
            </a:r>
            <a:r>
              <a:rPr lang="en-US" altLang="zh-TW" dirty="0" err="1"/>
              <a:t>devDependencies</a:t>
            </a:r>
            <a:r>
              <a:rPr lang="zh-TW" altLang="en-US" dirty="0"/>
              <a:t>開發階段的</a:t>
            </a:r>
            <a:r>
              <a:rPr lang="zh-TW" altLang="en-US" dirty="0" smtClean="0"/>
              <a:t>依賴</a:t>
            </a:r>
            <a:endParaRPr lang="en-US" altLang="zh-TW" dirty="0"/>
          </a:p>
          <a:p>
            <a:r>
              <a:rPr lang="zh-TW" altLang="en-US" dirty="0"/>
              <a:t>請使用</a:t>
            </a:r>
            <a:r>
              <a:rPr lang="en-US" altLang="zh-TW" dirty="0"/>
              <a:t>arrow function</a:t>
            </a:r>
            <a:r>
              <a:rPr lang="zh-TW" altLang="en-US" dirty="0"/>
              <a:t>，避免用</a:t>
            </a:r>
            <a:r>
              <a:rPr lang="en-US" altLang="zh-TW" dirty="0"/>
              <a:t>let XXX = function </a:t>
            </a:r>
            <a:r>
              <a:rPr lang="en-US" altLang="zh-TW" dirty="0" smtClean="0"/>
              <a:t>(){ }; </a:t>
            </a:r>
            <a:r>
              <a:rPr lang="en-US" altLang="zh-TW" dirty="0" err="1"/>
              <a:t>XXX.bind</a:t>
            </a:r>
            <a:r>
              <a:rPr lang="en-US" altLang="zh-TW" dirty="0"/>
              <a:t>(this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84" y="1600200"/>
            <a:ext cx="3390900" cy="904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9" y="5144244"/>
            <a:ext cx="6448425" cy="952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16600" y="52388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20" y="2943497"/>
            <a:ext cx="4819650" cy="138112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有些非正規化寫法，雖然可以編譯成功，但以團隊開發角度應該避免，舉例來說。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/>
          </a:p>
          <a:p>
            <a:pPr marL="127000" indent="0" algn="r">
              <a:buNone/>
            </a:pPr>
            <a:r>
              <a:rPr lang="en-US" altLang="zh-TW" dirty="0" err="1" smtClean="0">
                <a:hlinkClick r:id="rId3"/>
              </a:rPr>
              <a:t>Airbnb</a:t>
            </a:r>
            <a:r>
              <a:rPr lang="en-US" altLang="zh-TW" dirty="0" smtClean="0">
                <a:hlinkClick r:id="rId3"/>
              </a:rPr>
              <a:t> JavaScript Style Guide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78" y="2732450"/>
            <a:ext cx="5162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觀念篇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避免</a:t>
            </a:r>
            <a:r>
              <a:rPr lang="en-US" altLang="zh-TW" dirty="0"/>
              <a:t>hard code</a:t>
            </a:r>
            <a:r>
              <a:rPr lang="zh-TW" altLang="en-US" dirty="0"/>
              <a:t>、</a:t>
            </a:r>
            <a:r>
              <a:rPr lang="en-US" altLang="zh-TW" dirty="0"/>
              <a:t>dead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</a:t>
            </a:r>
            <a:r>
              <a:rPr lang="en-US" altLang="zh-TW" dirty="0" smtClean="0">
                <a:hlinkClick r:id="rId2"/>
              </a:rPr>
              <a:t>typescript</a:t>
            </a:r>
            <a:r>
              <a:rPr lang="zh-TW" altLang="en-US" dirty="0" smtClean="0">
                <a:hlinkClick r:id="rId2"/>
              </a:rPr>
              <a:t> 可以使用列舉</a:t>
            </a:r>
            <a:r>
              <a:rPr lang="zh-TW" altLang="en-US" dirty="0" smtClean="0"/>
              <a:t>，增加可讀性</a:t>
            </a:r>
            <a:endParaRPr lang="en-US" altLang="zh-TW" dirty="0"/>
          </a:p>
          <a:p>
            <a:r>
              <a:rPr lang="zh-TW" altLang="en-US" dirty="0"/>
              <a:t>除非不得已，不然不要努力替自己造輪子</a:t>
            </a:r>
          </a:p>
          <a:p>
            <a:r>
              <a:rPr lang="zh-TW" altLang="en-US" dirty="0"/>
              <a:t>寧可一處寫，也不要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paste</a:t>
            </a:r>
            <a:r>
              <a:rPr lang="zh-TW" altLang="en-US" dirty="0" smtClean="0"/>
              <a:t>、改一下，寫百次</a:t>
            </a:r>
            <a:endParaRPr lang="en-US" altLang="zh-TW" dirty="0" smtClean="0"/>
          </a:p>
          <a:p>
            <a:r>
              <a:rPr lang="zh-TW" altLang="en-US" dirty="0" smtClean="0"/>
              <a:t>寧可</a:t>
            </a:r>
            <a:r>
              <a:rPr lang="en-US" altLang="zh-TW" dirty="0" smtClean="0"/>
              <a:t>study</a:t>
            </a:r>
            <a:r>
              <a:rPr lang="zh-TW" altLang="en-US" dirty="0"/>
              <a:t> </a:t>
            </a:r>
            <a:r>
              <a:rPr lang="en-US" altLang="zh-TW" dirty="0" smtClean="0"/>
              <a:t>document</a:t>
            </a:r>
            <a:r>
              <a:rPr lang="zh-TW" altLang="en-US" dirty="0" smtClean="0"/>
              <a:t>，也不要一</a:t>
            </a:r>
            <a:r>
              <a:rPr lang="zh-TW" altLang="en-US" dirty="0"/>
              <a:t>直</a:t>
            </a:r>
            <a:r>
              <a:rPr lang="en-US" altLang="zh-TW" dirty="0" smtClean="0"/>
              <a:t>try.. </a:t>
            </a:r>
            <a:r>
              <a:rPr lang="en-US" altLang="zh-TW" dirty="0"/>
              <a:t>c</a:t>
            </a:r>
            <a:r>
              <a:rPr lang="en-US" altLang="zh-TW" dirty="0" smtClean="0"/>
              <a:t>atch.. </a:t>
            </a:r>
            <a:r>
              <a:rPr lang="en-US" altLang="zh-TW" dirty="0"/>
              <a:t>r</a:t>
            </a:r>
            <a:r>
              <a:rPr lang="en-US" altLang="zh-TW" dirty="0" smtClean="0"/>
              <a:t>etry..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不該閉門造車，多閱讀別人寫的程式碼、官方的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zh-TW" altLang="en-US" dirty="0" smtClean="0"/>
              <a:t>技術重要</a:t>
            </a:r>
            <a:r>
              <a:rPr lang="en-US" altLang="zh-TW" dirty="0" smtClean="0"/>
              <a:t>?</a:t>
            </a:r>
            <a:r>
              <a:rPr lang="zh-TW" altLang="en-US" dirty="0" smtClean="0"/>
              <a:t>還是知識領域重要</a:t>
            </a:r>
            <a:r>
              <a:rPr lang="en-US" altLang="zh-TW" dirty="0" smtClean="0"/>
              <a:t>?</a:t>
            </a:r>
            <a:r>
              <a:rPr lang="zh-TW" altLang="en-US" dirty="0" smtClean="0"/>
              <a:t>實踐正確觀念與標準更重要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00674" y="556477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hlinkClick r:id="rId3"/>
              </a:rPr>
              <a:t>SOLID</a:t>
            </a:r>
            <a:r>
              <a:rPr lang="zh-TW" altLang="en-US" sz="2000" dirty="0" smtClean="0">
                <a:hlinkClick r:id="rId3"/>
              </a:rPr>
              <a:t>五則皆變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59472" y="596972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hlinkClick r:id="rId4"/>
              </a:rPr>
              <a:t>如何成為失敗的軟體工程師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921" y="1542192"/>
            <a:ext cx="2571750" cy="1657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196" y="3488901"/>
            <a:ext cx="3419475" cy="1838325"/>
          </a:xfrm>
          <a:prstGeom prst="rect">
            <a:avLst/>
          </a:prstGeom>
        </p:spPr>
      </p:pic>
      <p:sp>
        <p:nvSpPr>
          <p:cNvPr id="9" name="禁止標誌 8"/>
          <p:cNvSpPr/>
          <p:nvPr/>
        </p:nvSpPr>
        <p:spPr>
          <a:xfrm>
            <a:off x="11227533" y="2653602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笑臉 9"/>
          <p:cNvSpPr/>
          <p:nvPr/>
        </p:nvSpPr>
        <p:spPr>
          <a:xfrm>
            <a:off x="11195410" y="4664649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5"/>
          <p:cNvSpPr txBox="1"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sz="5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5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5"/>
          <p:cNvSpPr txBox="1">
            <a:spLocks noGrp="1"/>
          </p:cNvSpPr>
          <p:nvPr>
            <p:ph type="body" idx="1"/>
          </p:nvPr>
        </p:nvSpPr>
        <p:spPr>
          <a:xfrm>
            <a:off x="1065213" y="3124200"/>
            <a:ext cx="957666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此規範仍有可討論空間，可以提出來修改之後，力求一致性一起遵守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下一步，我們將會尋求</a:t>
            </a:r>
            <a:r>
              <a:rPr lang="en-US" altLang="zh-TW" dirty="0" err="1" smtClean="0"/>
              <a:t>ESLint</a:t>
            </a:r>
            <a:r>
              <a:rPr lang="zh-TW" altLang="en-US" dirty="0" smtClean="0"/>
              <a:t>來強制規範我們的</a:t>
            </a:r>
            <a:r>
              <a:rPr lang="en-US" altLang="zh-TW" dirty="0" smtClean="0"/>
              <a:t>coding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6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 smtClean="0"/>
              <a:t>：</a:t>
            </a:r>
            <a:r>
              <a:rPr lang="zh-TW" altLang="en-US" dirty="0"/>
              <a:t>組件數據必須是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3201" y="1600200"/>
            <a:ext cx="7804765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當在組件中使用</a:t>
            </a:r>
            <a:r>
              <a:rPr lang="en-US" altLang="zh-TW" dirty="0" smtClean="0"/>
              <a:t>data property</a:t>
            </a:r>
            <a:r>
              <a:rPr lang="zh-TW" altLang="en-US" dirty="0"/>
              <a:t>的時候</a:t>
            </a:r>
            <a:r>
              <a:rPr lang="en-US" altLang="zh-TW" dirty="0"/>
              <a:t>(</a:t>
            </a:r>
            <a:r>
              <a:rPr lang="zh-TW" altLang="en-US" dirty="0"/>
              <a:t>除了</a:t>
            </a:r>
            <a:r>
              <a:rPr lang="en-US" altLang="zh-TW" dirty="0"/>
              <a:t>new </a:t>
            </a:r>
            <a:r>
              <a:rPr lang="en-US" altLang="zh-TW" dirty="0" err="1"/>
              <a:t>Vue</a:t>
            </a:r>
            <a:r>
              <a:rPr lang="zh-TW" altLang="en-US" dirty="0"/>
              <a:t>外的任何地方</a:t>
            </a:r>
            <a:r>
              <a:rPr lang="en-US" altLang="zh-TW" dirty="0"/>
              <a:t>)</a:t>
            </a:r>
            <a:r>
              <a:rPr lang="zh-TW" altLang="en-US" dirty="0"/>
              <a:t>，它的值必須是返回一個對象的函數。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24" y="2817223"/>
            <a:ext cx="3324225" cy="1676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71" y="2817223"/>
            <a:ext cx="2543175" cy="3857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01" y="2817223"/>
            <a:ext cx="2499232" cy="3862450"/>
          </a:xfrm>
          <a:prstGeom prst="rect">
            <a:avLst/>
          </a:prstGeom>
        </p:spPr>
      </p:pic>
      <p:sp>
        <p:nvSpPr>
          <p:cNvPr id="8" name="禁止標誌 7"/>
          <p:cNvSpPr/>
          <p:nvPr/>
        </p:nvSpPr>
        <p:spPr>
          <a:xfrm>
            <a:off x="2745966" y="3555274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笑臉 8"/>
          <p:cNvSpPr/>
          <p:nvPr/>
        </p:nvSpPr>
        <p:spPr>
          <a:xfrm>
            <a:off x="6377441" y="3555274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 </a:t>
            </a:r>
            <a:r>
              <a:rPr lang="en-US" altLang="zh-TW" dirty="0" smtClean="0"/>
              <a:t>Props </a:t>
            </a:r>
            <a:r>
              <a:rPr lang="zh-TW" altLang="en-US" dirty="0"/>
              <a:t>定義應該盡量詳細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78418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在你提交的代碼中，</a:t>
            </a:r>
            <a:r>
              <a:rPr lang="en-US" altLang="zh-TW" dirty="0" smtClean="0"/>
              <a:t>props </a:t>
            </a:r>
            <a:r>
              <a:rPr lang="zh-TW" altLang="en-US" dirty="0"/>
              <a:t>的定義應該盡量詳細，至少需要指定其</a:t>
            </a:r>
            <a:r>
              <a:rPr lang="zh-TW" altLang="en-US" dirty="0" smtClean="0"/>
              <a:t>類型，與其默認值。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50" y="3924300"/>
            <a:ext cx="2781300" cy="27241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4069"/>
          <a:stretch/>
        </p:blipFill>
        <p:spPr>
          <a:xfrm>
            <a:off x="6171950" y="2722655"/>
            <a:ext cx="2781300" cy="10873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363" y="3228975"/>
            <a:ext cx="2600325" cy="581025"/>
          </a:xfrm>
          <a:prstGeom prst="rect">
            <a:avLst/>
          </a:prstGeom>
        </p:spPr>
      </p:pic>
      <p:sp>
        <p:nvSpPr>
          <p:cNvPr id="9" name="禁止標誌 8"/>
          <p:cNvSpPr/>
          <p:nvPr/>
        </p:nvSpPr>
        <p:spPr>
          <a:xfrm>
            <a:off x="3545385" y="2891858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笑臉 9"/>
          <p:cNvSpPr/>
          <p:nvPr/>
        </p:nvSpPr>
        <p:spPr>
          <a:xfrm>
            <a:off x="8047558" y="2891858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7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399"/>
            <a:ext cx="8686801" cy="1129937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</a:t>
            </a:r>
            <a:r>
              <a:rPr lang="zh-TW" altLang="en-US" dirty="0" smtClean="0"/>
              <a:t>總是</a:t>
            </a:r>
            <a:r>
              <a:rPr lang="zh-TW" altLang="en-US" dirty="0"/>
              <a:t>用 </a:t>
            </a:r>
            <a:r>
              <a:rPr lang="en-US" altLang="zh-TW" dirty="0"/>
              <a:t>key </a:t>
            </a:r>
            <a:r>
              <a:rPr lang="zh-TW" altLang="en-US" dirty="0"/>
              <a:t>配合 </a:t>
            </a:r>
            <a:r>
              <a:rPr lang="en-US" altLang="zh-TW" dirty="0" smtClean="0"/>
              <a:t>v-for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zh-TW" altLang="en-US" dirty="0" smtClean="0"/>
              <a:t>避免</a:t>
            </a:r>
            <a:r>
              <a:rPr lang="en-US" altLang="zh-TW" dirty="0"/>
              <a:t>v-if</a:t>
            </a:r>
            <a:r>
              <a:rPr lang="zh-TW" altLang="en-US" dirty="0"/>
              <a:t>和</a:t>
            </a:r>
            <a:r>
              <a:rPr lang="en-US" altLang="zh-TW" dirty="0"/>
              <a:t>v-for</a:t>
            </a:r>
            <a:r>
              <a:rPr lang="zh-TW" altLang="en-US" dirty="0"/>
              <a:t>用在一起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75" y="3076166"/>
            <a:ext cx="2762824" cy="2066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86" y="3076166"/>
            <a:ext cx="2657475" cy="2066925"/>
          </a:xfrm>
          <a:prstGeom prst="rect">
            <a:avLst/>
          </a:prstGeom>
        </p:spPr>
      </p:pic>
      <p:sp>
        <p:nvSpPr>
          <p:cNvPr id="7" name="禁止標誌 6"/>
          <p:cNvSpPr/>
          <p:nvPr/>
        </p:nvSpPr>
        <p:spPr>
          <a:xfrm>
            <a:off x="3689029" y="2796064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笑臉 7"/>
          <p:cNvSpPr/>
          <p:nvPr/>
        </p:nvSpPr>
        <p:spPr>
          <a:xfrm>
            <a:off x="8818319" y="2796064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：模板</a:t>
            </a:r>
            <a:r>
              <a:rPr lang="zh-TW" altLang="en-US" dirty="0"/>
              <a:t>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  <a:r>
              <a:rPr lang="zh-TW" altLang="en-US" dirty="0" smtClean="0"/>
              <a:t>每</a:t>
            </a:r>
            <a:r>
              <a:rPr lang="zh-TW" altLang="en-US" dirty="0"/>
              <a:t>個特性單獨</a:t>
            </a:r>
            <a:r>
              <a:rPr lang="zh-TW" altLang="en-US" dirty="0" smtClean="0"/>
              <a:t>一行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2121760"/>
            <a:ext cx="3543300" cy="1724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3845785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模板</a:t>
            </a:r>
            <a:r>
              <a:rPr lang="zh-TW" altLang="en-US" dirty="0"/>
              <a:t>中簡單的表達</a:t>
            </a:r>
            <a:r>
              <a:rPr lang="zh-TW" altLang="en-US" dirty="0" smtClean="0"/>
              <a:t>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715583"/>
            <a:ext cx="868680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組件模板應該只包含簡單的表達式，複雜的表達式則應該重構為計算屬性或方法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10" y="2778986"/>
            <a:ext cx="481965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60" y="2778986"/>
            <a:ext cx="4057650" cy="2057400"/>
          </a:xfrm>
          <a:prstGeom prst="rect">
            <a:avLst/>
          </a:prstGeom>
        </p:spPr>
      </p:pic>
      <p:sp>
        <p:nvSpPr>
          <p:cNvPr id="6" name="禁止標誌 5"/>
          <p:cNvSpPr/>
          <p:nvPr/>
        </p:nvSpPr>
        <p:spPr>
          <a:xfrm>
            <a:off x="4387863" y="2778986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笑臉 6"/>
          <p:cNvSpPr/>
          <p:nvPr/>
        </p:nvSpPr>
        <p:spPr>
          <a:xfrm>
            <a:off x="9517153" y="2778986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6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對比式商業簡報 16x9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23590</TotalTime>
  <Words>1255</Words>
  <Application>Microsoft Office PowerPoint</Application>
  <PresentationFormat>自訂</PresentationFormat>
  <Paragraphs>165</Paragraphs>
  <Slides>34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Source Sans Pro</vt:lpstr>
      <vt:lpstr>新細明體</vt:lpstr>
      <vt:lpstr>Arial</vt:lpstr>
      <vt:lpstr>對比式商業簡報 16x9</vt:lpstr>
      <vt:lpstr>前端開發規範</vt:lpstr>
      <vt:lpstr>前言</vt:lpstr>
      <vt:lpstr>大綱</vt:lpstr>
      <vt:lpstr>規範</vt:lpstr>
      <vt:lpstr>A：組件數據必須是函數</vt:lpstr>
      <vt:lpstr>A： Props 定義應該盡量詳細</vt:lpstr>
      <vt:lpstr>A：總是用 key 配合 v-for       避免v-if和v-for用在一起</vt:lpstr>
      <vt:lpstr>B：模板（template）每個特性單獨一行</vt:lpstr>
      <vt:lpstr>B：模板中簡單的表達式</vt:lpstr>
      <vt:lpstr>B：指令縮寫</vt:lpstr>
      <vt:lpstr>D：盡可能在v-if,v-if-else,v-else使用key</vt:lpstr>
      <vt:lpstr>命名</vt:lpstr>
      <vt:lpstr>A：私有property 名使用$_前綴</vt:lpstr>
      <vt:lpstr>A：組件名為多個單詞</vt:lpstr>
      <vt:lpstr>B：組件檔案命名規則</vt:lpstr>
      <vt:lpstr>B：組件在 JS/JSX 中命名規則</vt:lpstr>
      <vt:lpstr>B：組件在模版中的命名規則</vt:lpstr>
      <vt:lpstr>B：特定樣式、慣例的基礎組件</vt:lpstr>
      <vt:lpstr>B：單例組件名</vt:lpstr>
      <vt:lpstr>B：緊密耦合的組件</vt:lpstr>
      <vt:lpstr>B：順序性</vt:lpstr>
      <vt:lpstr>B： Props 命名規則</vt:lpstr>
      <vt:lpstr>註解</vt:lpstr>
      <vt:lpstr>註解</vt:lpstr>
      <vt:lpstr>註解</vt:lpstr>
      <vt:lpstr>註解</vt:lpstr>
      <vt:lpstr>測試</vt:lpstr>
      <vt:lpstr>測試</vt:lpstr>
      <vt:lpstr>測試</vt:lpstr>
      <vt:lpstr>其他</vt:lpstr>
      <vt:lpstr>其他</vt:lpstr>
      <vt:lpstr>其他</vt:lpstr>
      <vt:lpstr>其他-觀念篇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前端開發規範</dc:title>
  <cp:lastModifiedBy>Vince_Huang</cp:lastModifiedBy>
  <cp:revision>112</cp:revision>
  <dcterms:modified xsi:type="dcterms:W3CDTF">2020-06-24T06:24:00Z</dcterms:modified>
</cp:coreProperties>
</file>