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3" r:id="rId1"/>
  </p:sldMasterIdLst>
  <p:notesMasterIdLst>
    <p:notesMasterId r:id="rId15"/>
  </p:notesMasterIdLst>
  <p:handoutMasterIdLst>
    <p:handoutMasterId r:id="rId16"/>
  </p:handoutMasterIdLst>
  <p:sldIdLst>
    <p:sldId id="986" r:id="rId2"/>
    <p:sldId id="1005" r:id="rId3"/>
    <p:sldId id="998" r:id="rId4"/>
    <p:sldId id="1016" r:id="rId5"/>
    <p:sldId id="1009" r:id="rId6"/>
    <p:sldId id="1015" r:id="rId7"/>
    <p:sldId id="1011" r:id="rId8"/>
    <p:sldId id="1012" r:id="rId9"/>
    <p:sldId id="1013" r:id="rId10"/>
    <p:sldId id="1010" r:id="rId11"/>
    <p:sldId id="1014" r:id="rId12"/>
    <p:sldId id="1017" r:id="rId13"/>
    <p:sldId id="9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src" initials="s" lastIdx="4" clrIdx="0">
    <p:extLst>
      <p:ext uri="{19B8F6BF-5375-455C-9EA6-DF929625EA0E}">
        <p15:presenceInfo xmlns:p15="http://schemas.microsoft.com/office/powerpoint/2012/main" userId=" src" providerId="None"/>
      </p:ext>
    </p:extLst>
  </p:cmAuthor>
  <p:cmAuthor id="2" name="Shopon Ahmed" initials="SA" lastIdx="1" clrIdx="1">
    <p:extLst>
      <p:ext uri="{19B8F6BF-5375-455C-9EA6-DF929625EA0E}">
        <p15:presenceInfo xmlns:p15="http://schemas.microsoft.com/office/powerpoint/2012/main" userId="Shopon Ahme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101"/>
    <a:srgbClr val="021113"/>
    <a:srgbClr val="CDEE08"/>
    <a:srgbClr val="F3F9AB"/>
    <a:srgbClr val="FEFEFE"/>
    <a:srgbClr val="0B1412"/>
    <a:srgbClr val="F0F2F5"/>
    <a:srgbClr val="F8FA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8" autoAdjust="0"/>
    <p:restoredTop sz="97013"/>
  </p:normalViewPr>
  <p:slideViewPr>
    <p:cSldViewPr snapToGrid="0" snapToObjects="1">
      <p:cViewPr varScale="1">
        <p:scale>
          <a:sx n="116" d="100"/>
          <a:sy n="116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59" d="100"/>
          <a:sy n="59" d="100"/>
        </p:scale>
        <p:origin x="2790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4DFA9-38CF-7D4C-9EB4-7A6A0A01A9C5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C5D27-E275-914C-B9A8-807C55B0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9849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9CB90-614C-5144-87C1-67812BEDF5FB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E7EC0-9BE3-5541-9D76-7DE32A6C9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0054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76204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xmlns="" id="{D11DCE55-DB55-4C43-89C1-05F918BB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186142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4EA2C0E2-DBF1-4224-82CF-07FD41EB35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56548" y="2228850"/>
            <a:ext cx="2678904" cy="2190750"/>
          </a:xfrm>
          <a:custGeom>
            <a:avLst/>
            <a:gdLst>
              <a:gd name="connsiteX0" fmla="*/ 0 w 2678904"/>
              <a:gd name="connsiteY0" fmla="*/ 0 h 2190750"/>
              <a:gd name="connsiteX1" fmla="*/ 2678904 w 2678904"/>
              <a:gd name="connsiteY1" fmla="*/ 0 h 2190750"/>
              <a:gd name="connsiteX2" fmla="*/ 2678904 w 2678904"/>
              <a:gd name="connsiteY2" fmla="*/ 2190750 h 2190750"/>
              <a:gd name="connsiteX3" fmla="*/ 0 w 2678904"/>
              <a:gd name="connsiteY3" fmla="*/ 219075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8904" h="2190750">
                <a:moveTo>
                  <a:pt x="0" y="0"/>
                </a:moveTo>
                <a:lnTo>
                  <a:pt x="2678904" y="0"/>
                </a:lnTo>
                <a:lnTo>
                  <a:pt x="2678904" y="2190750"/>
                </a:lnTo>
                <a:lnTo>
                  <a:pt x="0" y="219075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CE914289-4785-48D3-914B-79DCAB77768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312946" y="2228850"/>
            <a:ext cx="2678904" cy="2190750"/>
          </a:xfrm>
          <a:custGeom>
            <a:avLst/>
            <a:gdLst>
              <a:gd name="connsiteX0" fmla="*/ 0 w 2678904"/>
              <a:gd name="connsiteY0" fmla="*/ 0 h 2190750"/>
              <a:gd name="connsiteX1" fmla="*/ 2678904 w 2678904"/>
              <a:gd name="connsiteY1" fmla="*/ 0 h 2190750"/>
              <a:gd name="connsiteX2" fmla="*/ 2678904 w 2678904"/>
              <a:gd name="connsiteY2" fmla="*/ 2190750 h 2190750"/>
              <a:gd name="connsiteX3" fmla="*/ 0 w 2678904"/>
              <a:gd name="connsiteY3" fmla="*/ 219075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8904" h="2190750">
                <a:moveTo>
                  <a:pt x="0" y="0"/>
                </a:moveTo>
                <a:lnTo>
                  <a:pt x="2678904" y="0"/>
                </a:lnTo>
                <a:lnTo>
                  <a:pt x="2678904" y="2190750"/>
                </a:lnTo>
                <a:lnTo>
                  <a:pt x="0" y="219075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AA49902D-1538-44E5-B94B-CB356A1C27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0150" y="2228850"/>
            <a:ext cx="2678904" cy="2190750"/>
          </a:xfrm>
          <a:custGeom>
            <a:avLst/>
            <a:gdLst>
              <a:gd name="connsiteX0" fmla="*/ 0 w 2678904"/>
              <a:gd name="connsiteY0" fmla="*/ 0 h 2190750"/>
              <a:gd name="connsiteX1" fmla="*/ 2678904 w 2678904"/>
              <a:gd name="connsiteY1" fmla="*/ 0 h 2190750"/>
              <a:gd name="connsiteX2" fmla="*/ 2678904 w 2678904"/>
              <a:gd name="connsiteY2" fmla="*/ 2190750 h 2190750"/>
              <a:gd name="connsiteX3" fmla="*/ 0 w 2678904"/>
              <a:gd name="connsiteY3" fmla="*/ 219075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8904" h="2190750">
                <a:moveTo>
                  <a:pt x="0" y="0"/>
                </a:moveTo>
                <a:lnTo>
                  <a:pt x="2678904" y="0"/>
                </a:lnTo>
                <a:lnTo>
                  <a:pt x="2678904" y="2190750"/>
                </a:lnTo>
                <a:lnTo>
                  <a:pt x="0" y="219075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xmlns="" id="{D11DCE55-DB55-4C43-89C1-05F918BB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088518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xmlns="" id="{C5467D83-09B0-4FBC-86C3-B189C4110D6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320799" y="1521227"/>
            <a:ext cx="9550402" cy="2324040"/>
          </a:xfrm>
          <a:custGeom>
            <a:avLst/>
            <a:gdLst>
              <a:gd name="connsiteX0" fmla="*/ 0 w 3051953"/>
              <a:gd name="connsiteY0" fmla="*/ 0 h 4762500"/>
              <a:gd name="connsiteX1" fmla="*/ 3051953 w 3051953"/>
              <a:gd name="connsiteY1" fmla="*/ 0 h 4762500"/>
              <a:gd name="connsiteX2" fmla="*/ 3051953 w 3051953"/>
              <a:gd name="connsiteY2" fmla="*/ 4762500 h 4762500"/>
              <a:gd name="connsiteX3" fmla="*/ 0 w 3051953"/>
              <a:gd name="connsiteY3" fmla="*/ 4762500 h 476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1953" h="4762500">
                <a:moveTo>
                  <a:pt x="0" y="0"/>
                </a:moveTo>
                <a:lnTo>
                  <a:pt x="3051953" y="0"/>
                </a:lnTo>
                <a:lnTo>
                  <a:pt x="3051953" y="4762500"/>
                </a:lnTo>
                <a:lnTo>
                  <a:pt x="0" y="47625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37320808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xmlns="" id="{4FA96C6A-9312-4351-9046-AB80FA491B7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756636" y="938213"/>
            <a:ext cx="2663526" cy="4983826"/>
          </a:xfrm>
          <a:custGeom>
            <a:avLst/>
            <a:gdLst>
              <a:gd name="connsiteX0" fmla="*/ 0 w 3051953"/>
              <a:gd name="connsiteY0" fmla="*/ 0 h 4762500"/>
              <a:gd name="connsiteX1" fmla="*/ 3051953 w 3051953"/>
              <a:gd name="connsiteY1" fmla="*/ 0 h 4762500"/>
              <a:gd name="connsiteX2" fmla="*/ 3051953 w 3051953"/>
              <a:gd name="connsiteY2" fmla="*/ 4762500 h 4762500"/>
              <a:gd name="connsiteX3" fmla="*/ 0 w 3051953"/>
              <a:gd name="connsiteY3" fmla="*/ 4762500 h 476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1953" h="4762500">
                <a:moveTo>
                  <a:pt x="0" y="0"/>
                </a:moveTo>
                <a:lnTo>
                  <a:pt x="3051953" y="0"/>
                </a:lnTo>
                <a:lnTo>
                  <a:pt x="3051953" y="4762500"/>
                </a:lnTo>
                <a:lnTo>
                  <a:pt x="0" y="47625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32120551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61CE4F21-56D4-42BB-B55D-A7D613378E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953000" y="1047750"/>
            <a:ext cx="3051953" cy="4762500"/>
          </a:xfrm>
          <a:custGeom>
            <a:avLst/>
            <a:gdLst>
              <a:gd name="connsiteX0" fmla="*/ 0 w 3051953"/>
              <a:gd name="connsiteY0" fmla="*/ 0 h 4762500"/>
              <a:gd name="connsiteX1" fmla="*/ 3051953 w 3051953"/>
              <a:gd name="connsiteY1" fmla="*/ 0 h 4762500"/>
              <a:gd name="connsiteX2" fmla="*/ 3051953 w 3051953"/>
              <a:gd name="connsiteY2" fmla="*/ 4762500 h 4762500"/>
              <a:gd name="connsiteX3" fmla="*/ 0 w 3051953"/>
              <a:gd name="connsiteY3" fmla="*/ 4762500 h 476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1953" h="4762500">
                <a:moveTo>
                  <a:pt x="0" y="0"/>
                </a:moveTo>
                <a:lnTo>
                  <a:pt x="3051953" y="0"/>
                </a:lnTo>
                <a:lnTo>
                  <a:pt x="3051953" y="4762500"/>
                </a:lnTo>
                <a:lnTo>
                  <a:pt x="0" y="47625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2937468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1A301A8-FFE5-48A5-9C5A-E759570631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581900" y="0"/>
            <a:ext cx="4610100" cy="6858000"/>
          </a:xfrm>
          <a:custGeom>
            <a:avLst/>
            <a:gdLst>
              <a:gd name="connsiteX0" fmla="*/ 0 w 1676400"/>
              <a:gd name="connsiteY0" fmla="*/ 0 h 2171700"/>
              <a:gd name="connsiteX1" fmla="*/ 1676400 w 1676400"/>
              <a:gd name="connsiteY1" fmla="*/ 0 h 2171700"/>
              <a:gd name="connsiteX2" fmla="*/ 1676400 w 1676400"/>
              <a:gd name="connsiteY2" fmla="*/ 2171700 h 2171700"/>
              <a:gd name="connsiteX3" fmla="*/ 0 w 1676400"/>
              <a:gd name="connsiteY3" fmla="*/ 2171700 h 217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6400" h="2171700">
                <a:moveTo>
                  <a:pt x="0" y="0"/>
                </a:moveTo>
                <a:lnTo>
                  <a:pt x="1676400" y="0"/>
                </a:lnTo>
                <a:lnTo>
                  <a:pt x="1676400" y="2171700"/>
                </a:lnTo>
                <a:lnTo>
                  <a:pt x="0" y="21717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3322456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FE7A788-7873-4811-A626-1FCBD363A99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192000" cy="3676650"/>
          </a:xfrm>
          <a:custGeom>
            <a:avLst/>
            <a:gdLst>
              <a:gd name="connsiteX0" fmla="*/ 0 w 1676400"/>
              <a:gd name="connsiteY0" fmla="*/ 0 h 2171700"/>
              <a:gd name="connsiteX1" fmla="*/ 1676400 w 1676400"/>
              <a:gd name="connsiteY1" fmla="*/ 0 h 2171700"/>
              <a:gd name="connsiteX2" fmla="*/ 1676400 w 1676400"/>
              <a:gd name="connsiteY2" fmla="*/ 2171700 h 2171700"/>
              <a:gd name="connsiteX3" fmla="*/ 0 w 1676400"/>
              <a:gd name="connsiteY3" fmla="*/ 2171700 h 217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6400" h="2171700">
                <a:moveTo>
                  <a:pt x="0" y="0"/>
                </a:moveTo>
                <a:lnTo>
                  <a:pt x="1676400" y="0"/>
                </a:lnTo>
                <a:lnTo>
                  <a:pt x="1676400" y="2171700"/>
                </a:lnTo>
                <a:lnTo>
                  <a:pt x="0" y="21717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32077559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B1F8E628-DFE8-40ED-B01C-A8A24536455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2705100"/>
            <a:ext cx="12192000" cy="4152900"/>
          </a:xfrm>
          <a:custGeom>
            <a:avLst/>
            <a:gdLst>
              <a:gd name="connsiteX0" fmla="*/ 0 w 12192000"/>
              <a:gd name="connsiteY0" fmla="*/ 0 h 4152900"/>
              <a:gd name="connsiteX1" fmla="*/ 12192000 w 12192000"/>
              <a:gd name="connsiteY1" fmla="*/ 0 h 4152900"/>
              <a:gd name="connsiteX2" fmla="*/ 12192000 w 12192000"/>
              <a:gd name="connsiteY2" fmla="*/ 4152900 h 4152900"/>
              <a:gd name="connsiteX3" fmla="*/ 0 w 12192000"/>
              <a:gd name="connsiteY3" fmla="*/ 4152900 h 415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152900">
                <a:moveTo>
                  <a:pt x="0" y="0"/>
                </a:moveTo>
                <a:lnTo>
                  <a:pt x="12192000" y="0"/>
                </a:lnTo>
                <a:lnTo>
                  <a:pt x="12192000" y="4152900"/>
                </a:lnTo>
                <a:lnTo>
                  <a:pt x="0" y="41529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878410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xmlns="" id="{FF97E71D-C5A1-4F84-97E9-7A2B17A32CA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304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5883385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289219F-97C1-4E83-93A5-D5AE86C24C8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xmlns="" id="{E91D0747-F67E-4757-90F0-5A53CCCCEC4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1999" cy="68753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1733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55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78" r:id="rId2"/>
    <p:sldLayoutId id="2147483977" r:id="rId3"/>
    <p:sldLayoutId id="2147483976" r:id="rId4"/>
    <p:sldLayoutId id="2147483975" r:id="rId5"/>
    <p:sldLayoutId id="2147483973" r:id="rId6"/>
    <p:sldLayoutId id="2147483970" r:id="rId7"/>
    <p:sldLayoutId id="2147483966" r:id="rId8"/>
    <p:sldLayoutId id="2147483903" r:id="rId9"/>
    <p:sldLayoutId id="2147483889" r:id="rId10"/>
    <p:sldLayoutId id="2147483965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xmlns="" id="{C8BF9718-CCC4-4819-A8BC-7FCEAA9E215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/>
          <a:srcRect l="5962" t="5869" r="5962" b="5869"/>
          <a:stretch/>
        </p:blipFill>
        <p:spPr>
          <a:xfrm>
            <a:off x="0" y="0"/>
            <a:ext cx="12191999" cy="6875362"/>
          </a:xfr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176DA79D-C761-4EE0-A483-F686FE908CB0}"/>
              </a:ext>
            </a:extLst>
          </p:cNvPr>
          <p:cNvSpPr/>
          <p:nvPr/>
        </p:nvSpPr>
        <p:spPr>
          <a:xfrm>
            <a:off x="1" y="0"/>
            <a:ext cx="12191999" cy="6875362"/>
          </a:xfrm>
          <a:prstGeom prst="rect">
            <a:avLst/>
          </a:prstGeom>
          <a:solidFill>
            <a:schemeClr val="accent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5">
            <a:extLst>
              <a:ext uri="{FF2B5EF4-FFF2-40B4-BE49-F238E27FC236}">
                <a16:creationId xmlns:a16="http://schemas.microsoft.com/office/drawing/2014/main" xmlns="" id="{0ABBA600-2960-4489-A98D-03BE47259682}"/>
              </a:ext>
            </a:extLst>
          </p:cNvPr>
          <p:cNvSpPr txBox="1"/>
          <p:nvPr/>
        </p:nvSpPr>
        <p:spPr>
          <a:xfrm>
            <a:off x="5686090" y="3009967"/>
            <a:ext cx="6287014" cy="1031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000" b="1" spc="800" dirty="0" smtClean="0">
                <a:solidFill>
                  <a:schemeClr val="bg1"/>
                </a:solidFill>
              </a:rPr>
              <a:t>新穎資訊有限公司</a:t>
            </a:r>
            <a:endParaRPr lang="en-US" sz="5000" b="1" spc="800" dirty="0">
              <a:solidFill>
                <a:schemeClr val="bg1"/>
              </a:solidFill>
            </a:endParaRPr>
          </a:p>
        </p:txBody>
      </p:sp>
      <p:sp>
        <p:nvSpPr>
          <p:cNvPr id="22" name="TextBox 26">
            <a:extLst>
              <a:ext uri="{FF2B5EF4-FFF2-40B4-BE49-F238E27FC236}">
                <a16:creationId xmlns:a16="http://schemas.microsoft.com/office/drawing/2014/main" xmlns="" id="{964202E4-B6C4-4E21-8316-A398D28EE055}"/>
              </a:ext>
            </a:extLst>
          </p:cNvPr>
          <p:cNvSpPr txBox="1"/>
          <p:nvPr/>
        </p:nvSpPr>
        <p:spPr>
          <a:xfrm>
            <a:off x="6415279" y="3875821"/>
            <a:ext cx="3486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pc="600" dirty="0" smtClean="0">
                <a:solidFill>
                  <a:schemeClr val="bg1"/>
                </a:solidFill>
              </a:rPr>
              <a:t>Xin Yin Information Ltd</a:t>
            </a:r>
            <a:endParaRPr lang="en-US" sz="1200" b="1" spc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0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5515419-2505-4886-9078-BDBDAB9E6168}"/>
              </a:ext>
            </a:extLst>
          </p:cNvPr>
          <p:cNvSpPr txBox="1"/>
          <p:nvPr/>
        </p:nvSpPr>
        <p:spPr>
          <a:xfrm>
            <a:off x="434088" y="207344"/>
            <a:ext cx="54885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000" b="1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各</a:t>
            </a:r>
            <a:r>
              <a:rPr lang="zh-TW" altLang="en-US" sz="5000" b="1" spc="3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頁面</a:t>
            </a:r>
            <a:r>
              <a:rPr lang="en-US" altLang="zh-TW" sz="5000" b="1" spc="3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api</a:t>
            </a:r>
            <a:endParaRPr lang="en-US" sz="5000" b="1" spc="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283" y="1676915"/>
            <a:ext cx="4248150" cy="30099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001" y="1676915"/>
            <a:ext cx="4219575" cy="27717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57655" y="1197937"/>
            <a:ext cx="93005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0" i="0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用於設定不同頁面的</a:t>
            </a:r>
            <a:r>
              <a:rPr lang="en-US" altLang="zh-TW" b="0" i="0" dirty="0" err="1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api</a:t>
            </a:r>
            <a:r>
              <a:rPr lang="zh-TW" altLang="en-US" b="0" i="0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，基本上每個頁面必須要有一份</a:t>
            </a:r>
            <a:endParaRPr lang="zh-TW" altLang="en-US" b="0" i="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1077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5515419-2505-4886-9078-BDBDAB9E6168}"/>
              </a:ext>
            </a:extLst>
          </p:cNvPr>
          <p:cNvSpPr txBox="1"/>
          <p:nvPr/>
        </p:nvSpPr>
        <p:spPr>
          <a:xfrm>
            <a:off x="434088" y="207344"/>
            <a:ext cx="54885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spc="3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commonApi.js</a:t>
            </a:r>
            <a:endParaRPr lang="en-US" sz="5000" b="1" spc="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33" y="1802027"/>
            <a:ext cx="5048250" cy="1524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57655" y="1197937"/>
            <a:ext cx="93005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0" i="0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用於設定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不同頁面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api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之間的共用函數</a:t>
            </a:r>
            <a:endParaRPr lang="zh-TW" altLang="en-US" b="0" i="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7266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5515419-2505-4886-9078-BDBDAB9E6168}"/>
              </a:ext>
            </a:extLst>
          </p:cNvPr>
          <p:cNvSpPr txBox="1"/>
          <p:nvPr/>
        </p:nvSpPr>
        <p:spPr>
          <a:xfrm>
            <a:off x="434088" y="207344"/>
            <a:ext cx="54885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000" b="1" spc="3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this</a:t>
            </a:r>
            <a:r>
              <a:rPr lang="en-US" altLang="zh-TW" sz="5000" b="1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.$</a:t>
            </a:r>
            <a:r>
              <a:rPr lang="en-US" altLang="zh-TW" sz="5000" b="1" spc="3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nextTick</a:t>
            </a:r>
            <a:endParaRPr lang="en-US" altLang="zh-TW" sz="5000" b="1" spc="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sz="5000" b="1" spc="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7655" y="1567269"/>
            <a:ext cx="93005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0" i="0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等</a:t>
            </a:r>
            <a:r>
              <a:rPr lang="en-US" altLang="zh-TW" b="0" i="0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DOM</a:t>
            </a:r>
            <a:r>
              <a:rPr lang="zh-TW" altLang="en-US" b="0" i="0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完全執行結束後，再執行。</a:t>
            </a:r>
            <a:endParaRPr lang="zh-TW" altLang="en-US" b="0" i="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68" y="2531735"/>
            <a:ext cx="18288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21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xmlns="" id="{37D3C4C7-888F-48F0-9C10-220DD8BF9EF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t="7705" b="7705"/>
          <a:stretch>
            <a:fillRect/>
          </a:stretch>
        </p:blipFill>
        <p:spPr/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AC2C4AFC-82D4-4645-99C6-2740FF44C5FF}"/>
              </a:ext>
            </a:extLst>
          </p:cNvPr>
          <p:cNvSpPr/>
          <p:nvPr/>
        </p:nvSpPr>
        <p:spPr>
          <a:xfrm>
            <a:off x="1" y="0"/>
            <a:ext cx="12191999" cy="6875362"/>
          </a:xfrm>
          <a:prstGeom prst="rect">
            <a:avLst/>
          </a:prstGeom>
          <a:solidFill>
            <a:schemeClr val="accent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D3A50404-DC8A-44CD-AAF5-95DA9B911CBE}"/>
              </a:ext>
            </a:extLst>
          </p:cNvPr>
          <p:cNvGrpSpPr/>
          <p:nvPr/>
        </p:nvGrpSpPr>
        <p:grpSpPr>
          <a:xfrm>
            <a:off x="4781550" y="2811489"/>
            <a:ext cx="2628900" cy="1235020"/>
            <a:chOff x="4781550" y="2332478"/>
            <a:chExt cx="2628900" cy="1235020"/>
          </a:xfrm>
        </p:grpSpPr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xmlns="" id="{250327B1-6667-4FB1-9933-EBCC29994E07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4781550" y="3429000"/>
              <a:ext cx="2628900" cy="12700"/>
            </a:xfrm>
            <a:prstGeom prst="bentConnector5">
              <a:avLst>
                <a:gd name="adj1" fmla="val -8696"/>
                <a:gd name="adj2" fmla="val 12150000"/>
                <a:gd name="adj3" fmla="val 108696"/>
              </a:avLst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C3634CDB-95EB-455B-9535-D092F5105B8A}"/>
                </a:ext>
              </a:extLst>
            </p:cNvPr>
            <p:cNvSpPr txBox="1"/>
            <p:nvPr/>
          </p:nvSpPr>
          <p:spPr>
            <a:xfrm>
              <a:off x="4900872" y="2332478"/>
              <a:ext cx="2390256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500" b="1" dirty="0" smtClean="0">
                  <a:solidFill>
                    <a:schemeClr val="bg1"/>
                  </a:solidFill>
                </a:rPr>
                <a:t>THE</a:t>
              </a:r>
              <a:r>
                <a:rPr lang="zh-TW" altLang="en-US" sz="3500" b="1" dirty="0" smtClean="0">
                  <a:solidFill>
                    <a:schemeClr val="bg1"/>
                  </a:solidFill>
                </a:rPr>
                <a:t> </a:t>
              </a:r>
              <a:r>
                <a:rPr lang="en-US" sz="3500" b="1" dirty="0" smtClean="0">
                  <a:solidFill>
                    <a:schemeClr val="bg1"/>
                  </a:solidFill>
                </a:rPr>
                <a:t>END</a:t>
              </a:r>
              <a:endParaRPr lang="en-US" sz="35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492EBD2F-E9D7-4594-8817-0B49AB9C716D}"/>
                </a:ext>
              </a:extLst>
            </p:cNvPr>
            <p:cNvSpPr txBox="1"/>
            <p:nvPr/>
          </p:nvSpPr>
          <p:spPr>
            <a:xfrm>
              <a:off x="4900871" y="3290499"/>
              <a:ext cx="23902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spc="600" dirty="0">
                  <a:solidFill>
                    <a:schemeClr val="bg1"/>
                  </a:solidFill>
                </a:rPr>
                <a:t>PRESENTATION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399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3377E27-2D9E-4387-A1EF-D33747F852A0}"/>
              </a:ext>
            </a:extLst>
          </p:cNvPr>
          <p:cNvSpPr/>
          <p:nvPr/>
        </p:nvSpPr>
        <p:spPr>
          <a:xfrm>
            <a:off x="1" y="0"/>
            <a:ext cx="6095999" cy="6875362"/>
          </a:xfrm>
          <a:prstGeom prst="rect">
            <a:avLst/>
          </a:prstGeom>
          <a:solidFill>
            <a:schemeClr val="accent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8F2A98E-7D6B-438B-A894-B270C217C151}"/>
              </a:ext>
            </a:extLst>
          </p:cNvPr>
          <p:cNvSpPr txBox="1"/>
          <p:nvPr/>
        </p:nvSpPr>
        <p:spPr>
          <a:xfrm>
            <a:off x="-115149" y="1074509"/>
            <a:ext cx="304884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spc="800" dirty="0">
                <a:solidFill>
                  <a:schemeClr val="tx1">
                    <a:alpha val="6000"/>
                  </a:schemeClr>
                </a:solidFill>
              </a:rPr>
              <a:t>AB</a:t>
            </a:r>
          </a:p>
          <a:p>
            <a:r>
              <a:rPr lang="en-US" sz="10000" b="1" spc="800" dirty="0">
                <a:solidFill>
                  <a:schemeClr val="tx1">
                    <a:alpha val="6000"/>
                  </a:schemeClr>
                </a:solidFill>
              </a:rPr>
              <a:t>CD</a:t>
            </a:r>
          </a:p>
          <a:p>
            <a:r>
              <a:rPr lang="en-US" sz="10000" b="1" spc="800" dirty="0">
                <a:solidFill>
                  <a:schemeClr val="tx1">
                    <a:alpha val="6000"/>
                  </a:schemeClr>
                </a:solidFill>
              </a:rPr>
              <a:t>EF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BE798BE6-F4A0-4D3D-987D-CF2BB1336690}"/>
              </a:ext>
            </a:extLst>
          </p:cNvPr>
          <p:cNvGrpSpPr/>
          <p:nvPr/>
        </p:nvGrpSpPr>
        <p:grpSpPr>
          <a:xfrm>
            <a:off x="6096001" y="2572897"/>
            <a:ext cx="6034480" cy="1256916"/>
            <a:chOff x="5957888" y="2859613"/>
            <a:chExt cx="3774281" cy="67298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267C8DFB-A123-480B-8FF1-0773319F06AB}"/>
                </a:ext>
              </a:extLst>
            </p:cNvPr>
            <p:cNvSpPr txBox="1"/>
            <p:nvPr/>
          </p:nvSpPr>
          <p:spPr>
            <a:xfrm>
              <a:off x="5957888" y="2859613"/>
              <a:ext cx="3774281" cy="379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spc="800" dirty="0" err="1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Vue</a:t>
              </a:r>
              <a:r>
                <a:rPr lang="zh-TW" altLang="en-US" sz="4000" b="1" spc="8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組織架構</a:t>
              </a:r>
              <a:endParaRPr lang="en-US" sz="4000" b="1" spc="8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E2E6DBD1-84E3-42DD-A56F-6D15C1BA4E5A}"/>
                </a:ext>
              </a:extLst>
            </p:cNvPr>
            <p:cNvSpPr txBox="1"/>
            <p:nvPr/>
          </p:nvSpPr>
          <p:spPr>
            <a:xfrm>
              <a:off x="6028501" y="3384284"/>
              <a:ext cx="2390257" cy="148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spc="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PRESENTATION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200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5515419-2505-4886-9078-BDBDAB9E6168}"/>
              </a:ext>
            </a:extLst>
          </p:cNvPr>
          <p:cNvSpPr txBox="1"/>
          <p:nvPr/>
        </p:nvSpPr>
        <p:spPr>
          <a:xfrm>
            <a:off x="434088" y="207344"/>
            <a:ext cx="54885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000" b="1" spc="3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5000" b="1" spc="3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複用方式</a:t>
            </a:r>
            <a:endParaRPr lang="en-US" sz="5000" b="1" spc="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7221" y="1491219"/>
            <a:ext cx="93005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Vue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變數及函式複用有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種方式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Vue.prototype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與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Vue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組件較無相依性的方法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/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物件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+mj-lt"/>
              <a:buAutoNum type="arabicPeriod"/>
            </a:pPr>
            <a:r>
              <a:rPr lang="zh-TW" altLang="en-US" b="0" i="0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mixin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: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少部分組件會使用到的共用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Vue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方法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+mj-lt"/>
              <a:buAutoNum type="arabicPeriod"/>
            </a:pPr>
            <a:r>
              <a:rPr lang="zh-TW" altLang="en-US" b="0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global 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mixin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: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幾乎全組件都用用的到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Vue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方法</a:t>
            </a:r>
            <a:endParaRPr lang="zh-TW" altLang="en-US" b="0" i="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7593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5515419-2505-4886-9078-BDBDAB9E6168}"/>
              </a:ext>
            </a:extLst>
          </p:cNvPr>
          <p:cNvSpPr txBox="1"/>
          <p:nvPr/>
        </p:nvSpPr>
        <p:spPr>
          <a:xfrm>
            <a:off x="434087" y="207344"/>
            <a:ext cx="835568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000" b="1" spc="3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5000" b="1" spc="3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複用方式</a:t>
            </a:r>
            <a:endParaRPr lang="en-US" sz="5000" b="1" spc="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4885" y="1145230"/>
            <a:ext cx="9300519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prototype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=&gt;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透過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prototype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可以將一些變數綁入全局變數，因為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prototype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是將變數綁入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vue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的實體，可能與原生方法衝突，盡量不要綁太複雜的變數或方法，所以，是建議用來當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config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檔來使用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b="0" i="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b="1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mixin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=&gt;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將共用的變數或函式抽出，在需使用的元件內混入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特點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342900" indent="-342900"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混入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元件若混入多個不同的元件時，會產生多個混入元件，而不是共用，且混入元件不可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更改及取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用其他混入元件的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變數。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若混入元件與被混入元件都有相同名稱函式，將會觸發自己所屬的函式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鉤子函數兩者皆會執行，會先執行混入元件在執行被混入元件</a:t>
            </a:r>
          </a:p>
          <a:p>
            <a:endParaRPr lang="en-US" altLang="zh-TW" b="0" i="0" dirty="0" smtClean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g</a:t>
            </a:r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lobal </a:t>
            </a:r>
            <a:r>
              <a:rPr lang="en-US" altLang="zh-TW" sz="2000" b="1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mixin</a:t>
            </a:r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=&gt;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mixin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用法與特性相同，只不過被混入元件為全局的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vue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，此方法因為會混入到所有的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vue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元件中，包含套件，所以使用必須非常警慎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補充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global 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mixin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與 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vuex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差別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vuex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用來做狀態管理的，裡面定義的變量在每個組件中均可以使用和修改，在任一組件中修改此變量的值之後，其他組件中此變量的值也會隨之修改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b="1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mixins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可以定義共用的變量，在每個組件中使用，引入組件中之後，各個變量是相互獨立的，值的修改在組件中不會相互影響。</a:t>
            </a:r>
          </a:p>
          <a:p>
            <a:endParaRPr lang="zh-TW" altLang="en-US" b="0" i="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5240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5515419-2505-4886-9078-BDBDAB9E6168}"/>
              </a:ext>
            </a:extLst>
          </p:cNvPr>
          <p:cNvSpPr txBox="1"/>
          <p:nvPr/>
        </p:nvSpPr>
        <p:spPr>
          <a:xfrm>
            <a:off x="434088" y="207344"/>
            <a:ext cx="54885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000" b="1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架構</a:t>
            </a:r>
            <a:endParaRPr lang="en-US" sz="5000" b="1" spc="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81" y="1462988"/>
            <a:ext cx="3495675" cy="27622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509" y="1462988"/>
            <a:ext cx="27051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76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5515419-2505-4886-9078-BDBDAB9E6168}"/>
              </a:ext>
            </a:extLst>
          </p:cNvPr>
          <p:cNvSpPr txBox="1"/>
          <p:nvPr/>
        </p:nvSpPr>
        <p:spPr>
          <a:xfrm>
            <a:off x="434088" y="207344"/>
            <a:ext cx="54885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000" b="1" spc="3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app.js</a:t>
            </a:r>
            <a:endParaRPr lang="en-US" sz="5000" b="1" spc="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55" y="1810394"/>
            <a:ext cx="6496050" cy="41433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57655" y="1197937"/>
            <a:ext cx="93005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入口文件，用來初始化設定</a:t>
            </a:r>
            <a:endParaRPr lang="zh-TW" altLang="en-US" b="0" i="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2534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5515419-2505-4886-9078-BDBDAB9E6168}"/>
              </a:ext>
            </a:extLst>
          </p:cNvPr>
          <p:cNvSpPr txBox="1"/>
          <p:nvPr/>
        </p:nvSpPr>
        <p:spPr>
          <a:xfrm>
            <a:off x="434088" y="207344"/>
            <a:ext cx="54885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000" b="1" spc="3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api.js</a:t>
            </a:r>
            <a:endParaRPr lang="en-US" sz="5000" b="1" spc="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55" y="1908861"/>
            <a:ext cx="8982075" cy="29908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57655" y="1197937"/>
            <a:ext cx="93005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en-US" altLang="zh-TW" b="0" i="0" dirty="0" err="1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pi</a:t>
            </a:r>
            <a:r>
              <a:rPr lang="zh-TW" altLang="en-US" b="0" i="0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設定文件</a:t>
            </a:r>
            <a:endParaRPr lang="zh-TW" altLang="en-US" b="0" i="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338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5515419-2505-4886-9078-BDBDAB9E6168}"/>
              </a:ext>
            </a:extLst>
          </p:cNvPr>
          <p:cNvSpPr txBox="1"/>
          <p:nvPr/>
        </p:nvSpPr>
        <p:spPr>
          <a:xfrm>
            <a:off x="434087" y="207344"/>
            <a:ext cx="754837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000" b="1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global_variable.js</a:t>
            </a:r>
            <a:endParaRPr lang="en-US" sz="5000" b="1" spc="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401" y="2115742"/>
            <a:ext cx="3451269" cy="45681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898" y="2233695"/>
            <a:ext cx="3838575" cy="6286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57655" y="1197937"/>
            <a:ext cx="93005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全局變數設定文件，類似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config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用來設定一些預設數值</a:t>
            </a:r>
            <a:endParaRPr lang="zh-TW" altLang="en-US" b="0" i="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950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5515419-2505-4886-9078-BDBDAB9E6168}"/>
              </a:ext>
            </a:extLst>
          </p:cNvPr>
          <p:cNvSpPr txBox="1"/>
          <p:nvPr/>
        </p:nvSpPr>
        <p:spPr>
          <a:xfrm>
            <a:off x="434087" y="207344"/>
            <a:ext cx="754837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000" b="1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universe.js</a:t>
            </a:r>
            <a:endParaRPr lang="en-US" sz="5000" b="1" spc="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484" y="1835631"/>
            <a:ext cx="3248025" cy="4000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84" y="2397982"/>
            <a:ext cx="2266950" cy="28765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57655" y="1197937"/>
            <a:ext cx="93005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全局設定文件，用來設置一些共用的變數或函數</a:t>
            </a:r>
            <a:endParaRPr lang="zh-TW" altLang="en-US" b="0" i="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2857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git - Multi 1 - Bright">
  <a:themeElements>
    <a:clrScheme name="Custom 76">
      <a:dk1>
        <a:srgbClr val="000000"/>
      </a:dk1>
      <a:lt1>
        <a:srgbClr val="FFFFFF"/>
      </a:lt1>
      <a:dk2>
        <a:srgbClr val="223983"/>
      </a:dk2>
      <a:lt2>
        <a:srgbClr val="7D8287"/>
      </a:lt2>
      <a:accent1>
        <a:srgbClr val="14B4EB"/>
      </a:accent1>
      <a:accent2>
        <a:srgbClr val="3CBEB4"/>
      </a:accent2>
      <a:accent3>
        <a:srgbClr val="96C83C"/>
      </a:accent3>
      <a:accent4>
        <a:srgbClr val="FFAF28"/>
      </a:accent4>
      <a:accent5>
        <a:srgbClr val="FA4655"/>
      </a:accent5>
      <a:accent6>
        <a:srgbClr val="A596D2"/>
      </a:accent6>
      <a:hlink>
        <a:srgbClr val="0563C1"/>
      </a:hlink>
      <a:folHlink>
        <a:srgbClr val="954F72"/>
      </a:folHlink>
    </a:clrScheme>
    <a:fontScheme name="Montserrat - Digit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git - Multi 1 - Bright" id="{1EED83A8-EBEE-4595-BF05-49EE0B6BAEB2}" vid="{B438FD33-41AA-434C-8FF8-841AA7F524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Digit - Multi 1 - Bright</Template>
  <TotalTime>33317</TotalTime>
  <Words>449</Words>
  <Application>Microsoft Office PowerPoint</Application>
  <PresentationFormat>寬螢幕</PresentationFormat>
  <Paragraphs>43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Montserrat</vt:lpstr>
      <vt:lpstr>Montserrat Light</vt:lpstr>
      <vt:lpstr>標楷體</vt:lpstr>
      <vt:lpstr>Arial</vt:lpstr>
      <vt:lpstr>Calibri</vt:lpstr>
      <vt:lpstr>Digit - Multi 1 - Bright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Lucas_Dong</cp:lastModifiedBy>
  <cp:revision>5268</cp:revision>
  <dcterms:created xsi:type="dcterms:W3CDTF">2015-09-24T05:44:04Z</dcterms:created>
  <dcterms:modified xsi:type="dcterms:W3CDTF">2021-03-18T07:04:10Z</dcterms:modified>
</cp:coreProperties>
</file>