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85"/>
  </p:notesMasterIdLst>
  <p:sldIdLst>
    <p:sldId id="364" r:id="rId2"/>
    <p:sldId id="363" r:id="rId3"/>
    <p:sldId id="365" r:id="rId4"/>
    <p:sldId id="366" r:id="rId5"/>
    <p:sldId id="367" r:id="rId6"/>
    <p:sldId id="368" r:id="rId7"/>
    <p:sldId id="369" r:id="rId8"/>
    <p:sldId id="370" r:id="rId9"/>
    <p:sldId id="371" r:id="rId10"/>
    <p:sldId id="372" r:id="rId11"/>
    <p:sldId id="373" r:id="rId12"/>
    <p:sldId id="374" r:id="rId13"/>
    <p:sldId id="375" r:id="rId14"/>
    <p:sldId id="376" r:id="rId15"/>
    <p:sldId id="377" r:id="rId16"/>
    <p:sldId id="378" r:id="rId17"/>
    <p:sldId id="379" r:id="rId18"/>
    <p:sldId id="380" r:id="rId19"/>
    <p:sldId id="381" r:id="rId20"/>
    <p:sldId id="382" r:id="rId21"/>
    <p:sldId id="383" r:id="rId22"/>
    <p:sldId id="384" r:id="rId23"/>
    <p:sldId id="385" r:id="rId24"/>
    <p:sldId id="386" r:id="rId25"/>
    <p:sldId id="387" r:id="rId26"/>
    <p:sldId id="388" r:id="rId27"/>
    <p:sldId id="389" r:id="rId28"/>
    <p:sldId id="390" r:id="rId29"/>
    <p:sldId id="391" r:id="rId30"/>
    <p:sldId id="392" r:id="rId31"/>
    <p:sldId id="393" r:id="rId32"/>
    <p:sldId id="394" r:id="rId33"/>
    <p:sldId id="395" r:id="rId34"/>
    <p:sldId id="396" r:id="rId35"/>
    <p:sldId id="397" r:id="rId36"/>
    <p:sldId id="398" r:id="rId37"/>
    <p:sldId id="399" r:id="rId38"/>
    <p:sldId id="400" r:id="rId39"/>
    <p:sldId id="401" r:id="rId40"/>
    <p:sldId id="402" r:id="rId41"/>
    <p:sldId id="403" r:id="rId42"/>
    <p:sldId id="415" r:id="rId43"/>
    <p:sldId id="414" r:id="rId44"/>
    <p:sldId id="416" r:id="rId45"/>
    <p:sldId id="417" r:id="rId46"/>
    <p:sldId id="418" r:id="rId47"/>
    <p:sldId id="419" r:id="rId48"/>
    <p:sldId id="420" r:id="rId49"/>
    <p:sldId id="421" r:id="rId50"/>
    <p:sldId id="422" r:id="rId51"/>
    <p:sldId id="423" r:id="rId52"/>
    <p:sldId id="424" r:id="rId53"/>
    <p:sldId id="425" r:id="rId54"/>
    <p:sldId id="426" r:id="rId55"/>
    <p:sldId id="427" r:id="rId56"/>
    <p:sldId id="428" r:id="rId57"/>
    <p:sldId id="429" r:id="rId58"/>
    <p:sldId id="430" r:id="rId59"/>
    <p:sldId id="431" r:id="rId60"/>
    <p:sldId id="432" r:id="rId61"/>
    <p:sldId id="433" r:id="rId62"/>
    <p:sldId id="434" r:id="rId63"/>
    <p:sldId id="435" r:id="rId64"/>
    <p:sldId id="436" r:id="rId65"/>
    <p:sldId id="437" r:id="rId66"/>
    <p:sldId id="438" r:id="rId67"/>
    <p:sldId id="439" r:id="rId68"/>
    <p:sldId id="440" r:id="rId69"/>
    <p:sldId id="441" r:id="rId70"/>
    <p:sldId id="442" r:id="rId71"/>
    <p:sldId id="443" r:id="rId72"/>
    <p:sldId id="444" r:id="rId73"/>
    <p:sldId id="445" r:id="rId74"/>
    <p:sldId id="446" r:id="rId75"/>
    <p:sldId id="447" r:id="rId76"/>
    <p:sldId id="448" r:id="rId77"/>
    <p:sldId id="449" r:id="rId78"/>
    <p:sldId id="450" r:id="rId79"/>
    <p:sldId id="451" r:id="rId80"/>
    <p:sldId id="452" r:id="rId81"/>
    <p:sldId id="453" r:id="rId82"/>
    <p:sldId id="454" r:id="rId83"/>
    <p:sldId id="455" r:id="rId84"/>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9D27"/>
    <a:srgbClr val="00AF92"/>
    <a:srgbClr val="FDA007"/>
    <a:srgbClr val="006450"/>
    <a:srgbClr val="0284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26" autoAdjust="0"/>
    <p:restoredTop sz="94660" autoAdjust="0"/>
  </p:normalViewPr>
  <p:slideViewPr>
    <p:cSldViewPr snapToGrid="0">
      <p:cViewPr varScale="1">
        <p:scale>
          <a:sx n="152" d="100"/>
          <a:sy n="152" d="100"/>
        </p:scale>
        <p:origin x="198" y="156"/>
      </p:cViewPr>
      <p:guideLst>
        <p:guide orient="horz" pos="1620"/>
        <p:guide pos="2880"/>
      </p:guideLst>
    </p:cSldViewPr>
  </p:slideViewPr>
  <p:outlineViewPr>
    <p:cViewPr>
      <p:scale>
        <a:sx n="33" d="100"/>
        <a:sy n="33" d="100"/>
      </p:scale>
      <p:origin x="0" y="1189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5A8C7-CC1A-4A08-9B4B-31F43B054C7F}" type="datetimeFigureOut">
              <a:rPr lang="zh-CN" altLang="en-US" smtClean="0"/>
              <a:pPr/>
              <a:t>2021/10/19</a:t>
            </a:fld>
            <a:endParaRPr lang="zh-CN" altLang="en-US"/>
          </a:p>
        </p:txBody>
      </p:sp>
      <p:sp>
        <p:nvSpPr>
          <p:cNvPr id="4" name="幻灯片图像占位符 3"/>
          <p:cNvSpPr>
            <a:spLocks noGrp="1" noRot="1" noChangeAspect="1"/>
          </p:cNvSpPr>
          <p:nvPr>
            <p:ph type="sldImg" idx="2"/>
          </p:nvPr>
        </p:nvSpPr>
        <p:spPr>
          <a:xfrm>
            <a:off x="686280" y="1143000"/>
            <a:ext cx="548544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E1B693-632D-4080-9CF6-EA28B66DC801}" type="slidenum">
              <a:rPr lang="zh-CN" altLang="en-US" smtClean="0"/>
              <a:pPr/>
              <a:t>‹#›</a:t>
            </a:fld>
            <a:endParaRPr lang="zh-CN" altLang="en-US"/>
          </a:p>
        </p:txBody>
      </p:sp>
    </p:spTree>
    <p:extLst>
      <p:ext uri="{BB962C8B-B14F-4D97-AF65-F5344CB8AC3E}">
        <p14:creationId xmlns:p14="http://schemas.microsoft.com/office/powerpoint/2010/main" val="2661104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143000" y="1390893"/>
            <a:ext cx="6858000" cy="1242039"/>
          </a:xfrm>
        </p:spPr>
        <p:txBody>
          <a:bodyPr anchor="b">
            <a:normAutofit/>
          </a:bodyPr>
          <a:lstStyle>
            <a:lvl1pPr algn="ctr">
              <a:defRPr sz="5400" b="0"/>
            </a:lvl1pPr>
          </a:lstStyle>
          <a:p>
            <a:r>
              <a:rPr lang="zh-CN" altLang="en-US" dirty="0"/>
              <a:t>单击此处编辑标题</a:t>
            </a:r>
          </a:p>
        </p:txBody>
      </p:sp>
      <p:sp>
        <p:nvSpPr>
          <p:cNvPr id="3" name="副标题 2"/>
          <p:cNvSpPr>
            <a:spLocks noGrp="1"/>
          </p:cNvSpPr>
          <p:nvPr>
            <p:ph type="subTitle" idx="1"/>
          </p:nvPr>
        </p:nvSpPr>
        <p:spPr>
          <a:xfrm>
            <a:off x="1143000" y="2702001"/>
            <a:ext cx="6858000" cy="1242039"/>
          </a:xfrm>
        </p:spPr>
        <p:txBody>
          <a:bodyPr>
            <a:normAutofit/>
          </a:bodyPr>
          <a:lstStyle>
            <a:lvl1pPr marL="0" indent="0" algn="ctr">
              <a:buNone/>
              <a:defRPr sz="135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8035" indent="0" algn="ctr">
              <a:buNone/>
              <a:defRPr sz="1200"/>
            </a:lvl7pPr>
            <a:lvl8pPr marL="2400935" indent="0" algn="ctr">
              <a:buNone/>
              <a:defRPr sz="1200"/>
            </a:lvl8pPr>
            <a:lvl9pPr marL="2743835" indent="0" algn="ctr">
              <a:buNone/>
              <a:defRPr sz="1200"/>
            </a:lvl9pPr>
          </a:lstStyle>
          <a:p>
            <a:r>
              <a:rPr lang="zh-CN" altLang="en-US" dirty="0"/>
              <a:t>单击此处编辑母版副标题样式</a:t>
            </a:r>
          </a:p>
        </p:txBody>
      </p:sp>
      <p:sp>
        <p:nvSpPr>
          <p:cNvPr id="4" name="日期占位符 3"/>
          <p:cNvSpPr>
            <a:spLocks noGrp="1"/>
          </p:cNvSpPr>
          <p:nvPr>
            <p:ph type="dt" sz="half" idx="10"/>
          </p:nvPr>
        </p:nvSpPr>
        <p:spPr>
          <a:xfrm>
            <a:off x="628650" y="4768096"/>
            <a:ext cx="2057400" cy="273892"/>
          </a:xfrm>
        </p:spPr>
        <p:txBody>
          <a:bodyPr/>
          <a:lstStyle/>
          <a:p>
            <a:fld id="{D997B5FA-0921-464F-AAE1-844C04324D75}" type="datetimeFigureOut">
              <a:rPr lang="zh-CN" altLang="en-US" smtClean="0"/>
              <a:pPr/>
              <a:t>2021/10/19</a:t>
            </a:fld>
            <a:endParaRPr lang="zh-CN" altLang="en-US"/>
          </a:p>
        </p:txBody>
      </p:sp>
      <p:sp>
        <p:nvSpPr>
          <p:cNvPr id="5" name="页脚占位符 4"/>
          <p:cNvSpPr>
            <a:spLocks noGrp="1"/>
          </p:cNvSpPr>
          <p:nvPr>
            <p:ph type="ftr" sz="quarter" idx="11"/>
          </p:nvPr>
        </p:nvSpPr>
        <p:spPr>
          <a:xfrm>
            <a:off x="3028950" y="4768096"/>
            <a:ext cx="3086100" cy="273892"/>
          </a:xfrm>
        </p:spPr>
        <p:txBody>
          <a:bodyPr/>
          <a:lstStyle/>
          <a:p>
            <a:endParaRPr lang="zh-CN" altLang="en-US"/>
          </a:p>
        </p:txBody>
      </p:sp>
      <p:sp>
        <p:nvSpPr>
          <p:cNvPr id="6" name="灯片编号占位符 5"/>
          <p:cNvSpPr>
            <a:spLocks noGrp="1"/>
          </p:cNvSpPr>
          <p:nvPr>
            <p:ph type="sldNum" sz="quarter" idx="12"/>
          </p:nvPr>
        </p:nvSpPr>
        <p:spPr>
          <a:xfrm>
            <a:off x="6467475" y="4787146"/>
            <a:ext cx="2057400" cy="273892"/>
          </a:xfrm>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628650" y="4768096"/>
            <a:ext cx="2057400" cy="273892"/>
          </a:xfrm>
        </p:spPr>
        <p:txBody>
          <a:bodyPr/>
          <a:lstStyle/>
          <a:p>
            <a:fld id="{760FBDFE-C587-4B4C-A407-44438C67B59E}" type="datetimeFigureOut">
              <a:rPr lang="zh-CN" altLang="en-US" smtClean="0"/>
              <a:pPr/>
              <a:t>2021/10/19</a:t>
            </a:fld>
            <a:endParaRPr lang="zh-CN" altLang="en-US"/>
          </a:p>
        </p:txBody>
      </p:sp>
      <p:sp>
        <p:nvSpPr>
          <p:cNvPr id="4" name="页脚占位符 3"/>
          <p:cNvSpPr>
            <a:spLocks noGrp="1"/>
          </p:cNvSpPr>
          <p:nvPr>
            <p:ph type="ftr" sz="quarter" idx="11"/>
          </p:nvPr>
        </p:nvSpPr>
        <p:spPr>
          <a:xfrm>
            <a:off x="3028950" y="4768096"/>
            <a:ext cx="3086100" cy="273892"/>
          </a:xfrm>
        </p:spPr>
        <p:txBody>
          <a:bodyPr/>
          <a:lstStyle/>
          <a:p>
            <a:endParaRPr lang="zh-CN" altLang="en-US"/>
          </a:p>
        </p:txBody>
      </p:sp>
      <p:sp>
        <p:nvSpPr>
          <p:cNvPr id="5" name="灯片编号占位符 4"/>
          <p:cNvSpPr>
            <a:spLocks noGrp="1"/>
          </p:cNvSpPr>
          <p:nvPr>
            <p:ph type="sldNum" sz="quarter" idx="12"/>
          </p:nvPr>
        </p:nvSpPr>
        <p:spPr>
          <a:xfrm>
            <a:off x="6467475" y="4787146"/>
            <a:ext cx="2057400" cy="273892"/>
          </a:xfrm>
        </p:spPr>
        <p:txBody>
          <a:bodyPr/>
          <a:lstStyle/>
          <a:p>
            <a:fld id="{49AE70B2-8BF9-45C0-BB95-33D1B9D3A854}" type="slidenum">
              <a:rPr lang="zh-CN" altLang="en-US" smtClean="0"/>
              <a:pPr/>
              <a:t>‹#›</a:t>
            </a:fld>
            <a:endParaRPr lang="zh-CN" altLang="en-US"/>
          </a:p>
        </p:txBody>
      </p:sp>
      <p:sp>
        <p:nvSpPr>
          <p:cNvPr id="7" name="内容占位符 6"/>
          <p:cNvSpPr>
            <a:spLocks noGrp="1"/>
          </p:cNvSpPr>
          <p:nvPr>
            <p:ph sz="quarter" idx="13"/>
          </p:nvPr>
        </p:nvSpPr>
        <p:spPr>
          <a:xfrm>
            <a:off x="628650" y="413730"/>
            <a:ext cx="7886700" cy="416995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92"/>
            <a:ext cx="7886700" cy="994346"/>
          </a:xfrm>
        </p:spPr>
        <p:txBody>
          <a:bodyPr anchor="ctr" anchorCtr="0"/>
          <a:lstStyle/>
          <a:p>
            <a:r>
              <a:rPr lang="zh-CN" altLang="en-US" dirty="0"/>
              <a:t>单击此处编辑母版标题样式</a:t>
            </a:r>
          </a:p>
        </p:txBody>
      </p:sp>
      <p:sp>
        <p:nvSpPr>
          <p:cNvPr id="3" name="内容占位符 2"/>
          <p:cNvSpPr>
            <a:spLocks noGrp="1"/>
          </p:cNvSpPr>
          <p:nvPr>
            <p:ph idx="1"/>
          </p:nvPr>
        </p:nvSpPr>
        <p:spPr>
          <a:xfrm>
            <a:off x="628650" y="1378983"/>
            <a:ext cx="7886700" cy="3264074"/>
          </a:xfrm>
        </p:spPr>
        <p:txBody>
          <a:bodyPr/>
          <a:lstStyle>
            <a:lvl1pPr>
              <a:defRPr sz="1800"/>
            </a:lvl1pPr>
            <a:lvl2pPr>
              <a:defRPr sz="1500"/>
            </a:lvl2pPr>
            <a:lvl3pPr>
              <a:defRPr sz="1350"/>
            </a:lvl3pPr>
            <a:lvl4pPr>
              <a:defRPr sz="1350"/>
            </a:lvl4pPr>
            <a:lvl5pPr>
              <a:defRPr sz="135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628650" y="4768096"/>
            <a:ext cx="2057400" cy="273892"/>
          </a:xfrm>
        </p:spPr>
        <p:txBody>
          <a:bodyPr/>
          <a:lstStyle/>
          <a:p>
            <a:fld id="{760FBDFE-C587-4B4C-A407-44438C67B59E}" type="datetimeFigureOut">
              <a:rPr lang="zh-CN" altLang="en-US" smtClean="0"/>
              <a:pPr/>
              <a:t>2021/10/19</a:t>
            </a:fld>
            <a:endParaRPr lang="zh-CN" altLang="en-US"/>
          </a:p>
        </p:txBody>
      </p:sp>
      <p:sp>
        <p:nvSpPr>
          <p:cNvPr id="5" name="页脚占位符 4"/>
          <p:cNvSpPr>
            <a:spLocks noGrp="1"/>
          </p:cNvSpPr>
          <p:nvPr>
            <p:ph type="ftr" sz="quarter" idx="11"/>
          </p:nvPr>
        </p:nvSpPr>
        <p:spPr>
          <a:xfrm>
            <a:off x="3028950" y="4768096"/>
            <a:ext cx="3086100" cy="273892"/>
          </a:xfrm>
        </p:spPr>
        <p:txBody>
          <a:bodyPr/>
          <a:lstStyle/>
          <a:p>
            <a:endParaRPr lang="zh-CN" altLang="en-US"/>
          </a:p>
        </p:txBody>
      </p:sp>
      <p:sp>
        <p:nvSpPr>
          <p:cNvPr id="6" name="灯片编号占位符 5"/>
          <p:cNvSpPr>
            <a:spLocks noGrp="1"/>
          </p:cNvSpPr>
          <p:nvPr>
            <p:ph type="sldNum" sz="quarter" idx="12"/>
          </p:nvPr>
        </p:nvSpPr>
        <p:spPr>
          <a:xfrm>
            <a:off x="6467475" y="4787146"/>
            <a:ext cx="2057400" cy="273892"/>
          </a:xfrm>
        </p:spPr>
        <p:txBody>
          <a:bodyPr/>
          <a:lstStyle/>
          <a:p>
            <a:fld id="{49AE70B2-8BF9-45C0-BB95-33D1B9D3A854}"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28650" y="4768096"/>
            <a:ext cx="2057400" cy="273892"/>
          </a:xfrm>
        </p:spPr>
        <p:txBody>
          <a:bodyPr/>
          <a:lstStyle/>
          <a:p>
            <a:fld id="{20DD7636-5BE1-44BC-BB5F-15739D9E18E1}" type="datetimeFigureOut">
              <a:rPr lang="zh-CN" altLang="en-US" smtClean="0"/>
              <a:pPr/>
              <a:t>2021/10/19</a:t>
            </a:fld>
            <a:endParaRPr lang="zh-CN" altLang="en-US"/>
          </a:p>
        </p:txBody>
      </p:sp>
      <p:sp>
        <p:nvSpPr>
          <p:cNvPr id="3" name="页脚占位符 2"/>
          <p:cNvSpPr>
            <a:spLocks noGrp="1"/>
          </p:cNvSpPr>
          <p:nvPr>
            <p:ph type="ftr" sz="quarter" idx="11"/>
          </p:nvPr>
        </p:nvSpPr>
        <p:spPr>
          <a:xfrm>
            <a:off x="3028950" y="4768096"/>
            <a:ext cx="3086100" cy="273892"/>
          </a:xfrm>
        </p:spPr>
        <p:txBody>
          <a:bodyPr/>
          <a:lstStyle/>
          <a:p>
            <a:endParaRPr lang="zh-CN" altLang="en-US"/>
          </a:p>
        </p:txBody>
      </p:sp>
      <p:sp>
        <p:nvSpPr>
          <p:cNvPr id="4" name="灯片编号占位符 3"/>
          <p:cNvSpPr>
            <a:spLocks noGrp="1"/>
          </p:cNvSpPr>
          <p:nvPr>
            <p:ph type="sldNum" sz="quarter" idx="12"/>
          </p:nvPr>
        </p:nvSpPr>
        <p:spPr>
          <a:xfrm>
            <a:off x="6467475" y="4787146"/>
            <a:ext cx="2057400" cy="273892"/>
          </a:xfrm>
        </p:spPr>
        <p:txBody>
          <a:bodyPr/>
          <a:lstStyle/>
          <a:p>
            <a:fld id="{E87C0E1D-24C4-406F-9615-DBDA8D2D1F93}" type="slidenum">
              <a:rPr lang="zh-CN" altLang="en-US" smtClean="0"/>
              <a:pPr/>
              <a:t>‹#›</a:t>
            </a:fld>
            <a:endParaRPr lang="zh-CN" altLang="en-US"/>
          </a:p>
        </p:txBody>
      </p:sp>
      <p:sp>
        <p:nvSpPr>
          <p:cNvPr id="5" name="标题 4"/>
          <p:cNvSpPr>
            <a:spLocks noGrp="1"/>
          </p:cNvSpPr>
          <p:nvPr>
            <p:ph type="title" hasCustomPrompt="1"/>
          </p:nvPr>
        </p:nvSpPr>
        <p:spPr>
          <a:xfrm>
            <a:off x="628650" y="1640869"/>
            <a:ext cx="7886700" cy="1862662"/>
          </a:xfrm>
        </p:spPr>
        <p:txBody>
          <a:bodyPr>
            <a:normAutofit/>
          </a:bodyPr>
          <a:lstStyle>
            <a:lvl1pPr algn="ctr">
              <a:defRPr sz="4500" b="0"/>
            </a:lvl1pPr>
          </a:lstStyle>
          <a:p>
            <a:r>
              <a:rPr lang="zh-CN" altLang="en-US" dirty="0"/>
              <a:t>单击此处编辑标题</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92"/>
            <a:ext cx="7886700" cy="994346"/>
          </a:xfrm>
        </p:spPr>
        <p:txBody>
          <a:bodyPr anchor="ctr" anchorCtr="0"/>
          <a:lstStyle/>
          <a:p>
            <a:r>
              <a:rPr lang="zh-CN" altLang="en-US"/>
              <a:t>单击此处编辑母版标题样式</a:t>
            </a:r>
          </a:p>
        </p:txBody>
      </p:sp>
      <p:sp>
        <p:nvSpPr>
          <p:cNvPr id="3" name="内容占位符 2"/>
          <p:cNvSpPr>
            <a:spLocks noGrp="1"/>
          </p:cNvSpPr>
          <p:nvPr>
            <p:ph sz="half" idx="1"/>
          </p:nvPr>
        </p:nvSpPr>
        <p:spPr>
          <a:xfrm>
            <a:off x="628650" y="1369458"/>
            <a:ext cx="3886200" cy="326407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29150" y="1369458"/>
            <a:ext cx="3886200" cy="326407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a:xfrm>
            <a:off x="628650" y="4768096"/>
            <a:ext cx="2057400" cy="273892"/>
          </a:xfrm>
        </p:spPr>
        <p:txBody>
          <a:bodyPr/>
          <a:lstStyle/>
          <a:p>
            <a:fld id="{760FBDFE-C587-4B4C-A407-44438C67B59E}" type="datetimeFigureOut">
              <a:rPr lang="zh-CN" altLang="en-US" smtClean="0"/>
              <a:pPr/>
              <a:t>2021/10/19</a:t>
            </a:fld>
            <a:endParaRPr lang="zh-CN" altLang="en-US"/>
          </a:p>
        </p:txBody>
      </p:sp>
      <p:sp>
        <p:nvSpPr>
          <p:cNvPr id="6" name="页脚占位符 5"/>
          <p:cNvSpPr>
            <a:spLocks noGrp="1"/>
          </p:cNvSpPr>
          <p:nvPr>
            <p:ph type="ftr" sz="quarter" idx="11"/>
          </p:nvPr>
        </p:nvSpPr>
        <p:spPr>
          <a:xfrm>
            <a:off x="3028950" y="4768096"/>
            <a:ext cx="3086100" cy="273892"/>
          </a:xfrm>
        </p:spPr>
        <p:txBody>
          <a:bodyPr/>
          <a:lstStyle/>
          <a:p>
            <a:endParaRPr lang="zh-CN" altLang="en-US"/>
          </a:p>
        </p:txBody>
      </p:sp>
      <p:sp>
        <p:nvSpPr>
          <p:cNvPr id="7" name="灯片编号占位符 6"/>
          <p:cNvSpPr>
            <a:spLocks noGrp="1"/>
          </p:cNvSpPr>
          <p:nvPr>
            <p:ph type="sldNum" sz="quarter" idx="12"/>
          </p:nvPr>
        </p:nvSpPr>
        <p:spPr>
          <a:xfrm>
            <a:off x="6467475" y="4787146"/>
            <a:ext cx="2057400" cy="273892"/>
          </a:xfrm>
        </p:spPr>
        <p:txBody>
          <a:bodyPr/>
          <a:lstStyle/>
          <a:p>
            <a:fld id="{49AE70B2-8BF9-45C0-BB95-33D1B9D3A854}"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nchor="ctr" anchorCtr="0"/>
          <a:lstStyle/>
          <a:p>
            <a:r>
              <a:rPr lang="zh-CN" altLang="en-US"/>
              <a:t>单击此处编辑母版标题样式</a:t>
            </a:r>
          </a:p>
        </p:txBody>
      </p:sp>
      <p:sp>
        <p:nvSpPr>
          <p:cNvPr id="3" name="文本占位符 2"/>
          <p:cNvSpPr>
            <a:spLocks noGrp="1"/>
          </p:cNvSpPr>
          <p:nvPr>
            <p:ph type="body" idx="1"/>
          </p:nvPr>
        </p:nvSpPr>
        <p:spPr>
          <a:xfrm>
            <a:off x="629841" y="1308950"/>
            <a:ext cx="3868340" cy="61804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dirty="0"/>
              <a:t>单击此处编辑母版文本样式</a:t>
            </a:r>
          </a:p>
        </p:txBody>
      </p:sp>
      <p:sp>
        <p:nvSpPr>
          <p:cNvPr id="4" name="内容占位符 3"/>
          <p:cNvSpPr>
            <a:spLocks noGrp="1"/>
          </p:cNvSpPr>
          <p:nvPr>
            <p:ph sz="half" idx="2"/>
          </p:nvPr>
        </p:nvSpPr>
        <p:spPr>
          <a:xfrm>
            <a:off x="629841" y="1962050"/>
            <a:ext cx="3868340" cy="2681009"/>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4629150" y="1308950"/>
            <a:ext cx="3887391" cy="61804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dirty="0"/>
              <a:t>单击此处编辑母版文本样式</a:t>
            </a:r>
          </a:p>
        </p:txBody>
      </p:sp>
      <p:sp>
        <p:nvSpPr>
          <p:cNvPr id="6" name="内容占位符 5"/>
          <p:cNvSpPr>
            <a:spLocks noGrp="1"/>
          </p:cNvSpPr>
          <p:nvPr>
            <p:ph sz="quarter" idx="4"/>
          </p:nvPr>
        </p:nvSpPr>
        <p:spPr>
          <a:xfrm>
            <a:off x="4629150" y="1962050"/>
            <a:ext cx="3887391" cy="2681009"/>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a:xfrm>
            <a:off x="628650" y="4768096"/>
            <a:ext cx="2057400" cy="273892"/>
          </a:xfrm>
        </p:spPr>
        <p:txBody>
          <a:bodyPr/>
          <a:lstStyle/>
          <a:p>
            <a:fld id="{760FBDFE-C587-4B4C-A407-44438C67B59E}" type="datetimeFigureOut">
              <a:rPr lang="zh-CN" altLang="en-US" smtClean="0"/>
              <a:pPr/>
              <a:t>2021/10/19</a:t>
            </a:fld>
            <a:endParaRPr lang="zh-CN" altLang="en-US"/>
          </a:p>
        </p:txBody>
      </p:sp>
      <p:sp>
        <p:nvSpPr>
          <p:cNvPr id="8" name="页脚占位符 7"/>
          <p:cNvSpPr>
            <a:spLocks noGrp="1"/>
          </p:cNvSpPr>
          <p:nvPr>
            <p:ph type="ftr" sz="quarter" idx="11"/>
          </p:nvPr>
        </p:nvSpPr>
        <p:spPr>
          <a:xfrm>
            <a:off x="3028950" y="4768096"/>
            <a:ext cx="3086100" cy="273892"/>
          </a:xfrm>
        </p:spPr>
        <p:txBody>
          <a:bodyPr/>
          <a:lstStyle/>
          <a:p>
            <a:endParaRPr lang="zh-CN" altLang="en-US"/>
          </a:p>
        </p:txBody>
      </p:sp>
      <p:sp>
        <p:nvSpPr>
          <p:cNvPr id="9" name="灯片编号占位符 8"/>
          <p:cNvSpPr>
            <a:spLocks noGrp="1"/>
          </p:cNvSpPr>
          <p:nvPr>
            <p:ph type="sldNum" sz="quarter" idx="12"/>
          </p:nvPr>
        </p:nvSpPr>
        <p:spPr>
          <a:xfrm>
            <a:off x="6467475" y="4787146"/>
            <a:ext cx="2057400" cy="273892"/>
          </a:xfrm>
        </p:spPr>
        <p:txBody>
          <a:bodyPr/>
          <a:lstStyle/>
          <a:p>
            <a:fld id="{49AE70B2-8BF9-45C0-BB95-33D1B9D3A854}"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428875" y="1619533"/>
            <a:ext cx="4286250" cy="1037019"/>
          </a:xfrm>
        </p:spPr>
        <p:txBody>
          <a:bodyPr anchor="b" anchorCtr="0">
            <a:normAutofit/>
          </a:bodyPr>
          <a:lstStyle>
            <a:lvl1pPr algn="ctr">
              <a:defRPr sz="6000" b="0">
                <a:solidFill>
                  <a:schemeClr val="tx1"/>
                </a:solidFill>
              </a:defRPr>
            </a:lvl1pPr>
          </a:lstStyle>
          <a:p>
            <a:r>
              <a:rPr lang="zh-CN" altLang="en-US" dirty="0"/>
              <a:t>编辑标题</a:t>
            </a:r>
          </a:p>
        </p:txBody>
      </p:sp>
      <p:sp>
        <p:nvSpPr>
          <p:cNvPr id="3" name="日期占位符 2"/>
          <p:cNvSpPr>
            <a:spLocks noGrp="1"/>
          </p:cNvSpPr>
          <p:nvPr>
            <p:ph type="dt" sz="half" idx="10"/>
          </p:nvPr>
        </p:nvSpPr>
        <p:spPr>
          <a:xfrm>
            <a:off x="628650" y="4768096"/>
            <a:ext cx="2057400" cy="273892"/>
          </a:xfrm>
        </p:spPr>
        <p:txBody>
          <a:bodyPr/>
          <a:lstStyle/>
          <a:p>
            <a:fld id="{20DD7636-5BE1-44BC-BB5F-15739D9E18E1}" type="datetimeFigureOut">
              <a:rPr lang="zh-CN" altLang="en-US" smtClean="0"/>
              <a:pPr/>
              <a:t>2021/10/19</a:t>
            </a:fld>
            <a:endParaRPr lang="zh-CN" altLang="en-US"/>
          </a:p>
        </p:txBody>
      </p:sp>
      <p:sp>
        <p:nvSpPr>
          <p:cNvPr id="4" name="页脚占位符 3"/>
          <p:cNvSpPr>
            <a:spLocks noGrp="1"/>
          </p:cNvSpPr>
          <p:nvPr>
            <p:ph type="ftr" sz="quarter" idx="11"/>
          </p:nvPr>
        </p:nvSpPr>
        <p:spPr>
          <a:xfrm>
            <a:off x="3028950" y="4768096"/>
            <a:ext cx="3086100" cy="273892"/>
          </a:xfrm>
        </p:spPr>
        <p:txBody>
          <a:bodyPr/>
          <a:lstStyle/>
          <a:p>
            <a:endParaRPr lang="zh-CN" altLang="en-US"/>
          </a:p>
        </p:txBody>
      </p:sp>
      <p:sp>
        <p:nvSpPr>
          <p:cNvPr id="5" name="灯片编号占位符 4"/>
          <p:cNvSpPr>
            <a:spLocks noGrp="1"/>
          </p:cNvSpPr>
          <p:nvPr>
            <p:ph type="sldNum" sz="quarter" idx="12"/>
          </p:nvPr>
        </p:nvSpPr>
        <p:spPr>
          <a:xfrm>
            <a:off x="6467475" y="4787146"/>
            <a:ext cx="2057400" cy="273892"/>
          </a:xfrm>
        </p:spPr>
        <p:txBody>
          <a:bodyPr/>
          <a:lstStyle/>
          <a:p>
            <a:fld id="{E87C0E1D-24C4-406F-9615-DBDA8D2D1F93}" type="slidenum">
              <a:rPr lang="zh-CN" altLang="en-US" smtClean="0"/>
              <a:pPr/>
              <a:t>‹#›</a:t>
            </a:fld>
            <a:endParaRPr lang="zh-CN" altLang="en-US"/>
          </a:p>
        </p:txBody>
      </p:sp>
      <p:sp>
        <p:nvSpPr>
          <p:cNvPr id="37" name="内容占位符 36"/>
          <p:cNvSpPr>
            <a:spLocks noGrp="1"/>
          </p:cNvSpPr>
          <p:nvPr>
            <p:ph sz="quarter" idx="13" hasCustomPrompt="1"/>
          </p:nvPr>
        </p:nvSpPr>
        <p:spPr>
          <a:xfrm>
            <a:off x="2428875" y="2800391"/>
            <a:ext cx="4286250" cy="889608"/>
          </a:xfrm>
        </p:spPr>
        <p:txBody>
          <a:bodyPr>
            <a:normAutofit/>
          </a:bodyPr>
          <a:lstStyle>
            <a:lvl1pPr marL="0" indent="0" algn="ctr">
              <a:buNone/>
              <a:defRPr sz="2400">
                <a:solidFill>
                  <a:schemeClr val="tx1"/>
                </a:solidFill>
              </a:defRPr>
            </a:lvl1pPr>
          </a:lstStyle>
          <a:p>
            <a:pPr lvl="0"/>
            <a:r>
              <a:rPr lang="zh-CN" altLang="en-US" dirty="0"/>
              <a:t>编辑文本</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28650" y="4768096"/>
            <a:ext cx="2057400" cy="273892"/>
          </a:xfrm>
        </p:spPr>
        <p:txBody>
          <a:bodyPr/>
          <a:lstStyle/>
          <a:p>
            <a:fld id="{760FBDFE-C587-4B4C-A407-44438C67B59E}" type="datetimeFigureOut">
              <a:rPr lang="zh-CN" altLang="en-US" smtClean="0"/>
              <a:pPr/>
              <a:t>2021/10/19</a:t>
            </a:fld>
            <a:endParaRPr lang="zh-CN" altLang="en-US"/>
          </a:p>
        </p:txBody>
      </p:sp>
      <p:sp>
        <p:nvSpPr>
          <p:cNvPr id="3" name="页脚占位符 2"/>
          <p:cNvSpPr>
            <a:spLocks noGrp="1"/>
          </p:cNvSpPr>
          <p:nvPr>
            <p:ph type="ftr" sz="quarter" idx="11"/>
          </p:nvPr>
        </p:nvSpPr>
        <p:spPr>
          <a:xfrm>
            <a:off x="3028950" y="4768096"/>
            <a:ext cx="3086100" cy="273892"/>
          </a:xfrm>
        </p:spPr>
        <p:txBody>
          <a:bodyPr/>
          <a:lstStyle/>
          <a:p>
            <a:endParaRPr lang="zh-CN" altLang="en-US"/>
          </a:p>
        </p:txBody>
      </p:sp>
      <p:sp>
        <p:nvSpPr>
          <p:cNvPr id="4" name="灯片编号占位符 3"/>
          <p:cNvSpPr>
            <a:spLocks noGrp="1"/>
          </p:cNvSpPr>
          <p:nvPr>
            <p:ph type="sldNum" sz="quarter" idx="12"/>
          </p:nvPr>
        </p:nvSpPr>
        <p:spPr>
          <a:xfrm>
            <a:off x="6467475" y="4787146"/>
            <a:ext cx="2057400" cy="273892"/>
          </a:xfrm>
        </p:spPr>
        <p:txBody>
          <a:bodyPr/>
          <a:lstStyle/>
          <a:p>
            <a:fld id="{49AE70B2-8BF9-45C0-BB95-33D1B9D3A854}"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8650" y="535348"/>
            <a:ext cx="3511241" cy="1071308"/>
          </a:xfrm>
        </p:spPr>
        <p:txBody>
          <a:bodyPr anchor="t" anchorCtr="0">
            <a:normAutofit/>
          </a:bodyPr>
          <a:lstStyle>
            <a:lvl1pPr>
              <a:defRPr sz="2700"/>
            </a:lvl1pPr>
          </a:lstStyle>
          <a:p>
            <a:r>
              <a:rPr lang="zh-CN" altLang="en-US" dirty="0"/>
              <a:t>单击此处编辑标题</a:t>
            </a:r>
          </a:p>
        </p:txBody>
      </p:sp>
      <p:sp>
        <p:nvSpPr>
          <p:cNvPr id="3" name="图片占位符 2"/>
          <p:cNvSpPr>
            <a:spLocks noGrp="1" noChangeAspect="1"/>
          </p:cNvSpPr>
          <p:nvPr>
            <p:ph type="pic" idx="1"/>
          </p:nvPr>
        </p:nvSpPr>
        <p:spPr>
          <a:xfrm>
            <a:off x="4231888" y="535348"/>
            <a:ext cx="4283912" cy="405340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8035" indent="0">
              <a:buNone/>
              <a:defRPr sz="1500"/>
            </a:lvl7pPr>
            <a:lvl8pPr marL="2400935" indent="0">
              <a:buNone/>
              <a:defRPr sz="1500"/>
            </a:lvl8pPr>
            <a:lvl9pPr marL="2743835" indent="0">
              <a:buNone/>
              <a:defRPr sz="1500"/>
            </a:lvl9pPr>
          </a:lstStyle>
          <a:p>
            <a:endParaRPr lang="zh-CN" altLang="en-US"/>
          </a:p>
        </p:txBody>
      </p:sp>
      <p:sp>
        <p:nvSpPr>
          <p:cNvPr id="4" name="文本占位符 3"/>
          <p:cNvSpPr>
            <a:spLocks noGrp="1"/>
          </p:cNvSpPr>
          <p:nvPr>
            <p:ph type="body" sz="half" idx="2"/>
          </p:nvPr>
        </p:nvSpPr>
        <p:spPr>
          <a:xfrm>
            <a:off x="628650" y="1735708"/>
            <a:ext cx="3511241" cy="2859191"/>
          </a:xfrm>
        </p:spPr>
        <p:txBody>
          <a:bodyP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8035" indent="0">
              <a:buNone/>
              <a:defRPr sz="750"/>
            </a:lvl7pPr>
            <a:lvl8pPr marL="2400935" indent="0">
              <a:buNone/>
              <a:defRPr sz="750"/>
            </a:lvl8pPr>
            <a:lvl9pPr marL="2743835" indent="0">
              <a:buNone/>
              <a:defRPr sz="750"/>
            </a:lvl9pPr>
          </a:lstStyle>
          <a:p>
            <a:pPr lvl="0"/>
            <a:r>
              <a:rPr lang="zh-CN" altLang="en-US" dirty="0"/>
              <a:t>单击此处编辑母版文本样式</a:t>
            </a:r>
          </a:p>
        </p:txBody>
      </p:sp>
      <p:sp>
        <p:nvSpPr>
          <p:cNvPr id="5" name="日期占位符 4"/>
          <p:cNvSpPr>
            <a:spLocks noGrp="1"/>
          </p:cNvSpPr>
          <p:nvPr>
            <p:ph type="dt" sz="half" idx="10"/>
          </p:nvPr>
        </p:nvSpPr>
        <p:spPr>
          <a:xfrm>
            <a:off x="628650" y="4768096"/>
            <a:ext cx="2057400" cy="273892"/>
          </a:xfrm>
        </p:spPr>
        <p:txBody>
          <a:bodyPr/>
          <a:lstStyle/>
          <a:p>
            <a:fld id="{9EFD9D74-47D9-4702-A33C-335B63B48DBF}" type="datetimeFigureOut">
              <a:rPr lang="zh-CN" altLang="en-US" smtClean="0"/>
              <a:pPr/>
              <a:t>2021/10/19</a:t>
            </a:fld>
            <a:endParaRPr lang="zh-CN" altLang="en-US"/>
          </a:p>
        </p:txBody>
      </p:sp>
      <p:sp>
        <p:nvSpPr>
          <p:cNvPr id="6" name="页脚占位符 5"/>
          <p:cNvSpPr>
            <a:spLocks noGrp="1"/>
          </p:cNvSpPr>
          <p:nvPr>
            <p:ph type="ftr" sz="quarter" idx="11"/>
          </p:nvPr>
        </p:nvSpPr>
        <p:spPr>
          <a:xfrm>
            <a:off x="3028950" y="4768096"/>
            <a:ext cx="3086100" cy="273892"/>
          </a:xfrm>
        </p:spPr>
        <p:txBody>
          <a:bodyPr/>
          <a:lstStyle/>
          <a:p>
            <a:endParaRPr lang="zh-CN" altLang="en-US"/>
          </a:p>
        </p:txBody>
      </p:sp>
      <p:sp>
        <p:nvSpPr>
          <p:cNvPr id="7" name="灯片编号占位符 6"/>
          <p:cNvSpPr>
            <a:spLocks noGrp="1"/>
          </p:cNvSpPr>
          <p:nvPr>
            <p:ph type="sldNum" sz="quarter" idx="12"/>
          </p:nvPr>
        </p:nvSpPr>
        <p:spPr>
          <a:xfrm>
            <a:off x="6467475" y="4787146"/>
            <a:ext cx="2057400" cy="273892"/>
          </a:xfrm>
        </p:spPr>
        <p:txBody>
          <a:bodyPr/>
          <a:lstStyle/>
          <a:p>
            <a:fld id="{FABC47A4-756D-490B-A52F-7D9E2C9FC05F}"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7833674" y="273892"/>
            <a:ext cx="681676" cy="4359641"/>
          </a:xfrm>
        </p:spPr>
        <p:txBody>
          <a:bodyPr vert="eaVert">
            <a:normAutofit/>
          </a:bodyPr>
          <a:lstStyle>
            <a:lvl1pPr>
              <a:defRPr sz="3300"/>
            </a:lvl1pPr>
          </a:lstStyle>
          <a:p>
            <a:r>
              <a:rPr lang="zh-CN" altLang="en-US" dirty="0"/>
              <a:t>单击此处编辑标题</a:t>
            </a:r>
          </a:p>
        </p:txBody>
      </p:sp>
      <p:sp>
        <p:nvSpPr>
          <p:cNvPr id="3" name="竖排文字占位符 2"/>
          <p:cNvSpPr>
            <a:spLocks noGrp="1"/>
          </p:cNvSpPr>
          <p:nvPr>
            <p:ph type="body" orient="vert" idx="1"/>
          </p:nvPr>
        </p:nvSpPr>
        <p:spPr>
          <a:xfrm>
            <a:off x="628649" y="273892"/>
            <a:ext cx="7084832" cy="4359641"/>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628650" y="4768096"/>
            <a:ext cx="2057400" cy="273892"/>
          </a:xfrm>
        </p:spPr>
        <p:txBody>
          <a:bodyPr/>
          <a:lstStyle/>
          <a:p>
            <a:fld id="{760FBDFE-C587-4B4C-A407-44438C67B59E}" type="datetimeFigureOut">
              <a:rPr lang="zh-CN" altLang="en-US" smtClean="0"/>
              <a:pPr/>
              <a:t>2021/10/19</a:t>
            </a:fld>
            <a:endParaRPr lang="zh-CN" altLang="en-US"/>
          </a:p>
        </p:txBody>
      </p:sp>
      <p:sp>
        <p:nvSpPr>
          <p:cNvPr id="5" name="页脚占位符 4"/>
          <p:cNvSpPr>
            <a:spLocks noGrp="1"/>
          </p:cNvSpPr>
          <p:nvPr>
            <p:ph type="ftr" sz="quarter" idx="11"/>
          </p:nvPr>
        </p:nvSpPr>
        <p:spPr>
          <a:xfrm>
            <a:off x="3028950" y="4768096"/>
            <a:ext cx="3086100" cy="273892"/>
          </a:xfrm>
        </p:spPr>
        <p:txBody>
          <a:bodyPr/>
          <a:lstStyle/>
          <a:p>
            <a:endParaRPr lang="zh-CN" altLang="en-US"/>
          </a:p>
        </p:txBody>
      </p:sp>
      <p:sp>
        <p:nvSpPr>
          <p:cNvPr id="6" name="灯片编号占位符 5"/>
          <p:cNvSpPr>
            <a:spLocks noGrp="1"/>
          </p:cNvSpPr>
          <p:nvPr>
            <p:ph type="sldNum" sz="quarter" idx="12"/>
          </p:nvPr>
        </p:nvSpPr>
        <p:spPr>
          <a:xfrm>
            <a:off x="6467475" y="4787146"/>
            <a:ext cx="2057400" cy="273892"/>
          </a:xfrm>
        </p:spPr>
        <p:txBody>
          <a:bodyPr/>
          <a:lstStyle/>
          <a:p>
            <a:fld id="{49AE70B2-8BF9-45C0-BB95-33D1B9D3A854}"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KSO_TEMPLATE" hidden="1"/>
          <p:cNvSpPr/>
          <p:nvPr userDrawn="1">
            <p:custDataLst>
              <p:tags r:id="rId1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5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tags" Target="../tags/tag23.xml"/><Relationship Id="rId5" Type="http://schemas.openxmlformats.org/officeDocument/2006/relationships/image" Target="../media/image6.jpeg"/><Relationship Id="rId4" Type="http://schemas.openxmlformats.org/officeDocument/2006/relationships/image" Target="../media/image5.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4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4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50.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5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52.xml.rels><?xml version="1.0" encoding="UTF-8" standalone="yes"?>
<Relationships xmlns="http://schemas.openxmlformats.org/package/2006/relationships"><Relationship Id="rId3" Type="http://schemas.openxmlformats.org/officeDocument/2006/relationships/hyperlink" Target="http://doc.redisfans.com/transaction/watch.html" TargetMode="External"/><Relationship Id="rId2" Type="http://schemas.openxmlformats.org/officeDocument/2006/relationships/slideLayout" Target="../slideLayouts/slideLayout2.xml"/><Relationship Id="rId1" Type="http://schemas.openxmlformats.org/officeDocument/2006/relationships/tags" Target="../tags/tag53.xml"/><Relationship Id="rId6" Type="http://schemas.openxmlformats.org/officeDocument/2006/relationships/hyperlink" Target="http://doc.redisfans.com/transaction/unwatch.html" TargetMode="External"/><Relationship Id="rId5" Type="http://schemas.openxmlformats.org/officeDocument/2006/relationships/hyperlink" Target="http://doc.redisfans.com/transaction/discard.html" TargetMode="External"/><Relationship Id="rId4" Type="http://schemas.openxmlformats.org/officeDocument/2006/relationships/hyperlink" Target="http://doc.redisfans.com/transaction/exec.html" TargetMode="Externa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6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62.xml"/><Relationship Id="rId4" Type="http://schemas.openxmlformats.org/officeDocument/2006/relationships/hyperlink" Target="http://baike.baidu.com/item/%E8%84%9A%E6%9C%AC%E8%AF%AD%E8%A8%80" TargetMode="Externa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6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6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6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ags" Target="../tags/tag70.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7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ags" Target="../tags/tag71.xml"/><Relationship Id="rId4" Type="http://schemas.openxmlformats.org/officeDocument/2006/relationships/image" Target="../media/image20.png"/></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7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7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tags" Target="../tags/tag76.xml"/><Relationship Id="rId4" Type="http://schemas.openxmlformats.org/officeDocument/2006/relationships/image" Target="../media/image23.png"/></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7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8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8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33" name="矩形 32">
            <a:extLst>
              <a:ext uri="{FF2B5EF4-FFF2-40B4-BE49-F238E27FC236}">
                <a16:creationId xmlns:a16="http://schemas.microsoft.com/office/drawing/2014/main" id="{3B5855A4-3BD7-4E6F-9C1E-FF4A86EE8B01}"/>
              </a:ext>
            </a:extLst>
          </p:cNvPr>
          <p:cNvSpPr/>
          <p:nvPr/>
        </p:nvSpPr>
        <p:spPr>
          <a:xfrm>
            <a:off x="2618359" y="1071926"/>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37260" y="429260"/>
            <a:ext cx="1402080" cy="829945"/>
          </a:xfrm>
          <a:prstGeom prst="rect">
            <a:avLst/>
          </a:prstGeom>
          <a:noFill/>
          <a:ln>
            <a:noFill/>
          </a:ln>
        </p:spPr>
        <p:txBody>
          <a:bodyPr wrap="square" rtlCol="0" anchor="t">
            <a:spAutoFit/>
          </a:bodyPr>
          <a:lstStyle/>
          <a:p>
            <a:pPr algn="ctr"/>
            <a:r>
              <a:rPr lang="zh-CN" altLang="en-US" sz="4800" b="1">
                <a:ln/>
                <a:solidFill>
                  <a:schemeClr val="bg1"/>
                </a:solidFill>
                <a:effectLst>
                  <a:outerShdw blurRad="38100" dist="19050" dir="2700000" algn="tl" rotWithShape="0">
                    <a:schemeClr val="dk1">
                      <a:alpha val="40000"/>
                    </a:schemeClr>
                  </a:outerShdw>
                </a:effectLst>
              </a:rPr>
              <a:t>目录</a:t>
            </a:r>
          </a:p>
        </p:txBody>
      </p:sp>
      <p:sp>
        <p:nvSpPr>
          <p:cNvPr id="6" name="矩形 5"/>
          <p:cNvSpPr/>
          <p:nvPr/>
        </p:nvSpPr>
        <p:spPr>
          <a:xfrm>
            <a:off x="2613407" y="72163"/>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613407" y="559943"/>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对角圆角矩形 10"/>
          <p:cNvSpPr/>
          <p:nvPr/>
        </p:nvSpPr>
        <p:spPr>
          <a:xfrm>
            <a:off x="3409061" y="121158"/>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对角圆角矩形 12"/>
          <p:cNvSpPr/>
          <p:nvPr/>
        </p:nvSpPr>
        <p:spPr>
          <a:xfrm>
            <a:off x="3409061" y="626618"/>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chemeClr val="bg1"/>
                </a:solidFill>
                <a:effectLst>
                  <a:outerShdw blurRad="38100" dist="19050" dir="2700000" algn="tl" rotWithShape="0">
                    <a:schemeClr val="dk1">
                      <a:alpha val="40000"/>
                    </a:schemeClr>
                  </a:outerShdw>
                </a:effectLst>
                <a:sym typeface="+mn-ea"/>
              </a:rPr>
              <a:t>Redis</a:t>
            </a:r>
            <a:r>
              <a:rPr lang="zh-CN" altLang="en-US" sz="2000" dirty="0" smtClean="0">
                <a:solidFill>
                  <a:schemeClr val="bg1"/>
                </a:solidFill>
                <a:effectLst>
                  <a:outerShdw blurRad="38100" dist="19050" dir="2700000" algn="tl" rotWithShape="0">
                    <a:schemeClr val="dk1">
                      <a:alpha val="40000"/>
                    </a:schemeClr>
                  </a:outerShdw>
                </a:effectLst>
                <a:sym typeface="+mn-ea"/>
              </a:rPr>
              <a:t>简介 </a:t>
            </a:r>
            <a:r>
              <a:rPr lang="en-US" altLang="zh-CN" sz="2000" dirty="0" smtClean="0">
                <a:solidFill>
                  <a:schemeClr val="bg1"/>
                </a:solidFill>
                <a:effectLst>
                  <a:outerShdw blurRad="38100" dist="19050" dir="2700000" algn="tl" rotWithShape="0">
                    <a:schemeClr val="dk1">
                      <a:alpha val="40000"/>
                    </a:schemeClr>
                  </a:outerShdw>
                </a:effectLst>
                <a:sym typeface="+mn-ea"/>
              </a:rPr>
              <a:t>&amp; </a:t>
            </a:r>
            <a:r>
              <a:rPr lang="zh-CN" altLang="en-US" sz="2000" dirty="0" smtClean="0">
                <a:solidFill>
                  <a:schemeClr val="bg1"/>
                </a:solidFill>
                <a:effectLst>
                  <a:outerShdw blurRad="38100" dist="19050" dir="2700000" algn="tl" rotWithShape="0">
                    <a:schemeClr val="dk1">
                      <a:alpha val="40000"/>
                    </a:schemeClr>
                  </a:outerShdw>
                </a:effectLst>
                <a:sym typeface="+mn-ea"/>
              </a:rPr>
              <a:t>安装</a:t>
            </a:r>
            <a:endParaRPr lang="zh-CN" altLang="en-US" sz="2000" dirty="0"/>
          </a:p>
        </p:txBody>
      </p:sp>
      <p:sp>
        <p:nvSpPr>
          <p:cNvPr id="16" name="矩形 15"/>
          <p:cNvSpPr/>
          <p:nvPr/>
        </p:nvSpPr>
        <p:spPr>
          <a:xfrm>
            <a:off x="2591182" y="-18795"/>
            <a:ext cx="415290" cy="584775"/>
          </a:xfrm>
          <a:prstGeom prst="rect">
            <a:avLst/>
          </a:prstGeom>
          <a:noFill/>
          <a:ln>
            <a:noFill/>
          </a:ln>
        </p:spPr>
        <p:txBody>
          <a:bodyPr wrap="square" rtlCol="0" anchor="t">
            <a:spAutoFit/>
          </a:bodyPr>
          <a:lstStyle/>
          <a:p>
            <a:pPr algn="ctr"/>
            <a:r>
              <a:rPr lang="en-US" altLang="zh-CN" sz="3200" b="1">
                <a:ln/>
                <a:solidFill>
                  <a:schemeClr val="bg1"/>
                </a:solidFill>
                <a:effectLst>
                  <a:outerShdw blurRad="38100" dist="19050" dir="2700000" algn="tl" rotWithShape="0">
                    <a:schemeClr val="dk1">
                      <a:alpha val="40000"/>
                    </a:schemeClr>
                  </a:outerShdw>
                </a:effectLst>
              </a:rPr>
              <a:t>1</a:t>
            </a:r>
          </a:p>
        </p:txBody>
      </p:sp>
      <p:sp>
        <p:nvSpPr>
          <p:cNvPr id="17" name="矩形 16"/>
          <p:cNvSpPr/>
          <p:nvPr/>
        </p:nvSpPr>
        <p:spPr>
          <a:xfrm>
            <a:off x="2600707" y="468503"/>
            <a:ext cx="405766" cy="584775"/>
          </a:xfrm>
          <a:prstGeom prst="rect">
            <a:avLst/>
          </a:prstGeom>
          <a:noFill/>
          <a:ln>
            <a:noFill/>
          </a:ln>
        </p:spPr>
        <p:txBody>
          <a:bodyPr wrap="square" rtlCol="0" anchor="t">
            <a:spAutoFit/>
          </a:bodyPr>
          <a:lstStyle/>
          <a:p>
            <a:pPr algn="ctr"/>
            <a:r>
              <a:rPr lang="en-US" altLang="zh-CN" sz="3200" b="1">
                <a:ln/>
                <a:solidFill>
                  <a:schemeClr val="bg1"/>
                </a:solidFill>
                <a:effectLst>
                  <a:outerShdw blurRad="38100" dist="19050" dir="2700000" algn="tl" rotWithShape="0">
                    <a:schemeClr val="dk1">
                      <a:alpha val="40000"/>
                    </a:schemeClr>
                  </a:outerShdw>
                </a:effectLst>
              </a:rPr>
              <a:t>2</a:t>
            </a:r>
          </a:p>
        </p:txBody>
      </p:sp>
      <p:sp>
        <p:nvSpPr>
          <p:cNvPr id="18" name="矩形 17"/>
          <p:cNvSpPr/>
          <p:nvPr/>
        </p:nvSpPr>
        <p:spPr>
          <a:xfrm>
            <a:off x="2535873" y="968528"/>
            <a:ext cx="598805" cy="584775"/>
          </a:xfrm>
          <a:prstGeom prst="rect">
            <a:avLst/>
          </a:prstGeom>
          <a:noFill/>
          <a:ln>
            <a:noFill/>
          </a:ln>
        </p:spPr>
        <p:txBody>
          <a:bodyPr wrap="square" rtlCol="0" anchor="t">
            <a:spAutoFit/>
          </a:bodyPr>
          <a:lstStyle/>
          <a:p>
            <a:pPr algn="ctr"/>
            <a:r>
              <a:rPr lang="en-US" altLang="zh-CN" sz="3200" b="1">
                <a:ln/>
                <a:solidFill>
                  <a:schemeClr val="bg1"/>
                </a:solidFill>
                <a:effectLst>
                  <a:outerShdw blurRad="38100" dist="19050" dir="2700000" algn="tl" rotWithShape="0">
                    <a:schemeClr val="dk1">
                      <a:alpha val="40000"/>
                    </a:schemeClr>
                  </a:outerShdw>
                </a:effectLst>
              </a:rPr>
              <a:t>3</a:t>
            </a:r>
          </a:p>
        </p:txBody>
      </p:sp>
      <p:sp>
        <p:nvSpPr>
          <p:cNvPr id="20" name="矩形 19"/>
          <p:cNvSpPr/>
          <p:nvPr/>
        </p:nvSpPr>
        <p:spPr>
          <a:xfrm>
            <a:off x="3694048" y="97320"/>
            <a:ext cx="2542032" cy="400110"/>
          </a:xfrm>
          <a:prstGeom prst="rect">
            <a:avLst/>
          </a:prstGeom>
          <a:noFill/>
          <a:ln>
            <a:noFill/>
          </a:ln>
        </p:spPr>
        <p:txBody>
          <a:bodyPr wrap="square" rtlCol="0" anchor="t">
            <a:spAutoFit/>
          </a:bodyPr>
          <a:lstStyle/>
          <a:p>
            <a:pPr algn="ctr"/>
            <a:r>
              <a:rPr lang="en-US" altLang="zh-CN" sz="2000">
                <a:ln/>
                <a:solidFill>
                  <a:schemeClr val="bg1"/>
                </a:solidFill>
                <a:effectLst>
                  <a:outerShdw blurRad="38100" dist="19050" dir="2700000" algn="tl" rotWithShape="0">
                    <a:schemeClr val="dk1">
                      <a:alpha val="40000"/>
                    </a:schemeClr>
                  </a:outerShdw>
                </a:effectLst>
              </a:rPr>
              <a:t>NoSQL</a:t>
            </a:r>
            <a:r>
              <a:rPr lang="zh-CN" altLang="en-US" sz="2000">
                <a:ln/>
                <a:solidFill>
                  <a:schemeClr val="bg1"/>
                </a:solidFill>
                <a:effectLst>
                  <a:outerShdw blurRad="38100" dist="19050" dir="2700000" algn="tl" rotWithShape="0">
                    <a:schemeClr val="dk1">
                      <a:alpha val="40000"/>
                    </a:schemeClr>
                  </a:outerShdw>
                </a:effectLst>
              </a:rPr>
              <a:t>数据库简介</a:t>
            </a:r>
          </a:p>
        </p:txBody>
      </p:sp>
      <p:sp>
        <p:nvSpPr>
          <p:cNvPr id="35" name="对角圆角矩形 10">
            <a:extLst>
              <a:ext uri="{FF2B5EF4-FFF2-40B4-BE49-F238E27FC236}">
                <a16:creationId xmlns:a16="http://schemas.microsoft.com/office/drawing/2014/main" id="{BA126F65-E118-4CB8-8206-56869A13DF4A}"/>
              </a:ext>
            </a:extLst>
          </p:cNvPr>
          <p:cNvSpPr/>
          <p:nvPr/>
        </p:nvSpPr>
        <p:spPr>
          <a:xfrm>
            <a:off x="3426523" y="1103566"/>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9E5A37C4-6387-417D-A285-F92A448049F7}"/>
              </a:ext>
            </a:extLst>
          </p:cNvPr>
          <p:cNvSpPr/>
          <p:nvPr/>
        </p:nvSpPr>
        <p:spPr>
          <a:xfrm>
            <a:off x="3715574" y="1091547"/>
            <a:ext cx="2498979" cy="400110"/>
          </a:xfrm>
          <a:prstGeom prst="rect">
            <a:avLst/>
          </a:prstGeom>
          <a:noFill/>
          <a:ln>
            <a:noFill/>
          </a:ln>
        </p:spPr>
        <p:txBody>
          <a:bodyPr wrap="square" rtlCol="0" anchor="t">
            <a:spAutoFit/>
          </a:bodyPr>
          <a:lstStyle/>
          <a:p>
            <a:pPr algn="ctr"/>
            <a:r>
              <a:rPr lang="en-US" altLang="zh-CN" sz="2000" b="1">
                <a:ln/>
                <a:solidFill>
                  <a:schemeClr val="bg1"/>
                </a:solidFill>
                <a:effectLst>
                  <a:outerShdw blurRad="38100" dist="19050" dir="2700000" algn="tl" rotWithShape="0">
                    <a:schemeClr val="dk1">
                      <a:alpha val="40000"/>
                    </a:schemeClr>
                  </a:outerShdw>
                </a:effectLst>
              </a:rPr>
              <a:t>Redis</a:t>
            </a:r>
            <a:r>
              <a:rPr lang="zh-CN" altLang="en-US" sz="2000" b="1">
                <a:ln/>
                <a:solidFill>
                  <a:schemeClr val="bg1"/>
                </a:solidFill>
                <a:effectLst>
                  <a:outerShdw blurRad="38100" dist="19050" dir="2700000" algn="tl" rotWithShape="0">
                    <a:schemeClr val="dk1">
                      <a:alpha val="40000"/>
                    </a:schemeClr>
                  </a:outerShdw>
                </a:effectLst>
              </a:rPr>
              <a:t>五大数据类型</a:t>
            </a:r>
          </a:p>
        </p:txBody>
      </p:sp>
      <p:sp>
        <p:nvSpPr>
          <p:cNvPr id="37" name="矩形 36">
            <a:extLst>
              <a:ext uri="{FF2B5EF4-FFF2-40B4-BE49-F238E27FC236}">
                <a16:creationId xmlns:a16="http://schemas.microsoft.com/office/drawing/2014/main" id="{502AD45E-B2DF-4006-A2DE-FA6FCD08EFDD}"/>
              </a:ext>
            </a:extLst>
          </p:cNvPr>
          <p:cNvSpPr/>
          <p:nvPr/>
        </p:nvSpPr>
        <p:spPr>
          <a:xfrm>
            <a:off x="2619503" y="1517015"/>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对角圆角矩形 12">
            <a:extLst>
              <a:ext uri="{FF2B5EF4-FFF2-40B4-BE49-F238E27FC236}">
                <a16:creationId xmlns:a16="http://schemas.microsoft.com/office/drawing/2014/main" id="{3E6C64D6-FA2A-4CDB-BF93-7A45498C8245}"/>
              </a:ext>
            </a:extLst>
          </p:cNvPr>
          <p:cNvSpPr/>
          <p:nvPr/>
        </p:nvSpPr>
        <p:spPr>
          <a:xfrm>
            <a:off x="3415157" y="1583690"/>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chemeClr val="bg1"/>
                </a:solidFill>
                <a:effectLst>
                  <a:outerShdw blurRad="38100" dist="19050" dir="2700000" algn="tl" rotWithShape="0">
                    <a:schemeClr val="dk1">
                      <a:alpha val="40000"/>
                    </a:schemeClr>
                  </a:outerShdw>
                </a:effectLst>
                <a:sym typeface="+mn-ea"/>
              </a:rPr>
              <a:t>Redis</a:t>
            </a:r>
            <a:r>
              <a:rPr lang="zh-CN" altLang="en-US" sz="2000">
                <a:solidFill>
                  <a:schemeClr val="bg1"/>
                </a:solidFill>
                <a:effectLst>
                  <a:outerShdw blurRad="38100" dist="19050" dir="2700000" algn="tl" rotWithShape="0">
                    <a:schemeClr val="dk1">
                      <a:alpha val="40000"/>
                    </a:schemeClr>
                  </a:outerShdw>
                </a:effectLst>
                <a:sym typeface="+mn-ea"/>
              </a:rPr>
              <a:t>相关配置</a:t>
            </a:r>
            <a:endParaRPr lang="zh-CN" altLang="en-US" sz="2000"/>
          </a:p>
        </p:txBody>
      </p:sp>
      <p:sp>
        <p:nvSpPr>
          <p:cNvPr id="39" name="矩形 38">
            <a:extLst>
              <a:ext uri="{FF2B5EF4-FFF2-40B4-BE49-F238E27FC236}">
                <a16:creationId xmlns:a16="http://schemas.microsoft.com/office/drawing/2014/main" id="{A75A78ED-ABC0-4DCE-B48B-5F8ED2C708D8}"/>
              </a:ext>
            </a:extLst>
          </p:cNvPr>
          <p:cNvSpPr/>
          <p:nvPr/>
        </p:nvSpPr>
        <p:spPr>
          <a:xfrm>
            <a:off x="2606803" y="1425575"/>
            <a:ext cx="405766" cy="584775"/>
          </a:xfrm>
          <a:prstGeom prst="rect">
            <a:avLst/>
          </a:prstGeom>
          <a:noFill/>
          <a:ln>
            <a:noFill/>
          </a:ln>
        </p:spPr>
        <p:txBody>
          <a:bodyPr wrap="square" rtlCol="0" anchor="t">
            <a:spAutoFit/>
          </a:bodyPr>
          <a:lstStyle/>
          <a:p>
            <a:pPr algn="ctr"/>
            <a:r>
              <a:rPr lang="en-US" altLang="zh-CN" sz="3200" b="1">
                <a:ln/>
                <a:solidFill>
                  <a:schemeClr val="bg1"/>
                </a:solidFill>
                <a:effectLst>
                  <a:outerShdw blurRad="38100" dist="19050" dir="2700000" algn="tl" rotWithShape="0">
                    <a:schemeClr val="dk1">
                      <a:alpha val="40000"/>
                    </a:schemeClr>
                  </a:outerShdw>
                </a:effectLst>
              </a:rPr>
              <a:t>4</a:t>
            </a:r>
          </a:p>
        </p:txBody>
      </p:sp>
      <p:sp>
        <p:nvSpPr>
          <p:cNvPr id="40" name="矩形 39">
            <a:extLst>
              <a:ext uri="{FF2B5EF4-FFF2-40B4-BE49-F238E27FC236}">
                <a16:creationId xmlns:a16="http://schemas.microsoft.com/office/drawing/2014/main" id="{DAE290E9-BD61-4CD0-BECA-D58129866430}"/>
              </a:ext>
            </a:extLst>
          </p:cNvPr>
          <p:cNvSpPr/>
          <p:nvPr/>
        </p:nvSpPr>
        <p:spPr>
          <a:xfrm>
            <a:off x="2612263" y="2028998"/>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BBC2494D-4C3D-41FD-848B-3AAED1B09D69}"/>
              </a:ext>
            </a:extLst>
          </p:cNvPr>
          <p:cNvSpPr/>
          <p:nvPr/>
        </p:nvSpPr>
        <p:spPr>
          <a:xfrm>
            <a:off x="2529777" y="1925600"/>
            <a:ext cx="598805" cy="584775"/>
          </a:xfrm>
          <a:prstGeom prst="rect">
            <a:avLst/>
          </a:prstGeom>
          <a:noFill/>
          <a:ln>
            <a:noFill/>
          </a:ln>
        </p:spPr>
        <p:txBody>
          <a:bodyPr wrap="square" rtlCol="0" anchor="t">
            <a:spAutoFit/>
          </a:bodyPr>
          <a:lstStyle/>
          <a:p>
            <a:pPr algn="ctr"/>
            <a:r>
              <a:rPr lang="en-US" altLang="zh-CN" sz="3200" b="1">
                <a:ln/>
                <a:solidFill>
                  <a:schemeClr val="bg1"/>
                </a:solidFill>
                <a:effectLst>
                  <a:outerShdw blurRad="38100" dist="19050" dir="2700000" algn="tl" rotWithShape="0">
                    <a:schemeClr val="dk1">
                      <a:alpha val="40000"/>
                    </a:schemeClr>
                  </a:outerShdw>
                </a:effectLst>
              </a:rPr>
              <a:t>5</a:t>
            </a:r>
          </a:p>
        </p:txBody>
      </p:sp>
      <p:sp>
        <p:nvSpPr>
          <p:cNvPr id="42" name="对角圆角矩形 10">
            <a:extLst>
              <a:ext uri="{FF2B5EF4-FFF2-40B4-BE49-F238E27FC236}">
                <a16:creationId xmlns:a16="http://schemas.microsoft.com/office/drawing/2014/main" id="{54F94325-EE7E-4C5B-809D-A9A84CEFCCF6}"/>
              </a:ext>
            </a:extLst>
          </p:cNvPr>
          <p:cNvSpPr/>
          <p:nvPr/>
        </p:nvSpPr>
        <p:spPr>
          <a:xfrm>
            <a:off x="3420427" y="2060638"/>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34F1762F-DCB8-4438-B0B9-9A94164587B7}"/>
              </a:ext>
            </a:extLst>
          </p:cNvPr>
          <p:cNvSpPr/>
          <p:nvPr/>
        </p:nvSpPr>
        <p:spPr>
          <a:xfrm>
            <a:off x="3420427" y="2036923"/>
            <a:ext cx="3089275" cy="400110"/>
          </a:xfrm>
          <a:prstGeom prst="rect">
            <a:avLst/>
          </a:prstGeom>
          <a:noFill/>
          <a:ln>
            <a:noFill/>
          </a:ln>
        </p:spPr>
        <p:txBody>
          <a:bodyPr wrap="square" rtlCol="0" anchor="t">
            <a:spAutoFit/>
          </a:bodyPr>
          <a:lstStyle/>
          <a:p>
            <a:pPr algn="ctr"/>
            <a:r>
              <a:rPr lang="en-US" altLang="zh-CN" sz="2000">
                <a:ln/>
                <a:solidFill>
                  <a:schemeClr val="bg1"/>
                </a:solidFill>
                <a:effectLst>
                  <a:outerShdw blurRad="38100" dist="19050" dir="2700000" algn="tl" rotWithShape="0">
                    <a:schemeClr val="dk1">
                      <a:alpha val="40000"/>
                    </a:schemeClr>
                  </a:outerShdw>
                </a:effectLst>
              </a:rPr>
              <a:t>Redis</a:t>
            </a:r>
            <a:r>
              <a:rPr lang="zh-CN" altLang="en-US" sz="2000">
                <a:ln/>
                <a:solidFill>
                  <a:schemeClr val="bg1"/>
                </a:solidFill>
                <a:effectLst>
                  <a:outerShdw blurRad="38100" dist="19050" dir="2700000" algn="tl" rotWithShape="0">
                    <a:schemeClr val="dk1">
                      <a:alpha val="40000"/>
                    </a:schemeClr>
                  </a:outerShdw>
                </a:effectLst>
              </a:rPr>
              <a:t>的</a:t>
            </a:r>
            <a:r>
              <a:rPr lang="en-US" altLang="zh-CN" sz="2000">
                <a:ln/>
                <a:solidFill>
                  <a:schemeClr val="bg1"/>
                </a:solidFill>
                <a:effectLst>
                  <a:outerShdw blurRad="38100" dist="19050" dir="2700000" algn="tl" rotWithShape="0">
                    <a:schemeClr val="dk1">
                      <a:alpha val="40000"/>
                    </a:schemeClr>
                  </a:outerShdw>
                </a:effectLst>
              </a:rPr>
              <a:t>java</a:t>
            </a:r>
            <a:r>
              <a:rPr lang="zh-CN" altLang="en-US" sz="2000">
                <a:ln/>
                <a:solidFill>
                  <a:schemeClr val="bg1"/>
                </a:solidFill>
                <a:effectLst>
                  <a:outerShdw blurRad="38100" dist="19050" dir="2700000" algn="tl" rotWithShape="0">
                    <a:schemeClr val="dk1">
                      <a:alpha val="40000"/>
                    </a:schemeClr>
                  </a:outerShdw>
                </a:effectLst>
              </a:rPr>
              <a:t>客户端</a:t>
            </a:r>
            <a:r>
              <a:rPr lang="en-US" altLang="zh-CN" sz="2000" err="1">
                <a:ln/>
                <a:solidFill>
                  <a:schemeClr val="bg1"/>
                </a:solidFill>
                <a:effectLst>
                  <a:outerShdw blurRad="38100" dist="19050" dir="2700000" algn="tl" rotWithShape="0">
                    <a:schemeClr val="dk1">
                      <a:alpha val="40000"/>
                    </a:schemeClr>
                  </a:outerShdw>
                </a:effectLst>
              </a:rPr>
              <a:t>Jedis</a:t>
            </a:r>
            <a:endParaRPr lang="zh-CN" altLang="en-US" sz="2000">
              <a:ln/>
              <a:solidFill>
                <a:schemeClr val="bg1"/>
              </a:solidFill>
              <a:effectLst>
                <a:outerShdw blurRad="38100" dist="19050" dir="2700000" algn="tl" rotWithShape="0">
                  <a:schemeClr val="dk1">
                    <a:alpha val="40000"/>
                  </a:schemeClr>
                </a:outerShdw>
              </a:effectLst>
            </a:endParaRPr>
          </a:p>
        </p:txBody>
      </p:sp>
      <p:sp>
        <p:nvSpPr>
          <p:cNvPr id="44" name="矩形 43">
            <a:extLst>
              <a:ext uri="{FF2B5EF4-FFF2-40B4-BE49-F238E27FC236}">
                <a16:creationId xmlns:a16="http://schemas.microsoft.com/office/drawing/2014/main" id="{9F9C9F27-D754-4CBE-9365-A9340326016A}"/>
              </a:ext>
            </a:extLst>
          </p:cNvPr>
          <p:cNvSpPr/>
          <p:nvPr/>
        </p:nvSpPr>
        <p:spPr>
          <a:xfrm>
            <a:off x="3977767" y="4296710"/>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CFEBB3A7-2558-4D1D-B741-9B44AB4888AA}"/>
              </a:ext>
            </a:extLst>
          </p:cNvPr>
          <p:cNvSpPr/>
          <p:nvPr/>
        </p:nvSpPr>
        <p:spPr>
          <a:xfrm>
            <a:off x="3972815" y="3296947"/>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E37B77FD-DDED-4416-8913-24F20F522A11}"/>
              </a:ext>
            </a:extLst>
          </p:cNvPr>
          <p:cNvSpPr/>
          <p:nvPr/>
        </p:nvSpPr>
        <p:spPr>
          <a:xfrm>
            <a:off x="3972815" y="3784727"/>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对角圆角矩形 10">
            <a:extLst>
              <a:ext uri="{FF2B5EF4-FFF2-40B4-BE49-F238E27FC236}">
                <a16:creationId xmlns:a16="http://schemas.microsoft.com/office/drawing/2014/main" id="{F1B8FD77-C302-4F1C-A445-8A3A0B9DA9A6}"/>
              </a:ext>
            </a:extLst>
          </p:cNvPr>
          <p:cNvSpPr/>
          <p:nvPr/>
        </p:nvSpPr>
        <p:spPr>
          <a:xfrm>
            <a:off x="4768469" y="3345942"/>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对角圆角矩形 12">
            <a:extLst>
              <a:ext uri="{FF2B5EF4-FFF2-40B4-BE49-F238E27FC236}">
                <a16:creationId xmlns:a16="http://schemas.microsoft.com/office/drawing/2014/main" id="{33969D58-31BB-4E73-8564-892BC9102D89}"/>
              </a:ext>
            </a:extLst>
          </p:cNvPr>
          <p:cNvSpPr/>
          <p:nvPr/>
        </p:nvSpPr>
        <p:spPr>
          <a:xfrm>
            <a:off x="4768469" y="3851402"/>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chemeClr val="bg1"/>
                </a:solidFill>
                <a:effectLst>
                  <a:outerShdw blurRad="38100" dist="19050" dir="2700000" algn="tl" rotWithShape="0">
                    <a:schemeClr val="dk1">
                      <a:alpha val="40000"/>
                    </a:schemeClr>
                  </a:outerShdw>
                </a:effectLst>
                <a:sym typeface="+mn-ea"/>
              </a:rPr>
              <a:t>Redis</a:t>
            </a:r>
            <a:r>
              <a:rPr lang="zh-CN" altLang="en-US" sz="2000">
                <a:solidFill>
                  <a:schemeClr val="bg1"/>
                </a:solidFill>
                <a:effectLst>
                  <a:outerShdw blurRad="38100" dist="19050" dir="2700000" algn="tl" rotWithShape="0">
                    <a:schemeClr val="dk1">
                      <a:alpha val="40000"/>
                    </a:schemeClr>
                  </a:outerShdw>
                </a:effectLst>
                <a:sym typeface="+mn-ea"/>
              </a:rPr>
              <a:t>主从复制</a:t>
            </a:r>
            <a:endParaRPr lang="zh-CN" altLang="en-US" sz="2000"/>
          </a:p>
        </p:txBody>
      </p:sp>
      <p:sp>
        <p:nvSpPr>
          <p:cNvPr id="49" name="矩形 48">
            <a:extLst>
              <a:ext uri="{FF2B5EF4-FFF2-40B4-BE49-F238E27FC236}">
                <a16:creationId xmlns:a16="http://schemas.microsoft.com/office/drawing/2014/main" id="{6A7CC901-A5C3-4F5E-AC52-112720ADF1EE}"/>
              </a:ext>
            </a:extLst>
          </p:cNvPr>
          <p:cNvSpPr/>
          <p:nvPr/>
        </p:nvSpPr>
        <p:spPr>
          <a:xfrm>
            <a:off x="3960115" y="3693287"/>
            <a:ext cx="405766" cy="584775"/>
          </a:xfrm>
          <a:prstGeom prst="rect">
            <a:avLst/>
          </a:prstGeom>
          <a:noFill/>
          <a:ln>
            <a:noFill/>
          </a:ln>
        </p:spPr>
        <p:txBody>
          <a:bodyPr wrap="square" rtlCol="0" anchor="t">
            <a:spAutoFit/>
          </a:bodyPr>
          <a:lstStyle/>
          <a:p>
            <a:pPr algn="ctr"/>
            <a:r>
              <a:rPr lang="en-US" altLang="zh-CN" sz="3200" b="1">
                <a:ln/>
                <a:solidFill>
                  <a:schemeClr val="bg1"/>
                </a:solidFill>
                <a:effectLst>
                  <a:outerShdw blurRad="38100" dist="19050" dir="2700000" algn="tl" rotWithShape="0">
                    <a:schemeClr val="dk1">
                      <a:alpha val="40000"/>
                    </a:schemeClr>
                  </a:outerShdw>
                </a:effectLst>
              </a:rPr>
              <a:t>8</a:t>
            </a:r>
          </a:p>
        </p:txBody>
      </p:sp>
      <p:sp>
        <p:nvSpPr>
          <p:cNvPr id="50" name="矩形 49">
            <a:extLst>
              <a:ext uri="{FF2B5EF4-FFF2-40B4-BE49-F238E27FC236}">
                <a16:creationId xmlns:a16="http://schemas.microsoft.com/office/drawing/2014/main" id="{56F1B7A8-63F9-4053-BC54-FBD620FA790F}"/>
              </a:ext>
            </a:extLst>
          </p:cNvPr>
          <p:cNvSpPr/>
          <p:nvPr/>
        </p:nvSpPr>
        <p:spPr>
          <a:xfrm>
            <a:off x="3895281" y="4193312"/>
            <a:ext cx="598805" cy="584775"/>
          </a:xfrm>
          <a:prstGeom prst="rect">
            <a:avLst/>
          </a:prstGeom>
          <a:noFill/>
          <a:ln>
            <a:noFill/>
          </a:ln>
        </p:spPr>
        <p:txBody>
          <a:bodyPr wrap="square" rtlCol="0" anchor="t">
            <a:spAutoFit/>
          </a:bodyPr>
          <a:lstStyle/>
          <a:p>
            <a:pPr algn="ctr"/>
            <a:r>
              <a:rPr lang="en-US" altLang="zh-CN" sz="3200" b="1">
                <a:ln/>
                <a:solidFill>
                  <a:schemeClr val="bg1"/>
                </a:solidFill>
                <a:effectLst>
                  <a:outerShdw blurRad="38100" dist="19050" dir="2700000" algn="tl" rotWithShape="0">
                    <a:schemeClr val="dk1">
                      <a:alpha val="40000"/>
                    </a:schemeClr>
                  </a:outerShdw>
                </a:effectLst>
              </a:rPr>
              <a:t>9</a:t>
            </a:r>
          </a:p>
        </p:txBody>
      </p:sp>
      <p:sp>
        <p:nvSpPr>
          <p:cNvPr id="51" name="矩形 50">
            <a:extLst>
              <a:ext uri="{FF2B5EF4-FFF2-40B4-BE49-F238E27FC236}">
                <a16:creationId xmlns:a16="http://schemas.microsoft.com/office/drawing/2014/main" id="{38DCB5D1-7392-4D6D-B0D6-D062C73DE380}"/>
              </a:ext>
            </a:extLst>
          </p:cNvPr>
          <p:cNvSpPr/>
          <p:nvPr/>
        </p:nvSpPr>
        <p:spPr>
          <a:xfrm>
            <a:off x="5205984" y="3297809"/>
            <a:ext cx="2249170" cy="400110"/>
          </a:xfrm>
          <a:prstGeom prst="rect">
            <a:avLst/>
          </a:prstGeom>
          <a:noFill/>
          <a:ln>
            <a:noFill/>
          </a:ln>
        </p:spPr>
        <p:txBody>
          <a:bodyPr wrap="square" rtlCol="0" anchor="t">
            <a:spAutoFit/>
          </a:bodyPr>
          <a:lstStyle/>
          <a:p>
            <a:pPr algn="ctr"/>
            <a:r>
              <a:rPr lang="en-US" altLang="zh-CN" sz="2000">
                <a:ln/>
                <a:solidFill>
                  <a:schemeClr val="bg1"/>
                </a:solidFill>
                <a:effectLst>
                  <a:outerShdw blurRad="38100" dist="19050" dir="2700000" algn="tl" rotWithShape="0">
                    <a:schemeClr val="dk1">
                      <a:alpha val="40000"/>
                    </a:schemeClr>
                  </a:outerShdw>
                </a:effectLst>
              </a:rPr>
              <a:t>Redis</a:t>
            </a:r>
            <a:r>
              <a:rPr lang="zh-CN" altLang="en-US" sz="2000">
                <a:ln/>
                <a:solidFill>
                  <a:schemeClr val="bg1"/>
                </a:solidFill>
                <a:effectLst>
                  <a:outerShdw blurRad="38100" dist="19050" dir="2700000" algn="tl" rotWithShape="0">
                    <a:schemeClr val="dk1">
                      <a:alpha val="40000"/>
                    </a:schemeClr>
                  </a:outerShdw>
                </a:effectLst>
              </a:rPr>
              <a:t>持久化</a:t>
            </a:r>
          </a:p>
        </p:txBody>
      </p:sp>
      <p:sp>
        <p:nvSpPr>
          <p:cNvPr id="52" name="对角圆角矩形 10">
            <a:extLst>
              <a:ext uri="{FF2B5EF4-FFF2-40B4-BE49-F238E27FC236}">
                <a16:creationId xmlns:a16="http://schemas.microsoft.com/office/drawing/2014/main" id="{DB58D05F-BE3B-446B-84B0-EF282DB8B05F}"/>
              </a:ext>
            </a:extLst>
          </p:cNvPr>
          <p:cNvSpPr/>
          <p:nvPr/>
        </p:nvSpPr>
        <p:spPr>
          <a:xfrm>
            <a:off x="4785931" y="4328350"/>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a:extLst>
              <a:ext uri="{FF2B5EF4-FFF2-40B4-BE49-F238E27FC236}">
                <a16:creationId xmlns:a16="http://schemas.microsoft.com/office/drawing/2014/main" id="{94107485-367D-48AA-88DE-B58801A0E12F}"/>
              </a:ext>
            </a:extLst>
          </p:cNvPr>
          <p:cNvSpPr/>
          <p:nvPr/>
        </p:nvSpPr>
        <p:spPr>
          <a:xfrm>
            <a:off x="5188077" y="4316196"/>
            <a:ext cx="2249170" cy="400110"/>
          </a:xfrm>
          <a:prstGeom prst="rect">
            <a:avLst/>
          </a:prstGeom>
          <a:noFill/>
          <a:ln>
            <a:noFill/>
          </a:ln>
        </p:spPr>
        <p:txBody>
          <a:bodyPr wrap="square" rtlCol="0" anchor="t">
            <a:spAutoFit/>
          </a:bodyPr>
          <a:lstStyle/>
          <a:p>
            <a:pPr algn="ctr"/>
            <a:r>
              <a:rPr lang="en-US" altLang="zh-CN" sz="2000">
                <a:ln/>
                <a:solidFill>
                  <a:schemeClr val="bg1"/>
                </a:solidFill>
                <a:effectLst>
                  <a:outerShdw blurRad="38100" dist="19050" dir="2700000" algn="tl" rotWithShape="0">
                    <a:schemeClr val="dk1">
                      <a:alpha val="40000"/>
                    </a:schemeClr>
                  </a:outerShdw>
                </a:effectLst>
              </a:rPr>
              <a:t>Redis</a:t>
            </a:r>
            <a:r>
              <a:rPr lang="zh-CN" altLang="en-US" sz="2000">
                <a:ln/>
                <a:solidFill>
                  <a:schemeClr val="bg1"/>
                </a:solidFill>
                <a:effectLst>
                  <a:outerShdw blurRad="38100" dist="19050" dir="2700000" algn="tl" rotWithShape="0">
                    <a:schemeClr val="dk1">
                      <a:alpha val="40000"/>
                    </a:schemeClr>
                  </a:outerShdw>
                </a:effectLst>
              </a:rPr>
              <a:t>集群</a:t>
            </a:r>
          </a:p>
        </p:txBody>
      </p:sp>
      <p:sp>
        <p:nvSpPr>
          <p:cNvPr id="54" name="矩形 53">
            <a:extLst>
              <a:ext uri="{FF2B5EF4-FFF2-40B4-BE49-F238E27FC236}">
                <a16:creationId xmlns:a16="http://schemas.microsoft.com/office/drawing/2014/main" id="{E00BB73F-021F-4E02-AB42-8ED3739B6F19}"/>
              </a:ext>
            </a:extLst>
          </p:cNvPr>
          <p:cNvSpPr/>
          <p:nvPr/>
        </p:nvSpPr>
        <p:spPr>
          <a:xfrm>
            <a:off x="3978911" y="2815463"/>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对角圆角矩形 12">
            <a:extLst>
              <a:ext uri="{FF2B5EF4-FFF2-40B4-BE49-F238E27FC236}">
                <a16:creationId xmlns:a16="http://schemas.microsoft.com/office/drawing/2014/main" id="{2CB169A2-CDF7-4155-B55C-FAB2A467C688}"/>
              </a:ext>
            </a:extLst>
          </p:cNvPr>
          <p:cNvSpPr/>
          <p:nvPr/>
        </p:nvSpPr>
        <p:spPr>
          <a:xfrm>
            <a:off x="4774565" y="2882138"/>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chemeClr val="bg1"/>
                </a:solidFill>
                <a:effectLst>
                  <a:outerShdw blurRad="38100" dist="19050" dir="2700000" algn="tl" rotWithShape="0">
                    <a:schemeClr val="dk1">
                      <a:alpha val="40000"/>
                    </a:schemeClr>
                  </a:outerShdw>
                </a:effectLst>
                <a:sym typeface="+mn-ea"/>
              </a:rPr>
              <a:t>Redis</a:t>
            </a:r>
            <a:r>
              <a:rPr lang="zh-CN" altLang="en-US" sz="2000">
                <a:solidFill>
                  <a:schemeClr val="bg1"/>
                </a:solidFill>
                <a:effectLst>
                  <a:outerShdw blurRad="38100" dist="19050" dir="2700000" algn="tl" rotWithShape="0">
                    <a:schemeClr val="dk1">
                      <a:alpha val="40000"/>
                    </a:schemeClr>
                  </a:outerShdw>
                </a:effectLst>
                <a:sym typeface="+mn-ea"/>
              </a:rPr>
              <a:t>事务</a:t>
            </a:r>
            <a:endParaRPr lang="zh-CN" altLang="en-US" sz="2000"/>
          </a:p>
        </p:txBody>
      </p:sp>
      <p:sp>
        <p:nvSpPr>
          <p:cNvPr id="56" name="矩形 55">
            <a:extLst>
              <a:ext uri="{FF2B5EF4-FFF2-40B4-BE49-F238E27FC236}">
                <a16:creationId xmlns:a16="http://schemas.microsoft.com/office/drawing/2014/main" id="{354373C6-CD64-464B-BE78-A1BBB603D731}"/>
              </a:ext>
            </a:extLst>
          </p:cNvPr>
          <p:cNvSpPr/>
          <p:nvPr/>
        </p:nvSpPr>
        <p:spPr>
          <a:xfrm>
            <a:off x="3966211" y="2724023"/>
            <a:ext cx="405766" cy="584775"/>
          </a:xfrm>
          <a:prstGeom prst="rect">
            <a:avLst/>
          </a:prstGeom>
          <a:noFill/>
          <a:ln>
            <a:noFill/>
          </a:ln>
        </p:spPr>
        <p:txBody>
          <a:bodyPr wrap="square" rtlCol="0" anchor="t">
            <a:spAutoFit/>
          </a:bodyPr>
          <a:lstStyle/>
          <a:p>
            <a:pPr algn="ctr"/>
            <a:r>
              <a:rPr lang="en-US" altLang="zh-CN" sz="3200" b="1">
                <a:ln/>
                <a:solidFill>
                  <a:schemeClr val="bg1"/>
                </a:solidFill>
                <a:effectLst>
                  <a:outerShdw blurRad="38100" dist="19050" dir="2700000" algn="tl" rotWithShape="0">
                    <a:schemeClr val="dk1">
                      <a:alpha val="40000"/>
                    </a:schemeClr>
                  </a:outerShdw>
                </a:effectLst>
              </a:rPr>
              <a:t>6</a:t>
            </a:r>
          </a:p>
        </p:txBody>
      </p:sp>
      <p:sp>
        <p:nvSpPr>
          <p:cNvPr id="57" name="矩形 56">
            <a:extLst>
              <a:ext uri="{FF2B5EF4-FFF2-40B4-BE49-F238E27FC236}">
                <a16:creationId xmlns:a16="http://schemas.microsoft.com/office/drawing/2014/main" id="{64D00D25-DC96-46BD-86A9-F02D23F4A910}"/>
              </a:ext>
            </a:extLst>
          </p:cNvPr>
          <p:cNvSpPr/>
          <p:nvPr/>
        </p:nvSpPr>
        <p:spPr>
          <a:xfrm>
            <a:off x="3972815" y="3205476"/>
            <a:ext cx="415290" cy="584775"/>
          </a:xfrm>
          <a:prstGeom prst="rect">
            <a:avLst/>
          </a:prstGeom>
          <a:noFill/>
          <a:ln>
            <a:noFill/>
          </a:ln>
        </p:spPr>
        <p:txBody>
          <a:bodyPr wrap="square" rtlCol="0" anchor="t">
            <a:spAutoFit/>
          </a:bodyPr>
          <a:lstStyle/>
          <a:p>
            <a:pPr algn="ctr"/>
            <a:r>
              <a:rPr lang="en-US" altLang="zh-CN" sz="3200" b="1">
                <a:ln/>
                <a:solidFill>
                  <a:schemeClr val="bg1"/>
                </a:solidFill>
                <a:effectLst>
                  <a:outerShdw blurRad="38100" dist="19050" dir="2700000" algn="tl" rotWithShape="0">
                    <a:schemeClr val="dk1">
                      <a:alpha val="40000"/>
                    </a:schemeClr>
                  </a:outerShdw>
                </a:effectLst>
              </a:rPr>
              <a:t>7</a:t>
            </a:r>
          </a:p>
        </p:txBody>
      </p:sp>
      <p:sp>
        <p:nvSpPr>
          <p:cNvPr id="3" name="矩形 2">
            <a:extLst>
              <a:ext uri="{FF2B5EF4-FFF2-40B4-BE49-F238E27FC236}">
                <a16:creationId xmlns:a16="http://schemas.microsoft.com/office/drawing/2014/main" id="{00B87D3A-D325-4ADB-B9EB-BA74877775A4}"/>
              </a:ext>
            </a:extLst>
          </p:cNvPr>
          <p:cNvSpPr/>
          <p:nvPr/>
        </p:nvSpPr>
        <p:spPr>
          <a:xfrm>
            <a:off x="3423312" y="1087217"/>
            <a:ext cx="3089275" cy="400110"/>
          </a:xfrm>
          <a:prstGeom prst="rect">
            <a:avLst/>
          </a:prstGeom>
          <a:noFill/>
          <a:ln w="762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rgbClr val="FF0000"/>
              </a:solidFill>
            </a:endParaRPr>
          </a:p>
        </p:txBody>
      </p:sp>
    </p:spTree>
    <p:custDataLst>
      <p:tags r:id="rId1"/>
    </p:custDataLst>
    <p:extLst>
      <p:ext uri="{BB962C8B-B14F-4D97-AF65-F5344CB8AC3E}">
        <p14:creationId xmlns:p14="http://schemas.microsoft.com/office/powerpoint/2010/main" val="838604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79063" y="117"/>
            <a:ext cx="3220754" cy="400110"/>
          </a:xfrm>
          <a:prstGeom prst="rect">
            <a:avLst/>
          </a:prstGeom>
          <a:noFill/>
          <a:ln>
            <a:noFill/>
          </a:ln>
        </p:spPr>
        <p:txBody>
          <a:bodyPr wrap="none" rtlCol="0" anchor="t">
            <a:spAutoFit/>
          </a:bodyPr>
          <a:lstStyle/>
          <a:p>
            <a:pPr algn="ctr"/>
            <a:r>
              <a:rPr lang="en-US" altLang="zh-CN" sz="2000">
                <a:ln/>
                <a:solidFill>
                  <a:schemeClr val="tx1"/>
                </a:solidFill>
                <a:effectLst>
                  <a:outerShdw blurRad="38100" dist="19050" dir="2700000" algn="tl" rotWithShape="0">
                    <a:schemeClr val="dk1">
                      <a:alpha val="40000"/>
                    </a:schemeClr>
                  </a:outerShdw>
                </a:effectLst>
              </a:rPr>
              <a:t>Redis</a:t>
            </a:r>
            <a:r>
              <a:rPr lang="zh-CN" altLang="en-US" sz="2000">
                <a:ln/>
                <a:effectLst>
                  <a:outerShdw blurRad="38100" dist="19050" dir="2700000" algn="tl" rotWithShape="0">
                    <a:schemeClr val="dk1">
                      <a:alpha val="40000"/>
                    </a:schemeClr>
                  </a:outerShdw>
                </a:effectLst>
              </a:rPr>
              <a:t>五大数据类型</a:t>
            </a:r>
            <a:r>
              <a:rPr lang="en-US" altLang="zh-CN" sz="2000">
                <a:ln/>
                <a:effectLst>
                  <a:outerShdw blurRad="38100" dist="19050" dir="2700000" algn="tl" rotWithShape="0">
                    <a:schemeClr val="dk1">
                      <a:alpha val="40000"/>
                    </a:schemeClr>
                  </a:outerShdw>
                </a:effectLst>
              </a:rPr>
              <a:t>--String</a:t>
            </a:r>
            <a:endParaRPr lang="zh-CN" altLang="en-US" sz="2000">
              <a:ln/>
              <a:solidFill>
                <a:schemeClr val="tx1"/>
              </a:solidFill>
              <a:effectLst>
                <a:outerShdw blurRad="38100" dist="19050" dir="2700000" algn="tl" rotWithShape="0">
                  <a:schemeClr val="dk1">
                    <a:alpha val="40000"/>
                  </a:schemeClr>
                </a:outerShdw>
              </a:effectLst>
            </a:endParaRPr>
          </a:p>
        </p:txBody>
      </p:sp>
      <p:sp>
        <p:nvSpPr>
          <p:cNvPr id="15" name="矩形 14">
            <a:extLst>
              <a:ext uri="{FF2B5EF4-FFF2-40B4-BE49-F238E27FC236}">
                <a16:creationId xmlns:a16="http://schemas.microsoft.com/office/drawing/2014/main" id="{26077AC9-BEE2-41F7-8301-83BB97F98544}"/>
              </a:ext>
            </a:extLst>
          </p:cNvPr>
          <p:cNvSpPr/>
          <p:nvPr/>
        </p:nvSpPr>
        <p:spPr>
          <a:xfrm>
            <a:off x="479063" y="400227"/>
            <a:ext cx="6439583"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dirty="0" err="1">
                <a:solidFill>
                  <a:srgbClr val="007C6A"/>
                </a:solidFill>
              </a:rPr>
              <a:t>mset</a:t>
            </a:r>
            <a:r>
              <a:rPr lang="en-US" altLang="zh-CN" sz="2400" b="1" dirty="0">
                <a:solidFill>
                  <a:srgbClr val="007C6A"/>
                </a:solidFill>
              </a:rPr>
              <a:t>  &lt;key1&gt;  &lt;value1&gt;  &lt;key2&gt;  &lt;value2&gt;  ..... </a:t>
            </a:r>
          </a:p>
        </p:txBody>
      </p:sp>
      <p:sp>
        <p:nvSpPr>
          <p:cNvPr id="16" name="矩形 15">
            <a:extLst>
              <a:ext uri="{FF2B5EF4-FFF2-40B4-BE49-F238E27FC236}">
                <a16:creationId xmlns:a16="http://schemas.microsoft.com/office/drawing/2014/main" id="{7B5C8CE7-D863-4C56-A756-9B198EC305A7}"/>
              </a:ext>
            </a:extLst>
          </p:cNvPr>
          <p:cNvSpPr/>
          <p:nvPr/>
        </p:nvSpPr>
        <p:spPr>
          <a:xfrm>
            <a:off x="660678" y="904283"/>
            <a:ext cx="5514908"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同时设置一个或多个 </a:t>
            </a:r>
            <a:r>
              <a:rPr lang="en-US" altLang="zh-CN" sz="2400" b="1">
                <a:solidFill>
                  <a:srgbClr val="007C6A"/>
                </a:solidFill>
              </a:rPr>
              <a:t>key-value</a:t>
            </a:r>
            <a:r>
              <a:rPr lang="zh-CN" altLang="en-US" sz="2400" b="1">
                <a:solidFill>
                  <a:srgbClr val="007C6A"/>
                </a:solidFill>
              </a:rPr>
              <a:t>对</a:t>
            </a:r>
            <a:r>
              <a:rPr lang="en-US" altLang="zh-CN" sz="2400" b="1">
                <a:solidFill>
                  <a:srgbClr val="007C6A"/>
                </a:solidFill>
              </a:rPr>
              <a:t>  </a:t>
            </a:r>
          </a:p>
        </p:txBody>
      </p:sp>
      <p:sp>
        <p:nvSpPr>
          <p:cNvPr id="17" name="矩形 16">
            <a:extLst>
              <a:ext uri="{FF2B5EF4-FFF2-40B4-BE49-F238E27FC236}">
                <a16:creationId xmlns:a16="http://schemas.microsoft.com/office/drawing/2014/main" id="{B6342CF9-83F4-42F9-B18C-324F8F9EA33C}"/>
              </a:ext>
            </a:extLst>
          </p:cNvPr>
          <p:cNvSpPr/>
          <p:nvPr/>
        </p:nvSpPr>
        <p:spPr>
          <a:xfrm>
            <a:off x="479063" y="1363182"/>
            <a:ext cx="4984826"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mget</a:t>
            </a:r>
            <a:r>
              <a:rPr lang="en-US" altLang="zh-CN" sz="2400" b="1">
                <a:solidFill>
                  <a:srgbClr val="007C6A"/>
                </a:solidFill>
              </a:rPr>
              <a:t>  &lt;key1&gt;   &lt;key2&gt;   &lt;key3&gt; ..... </a:t>
            </a:r>
          </a:p>
        </p:txBody>
      </p:sp>
      <p:sp>
        <p:nvSpPr>
          <p:cNvPr id="18" name="矩形 17">
            <a:extLst>
              <a:ext uri="{FF2B5EF4-FFF2-40B4-BE49-F238E27FC236}">
                <a16:creationId xmlns:a16="http://schemas.microsoft.com/office/drawing/2014/main" id="{77B273C0-1A39-4037-BBAE-8DE304616F45}"/>
              </a:ext>
            </a:extLst>
          </p:cNvPr>
          <p:cNvSpPr/>
          <p:nvPr/>
        </p:nvSpPr>
        <p:spPr>
          <a:xfrm>
            <a:off x="660678" y="1899665"/>
            <a:ext cx="4673395"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同时获取一个或多个 </a:t>
            </a:r>
            <a:r>
              <a:rPr lang="en-US" altLang="zh-CN" sz="2400" b="1">
                <a:solidFill>
                  <a:srgbClr val="007C6A"/>
                </a:solidFill>
              </a:rPr>
              <a:t>value  </a:t>
            </a:r>
          </a:p>
        </p:txBody>
      </p:sp>
      <p:sp>
        <p:nvSpPr>
          <p:cNvPr id="19" name="矩形 18">
            <a:extLst>
              <a:ext uri="{FF2B5EF4-FFF2-40B4-BE49-F238E27FC236}">
                <a16:creationId xmlns:a16="http://schemas.microsoft.com/office/drawing/2014/main" id="{F10EA856-4E50-4D23-9C92-02CDAC744F30}"/>
              </a:ext>
            </a:extLst>
          </p:cNvPr>
          <p:cNvSpPr/>
          <p:nvPr/>
        </p:nvSpPr>
        <p:spPr>
          <a:xfrm>
            <a:off x="506452" y="2571881"/>
            <a:ext cx="6673943"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dirty="0" err="1">
                <a:solidFill>
                  <a:srgbClr val="007C6A"/>
                </a:solidFill>
              </a:rPr>
              <a:t>msetnx</a:t>
            </a:r>
            <a:r>
              <a:rPr lang="en-US" altLang="zh-CN" sz="2400" b="1" dirty="0">
                <a:solidFill>
                  <a:srgbClr val="007C6A"/>
                </a:solidFill>
              </a:rPr>
              <a:t> &lt;key1&gt;  &lt;value1&gt;  &lt;key2&gt;  &lt;value2&gt;  ..... </a:t>
            </a:r>
          </a:p>
        </p:txBody>
      </p:sp>
      <p:sp>
        <p:nvSpPr>
          <p:cNvPr id="20" name="矩形 19">
            <a:extLst>
              <a:ext uri="{FF2B5EF4-FFF2-40B4-BE49-F238E27FC236}">
                <a16:creationId xmlns:a16="http://schemas.microsoft.com/office/drawing/2014/main" id="{24B8514C-043B-4D1E-9547-7A56C6C705E9}"/>
              </a:ext>
            </a:extLst>
          </p:cNvPr>
          <p:cNvSpPr/>
          <p:nvPr/>
        </p:nvSpPr>
        <p:spPr>
          <a:xfrm>
            <a:off x="684581" y="3202960"/>
            <a:ext cx="7355322" cy="960776"/>
          </a:xfrm>
          <a:prstGeom prst="rect">
            <a:avLst/>
          </a:prstGeom>
        </p:spPr>
        <p:txBody>
          <a:bodyPr wrap="square">
            <a:spAutoFit/>
          </a:bodyPr>
          <a:lstStyle/>
          <a:p>
            <a:pPr marL="800100" lvl="1" indent="-342900">
              <a:lnSpc>
                <a:spcPct val="150000"/>
              </a:lnSpc>
              <a:buFont typeface="Arial" panose="020B0604020202020204" pitchFamily="34" charset="0"/>
              <a:buChar char="•"/>
            </a:pPr>
            <a:r>
              <a:rPr lang="zh-CN" altLang="en-US" sz="2000" b="1" dirty="0">
                <a:solidFill>
                  <a:srgbClr val="007C6A"/>
                </a:solidFill>
              </a:rPr>
              <a:t>同时设置一个或多个 </a:t>
            </a:r>
            <a:r>
              <a:rPr lang="en-US" altLang="zh-CN" sz="2000" b="1" dirty="0">
                <a:solidFill>
                  <a:srgbClr val="007C6A"/>
                </a:solidFill>
              </a:rPr>
              <a:t>key-value </a:t>
            </a:r>
            <a:r>
              <a:rPr lang="zh-CN" altLang="en-US" sz="2000" b="1" dirty="0">
                <a:solidFill>
                  <a:srgbClr val="007C6A"/>
                </a:solidFill>
              </a:rPr>
              <a:t>对，当且仅当所有给定 </a:t>
            </a:r>
            <a:r>
              <a:rPr lang="en-US" altLang="zh-CN" sz="2000" b="1" dirty="0">
                <a:solidFill>
                  <a:srgbClr val="007C6A"/>
                </a:solidFill>
              </a:rPr>
              <a:t>key </a:t>
            </a:r>
            <a:r>
              <a:rPr lang="zh-CN" altLang="en-US" sz="2000" b="1" dirty="0">
                <a:solidFill>
                  <a:srgbClr val="FF0000"/>
                </a:solidFill>
              </a:rPr>
              <a:t>都</a:t>
            </a:r>
            <a:r>
              <a:rPr lang="zh-CN" altLang="en-US" sz="2000" b="1" dirty="0">
                <a:solidFill>
                  <a:srgbClr val="007C6A"/>
                </a:solidFill>
              </a:rPr>
              <a:t>不存在。</a:t>
            </a:r>
            <a:endParaRPr lang="en-US" altLang="zh-CN" sz="2000" b="1" dirty="0">
              <a:solidFill>
                <a:srgbClr val="007C6A"/>
              </a:solidFill>
            </a:endParaRPr>
          </a:p>
        </p:txBody>
      </p:sp>
    </p:spTree>
    <p:custDataLst>
      <p:tags r:id="rId1"/>
    </p:custDataLst>
    <p:extLst>
      <p:ext uri="{BB962C8B-B14F-4D97-AF65-F5344CB8AC3E}">
        <p14:creationId xmlns:p14="http://schemas.microsoft.com/office/powerpoint/2010/main" val="4206427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79063" y="117"/>
            <a:ext cx="3220754" cy="400110"/>
          </a:xfrm>
          <a:prstGeom prst="rect">
            <a:avLst/>
          </a:prstGeom>
          <a:noFill/>
          <a:ln>
            <a:noFill/>
          </a:ln>
        </p:spPr>
        <p:txBody>
          <a:bodyPr wrap="none" rtlCol="0" anchor="t">
            <a:spAutoFit/>
          </a:bodyPr>
          <a:lstStyle/>
          <a:p>
            <a:pPr algn="ctr"/>
            <a:r>
              <a:rPr lang="en-US" altLang="zh-CN" sz="2000">
                <a:ln/>
                <a:solidFill>
                  <a:schemeClr val="tx1"/>
                </a:solidFill>
                <a:effectLst>
                  <a:outerShdw blurRad="38100" dist="19050" dir="2700000" algn="tl" rotWithShape="0">
                    <a:schemeClr val="dk1">
                      <a:alpha val="40000"/>
                    </a:schemeClr>
                  </a:outerShdw>
                </a:effectLst>
              </a:rPr>
              <a:t>Redis</a:t>
            </a:r>
            <a:r>
              <a:rPr lang="zh-CN" altLang="en-US" sz="2000">
                <a:ln/>
                <a:effectLst>
                  <a:outerShdw blurRad="38100" dist="19050" dir="2700000" algn="tl" rotWithShape="0">
                    <a:schemeClr val="dk1">
                      <a:alpha val="40000"/>
                    </a:schemeClr>
                  </a:outerShdw>
                </a:effectLst>
              </a:rPr>
              <a:t>五大数据类型</a:t>
            </a:r>
            <a:r>
              <a:rPr lang="en-US" altLang="zh-CN" sz="2000">
                <a:ln/>
                <a:effectLst>
                  <a:outerShdw blurRad="38100" dist="19050" dir="2700000" algn="tl" rotWithShape="0">
                    <a:schemeClr val="dk1">
                      <a:alpha val="40000"/>
                    </a:schemeClr>
                  </a:outerShdw>
                </a:effectLst>
              </a:rPr>
              <a:t>--String</a:t>
            </a:r>
            <a:endParaRPr lang="zh-CN" altLang="en-US" sz="2000">
              <a:ln/>
              <a:solidFill>
                <a:schemeClr val="tx1"/>
              </a:solidFill>
              <a:effectLst>
                <a:outerShdw blurRad="38100" dist="19050" dir="2700000" algn="tl" rotWithShape="0">
                  <a:schemeClr val="dk1">
                    <a:alpha val="40000"/>
                  </a:schemeClr>
                </a:outerShdw>
              </a:effectLst>
            </a:endParaRPr>
          </a:p>
        </p:txBody>
      </p:sp>
      <p:sp>
        <p:nvSpPr>
          <p:cNvPr id="9" name="矩形 8">
            <a:extLst>
              <a:ext uri="{FF2B5EF4-FFF2-40B4-BE49-F238E27FC236}">
                <a16:creationId xmlns:a16="http://schemas.microsoft.com/office/drawing/2014/main" id="{4D0B7F9D-61AC-439F-B935-994F69A66DF8}"/>
              </a:ext>
            </a:extLst>
          </p:cNvPr>
          <p:cNvSpPr/>
          <p:nvPr/>
        </p:nvSpPr>
        <p:spPr>
          <a:xfrm>
            <a:off x="479063" y="1018728"/>
            <a:ext cx="5901424"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dirty="0" err="1">
                <a:solidFill>
                  <a:srgbClr val="007C6A"/>
                </a:solidFill>
              </a:rPr>
              <a:t>getrange</a:t>
            </a:r>
            <a:r>
              <a:rPr lang="en-US" altLang="zh-CN" sz="2400" b="1" dirty="0">
                <a:solidFill>
                  <a:srgbClr val="007C6A"/>
                </a:solidFill>
              </a:rPr>
              <a:t>  &lt;key&gt;  &lt;</a:t>
            </a:r>
            <a:r>
              <a:rPr lang="zh-CN" altLang="en-US" sz="2400" b="1" dirty="0">
                <a:solidFill>
                  <a:srgbClr val="007C6A"/>
                </a:solidFill>
              </a:rPr>
              <a:t>起始位置</a:t>
            </a:r>
            <a:r>
              <a:rPr lang="en-US" altLang="zh-CN" sz="2400" b="1" dirty="0">
                <a:solidFill>
                  <a:srgbClr val="007C6A"/>
                </a:solidFill>
              </a:rPr>
              <a:t>&gt;  &lt;</a:t>
            </a:r>
            <a:r>
              <a:rPr lang="zh-CN" altLang="en-US" sz="2400" b="1" dirty="0">
                <a:solidFill>
                  <a:srgbClr val="007C6A"/>
                </a:solidFill>
              </a:rPr>
              <a:t>结束位置</a:t>
            </a:r>
            <a:r>
              <a:rPr lang="en-US" altLang="zh-CN" sz="2400" b="1" dirty="0">
                <a:solidFill>
                  <a:srgbClr val="007C6A"/>
                </a:solidFill>
              </a:rPr>
              <a:t>&gt;</a:t>
            </a:r>
          </a:p>
        </p:txBody>
      </p:sp>
      <p:sp>
        <p:nvSpPr>
          <p:cNvPr id="10" name="矩形 9">
            <a:extLst>
              <a:ext uri="{FF2B5EF4-FFF2-40B4-BE49-F238E27FC236}">
                <a16:creationId xmlns:a16="http://schemas.microsoft.com/office/drawing/2014/main" id="{A3FE9AB5-C599-43F9-B6F3-0A1DEA3A7576}"/>
              </a:ext>
            </a:extLst>
          </p:cNvPr>
          <p:cNvSpPr/>
          <p:nvPr/>
        </p:nvSpPr>
        <p:spPr>
          <a:xfrm>
            <a:off x="544607" y="1545410"/>
            <a:ext cx="6090770"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rPr>
              <a:t>获得值的范围，类似</a:t>
            </a:r>
            <a:r>
              <a:rPr lang="en-US" altLang="zh-CN" sz="2400" b="1" dirty="0">
                <a:solidFill>
                  <a:srgbClr val="007C6A"/>
                </a:solidFill>
              </a:rPr>
              <a:t>java</a:t>
            </a:r>
            <a:r>
              <a:rPr lang="zh-CN" altLang="en-US" sz="2400" b="1" dirty="0">
                <a:solidFill>
                  <a:srgbClr val="007C6A"/>
                </a:solidFill>
              </a:rPr>
              <a:t>中的</a:t>
            </a:r>
            <a:r>
              <a:rPr lang="en-US" altLang="zh-CN" sz="2400" b="1" dirty="0">
                <a:solidFill>
                  <a:srgbClr val="007C6A"/>
                </a:solidFill>
              </a:rPr>
              <a:t>substring</a:t>
            </a:r>
          </a:p>
        </p:txBody>
      </p:sp>
      <p:sp>
        <p:nvSpPr>
          <p:cNvPr id="11" name="矩形 10">
            <a:extLst>
              <a:ext uri="{FF2B5EF4-FFF2-40B4-BE49-F238E27FC236}">
                <a16:creationId xmlns:a16="http://schemas.microsoft.com/office/drawing/2014/main" id="{DEEC88D6-6B59-40C6-B0A7-21268B2A0C73}"/>
              </a:ext>
            </a:extLst>
          </p:cNvPr>
          <p:cNvSpPr/>
          <p:nvPr/>
        </p:nvSpPr>
        <p:spPr>
          <a:xfrm>
            <a:off x="496564" y="2191741"/>
            <a:ext cx="5472267"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dirty="0" err="1">
                <a:solidFill>
                  <a:srgbClr val="007C6A"/>
                </a:solidFill>
              </a:rPr>
              <a:t>setrange</a:t>
            </a:r>
            <a:r>
              <a:rPr lang="en-US" altLang="zh-CN" sz="2400" b="1" dirty="0">
                <a:solidFill>
                  <a:srgbClr val="007C6A"/>
                </a:solidFill>
              </a:rPr>
              <a:t>  &lt;key&gt;   &lt;</a:t>
            </a:r>
            <a:r>
              <a:rPr lang="zh-CN" altLang="en-US" sz="2400" b="1" dirty="0">
                <a:solidFill>
                  <a:srgbClr val="007C6A"/>
                </a:solidFill>
              </a:rPr>
              <a:t>起始位置</a:t>
            </a:r>
            <a:r>
              <a:rPr lang="en-US" altLang="zh-CN" sz="2400" b="1" dirty="0">
                <a:solidFill>
                  <a:srgbClr val="007C6A"/>
                </a:solidFill>
              </a:rPr>
              <a:t>&gt;   &lt;value&gt;</a:t>
            </a:r>
          </a:p>
        </p:txBody>
      </p:sp>
      <p:sp>
        <p:nvSpPr>
          <p:cNvPr id="12" name="矩形 11">
            <a:extLst>
              <a:ext uri="{FF2B5EF4-FFF2-40B4-BE49-F238E27FC236}">
                <a16:creationId xmlns:a16="http://schemas.microsoft.com/office/drawing/2014/main" id="{AC9403EF-EA4B-4445-AD3F-18498B651ED7}"/>
              </a:ext>
            </a:extLst>
          </p:cNvPr>
          <p:cNvSpPr/>
          <p:nvPr/>
        </p:nvSpPr>
        <p:spPr>
          <a:xfrm>
            <a:off x="562108" y="2718423"/>
            <a:ext cx="7621811" cy="1134413"/>
          </a:xfrm>
          <a:prstGeom prst="rect">
            <a:avLst/>
          </a:prstGeom>
        </p:spPr>
        <p:txBody>
          <a:bodyPr wrap="square">
            <a:spAutoFit/>
          </a:bodyPr>
          <a:lstStyle/>
          <a:p>
            <a:pPr marL="800100" lvl="1" indent="-342900">
              <a:lnSpc>
                <a:spcPct val="150000"/>
              </a:lnSpc>
              <a:buFont typeface="Arial" panose="020B0604020202020204" pitchFamily="34" charset="0"/>
              <a:buChar char="•"/>
            </a:pPr>
            <a:r>
              <a:rPr lang="zh-CN" altLang="en-US" sz="2400" b="1" dirty="0">
                <a:solidFill>
                  <a:srgbClr val="007C6A"/>
                </a:solidFill>
              </a:rPr>
              <a:t>用 </a:t>
            </a:r>
            <a:r>
              <a:rPr lang="en-US" altLang="zh-CN" sz="2400" b="1" dirty="0">
                <a:solidFill>
                  <a:srgbClr val="007C6A"/>
                </a:solidFill>
              </a:rPr>
              <a:t>&lt;value&gt; </a:t>
            </a:r>
            <a:r>
              <a:rPr lang="zh-CN" altLang="en-US" sz="2400" b="1" dirty="0">
                <a:solidFill>
                  <a:srgbClr val="007C6A"/>
                </a:solidFill>
              </a:rPr>
              <a:t> 覆写</a:t>
            </a:r>
            <a:r>
              <a:rPr lang="en-US" altLang="zh-CN" sz="2400" b="1" dirty="0">
                <a:solidFill>
                  <a:srgbClr val="007C6A"/>
                </a:solidFill>
              </a:rPr>
              <a:t>&lt;key&gt; </a:t>
            </a:r>
            <a:r>
              <a:rPr lang="zh-CN" altLang="en-US" sz="2400" b="1" dirty="0">
                <a:solidFill>
                  <a:srgbClr val="007C6A"/>
                </a:solidFill>
              </a:rPr>
              <a:t>所储存的字符串值，     从</a:t>
            </a:r>
            <a:r>
              <a:rPr lang="en-US" altLang="zh-CN" sz="2400" b="1" dirty="0">
                <a:solidFill>
                  <a:srgbClr val="007C6A"/>
                </a:solidFill>
              </a:rPr>
              <a:t>&lt;</a:t>
            </a:r>
            <a:r>
              <a:rPr lang="zh-CN" altLang="en-US" sz="2400" b="1" dirty="0">
                <a:solidFill>
                  <a:srgbClr val="007C6A"/>
                </a:solidFill>
              </a:rPr>
              <a:t>起始位置</a:t>
            </a:r>
            <a:r>
              <a:rPr lang="en-US" altLang="zh-CN" sz="2400" b="1" dirty="0">
                <a:solidFill>
                  <a:srgbClr val="007C6A"/>
                </a:solidFill>
              </a:rPr>
              <a:t>&gt;</a:t>
            </a:r>
            <a:r>
              <a:rPr lang="zh-CN" altLang="en-US" sz="2400" b="1" dirty="0">
                <a:solidFill>
                  <a:srgbClr val="007C6A"/>
                </a:solidFill>
              </a:rPr>
              <a:t>开始。</a:t>
            </a:r>
            <a:endParaRPr lang="en-US" altLang="zh-CN" sz="2400" b="1" dirty="0">
              <a:solidFill>
                <a:srgbClr val="007C6A"/>
              </a:solidFill>
            </a:endParaRPr>
          </a:p>
        </p:txBody>
      </p:sp>
    </p:spTree>
    <p:custDataLst>
      <p:tags r:id="rId1"/>
    </p:custDataLst>
    <p:extLst>
      <p:ext uri="{BB962C8B-B14F-4D97-AF65-F5344CB8AC3E}">
        <p14:creationId xmlns:p14="http://schemas.microsoft.com/office/powerpoint/2010/main" val="204725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79063" y="117"/>
            <a:ext cx="3220754" cy="400110"/>
          </a:xfrm>
          <a:prstGeom prst="rect">
            <a:avLst/>
          </a:prstGeom>
          <a:noFill/>
          <a:ln>
            <a:noFill/>
          </a:ln>
        </p:spPr>
        <p:txBody>
          <a:bodyPr wrap="none" rtlCol="0" anchor="t">
            <a:spAutoFit/>
          </a:bodyPr>
          <a:lstStyle/>
          <a:p>
            <a:pPr algn="ctr"/>
            <a:r>
              <a:rPr lang="en-US" altLang="zh-CN" sz="2000">
                <a:ln/>
                <a:solidFill>
                  <a:schemeClr val="tx1"/>
                </a:solidFill>
                <a:effectLst>
                  <a:outerShdw blurRad="38100" dist="19050" dir="2700000" algn="tl" rotWithShape="0">
                    <a:schemeClr val="dk1">
                      <a:alpha val="40000"/>
                    </a:schemeClr>
                  </a:outerShdw>
                </a:effectLst>
              </a:rPr>
              <a:t>Redis</a:t>
            </a:r>
            <a:r>
              <a:rPr lang="zh-CN" altLang="en-US" sz="2000">
                <a:ln/>
                <a:effectLst>
                  <a:outerShdw blurRad="38100" dist="19050" dir="2700000" algn="tl" rotWithShape="0">
                    <a:schemeClr val="dk1">
                      <a:alpha val="40000"/>
                    </a:schemeClr>
                  </a:outerShdw>
                </a:effectLst>
              </a:rPr>
              <a:t>五大数据类型</a:t>
            </a:r>
            <a:r>
              <a:rPr lang="en-US" altLang="zh-CN" sz="2000">
                <a:ln/>
                <a:effectLst>
                  <a:outerShdw blurRad="38100" dist="19050" dir="2700000" algn="tl" rotWithShape="0">
                    <a:schemeClr val="dk1">
                      <a:alpha val="40000"/>
                    </a:schemeClr>
                  </a:outerShdw>
                </a:effectLst>
              </a:rPr>
              <a:t>--String</a:t>
            </a:r>
            <a:endParaRPr lang="zh-CN" altLang="en-US" sz="2000">
              <a:ln/>
              <a:solidFill>
                <a:schemeClr val="tx1"/>
              </a:solidFill>
              <a:effectLst>
                <a:outerShdw blurRad="38100" dist="19050" dir="2700000" algn="tl" rotWithShape="0">
                  <a:schemeClr val="dk1">
                    <a:alpha val="40000"/>
                  </a:schemeClr>
                </a:outerShdw>
              </a:effectLst>
            </a:endParaRPr>
          </a:p>
        </p:txBody>
      </p:sp>
      <p:sp>
        <p:nvSpPr>
          <p:cNvPr id="7" name="矩形 6">
            <a:extLst>
              <a:ext uri="{FF2B5EF4-FFF2-40B4-BE49-F238E27FC236}">
                <a16:creationId xmlns:a16="http://schemas.microsoft.com/office/drawing/2014/main" id="{AF667516-5FF4-491F-A220-8C2258BD132E}"/>
              </a:ext>
            </a:extLst>
          </p:cNvPr>
          <p:cNvSpPr/>
          <p:nvPr/>
        </p:nvSpPr>
        <p:spPr>
          <a:xfrm>
            <a:off x="479063" y="1024474"/>
            <a:ext cx="6120680" cy="646331"/>
          </a:xfrm>
          <a:prstGeom prst="rect">
            <a:avLst/>
          </a:prstGeom>
        </p:spPr>
        <p:txBody>
          <a:bodyPr wrap="square">
            <a:spAutoFit/>
          </a:bodyPr>
          <a:lstStyle/>
          <a:p>
            <a:pPr marL="342900" indent="-342900">
              <a:lnSpc>
                <a:spcPct val="150000"/>
              </a:lnSpc>
              <a:buFont typeface="Wingdings" panose="05000000000000000000" pitchFamily="2" charset="2"/>
              <a:buChar char="Ø"/>
            </a:pPr>
            <a:r>
              <a:rPr lang="en-US" altLang="zh-CN" sz="2400" b="1" dirty="0" err="1">
                <a:solidFill>
                  <a:srgbClr val="007C6A"/>
                </a:solidFill>
              </a:rPr>
              <a:t>setex</a:t>
            </a:r>
            <a:r>
              <a:rPr lang="en-US" altLang="zh-CN" sz="2400" b="1" dirty="0">
                <a:solidFill>
                  <a:srgbClr val="007C6A"/>
                </a:solidFill>
              </a:rPr>
              <a:t>  &lt;key&gt;  &lt;</a:t>
            </a:r>
            <a:r>
              <a:rPr lang="zh-CN" altLang="en-US" sz="2400" b="1" dirty="0">
                <a:solidFill>
                  <a:srgbClr val="007C6A"/>
                </a:solidFill>
              </a:rPr>
              <a:t>过期时间</a:t>
            </a:r>
            <a:r>
              <a:rPr lang="en-US" altLang="zh-CN" sz="2400" b="1" dirty="0">
                <a:solidFill>
                  <a:srgbClr val="007C6A"/>
                </a:solidFill>
              </a:rPr>
              <a:t>&gt;   &lt;value&gt;</a:t>
            </a:r>
          </a:p>
        </p:txBody>
      </p:sp>
      <p:sp>
        <p:nvSpPr>
          <p:cNvPr id="8" name="矩形 7">
            <a:extLst>
              <a:ext uri="{FF2B5EF4-FFF2-40B4-BE49-F238E27FC236}">
                <a16:creationId xmlns:a16="http://schemas.microsoft.com/office/drawing/2014/main" id="{CD36857D-9EC6-4FC4-BF7E-9E26D6340011}"/>
              </a:ext>
            </a:extLst>
          </p:cNvPr>
          <p:cNvSpPr/>
          <p:nvPr/>
        </p:nvSpPr>
        <p:spPr>
          <a:xfrm>
            <a:off x="479063" y="2680658"/>
            <a:ext cx="3267946"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dirty="0" err="1">
                <a:solidFill>
                  <a:srgbClr val="007C6A"/>
                </a:solidFill>
              </a:rPr>
              <a:t>getset</a:t>
            </a:r>
            <a:r>
              <a:rPr lang="en-US" altLang="zh-CN" sz="2400" b="1" dirty="0">
                <a:solidFill>
                  <a:srgbClr val="007C6A"/>
                </a:solidFill>
              </a:rPr>
              <a:t> &lt;key&gt;  &lt;value&gt;</a:t>
            </a:r>
          </a:p>
        </p:txBody>
      </p:sp>
      <p:sp>
        <p:nvSpPr>
          <p:cNvPr id="13" name="矩形 12">
            <a:extLst>
              <a:ext uri="{FF2B5EF4-FFF2-40B4-BE49-F238E27FC236}">
                <a16:creationId xmlns:a16="http://schemas.microsoft.com/office/drawing/2014/main" id="{B1CBA694-093F-4559-B7D6-EDB3A61D21D4}"/>
              </a:ext>
            </a:extLst>
          </p:cNvPr>
          <p:cNvSpPr/>
          <p:nvPr/>
        </p:nvSpPr>
        <p:spPr>
          <a:xfrm>
            <a:off x="658724" y="1572768"/>
            <a:ext cx="6870792"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设置键值的同时，设置过期时间，单位秒。</a:t>
            </a:r>
            <a:endParaRPr lang="en-US" altLang="zh-CN" sz="2400" b="1">
              <a:solidFill>
                <a:srgbClr val="007C6A"/>
              </a:solidFill>
            </a:endParaRPr>
          </a:p>
        </p:txBody>
      </p:sp>
      <p:sp>
        <p:nvSpPr>
          <p:cNvPr id="14" name="矩形 13">
            <a:extLst>
              <a:ext uri="{FF2B5EF4-FFF2-40B4-BE49-F238E27FC236}">
                <a16:creationId xmlns:a16="http://schemas.microsoft.com/office/drawing/2014/main" id="{400A4D4D-8596-4A8C-B9CC-FB2AFF61C055}"/>
              </a:ext>
            </a:extLst>
          </p:cNvPr>
          <p:cNvSpPr/>
          <p:nvPr/>
        </p:nvSpPr>
        <p:spPr>
          <a:xfrm>
            <a:off x="658081" y="3465382"/>
            <a:ext cx="6224781"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rPr>
              <a:t>以新换旧，设置了新值同时</a:t>
            </a:r>
            <a:r>
              <a:rPr lang="zh-CN" altLang="en-US" sz="2400" b="1" dirty="0" smtClean="0">
                <a:solidFill>
                  <a:srgbClr val="007C6A"/>
                </a:solidFill>
              </a:rPr>
              <a:t>获得旧值</a:t>
            </a:r>
            <a:r>
              <a:rPr lang="zh-CN" altLang="en-US" sz="2400" b="1" dirty="0">
                <a:solidFill>
                  <a:srgbClr val="007C6A"/>
                </a:solidFill>
              </a:rPr>
              <a:t>。</a:t>
            </a:r>
            <a:endParaRPr lang="en-US" altLang="zh-CN" sz="2400" b="1" dirty="0">
              <a:solidFill>
                <a:srgbClr val="007C6A"/>
              </a:solidFill>
            </a:endParaRPr>
          </a:p>
        </p:txBody>
      </p:sp>
    </p:spTree>
    <p:custDataLst>
      <p:tags r:id="rId1"/>
    </p:custDataLst>
    <p:extLst>
      <p:ext uri="{BB962C8B-B14F-4D97-AF65-F5344CB8AC3E}">
        <p14:creationId xmlns:p14="http://schemas.microsoft.com/office/powerpoint/2010/main" val="1963282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56996" y="117"/>
            <a:ext cx="2864888" cy="400110"/>
          </a:xfrm>
          <a:prstGeom prst="rect">
            <a:avLst/>
          </a:prstGeom>
          <a:noFill/>
          <a:ln>
            <a:noFill/>
          </a:ln>
        </p:spPr>
        <p:txBody>
          <a:bodyPr wrap="none" rtlCol="0" anchor="t">
            <a:spAutoFit/>
          </a:bodyPr>
          <a:lstStyle/>
          <a:p>
            <a:pPr algn="ctr"/>
            <a:r>
              <a:rPr lang="en-US" altLang="zh-CN" sz="2000">
                <a:ln/>
                <a:solidFill>
                  <a:schemeClr val="tx1"/>
                </a:solidFill>
                <a:effectLst>
                  <a:outerShdw blurRad="38100" dist="19050" dir="2700000" algn="tl" rotWithShape="0">
                    <a:schemeClr val="dk1">
                      <a:alpha val="40000"/>
                    </a:schemeClr>
                  </a:outerShdw>
                </a:effectLst>
              </a:rPr>
              <a:t>Redis</a:t>
            </a:r>
            <a:r>
              <a:rPr lang="zh-CN" altLang="en-US" sz="2000">
                <a:ln/>
                <a:effectLst>
                  <a:outerShdw blurRad="38100" dist="19050" dir="2700000" algn="tl" rotWithShape="0">
                    <a:schemeClr val="dk1">
                      <a:alpha val="40000"/>
                    </a:schemeClr>
                  </a:outerShdw>
                </a:effectLst>
              </a:rPr>
              <a:t>五大数据类型</a:t>
            </a:r>
            <a:r>
              <a:rPr lang="en-US" altLang="zh-CN" sz="2000">
                <a:ln/>
                <a:effectLst>
                  <a:outerShdw blurRad="38100" dist="19050" dir="2700000" algn="tl" rotWithShape="0">
                    <a:schemeClr val="dk1">
                      <a:alpha val="40000"/>
                    </a:schemeClr>
                  </a:outerShdw>
                </a:effectLst>
              </a:rPr>
              <a:t>--list</a:t>
            </a:r>
            <a:endParaRPr lang="zh-CN" altLang="en-US" sz="2000">
              <a:ln/>
              <a:solidFill>
                <a:schemeClr val="tx1"/>
              </a:solidFill>
              <a:effectLst>
                <a:outerShdw blurRad="38100" dist="19050" dir="2700000" algn="tl" rotWithShape="0">
                  <a:schemeClr val="dk1">
                    <a:alpha val="40000"/>
                  </a:schemeClr>
                </a:outerShdw>
              </a:effectLst>
            </a:endParaRPr>
          </a:p>
        </p:txBody>
      </p:sp>
      <p:sp>
        <p:nvSpPr>
          <p:cNvPr id="44" name="矩形 43">
            <a:extLst>
              <a:ext uri="{FF2B5EF4-FFF2-40B4-BE49-F238E27FC236}">
                <a16:creationId xmlns:a16="http://schemas.microsoft.com/office/drawing/2014/main" id="{13CF46AD-E2EF-423C-96B6-5F78A22F8C1B}"/>
              </a:ext>
            </a:extLst>
          </p:cNvPr>
          <p:cNvSpPr/>
          <p:nvPr/>
        </p:nvSpPr>
        <p:spPr>
          <a:xfrm>
            <a:off x="468372" y="400227"/>
            <a:ext cx="7848872" cy="3035831"/>
          </a:xfrm>
          <a:prstGeom prst="rect">
            <a:avLst/>
          </a:prstGeom>
          <a:ln>
            <a:solidFill>
              <a:schemeClr val="bg1"/>
            </a:solidFill>
          </a:ln>
        </p:spPr>
        <p:txBody>
          <a:bodyPr wrap="square">
            <a:spAutoFit/>
          </a:bodyPr>
          <a:lstStyle/>
          <a:p>
            <a:pPr>
              <a:lnSpc>
                <a:spcPct val="150000"/>
              </a:lnSpc>
            </a:pPr>
            <a:r>
              <a:rPr lang="en-US" altLang="zh-CN" sz="2800" b="1" dirty="0">
                <a:solidFill>
                  <a:srgbClr val="007C6A"/>
                </a:solidFill>
                <a:latin typeface="Verdana" panose="020B0604030504040204" pitchFamily="34" charset="0"/>
              </a:rPr>
              <a:t>List</a:t>
            </a:r>
            <a:endParaRPr lang="zh-CN" altLang="en-US" sz="2800" b="1" dirty="0">
              <a:solidFill>
                <a:srgbClr val="007C6A"/>
              </a:solidFill>
              <a:latin typeface="Verdana" panose="020B0604030504040204" pitchFamily="34" charset="0"/>
            </a:endParaRPr>
          </a:p>
          <a:p>
            <a:pPr marL="285750" indent="-285750">
              <a:lnSpc>
                <a:spcPct val="150000"/>
              </a:lnSpc>
              <a:buFont typeface="Wingdings" panose="05000000000000000000" pitchFamily="2" charset="2"/>
              <a:buChar char="Ø"/>
            </a:pPr>
            <a:r>
              <a:rPr lang="zh-CN" altLang="en-US" dirty="0">
                <a:solidFill>
                  <a:srgbClr val="007C6A"/>
                </a:solidFill>
                <a:latin typeface="Verdana" panose="020B0604030504040204" pitchFamily="34" charset="0"/>
                <a:ea typeface="Verdana" panose="020B0604030504040204" pitchFamily="34" charset="0"/>
              </a:rPr>
              <a:t>单键多值</a:t>
            </a:r>
            <a:endParaRPr lang="en-US" altLang="zh-CN" dirty="0">
              <a:solidFill>
                <a:srgbClr val="007C6A"/>
              </a:solidFill>
              <a:latin typeface="Verdana" panose="020B0604030504040204" pitchFamily="34" charset="0"/>
              <a:ea typeface="Verdana" panose="020B0604030504040204" pitchFamily="34" charset="0"/>
            </a:endParaRPr>
          </a:p>
          <a:p>
            <a:pPr marL="285750" indent="-285750">
              <a:lnSpc>
                <a:spcPct val="150000"/>
              </a:lnSpc>
              <a:buFont typeface="Wingdings" panose="05000000000000000000" pitchFamily="2" charset="2"/>
              <a:buChar char="Ø"/>
            </a:pPr>
            <a:r>
              <a:rPr lang="en-US" altLang="zh-CN" dirty="0" err="1">
                <a:solidFill>
                  <a:srgbClr val="007C6A"/>
                </a:solidFill>
                <a:latin typeface="Verdana" panose="020B0604030504040204" pitchFamily="34" charset="0"/>
                <a:ea typeface="Verdana" panose="020B0604030504040204" pitchFamily="34" charset="0"/>
              </a:rPr>
              <a:t>Redis</a:t>
            </a:r>
            <a:r>
              <a:rPr lang="en-US" altLang="zh-CN" dirty="0">
                <a:solidFill>
                  <a:srgbClr val="007C6A"/>
                </a:solidFill>
                <a:latin typeface="Verdana" panose="020B0604030504040204" pitchFamily="34" charset="0"/>
                <a:ea typeface="Verdana" panose="020B0604030504040204" pitchFamily="34" charset="0"/>
              </a:rPr>
              <a:t> </a:t>
            </a:r>
            <a:r>
              <a:rPr lang="zh-CN" altLang="en-US" dirty="0">
                <a:solidFill>
                  <a:srgbClr val="007C6A"/>
                </a:solidFill>
                <a:latin typeface="Verdana" panose="020B0604030504040204" pitchFamily="34" charset="0"/>
                <a:ea typeface="Verdana" panose="020B0604030504040204" pitchFamily="34" charset="0"/>
              </a:rPr>
              <a:t>列表是简单的字符串列表，按照插入顺序排序。你可以添加一个元素导列表的头部（左边）或者尾部（右边）。</a:t>
            </a:r>
            <a:endParaRPr lang="en-US" altLang="zh-CN" dirty="0">
              <a:solidFill>
                <a:srgbClr val="007C6A"/>
              </a:solidFill>
              <a:latin typeface="Verdana" panose="020B0604030504040204" pitchFamily="34" charset="0"/>
              <a:ea typeface="Verdana" panose="020B0604030504040204" pitchFamily="34" charset="0"/>
            </a:endParaRPr>
          </a:p>
          <a:p>
            <a:pPr marL="285750" indent="-285750">
              <a:lnSpc>
                <a:spcPct val="150000"/>
              </a:lnSpc>
              <a:buFont typeface="Wingdings" panose="05000000000000000000" pitchFamily="2" charset="2"/>
              <a:buChar char="Ø"/>
            </a:pPr>
            <a:r>
              <a:rPr lang="zh-CN" altLang="en-US" dirty="0">
                <a:solidFill>
                  <a:srgbClr val="007C6A"/>
                </a:solidFill>
                <a:latin typeface="Verdana" panose="020B0604030504040204" pitchFamily="34" charset="0"/>
                <a:ea typeface="Verdana" panose="020B0604030504040204" pitchFamily="34" charset="0"/>
              </a:rPr>
              <a:t>它的底层实际是个</a:t>
            </a:r>
            <a:r>
              <a:rPr lang="zh-CN" altLang="en-US" b="1" dirty="0">
                <a:solidFill>
                  <a:srgbClr val="007C6A"/>
                </a:solidFill>
                <a:latin typeface="Verdana" panose="020B0604030504040204" pitchFamily="34" charset="0"/>
                <a:ea typeface="Verdana" panose="020B0604030504040204" pitchFamily="34" charset="0"/>
              </a:rPr>
              <a:t>双向链表，对两端的操作性能很高，通过索引下标的操作中间的节点性能会较差。</a:t>
            </a:r>
          </a:p>
          <a:p>
            <a:pPr marL="285750" indent="-285750">
              <a:lnSpc>
                <a:spcPct val="150000"/>
              </a:lnSpc>
              <a:buFont typeface="Wingdings" panose="05000000000000000000" pitchFamily="2" charset="2"/>
              <a:buChar char="Ø"/>
            </a:pPr>
            <a:endParaRPr lang="zh-CN" altLang="en-US" sz="1100" dirty="0">
              <a:solidFill>
                <a:srgbClr val="007C6A"/>
              </a:solidFill>
              <a:latin typeface="Verdana" panose="020B0604030504040204" pitchFamily="34" charset="0"/>
              <a:ea typeface="Verdana" panose="020B0604030504040204" pitchFamily="34" charset="0"/>
            </a:endParaRPr>
          </a:p>
        </p:txBody>
      </p:sp>
      <p:cxnSp>
        <p:nvCxnSpPr>
          <p:cNvPr id="45" name="直接连接符 44">
            <a:extLst>
              <a:ext uri="{FF2B5EF4-FFF2-40B4-BE49-F238E27FC236}">
                <a16:creationId xmlns:a16="http://schemas.microsoft.com/office/drawing/2014/main" id="{6DC5640E-BCA6-4523-A36F-86A47C3DECA0}"/>
              </a:ext>
            </a:extLst>
          </p:cNvPr>
          <p:cNvCxnSpPr/>
          <p:nvPr/>
        </p:nvCxnSpPr>
        <p:spPr>
          <a:xfrm>
            <a:off x="968106" y="3762108"/>
            <a:ext cx="7052013" cy="0"/>
          </a:xfrm>
          <a:prstGeom prst="line">
            <a:avLst/>
          </a:prstGeom>
          <a:ln w="57150">
            <a:solidFill>
              <a:srgbClr val="007C6A"/>
            </a:solidFill>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2D52F4E8-9419-45A4-B1A4-CC30A17598A7}"/>
              </a:ext>
            </a:extLst>
          </p:cNvPr>
          <p:cNvCxnSpPr/>
          <p:nvPr/>
        </p:nvCxnSpPr>
        <p:spPr>
          <a:xfrm>
            <a:off x="968106" y="4482188"/>
            <a:ext cx="7052013" cy="0"/>
          </a:xfrm>
          <a:prstGeom prst="line">
            <a:avLst/>
          </a:prstGeom>
          <a:ln w="57150">
            <a:solidFill>
              <a:srgbClr val="007C6A"/>
            </a:solidFill>
          </a:ln>
        </p:spPr>
        <p:style>
          <a:lnRef idx="1">
            <a:schemeClr val="accent1"/>
          </a:lnRef>
          <a:fillRef idx="0">
            <a:schemeClr val="accent1"/>
          </a:fillRef>
          <a:effectRef idx="0">
            <a:schemeClr val="accent1"/>
          </a:effectRef>
          <a:fontRef idx="minor">
            <a:schemeClr val="tx1"/>
          </a:fontRef>
        </p:style>
      </p:cxnSp>
      <p:sp>
        <p:nvSpPr>
          <p:cNvPr id="47" name="圆角矩形 9">
            <a:extLst>
              <a:ext uri="{FF2B5EF4-FFF2-40B4-BE49-F238E27FC236}">
                <a16:creationId xmlns:a16="http://schemas.microsoft.com/office/drawing/2014/main" id="{B69E9265-F4F5-4D85-A8AF-A890B24F4384}"/>
              </a:ext>
            </a:extLst>
          </p:cNvPr>
          <p:cNvSpPr/>
          <p:nvPr/>
        </p:nvSpPr>
        <p:spPr>
          <a:xfrm>
            <a:off x="1172994" y="3906124"/>
            <a:ext cx="79208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v1</a:t>
            </a:r>
            <a:endParaRPr lang="zh-CN" altLang="en-US"/>
          </a:p>
        </p:txBody>
      </p:sp>
      <p:sp>
        <p:nvSpPr>
          <p:cNvPr id="48" name="圆角矩形 10">
            <a:extLst>
              <a:ext uri="{FF2B5EF4-FFF2-40B4-BE49-F238E27FC236}">
                <a16:creationId xmlns:a16="http://schemas.microsoft.com/office/drawing/2014/main" id="{95223B7B-D991-4905-AE62-65F94DB446CA}"/>
              </a:ext>
            </a:extLst>
          </p:cNvPr>
          <p:cNvSpPr/>
          <p:nvPr/>
        </p:nvSpPr>
        <p:spPr>
          <a:xfrm>
            <a:off x="2196902" y="3906124"/>
            <a:ext cx="79208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v2</a:t>
            </a:r>
            <a:endParaRPr lang="zh-CN" altLang="en-US"/>
          </a:p>
        </p:txBody>
      </p:sp>
      <p:sp>
        <p:nvSpPr>
          <p:cNvPr id="49" name="圆角矩形 11">
            <a:extLst>
              <a:ext uri="{FF2B5EF4-FFF2-40B4-BE49-F238E27FC236}">
                <a16:creationId xmlns:a16="http://schemas.microsoft.com/office/drawing/2014/main" id="{881C80AC-499A-428C-9BA6-E642336AEED5}"/>
              </a:ext>
            </a:extLst>
          </p:cNvPr>
          <p:cNvSpPr/>
          <p:nvPr/>
        </p:nvSpPr>
        <p:spPr>
          <a:xfrm>
            <a:off x="3220810" y="3906124"/>
            <a:ext cx="79208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v3</a:t>
            </a:r>
            <a:endParaRPr lang="zh-CN" altLang="en-US"/>
          </a:p>
        </p:txBody>
      </p:sp>
      <p:sp>
        <p:nvSpPr>
          <p:cNvPr id="50" name="圆角矩形 12">
            <a:extLst>
              <a:ext uri="{FF2B5EF4-FFF2-40B4-BE49-F238E27FC236}">
                <a16:creationId xmlns:a16="http://schemas.microsoft.com/office/drawing/2014/main" id="{340074BE-DAC6-4D55-8F71-F48E977EF3EA}"/>
              </a:ext>
            </a:extLst>
          </p:cNvPr>
          <p:cNvSpPr/>
          <p:nvPr/>
        </p:nvSpPr>
        <p:spPr>
          <a:xfrm>
            <a:off x="4205020" y="3906124"/>
            <a:ext cx="79208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v4</a:t>
            </a:r>
            <a:endParaRPr lang="zh-CN" altLang="en-US"/>
          </a:p>
        </p:txBody>
      </p:sp>
      <p:sp>
        <p:nvSpPr>
          <p:cNvPr id="51" name="圆角矩形 13">
            <a:extLst>
              <a:ext uri="{FF2B5EF4-FFF2-40B4-BE49-F238E27FC236}">
                <a16:creationId xmlns:a16="http://schemas.microsoft.com/office/drawing/2014/main" id="{B25506E7-6341-4F30-B6E1-9AE1B27E8B61}"/>
              </a:ext>
            </a:extLst>
          </p:cNvPr>
          <p:cNvSpPr/>
          <p:nvPr/>
        </p:nvSpPr>
        <p:spPr>
          <a:xfrm>
            <a:off x="5133019" y="3906124"/>
            <a:ext cx="79208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v5</a:t>
            </a:r>
            <a:endParaRPr lang="zh-CN" altLang="en-US"/>
          </a:p>
        </p:txBody>
      </p:sp>
      <p:sp>
        <p:nvSpPr>
          <p:cNvPr id="52" name="圆角矩形 14">
            <a:extLst>
              <a:ext uri="{FF2B5EF4-FFF2-40B4-BE49-F238E27FC236}">
                <a16:creationId xmlns:a16="http://schemas.microsoft.com/office/drawing/2014/main" id="{55F60A10-443B-45EB-93F6-C06F402C0C90}"/>
              </a:ext>
            </a:extLst>
          </p:cNvPr>
          <p:cNvSpPr/>
          <p:nvPr/>
        </p:nvSpPr>
        <p:spPr>
          <a:xfrm>
            <a:off x="6061018" y="3906124"/>
            <a:ext cx="79208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v6</a:t>
            </a:r>
            <a:endParaRPr lang="zh-CN" altLang="en-US"/>
          </a:p>
        </p:txBody>
      </p:sp>
      <p:sp>
        <p:nvSpPr>
          <p:cNvPr id="53" name="圆角矩形 15">
            <a:extLst>
              <a:ext uri="{FF2B5EF4-FFF2-40B4-BE49-F238E27FC236}">
                <a16:creationId xmlns:a16="http://schemas.microsoft.com/office/drawing/2014/main" id="{F43D26F3-796A-49CB-B06B-0B67EE905EDA}"/>
              </a:ext>
            </a:extLst>
          </p:cNvPr>
          <p:cNvSpPr/>
          <p:nvPr/>
        </p:nvSpPr>
        <p:spPr>
          <a:xfrm>
            <a:off x="6989017" y="3906124"/>
            <a:ext cx="79208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v7</a:t>
            </a:r>
            <a:endParaRPr lang="zh-CN" altLang="en-US"/>
          </a:p>
        </p:txBody>
      </p:sp>
      <p:grpSp>
        <p:nvGrpSpPr>
          <p:cNvPr id="54" name="组合 53">
            <a:extLst>
              <a:ext uri="{FF2B5EF4-FFF2-40B4-BE49-F238E27FC236}">
                <a16:creationId xmlns:a16="http://schemas.microsoft.com/office/drawing/2014/main" id="{80CE6D72-43CD-4C75-9987-F882863A9575}"/>
              </a:ext>
            </a:extLst>
          </p:cNvPr>
          <p:cNvGrpSpPr/>
          <p:nvPr/>
        </p:nvGrpSpPr>
        <p:grpSpPr>
          <a:xfrm>
            <a:off x="1841054" y="4017223"/>
            <a:ext cx="479876" cy="224408"/>
            <a:chOff x="1700064" y="5373216"/>
            <a:chExt cx="479876" cy="224408"/>
          </a:xfrm>
        </p:grpSpPr>
        <p:cxnSp>
          <p:nvCxnSpPr>
            <p:cNvPr id="55" name="直接箭头连接符 54">
              <a:extLst>
                <a:ext uri="{FF2B5EF4-FFF2-40B4-BE49-F238E27FC236}">
                  <a16:creationId xmlns:a16="http://schemas.microsoft.com/office/drawing/2014/main" id="{27B818E8-9377-4018-A104-C0DF57D3F764}"/>
                </a:ext>
              </a:extLst>
            </p:cNvPr>
            <p:cNvCxnSpPr/>
            <p:nvPr/>
          </p:nvCxnSpPr>
          <p:spPr>
            <a:xfrm>
              <a:off x="1747892" y="5373216"/>
              <a:ext cx="432048"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8EF211B5-8C7C-4CAD-A89E-BF7D6B548B2E}"/>
                </a:ext>
              </a:extLst>
            </p:cNvPr>
            <p:cNvCxnSpPr/>
            <p:nvPr/>
          </p:nvCxnSpPr>
          <p:spPr>
            <a:xfrm flipH="1">
              <a:off x="1700064" y="5589240"/>
              <a:ext cx="423664" cy="8384"/>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7" name="组合 56">
            <a:extLst>
              <a:ext uri="{FF2B5EF4-FFF2-40B4-BE49-F238E27FC236}">
                <a16:creationId xmlns:a16="http://schemas.microsoft.com/office/drawing/2014/main" id="{6A4AE0F7-DAFC-4F71-A871-25FE68B87A96}"/>
              </a:ext>
            </a:extLst>
          </p:cNvPr>
          <p:cNvGrpSpPr/>
          <p:nvPr/>
        </p:nvGrpSpPr>
        <p:grpSpPr>
          <a:xfrm>
            <a:off x="2879408" y="4017223"/>
            <a:ext cx="479876" cy="224408"/>
            <a:chOff x="1700064" y="5373216"/>
            <a:chExt cx="479876" cy="224408"/>
          </a:xfrm>
        </p:grpSpPr>
        <p:cxnSp>
          <p:nvCxnSpPr>
            <p:cNvPr id="58" name="直接箭头连接符 57">
              <a:extLst>
                <a:ext uri="{FF2B5EF4-FFF2-40B4-BE49-F238E27FC236}">
                  <a16:creationId xmlns:a16="http://schemas.microsoft.com/office/drawing/2014/main" id="{97DD1E33-68EB-4009-9A4A-66A1CFFA7CF4}"/>
                </a:ext>
              </a:extLst>
            </p:cNvPr>
            <p:cNvCxnSpPr/>
            <p:nvPr/>
          </p:nvCxnSpPr>
          <p:spPr>
            <a:xfrm>
              <a:off x="1747892" y="5373216"/>
              <a:ext cx="432048"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id="{D8F64D0F-EF82-46F8-8588-D633DC972120}"/>
                </a:ext>
              </a:extLst>
            </p:cNvPr>
            <p:cNvCxnSpPr/>
            <p:nvPr/>
          </p:nvCxnSpPr>
          <p:spPr>
            <a:xfrm flipH="1">
              <a:off x="1700064" y="5589240"/>
              <a:ext cx="423664" cy="8384"/>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0" name="组合 59">
            <a:extLst>
              <a:ext uri="{FF2B5EF4-FFF2-40B4-BE49-F238E27FC236}">
                <a16:creationId xmlns:a16="http://schemas.microsoft.com/office/drawing/2014/main" id="{C42F3744-EB11-4F73-AFDE-B8763B016675}"/>
              </a:ext>
            </a:extLst>
          </p:cNvPr>
          <p:cNvGrpSpPr/>
          <p:nvPr/>
        </p:nvGrpSpPr>
        <p:grpSpPr>
          <a:xfrm>
            <a:off x="3869022" y="3999937"/>
            <a:ext cx="479876" cy="224408"/>
            <a:chOff x="1700064" y="5373216"/>
            <a:chExt cx="479876" cy="224408"/>
          </a:xfrm>
        </p:grpSpPr>
        <p:cxnSp>
          <p:nvCxnSpPr>
            <p:cNvPr id="61" name="直接箭头连接符 60">
              <a:extLst>
                <a:ext uri="{FF2B5EF4-FFF2-40B4-BE49-F238E27FC236}">
                  <a16:creationId xmlns:a16="http://schemas.microsoft.com/office/drawing/2014/main" id="{3383F1AA-C05D-4460-B1EB-55E08707814F}"/>
                </a:ext>
              </a:extLst>
            </p:cNvPr>
            <p:cNvCxnSpPr/>
            <p:nvPr/>
          </p:nvCxnSpPr>
          <p:spPr>
            <a:xfrm>
              <a:off x="1747892" y="5373216"/>
              <a:ext cx="432048"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a:extLst>
                <a:ext uri="{FF2B5EF4-FFF2-40B4-BE49-F238E27FC236}">
                  <a16:creationId xmlns:a16="http://schemas.microsoft.com/office/drawing/2014/main" id="{F57A0C0C-F4BD-4CA2-807C-279954A0E9AF}"/>
                </a:ext>
              </a:extLst>
            </p:cNvPr>
            <p:cNvCxnSpPr/>
            <p:nvPr/>
          </p:nvCxnSpPr>
          <p:spPr>
            <a:xfrm flipH="1">
              <a:off x="1700064" y="5589240"/>
              <a:ext cx="423664" cy="8384"/>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3" name="组合 62">
            <a:extLst>
              <a:ext uri="{FF2B5EF4-FFF2-40B4-BE49-F238E27FC236}">
                <a16:creationId xmlns:a16="http://schemas.microsoft.com/office/drawing/2014/main" id="{2322DF6C-C965-4ECB-BE25-CFFAF114D461}"/>
              </a:ext>
            </a:extLst>
          </p:cNvPr>
          <p:cNvGrpSpPr/>
          <p:nvPr/>
        </p:nvGrpSpPr>
        <p:grpSpPr>
          <a:xfrm>
            <a:off x="4817512" y="3999937"/>
            <a:ext cx="479876" cy="224408"/>
            <a:chOff x="1700064" y="5373216"/>
            <a:chExt cx="479876" cy="224408"/>
          </a:xfrm>
        </p:grpSpPr>
        <p:cxnSp>
          <p:nvCxnSpPr>
            <p:cNvPr id="64" name="直接箭头连接符 63">
              <a:extLst>
                <a:ext uri="{FF2B5EF4-FFF2-40B4-BE49-F238E27FC236}">
                  <a16:creationId xmlns:a16="http://schemas.microsoft.com/office/drawing/2014/main" id="{06CA8895-97CE-4231-9A52-0694B0D7A8C0}"/>
                </a:ext>
              </a:extLst>
            </p:cNvPr>
            <p:cNvCxnSpPr/>
            <p:nvPr/>
          </p:nvCxnSpPr>
          <p:spPr>
            <a:xfrm>
              <a:off x="1747892" y="5373216"/>
              <a:ext cx="432048"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ED1FC050-E017-42E7-B43D-7667FA758E7E}"/>
                </a:ext>
              </a:extLst>
            </p:cNvPr>
            <p:cNvCxnSpPr/>
            <p:nvPr/>
          </p:nvCxnSpPr>
          <p:spPr>
            <a:xfrm flipH="1">
              <a:off x="1700064" y="5589240"/>
              <a:ext cx="423664" cy="8384"/>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6" name="组合 65">
            <a:extLst>
              <a:ext uri="{FF2B5EF4-FFF2-40B4-BE49-F238E27FC236}">
                <a16:creationId xmlns:a16="http://schemas.microsoft.com/office/drawing/2014/main" id="{E400402E-6B51-4363-B7F8-37A968F166F5}"/>
              </a:ext>
            </a:extLst>
          </p:cNvPr>
          <p:cNvGrpSpPr/>
          <p:nvPr/>
        </p:nvGrpSpPr>
        <p:grpSpPr>
          <a:xfrm>
            <a:off x="5821080" y="4010972"/>
            <a:ext cx="479876" cy="224408"/>
            <a:chOff x="1700064" y="5373216"/>
            <a:chExt cx="479876" cy="224408"/>
          </a:xfrm>
        </p:grpSpPr>
        <p:cxnSp>
          <p:nvCxnSpPr>
            <p:cNvPr id="67" name="直接箭头连接符 66">
              <a:extLst>
                <a:ext uri="{FF2B5EF4-FFF2-40B4-BE49-F238E27FC236}">
                  <a16:creationId xmlns:a16="http://schemas.microsoft.com/office/drawing/2014/main" id="{B5D652B3-533D-46AA-A64E-54A16E352265}"/>
                </a:ext>
              </a:extLst>
            </p:cNvPr>
            <p:cNvCxnSpPr/>
            <p:nvPr/>
          </p:nvCxnSpPr>
          <p:spPr>
            <a:xfrm>
              <a:off x="1747892" y="5373216"/>
              <a:ext cx="432048"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a:extLst>
                <a:ext uri="{FF2B5EF4-FFF2-40B4-BE49-F238E27FC236}">
                  <a16:creationId xmlns:a16="http://schemas.microsoft.com/office/drawing/2014/main" id="{65E54944-8516-420E-A13D-06E7CA430190}"/>
                </a:ext>
              </a:extLst>
            </p:cNvPr>
            <p:cNvCxnSpPr/>
            <p:nvPr/>
          </p:nvCxnSpPr>
          <p:spPr>
            <a:xfrm flipH="1">
              <a:off x="1700064" y="5589240"/>
              <a:ext cx="423664" cy="8384"/>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9" name="组合 68">
            <a:extLst>
              <a:ext uri="{FF2B5EF4-FFF2-40B4-BE49-F238E27FC236}">
                <a16:creationId xmlns:a16="http://schemas.microsoft.com/office/drawing/2014/main" id="{4882CAF7-DD27-483D-AFCE-34C5A8CFB651}"/>
              </a:ext>
            </a:extLst>
          </p:cNvPr>
          <p:cNvGrpSpPr/>
          <p:nvPr/>
        </p:nvGrpSpPr>
        <p:grpSpPr>
          <a:xfrm>
            <a:off x="6681124" y="3996242"/>
            <a:ext cx="479876" cy="224408"/>
            <a:chOff x="1700064" y="5373216"/>
            <a:chExt cx="479876" cy="224408"/>
          </a:xfrm>
        </p:grpSpPr>
        <p:cxnSp>
          <p:nvCxnSpPr>
            <p:cNvPr id="70" name="直接箭头连接符 69">
              <a:extLst>
                <a:ext uri="{FF2B5EF4-FFF2-40B4-BE49-F238E27FC236}">
                  <a16:creationId xmlns:a16="http://schemas.microsoft.com/office/drawing/2014/main" id="{EEA83409-367E-423A-9A71-34D742F89BBC}"/>
                </a:ext>
              </a:extLst>
            </p:cNvPr>
            <p:cNvCxnSpPr/>
            <p:nvPr/>
          </p:nvCxnSpPr>
          <p:spPr>
            <a:xfrm>
              <a:off x="1747892" y="5373216"/>
              <a:ext cx="432048"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a:extLst>
                <a:ext uri="{FF2B5EF4-FFF2-40B4-BE49-F238E27FC236}">
                  <a16:creationId xmlns:a16="http://schemas.microsoft.com/office/drawing/2014/main" id="{808EEEA5-0409-4E80-BF7D-0790877CCC2E}"/>
                </a:ext>
              </a:extLst>
            </p:cNvPr>
            <p:cNvCxnSpPr/>
            <p:nvPr/>
          </p:nvCxnSpPr>
          <p:spPr>
            <a:xfrm flipH="1">
              <a:off x="1700064" y="5589240"/>
              <a:ext cx="423664" cy="8384"/>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72" name="直接箭头连接符 71">
            <a:extLst>
              <a:ext uri="{FF2B5EF4-FFF2-40B4-BE49-F238E27FC236}">
                <a16:creationId xmlns:a16="http://schemas.microsoft.com/office/drawing/2014/main" id="{1DF9A4B6-EFAC-4F02-9387-2248E61C8A5E}"/>
              </a:ext>
            </a:extLst>
          </p:cNvPr>
          <p:cNvCxnSpPr>
            <a:cxnSpLocks/>
          </p:cNvCxnSpPr>
          <p:nvPr/>
        </p:nvCxnSpPr>
        <p:spPr>
          <a:xfrm flipV="1">
            <a:off x="351156" y="3892478"/>
            <a:ext cx="557923" cy="540952"/>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a:extLst>
              <a:ext uri="{FF2B5EF4-FFF2-40B4-BE49-F238E27FC236}">
                <a16:creationId xmlns:a16="http://schemas.microsoft.com/office/drawing/2014/main" id="{87427E75-40A9-41F2-9AEB-991E92592F4A}"/>
              </a:ext>
            </a:extLst>
          </p:cNvPr>
          <p:cNvCxnSpPr>
            <a:cxnSpLocks/>
          </p:cNvCxnSpPr>
          <p:nvPr/>
        </p:nvCxnSpPr>
        <p:spPr>
          <a:xfrm>
            <a:off x="8009342" y="3951044"/>
            <a:ext cx="744056" cy="454860"/>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a:extLst>
              <a:ext uri="{FF2B5EF4-FFF2-40B4-BE49-F238E27FC236}">
                <a16:creationId xmlns:a16="http://schemas.microsoft.com/office/drawing/2014/main" id="{890720A0-0D5C-4B6E-BB02-A3636B3A8958}"/>
              </a:ext>
            </a:extLst>
          </p:cNvPr>
          <p:cNvCxnSpPr>
            <a:cxnSpLocks/>
          </p:cNvCxnSpPr>
          <p:nvPr/>
        </p:nvCxnSpPr>
        <p:spPr>
          <a:xfrm flipH="1">
            <a:off x="429721" y="4162954"/>
            <a:ext cx="535517" cy="532727"/>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a:extLst>
              <a:ext uri="{FF2B5EF4-FFF2-40B4-BE49-F238E27FC236}">
                <a16:creationId xmlns:a16="http://schemas.microsoft.com/office/drawing/2014/main" id="{DF6C3CD7-2BD6-4365-82C6-6AEF1BA89BA0}"/>
              </a:ext>
            </a:extLst>
          </p:cNvPr>
          <p:cNvCxnSpPr>
            <a:cxnSpLocks/>
          </p:cNvCxnSpPr>
          <p:nvPr/>
        </p:nvCxnSpPr>
        <p:spPr>
          <a:xfrm flipH="1" flipV="1">
            <a:off x="7905408" y="4178474"/>
            <a:ext cx="711231" cy="419376"/>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316336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56996" y="117"/>
            <a:ext cx="2864888" cy="400110"/>
          </a:xfrm>
          <a:prstGeom prst="rect">
            <a:avLst/>
          </a:prstGeom>
          <a:noFill/>
          <a:ln>
            <a:noFill/>
          </a:ln>
        </p:spPr>
        <p:txBody>
          <a:bodyPr wrap="none" rtlCol="0" anchor="t">
            <a:spAutoFit/>
          </a:bodyPr>
          <a:lstStyle/>
          <a:p>
            <a:pPr algn="ctr"/>
            <a:r>
              <a:rPr lang="en-US" altLang="zh-CN" sz="2000">
                <a:ln/>
                <a:solidFill>
                  <a:schemeClr val="tx1"/>
                </a:solidFill>
                <a:effectLst>
                  <a:outerShdw blurRad="38100" dist="19050" dir="2700000" algn="tl" rotWithShape="0">
                    <a:schemeClr val="dk1">
                      <a:alpha val="40000"/>
                    </a:schemeClr>
                  </a:outerShdw>
                </a:effectLst>
              </a:rPr>
              <a:t>Redis</a:t>
            </a:r>
            <a:r>
              <a:rPr lang="zh-CN" altLang="en-US" sz="2000">
                <a:ln/>
                <a:effectLst>
                  <a:outerShdw blurRad="38100" dist="19050" dir="2700000" algn="tl" rotWithShape="0">
                    <a:schemeClr val="dk1">
                      <a:alpha val="40000"/>
                    </a:schemeClr>
                  </a:outerShdw>
                </a:effectLst>
              </a:rPr>
              <a:t>五大数据类型</a:t>
            </a:r>
            <a:r>
              <a:rPr lang="en-US" altLang="zh-CN" sz="2000">
                <a:ln/>
                <a:effectLst>
                  <a:outerShdw blurRad="38100" dist="19050" dir="2700000" algn="tl" rotWithShape="0">
                    <a:schemeClr val="dk1">
                      <a:alpha val="40000"/>
                    </a:schemeClr>
                  </a:outerShdw>
                </a:effectLst>
              </a:rPr>
              <a:t>--list</a:t>
            </a:r>
            <a:endParaRPr lang="zh-CN" altLang="en-US" sz="2000">
              <a:ln/>
              <a:solidFill>
                <a:schemeClr val="tx1"/>
              </a:solidFill>
              <a:effectLst>
                <a:outerShdw blurRad="38100" dist="19050" dir="2700000" algn="tl" rotWithShape="0">
                  <a:schemeClr val="dk1">
                    <a:alpha val="40000"/>
                  </a:schemeClr>
                </a:outerShdw>
              </a:effectLst>
            </a:endParaRPr>
          </a:p>
        </p:txBody>
      </p:sp>
      <p:sp>
        <p:nvSpPr>
          <p:cNvPr id="35" name="矩形 34">
            <a:extLst>
              <a:ext uri="{FF2B5EF4-FFF2-40B4-BE49-F238E27FC236}">
                <a16:creationId xmlns:a16="http://schemas.microsoft.com/office/drawing/2014/main" id="{C0B21BC0-3901-4F3A-B7DE-5ACA9070A0A9}"/>
              </a:ext>
            </a:extLst>
          </p:cNvPr>
          <p:cNvSpPr/>
          <p:nvPr/>
        </p:nvSpPr>
        <p:spPr>
          <a:xfrm>
            <a:off x="373021" y="400227"/>
            <a:ext cx="7237174"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dirty="0" err="1">
                <a:solidFill>
                  <a:srgbClr val="007C6A"/>
                </a:solidFill>
              </a:rPr>
              <a:t>lpush</a:t>
            </a:r>
            <a:r>
              <a:rPr lang="en-US" altLang="zh-CN" sz="2400" b="1" dirty="0">
                <a:solidFill>
                  <a:srgbClr val="007C6A"/>
                </a:solidFill>
              </a:rPr>
              <a:t>/</a:t>
            </a:r>
            <a:r>
              <a:rPr lang="en-US" altLang="zh-CN" sz="2400" b="1" dirty="0" err="1">
                <a:solidFill>
                  <a:srgbClr val="007C6A"/>
                </a:solidFill>
              </a:rPr>
              <a:t>rpush</a:t>
            </a:r>
            <a:r>
              <a:rPr lang="en-US" altLang="zh-CN" sz="2400" b="1" dirty="0">
                <a:solidFill>
                  <a:srgbClr val="007C6A"/>
                </a:solidFill>
              </a:rPr>
              <a:t>  &lt;key&gt;  &lt;value1&gt;  &lt;value2&gt;  &lt;value3&gt; ....</a:t>
            </a:r>
          </a:p>
        </p:txBody>
      </p:sp>
      <p:sp>
        <p:nvSpPr>
          <p:cNvPr id="36" name="矩形 35">
            <a:extLst>
              <a:ext uri="{FF2B5EF4-FFF2-40B4-BE49-F238E27FC236}">
                <a16:creationId xmlns:a16="http://schemas.microsoft.com/office/drawing/2014/main" id="{725387F8-BC18-49A6-9FC0-61037923BE65}"/>
              </a:ext>
            </a:extLst>
          </p:cNvPr>
          <p:cNvSpPr/>
          <p:nvPr/>
        </p:nvSpPr>
        <p:spPr>
          <a:xfrm>
            <a:off x="517037" y="989299"/>
            <a:ext cx="5456943"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从左边</a:t>
            </a:r>
            <a:r>
              <a:rPr lang="en-US" altLang="zh-CN" sz="2400" b="1">
                <a:solidFill>
                  <a:srgbClr val="007C6A"/>
                </a:solidFill>
              </a:rPr>
              <a:t>/</a:t>
            </a:r>
            <a:r>
              <a:rPr lang="zh-CN" altLang="en-US" sz="2400" b="1">
                <a:solidFill>
                  <a:srgbClr val="007C6A"/>
                </a:solidFill>
              </a:rPr>
              <a:t>右边插入一个或多个值。</a:t>
            </a:r>
            <a:endParaRPr lang="en-US" altLang="zh-CN" sz="2400" b="1">
              <a:solidFill>
                <a:srgbClr val="007C6A"/>
              </a:solidFill>
            </a:endParaRPr>
          </a:p>
        </p:txBody>
      </p:sp>
      <p:sp>
        <p:nvSpPr>
          <p:cNvPr id="37" name="矩形 36">
            <a:extLst>
              <a:ext uri="{FF2B5EF4-FFF2-40B4-BE49-F238E27FC236}">
                <a16:creationId xmlns:a16="http://schemas.microsoft.com/office/drawing/2014/main" id="{3AE69E55-E869-4288-9F51-B53B5F812CE1}"/>
              </a:ext>
            </a:extLst>
          </p:cNvPr>
          <p:cNvSpPr/>
          <p:nvPr/>
        </p:nvSpPr>
        <p:spPr>
          <a:xfrm>
            <a:off x="373021" y="1578371"/>
            <a:ext cx="2791085" cy="589072"/>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dirty="0" err="1">
                <a:solidFill>
                  <a:srgbClr val="007C6A"/>
                </a:solidFill>
              </a:rPr>
              <a:t>lpop</a:t>
            </a:r>
            <a:r>
              <a:rPr lang="en-US" altLang="zh-CN" sz="2400" b="1" dirty="0">
                <a:solidFill>
                  <a:srgbClr val="007C6A"/>
                </a:solidFill>
              </a:rPr>
              <a:t>/</a:t>
            </a:r>
            <a:r>
              <a:rPr lang="en-US" altLang="zh-CN" sz="2400" b="1" dirty="0" err="1">
                <a:solidFill>
                  <a:srgbClr val="007C6A"/>
                </a:solidFill>
              </a:rPr>
              <a:t>rpop</a:t>
            </a:r>
            <a:r>
              <a:rPr lang="en-US" altLang="zh-CN" sz="2400" b="1" dirty="0">
                <a:solidFill>
                  <a:srgbClr val="007C6A"/>
                </a:solidFill>
              </a:rPr>
              <a:t>  &lt;key&gt; </a:t>
            </a:r>
          </a:p>
        </p:txBody>
      </p:sp>
      <p:sp>
        <p:nvSpPr>
          <p:cNvPr id="38" name="矩形 37">
            <a:extLst>
              <a:ext uri="{FF2B5EF4-FFF2-40B4-BE49-F238E27FC236}">
                <a16:creationId xmlns:a16="http://schemas.microsoft.com/office/drawing/2014/main" id="{F9D2DCD3-B344-4E25-940F-33AE51A64BAB}"/>
              </a:ext>
            </a:extLst>
          </p:cNvPr>
          <p:cNvSpPr/>
          <p:nvPr/>
        </p:nvSpPr>
        <p:spPr>
          <a:xfrm>
            <a:off x="517037" y="2167443"/>
            <a:ext cx="4528804" cy="1200329"/>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rPr>
              <a:t>从左边</a:t>
            </a:r>
            <a:r>
              <a:rPr lang="en-US" altLang="zh-CN" sz="2400" b="1" dirty="0">
                <a:solidFill>
                  <a:srgbClr val="007C6A"/>
                </a:solidFill>
              </a:rPr>
              <a:t>/</a:t>
            </a:r>
            <a:r>
              <a:rPr lang="zh-CN" altLang="en-US" sz="2400" b="1" dirty="0">
                <a:solidFill>
                  <a:srgbClr val="007C6A"/>
                </a:solidFill>
              </a:rPr>
              <a:t>右边吐出一个值。</a:t>
            </a:r>
            <a:endParaRPr lang="en-US" altLang="zh-CN" sz="2400" b="1" dirty="0">
              <a:solidFill>
                <a:srgbClr val="007C6A"/>
              </a:solidFill>
            </a:endParaRPr>
          </a:p>
          <a:p>
            <a:pPr marL="800100" lvl="1" indent="-342900">
              <a:lnSpc>
                <a:spcPct val="150000"/>
              </a:lnSpc>
              <a:buFont typeface="Arial" panose="020B0604020202020204" pitchFamily="34" charset="0"/>
              <a:buChar char="•"/>
            </a:pPr>
            <a:r>
              <a:rPr lang="zh-CN" altLang="en-US" sz="2400" b="1" dirty="0">
                <a:solidFill>
                  <a:srgbClr val="007C6A"/>
                </a:solidFill>
              </a:rPr>
              <a:t>值在键在，值光键亡。</a:t>
            </a:r>
            <a:endParaRPr lang="en-US" altLang="zh-CN" sz="2400" b="1" dirty="0">
              <a:solidFill>
                <a:srgbClr val="007C6A"/>
              </a:solidFill>
            </a:endParaRPr>
          </a:p>
        </p:txBody>
      </p:sp>
      <p:sp>
        <p:nvSpPr>
          <p:cNvPr id="39" name="矩形 38">
            <a:extLst>
              <a:ext uri="{FF2B5EF4-FFF2-40B4-BE49-F238E27FC236}">
                <a16:creationId xmlns:a16="http://schemas.microsoft.com/office/drawing/2014/main" id="{5EA5F5ED-2CA2-4CD4-B5E9-CB274E5ADABC}"/>
              </a:ext>
            </a:extLst>
          </p:cNvPr>
          <p:cNvSpPr/>
          <p:nvPr/>
        </p:nvSpPr>
        <p:spPr>
          <a:xfrm>
            <a:off x="517037" y="3576419"/>
            <a:ext cx="4113498"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zh-CN" altLang="en-US" sz="2400" b="1" dirty="0">
                <a:solidFill>
                  <a:srgbClr val="007C6A"/>
                </a:solidFill>
              </a:rPr>
              <a:t> </a:t>
            </a:r>
            <a:r>
              <a:rPr lang="en-US" altLang="zh-CN" sz="2400" b="1" dirty="0" err="1">
                <a:solidFill>
                  <a:srgbClr val="007C6A"/>
                </a:solidFill>
              </a:rPr>
              <a:t>rpoplpush</a:t>
            </a:r>
            <a:r>
              <a:rPr lang="en-US" altLang="zh-CN" sz="2400" b="1" dirty="0">
                <a:solidFill>
                  <a:srgbClr val="007C6A"/>
                </a:solidFill>
              </a:rPr>
              <a:t>  &lt;key1&gt;  &lt;key2&gt;</a:t>
            </a:r>
            <a:r>
              <a:rPr lang="zh-CN" altLang="en-US" sz="2400" b="1" dirty="0">
                <a:solidFill>
                  <a:srgbClr val="007C6A"/>
                </a:solidFill>
              </a:rPr>
              <a:t> </a:t>
            </a:r>
            <a:r>
              <a:rPr lang="en-US" altLang="zh-CN" sz="2400" b="1" dirty="0">
                <a:solidFill>
                  <a:srgbClr val="007C6A"/>
                </a:solidFill>
              </a:rPr>
              <a:t> </a:t>
            </a:r>
            <a:endParaRPr lang="zh-CN" altLang="en-US" sz="2400" b="1" dirty="0">
              <a:solidFill>
                <a:srgbClr val="007C6A"/>
              </a:solidFill>
            </a:endParaRPr>
          </a:p>
        </p:txBody>
      </p:sp>
      <p:sp>
        <p:nvSpPr>
          <p:cNvPr id="40" name="矩形 39">
            <a:extLst>
              <a:ext uri="{FF2B5EF4-FFF2-40B4-BE49-F238E27FC236}">
                <a16:creationId xmlns:a16="http://schemas.microsoft.com/office/drawing/2014/main" id="{2DEB68ED-10A5-475E-8E17-20F95718D6F0}"/>
              </a:ext>
            </a:extLst>
          </p:cNvPr>
          <p:cNvSpPr/>
          <p:nvPr/>
        </p:nvSpPr>
        <p:spPr>
          <a:xfrm>
            <a:off x="587254" y="4370334"/>
            <a:ext cx="8363059"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从</a:t>
            </a:r>
            <a:r>
              <a:rPr lang="en-US" altLang="zh-CN" sz="2400" b="1">
                <a:solidFill>
                  <a:srgbClr val="007C6A"/>
                </a:solidFill>
              </a:rPr>
              <a:t>&lt;key1&gt;</a:t>
            </a:r>
            <a:r>
              <a:rPr lang="zh-CN" altLang="en-US" sz="2400" b="1">
                <a:solidFill>
                  <a:srgbClr val="007C6A"/>
                </a:solidFill>
              </a:rPr>
              <a:t>列表右边吐出一个值，插到</a:t>
            </a:r>
            <a:r>
              <a:rPr lang="en-US" altLang="zh-CN" sz="2400" b="1">
                <a:solidFill>
                  <a:srgbClr val="007C6A"/>
                </a:solidFill>
              </a:rPr>
              <a:t>&lt;key2&gt;</a:t>
            </a:r>
            <a:r>
              <a:rPr lang="zh-CN" altLang="en-US" sz="2400" b="1">
                <a:solidFill>
                  <a:srgbClr val="007C6A"/>
                </a:solidFill>
              </a:rPr>
              <a:t>列表左边。</a:t>
            </a:r>
            <a:endParaRPr lang="en-US" altLang="zh-CN" sz="2400" b="1">
              <a:solidFill>
                <a:srgbClr val="007C6A"/>
              </a:solidFill>
            </a:endParaRPr>
          </a:p>
        </p:txBody>
      </p:sp>
    </p:spTree>
    <p:custDataLst>
      <p:tags r:id="rId1"/>
    </p:custDataLst>
    <p:extLst>
      <p:ext uri="{BB962C8B-B14F-4D97-AF65-F5344CB8AC3E}">
        <p14:creationId xmlns:p14="http://schemas.microsoft.com/office/powerpoint/2010/main" val="672385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56996" y="117"/>
            <a:ext cx="2864888" cy="400110"/>
          </a:xfrm>
          <a:prstGeom prst="rect">
            <a:avLst/>
          </a:prstGeom>
          <a:noFill/>
          <a:ln>
            <a:noFill/>
          </a:ln>
        </p:spPr>
        <p:txBody>
          <a:bodyPr wrap="none" rtlCol="0" anchor="t">
            <a:spAutoFit/>
          </a:bodyPr>
          <a:lstStyle/>
          <a:p>
            <a:pPr algn="ctr"/>
            <a:r>
              <a:rPr lang="en-US" altLang="zh-CN" sz="2000">
                <a:ln/>
                <a:solidFill>
                  <a:schemeClr val="tx1"/>
                </a:solidFill>
                <a:effectLst>
                  <a:outerShdw blurRad="38100" dist="19050" dir="2700000" algn="tl" rotWithShape="0">
                    <a:schemeClr val="dk1">
                      <a:alpha val="40000"/>
                    </a:schemeClr>
                  </a:outerShdw>
                </a:effectLst>
              </a:rPr>
              <a:t>Redis</a:t>
            </a:r>
            <a:r>
              <a:rPr lang="zh-CN" altLang="en-US" sz="2000">
                <a:ln/>
                <a:effectLst>
                  <a:outerShdw blurRad="38100" dist="19050" dir="2700000" algn="tl" rotWithShape="0">
                    <a:schemeClr val="dk1">
                      <a:alpha val="40000"/>
                    </a:schemeClr>
                  </a:outerShdw>
                </a:effectLst>
              </a:rPr>
              <a:t>五大数据类型</a:t>
            </a:r>
            <a:r>
              <a:rPr lang="en-US" altLang="zh-CN" sz="2000">
                <a:ln/>
                <a:effectLst>
                  <a:outerShdw blurRad="38100" dist="19050" dir="2700000" algn="tl" rotWithShape="0">
                    <a:schemeClr val="dk1">
                      <a:alpha val="40000"/>
                    </a:schemeClr>
                  </a:outerShdw>
                </a:effectLst>
              </a:rPr>
              <a:t>--list</a:t>
            </a:r>
            <a:endParaRPr lang="zh-CN" altLang="en-US" sz="2000">
              <a:ln/>
              <a:solidFill>
                <a:schemeClr val="tx1"/>
              </a:solidFill>
              <a:effectLst>
                <a:outerShdw blurRad="38100" dist="19050" dir="2700000" algn="tl" rotWithShape="0">
                  <a:schemeClr val="dk1">
                    <a:alpha val="40000"/>
                  </a:schemeClr>
                </a:outerShdw>
              </a:effectLst>
            </a:endParaRPr>
          </a:p>
        </p:txBody>
      </p:sp>
      <p:sp>
        <p:nvSpPr>
          <p:cNvPr id="9" name="矩形 8">
            <a:extLst>
              <a:ext uri="{FF2B5EF4-FFF2-40B4-BE49-F238E27FC236}">
                <a16:creationId xmlns:a16="http://schemas.microsoft.com/office/drawing/2014/main" id="{0E1E25FC-CB06-41D1-B322-1AA04211D5AF}"/>
              </a:ext>
            </a:extLst>
          </p:cNvPr>
          <p:cNvSpPr/>
          <p:nvPr/>
        </p:nvSpPr>
        <p:spPr>
          <a:xfrm>
            <a:off x="491243" y="2285000"/>
            <a:ext cx="3469924" cy="400110"/>
          </a:xfrm>
          <a:prstGeom prst="rect">
            <a:avLst/>
          </a:prstGeom>
        </p:spPr>
        <p:txBody>
          <a:bodyPr wrap="none">
            <a:spAutoFit/>
          </a:bodyPr>
          <a:lstStyle/>
          <a:p>
            <a:pPr marL="342900" indent="-342900">
              <a:buFont typeface="Wingdings" panose="05000000000000000000" pitchFamily="2" charset="2"/>
              <a:buChar char="Ø"/>
            </a:pPr>
            <a:r>
              <a:rPr lang="en-US" altLang="zh-CN" sz="2000" dirty="0" err="1">
                <a:solidFill>
                  <a:srgbClr val="007C6A"/>
                </a:solidFill>
                <a:latin typeface="Verdana" panose="020B0604030504040204" pitchFamily="34" charset="0"/>
              </a:rPr>
              <a:t>lindex</a:t>
            </a:r>
            <a:r>
              <a:rPr lang="en-US" altLang="zh-CN" sz="2000" dirty="0">
                <a:solidFill>
                  <a:srgbClr val="007C6A"/>
                </a:solidFill>
                <a:latin typeface="Verdana" panose="020B0604030504040204" pitchFamily="34" charset="0"/>
              </a:rPr>
              <a:t> &lt;key&gt; &lt;index&gt;</a:t>
            </a:r>
            <a:endParaRPr lang="zh-CN" altLang="en-US" sz="2000" dirty="0">
              <a:solidFill>
                <a:srgbClr val="007C6A"/>
              </a:solidFill>
              <a:latin typeface="Verdana" panose="020B0604030504040204" pitchFamily="34" charset="0"/>
            </a:endParaRPr>
          </a:p>
        </p:txBody>
      </p:sp>
      <p:sp>
        <p:nvSpPr>
          <p:cNvPr id="10" name="矩形 9">
            <a:extLst>
              <a:ext uri="{FF2B5EF4-FFF2-40B4-BE49-F238E27FC236}">
                <a16:creationId xmlns:a16="http://schemas.microsoft.com/office/drawing/2014/main" id="{FFF64BAD-723E-4B8C-8DAC-8B1C92A485D5}"/>
              </a:ext>
            </a:extLst>
          </p:cNvPr>
          <p:cNvSpPr/>
          <p:nvPr/>
        </p:nvSpPr>
        <p:spPr>
          <a:xfrm>
            <a:off x="779275" y="2861064"/>
            <a:ext cx="4423006" cy="400110"/>
          </a:xfrm>
          <a:prstGeom prst="rect">
            <a:avLst/>
          </a:prstGeom>
        </p:spPr>
        <p:txBody>
          <a:bodyPr wrap="none">
            <a:spAutoFit/>
          </a:bodyPr>
          <a:lstStyle/>
          <a:p>
            <a:pPr marL="342900" indent="-342900">
              <a:buFont typeface="Arial" panose="020B0604020202020204" pitchFamily="34" charset="0"/>
              <a:buChar char="•"/>
            </a:pPr>
            <a:r>
              <a:rPr lang="zh-CN" altLang="en-US" sz="2000" b="1">
                <a:solidFill>
                  <a:srgbClr val="007C6A"/>
                </a:solidFill>
                <a:latin typeface="宋体" panose="02010600030101010101" pitchFamily="2" charset="-122"/>
              </a:rPr>
              <a:t>按照索引下标获得元素</a:t>
            </a:r>
            <a:r>
              <a:rPr lang="en-US" altLang="zh-CN" sz="2000" b="1">
                <a:solidFill>
                  <a:srgbClr val="007C6A"/>
                </a:solidFill>
                <a:latin typeface="Verdana" panose="020B0604030504040204" pitchFamily="34" charset="0"/>
              </a:rPr>
              <a:t>(</a:t>
            </a:r>
            <a:r>
              <a:rPr lang="zh-CN" altLang="en-US" sz="2000" b="1">
                <a:solidFill>
                  <a:srgbClr val="007C6A"/>
                </a:solidFill>
                <a:latin typeface="宋体" panose="02010600030101010101" pitchFamily="2" charset="-122"/>
              </a:rPr>
              <a:t>从左到右</a:t>
            </a:r>
            <a:r>
              <a:rPr lang="en-US" altLang="zh-CN" sz="2000" b="1">
                <a:solidFill>
                  <a:srgbClr val="007C6A"/>
                </a:solidFill>
                <a:latin typeface="Verdana" panose="020B0604030504040204" pitchFamily="34" charset="0"/>
              </a:rPr>
              <a:t>)</a:t>
            </a:r>
            <a:endParaRPr lang="zh-CN" altLang="en-US" sz="2000" b="1">
              <a:solidFill>
                <a:srgbClr val="007C6A"/>
              </a:solidFill>
              <a:latin typeface="Verdana" panose="020B0604030504040204" pitchFamily="34" charset="0"/>
            </a:endParaRPr>
          </a:p>
        </p:txBody>
      </p:sp>
      <p:sp>
        <p:nvSpPr>
          <p:cNvPr id="11" name="矩形 10">
            <a:extLst>
              <a:ext uri="{FF2B5EF4-FFF2-40B4-BE49-F238E27FC236}">
                <a16:creationId xmlns:a16="http://schemas.microsoft.com/office/drawing/2014/main" id="{1698052C-D710-4D3A-B314-89A65DC65EFA}"/>
              </a:ext>
            </a:extLst>
          </p:cNvPr>
          <p:cNvSpPr/>
          <p:nvPr/>
        </p:nvSpPr>
        <p:spPr>
          <a:xfrm>
            <a:off x="492305" y="4037123"/>
            <a:ext cx="1950277" cy="400110"/>
          </a:xfrm>
          <a:prstGeom prst="rect">
            <a:avLst/>
          </a:prstGeom>
        </p:spPr>
        <p:txBody>
          <a:bodyPr wrap="none">
            <a:spAutoFit/>
          </a:bodyPr>
          <a:lstStyle/>
          <a:p>
            <a:pPr marL="342900" indent="-342900">
              <a:buFont typeface="Wingdings" panose="05000000000000000000" pitchFamily="2" charset="2"/>
              <a:buChar char="Ø"/>
            </a:pPr>
            <a:r>
              <a:rPr lang="en-US" altLang="zh-CN" sz="2000" dirty="0" err="1">
                <a:solidFill>
                  <a:srgbClr val="007C6A"/>
                </a:solidFill>
                <a:latin typeface="Verdana" panose="020B0604030504040204" pitchFamily="34" charset="0"/>
              </a:rPr>
              <a:t>llen</a:t>
            </a:r>
            <a:r>
              <a:rPr lang="en-US" altLang="zh-CN" sz="2000" dirty="0">
                <a:solidFill>
                  <a:srgbClr val="007C6A"/>
                </a:solidFill>
                <a:latin typeface="Verdana" panose="020B0604030504040204" pitchFamily="34" charset="0"/>
              </a:rPr>
              <a:t> &lt;key&gt;</a:t>
            </a:r>
            <a:endParaRPr lang="zh-CN" altLang="en-US" sz="2000" dirty="0">
              <a:solidFill>
                <a:srgbClr val="007C6A"/>
              </a:solidFill>
              <a:latin typeface="Verdana" panose="020B0604030504040204" pitchFamily="34" charset="0"/>
            </a:endParaRPr>
          </a:p>
        </p:txBody>
      </p:sp>
      <p:sp>
        <p:nvSpPr>
          <p:cNvPr id="12" name="矩形 11">
            <a:extLst>
              <a:ext uri="{FF2B5EF4-FFF2-40B4-BE49-F238E27FC236}">
                <a16:creationId xmlns:a16="http://schemas.microsoft.com/office/drawing/2014/main" id="{2A658299-F0F9-4483-825D-DF8ED873FCB9}"/>
              </a:ext>
            </a:extLst>
          </p:cNvPr>
          <p:cNvSpPr/>
          <p:nvPr/>
        </p:nvSpPr>
        <p:spPr>
          <a:xfrm>
            <a:off x="839667" y="4589319"/>
            <a:ext cx="2199641" cy="400110"/>
          </a:xfrm>
          <a:prstGeom prst="rect">
            <a:avLst/>
          </a:prstGeom>
        </p:spPr>
        <p:txBody>
          <a:bodyPr wrap="none">
            <a:spAutoFit/>
          </a:bodyPr>
          <a:lstStyle/>
          <a:p>
            <a:pPr marL="342900" indent="-342900">
              <a:buFont typeface="Arial" panose="020B0604020202020204" pitchFamily="34" charset="0"/>
              <a:buChar char="•"/>
            </a:pPr>
            <a:r>
              <a:rPr lang="zh-CN" altLang="en-US" sz="2000" b="1">
                <a:solidFill>
                  <a:srgbClr val="007C6A"/>
                </a:solidFill>
                <a:latin typeface="Verdana" panose="020B0604030504040204" pitchFamily="34" charset="0"/>
              </a:rPr>
              <a:t>获得列表长度</a:t>
            </a:r>
            <a:r>
              <a:rPr lang="en-US" altLang="zh-CN" sz="2000" b="1">
                <a:solidFill>
                  <a:srgbClr val="007C6A"/>
                </a:solidFill>
                <a:latin typeface="宋体" panose="02010600030101010101" pitchFamily="2" charset="-122"/>
              </a:rPr>
              <a:t> </a:t>
            </a:r>
            <a:endParaRPr lang="zh-CN" altLang="en-US" sz="2000" b="1">
              <a:solidFill>
                <a:srgbClr val="007C6A"/>
              </a:solidFill>
              <a:latin typeface="Verdana" panose="020B0604030504040204" pitchFamily="34" charset="0"/>
            </a:endParaRPr>
          </a:p>
        </p:txBody>
      </p:sp>
      <p:sp>
        <p:nvSpPr>
          <p:cNvPr id="13" name="矩形 12">
            <a:extLst>
              <a:ext uri="{FF2B5EF4-FFF2-40B4-BE49-F238E27FC236}">
                <a16:creationId xmlns:a16="http://schemas.microsoft.com/office/drawing/2014/main" id="{D4EAECD6-5DB8-4982-A2FB-03E5E6FD1427}"/>
              </a:ext>
            </a:extLst>
          </p:cNvPr>
          <p:cNvSpPr/>
          <p:nvPr/>
        </p:nvSpPr>
        <p:spPr>
          <a:xfrm>
            <a:off x="455656" y="532877"/>
            <a:ext cx="4513800" cy="400110"/>
          </a:xfrm>
          <a:prstGeom prst="rect">
            <a:avLst/>
          </a:prstGeom>
        </p:spPr>
        <p:txBody>
          <a:bodyPr wrap="none">
            <a:spAutoFit/>
          </a:bodyPr>
          <a:lstStyle/>
          <a:p>
            <a:pPr marL="342900" indent="-342900">
              <a:buFont typeface="Wingdings" panose="05000000000000000000" pitchFamily="2" charset="2"/>
              <a:buChar char="Ø"/>
            </a:pPr>
            <a:r>
              <a:rPr lang="en-US" altLang="zh-CN" sz="2000" dirty="0" err="1">
                <a:solidFill>
                  <a:srgbClr val="007C6A"/>
                </a:solidFill>
                <a:latin typeface="Verdana" panose="020B0604030504040204" pitchFamily="34" charset="0"/>
              </a:rPr>
              <a:t>lrange</a:t>
            </a:r>
            <a:r>
              <a:rPr lang="en-US" altLang="zh-CN" sz="2000" dirty="0">
                <a:solidFill>
                  <a:srgbClr val="007C6A"/>
                </a:solidFill>
                <a:latin typeface="Verdana" panose="020B0604030504040204" pitchFamily="34" charset="0"/>
              </a:rPr>
              <a:t> &lt;key&gt; &lt;start&gt; &lt;stop&gt;</a:t>
            </a:r>
            <a:endParaRPr lang="zh-CN" altLang="en-US" sz="2000" dirty="0">
              <a:solidFill>
                <a:srgbClr val="007C6A"/>
              </a:solidFill>
              <a:latin typeface="Verdana" panose="020B0604030504040204" pitchFamily="34" charset="0"/>
            </a:endParaRPr>
          </a:p>
        </p:txBody>
      </p:sp>
      <p:sp>
        <p:nvSpPr>
          <p:cNvPr id="14" name="矩形 13">
            <a:extLst>
              <a:ext uri="{FF2B5EF4-FFF2-40B4-BE49-F238E27FC236}">
                <a16:creationId xmlns:a16="http://schemas.microsoft.com/office/drawing/2014/main" id="{97EAFEDA-229B-48C1-9976-60691FDB1C1A}"/>
              </a:ext>
            </a:extLst>
          </p:cNvPr>
          <p:cNvSpPr/>
          <p:nvPr/>
        </p:nvSpPr>
        <p:spPr>
          <a:xfrm>
            <a:off x="743688" y="1108941"/>
            <a:ext cx="4423006" cy="400110"/>
          </a:xfrm>
          <a:prstGeom prst="rect">
            <a:avLst/>
          </a:prstGeom>
        </p:spPr>
        <p:txBody>
          <a:bodyPr wrap="none">
            <a:spAutoFit/>
          </a:bodyPr>
          <a:lstStyle/>
          <a:p>
            <a:pPr marL="342900" indent="-342900">
              <a:buFont typeface="Arial" panose="020B0604020202020204" pitchFamily="34" charset="0"/>
              <a:buChar char="•"/>
            </a:pPr>
            <a:r>
              <a:rPr lang="zh-CN" altLang="en-US" sz="2000" b="1">
                <a:solidFill>
                  <a:srgbClr val="007C6A"/>
                </a:solidFill>
                <a:latin typeface="宋体" panose="02010600030101010101" pitchFamily="2" charset="-122"/>
              </a:rPr>
              <a:t>按照索引下标获得元素</a:t>
            </a:r>
            <a:r>
              <a:rPr lang="en-US" altLang="zh-CN" sz="2000" b="1">
                <a:solidFill>
                  <a:srgbClr val="007C6A"/>
                </a:solidFill>
                <a:latin typeface="Verdana" panose="020B0604030504040204" pitchFamily="34" charset="0"/>
              </a:rPr>
              <a:t>(</a:t>
            </a:r>
            <a:r>
              <a:rPr lang="zh-CN" altLang="en-US" sz="2000" b="1">
                <a:solidFill>
                  <a:srgbClr val="007C6A"/>
                </a:solidFill>
                <a:latin typeface="宋体" panose="02010600030101010101" pitchFamily="2" charset="-122"/>
              </a:rPr>
              <a:t>从左到右</a:t>
            </a:r>
            <a:r>
              <a:rPr lang="en-US" altLang="zh-CN" sz="2000" b="1">
                <a:solidFill>
                  <a:srgbClr val="007C6A"/>
                </a:solidFill>
                <a:latin typeface="Verdana" panose="020B0604030504040204" pitchFamily="34" charset="0"/>
              </a:rPr>
              <a:t>)</a:t>
            </a:r>
            <a:endParaRPr lang="zh-CN" altLang="en-US" sz="2000" b="1">
              <a:solidFill>
                <a:srgbClr val="007C6A"/>
              </a:solidFill>
              <a:latin typeface="Verdana" panose="020B0604030504040204" pitchFamily="34" charset="0"/>
            </a:endParaRPr>
          </a:p>
        </p:txBody>
      </p:sp>
    </p:spTree>
    <p:custDataLst>
      <p:tags r:id="rId1"/>
    </p:custDataLst>
    <p:extLst>
      <p:ext uri="{BB962C8B-B14F-4D97-AF65-F5344CB8AC3E}">
        <p14:creationId xmlns:p14="http://schemas.microsoft.com/office/powerpoint/2010/main" val="929847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56996" y="117"/>
            <a:ext cx="2864888" cy="400110"/>
          </a:xfrm>
          <a:prstGeom prst="rect">
            <a:avLst/>
          </a:prstGeom>
          <a:noFill/>
          <a:ln>
            <a:noFill/>
          </a:ln>
        </p:spPr>
        <p:txBody>
          <a:bodyPr wrap="none" rtlCol="0" anchor="t">
            <a:spAutoFit/>
          </a:bodyPr>
          <a:lstStyle/>
          <a:p>
            <a:pPr algn="ctr"/>
            <a:r>
              <a:rPr lang="en-US" altLang="zh-CN" sz="2000">
                <a:ln/>
                <a:solidFill>
                  <a:schemeClr val="tx1"/>
                </a:solidFill>
                <a:effectLst>
                  <a:outerShdw blurRad="38100" dist="19050" dir="2700000" algn="tl" rotWithShape="0">
                    <a:schemeClr val="dk1">
                      <a:alpha val="40000"/>
                    </a:schemeClr>
                  </a:outerShdw>
                </a:effectLst>
              </a:rPr>
              <a:t>Redis</a:t>
            </a:r>
            <a:r>
              <a:rPr lang="zh-CN" altLang="en-US" sz="2000">
                <a:ln/>
                <a:effectLst>
                  <a:outerShdw blurRad="38100" dist="19050" dir="2700000" algn="tl" rotWithShape="0">
                    <a:schemeClr val="dk1">
                      <a:alpha val="40000"/>
                    </a:schemeClr>
                  </a:outerShdw>
                </a:effectLst>
              </a:rPr>
              <a:t>五大数据类型</a:t>
            </a:r>
            <a:r>
              <a:rPr lang="en-US" altLang="zh-CN" sz="2000">
                <a:ln/>
                <a:effectLst>
                  <a:outerShdw blurRad="38100" dist="19050" dir="2700000" algn="tl" rotWithShape="0">
                    <a:schemeClr val="dk1">
                      <a:alpha val="40000"/>
                    </a:schemeClr>
                  </a:outerShdw>
                </a:effectLst>
              </a:rPr>
              <a:t>--list</a:t>
            </a:r>
            <a:endParaRPr lang="zh-CN" altLang="en-US" sz="2000">
              <a:ln/>
              <a:solidFill>
                <a:schemeClr val="tx1"/>
              </a:solidFill>
              <a:effectLst>
                <a:outerShdw blurRad="38100" dist="19050" dir="2700000" algn="tl" rotWithShape="0">
                  <a:schemeClr val="dk1">
                    <a:alpha val="40000"/>
                  </a:schemeClr>
                </a:outerShdw>
              </a:effectLst>
            </a:endParaRPr>
          </a:p>
        </p:txBody>
      </p:sp>
      <p:sp>
        <p:nvSpPr>
          <p:cNvPr id="15" name="矩形 14">
            <a:extLst>
              <a:ext uri="{FF2B5EF4-FFF2-40B4-BE49-F238E27FC236}">
                <a16:creationId xmlns:a16="http://schemas.microsoft.com/office/drawing/2014/main" id="{A4A97F9C-9CC3-49E4-89A1-91748BFDA415}"/>
              </a:ext>
            </a:extLst>
          </p:cNvPr>
          <p:cNvSpPr/>
          <p:nvPr/>
        </p:nvSpPr>
        <p:spPr>
          <a:xfrm>
            <a:off x="502307" y="751925"/>
            <a:ext cx="6039154" cy="461665"/>
          </a:xfrm>
          <a:prstGeom prst="rect">
            <a:avLst/>
          </a:prstGeom>
        </p:spPr>
        <p:txBody>
          <a:bodyPr wrap="none">
            <a:spAutoFit/>
          </a:bodyPr>
          <a:lstStyle/>
          <a:p>
            <a:pPr marL="285750" indent="-285750">
              <a:buFont typeface="Wingdings" panose="05000000000000000000" pitchFamily="2" charset="2"/>
              <a:buChar char="Ø"/>
            </a:pPr>
            <a:r>
              <a:rPr lang="zh-CN" altLang="en-US" dirty="0">
                <a:solidFill>
                  <a:srgbClr val="007C6A"/>
                </a:solidFill>
                <a:latin typeface="Verdana" panose="020B0604030504040204" pitchFamily="34" charset="0"/>
              </a:rPr>
              <a:t> </a:t>
            </a:r>
            <a:r>
              <a:rPr lang="en-US" altLang="zh-CN" dirty="0" err="1">
                <a:solidFill>
                  <a:srgbClr val="007C6A"/>
                </a:solidFill>
                <a:latin typeface="Verdana" panose="020B0604030504040204" pitchFamily="34" charset="0"/>
              </a:rPr>
              <a:t>linsert</a:t>
            </a:r>
            <a:r>
              <a:rPr lang="en-US" altLang="zh-CN" dirty="0">
                <a:solidFill>
                  <a:srgbClr val="007C6A"/>
                </a:solidFill>
                <a:latin typeface="Verdana" panose="020B0604030504040204" pitchFamily="34" charset="0"/>
              </a:rPr>
              <a:t> &lt;key&gt;  before &lt;value</a:t>
            </a:r>
            <a:r>
              <a:rPr lang="en-US" altLang="zh-CN" sz="2400" dirty="0">
                <a:solidFill>
                  <a:srgbClr val="007C6A"/>
                </a:solidFill>
              </a:rPr>
              <a:t>&gt;  &lt;</a:t>
            </a:r>
            <a:r>
              <a:rPr lang="en-US" altLang="zh-CN" sz="2400" dirty="0" err="1">
                <a:solidFill>
                  <a:srgbClr val="007C6A"/>
                </a:solidFill>
              </a:rPr>
              <a:t>newvalue</a:t>
            </a:r>
            <a:r>
              <a:rPr lang="en-US" altLang="zh-CN" sz="2400" dirty="0">
                <a:solidFill>
                  <a:srgbClr val="007C6A"/>
                </a:solidFill>
              </a:rPr>
              <a:t>&gt;</a:t>
            </a:r>
            <a:r>
              <a:rPr lang="en-US" altLang="zh-CN" sz="2400" dirty="0">
                <a:solidFill>
                  <a:srgbClr val="007C6A"/>
                </a:solidFill>
                <a:latin typeface="Verdana" panose="020B0604030504040204" pitchFamily="34" charset="0"/>
              </a:rPr>
              <a:t>  </a:t>
            </a:r>
            <a:r>
              <a:rPr lang="en-US" altLang="zh-CN" dirty="0">
                <a:solidFill>
                  <a:srgbClr val="007C6A"/>
                </a:solidFill>
                <a:latin typeface="Verdana" panose="020B0604030504040204" pitchFamily="34" charset="0"/>
              </a:rPr>
              <a:t> </a:t>
            </a:r>
            <a:endParaRPr lang="zh-CN" altLang="en-US" dirty="0">
              <a:solidFill>
                <a:srgbClr val="007C6A"/>
              </a:solidFill>
              <a:latin typeface="Verdana" panose="020B0604030504040204" pitchFamily="34" charset="0"/>
            </a:endParaRPr>
          </a:p>
        </p:txBody>
      </p:sp>
      <p:sp>
        <p:nvSpPr>
          <p:cNvPr id="16" name="矩形 15">
            <a:extLst>
              <a:ext uri="{FF2B5EF4-FFF2-40B4-BE49-F238E27FC236}">
                <a16:creationId xmlns:a16="http://schemas.microsoft.com/office/drawing/2014/main" id="{EC4C5181-4734-4243-B022-D6423F34B7E6}"/>
              </a:ext>
            </a:extLst>
          </p:cNvPr>
          <p:cNvSpPr/>
          <p:nvPr/>
        </p:nvSpPr>
        <p:spPr>
          <a:xfrm>
            <a:off x="934355" y="1237228"/>
            <a:ext cx="5320687" cy="400110"/>
          </a:xfrm>
          <a:prstGeom prst="rect">
            <a:avLst/>
          </a:prstGeom>
        </p:spPr>
        <p:txBody>
          <a:bodyPr wrap="none">
            <a:spAutoFit/>
          </a:bodyPr>
          <a:lstStyle/>
          <a:p>
            <a:pPr marL="342900" indent="-342900">
              <a:buFont typeface="Arial" panose="020B0604020202020204" pitchFamily="34" charset="0"/>
              <a:buChar char="•"/>
            </a:pPr>
            <a:r>
              <a:rPr lang="en-US" altLang="zh-CN" sz="2000" b="1">
                <a:solidFill>
                  <a:srgbClr val="007C6A"/>
                </a:solidFill>
                <a:latin typeface="宋体" panose="02010600030101010101" pitchFamily="2" charset="-122"/>
              </a:rPr>
              <a:t> </a:t>
            </a:r>
            <a:r>
              <a:rPr lang="zh-CN" altLang="en-US" sz="2000" b="1">
                <a:solidFill>
                  <a:srgbClr val="007C6A"/>
                </a:solidFill>
                <a:latin typeface="宋体" panose="02010600030101010101" pitchFamily="2" charset="-122"/>
              </a:rPr>
              <a:t>在</a:t>
            </a:r>
            <a:r>
              <a:rPr lang="en-US" altLang="zh-CN" sz="2000" b="1">
                <a:solidFill>
                  <a:srgbClr val="007C6A"/>
                </a:solidFill>
                <a:latin typeface="宋体" panose="02010600030101010101" pitchFamily="2" charset="-122"/>
              </a:rPr>
              <a:t>&lt;value&gt;</a:t>
            </a:r>
            <a:r>
              <a:rPr lang="zh-CN" altLang="en-US" sz="2000" b="1">
                <a:solidFill>
                  <a:srgbClr val="007C6A"/>
                </a:solidFill>
                <a:latin typeface="宋体" panose="02010600030101010101" pitchFamily="2" charset="-122"/>
              </a:rPr>
              <a:t>的后面插入</a:t>
            </a:r>
            <a:r>
              <a:rPr lang="en-US" altLang="zh-CN" sz="2000" b="1">
                <a:solidFill>
                  <a:srgbClr val="007C6A"/>
                </a:solidFill>
                <a:latin typeface="宋体" panose="02010600030101010101" pitchFamily="2" charset="-122"/>
              </a:rPr>
              <a:t>&lt;newvalue&gt;</a:t>
            </a:r>
            <a:r>
              <a:rPr lang="zh-CN" altLang="en-US" sz="2000" b="1">
                <a:solidFill>
                  <a:srgbClr val="007C6A"/>
                </a:solidFill>
                <a:latin typeface="宋体" panose="02010600030101010101" pitchFamily="2" charset="-122"/>
              </a:rPr>
              <a:t> 插入值</a:t>
            </a:r>
            <a:endParaRPr lang="zh-CN" altLang="en-US" sz="2000" b="1">
              <a:solidFill>
                <a:srgbClr val="007C6A"/>
              </a:solidFill>
              <a:latin typeface="Verdana" panose="020B0604030504040204" pitchFamily="34" charset="0"/>
            </a:endParaRPr>
          </a:p>
        </p:txBody>
      </p:sp>
      <p:sp>
        <p:nvSpPr>
          <p:cNvPr id="17" name="矩形 16">
            <a:extLst>
              <a:ext uri="{FF2B5EF4-FFF2-40B4-BE49-F238E27FC236}">
                <a16:creationId xmlns:a16="http://schemas.microsoft.com/office/drawing/2014/main" id="{767C5CBC-650D-46A3-8B34-1973BF33CAE2}"/>
              </a:ext>
            </a:extLst>
          </p:cNvPr>
          <p:cNvSpPr/>
          <p:nvPr/>
        </p:nvSpPr>
        <p:spPr>
          <a:xfrm>
            <a:off x="527422" y="2264093"/>
            <a:ext cx="3712555" cy="369332"/>
          </a:xfrm>
          <a:prstGeom prst="rect">
            <a:avLst/>
          </a:prstGeom>
        </p:spPr>
        <p:txBody>
          <a:bodyPr wrap="none">
            <a:spAutoFit/>
          </a:bodyPr>
          <a:lstStyle/>
          <a:p>
            <a:pPr marL="285750" indent="-285750">
              <a:buFont typeface="Wingdings" panose="05000000000000000000" pitchFamily="2" charset="2"/>
              <a:buChar char="Ø"/>
            </a:pPr>
            <a:r>
              <a:rPr lang="zh-CN" altLang="en-US" dirty="0">
                <a:solidFill>
                  <a:srgbClr val="007C6A"/>
                </a:solidFill>
                <a:latin typeface="Verdana" panose="020B0604030504040204" pitchFamily="34" charset="0"/>
              </a:rPr>
              <a:t> </a:t>
            </a:r>
            <a:r>
              <a:rPr lang="en-US" altLang="zh-CN" dirty="0" err="1">
                <a:solidFill>
                  <a:srgbClr val="007C6A"/>
                </a:solidFill>
                <a:latin typeface="Verdana" panose="020B0604030504040204" pitchFamily="34" charset="0"/>
              </a:rPr>
              <a:t>lrem</a:t>
            </a:r>
            <a:r>
              <a:rPr lang="en-US" altLang="zh-CN" dirty="0">
                <a:solidFill>
                  <a:srgbClr val="007C6A"/>
                </a:solidFill>
                <a:latin typeface="Verdana" panose="020B0604030504040204" pitchFamily="34" charset="0"/>
              </a:rPr>
              <a:t> &lt;key&gt; &lt;n&gt;  &lt;value&gt;</a:t>
            </a:r>
            <a:endParaRPr lang="zh-CN" altLang="en-US" dirty="0">
              <a:solidFill>
                <a:srgbClr val="007C6A"/>
              </a:solidFill>
              <a:latin typeface="Verdana" panose="020B0604030504040204" pitchFamily="34" charset="0"/>
            </a:endParaRPr>
          </a:p>
        </p:txBody>
      </p:sp>
      <p:sp>
        <p:nvSpPr>
          <p:cNvPr id="18" name="矩形 17">
            <a:extLst>
              <a:ext uri="{FF2B5EF4-FFF2-40B4-BE49-F238E27FC236}">
                <a16:creationId xmlns:a16="http://schemas.microsoft.com/office/drawing/2014/main" id="{D3DC1743-D75F-4350-AF49-BAF71675FAC3}"/>
              </a:ext>
            </a:extLst>
          </p:cNvPr>
          <p:cNvSpPr/>
          <p:nvPr/>
        </p:nvSpPr>
        <p:spPr>
          <a:xfrm>
            <a:off x="770144" y="2665296"/>
            <a:ext cx="5692584" cy="400110"/>
          </a:xfrm>
          <a:prstGeom prst="rect">
            <a:avLst/>
          </a:prstGeom>
        </p:spPr>
        <p:txBody>
          <a:bodyPr wrap="none">
            <a:spAutoFit/>
          </a:bodyPr>
          <a:lstStyle/>
          <a:p>
            <a:pPr marL="342900" indent="-342900">
              <a:buFont typeface="Arial" panose="020B0604020202020204" pitchFamily="34" charset="0"/>
              <a:buChar char="•"/>
            </a:pPr>
            <a:r>
              <a:rPr lang="zh-CN" altLang="en-US" sz="2000" b="1" dirty="0" smtClean="0">
                <a:solidFill>
                  <a:srgbClr val="007C6A"/>
                </a:solidFill>
                <a:latin typeface="宋体" panose="02010600030101010101" pitchFamily="2" charset="-122"/>
              </a:rPr>
              <a:t>取值为正数，从</a:t>
            </a:r>
            <a:r>
              <a:rPr lang="zh-CN" altLang="en-US" sz="2000" b="1" dirty="0">
                <a:solidFill>
                  <a:srgbClr val="007C6A"/>
                </a:solidFill>
                <a:latin typeface="宋体" panose="02010600030101010101" pitchFamily="2" charset="-122"/>
              </a:rPr>
              <a:t>左边删除</a:t>
            </a:r>
            <a:r>
              <a:rPr lang="en-US" altLang="zh-CN" sz="2000" b="1" dirty="0">
                <a:solidFill>
                  <a:srgbClr val="007C6A"/>
                </a:solidFill>
                <a:latin typeface="宋体" panose="02010600030101010101" pitchFamily="2" charset="-122"/>
              </a:rPr>
              <a:t>n</a:t>
            </a:r>
            <a:r>
              <a:rPr lang="zh-CN" altLang="en-US" sz="2000" b="1" dirty="0">
                <a:solidFill>
                  <a:srgbClr val="007C6A"/>
                </a:solidFill>
                <a:latin typeface="宋体" panose="02010600030101010101" pitchFamily="2" charset="-122"/>
              </a:rPr>
              <a:t>个</a:t>
            </a:r>
            <a:r>
              <a:rPr lang="en-US" altLang="zh-CN" sz="2000" b="1" dirty="0">
                <a:solidFill>
                  <a:srgbClr val="007C6A"/>
                </a:solidFill>
                <a:latin typeface="宋体" panose="02010600030101010101" pitchFamily="2" charset="-122"/>
              </a:rPr>
              <a:t>value</a:t>
            </a:r>
            <a:r>
              <a:rPr lang="en-US" altLang="zh-CN" sz="2000" b="1" dirty="0">
                <a:solidFill>
                  <a:srgbClr val="007C6A"/>
                </a:solidFill>
                <a:latin typeface="Verdana" panose="020B0604030504040204" pitchFamily="34" charset="0"/>
              </a:rPr>
              <a:t>(</a:t>
            </a:r>
            <a:r>
              <a:rPr lang="zh-CN" altLang="en-US" sz="2000" b="1" dirty="0">
                <a:solidFill>
                  <a:srgbClr val="007C6A"/>
                </a:solidFill>
                <a:latin typeface="宋体" panose="02010600030101010101" pitchFamily="2" charset="-122"/>
              </a:rPr>
              <a:t>从左到右</a:t>
            </a:r>
            <a:r>
              <a:rPr lang="en-US" altLang="zh-CN" sz="2000" b="1" dirty="0">
                <a:solidFill>
                  <a:srgbClr val="007C6A"/>
                </a:solidFill>
                <a:latin typeface="Verdana" panose="020B0604030504040204" pitchFamily="34" charset="0"/>
              </a:rPr>
              <a:t>)</a:t>
            </a:r>
            <a:endParaRPr lang="zh-CN" altLang="en-US" sz="2000" b="1" dirty="0">
              <a:solidFill>
                <a:srgbClr val="007C6A"/>
              </a:solidFill>
              <a:latin typeface="Verdana" panose="020B0604030504040204" pitchFamily="34" charset="0"/>
            </a:endParaRPr>
          </a:p>
        </p:txBody>
      </p:sp>
      <p:sp>
        <p:nvSpPr>
          <p:cNvPr id="7" name="矩形 6">
            <a:extLst>
              <a:ext uri="{FF2B5EF4-FFF2-40B4-BE49-F238E27FC236}">
                <a16:creationId xmlns:a16="http://schemas.microsoft.com/office/drawing/2014/main" id="{D3DC1743-D75F-4350-AF49-BAF71675FAC3}"/>
              </a:ext>
            </a:extLst>
          </p:cNvPr>
          <p:cNvSpPr/>
          <p:nvPr/>
        </p:nvSpPr>
        <p:spPr>
          <a:xfrm>
            <a:off x="759984" y="3112336"/>
            <a:ext cx="5692584" cy="400110"/>
          </a:xfrm>
          <a:prstGeom prst="rect">
            <a:avLst/>
          </a:prstGeom>
        </p:spPr>
        <p:txBody>
          <a:bodyPr wrap="none">
            <a:spAutoFit/>
          </a:bodyPr>
          <a:lstStyle/>
          <a:p>
            <a:pPr marL="342900" indent="-342900">
              <a:buFont typeface="Arial" panose="020B0604020202020204" pitchFamily="34" charset="0"/>
              <a:buChar char="•"/>
            </a:pPr>
            <a:r>
              <a:rPr lang="zh-CN" altLang="en-US" sz="2000" b="1" dirty="0" smtClean="0">
                <a:solidFill>
                  <a:srgbClr val="007C6A"/>
                </a:solidFill>
                <a:latin typeface="宋体" panose="02010600030101010101" pitchFamily="2" charset="-122"/>
              </a:rPr>
              <a:t>取值为负数，从右边</a:t>
            </a:r>
            <a:r>
              <a:rPr lang="zh-CN" altLang="en-US" sz="2000" b="1" dirty="0">
                <a:solidFill>
                  <a:srgbClr val="007C6A"/>
                </a:solidFill>
                <a:latin typeface="宋体" panose="02010600030101010101" pitchFamily="2" charset="-122"/>
              </a:rPr>
              <a:t>删除</a:t>
            </a:r>
            <a:r>
              <a:rPr lang="en-US" altLang="zh-CN" sz="2000" b="1" dirty="0">
                <a:solidFill>
                  <a:srgbClr val="007C6A"/>
                </a:solidFill>
                <a:latin typeface="宋体" panose="02010600030101010101" pitchFamily="2" charset="-122"/>
              </a:rPr>
              <a:t>n</a:t>
            </a:r>
            <a:r>
              <a:rPr lang="zh-CN" altLang="en-US" sz="2000" b="1" dirty="0">
                <a:solidFill>
                  <a:srgbClr val="007C6A"/>
                </a:solidFill>
                <a:latin typeface="宋体" panose="02010600030101010101" pitchFamily="2" charset="-122"/>
              </a:rPr>
              <a:t>个</a:t>
            </a:r>
            <a:r>
              <a:rPr lang="en-US" altLang="zh-CN" sz="2000" b="1" dirty="0">
                <a:solidFill>
                  <a:srgbClr val="007C6A"/>
                </a:solidFill>
                <a:latin typeface="宋体" panose="02010600030101010101" pitchFamily="2" charset="-122"/>
              </a:rPr>
              <a:t>value</a:t>
            </a:r>
            <a:r>
              <a:rPr lang="en-US" altLang="zh-CN" sz="2000" b="1" dirty="0">
                <a:solidFill>
                  <a:srgbClr val="007C6A"/>
                </a:solidFill>
                <a:latin typeface="Verdana" panose="020B0604030504040204" pitchFamily="34" charset="0"/>
              </a:rPr>
              <a:t>(</a:t>
            </a:r>
            <a:r>
              <a:rPr lang="zh-CN" altLang="en-US" sz="2000" b="1" dirty="0" smtClean="0">
                <a:solidFill>
                  <a:srgbClr val="007C6A"/>
                </a:solidFill>
                <a:latin typeface="宋体" panose="02010600030101010101" pitchFamily="2" charset="-122"/>
              </a:rPr>
              <a:t>从右到左</a:t>
            </a:r>
            <a:r>
              <a:rPr lang="en-US" altLang="zh-CN" sz="2000" b="1" dirty="0" smtClean="0">
                <a:solidFill>
                  <a:srgbClr val="007C6A"/>
                </a:solidFill>
                <a:latin typeface="Verdana" panose="020B0604030504040204" pitchFamily="34" charset="0"/>
              </a:rPr>
              <a:t>)</a:t>
            </a:r>
            <a:endParaRPr lang="zh-CN" altLang="en-US" sz="2000" b="1" dirty="0">
              <a:solidFill>
                <a:srgbClr val="007C6A"/>
              </a:solidFill>
              <a:latin typeface="Verdana" panose="020B0604030504040204" pitchFamily="34" charset="0"/>
            </a:endParaRPr>
          </a:p>
        </p:txBody>
      </p:sp>
      <p:sp>
        <p:nvSpPr>
          <p:cNvPr id="8" name="矩形 7">
            <a:extLst>
              <a:ext uri="{FF2B5EF4-FFF2-40B4-BE49-F238E27FC236}">
                <a16:creationId xmlns:a16="http://schemas.microsoft.com/office/drawing/2014/main" id="{D3DC1743-D75F-4350-AF49-BAF71675FAC3}"/>
              </a:ext>
            </a:extLst>
          </p:cNvPr>
          <p:cNvSpPr/>
          <p:nvPr/>
        </p:nvSpPr>
        <p:spPr>
          <a:xfrm>
            <a:off x="759984" y="3549216"/>
            <a:ext cx="5540299" cy="400110"/>
          </a:xfrm>
          <a:prstGeom prst="rect">
            <a:avLst/>
          </a:prstGeom>
        </p:spPr>
        <p:txBody>
          <a:bodyPr wrap="none">
            <a:spAutoFit/>
          </a:bodyPr>
          <a:lstStyle/>
          <a:p>
            <a:pPr marL="342900" indent="-342900">
              <a:buFont typeface="Arial" panose="020B0604020202020204" pitchFamily="34" charset="0"/>
              <a:buChar char="•"/>
            </a:pPr>
            <a:r>
              <a:rPr lang="zh-CN" altLang="en-US" sz="2000" b="1" dirty="0" smtClean="0">
                <a:solidFill>
                  <a:srgbClr val="007C6A"/>
                </a:solidFill>
                <a:latin typeface="宋体" panose="02010600030101010101" pitchFamily="2" charset="-122"/>
              </a:rPr>
              <a:t>取值为零，将列表中符合</a:t>
            </a:r>
            <a:r>
              <a:rPr lang="en-US" altLang="zh-CN" sz="2000" b="1" dirty="0" smtClean="0">
                <a:solidFill>
                  <a:srgbClr val="007C6A"/>
                </a:solidFill>
                <a:latin typeface="宋体" panose="02010600030101010101" pitchFamily="2" charset="-122"/>
              </a:rPr>
              <a:t>value</a:t>
            </a:r>
            <a:r>
              <a:rPr lang="zh-CN" altLang="en-US" sz="2000" b="1" dirty="0" smtClean="0">
                <a:solidFill>
                  <a:srgbClr val="007C6A"/>
                </a:solidFill>
                <a:latin typeface="宋体" panose="02010600030101010101" pitchFamily="2" charset="-122"/>
              </a:rPr>
              <a:t>的值全部删除</a:t>
            </a:r>
            <a:endParaRPr lang="zh-CN" altLang="en-US" sz="2000" b="1" dirty="0">
              <a:solidFill>
                <a:srgbClr val="007C6A"/>
              </a:solidFill>
              <a:latin typeface="Verdana" panose="020B0604030504040204" pitchFamily="34" charset="0"/>
            </a:endParaRPr>
          </a:p>
        </p:txBody>
      </p:sp>
    </p:spTree>
    <p:custDataLst>
      <p:tags r:id="rId1"/>
    </p:custDataLst>
    <p:extLst>
      <p:ext uri="{BB962C8B-B14F-4D97-AF65-F5344CB8AC3E}">
        <p14:creationId xmlns:p14="http://schemas.microsoft.com/office/powerpoint/2010/main" val="1218638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43371" y="117"/>
            <a:ext cx="2892138" cy="400110"/>
          </a:xfrm>
          <a:prstGeom prst="rect">
            <a:avLst/>
          </a:prstGeom>
          <a:noFill/>
          <a:ln>
            <a:noFill/>
          </a:ln>
        </p:spPr>
        <p:txBody>
          <a:bodyPr wrap="none" rtlCol="0" anchor="t">
            <a:spAutoFit/>
          </a:bodyPr>
          <a:lstStyle/>
          <a:p>
            <a:pPr algn="ctr"/>
            <a:r>
              <a:rPr lang="en-US" altLang="zh-CN" sz="2000">
                <a:ln/>
                <a:solidFill>
                  <a:schemeClr val="tx1"/>
                </a:solidFill>
                <a:effectLst>
                  <a:outerShdw blurRad="38100" dist="19050" dir="2700000" algn="tl" rotWithShape="0">
                    <a:schemeClr val="dk1">
                      <a:alpha val="40000"/>
                    </a:schemeClr>
                  </a:outerShdw>
                </a:effectLst>
              </a:rPr>
              <a:t>Redis</a:t>
            </a:r>
            <a:r>
              <a:rPr lang="zh-CN" altLang="en-US" sz="2000">
                <a:ln/>
                <a:effectLst>
                  <a:outerShdw blurRad="38100" dist="19050" dir="2700000" algn="tl" rotWithShape="0">
                    <a:schemeClr val="dk1">
                      <a:alpha val="40000"/>
                    </a:schemeClr>
                  </a:outerShdw>
                </a:effectLst>
              </a:rPr>
              <a:t>五大数据类型</a:t>
            </a:r>
            <a:r>
              <a:rPr lang="en-US" altLang="zh-CN" sz="2000">
                <a:ln/>
                <a:effectLst>
                  <a:outerShdw blurRad="38100" dist="19050" dir="2700000" algn="tl" rotWithShape="0">
                    <a:schemeClr val="dk1">
                      <a:alpha val="40000"/>
                    </a:schemeClr>
                  </a:outerShdw>
                </a:effectLst>
              </a:rPr>
              <a:t>--set</a:t>
            </a:r>
            <a:endParaRPr lang="zh-CN" altLang="en-US" sz="2000">
              <a:ln/>
              <a:solidFill>
                <a:schemeClr val="tx1"/>
              </a:solidFill>
              <a:effectLst>
                <a:outerShdw blurRad="38100" dist="19050" dir="2700000" algn="tl" rotWithShape="0">
                  <a:schemeClr val="dk1">
                    <a:alpha val="40000"/>
                  </a:schemeClr>
                </a:outerShdw>
              </a:effectLst>
            </a:endParaRPr>
          </a:p>
        </p:txBody>
      </p:sp>
      <p:sp>
        <p:nvSpPr>
          <p:cNvPr id="7" name="矩形 6">
            <a:extLst>
              <a:ext uri="{FF2B5EF4-FFF2-40B4-BE49-F238E27FC236}">
                <a16:creationId xmlns:a16="http://schemas.microsoft.com/office/drawing/2014/main" id="{96DD0838-3AF2-40F7-BCF7-3CD513A43647}"/>
              </a:ext>
            </a:extLst>
          </p:cNvPr>
          <p:cNvSpPr/>
          <p:nvPr/>
        </p:nvSpPr>
        <p:spPr>
          <a:xfrm>
            <a:off x="388271" y="3086771"/>
            <a:ext cx="7992888" cy="1754326"/>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zh-CN" sz="2400" dirty="0" err="1">
                <a:solidFill>
                  <a:srgbClr val="007C6A"/>
                </a:solidFill>
                <a:latin typeface="Verdana" panose="020B0604030504040204" pitchFamily="34" charset="0"/>
              </a:rPr>
              <a:t>Redis</a:t>
            </a:r>
            <a:r>
              <a:rPr lang="zh-CN" altLang="en-US" sz="2400" dirty="0">
                <a:solidFill>
                  <a:srgbClr val="007C6A"/>
                </a:solidFill>
                <a:latin typeface="Verdana" panose="020B0604030504040204" pitchFamily="34" charset="0"/>
                <a:ea typeface="Verdana" panose="020B0604030504040204" pitchFamily="34" charset="0"/>
              </a:rPr>
              <a:t>的</a:t>
            </a:r>
            <a:r>
              <a:rPr lang="en-US" altLang="zh-CN" sz="2400" dirty="0">
                <a:solidFill>
                  <a:srgbClr val="007C6A"/>
                </a:solidFill>
                <a:latin typeface="Verdana" panose="020B0604030504040204" pitchFamily="34" charset="0"/>
                <a:ea typeface="Verdana" panose="020B0604030504040204" pitchFamily="34" charset="0"/>
              </a:rPr>
              <a:t>Set</a:t>
            </a:r>
            <a:r>
              <a:rPr lang="zh-CN" altLang="en-US" sz="2400" dirty="0">
                <a:solidFill>
                  <a:srgbClr val="007C6A"/>
                </a:solidFill>
                <a:latin typeface="Verdana" panose="020B0604030504040204" pitchFamily="34" charset="0"/>
                <a:ea typeface="Verdana" panose="020B0604030504040204" pitchFamily="34" charset="0"/>
              </a:rPr>
              <a:t>是</a:t>
            </a:r>
            <a:r>
              <a:rPr lang="en-US" altLang="zh-CN" sz="2400" dirty="0">
                <a:solidFill>
                  <a:srgbClr val="007C6A"/>
                </a:solidFill>
                <a:latin typeface="Verdana" panose="020B0604030504040204" pitchFamily="34" charset="0"/>
                <a:ea typeface="Verdana" panose="020B0604030504040204" pitchFamily="34" charset="0"/>
              </a:rPr>
              <a:t>string</a:t>
            </a:r>
            <a:r>
              <a:rPr lang="zh-CN" altLang="en-US" sz="2400" dirty="0">
                <a:solidFill>
                  <a:srgbClr val="007C6A"/>
                </a:solidFill>
                <a:latin typeface="Verdana" panose="020B0604030504040204" pitchFamily="34" charset="0"/>
                <a:ea typeface="Verdana" panose="020B0604030504040204" pitchFamily="34" charset="0"/>
              </a:rPr>
              <a:t>类型的无序集合。它底层其实是一个</a:t>
            </a:r>
            <a:r>
              <a:rPr lang="en-US" altLang="zh-CN" sz="2400" dirty="0">
                <a:solidFill>
                  <a:srgbClr val="007C6A"/>
                </a:solidFill>
                <a:latin typeface="Verdana" panose="020B0604030504040204" pitchFamily="34" charset="0"/>
                <a:ea typeface="Verdana" panose="020B0604030504040204" pitchFamily="34" charset="0"/>
              </a:rPr>
              <a:t>value</a:t>
            </a:r>
            <a:r>
              <a:rPr lang="zh-CN" altLang="en-US" sz="2400" dirty="0">
                <a:solidFill>
                  <a:srgbClr val="007C6A"/>
                </a:solidFill>
                <a:latin typeface="Verdana" panose="020B0604030504040204" pitchFamily="34" charset="0"/>
                <a:ea typeface="Verdana" panose="020B0604030504040204" pitchFamily="34" charset="0"/>
              </a:rPr>
              <a:t>为</a:t>
            </a:r>
            <a:r>
              <a:rPr lang="en-US" altLang="zh-CN" sz="2400" dirty="0">
                <a:solidFill>
                  <a:srgbClr val="007C6A"/>
                </a:solidFill>
                <a:latin typeface="Verdana" panose="020B0604030504040204" pitchFamily="34" charset="0"/>
                <a:ea typeface="Verdana" panose="020B0604030504040204" pitchFamily="34" charset="0"/>
              </a:rPr>
              <a:t>null</a:t>
            </a:r>
            <a:r>
              <a:rPr lang="zh-CN" altLang="en-US" sz="2400" dirty="0">
                <a:solidFill>
                  <a:srgbClr val="007C6A"/>
                </a:solidFill>
                <a:latin typeface="Verdana" panose="020B0604030504040204" pitchFamily="34" charset="0"/>
                <a:ea typeface="Verdana" panose="020B0604030504040204" pitchFamily="34" charset="0"/>
              </a:rPr>
              <a:t>的</a:t>
            </a:r>
            <a:r>
              <a:rPr lang="en-US" altLang="zh-CN" sz="2400" dirty="0">
                <a:solidFill>
                  <a:srgbClr val="007C6A"/>
                </a:solidFill>
                <a:latin typeface="Verdana" panose="020B0604030504040204" pitchFamily="34" charset="0"/>
                <a:ea typeface="Verdana" panose="020B0604030504040204" pitchFamily="34" charset="0"/>
              </a:rPr>
              <a:t>hash</a:t>
            </a:r>
            <a:r>
              <a:rPr lang="zh-CN" altLang="en-US" sz="2400" dirty="0">
                <a:solidFill>
                  <a:srgbClr val="007C6A"/>
                </a:solidFill>
                <a:latin typeface="Verdana" panose="020B0604030504040204" pitchFamily="34" charset="0"/>
                <a:ea typeface="Verdana" panose="020B0604030504040204" pitchFamily="34" charset="0"/>
              </a:rPr>
              <a:t>表</a:t>
            </a:r>
            <a:r>
              <a:rPr lang="en-US" altLang="zh-CN" sz="2400" dirty="0">
                <a:solidFill>
                  <a:srgbClr val="007C6A"/>
                </a:solidFill>
                <a:latin typeface="Verdana" panose="020B0604030504040204" pitchFamily="34" charset="0"/>
                <a:ea typeface="Verdana" panose="020B0604030504040204" pitchFamily="34" charset="0"/>
              </a:rPr>
              <a:t>,</a:t>
            </a:r>
            <a:r>
              <a:rPr lang="zh-CN" altLang="en-US" sz="2400" dirty="0">
                <a:solidFill>
                  <a:srgbClr val="007C6A"/>
                </a:solidFill>
                <a:latin typeface="Verdana" panose="020B0604030504040204" pitchFamily="34" charset="0"/>
                <a:ea typeface="Verdana" panose="020B0604030504040204" pitchFamily="34" charset="0"/>
              </a:rPr>
              <a:t>所以添加，删除，查找的复杂度都是</a:t>
            </a:r>
            <a:r>
              <a:rPr lang="en-US" altLang="zh-CN" sz="2400" dirty="0">
                <a:solidFill>
                  <a:srgbClr val="007C6A"/>
                </a:solidFill>
                <a:latin typeface="Verdana" panose="020B0604030504040204" pitchFamily="34" charset="0"/>
                <a:ea typeface="Verdana" panose="020B0604030504040204" pitchFamily="34" charset="0"/>
              </a:rPr>
              <a:t>O(1)</a:t>
            </a:r>
            <a:r>
              <a:rPr lang="zh-CN" altLang="en-US" sz="2400" dirty="0">
                <a:solidFill>
                  <a:srgbClr val="007C6A"/>
                </a:solidFill>
                <a:latin typeface="Verdana" panose="020B0604030504040204" pitchFamily="34" charset="0"/>
                <a:ea typeface="Verdana" panose="020B0604030504040204" pitchFamily="34" charset="0"/>
              </a:rPr>
              <a:t>。</a:t>
            </a:r>
          </a:p>
        </p:txBody>
      </p:sp>
      <p:sp>
        <p:nvSpPr>
          <p:cNvPr id="8" name="矩形 7">
            <a:extLst>
              <a:ext uri="{FF2B5EF4-FFF2-40B4-BE49-F238E27FC236}">
                <a16:creationId xmlns:a16="http://schemas.microsoft.com/office/drawing/2014/main" id="{B0CB66F8-10F8-41A2-9D79-7745C9CFD1CF}"/>
              </a:ext>
            </a:extLst>
          </p:cNvPr>
          <p:cNvSpPr/>
          <p:nvPr/>
        </p:nvSpPr>
        <p:spPr>
          <a:xfrm>
            <a:off x="388271" y="294209"/>
            <a:ext cx="8112358" cy="2862322"/>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zh-CN" sz="2400" dirty="0" err="1">
                <a:solidFill>
                  <a:srgbClr val="007C6A"/>
                </a:solidFill>
                <a:latin typeface="微软雅黑" panose="020B0503020204020204" pitchFamily="34" charset="-122"/>
                <a:ea typeface="微软雅黑" panose="020B0503020204020204" pitchFamily="34" charset="-122"/>
                <a:cs typeface="Verdana" panose="020B0604030504040204" pitchFamily="34" charset="0"/>
              </a:rPr>
              <a:t>Redis</a:t>
            </a:r>
            <a:r>
              <a:rPr lang="en-US" altLang="zh-CN"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 set</a:t>
            </a:r>
            <a:r>
              <a:rPr lang="zh-CN" altLang="en-US"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对外提供的功能与</a:t>
            </a:r>
            <a:r>
              <a:rPr lang="en-US" altLang="zh-CN"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list</a:t>
            </a:r>
            <a:r>
              <a:rPr lang="zh-CN" altLang="en-US"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类似是一个列表的功能，特殊之处在于</a:t>
            </a:r>
            <a:r>
              <a:rPr lang="en-US" altLang="zh-CN"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set</a:t>
            </a:r>
            <a:r>
              <a:rPr lang="zh-CN" altLang="en-US"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是可以自动排重的，当你需要存储一个列表数据，又不希望出现重复数据时，</a:t>
            </a:r>
            <a:r>
              <a:rPr lang="en-US" altLang="zh-CN"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set</a:t>
            </a:r>
            <a:r>
              <a:rPr lang="zh-CN" altLang="en-US"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是一个很好的选择，并且</a:t>
            </a:r>
            <a:r>
              <a:rPr lang="en-US" altLang="zh-CN"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set</a:t>
            </a:r>
            <a:r>
              <a:rPr lang="zh-CN" altLang="en-US"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提供了判断某个成员是否在一个</a:t>
            </a:r>
            <a:r>
              <a:rPr lang="en-US" altLang="zh-CN"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set</a:t>
            </a:r>
            <a:r>
              <a:rPr lang="zh-CN" altLang="en-US"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集合内的重要接口，这个也是</a:t>
            </a:r>
            <a:r>
              <a:rPr lang="en-US" altLang="zh-CN"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list</a:t>
            </a:r>
            <a:r>
              <a:rPr lang="zh-CN" altLang="en-US"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所不能提供的。</a:t>
            </a:r>
          </a:p>
        </p:txBody>
      </p:sp>
    </p:spTree>
    <p:custDataLst>
      <p:tags r:id="rId1"/>
    </p:custDataLst>
    <p:extLst>
      <p:ext uri="{BB962C8B-B14F-4D97-AF65-F5344CB8AC3E}">
        <p14:creationId xmlns:p14="http://schemas.microsoft.com/office/powerpoint/2010/main" val="5613819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43371" y="117"/>
            <a:ext cx="2892138" cy="400110"/>
          </a:xfrm>
          <a:prstGeom prst="rect">
            <a:avLst/>
          </a:prstGeom>
          <a:noFill/>
          <a:ln>
            <a:noFill/>
          </a:ln>
        </p:spPr>
        <p:txBody>
          <a:bodyPr wrap="none" rtlCol="0" anchor="t">
            <a:spAutoFit/>
          </a:bodyPr>
          <a:lstStyle/>
          <a:p>
            <a:pPr algn="ctr"/>
            <a:r>
              <a:rPr lang="en-US" altLang="zh-CN" sz="2000">
                <a:ln/>
                <a:solidFill>
                  <a:schemeClr val="tx1"/>
                </a:solidFill>
                <a:effectLst>
                  <a:outerShdw blurRad="38100" dist="19050" dir="2700000" algn="tl" rotWithShape="0">
                    <a:schemeClr val="dk1">
                      <a:alpha val="40000"/>
                    </a:schemeClr>
                  </a:outerShdw>
                </a:effectLst>
              </a:rPr>
              <a:t>Redis</a:t>
            </a:r>
            <a:r>
              <a:rPr lang="zh-CN" altLang="en-US" sz="2000">
                <a:ln/>
                <a:effectLst>
                  <a:outerShdw blurRad="38100" dist="19050" dir="2700000" algn="tl" rotWithShape="0">
                    <a:schemeClr val="dk1">
                      <a:alpha val="40000"/>
                    </a:schemeClr>
                  </a:outerShdw>
                </a:effectLst>
              </a:rPr>
              <a:t>五大数据类型</a:t>
            </a:r>
            <a:r>
              <a:rPr lang="en-US" altLang="zh-CN" sz="2000">
                <a:ln/>
                <a:effectLst>
                  <a:outerShdw blurRad="38100" dist="19050" dir="2700000" algn="tl" rotWithShape="0">
                    <a:schemeClr val="dk1">
                      <a:alpha val="40000"/>
                    </a:schemeClr>
                  </a:outerShdw>
                </a:effectLst>
              </a:rPr>
              <a:t>--set</a:t>
            </a:r>
            <a:endParaRPr lang="zh-CN" altLang="en-US" sz="2000">
              <a:ln/>
              <a:solidFill>
                <a:schemeClr val="tx1"/>
              </a:solidFill>
              <a:effectLst>
                <a:outerShdw blurRad="38100" dist="19050" dir="2700000" algn="tl" rotWithShape="0">
                  <a:schemeClr val="dk1">
                    <a:alpha val="40000"/>
                  </a:schemeClr>
                </a:outerShdw>
              </a:effectLst>
            </a:endParaRPr>
          </a:p>
        </p:txBody>
      </p:sp>
      <p:sp>
        <p:nvSpPr>
          <p:cNvPr id="6" name="矩形 5">
            <a:extLst>
              <a:ext uri="{FF2B5EF4-FFF2-40B4-BE49-F238E27FC236}">
                <a16:creationId xmlns:a16="http://schemas.microsoft.com/office/drawing/2014/main" id="{21D427D7-1A25-46CB-B28D-01C6CDBD45E7}"/>
              </a:ext>
            </a:extLst>
          </p:cNvPr>
          <p:cNvSpPr/>
          <p:nvPr/>
        </p:nvSpPr>
        <p:spPr>
          <a:xfrm>
            <a:off x="363758" y="500134"/>
            <a:ext cx="7560840" cy="523220"/>
          </a:xfrm>
          <a:prstGeom prst="rect">
            <a:avLst/>
          </a:prstGeom>
        </p:spPr>
        <p:txBody>
          <a:bodyPr wrap="square">
            <a:spAutoFit/>
          </a:bodyPr>
          <a:lstStyle/>
          <a:p>
            <a:pPr marL="285750" indent="-285750">
              <a:buFont typeface="Wingdings" panose="05000000000000000000" pitchFamily="2" charset="2"/>
              <a:buChar char="Ø"/>
            </a:pPr>
            <a:r>
              <a:rPr lang="en-US" altLang="zh-CN" sz="2000" dirty="0" err="1">
                <a:solidFill>
                  <a:srgbClr val="007C6A"/>
                </a:solidFill>
                <a:latin typeface="Verdana" panose="020B0604030504040204" pitchFamily="34" charset="0"/>
              </a:rPr>
              <a:t>sadd</a:t>
            </a:r>
            <a:r>
              <a:rPr lang="en-US" altLang="zh-CN" sz="2000" dirty="0">
                <a:solidFill>
                  <a:srgbClr val="007C6A"/>
                </a:solidFill>
                <a:latin typeface="Verdana" panose="020B0604030504040204" pitchFamily="34" charset="0"/>
              </a:rPr>
              <a:t> &lt;key&gt;  &lt;value1&gt;  &lt;value2&gt; .....</a:t>
            </a:r>
            <a:r>
              <a:rPr lang="en-US" altLang="zh-CN" sz="2800" dirty="0">
                <a:solidFill>
                  <a:srgbClr val="007C6A"/>
                </a:solidFill>
                <a:latin typeface="Verdana" panose="020B0604030504040204" pitchFamily="34" charset="0"/>
              </a:rPr>
              <a:t>  </a:t>
            </a:r>
            <a:r>
              <a:rPr lang="en-US" altLang="zh-CN" sz="2000" dirty="0">
                <a:solidFill>
                  <a:srgbClr val="007C6A"/>
                </a:solidFill>
                <a:latin typeface="Verdana" panose="020B0604030504040204" pitchFamily="34" charset="0"/>
              </a:rPr>
              <a:t> </a:t>
            </a:r>
            <a:endParaRPr lang="zh-CN" altLang="en-US" sz="2000" dirty="0">
              <a:solidFill>
                <a:srgbClr val="007C6A"/>
              </a:solidFill>
              <a:latin typeface="Verdana" panose="020B0604030504040204" pitchFamily="34" charset="0"/>
            </a:endParaRPr>
          </a:p>
        </p:txBody>
      </p:sp>
      <p:sp>
        <p:nvSpPr>
          <p:cNvPr id="9" name="矩形 8">
            <a:extLst>
              <a:ext uri="{FF2B5EF4-FFF2-40B4-BE49-F238E27FC236}">
                <a16:creationId xmlns:a16="http://schemas.microsoft.com/office/drawing/2014/main" id="{D142D699-223B-4FA8-AF39-4A7D69D96583}"/>
              </a:ext>
            </a:extLst>
          </p:cNvPr>
          <p:cNvSpPr/>
          <p:nvPr/>
        </p:nvSpPr>
        <p:spPr>
          <a:xfrm>
            <a:off x="723798" y="961799"/>
            <a:ext cx="6696744" cy="790153"/>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sz="2000">
                <a:solidFill>
                  <a:srgbClr val="007C6A"/>
                </a:solidFill>
                <a:latin typeface="Verdana" panose="020B0604030504040204" pitchFamily="34" charset="0"/>
              </a:rPr>
              <a:t>将一个或多个 </a:t>
            </a:r>
            <a:r>
              <a:rPr lang="en-US" altLang="zh-CN" sz="2000">
                <a:solidFill>
                  <a:srgbClr val="007C6A"/>
                </a:solidFill>
                <a:latin typeface="Verdana" panose="020B0604030504040204" pitchFamily="34" charset="0"/>
              </a:rPr>
              <a:t>member </a:t>
            </a:r>
            <a:r>
              <a:rPr lang="zh-CN" altLang="en-US" sz="2000">
                <a:solidFill>
                  <a:srgbClr val="007C6A"/>
                </a:solidFill>
                <a:latin typeface="Verdana" panose="020B0604030504040204" pitchFamily="34" charset="0"/>
              </a:rPr>
              <a:t>元素加入到集合 </a:t>
            </a:r>
            <a:r>
              <a:rPr lang="en-US" altLang="zh-CN" sz="2000">
                <a:solidFill>
                  <a:srgbClr val="007C6A"/>
                </a:solidFill>
                <a:latin typeface="Verdana" panose="020B0604030504040204" pitchFamily="34" charset="0"/>
              </a:rPr>
              <a:t>key </a:t>
            </a:r>
            <a:r>
              <a:rPr lang="zh-CN" altLang="en-US" sz="2000">
                <a:solidFill>
                  <a:srgbClr val="007C6A"/>
                </a:solidFill>
                <a:latin typeface="Verdana" panose="020B0604030504040204" pitchFamily="34" charset="0"/>
              </a:rPr>
              <a:t>当中，已经存在于集合的 </a:t>
            </a:r>
            <a:r>
              <a:rPr lang="en-US" altLang="zh-CN" sz="2000">
                <a:solidFill>
                  <a:srgbClr val="007C6A"/>
                </a:solidFill>
                <a:latin typeface="Verdana" panose="020B0604030504040204" pitchFamily="34" charset="0"/>
              </a:rPr>
              <a:t>member </a:t>
            </a:r>
            <a:r>
              <a:rPr lang="zh-CN" altLang="en-US" sz="2000">
                <a:solidFill>
                  <a:srgbClr val="007C6A"/>
                </a:solidFill>
                <a:latin typeface="Verdana" panose="020B0604030504040204" pitchFamily="34" charset="0"/>
              </a:rPr>
              <a:t>元素将被忽略。</a:t>
            </a:r>
          </a:p>
        </p:txBody>
      </p:sp>
      <p:sp>
        <p:nvSpPr>
          <p:cNvPr id="10" name="矩形 9">
            <a:extLst>
              <a:ext uri="{FF2B5EF4-FFF2-40B4-BE49-F238E27FC236}">
                <a16:creationId xmlns:a16="http://schemas.microsoft.com/office/drawing/2014/main" id="{99DCD7C5-BF67-4C23-A225-6A8A590B4777}"/>
              </a:ext>
            </a:extLst>
          </p:cNvPr>
          <p:cNvSpPr/>
          <p:nvPr/>
        </p:nvSpPr>
        <p:spPr>
          <a:xfrm>
            <a:off x="500362" y="3535527"/>
            <a:ext cx="7560840" cy="400110"/>
          </a:xfrm>
          <a:prstGeom prst="rect">
            <a:avLst/>
          </a:prstGeom>
        </p:spPr>
        <p:txBody>
          <a:bodyPr wrap="square">
            <a:spAutoFit/>
          </a:bodyPr>
          <a:lstStyle/>
          <a:p>
            <a:pPr marL="285750" indent="-285750">
              <a:buFont typeface="Wingdings" panose="05000000000000000000" pitchFamily="2" charset="2"/>
              <a:buChar char="Ø"/>
            </a:pPr>
            <a:r>
              <a:rPr lang="en-US" altLang="zh-CN" sz="2000" dirty="0" err="1">
                <a:solidFill>
                  <a:srgbClr val="007C6A"/>
                </a:solidFill>
                <a:latin typeface="Verdana" panose="020B0604030504040204" pitchFamily="34" charset="0"/>
              </a:rPr>
              <a:t>sismember</a:t>
            </a:r>
            <a:r>
              <a:rPr lang="en-US" altLang="zh-CN" sz="2000" dirty="0">
                <a:solidFill>
                  <a:srgbClr val="007C6A"/>
                </a:solidFill>
                <a:latin typeface="Verdana" panose="020B0604030504040204" pitchFamily="34" charset="0"/>
              </a:rPr>
              <a:t> &lt;key&gt;  &lt;value&gt;</a:t>
            </a:r>
            <a:endParaRPr lang="zh-CN" altLang="en-US" sz="2000" dirty="0">
              <a:solidFill>
                <a:srgbClr val="007C6A"/>
              </a:solidFill>
              <a:latin typeface="Verdana" panose="020B0604030504040204" pitchFamily="34" charset="0"/>
            </a:endParaRPr>
          </a:p>
        </p:txBody>
      </p:sp>
      <p:sp>
        <p:nvSpPr>
          <p:cNvPr id="11" name="矩形 10">
            <a:extLst>
              <a:ext uri="{FF2B5EF4-FFF2-40B4-BE49-F238E27FC236}">
                <a16:creationId xmlns:a16="http://schemas.microsoft.com/office/drawing/2014/main" id="{FD16DC56-64D2-45A3-B263-DF1E2AF3C78D}"/>
              </a:ext>
            </a:extLst>
          </p:cNvPr>
          <p:cNvSpPr/>
          <p:nvPr/>
        </p:nvSpPr>
        <p:spPr>
          <a:xfrm>
            <a:off x="932410" y="3938147"/>
            <a:ext cx="6696744" cy="790153"/>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sz="2000" dirty="0">
                <a:solidFill>
                  <a:srgbClr val="007C6A"/>
                </a:solidFill>
                <a:latin typeface="Verdana" panose="020B0604030504040204" pitchFamily="34" charset="0"/>
              </a:rPr>
              <a:t> </a:t>
            </a:r>
            <a:r>
              <a:rPr lang="zh-CN" altLang="en-US" sz="2000" dirty="0">
                <a:solidFill>
                  <a:srgbClr val="007C6A"/>
                </a:solidFill>
                <a:latin typeface="Verdana" panose="020B0604030504040204" pitchFamily="34" charset="0"/>
              </a:rPr>
              <a:t>判断集合</a:t>
            </a:r>
            <a:r>
              <a:rPr lang="en-US" altLang="zh-CN" sz="2000" dirty="0">
                <a:solidFill>
                  <a:srgbClr val="007C6A"/>
                </a:solidFill>
                <a:latin typeface="Verdana" panose="020B0604030504040204" pitchFamily="34" charset="0"/>
              </a:rPr>
              <a:t>&lt;key&gt;</a:t>
            </a:r>
            <a:r>
              <a:rPr lang="zh-CN" altLang="en-US" sz="2000" dirty="0">
                <a:solidFill>
                  <a:srgbClr val="007C6A"/>
                </a:solidFill>
                <a:latin typeface="Verdana" panose="020B0604030504040204" pitchFamily="34" charset="0"/>
              </a:rPr>
              <a:t>是否为含有该</a:t>
            </a:r>
            <a:r>
              <a:rPr lang="en-US" altLang="zh-CN" sz="2000" dirty="0">
                <a:solidFill>
                  <a:srgbClr val="007C6A"/>
                </a:solidFill>
                <a:latin typeface="Verdana" panose="020B0604030504040204" pitchFamily="34" charset="0"/>
              </a:rPr>
              <a:t>&lt;value&gt;</a:t>
            </a:r>
            <a:r>
              <a:rPr lang="zh-CN" altLang="en-US" sz="2000" dirty="0">
                <a:solidFill>
                  <a:srgbClr val="007C6A"/>
                </a:solidFill>
                <a:latin typeface="Verdana" panose="020B0604030504040204" pitchFamily="34" charset="0"/>
              </a:rPr>
              <a:t>值，有返回</a:t>
            </a:r>
            <a:r>
              <a:rPr lang="en-US" altLang="zh-CN" sz="2000" dirty="0">
                <a:solidFill>
                  <a:srgbClr val="007C6A"/>
                </a:solidFill>
                <a:latin typeface="Verdana" panose="020B0604030504040204" pitchFamily="34" charset="0"/>
              </a:rPr>
              <a:t>1</a:t>
            </a:r>
            <a:r>
              <a:rPr lang="zh-CN" altLang="en-US" sz="2000" dirty="0">
                <a:solidFill>
                  <a:srgbClr val="007C6A"/>
                </a:solidFill>
                <a:latin typeface="Verdana" panose="020B0604030504040204" pitchFamily="34" charset="0"/>
              </a:rPr>
              <a:t>，没有返回</a:t>
            </a:r>
            <a:r>
              <a:rPr lang="en-US" altLang="zh-CN" sz="2000" dirty="0">
                <a:solidFill>
                  <a:srgbClr val="007C6A"/>
                </a:solidFill>
                <a:latin typeface="Verdana" panose="020B0604030504040204" pitchFamily="34" charset="0"/>
              </a:rPr>
              <a:t>0</a:t>
            </a:r>
            <a:endParaRPr lang="zh-CN" altLang="en-US" sz="2000" dirty="0">
              <a:solidFill>
                <a:srgbClr val="007C6A"/>
              </a:solidFill>
              <a:latin typeface="Verdana" panose="020B0604030504040204" pitchFamily="34" charset="0"/>
            </a:endParaRPr>
          </a:p>
        </p:txBody>
      </p:sp>
      <p:sp>
        <p:nvSpPr>
          <p:cNvPr id="12" name="矩形 11">
            <a:extLst>
              <a:ext uri="{FF2B5EF4-FFF2-40B4-BE49-F238E27FC236}">
                <a16:creationId xmlns:a16="http://schemas.microsoft.com/office/drawing/2014/main" id="{F018C0AC-7897-4904-9ED3-AF290D77259F}"/>
              </a:ext>
            </a:extLst>
          </p:cNvPr>
          <p:cNvSpPr/>
          <p:nvPr/>
        </p:nvSpPr>
        <p:spPr>
          <a:xfrm>
            <a:off x="425437" y="2179865"/>
            <a:ext cx="7560840" cy="400110"/>
          </a:xfrm>
          <a:prstGeom prst="rect">
            <a:avLst/>
          </a:prstGeom>
        </p:spPr>
        <p:txBody>
          <a:bodyPr wrap="square">
            <a:spAutoFit/>
          </a:bodyPr>
          <a:lstStyle/>
          <a:p>
            <a:pPr marL="285750" indent="-285750">
              <a:buFont typeface="Wingdings" panose="05000000000000000000" pitchFamily="2" charset="2"/>
              <a:buChar char="Ø"/>
            </a:pPr>
            <a:r>
              <a:rPr lang="en-US" altLang="zh-CN" sz="2000" dirty="0" err="1">
                <a:solidFill>
                  <a:srgbClr val="007C6A"/>
                </a:solidFill>
                <a:latin typeface="Verdana" panose="020B0604030504040204" pitchFamily="34" charset="0"/>
              </a:rPr>
              <a:t>smembers</a:t>
            </a:r>
            <a:r>
              <a:rPr lang="en-US" altLang="zh-CN" sz="2000" dirty="0">
                <a:solidFill>
                  <a:srgbClr val="007C6A"/>
                </a:solidFill>
                <a:latin typeface="Verdana" panose="020B0604030504040204" pitchFamily="34" charset="0"/>
              </a:rPr>
              <a:t> &lt;key&gt;</a:t>
            </a:r>
            <a:endParaRPr lang="zh-CN" altLang="en-US" sz="2000" dirty="0">
              <a:solidFill>
                <a:srgbClr val="007C6A"/>
              </a:solidFill>
              <a:latin typeface="Verdana" panose="020B0604030504040204" pitchFamily="34" charset="0"/>
            </a:endParaRPr>
          </a:p>
        </p:txBody>
      </p:sp>
      <p:sp>
        <p:nvSpPr>
          <p:cNvPr id="13" name="矩形 12">
            <a:extLst>
              <a:ext uri="{FF2B5EF4-FFF2-40B4-BE49-F238E27FC236}">
                <a16:creationId xmlns:a16="http://schemas.microsoft.com/office/drawing/2014/main" id="{CA167A27-B26F-4FEE-B25F-41F8A4DC4FA9}"/>
              </a:ext>
            </a:extLst>
          </p:cNvPr>
          <p:cNvSpPr/>
          <p:nvPr/>
        </p:nvSpPr>
        <p:spPr>
          <a:xfrm>
            <a:off x="857485" y="2563826"/>
            <a:ext cx="6696744" cy="420821"/>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sz="2000">
                <a:solidFill>
                  <a:srgbClr val="007C6A"/>
                </a:solidFill>
                <a:latin typeface="Verdana" panose="020B0604030504040204" pitchFamily="34" charset="0"/>
              </a:rPr>
              <a:t> </a:t>
            </a:r>
            <a:r>
              <a:rPr lang="zh-CN" altLang="en-US" sz="2000">
                <a:solidFill>
                  <a:srgbClr val="007C6A"/>
                </a:solidFill>
                <a:latin typeface="Verdana" panose="020B0604030504040204" pitchFamily="34" charset="0"/>
              </a:rPr>
              <a:t>取出该集合的所有值。</a:t>
            </a:r>
          </a:p>
        </p:txBody>
      </p:sp>
    </p:spTree>
    <p:custDataLst>
      <p:tags r:id="rId1"/>
    </p:custDataLst>
    <p:extLst>
      <p:ext uri="{BB962C8B-B14F-4D97-AF65-F5344CB8AC3E}">
        <p14:creationId xmlns:p14="http://schemas.microsoft.com/office/powerpoint/2010/main" val="15480867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43371" y="117"/>
            <a:ext cx="2892138" cy="400110"/>
          </a:xfrm>
          <a:prstGeom prst="rect">
            <a:avLst/>
          </a:prstGeom>
          <a:noFill/>
          <a:ln>
            <a:noFill/>
          </a:ln>
        </p:spPr>
        <p:txBody>
          <a:bodyPr wrap="none" rtlCol="0" anchor="t">
            <a:spAutoFit/>
          </a:bodyPr>
          <a:lstStyle/>
          <a:p>
            <a:pPr algn="ctr"/>
            <a:r>
              <a:rPr lang="en-US" altLang="zh-CN" sz="2000">
                <a:ln/>
                <a:solidFill>
                  <a:schemeClr val="tx1"/>
                </a:solidFill>
                <a:effectLst>
                  <a:outerShdw blurRad="38100" dist="19050" dir="2700000" algn="tl" rotWithShape="0">
                    <a:schemeClr val="dk1">
                      <a:alpha val="40000"/>
                    </a:schemeClr>
                  </a:outerShdw>
                </a:effectLst>
              </a:rPr>
              <a:t>Redis</a:t>
            </a:r>
            <a:r>
              <a:rPr lang="zh-CN" altLang="en-US" sz="2000">
                <a:ln/>
                <a:effectLst>
                  <a:outerShdw blurRad="38100" dist="19050" dir="2700000" algn="tl" rotWithShape="0">
                    <a:schemeClr val="dk1">
                      <a:alpha val="40000"/>
                    </a:schemeClr>
                  </a:outerShdw>
                </a:effectLst>
              </a:rPr>
              <a:t>五大数据类型</a:t>
            </a:r>
            <a:r>
              <a:rPr lang="en-US" altLang="zh-CN" sz="2000">
                <a:ln/>
                <a:effectLst>
                  <a:outerShdw blurRad="38100" dist="19050" dir="2700000" algn="tl" rotWithShape="0">
                    <a:schemeClr val="dk1">
                      <a:alpha val="40000"/>
                    </a:schemeClr>
                  </a:outerShdw>
                </a:effectLst>
              </a:rPr>
              <a:t>--set</a:t>
            </a:r>
            <a:endParaRPr lang="zh-CN" altLang="en-US" sz="2000">
              <a:ln/>
              <a:solidFill>
                <a:schemeClr val="tx1"/>
              </a:solidFill>
              <a:effectLst>
                <a:outerShdw blurRad="38100" dist="19050" dir="2700000" algn="tl" rotWithShape="0">
                  <a:schemeClr val="dk1">
                    <a:alpha val="40000"/>
                  </a:schemeClr>
                </a:outerShdw>
              </a:effectLst>
            </a:endParaRPr>
          </a:p>
        </p:txBody>
      </p:sp>
      <p:sp>
        <p:nvSpPr>
          <p:cNvPr id="14" name="矩形 13">
            <a:extLst>
              <a:ext uri="{FF2B5EF4-FFF2-40B4-BE49-F238E27FC236}">
                <a16:creationId xmlns:a16="http://schemas.microsoft.com/office/drawing/2014/main" id="{FF8985A9-1DAF-4C18-8E40-E21144A4B163}"/>
              </a:ext>
            </a:extLst>
          </p:cNvPr>
          <p:cNvSpPr/>
          <p:nvPr/>
        </p:nvSpPr>
        <p:spPr>
          <a:xfrm>
            <a:off x="488774" y="547396"/>
            <a:ext cx="3863558" cy="369332"/>
          </a:xfrm>
          <a:prstGeom prst="rect">
            <a:avLst/>
          </a:prstGeom>
        </p:spPr>
        <p:txBody>
          <a:bodyPr wrap="square">
            <a:spAutoFit/>
          </a:bodyPr>
          <a:lstStyle/>
          <a:p>
            <a:pPr marL="285750" indent="-285750">
              <a:buFont typeface="Wingdings" panose="05000000000000000000" pitchFamily="2" charset="2"/>
              <a:buChar char="Ø"/>
            </a:pPr>
            <a:r>
              <a:rPr lang="en-US" altLang="zh-CN" dirty="0" err="1">
                <a:solidFill>
                  <a:srgbClr val="007C6A"/>
                </a:solidFill>
                <a:latin typeface="Verdana" panose="020B0604030504040204" pitchFamily="34" charset="0"/>
              </a:rPr>
              <a:t>scard</a:t>
            </a:r>
            <a:r>
              <a:rPr lang="zh-CN" altLang="en-US" dirty="0">
                <a:solidFill>
                  <a:srgbClr val="007C6A"/>
                </a:solidFill>
                <a:latin typeface="Verdana" panose="020B0604030504040204" pitchFamily="34" charset="0"/>
              </a:rPr>
              <a:t>   </a:t>
            </a:r>
            <a:r>
              <a:rPr lang="en-US" altLang="zh-CN" dirty="0">
                <a:solidFill>
                  <a:srgbClr val="007C6A"/>
                </a:solidFill>
                <a:latin typeface="Verdana" panose="020B0604030504040204" pitchFamily="34" charset="0"/>
              </a:rPr>
              <a:t>&lt;key&gt;</a:t>
            </a:r>
            <a:endParaRPr lang="zh-CN" altLang="en-US" dirty="0">
              <a:solidFill>
                <a:srgbClr val="007C6A"/>
              </a:solidFill>
              <a:latin typeface="Verdana" panose="020B0604030504040204" pitchFamily="34" charset="0"/>
            </a:endParaRPr>
          </a:p>
        </p:txBody>
      </p:sp>
      <p:sp>
        <p:nvSpPr>
          <p:cNvPr id="15" name="矩形 14">
            <a:extLst>
              <a:ext uri="{FF2B5EF4-FFF2-40B4-BE49-F238E27FC236}">
                <a16:creationId xmlns:a16="http://schemas.microsoft.com/office/drawing/2014/main" id="{13FE04A0-FCC6-4F45-83E2-367C088EE66B}"/>
              </a:ext>
            </a:extLst>
          </p:cNvPr>
          <p:cNvSpPr/>
          <p:nvPr/>
        </p:nvSpPr>
        <p:spPr>
          <a:xfrm>
            <a:off x="1003960" y="916728"/>
            <a:ext cx="6696744" cy="387991"/>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返回该集合的元素个数。</a:t>
            </a:r>
          </a:p>
        </p:txBody>
      </p:sp>
      <p:sp>
        <p:nvSpPr>
          <p:cNvPr id="16" name="矩形 15">
            <a:extLst>
              <a:ext uri="{FF2B5EF4-FFF2-40B4-BE49-F238E27FC236}">
                <a16:creationId xmlns:a16="http://schemas.microsoft.com/office/drawing/2014/main" id="{9D602634-6684-4EA0-B887-18A3ACB00C76}"/>
              </a:ext>
            </a:extLst>
          </p:cNvPr>
          <p:cNvSpPr/>
          <p:nvPr/>
        </p:nvSpPr>
        <p:spPr>
          <a:xfrm>
            <a:off x="488772" y="1489385"/>
            <a:ext cx="5539105" cy="369332"/>
          </a:xfrm>
          <a:prstGeom prst="rect">
            <a:avLst/>
          </a:prstGeom>
        </p:spPr>
        <p:txBody>
          <a:bodyPr wrap="square">
            <a:spAutoFit/>
          </a:bodyPr>
          <a:lstStyle/>
          <a:p>
            <a:pPr marL="285750" indent="-285750">
              <a:buFont typeface="Wingdings" panose="05000000000000000000" pitchFamily="2" charset="2"/>
              <a:buChar char="Ø"/>
            </a:pPr>
            <a:r>
              <a:rPr lang="en-US" altLang="zh-CN" dirty="0" err="1">
                <a:solidFill>
                  <a:srgbClr val="007C6A"/>
                </a:solidFill>
                <a:latin typeface="Verdana" panose="020B0604030504040204" pitchFamily="34" charset="0"/>
              </a:rPr>
              <a:t>srem</a:t>
            </a:r>
            <a:r>
              <a:rPr lang="en-US" altLang="zh-CN" dirty="0">
                <a:solidFill>
                  <a:srgbClr val="007C6A"/>
                </a:solidFill>
                <a:latin typeface="Verdana" panose="020B0604030504040204" pitchFamily="34" charset="0"/>
              </a:rPr>
              <a:t> &lt;key&gt; &lt;value1&gt; &lt;value2&gt; ....</a:t>
            </a:r>
            <a:endParaRPr lang="zh-CN" altLang="en-US" dirty="0">
              <a:solidFill>
                <a:srgbClr val="007C6A"/>
              </a:solidFill>
              <a:latin typeface="Verdana" panose="020B0604030504040204" pitchFamily="34" charset="0"/>
            </a:endParaRPr>
          </a:p>
        </p:txBody>
      </p:sp>
      <p:sp>
        <p:nvSpPr>
          <p:cNvPr id="17" name="矩形 16">
            <a:extLst>
              <a:ext uri="{FF2B5EF4-FFF2-40B4-BE49-F238E27FC236}">
                <a16:creationId xmlns:a16="http://schemas.microsoft.com/office/drawing/2014/main" id="{C019FC0C-B983-4F5A-985E-EE9415ED31F1}"/>
              </a:ext>
            </a:extLst>
          </p:cNvPr>
          <p:cNvSpPr/>
          <p:nvPr/>
        </p:nvSpPr>
        <p:spPr>
          <a:xfrm>
            <a:off x="1003960" y="1917214"/>
            <a:ext cx="6696744" cy="387991"/>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删除集合中的某个元素。</a:t>
            </a:r>
          </a:p>
        </p:txBody>
      </p:sp>
      <p:sp>
        <p:nvSpPr>
          <p:cNvPr id="18" name="矩形 17">
            <a:extLst>
              <a:ext uri="{FF2B5EF4-FFF2-40B4-BE49-F238E27FC236}">
                <a16:creationId xmlns:a16="http://schemas.microsoft.com/office/drawing/2014/main" id="{6AA8C12B-1F41-47D5-83D4-D00A2EF93FE9}"/>
              </a:ext>
            </a:extLst>
          </p:cNvPr>
          <p:cNvSpPr/>
          <p:nvPr/>
        </p:nvSpPr>
        <p:spPr>
          <a:xfrm>
            <a:off x="514382" y="2464648"/>
            <a:ext cx="5539105" cy="369332"/>
          </a:xfrm>
          <a:prstGeom prst="rect">
            <a:avLst/>
          </a:prstGeom>
        </p:spPr>
        <p:txBody>
          <a:bodyPr wrap="square">
            <a:spAutoFit/>
          </a:bodyPr>
          <a:lstStyle/>
          <a:p>
            <a:pPr marL="285750" indent="-285750">
              <a:buFont typeface="Wingdings" panose="05000000000000000000" pitchFamily="2" charset="2"/>
              <a:buChar char="Ø"/>
            </a:pPr>
            <a:r>
              <a:rPr lang="en-US" altLang="zh-CN" dirty="0" err="1">
                <a:solidFill>
                  <a:srgbClr val="007C6A"/>
                </a:solidFill>
                <a:latin typeface="Verdana" panose="020B0604030504040204" pitchFamily="34" charset="0"/>
              </a:rPr>
              <a:t>spop</a:t>
            </a:r>
            <a:r>
              <a:rPr lang="en-US" altLang="zh-CN" dirty="0">
                <a:solidFill>
                  <a:srgbClr val="007C6A"/>
                </a:solidFill>
                <a:latin typeface="Verdana" panose="020B0604030504040204" pitchFamily="34" charset="0"/>
              </a:rPr>
              <a:t> &lt;key&gt;  </a:t>
            </a:r>
            <a:endParaRPr lang="zh-CN" altLang="en-US" dirty="0">
              <a:solidFill>
                <a:srgbClr val="007C6A"/>
              </a:solidFill>
              <a:latin typeface="Verdana" panose="020B0604030504040204" pitchFamily="34" charset="0"/>
            </a:endParaRPr>
          </a:p>
        </p:txBody>
      </p:sp>
      <p:sp>
        <p:nvSpPr>
          <p:cNvPr id="19" name="矩形 18">
            <a:extLst>
              <a:ext uri="{FF2B5EF4-FFF2-40B4-BE49-F238E27FC236}">
                <a16:creationId xmlns:a16="http://schemas.microsoft.com/office/drawing/2014/main" id="{B9B726DE-A35A-4294-B7AA-1472A2918CAE}"/>
              </a:ext>
            </a:extLst>
          </p:cNvPr>
          <p:cNvSpPr/>
          <p:nvPr/>
        </p:nvSpPr>
        <p:spPr>
          <a:xfrm>
            <a:off x="488771" y="3504154"/>
            <a:ext cx="5539105" cy="369332"/>
          </a:xfrm>
          <a:prstGeom prst="rect">
            <a:avLst/>
          </a:prstGeom>
        </p:spPr>
        <p:txBody>
          <a:bodyPr wrap="square">
            <a:spAutoFit/>
          </a:bodyPr>
          <a:lstStyle/>
          <a:p>
            <a:pPr marL="285750" indent="-285750">
              <a:buFont typeface="Wingdings" panose="05000000000000000000" pitchFamily="2" charset="2"/>
              <a:buChar char="Ø"/>
            </a:pPr>
            <a:r>
              <a:rPr lang="en-US" altLang="zh-CN" dirty="0" err="1">
                <a:solidFill>
                  <a:srgbClr val="007C6A"/>
                </a:solidFill>
                <a:latin typeface="Verdana" panose="020B0604030504040204" pitchFamily="34" charset="0"/>
              </a:rPr>
              <a:t>srandmember</a:t>
            </a:r>
            <a:r>
              <a:rPr lang="en-US" altLang="zh-CN" dirty="0">
                <a:solidFill>
                  <a:srgbClr val="007C6A"/>
                </a:solidFill>
                <a:latin typeface="Verdana" panose="020B0604030504040204" pitchFamily="34" charset="0"/>
              </a:rPr>
              <a:t> &lt;key&gt; &lt;n&gt;</a:t>
            </a:r>
            <a:endParaRPr lang="zh-CN" altLang="en-US" dirty="0">
              <a:solidFill>
                <a:srgbClr val="007C6A"/>
              </a:solidFill>
              <a:latin typeface="Verdana" panose="020B0604030504040204" pitchFamily="34" charset="0"/>
            </a:endParaRPr>
          </a:p>
        </p:txBody>
      </p:sp>
      <p:sp>
        <p:nvSpPr>
          <p:cNvPr id="20" name="矩形 19">
            <a:extLst>
              <a:ext uri="{FF2B5EF4-FFF2-40B4-BE49-F238E27FC236}">
                <a16:creationId xmlns:a16="http://schemas.microsoft.com/office/drawing/2014/main" id="{A9FC7DB7-E946-4E80-85AA-591850BF2DEE}"/>
              </a:ext>
            </a:extLst>
          </p:cNvPr>
          <p:cNvSpPr/>
          <p:nvPr/>
        </p:nvSpPr>
        <p:spPr>
          <a:xfrm>
            <a:off x="1003960" y="2911136"/>
            <a:ext cx="6696744"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dirty="0">
                <a:solidFill>
                  <a:srgbClr val="007C6A"/>
                </a:solidFill>
                <a:latin typeface="Verdana" panose="020B0604030504040204" pitchFamily="34" charset="0"/>
              </a:rPr>
              <a:t> </a:t>
            </a:r>
            <a:r>
              <a:rPr lang="zh-CN" altLang="en-US" dirty="0">
                <a:solidFill>
                  <a:srgbClr val="007C6A"/>
                </a:solidFill>
                <a:latin typeface="Verdana" panose="020B0604030504040204" pitchFamily="34" charset="0"/>
              </a:rPr>
              <a:t>随机从该集合中吐出一个值。</a:t>
            </a:r>
          </a:p>
        </p:txBody>
      </p:sp>
      <p:sp>
        <p:nvSpPr>
          <p:cNvPr id="21" name="矩形 20">
            <a:extLst>
              <a:ext uri="{FF2B5EF4-FFF2-40B4-BE49-F238E27FC236}">
                <a16:creationId xmlns:a16="http://schemas.microsoft.com/office/drawing/2014/main" id="{B9666888-1C6D-4C2E-90C2-A848C0A4A2C8}"/>
              </a:ext>
            </a:extLst>
          </p:cNvPr>
          <p:cNvSpPr/>
          <p:nvPr/>
        </p:nvSpPr>
        <p:spPr>
          <a:xfrm>
            <a:off x="1003960" y="4041772"/>
            <a:ext cx="4652814" cy="757130"/>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dirty="0">
                <a:solidFill>
                  <a:srgbClr val="007C6A"/>
                </a:solidFill>
                <a:latin typeface="Verdana" panose="020B0604030504040204" pitchFamily="34" charset="0"/>
              </a:rPr>
              <a:t>随机从该集合中取出</a:t>
            </a:r>
            <a:r>
              <a:rPr lang="en-US" altLang="zh-CN" dirty="0">
                <a:solidFill>
                  <a:srgbClr val="007C6A"/>
                </a:solidFill>
                <a:latin typeface="Verdana" panose="020B0604030504040204" pitchFamily="34" charset="0"/>
              </a:rPr>
              <a:t>n</a:t>
            </a:r>
            <a:r>
              <a:rPr lang="zh-CN" altLang="en-US" dirty="0">
                <a:solidFill>
                  <a:srgbClr val="007C6A"/>
                </a:solidFill>
                <a:latin typeface="Verdana" panose="020B0604030504040204" pitchFamily="34" charset="0"/>
              </a:rPr>
              <a:t>个值。</a:t>
            </a:r>
            <a:endParaRPr lang="en-US" altLang="zh-CN" dirty="0">
              <a:solidFill>
                <a:srgbClr val="007C6A"/>
              </a:solidFill>
              <a:latin typeface="Verdana" panose="020B0604030504040204" pitchFamily="34" charset="0"/>
            </a:endParaRPr>
          </a:p>
          <a:p>
            <a:pPr marL="285750" indent="-285750">
              <a:lnSpc>
                <a:spcPct val="120000"/>
              </a:lnSpc>
              <a:buFont typeface="Arial" panose="020B0604020202020204" pitchFamily="34" charset="0"/>
              <a:buChar char="•"/>
            </a:pPr>
            <a:r>
              <a:rPr lang="zh-CN" altLang="en-US" dirty="0">
                <a:solidFill>
                  <a:srgbClr val="007C6A"/>
                </a:solidFill>
                <a:latin typeface="Verdana" panose="020B0604030504040204" pitchFamily="34" charset="0"/>
              </a:rPr>
              <a:t>不会从集合中删除</a:t>
            </a:r>
          </a:p>
        </p:txBody>
      </p:sp>
    </p:spTree>
    <p:custDataLst>
      <p:tags r:id="rId1"/>
    </p:custDataLst>
    <p:extLst>
      <p:ext uri="{BB962C8B-B14F-4D97-AF65-F5344CB8AC3E}">
        <p14:creationId xmlns:p14="http://schemas.microsoft.com/office/powerpoint/2010/main" val="884794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14516" y="0"/>
            <a:ext cx="2380780" cy="400110"/>
          </a:xfrm>
          <a:prstGeom prst="rect">
            <a:avLst/>
          </a:prstGeom>
          <a:noFill/>
          <a:ln>
            <a:noFill/>
          </a:ln>
        </p:spPr>
        <p:txBody>
          <a:bodyPr wrap="none" rtlCol="0" anchor="t">
            <a:spAutoFit/>
          </a:bodyPr>
          <a:lstStyle/>
          <a:p>
            <a:pPr algn="ctr"/>
            <a:r>
              <a:rPr lang="en-US" altLang="zh-CN" sz="2000">
                <a:ln/>
                <a:solidFill>
                  <a:schemeClr val="tx1"/>
                </a:solidFill>
                <a:effectLst>
                  <a:outerShdw blurRad="38100" dist="19050" dir="2700000" algn="tl" rotWithShape="0">
                    <a:schemeClr val="dk1">
                      <a:alpha val="40000"/>
                    </a:schemeClr>
                  </a:outerShdw>
                </a:effectLst>
              </a:rPr>
              <a:t>Redis</a:t>
            </a:r>
            <a:r>
              <a:rPr lang="zh-CN" altLang="en-US" sz="2000">
                <a:ln/>
                <a:effectLst>
                  <a:outerShdw blurRad="38100" dist="19050" dir="2700000" algn="tl" rotWithShape="0">
                    <a:schemeClr val="dk1">
                      <a:alpha val="40000"/>
                    </a:schemeClr>
                  </a:outerShdw>
                </a:effectLst>
              </a:rPr>
              <a:t>五大数据类型</a:t>
            </a:r>
            <a:endParaRPr lang="zh-CN" altLang="en-US" sz="2000">
              <a:ln/>
              <a:solidFill>
                <a:schemeClr val="tx1"/>
              </a:solidFill>
              <a:effectLst>
                <a:outerShdw blurRad="38100" dist="19050" dir="2700000" algn="tl" rotWithShape="0">
                  <a:schemeClr val="dk1">
                    <a:alpha val="40000"/>
                  </a:schemeClr>
                </a:outerShdw>
              </a:effectLst>
            </a:endParaRPr>
          </a:p>
        </p:txBody>
      </p:sp>
      <p:sp>
        <p:nvSpPr>
          <p:cNvPr id="6" name="矩形 5">
            <a:extLst>
              <a:ext uri="{FF2B5EF4-FFF2-40B4-BE49-F238E27FC236}">
                <a16:creationId xmlns:a16="http://schemas.microsoft.com/office/drawing/2014/main" id="{66FA128A-6077-4244-AD0E-B7E173CD5872}"/>
              </a:ext>
            </a:extLst>
          </p:cNvPr>
          <p:cNvSpPr/>
          <p:nvPr/>
        </p:nvSpPr>
        <p:spPr>
          <a:xfrm>
            <a:off x="862354" y="400110"/>
            <a:ext cx="2254143" cy="580415"/>
          </a:xfrm>
          <a:prstGeom prst="rect">
            <a:avLst/>
          </a:prstGeom>
        </p:spPr>
        <p:txBody>
          <a:bodyPr wrap="none">
            <a:spAutoFit/>
          </a:bodyPr>
          <a:lstStyle/>
          <a:p>
            <a:pPr>
              <a:lnSpc>
                <a:spcPct val="150000"/>
              </a:lnSpc>
            </a:pPr>
            <a:r>
              <a:rPr lang="en-US" altLang="zh-CN" sz="2400" b="1">
                <a:solidFill>
                  <a:srgbClr val="007C6A"/>
                </a:solidFill>
              </a:rPr>
              <a:t>Redis</a:t>
            </a:r>
            <a:r>
              <a:rPr lang="zh-CN" altLang="en-US" sz="2400" b="1">
                <a:solidFill>
                  <a:srgbClr val="007C6A"/>
                </a:solidFill>
              </a:rPr>
              <a:t>数据类型</a:t>
            </a:r>
            <a:endParaRPr lang="en-US" altLang="zh-CN" sz="2400" b="1">
              <a:solidFill>
                <a:srgbClr val="007C6A"/>
              </a:solidFill>
            </a:endParaRPr>
          </a:p>
        </p:txBody>
      </p:sp>
      <p:sp>
        <p:nvSpPr>
          <p:cNvPr id="7" name="矩形 6">
            <a:extLst>
              <a:ext uri="{FF2B5EF4-FFF2-40B4-BE49-F238E27FC236}">
                <a16:creationId xmlns:a16="http://schemas.microsoft.com/office/drawing/2014/main" id="{5E014A9F-960A-4A06-87D7-CA60A836E4EA}"/>
              </a:ext>
            </a:extLst>
          </p:cNvPr>
          <p:cNvSpPr/>
          <p:nvPr/>
        </p:nvSpPr>
        <p:spPr>
          <a:xfrm>
            <a:off x="3677410" y="1238797"/>
            <a:ext cx="1359668" cy="461665"/>
          </a:xfrm>
          <a:prstGeom prst="rect">
            <a:avLst/>
          </a:prstGeom>
        </p:spPr>
        <p:txBody>
          <a:bodyPr wrap="none">
            <a:spAutoFit/>
          </a:bodyPr>
          <a:lstStyle/>
          <a:p>
            <a:pPr marL="285750" indent="-285750">
              <a:buFont typeface="Wingdings" panose="05000000000000000000" pitchFamily="2" charset="2"/>
              <a:buChar char="Ø"/>
            </a:pPr>
            <a:r>
              <a:rPr lang="en-US" altLang="zh-CN" sz="2400">
                <a:solidFill>
                  <a:srgbClr val="007C6A"/>
                </a:solidFill>
                <a:latin typeface="Verdana" panose="020B0604030504040204" pitchFamily="34" charset="0"/>
              </a:rPr>
              <a:t>string</a:t>
            </a:r>
          </a:p>
        </p:txBody>
      </p:sp>
      <p:sp>
        <p:nvSpPr>
          <p:cNvPr id="8" name="矩形 7">
            <a:extLst>
              <a:ext uri="{FF2B5EF4-FFF2-40B4-BE49-F238E27FC236}">
                <a16:creationId xmlns:a16="http://schemas.microsoft.com/office/drawing/2014/main" id="{A909A414-3BEC-4EF9-8632-583F0586BC6C}"/>
              </a:ext>
            </a:extLst>
          </p:cNvPr>
          <p:cNvSpPr/>
          <p:nvPr/>
        </p:nvSpPr>
        <p:spPr>
          <a:xfrm>
            <a:off x="3677410" y="1928986"/>
            <a:ext cx="938077" cy="461665"/>
          </a:xfrm>
          <a:prstGeom prst="rect">
            <a:avLst/>
          </a:prstGeom>
        </p:spPr>
        <p:txBody>
          <a:bodyPr wrap="none">
            <a:spAutoFit/>
          </a:bodyPr>
          <a:lstStyle/>
          <a:p>
            <a:pPr marL="285750" indent="-285750">
              <a:buFont typeface="Wingdings" panose="05000000000000000000" pitchFamily="2" charset="2"/>
              <a:buChar char="Ø"/>
            </a:pPr>
            <a:r>
              <a:rPr lang="en-US" altLang="zh-CN" sz="2400">
                <a:solidFill>
                  <a:srgbClr val="007C6A"/>
                </a:solidFill>
                <a:latin typeface="Verdana" panose="020B0604030504040204" pitchFamily="34" charset="0"/>
              </a:rPr>
              <a:t>set</a:t>
            </a:r>
          </a:p>
        </p:txBody>
      </p:sp>
      <p:sp>
        <p:nvSpPr>
          <p:cNvPr id="9" name="矩形 8">
            <a:extLst>
              <a:ext uri="{FF2B5EF4-FFF2-40B4-BE49-F238E27FC236}">
                <a16:creationId xmlns:a16="http://schemas.microsoft.com/office/drawing/2014/main" id="{34D49B4C-9EFA-4BD2-B0B8-1C1903D4F465}"/>
              </a:ext>
            </a:extLst>
          </p:cNvPr>
          <p:cNvSpPr/>
          <p:nvPr/>
        </p:nvSpPr>
        <p:spPr>
          <a:xfrm>
            <a:off x="3671592" y="2694507"/>
            <a:ext cx="925253" cy="461665"/>
          </a:xfrm>
          <a:prstGeom prst="rect">
            <a:avLst/>
          </a:prstGeom>
        </p:spPr>
        <p:txBody>
          <a:bodyPr wrap="none">
            <a:spAutoFit/>
          </a:bodyPr>
          <a:lstStyle/>
          <a:p>
            <a:pPr marL="285750" indent="-285750">
              <a:buFont typeface="Wingdings" panose="05000000000000000000" pitchFamily="2" charset="2"/>
              <a:buChar char="Ø"/>
            </a:pPr>
            <a:r>
              <a:rPr lang="en-US" altLang="zh-CN" sz="2400">
                <a:solidFill>
                  <a:srgbClr val="007C6A"/>
                </a:solidFill>
                <a:latin typeface="Verdana" panose="020B0604030504040204" pitchFamily="34" charset="0"/>
              </a:rPr>
              <a:t>list</a:t>
            </a:r>
          </a:p>
        </p:txBody>
      </p:sp>
      <p:sp>
        <p:nvSpPr>
          <p:cNvPr id="11" name="矩形 10">
            <a:extLst>
              <a:ext uri="{FF2B5EF4-FFF2-40B4-BE49-F238E27FC236}">
                <a16:creationId xmlns:a16="http://schemas.microsoft.com/office/drawing/2014/main" id="{7A5E5C43-F7C2-4CA0-8EFA-944F1D82EB4B}"/>
              </a:ext>
            </a:extLst>
          </p:cNvPr>
          <p:cNvSpPr/>
          <p:nvPr/>
        </p:nvSpPr>
        <p:spPr>
          <a:xfrm>
            <a:off x="3671591" y="3460028"/>
            <a:ext cx="1208985" cy="461665"/>
          </a:xfrm>
          <a:prstGeom prst="rect">
            <a:avLst/>
          </a:prstGeom>
        </p:spPr>
        <p:txBody>
          <a:bodyPr wrap="none">
            <a:spAutoFit/>
          </a:bodyPr>
          <a:lstStyle/>
          <a:p>
            <a:pPr marL="285750" indent="-285750">
              <a:buFont typeface="Wingdings" panose="05000000000000000000" pitchFamily="2" charset="2"/>
              <a:buChar char="Ø"/>
            </a:pPr>
            <a:r>
              <a:rPr lang="en-US" altLang="zh-CN" sz="2400">
                <a:solidFill>
                  <a:srgbClr val="007C6A"/>
                </a:solidFill>
                <a:latin typeface="Verdana" panose="020B0604030504040204" pitchFamily="34" charset="0"/>
              </a:rPr>
              <a:t>hash</a:t>
            </a:r>
          </a:p>
        </p:txBody>
      </p:sp>
      <p:sp>
        <p:nvSpPr>
          <p:cNvPr id="12" name="矩形 11">
            <a:extLst>
              <a:ext uri="{FF2B5EF4-FFF2-40B4-BE49-F238E27FC236}">
                <a16:creationId xmlns:a16="http://schemas.microsoft.com/office/drawing/2014/main" id="{48CED556-15D4-4D4A-A1FB-D53551CC3D29}"/>
              </a:ext>
            </a:extLst>
          </p:cNvPr>
          <p:cNvSpPr/>
          <p:nvPr/>
        </p:nvSpPr>
        <p:spPr>
          <a:xfrm>
            <a:off x="3671590" y="4225549"/>
            <a:ext cx="1099981" cy="461665"/>
          </a:xfrm>
          <a:prstGeom prst="rect">
            <a:avLst/>
          </a:prstGeom>
        </p:spPr>
        <p:txBody>
          <a:bodyPr wrap="none">
            <a:spAutoFit/>
          </a:bodyPr>
          <a:lstStyle/>
          <a:p>
            <a:pPr marL="285750" indent="-285750">
              <a:buFont typeface="Wingdings" panose="05000000000000000000" pitchFamily="2" charset="2"/>
              <a:buChar char="Ø"/>
            </a:pPr>
            <a:r>
              <a:rPr lang="en-US" altLang="zh-CN" sz="2400">
                <a:solidFill>
                  <a:srgbClr val="007C6A"/>
                </a:solidFill>
                <a:latin typeface="Verdana" panose="020B0604030504040204" pitchFamily="34" charset="0"/>
              </a:rPr>
              <a:t>zset</a:t>
            </a:r>
          </a:p>
        </p:txBody>
      </p:sp>
      <p:sp>
        <p:nvSpPr>
          <p:cNvPr id="15" name="矩形 14">
            <a:extLst>
              <a:ext uri="{FF2B5EF4-FFF2-40B4-BE49-F238E27FC236}">
                <a16:creationId xmlns:a16="http://schemas.microsoft.com/office/drawing/2014/main" id="{1B8D5949-97B9-44A9-941A-18F60F6589C1}"/>
              </a:ext>
            </a:extLst>
          </p:cNvPr>
          <p:cNvSpPr/>
          <p:nvPr/>
        </p:nvSpPr>
        <p:spPr>
          <a:xfrm>
            <a:off x="1163767" y="2577117"/>
            <a:ext cx="1018420" cy="461665"/>
          </a:xfrm>
          <a:prstGeom prst="rect">
            <a:avLst/>
          </a:prstGeom>
        </p:spPr>
        <p:txBody>
          <a:bodyPr wrap="none">
            <a:spAutoFit/>
          </a:bodyPr>
          <a:lstStyle/>
          <a:p>
            <a:pPr marL="285750" indent="-285750">
              <a:buFont typeface="Wingdings" panose="05000000000000000000" pitchFamily="2" charset="2"/>
              <a:buChar char="Ø"/>
            </a:pPr>
            <a:r>
              <a:rPr lang="en-US" altLang="zh-CN" sz="2400">
                <a:solidFill>
                  <a:srgbClr val="007C6A"/>
                </a:solidFill>
                <a:latin typeface="Verdana" panose="020B0604030504040204" pitchFamily="34" charset="0"/>
              </a:rPr>
              <a:t>key</a:t>
            </a:r>
          </a:p>
        </p:txBody>
      </p:sp>
      <p:sp>
        <p:nvSpPr>
          <p:cNvPr id="16" name="矩形 15">
            <a:extLst>
              <a:ext uri="{FF2B5EF4-FFF2-40B4-BE49-F238E27FC236}">
                <a16:creationId xmlns:a16="http://schemas.microsoft.com/office/drawing/2014/main" id="{E30DA5D4-B3A0-4DC8-9DA4-D1628B8F415C}"/>
              </a:ext>
            </a:extLst>
          </p:cNvPr>
          <p:cNvSpPr/>
          <p:nvPr/>
        </p:nvSpPr>
        <p:spPr>
          <a:xfrm>
            <a:off x="2669298" y="2546340"/>
            <a:ext cx="495649" cy="523220"/>
          </a:xfrm>
          <a:prstGeom prst="rect">
            <a:avLst/>
          </a:prstGeom>
        </p:spPr>
        <p:txBody>
          <a:bodyPr wrap="none">
            <a:spAutoFit/>
          </a:bodyPr>
          <a:lstStyle/>
          <a:p>
            <a:r>
              <a:rPr lang="en-US" altLang="zh-CN" sz="2800" b="1">
                <a:solidFill>
                  <a:srgbClr val="007C6A"/>
                </a:solidFill>
                <a:latin typeface="Verdana" panose="020B0604030504040204" pitchFamily="34" charset="0"/>
              </a:rPr>
              <a:t>+</a:t>
            </a:r>
          </a:p>
        </p:txBody>
      </p:sp>
    </p:spTree>
    <p:custDataLst>
      <p:tags r:id="rId1"/>
    </p:custDataLst>
    <p:extLst>
      <p:ext uri="{BB962C8B-B14F-4D97-AF65-F5344CB8AC3E}">
        <p14:creationId xmlns:p14="http://schemas.microsoft.com/office/powerpoint/2010/main" val="23392841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43371" y="117"/>
            <a:ext cx="2892138" cy="400110"/>
          </a:xfrm>
          <a:prstGeom prst="rect">
            <a:avLst/>
          </a:prstGeom>
          <a:noFill/>
          <a:ln>
            <a:noFill/>
          </a:ln>
        </p:spPr>
        <p:txBody>
          <a:bodyPr wrap="none" rtlCol="0" anchor="t">
            <a:spAutoFit/>
          </a:bodyPr>
          <a:lstStyle/>
          <a:p>
            <a:pPr algn="ctr"/>
            <a:r>
              <a:rPr lang="en-US" altLang="zh-CN" sz="2000">
                <a:ln/>
                <a:solidFill>
                  <a:schemeClr val="tx1"/>
                </a:solidFill>
                <a:effectLst>
                  <a:outerShdw blurRad="38100" dist="19050" dir="2700000" algn="tl" rotWithShape="0">
                    <a:schemeClr val="dk1">
                      <a:alpha val="40000"/>
                    </a:schemeClr>
                  </a:outerShdw>
                </a:effectLst>
              </a:rPr>
              <a:t>Redis</a:t>
            </a:r>
            <a:r>
              <a:rPr lang="zh-CN" altLang="en-US" sz="2000">
                <a:ln/>
                <a:effectLst>
                  <a:outerShdw blurRad="38100" dist="19050" dir="2700000" algn="tl" rotWithShape="0">
                    <a:schemeClr val="dk1">
                      <a:alpha val="40000"/>
                    </a:schemeClr>
                  </a:outerShdw>
                </a:effectLst>
              </a:rPr>
              <a:t>五大数据类型</a:t>
            </a:r>
            <a:r>
              <a:rPr lang="en-US" altLang="zh-CN" sz="2000">
                <a:ln/>
                <a:effectLst>
                  <a:outerShdw blurRad="38100" dist="19050" dir="2700000" algn="tl" rotWithShape="0">
                    <a:schemeClr val="dk1">
                      <a:alpha val="40000"/>
                    </a:schemeClr>
                  </a:outerShdw>
                </a:effectLst>
              </a:rPr>
              <a:t>--set</a:t>
            </a:r>
            <a:endParaRPr lang="zh-CN" altLang="en-US" sz="2000">
              <a:ln/>
              <a:solidFill>
                <a:schemeClr val="tx1"/>
              </a:solidFill>
              <a:effectLst>
                <a:outerShdw blurRad="38100" dist="19050" dir="2700000" algn="tl" rotWithShape="0">
                  <a:schemeClr val="dk1">
                    <a:alpha val="40000"/>
                  </a:schemeClr>
                </a:outerShdw>
              </a:effectLst>
            </a:endParaRPr>
          </a:p>
        </p:txBody>
      </p:sp>
      <p:sp>
        <p:nvSpPr>
          <p:cNvPr id="11" name="矩形 10">
            <a:extLst>
              <a:ext uri="{FF2B5EF4-FFF2-40B4-BE49-F238E27FC236}">
                <a16:creationId xmlns:a16="http://schemas.microsoft.com/office/drawing/2014/main" id="{918C9F49-082E-4E50-9D7F-039F630D7EDC}"/>
              </a:ext>
            </a:extLst>
          </p:cNvPr>
          <p:cNvSpPr/>
          <p:nvPr/>
        </p:nvSpPr>
        <p:spPr>
          <a:xfrm>
            <a:off x="643370" y="2051425"/>
            <a:ext cx="5539105" cy="369332"/>
          </a:xfrm>
          <a:prstGeom prst="rect">
            <a:avLst/>
          </a:prstGeom>
        </p:spPr>
        <p:txBody>
          <a:bodyPr wrap="square">
            <a:spAutoFit/>
          </a:bodyPr>
          <a:lstStyle/>
          <a:p>
            <a:pPr marL="285750" indent="-285750">
              <a:buFont typeface="Wingdings" panose="05000000000000000000" pitchFamily="2" charset="2"/>
              <a:buChar char="Ø"/>
            </a:pPr>
            <a:r>
              <a:rPr lang="en-US" altLang="zh-CN" dirty="0" err="1">
                <a:solidFill>
                  <a:srgbClr val="007C6A"/>
                </a:solidFill>
                <a:latin typeface="Verdana" panose="020B0604030504040204" pitchFamily="34" charset="0"/>
              </a:rPr>
              <a:t>sunion</a:t>
            </a:r>
            <a:r>
              <a:rPr lang="en-US" altLang="zh-CN" dirty="0">
                <a:solidFill>
                  <a:srgbClr val="007C6A"/>
                </a:solidFill>
                <a:latin typeface="Verdana" panose="020B0604030504040204" pitchFamily="34" charset="0"/>
              </a:rPr>
              <a:t> &lt;key1&gt; &lt;key2&gt;  </a:t>
            </a:r>
            <a:endParaRPr lang="zh-CN" altLang="en-US" dirty="0">
              <a:solidFill>
                <a:srgbClr val="007C6A"/>
              </a:solidFill>
              <a:latin typeface="Verdana" panose="020B0604030504040204" pitchFamily="34" charset="0"/>
            </a:endParaRPr>
          </a:p>
        </p:txBody>
      </p:sp>
      <p:sp>
        <p:nvSpPr>
          <p:cNvPr id="12" name="矩形 11">
            <a:extLst>
              <a:ext uri="{FF2B5EF4-FFF2-40B4-BE49-F238E27FC236}">
                <a16:creationId xmlns:a16="http://schemas.microsoft.com/office/drawing/2014/main" id="{7939E380-0E1B-4B2A-BAA1-EF14A30A424A}"/>
              </a:ext>
            </a:extLst>
          </p:cNvPr>
          <p:cNvSpPr/>
          <p:nvPr/>
        </p:nvSpPr>
        <p:spPr>
          <a:xfrm>
            <a:off x="779004" y="1191954"/>
            <a:ext cx="6696744"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dirty="0">
                <a:solidFill>
                  <a:srgbClr val="007C6A"/>
                </a:solidFill>
                <a:latin typeface="Verdana" panose="020B0604030504040204" pitchFamily="34" charset="0"/>
              </a:rPr>
              <a:t> </a:t>
            </a:r>
            <a:r>
              <a:rPr lang="zh-CN" altLang="en-US" dirty="0">
                <a:solidFill>
                  <a:srgbClr val="007C6A"/>
                </a:solidFill>
                <a:latin typeface="Verdana" panose="020B0604030504040204" pitchFamily="34" charset="0"/>
              </a:rPr>
              <a:t>返回两个集合的交集元素。</a:t>
            </a:r>
          </a:p>
        </p:txBody>
      </p:sp>
      <p:sp>
        <p:nvSpPr>
          <p:cNvPr id="13" name="矩形 12">
            <a:extLst>
              <a:ext uri="{FF2B5EF4-FFF2-40B4-BE49-F238E27FC236}">
                <a16:creationId xmlns:a16="http://schemas.microsoft.com/office/drawing/2014/main" id="{70CEF8C8-8042-416C-B88E-FE0B6FDFD615}"/>
              </a:ext>
            </a:extLst>
          </p:cNvPr>
          <p:cNvSpPr/>
          <p:nvPr/>
        </p:nvSpPr>
        <p:spPr>
          <a:xfrm>
            <a:off x="643371" y="810681"/>
            <a:ext cx="5539105" cy="369332"/>
          </a:xfrm>
          <a:prstGeom prst="rect">
            <a:avLst/>
          </a:prstGeom>
        </p:spPr>
        <p:txBody>
          <a:bodyPr wrap="square">
            <a:spAutoFit/>
          </a:bodyPr>
          <a:lstStyle/>
          <a:p>
            <a:pPr marL="285750" indent="-285750">
              <a:buFont typeface="Wingdings" panose="05000000000000000000" pitchFamily="2" charset="2"/>
              <a:buChar char="Ø"/>
            </a:pPr>
            <a:r>
              <a:rPr lang="en-US" altLang="zh-CN" dirty="0">
                <a:solidFill>
                  <a:srgbClr val="007C6A"/>
                </a:solidFill>
                <a:latin typeface="Verdana" panose="020B0604030504040204" pitchFamily="34" charset="0"/>
              </a:rPr>
              <a:t>sinter &lt;key1&gt; &lt;key2&gt;  </a:t>
            </a:r>
            <a:endParaRPr lang="zh-CN" altLang="en-US" dirty="0">
              <a:solidFill>
                <a:srgbClr val="007C6A"/>
              </a:solidFill>
              <a:latin typeface="Verdana" panose="020B0604030504040204" pitchFamily="34" charset="0"/>
            </a:endParaRPr>
          </a:p>
        </p:txBody>
      </p:sp>
      <p:sp>
        <p:nvSpPr>
          <p:cNvPr id="22" name="矩形 21">
            <a:extLst>
              <a:ext uri="{FF2B5EF4-FFF2-40B4-BE49-F238E27FC236}">
                <a16:creationId xmlns:a16="http://schemas.microsoft.com/office/drawing/2014/main" id="{9BE1F9B7-771D-45AD-BB47-BB85C5636F02}"/>
              </a:ext>
            </a:extLst>
          </p:cNvPr>
          <p:cNvSpPr/>
          <p:nvPr/>
        </p:nvSpPr>
        <p:spPr>
          <a:xfrm>
            <a:off x="704363" y="2496930"/>
            <a:ext cx="6696744"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dirty="0">
                <a:solidFill>
                  <a:srgbClr val="007C6A"/>
                </a:solidFill>
                <a:latin typeface="Verdana" panose="020B0604030504040204" pitchFamily="34" charset="0"/>
              </a:rPr>
              <a:t> </a:t>
            </a:r>
            <a:r>
              <a:rPr lang="zh-CN" altLang="en-US" dirty="0">
                <a:solidFill>
                  <a:srgbClr val="007C6A"/>
                </a:solidFill>
                <a:latin typeface="Verdana" panose="020B0604030504040204" pitchFamily="34" charset="0"/>
              </a:rPr>
              <a:t>返回两个集合的并集元素。</a:t>
            </a:r>
          </a:p>
        </p:txBody>
      </p:sp>
      <p:sp>
        <p:nvSpPr>
          <p:cNvPr id="23" name="矩形 22">
            <a:extLst>
              <a:ext uri="{FF2B5EF4-FFF2-40B4-BE49-F238E27FC236}">
                <a16:creationId xmlns:a16="http://schemas.microsoft.com/office/drawing/2014/main" id="{D20EBAA8-2327-44AE-8D8B-336263A2EA26}"/>
              </a:ext>
            </a:extLst>
          </p:cNvPr>
          <p:cNvSpPr/>
          <p:nvPr/>
        </p:nvSpPr>
        <p:spPr>
          <a:xfrm>
            <a:off x="704363" y="3366377"/>
            <a:ext cx="5539105" cy="369332"/>
          </a:xfrm>
          <a:prstGeom prst="rect">
            <a:avLst/>
          </a:prstGeom>
        </p:spPr>
        <p:txBody>
          <a:bodyPr wrap="square">
            <a:spAutoFit/>
          </a:bodyPr>
          <a:lstStyle/>
          <a:p>
            <a:pPr marL="285750" indent="-285750">
              <a:buFont typeface="Wingdings" panose="05000000000000000000" pitchFamily="2" charset="2"/>
              <a:buChar char="Ø"/>
            </a:pPr>
            <a:r>
              <a:rPr lang="en-US" altLang="zh-CN" err="1">
                <a:solidFill>
                  <a:srgbClr val="007C6A"/>
                </a:solidFill>
                <a:latin typeface="Verdana" panose="020B0604030504040204" pitchFamily="34" charset="0"/>
              </a:rPr>
              <a:t>sdiff</a:t>
            </a:r>
            <a:r>
              <a:rPr lang="en-US" altLang="zh-CN">
                <a:solidFill>
                  <a:srgbClr val="007C6A"/>
                </a:solidFill>
                <a:latin typeface="Verdana" panose="020B0604030504040204" pitchFamily="34" charset="0"/>
              </a:rPr>
              <a:t> &lt;key1&gt; &lt;key2&gt;  </a:t>
            </a:r>
            <a:endParaRPr lang="zh-CN" altLang="en-US">
              <a:solidFill>
                <a:srgbClr val="007C6A"/>
              </a:solidFill>
              <a:latin typeface="Verdana" panose="020B0604030504040204" pitchFamily="34" charset="0"/>
            </a:endParaRPr>
          </a:p>
        </p:txBody>
      </p:sp>
      <p:sp>
        <p:nvSpPr>
          <p:cNvPr id="24" name="矩形 23">
            <a:extLst>
              <a:ext uri="{FF2B5EF4-FFF2-40B4-BE49-F238E27FC236}">
                <a16:creationId xmlns:a16="http://schemas.microsoft.com/office/drawing/2014/main" id="{6C832BE6-8935-4281-B2E5-800E3FDE52A6}"/>
              </a:ext>
            </a:extLst>
          </p:cNvPr>
          <p:cNvSpPr/>
          <p:nvPr/>
        </p:nvSpPr>
        <p:spPr>
          <a:xfrm>
            <a:off x="765356" y="3811882"/>
            <a:ext cx="6696744"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返回两个集合的差集元素。</a:t>
            </a:r>
          </a:p>
        </p:txBody>
      </p:sp>
    </p:spTree>
    <p:custDataLst>
      <p:tags r:id="rId1"/>
    </p:custDataLst>
    <p:extLst>
      <p:ext uri="{BB962C8B-B14F-4D97-AF65-F5344CB8AC3E}">
        <p14:creationId xmlns:p14="http://schemas.microsoft.com/office/powerpoint/2010/main" val="34954721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5970" y="117"/>
            <a:ext cx="3106941" cy="400110"/>
          </a:xfrm>
          <a:prstGeom prst="rect">
            <a:avLst/>
          </a:prstGeom>
          <a:noFill/>
          <a:ln>
            <a:noFill/>
          </a:ln>
        </p:spPr>
        <p:txBody>
          <a:bodyPr wrap="none" rtlCol="0" anchor="t">
            <a:spAutoFit/>
          </a:bodyPr>
          <a:lstStyle/>
          <a:p>
            <a:pPr algn="ctr"/>
            <a:r>
              <a:rPr lang="en-US" altLang="zh-CN" sz="2000">
                <a:ln/>
                <a:solidFill>
                  <a:schemeClr val="tx1"/>
                </a:solidFill>
                <a:effectLst>
                  <a:outerShdw blurRad="38100" dist="19050" dir="2700000" algn="tl" rotWithShape="0">
                    <a:schemeClr val="dk1">
                      <a:alpha val="40000"/>
                    </a:schemeClr>
                  </a:outerShdw>
                </a:effectLst>
              </a:rPr>
              <a:t>Redis</a:t>
            </a:r>
            <a:r>
              <a:rPr lang="zh-CN" altLang="en-US" sz="2000">
                <a:ln/>
                <a:effectLst>
                  <a:outerShdw blurRad="38100" dist="19050" dir="2700000" algn="tl" rotWithShape="0">
                    <a:schemeClr val="dk1">
                      <a:alpha val="40000"/>
                    </a:schemeClr>
                  </a:outerShdw>
                </a:effectLst>
              </a:rPr>
              <a:t>五大数据类型</a:t>
            </a:r>
            <a:r>
              <a:rPr lang="en-US" altLang="zh-CN" sz="2000">
                <a:ln/>
                <a:effectLst>
                  <a:outerShdw blurRad="38100" dist="19050" dir="2700000" algn="tl" rotWithShape="0">
                    <a:schemeClr val="dk1">
                      <a:alpha val="40000"/>
                    </a:schemeClr>
                  </a:outerShdw>
                </a:effectLst>
              </a:rPr>
              <a:t>--hash</a:t>
            </a:r>
            <a:endParaRPr lang="zh-CN" altLang="en-US" sz="2000">
              <a:ln/>
              <a:solidFill>
                <a:schemeClr val="tx1"/>
              </a:solidFill>
              <a:effectLst>
                <a:outerShdw blurRad="38100" dist="19050" dir="2700000" algn="tl" rotWithShape="0">
                  <a:schemeClr val="dk1">
                    <a:alpha val="40000"/>
                  </a:schemeClr>
                </a:outerShdw>
              </a:effectLst>
            </a:endParaRPr>
          </a:p>
        </p:txBody>
      </p:sp>
      <p:sp>
        <p:nvSpPr>
          <p:cNvPr id="9" name="矩形 8">
            <a:extLst>
              <a:ext uri="{FF2B5EF4-FFF2-40B4-BE49-F238E27FC236}">
                <a16:creationId xmlns:a16="http://schemas.microsoft.com/office/drawing/2014/main" id="{2097B2C1-E414-4848-9297-AFF983FCDFA2}"/>
              </a:ext>
            </a:extLst>
          </p:cNvPr>
          <p:cNvSpPr/>
          <p:nvPr/>
        </p:nvSpPr>
        <p:spPr>
          <a:xfrm>
            <a:off x="643371" y="1456995"/>
            <a:ext cx="8112358" cy="2937599"/>
          </a:xfrm>
          <a:prstGeom prst="rect">
            <a:avLst/>
          </a:prstGeom>
        </p:spPr>
        <p:txBody>
          <a:bodyPr wrap="square">
            <a:spAutoFit/>
          </a:bodyPr>
          <a:lstStyle/>
          <a:p>
            <a:pPr marL="342900" indent="-342900">
              <a:lnSpc>
                <a:spcPct val="200000"/>
              </a:lnSpc>
              <a:buFont typeface="Wingdings" panose="05000000000000000000" pitchFamily="2" charset="2"/>
              <a:buChar char="Ø"/>
            </a:pPr>
            <a:r>
              <a:rPr lang="en-US" altLang="zh-CN" sz="2400" dirty="0" err="1">
                <a:solidFill>
                  <a:srgbClr val="007C6A"/>
                </a:solidFill>
                <a:latin typeface="微软雅黑" panose="020B0503020204020204" pitchFamily="34" charset="-122"/>
                <a:ea typeface="微软雅黑" panose="020B0503020204020204" pitchFamily="34" charset="-122"/>
                <a:cs typeface="Verdana" panose="020B0604030504040204" pitchFamily="34" charset="0"/>
              </a:rPr>
              <a:t>Redis</a:t>
            </a:r>
            <a:r>
              <a:rPr lang="en-US" altLang="zh-CN"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 </a:t>
            </a:r>
            <a:r>
              <a:rPr lang="en-US" altLang="zh-CN" sz="2400" dirty="0">
                <a:solidFill>
                  <a:srgbClr val="007C6A"/>
                </a:solidFill>
                <a:latin typeface="Verdana" panose="020B0604030504040204" pitchFamily="34" charset="0"/>
                <a:ea typeface="Verdana" panose="020B0604030504040204" pitchFamily="34" charset="0"/>
              </a:rPr>
              <a:t> hash </a:t>
            </a:r>
            <a:r>
              <a:rPr lang="zh-CN" altLang="en-US" sz="2400" dirty="0">
                <a:solidFill>
                  <a:srgbClr val="007C6A"/>
                </a:solidFill>
                <a:latin typeface="Verdana" panose="020B0604030504040204" pitchFamily="34" charset="0"/>
                <a:ea typeface="Verdana" panose="020B0604030504040204" pitchFamily="34" charset="0"/>
              </a:rPr>
              <a:t>是一个键值对集合。</a:t>
            </a:r>
            <a:endParaRPr lang="zh-CN" altLang="en-US" sz="1400" dirty="0">
              <a:solidFill>
                <a:srgbClr val="007C6A"/>
              </a:solidFill>
              <a:latin typeface="Verdana" panose="020B0604030504040204" pitchFamily="34" charset="0"/>
              <a:ea typeface="Verdana" panose="020B0604030504040204" pitchFamily="34" charset="0"/>
            </a:endParaRPr>
          </a:p>
          <a:p>
            <a:pPr marL="342900" indent="-342900">
              <a:lnSpc>
                <a:spcPct val="200000"/>
              </a:lnSpc>
              <a:buFont typeface="Wingdings" panose="05000000000000000000" pitchFamily="2" charset="2"/>
              <a:buChar char="Ø"/>
            </a:pPr>
            <a:r>
              <a:rPr lang="en-US" altLang="zh-CN" sz="2400" dirty="0" err="1">
                <a:solidFill>
                  <a:srgbClr val="007C6A"/>
                </a:solidFill>
                <a:latin typeface="Verdana" panose="020B0604030504040204" pitchFamily="34" charset="0"/>
                <a:ea typeface="Verdana" panose="020B0604030504040204" pitchFamily="34" charset="0"/>
              </a:rPr>
              <a:t>Redis</a:t>
            </a:r>
            <a:r>
              <a:rPr lang="en-US" altLang="zh-CN" sz="2400" dirty="0">
                <a:solidFill>
                  <a:srgbClr val="007C6A"/>
                </a:solidFill>
                <a:latin typeface="Verdana" panose="020B0604030504040204" pitchFamily="34" charset="0"/>
                <a:ea typeface="Verdana" panose="020B0604030504040204" pitchFamily="34" charset="0"/>
              </a:rPr>
              <a:t> hash</a:t>
            </a:r>
            <a:r>
              <a:rPr lang="zh-CN" altLang="en-US" sz="2400" dirty="0">
                <a:solidFill>
                  <a:srgbClr val="007C6A"/>
                </a:solidFill>
                <a:latin typeface="Verdana" panose="020B0604030504040204" pitchFamily="34" charset="0"/>
                <a:ea typeface="Verdana" panose="020B0604030504040204" pitchFamily="34" charset="0"/>
              </a:rPr>
              <a:t>是一个</a:t>
            </a:r>
            <a:r>
              <a:rPr lang="en-US" altLang="zh-CN" sz="2400" dirty="0">
                <a:solidFill>
                  <a:srgbClr val="007C6A"/>
                </a:solidFill>
                <a:latin typeface="Verdana" panose="020B0604030504040204" pitchFamily="34" charset="0"/>
                <a:ea typeface="Verdana" panose="020B0604030504040204" pitchFamily="34" charset="0"/>
              </a:rPr>
              <a:t>string</a:t>
            </a:r>
            <a:r>
              <a:rPr lang="zh-CN" altLang="en-US" sz="2400" dirty="0">
                <a:solidFill>
                  <a:srgbClr val="007C6A"/>
                </a:solidFill>
                <a:latin typeface="Verdana" panose="020B0604030504040204" pitchFamily="34" charset="0"/>
                <a:ea typeface="Verdana" panose="020B0604030504040204" pitchFamily="34" charset="0"/>
              </a:rPr>
              <a:t>类型的</a:t>
            </a:r>
            <a:r>
              <a:rPr lang="en-US" altLang="zh-CN" sz="2400" dirty="0">
                <a:solidFill>
                  <a:srgbClr val="007C6A"/>
                </a:solidFill>
                <a:latin typeface="Verdana" panose="020B0604030504040204" pitchFamily="34" charset="0"/>
                <a:ea typeface="Verdana" panose="020B0604030504040204" pitchFamily="34" charset="0"/>
              </a:rPr>
              <a:t>field</a:t>
            </a:r>
            <a:r>
              <a:rPr lang="zh-CN" altLang="en-US" sz="2400" dirty="0">
                <a:solidFill>
                  <a:srgbClr val="007C6A"/>
                </a:solidFill>
                <a:latin typeface="Verdana" panose="020B0604030504040204" pitchFamily="34" charset="0"/>
                <a:ea typeface="Verdana" panose="020B0604030504040204" pitchFamily="34" charset="0"/>
              </a:rPr>
              <a:t>和</a:t>
            </a:r>
            <a:r>
              <a:rPr lang="en-US" altLang="zh-CN" sz="2400" dirty="0">
                <a:solidFill>
                  <a:srgbClr val="007C6A"/>
                </a:solidFill>
                <a:latin typeface="Verdana" panose="020B0604030504040204" pitchFamily="34" charset="0"/>
                <a:ea typeface="Verdana" panose="020B0604030504040204" pitchFamily="34" charset="0"/>
              </a:rPr>
              <a:t>value</a:t>
            </a:r>
            <a:r>
              <a:rPr lang="zh-CN" altLang="en-US" sz="2400" dirty="0">
                <a:solidFill>
                  <a:srgbClr val="007C6A"/>
                </a:solidFill>
                <a:latin typeface="Verdana" panose="020B0604030504040204" pitchFamily="34" charset="0"/>
                <a:ea typeface="Verdana" panose="020B0604030504040204" pitchFamily="34" charset="0"/>
              </a:rPr>
              <a:t>的映射表，</a:t>
            </a:r>
            <a:r>
              <a:rPr lang="en-US" altLang="zh-CN" sz="2400" dirty="0">
                <a:solidFill>
                  <a:srgbClr val="007C6A"/>
                </a:solidFill>
                <a:latin typeface="Verdana" panose="020B0604030504040204" pitchFamily="34" charset="0"/>
                <a:ea typeface="Verdana" panose="020B0604030504040204" pitchFamily="34" charset="0"/>
              </a:rPr>
              <a:t>hash</a:t>
            </a:r>
            <a:r>
              <a:rPr lang="zh-CN" altLang="en-US" sz="2400" dirty="0">
                <a:solidFill>
                  <a:srgbClr val="007C6A"/>
                </a:solidFill>
                <a:latin typeface="Verdana" panose="020B0604030504040204" pitchFamily="34" charset="0"/>
                <a:ea typeface="Verdana" panose="020B0604030504040204" pitchFamily="34" charset="0"/>
              </a:rPr>
              <a:t>特别适合用于存储对象。</a:t>
            </a:r>
            <a:endParaRPr lang="zh-CN" altLang="en-US" sz="1400" dirty="0">
              <a:solidFill>
                <a:srgbClr val="007C6A"/>
              </a:solidFill>
              <a:latin typeface="Verdana" panose="020B0604030504040204" pitchFamily="34" charset="0"/>
            </a:endParaRPr>
          </a:p>
          <a:p>
            <a:pPr marL="342900" indent="-342900">
              <a:lnSpc>
                <a:spcPct val="200000"/>
              </a:lnSpc>
              <a:buFont typeface="Wingdings" panose="05000000000000000000" pitchFamily="2" charset="2"/>
              <a:buChar char="Ø"/>
            </a:pPr>
            <a:r>
              <a:rPr lang="zh-CN" altLang="en-US" sz="2400" dirty="0">
                <a:solidFill>
                  <a:srgbClr val="007C6A"/>
                </a:solidFill>
                <a:latin typeface="Verdana" panose="020B0604030504040204" pitchFamily="34" charset="0"/>
              </a:rPr>
              <a:t>类似</a:t>
            </a:r>
            <a:r>
              <a:rPr lang="en-US" altLang="zh-CN" sz="2400" dirty="0">
                <a:solidFill>
                  <a:srgbClr val="007C6A"/>
                </a:solidFill>
                <a:latin typeface="Verdana" panose="020B0604030504040204" pitchFamily="34" charset="0"/>
                <a:ea typeface="Verdana" panose="020B0604030504040204" pitchFamily="34" charset="0"/>
              </a:rPr>
              <a:t>Java</a:t>
            </a:r>
            <a:r>
              <a:rPr lang="zh-CN" altLang="en-US" sz="2400" dirty="0">
                <a:solidFill>
                  <a:srgbClr val="007C6A"/>
                </a:solidFill>
                <a:latin typeface="Verdana" panose="020B0604030504040204" pitchFamily="34" charset="0"/>
                <a:ea typeface="Verdana" panose="020B0604030504040204" pitchFamily="34" charset="0"/>
              </a:rPr>
              <a:t>里面的</a:t>
            </a:r>
            <a:r>
              <a:rPr lang="en-US" altLang="zh-CN" sz="2400" dirty="0">
                <a:solidFill>
                  <a:srgbClr val="007C6A"/>
                </a:solidFill>
                <a:latin typeface="Verdana" panose="020B0604030504040204" pitchFamily="34" charset="0"/>
                <a:ea typeface="Verdana" panose="020B0604030504040204" pitchFamily="34" charset="0"/>
              </a:rPr>
              <a:t>Map&lt;</a:t>
            </a:r>
            <a:r>
              <a:rPr lang="en-US" altLang="zh-CN" sz="2400" dirty="0" err="1">
                <a:solidFill>
                  <a:srgbClr val="007C6A"/>
                </a:solidFill>
                <a:latin typeface="Verdana" panose="020B0604030504040204" pitchFamily="34" charset="0"/>
                <a:ea typeface="Verdana" panose="020B0604030504040204" pitchFamily="34" charset="0"/>
              </a:rPr>
              <a:t>String,Object</a:t>
            </a:r>
            <a:r>
              <a:rPr lang="en-US" altLang="zh-CN" sz="2400" dirty="0">
                <a:solidFill>
                  <a:srgbClr val="007C6A"/>
                </a:solidFill>
                <a:latin typeface="Verdana" panose="020B0604030504040204" pitchFamily="34" charset="0"/>
                <a:ea typeface="Verdana" panose="020B0604030504040204" pitchFamily="34" charset="0"/>
              </a:rPr>
              <a:t>&gt;</a:t>
            </a:r>
            <a:endParaRPr lang="zh-CN" altLang="en-US" sz="2400" dirty="0">
              <a:solidFill>
                <a:srgbClr val="007C6A"/>
              </a:solidFill>
            </a:endParaRPr>
          </a:p>
        </p:txBody>
      </p:sp>
      <p:sp>
        <p:nvSpPr>
          <p:cNvPr id="10" name="矩形 9">
            <a:extLst>
              <a:ext uri="{FF2B5EF4-FFF2-40B4-BE49-F238E27FC236}">
                <a16:creationId xmlns:a16="http://schemas.microsoft.com/office/drawing/2014/main" id="{FE958356-9405-4DF6-97A7-75B7BF3797B3}"/>
              </a:ext>
            </a:extLst>
          </p:cNvPr>
          <p:cNvSpPr/>
          <p:nvPr/>
        </p:nvSpPr>
        <p:spPr>
          <a:xfrm>
            <a:off x="571363" y="532297"/>
            <a:ext cx="1151277" cy="523220"/>
          </a:xfrm>
          <a:prstGeom prst="rect">
            <a:avLst/>
          </a:prstGeom>
        </p:spPr>
        <p:txBody>
          <a:bodyPr wrap="none">
            <a:spAutoFit/>
          </a:bodyPr>
          <a:lstStyle/>
          <a:p>
            <a:r>
              <a:rPr lang="en-US" altLang="zh-CN" sz="2800" b="1">
                <a:solidFill>
                  <a:srgbClr val="007C6A"/>
                </a:solidFill>
                <a:latin typeface="Verdana" panose="020B0604030504040204" pitchFamily="34" charset="0"/>
                <a:ea typeface="Verdana" panose="020B0604030504040204" pitchFamily="34" charset="0"/>
              </a:rPr>
              <a:t>hash</a:t>
            </a:r>
            <a:endParaRPr lang="zh-CN" altLang="en-US" sz="2800" b="1">
              <a:solidFill>
                <a:srgbClr val="007C6A"/>
              </a:solidFill>
            </a:endParaRPr>
          </a:p>
        </p:txBody>
      </p:sp>
    </p:spTree>
    <p:custDataLst>
      <p:tags r:id="rId1"/>
    </p:custDataLst>
    <p:extLst>
      <p:ext uri="{BB962C8B-B14F-4D97-AF65-F5344CB8AC3E}">
        <p14:creationId xmlns:p14="http://schemas.microsoft.com/office/powerpoint/2010/main" val="37099159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5970" y="117"/>
            <a:ext cx="3106941" cy="400110"/>
          </a:xfrm>
          <a:prstGeom prst="rect">
            <a:avLst/>
          </a:prstGeom>
          <a:noFill/>
          <a:ln>
            <a:noFill/>
          </a:ln>
        </p:spPr>
        <p:txBody>
          <a:bodyPr wrap="none" rtlCol="0" anchor="t">
            <a:spAutoFit/>
          </a:bodyPr>
          <a:lstStyle/>
          <a:p>
            <a:pPr algn="ctr"/>
            <a:r>
              <a:rPr lang="en-US" altLang="zh-CN" sz="2000">
                <a:ln/>
                <a:solidFill>
                  <a:schemeClr val="tx1"/>
                </a:solidFill>
                <a:effectLst>
                  <a:outerShdw blurRad="38100" dist="19050" dir="2700000" algn="tl" rotWithShape="0">
                    <a:schemeClr val="dk1">
                      <a:alpha val="40000"/>
                    </a:schemeClr>
                  </a:outerShdw>
                </a:effectLst>
              </a:rPr>
              <a:t>Redis</a:t>
            </a:r>
            <a:r>
              <a:rPr lang="zh-CN" altLang="en-US" sz="2000">
                <a:ln/>
                <a:effectLst>
                  <a:outerShdw blurRad="38100" dist="19050" dir="2700000" algn="tl" rotWithShape="0">
                    <a:schemeClr val="dk1">
                      <a:alpha val="40000"/>
                    </a:schemeClr>
                  </a:outerShdw>
                </a:effectLst>
              </a:rPr>
              <a:t>五大数据类型</a:t>
            </a:r>
            <a:r>
              <a:rPr lang="en-US" altLang="zh-CN" sz="2000">
                <a:ln/>
                <a:effectLst>
                  <a:outerShdw blurRad="38100" dist="19050" dir="2700000" algn="tl" rotWithShape="0">
                    <a:schemeClr val="dk1">
                      <a:alpha val="40000"/>
                    </a:schemeClr>
                  </a:outerShdw>
                </a:effectLst>
              </a:rPr>
              <a:t>--hash</a:t>
            </a:r>
            <a:endParaRPr lang="zh-CN" altLang="en-US" sz="2000">
              <a:ln/>
              <a:solidFill>
                <a:schemeClr val="tx1"/>
              </a:solidFill>
              <a:effectLst>
                <a:outerShdw blurRad="38100" dist="19050" dir="2700000" algn="tl" rotWithShape="0">
                  <a:schemeClr val="dk1">
                    <a:alpha val="40000"/>
                  </a:schemeClr>
                </a:outerShdw>
              </a:effectLst>
            </a:endParaRPr>
          </a:p>
        </p:txBody>
      </p:sp>
      <p:pic>
        <p:nvPicPr>
          <p:cNvPr id="6" name="Picture 2" descr="http://image83.360doc.com/DownloadImg/2015/03/2416/51550047_2">
            <a:extLst>
              <a:ext uri="{FF2B5EF4-FFF2-40B4-BE49-F238E27FC236}">
                <a16:creationId xmlns:a16="http://schemas.microsoft.com/office/drawing/2014/main" id="{6863C3AE-9B97-42DE-A0C6-AAE0326EFE3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1049223"/>
            <a:ext cx="2933700" cy="170568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7" name="Picture 4" descr="http://image83.360doc.com/DownloadImg/2015/03/2416/51550047_3">
            <a:extLst>
              <a:ext uri="{FF2B5EF4-FFF2-40B4-BE49-F238E27FC236}">
                <a16:creationId xmlns:a16="http://schemas.microsoft.com/office/drawing/2014/main" id="{4CB50D7B-C20C-4B2C-8D4F-359EAC67911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32040" y="1049223"/>
            <a:ext cx="3076575" cy="170568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8" name="Picture 6" descr="http://image83.360doc.com/DownloadImg/2015/03/2416/51550047_4">
            <a:extLst>
              <a:ext uri="{FF2B5EF4-FFF2-40B4-BE49-F238E27FC236}">
                <a16:creationId xmlns:a16="http://schemas.microsoft.com/office/drawing/2014/main" id="{002DCB58-498C-49E6-89CD-74415031A85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77206" y="3314700"/>
            <a:ext cx="3648075" cy="168361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11" name="矩形 10">
            <a:extLst>
              <a:ext uri="{FF2B5EF4-FFF2-40B4-BE49-F238E27FC236}">
                <a16:creationId xmlns:a16="http://schemas.microsoft.com/office/drawing/2014/main" id="{906657D1-3137-4A62-AF29-98EC56D7DDC2}"/>
              </a:ext>
            </a:extLst>
          </p:cNvPr>
          <p:cNvSpPr/>
          <p:nvPr/>
        </p:nvSpPr>
        <p:spPr>
          <a:xfrm>
            <a:off x="467544" y="400227"/>
            <a:ext cx="8208912" cy="646331"/>
          </a:xfrm>
          <a:prstGeom prst="rect">
            <a:avLst/>
          </a:prstGeom>
        </p:spPr>
        <p:txBody>
          <a:bodyPr wrap="square">
            <a:spAutoFit/>
          </a:bodyPr>
          <a:lstStyle/>
          <a:p>
            <a:r>
              <a:rPr lang="zh-CN" altLang="en-US">
                <a:solidFill>
                  <a:srgbClr val="007C6A"/>
                </a:solidFill>
              </a:rPr>
              <a:t>用户</a:t>
            </a:r>
            <a:r>
              <a:rPr lang="en-US" altLang="zh-CN">
                <a:solidFill>
                  <a:srgbClr val="007C6A"/>
                </a:solidFill>
              </a:rPr>
              <a:t>ID</a:t>
            </a:r>
            <a:r>
              <a:rPr lang="zh-CN" altLang="en-US">
                <a:solidFill>
                  <a:srgbClr val="007C6A"/>
                </a:solidFill>
              </a:rPr>
              <a:t>为查找的</a:t>
            </a:r>
            <a:r>
              <a:rPr lang="en-US" altLang="zh-CN">
                <a:solidFill>
                  <a:srgbClr val="007C6A"/>
                </a:solidFill>
              </a:rPr>
              <a:t>key</a:t>
            </a:r>
            <a:r>
              <a:rPr lang="zh-CN" altLang="en-US">
                <a:solidFill>
                  <a:srgbClr val="007C6A"/>
                </a:solidFill>
              </a:rPr>
              <a:t>，存储的</a:t>
            </a:r>
            <a:r>
              <a:rPr lang="en-US" altLang="zh-CN">
                <a:solidFill>
                  <a:srgbClr val="007C6A"/>
                </a:solidFill>
              </a:rPr>
              <a:t>value</a:t>
            </a:r>
            <a:r>
              <a:rPr lang="zh-CN" altLang="en-US">
                <a:solidFill>
                  <a:srgbClr val="007C6A"/>
                </a:solidFill>
              </a:rPr>
              <a:t>用户对象包含姓名，年龄，生日等信息，如果用普通的</a:t>
            </a:r>
            <a:r>
              <a:rPr lang="en-US" altLang="zh-CN">
                <a:solidFill>
                  <a:srgbClr val="007C6A"/>
                </a:solidFill>
              </a:rPr>
              <a:t>key/value</a:t>
            </a:r>
            <a:r>
              <a:rPr lang="zh-CN" altLang="en-US">
                <a:solidFill>
                  <a:srgbClr val="007C6A"/>
                </a:solidFill>
              </a:rPr>
              <a:t>结构来存储，主要有以下</a:t>
            </a:r>
            <a:r>
              <a:rPr lang="en-US" altLang="zh-CN">
                <a:solidFill>
                  <a:srgbClr val="007C6A"/>
                </a:solidFill>
              </a:rPr>
              <a:t>2</a:t>
            </a:r>
            <a:r>
              <a:rPr lang="zh-CN" altLang="en-US">
                <a:solidFill>
                  <a:srgbClr val="007C6A"/>
                </a:solidFill>
              </a:rPr>
              <a:t>种存储方式：</a:t>
            </a:r>
          </a:p>
        </p:txBody>
      </p:sp>
      <p:sp>
        <p:nvSpPr>
          <p:cNvPr id="12" name="矩形 11">
            <a:extLst>
              <a:ext uri="{FF2B5EF4-FFF2-40B4-BE49-F238E27FC236}">
                <a16:creationId xmlns:a16="http://schemas.microsoft.com/office/drawing/2014/main" id="{F0541FB0-A90A-403F-8AC6-76CA9891A123}"/>
              </a:ext>
            </a:extLst>
          </p:cNvPr>
          <p:cNvSpPr/>
          <p:nvPr/>
        </p:nvSpPr>
        <p:spPr>
          <a:xfrm>
            <a:off x="402551" y="2760824"/>
            <a:ext cx="3240360" cy="523220"/>
          </a:xfrm>
          <a:prstGeom prst="rect">
            <a:avLst/>
          </a:prstGeom>
        </p:spPr>
        <p:txBody>
          <a:bodyPr wrap="square">
            <a:spAutoFit/>
          </a:bodyPr>
          <a:lstStyle/>
          <a:p>
            <a:r>
              <a:rPr lang="zh-CN" altLang="en-US" sz="1400" b="1">
                <a:solidFill>
                  <a:srgbClr val="007C6A"/>
                </a:solidFill>
              </a:rPr>
              <a:t>每次修改用户的某个属性需要，先反序列化改好后再序列化回去。开销较大。</a:t>
            </a:r>
          </a:p>
        </p:txBody>
      </p:sp>
      <p:sp>
        <p:nvSpPr>
          <p:cNvPr id="13" name="矩形 12">
            <a:extLst>
              <a:ext uri="{FF2B5EF4-FFF2-40B4-BE49-F238E27FC236}">
                <a16:creationId xmlns:a16="http://schemas.microsoft.com/office/drawing/2014/main" id="{D20DAA1D-B532-484A-872A-E96CB0F041EF}"/>
              </a:ext>
            </a:extLst>
          </p:cNvPr>
          <p:cNvSpPr/>
          <p:nvPr/>
        </p:nvSpPr>
        <p:spPr>
          <a:xfrm>
            <a:off x="4850147" y="2770300"/>
            <a:ext cx="3240360" cy="307777"/>
          </a:xfrm>
          <a:prstGeom prst="rect">
            <a:avLst/>
          </a:prstGeom>
        </p:spPr>
        <p:txBody>
          <a:bodyPr wrap="square">
            <a:spAutoFit/>
          </a:bodyPr>
          <a:lstStyle/>
          <a:p>
            <a:r>
              <a:rPr lang="zh-CN" altLang="en-US" sz="1400" b="1">
                <a:solidFill>
                  <a:srgbClr val="007C6A"/>
                </a:solidFill>
              </a:rPr>
              <a:t>用户</a:t>
            </a:r>
            <a:r>
              <a:rPr lang="en-US" altLang="zh-CN" sz="1400" b="1">
                <a:solidFill>
                  <a:srgbClr val="007C6A"/>
                </a:solidFill>
              </a:rPr>
              <a:t>ID</a:t>
            </a:r>
            <a:r>
              <a:rPr lang="zh-CN" altLang="en-US" sz="1400" b="1">
                <a:solidFill>
                  <a:srgbClr val="007C6A"/>
                </a:solidFill>
              </a:rPr>
              <a:t>数据冗余</a:t>
            </a:r>
          </a:p>
        </p:txBody>
      </p:sp>
      <p:sp>
        <p:nvSpPr>
          <p:cNvPr id="14" name="矩形 13">
            <a:extLst>
              <a:ext uri="{FF2B5EF4-FFF2-40B4-BE49-F238E27FC236}">
                <a16:creationId xmlns:a16="http://schemas.microsoft.com/office/drawing/2014/main" id="{D5F17F1C-C1ED-4DB3-8E1C-3483CC7B4260}"/>
              </a:ext>
            </a:extLst>
          </p:cNvPr>
          <p:cNvSpPr/>
          <p:nvPr/>
        </p:nvSpPr>
        <p:spPr>
          <a:xfrm>
            <a:off x="5328735" y="3617223"/>
            <a:ext cx="3240360" cy="954107"/>
          </a:xfrm>
          <a:prstGeom prst="rect">
            <a:avLst/>
          </a:prstGeom>
        </p:spPr>
        <p:txBody>
          <a:bodyPr wrap="square">
            <a:spAutoFit/>
          </a:bodyPr>
          <a:lstStyle/>
          <a:p>
            <a:r>
              <a:rPr lang="zh-CN" altLang="en-US" sz="1400" b="1">
                <a:solidFill>
                  <a:srgbClr val="007C6A"/>
                </a:solidFill>
              </a:rPr>
              <a:t>通过 </a:t>
            </a:r>
            <a:r>
              <a:rPr lang="en-US" altLang="zh-CN" sz="1400" b="1">
                <a:solidFill>
                  <a:srgbClr val="007C6A"/>
                </a:solidFill>
              </a:rPr>
              <a:t>key(</a:t>
            </a:r>
            <a:r>
              <a:rPr lang="zh-CN" altLang="en-US" sz="1400" b="1">
                <a:solidFill>
                  <a:srgbClr val="007C6A"/>
                </a:solidFill>
              </a:rPr>
              <a:t>用户</a:t>
            </a:r>
            <a:r>
              <a:rPr lang="en-US" altLang="zh-CN" sz="1400" b="1">
                <a:solidFill>
                  <a:srgbClr val="007C6A"/>
                </a:solidFill>
              </a:rPr>
              <a:t>ID) + field(</a:t>
            </a:r>
            <a:r>
              <a:rPr lang="zh-CN" altLang="en-US" sz="1400" b="1">
                <a:solidFill>
                  <a:srgbClr val="007C6A"/>
                </a:solidFill>
              </a:rPr>
              <a:t>属性标签</a:t>
            </a:r>
            <a:r>
              <a:rPr lang="en-US" altLang="zh-CN" sz="1400" b="1">
                <a:solidFill>
                  <a:srgbClr val="007C6A"/>
                </a:solidFill>
              </a:rPr>
              <a:t>) </a:t>
            </a:r>
            <a:r>
              <a:rPr lang="zh-CN" altLang="en-US" sz="1400" b="1">
                <a:solidFill>
                  <a:srgbClr val="007C6A"/>
                </a:solidFill>
              </a:rPr>
              <a:t>就可以操作对应属性数据了，既不需要重复存储数据，也不会带来序列化和并发修改控制的问题</a:t>
            </a:r>
          </a:p>
        </p:txBody>
      </p:sp>
    </p:spTree>
    <p:custDataLst>
      <p:tags r:id="rId1"/>
    </p:custDataLst>
    <p:extLst>
      <p:ext uri="{BB962C8B-B14F-4D97-AF65-F5344CB8AC3E}">
        <p14:creationId xmlns:p14="http://schemas.microsoft.com/office/powerpoint/2010/main" val="2759123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5970" y="117"/>
            <a:ext cx="3106941" cy="400110"/>
          </a:xfrm>
          <a:prstGeom prst="rect">
            <a:avLst/>
          </a:prstGeom>
          <a:noFill/>
          <a:ln>
            <a:noFill/>
          </a:ln>
        </p:spPr>
        <p:txBody>
          <a:bodyPr wrap="none" rtlCol="0" anchor="t">
            <a:spAutoFit/>
          </a:bodyPr>
          <a:lstStyle/>
          <a:p>
            <a:pPr algn="ctr"/>
            <a:r>
              <a:rPr lang="en-US" altLang="zh-CN" sz="2000">
                <a:ln/>
                <a:solidFill>
                  <a:schemeClr val="tx1"/>
                </a:solidFill>
                <a:effectLst>
                  <a:outerShdw blurRad="38100" dist="19050" dir="2700000" algn="tl" rotWithShape="0">
                    <a:schemeClr val="dk1">
                      <a:alpha val="40000"/>
                    </a:schemeClr>
                  </a:outerShdw>
                </a:effectLst>
              </a:rPr>
              <a:t>Redis</a:t>
            </a:r>
            <a:r>
              <a:rPr lang="zh-CN" altLang="en-US" sz="2000">
                <a:ln/>
                <a:effectLst>
                  <a:outerShdw blurRad="38100" dist="19050" dir="2700000" algn="tl" rotWithShape="0">
                    <a:schemeClr val="dk1">
                      <a:alpha val="40000"/>
                    </a:schemeClr>
                  </a:outerShdw>
                </a:effectLst>
              </a:rPr>
              <a:t>五大数据类型</a:t>
            </a:r>
            <a:r>
              <a:rPr lang="en-US" altLang="zh-CN" sz="2000">
                <a:ln/>
                <a:effectLst>
                  <a:outerShdw blurRad="38100" dist="19050" dir="2700000" algn="tl" rotWithShape="0">
                    <a:schemeClr val="dk1">
                      <a:alpha val="40000"/>
                    </a:schemeClr>
                  </a:outerShdw>
                </a:effectLst>
              </a:rPr>
              <a:t>--hash</a:t>
            </a:r>
            <a:endParaRPr lang="zh-CN" altLang="en-US" sz="2000">
              <a:ln/>
              <a:solidFill>
                <a:schemeClr val="tx1"/>
              </a:solidFill>
              <a:effectLst>
                <a:outerShdw blurRad="38100" dist="19050" dir="2700000" algn="tl" rotWithShape="0">
                  <a:schemeClr val="dk1">
                    <a:alpha val="40000"/>
                  </a:schemeClr>
                </a:outerShdw>
              </a:effectLst>
            </a:endParaRPr>
          </a:p>
        </p:txBody>
      </p:sp>
      <p:sp>
        <p:nvSpPr>
          <p:cNvPr id="10" name="矩形 9">
            <a:extLst>
              <a:ext uri="{FF2B5EF4-FFF2-40B4-BE49-F238E27FC236}">
                <a16:creationId xmlns:a16="http://schemas.microsoft.com/office/drawing/2014/main" id="{6C7C0DE8-08E1-42D1-9E8B-3F5150294E1D}"/>
              </a:ext>
            </a:extLst>
          </p:cNvPr>
          <p:cNvSpPr/>
          <p:nvPr/>
        </p:nvSpPr>
        <p:spPr>
          <a:xfrm>
            <a:off x="382757" y="613656"/>
            <a:ext cx="5112568" cy="369332"/>
          </a:xfrm>
          <a:prstGeom prst="rect">
            <a:avLst/>
          </a:prstGeom>
        </p:spPr>
        <p:txBody>
          <a:bodyPr wrap="square">
            <a:spAutoFit/>
          </a:bodyPr>
          <a:lstStyle/>
          <a:p>
            <a:pPr marL="285750" indent="-285750">
              <a:buFont typeface="Wingdings" panose="05000000000000000000" pitchFamily="2" charset="2"/>
              <a:buChar char="Ø"/>
            </a:pPr>
            <a:r>
              <a:rPr lang="en-US" altLang="zh-CN" dirty="0" err="1">
                <a:solidFill>
                  <a:srgbClr val="007C6A"/>
                </a:solidFill>
                <a:latin typeface="Verdana" panose="020B0604030504040204" pitchFamily="34" charset="0"/>
              </a:rPr>
              <a:t>hset</a:t>
            </a:r>
            <a:r>
              <a:rPr lang="en-US" altLang="zh-CN" dirty="0">
                <a:solidFill>
                  <a:srgbClr val="007C6A"/>
                </a:solidFill>
                <a:latin typeface="Verdana" panose="020B0604030504040204" pitchFamily="34" charset="0"/>
              </a:rPr>
              <a:t> &lt;key&gt;  </a:t>
            </a:r>
            <a:r>
              <a:rPr lang="en-US" altLang="zh-CN" dirty="0" smtClean="0">
                <a:solidFill>
                  <a:srgbClr val="007C6A"/>
                </a:solidFill>
                <a:latin typeface="Verdana" panose="020B0604030504040204" pitchFamily="34" charset="0"/>
              </a:rPr>
              <a:t>&lt;field&gt;  </a:t>
            </a:r>
            <a:r>
              <a:rPr lang="en-US" altLang="zh-CN" dirty="0">
                <a:solidFill>
                  <a:srgbClr val="007C6A"/>
                </a:solidFill>
                <a:latin typeface="Verdana" panose="020B0604030504040204" pitchFamily="34" charset="0"/>
              </a:rPr>
              <a:t>&lt;value&gt;</a:t>
            </a:r>
            <a:endParaRPr lang="zh-CN" altLang="en-US" dirty="0">
              <a:solidFill>
                <a:srgbClr val="007C6A"/>
              </a:solidFill>
              <a:latin typeface="Verdana" panose="020B0604030504040204" pitchFamily="34" charset="0"/>
            </a:endParaRPr>
          </a:p>
        </p:txBody>
      </p:sp>
      <p:sp>
        <p:nvSpPr>
          <p:cNvPr id="15" name="矩形 14">
            <a:extLst>
              <a:ext uri="{FF2B5EF4-FFF2-40B4-BE49-F238E27FC236}">
                <a16:creationId xmlns:a16="http://schemas.microsoft.com/office/drawing/2014/main" id="{CB6230B4-51B8-4D4A-8C49-03AD1528A748}"/>
              </a:ext>
            </a:extLst>
          </p:cNvPr>
          <p:cNvSpPr/>
          <p:nvPr/>
        </p:nvSpPr>
        <p:spPr>
          <a:xfrm>
            <a:off x="670789" y="1147329"/>
            <a:ext cx="6696744" cy="389466"/>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a:solidFill>
                  <a:srgbClr val="007C6A"/>
                </a:solidFill>
                <a:latin typeface="Verdana" panose="020B0604030504040204" pitchFamily="34" charset="0"/>
              </a:rPr>
              <a:t>给</a:t>
            </a:r>
            <a:r>
              <a:rPr lang="en-US" altLang="zh-CN">
                <a:solidFill>
                  <a:srgbClr val="007C6A"/>
                </a:solidFill>
                <a:latin typeface="Verdana" panose="020B0604030504040204" pitchFamily="34" charset="0"/>
              </a:rPr>
              <a:t>&lt;key&gt;</a:t>
            </a:r>
            <a:r>
              <a:rPr lang="zh-CN" altLang="en-US">
                <a:solidFill>
                  <a:srgbClr val="007C6A"/>
                </a:solidFill>
                <a:latin typeface="Verdana" panose="020B0604030504040204" pitchFamily="34" charset="0"/>
              </a:rPr>
              <a:t>集合中的  </a:t>
            </a:r>
            <a:r>
              <a:rPr lang="en-US" altLang="zh-CN">
                <a:solidFill>
                  <a:srgbClr val="007C6A"/>
                </a:solidFill>
                <a:latin typeface="Verdana" panose="020B0604030504040204" pitchFamily="34" charset="0"/>
              </a:rPr>
              <a:t>&lt;field&gt;</a:t>
            </a:r>
            <a:r>
              <a:rPr lang="zh-CN" altLang="en-US">
                <a:solidFill>
                  <a:srgbClr val="007C6A"/>
                </a:solidFill>
                <a:latin typeface="Verdana" panose="020B0604030504040204" pitchFamily="34" charset="0"/>
              </a:rPr>
              <a:t>键赋值</a:t>
            </a:r>
            <a:r>
              <a:rPr lang="en-US" altLang="zh-CN">
                <a:solidFill>
                  <a:srgbClr val="007C6A"/>
                </a:solidFill>
                <a:latin typeface="Verdana" panose="020B0604030504040204" pitchFamily="34" charset="0"/>
              </a:rPr>
              <a:t>&lt;value&gt;</a:t>
            </a:r>
            <a:endParaRPr lang="zh-CN" altLang="en-US">
              <a:solidFill>
                <a:srgbClr val="007C6A"/>
              </a:solidFill>
              <a:latin typeface="Verdana" panose="020B0604030504040204" pitchFamily="34" charset="0"/>
            </a:endParaRPr>
          </a:p>
        </p:txBody>
      </p:sp>
      <p:sp>
        <p:nvSpPr>
          <p:cNvPr id="16" name="矩形 15">
            <a:extLst>
              <a:ext uri="{FF2B5EF4-FFF2-40B4-BE49-F238E27FC236}">
                <a16:creationId xmlns:a16="http://schemas.microsoft.com/office/drawing/2014/main" id="{58CCBA32-CB26-4C08-8568-F7141D961E0A}"/>
              </a:ext>
            </a:extLst>
          </p:cNvPr>
          <p:cNvSpPr/>
          <p:nvPr/>
        </p:nvSpPr>
        <p:spPr>
          <a:xfrm>
            <a:off x="407229" y="2341848"/>
            <a:ext cx="5112568" cy="369332"/>
          </a:xfrm>
          <a:prstGeom prst="rect">
            <a:avLst/>
          </a:prstGeom>
        </p:spPr>
        <p:txBody>
          <a:bodyPr wrap="square">
            <a:spAutoFit/>
          </a:bodyPr>
          <a:lstStyle/>
          <a:p>
            <a:pPr marL="285750" indent="-285750">
              <a:buFont typeface="Wingdings" panose="05000000000000000000" pitchFamily="2" charset="2"/>
              <a:buChar char="Ø"/>
            </a:pPr>
            <a:r>
              <a:rPr lang="en-US" altLang="zh-CN" dirty="0" err="1">
                <a:solidFill>
                  <a:srgbClr val="007C6A"/>
                </a:solidFill>
                <a:latin typeface="Verdana" panose="020B0604030504040204" pitchFamily="34" charset="0"/>
              </a:rPr>
              <a:t>hget</a:t>
            </a:r>
            <a:r>
              <a:rPr lang="en-US" altLang="zh-CN" dirty="0">
                <a:solidFill>
                  <a:srgbClr val="007C6A"/>
                </a:solidFill>
                <a:latin typeface="Verdana" panose="020B0604030504040204" pitchFamily="34" charset="0"/>
              </a:rPr>
              <a:t> &lt;key1&gt;  &lt;field&gt;   </a:t>
            </a:r>
            <a:endParaRPr lang="zh-CN" altLang="en-US" dirty="0">
              <a:solidFill>
                <a:srgbClr val="007C6A"/>
              </a:solidFill>
              <a:latin typeface="Verdana" panose="020B0604030504040204" pitchFamily="34" charset="0"/>
            </a:endParaRPr>
          </a:p>
        </p:txBody>
      </p:sp>
      <p:sp>
        <p:nvSpPr>
          <p:cNvPr id="17" name="矩形 16">
            <a:extLst>
              <a:ext uri="{FF2B5EF4-FFF2-40B4-BE49-F238E27FC236}">
                <a16:creationId xmlns:a16="http://schemas.microsoft.com/office/drawing/2014/main" id="{B3BBEA6C-9630-4BBC-96E2-B0C42EBFC123}"/>
              </a:ext>
            </a:extLst>
          </p:cNvPr>
          <p:cNvSpPr/>
          <p:nvPr/>
        </p:nvSpPr>
        <p:spPr>
          <a:xfrm>
            <a:off x="695261" y="2875521"/>
            <a:ext cx="6696744" cy="389466"/>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从</a:t>
            </a:r>
            <a:r>
              <a:rPr lang="en-US" altLang="zh-CN">
                <a:solidFill>
                  <a:srgbClr val="007C6A"/>
                </a:solidFill>
                <a:latin typeface="Verdana" panose="020B0604030504040204" pitchFamily="34" charset="0"/>
              </a:rPr>
              <a:t>&lt;key1&gt;</a:t>
            </a:r>
            <a:r>
              <a:rPr lang="zh-CN" altLang="en-US">
                <a:solidFill>
                  <a:srgbClr val="007C6A"/>
                </a:solidFill>
                <a:latin typeface="Verdana" panose="020B0604030504040204" pitchFamily="34" charset="0"/>
              </a:rPr>
              <a:t>集合</a:t>
            </a:r>
            <a:r>
              <a:rPr lang="en-US" altLang="zh-CN">
                <a:solidFill>
                  <a:srgbClr val="007C6A"/>
                </a:solidFill>
                <a:latin typeface="Verdana" panose="020B0604030504040204" pitchFamily="34" charset="0"/>
              </a:rPr>
              <a:t>&lt;field&gt; </a:t>
            </a:r>
            <a:r>
              <a:rPr lang="zh-CN" altLang="en-US">
                <a:solidFill>
                  <a:srgbClr val="007C6A"/>
                </a:solidFill>
                <a:latin typeface="Verdana" panose="020B0604030504040204" pitchFamily="34" charset="0"/>
              </a:rPr>
              <a:t>取出 </a:t>
            </a:r>
            <a:r>
              <a:rPr lang="en-US" altLang="zh-CN">
                <a:solidFill>
                  <a:srgbClr val="007C6A"/>
                </a:solidFill>
                <a:latin typeface="Verdana" panose="020B0604030504040204" pitchFamily="34" charset="0"/>
              </a:rPr>
              <a:t>value</a:t>
            </a:r>
            <a:r>
              <a:rPr lang="zh-CN" altLang="en-US">
                <a:solidFill>
                  <a:srgbClr val="007C6A"/>
                </a:solidFill>
                <a:latin typeface="Verdana" panose="020B0604030504040204" pitchFamily="34" charset="0"/>
              </a:rPr>
              <a:t> </a:t>
            </a:r>
          </a:p>
        </p:txBody>
      </p:sp>
      <p:sp>
        <p:nvSpPr>
          <p:cNvPr id="18" name="矩形 17">
            <a:extLst>
              <a:ext uri="{FF2B5EF4-FFF2-40B4-BE49-F238E27FC236}">
                <a16:creationId xmlns:a16="http://schemas.microsoft.com/office/drawing/2014/main" id="{FE997FF9-3902-4837-A07A-2A3DDF1127FE}"/>
              </a:ext>
            </a:extLst>
          </p:cNvPr>
          <p:cNvSpPr/>
          <p:nvPr/>
        </p:nvSpPr>
        <p:spPr>
          <a:xfrm>
            <a:off x="526773" y="4070040"/>
            <a:ext cx="7560840" cy="369332"/>
          </a:xfrm>
          <a:prstGeom prst="rect">
            <a:avLst/>
          </a:prstGeom>
        </p:spPr>
        <p:txBody>
          <a:bodyPr wrap="square">
            <a:spAutoFit/>
          </a:bodyPr>
          <a:lstStyle/>
          <a:p>
            <a:pPr marL="285750" indent="-285750">
              <a:buFont typeface="Wingdings" panose="05000000000000000000" pitchFamily="2" charset="2"/>
              <a:buChar char="Ø"/>
            </a:pPr>
            <a:r>
              <a:rPr lang="en-US" altLang="zh-CN" dirty="0" err="1">
                <a:solidFill>
                  <a:srgbClr val="007C6A"/>
                </a:solidFill>
                <a:latin typeface="Verdana" panose="020B0604030504040204" pitchFamily="34" charset="0"/>
              </a:rPr>
              <a:t>hmset</a:t>
            </a:r>
            <a:r>
              <a:rPr lang="en-US" altLang="zh-CN" dirty="0">
                <a:solidFill>
                  <a:srgbClr val="007C6A"/>
                </a:solidFill>
                <a:latin typeface="Verdana" panose="020B0604030504040204" pitchFamily="34" charset="0"/>
              </a:rPr>
              <a:t> &lt;key1&gt;  &lt;field1&gt; &lt;value1&gt; &lt;field2&gt; &lt;value2&gt;...   </a:t>
            </a:r>
            <a:endParaRPr lang="zh-CN" altLang="en-US" dirty="0">
              <a:solidFill>
                <a:srgbClr val="007C6A"/>
              </a:solidFill>
              <a:latin typeface="Verdana" panose="020B0604030504040204" pitchFamily="34" charset="0"/>
            </a:endParaRPr>
          </a:p>
        </p:txBody>
      </p:sp>
      <p:sp>
        <p:nvSpPr>
          <p:cNvPr id="19" name="矩形 18">
            <a:extLst>
              <a:ext uri="{FF2B5EF4-FFF2-40B4-BE49-F238E27FC236}">
                <a16:creationId xmlns:a16="http://schemas.microsoft.com/office/drawing/2014/main" id="{9B8DBD0C-FD6C-4724-8BED-C2F45255270C}"/>
              </a:ext>
            </a:extLst>
          </p:cNvPr>
          <p:cNvSpPr/>
          <p:nvPr/>
        </p:nvSpPr>
        <p:spPr>
          <a:xfrm>
            <a:off x="814805" y="4603713"/>
            <a:ext cx="6696744" cy="387991"/>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批量设置</a:t>
            </a:r>
            <a:r>
              <a:rPr lang="en-US" altLang="zh-CN">
                <a:solidFill>
                  <a:srgbClr val="007C6A"/>
                </a:solidFill>
                <a:latin typeface="Verdana" panose="020B0604030504040204" pitchFamily="34" charset="0"/>
              </a:rPr>
              <a:t>hash</a:t>
            </a:r>
            <a:r>
              <a:rPr lang="zh-CN" altLang="en-US">
                <a:solidFill>
                  <a:srgbClr val="007C6A"/>
                </a:solidFill>
                <a:latin typeface="Verdana" panose="020B0604030504040204" pitchFamily="34" charset="0"/>
              </a:rPr>
              <a:t>的值</a:t>
            </a:r>
          </a:p>
        </p:txBody>
      </p:sp>
    </p:spTree>
    <p:custDataLst>
      <p:tags r:id="rId1"/>
    </p:custDataLst>
    <p:extLst>
      <p:ext uri="{BB962C8B-B14F-4D97-AF65-F5344CB8AC3E}">
        <p14:creationId xmlns:p14="http://schemas.microsoft.com/office/powerpoint/2010/main" val="11196308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5970" y="117"/>
            <a:ext cx="3106941" cy="400110"/>
          </a:xfrm>
          <a:prstGeom prst="rect">
            <a:avLst/>
          </a:prstGeom>
          <a:noFill/>
          <a:ln>
            <a:noFill/>
          </a:ln>
        </p:spPr>
        <p:txBody>
          <a:bodyPr wrap="none" rtlCol="0" anchor="t">
            <a:spAutoFit/>
          </a:bodyPr>
          <a:lstStyle/>
          <a:p>
            <a:pPr algn="ctr"/>
            <a:r>
              <a:rPr lang="en-US" altLang="zh-CN" sz="2000">
                <a:ln/>
                <a:solidFill>
                  <a:schemeClr val="tx1"/>
                </a:solidFill>
                <a:effectLst>
                  <a:outerShdw blurRad="38100" dist="19050" dir="2700000" algn="tl" rotWithShape="0">
                    <a:schemeClr val="dk1">
                      <a:alpha val="40000"/>
                    </a:schemeClr>
                  </a:outerShdw>
                </a:effectLst>
              </a:rPr>
              <a:t>Redis</a:t>
            </a:r>
            <a:r>
              <a:rPr lang="zh-CN" altLang="en-US" sz="2000">
                <a:ln/>
                <a:effectLst>
                  <a:outerShdw blurRad="38100" dist="19050" dir="2700000" algn="tl" rotWithShape="0">
                    <a:schemeClr val="dk1">
                      <a:alpha val="40000"/>
                    </a:schemeClr>
                  </a:outerShdw>
                </a:effectLst>
              </a:rPr>
              <a:t>五大数据类型</a:t>
            </a:r>
            <a:r>
              <a:rPr lang="en-US" altLang="zh-CN" sz="2000">
                <a:ln/>
                <a:effectLst>
                  <a:outerShdw blurRad="38100" dist="19050" dir="2700000" algn="tl" rotWithShape="0">
                    <a:schemeClr val="dk1">
                      <a:alpha val="40000"/>
                    </a:schemeClr>
                  </a:outerShdw>
                </a:effectLst>
              </a:rPr>
              <a:t>--hash</a:t>
            </a:r>
            <a:endParaRPr lang="zh-CN" altLang="en-US" sz="2000">
              <a:ln/>
              <a:solidFill>
                <a:schemeClr val="tx1"/>
              </a:solidFill>
              <a:effectLst>
                <a:outerShdw blurRad="38100" dist="19050" dir="2700000" algn="tl" rotWithShape="0">
                  <a:schemeClr val="dk1">
                    <a:alpha val="40000"/>
                  </a:schemeClr>
                </a:outerShdw>
              </a:effectLst>
            </a:endParaRPr>
          </a:p>
        </p:txBody>
      </p:sp>
      <p:sp>
        <p:nvSpPr>
          <p:cNvPr id="9" name="矩形 8">
            <a:extLst>
              <a:ext uri="{FF2B5EF4-FFF2-40B4-BE49-F238E27FC236}">
                <a16:creationId xmlns:a16="http://schemas.microsoft.com/office/drawing/2014/main" id="{19729324-6BAC-4106-B092-B80D695B0239}"/>
              </a:ext>
            </a:extLst>
          </p:cNvPr>
          <p:cNvSpPr/>
          <p:nvPr/>
        </p:nvSpPr>
        <p:spPr>
          <a:xfrm>
            <a:off x="340770" y="400227"/>
            <a:ext cx="5112568" cy="646331"/>
          </a:xfrm>
          <a:prstGeom prst="rect">
            <a:avLst/>
          </a:prstGeom>
        </p:spPr>
        <p:txBody>
          <a:bodyPr wrap="square">
            <a:spAutoFit/>
          </a:bodyPr>
          <a:lstStyle/>
          <a:p>
            <a:pPr marL="285750" indent="-285750">
              <a:buFont typeface="Wingdings" panose="05000000000000000000" pitchFamily="2" charset="2"/>
              <a:buChar char="Ø"/>
            </a:pPr>
            <a:r>
              <a:rPr lang="en-US" altLang="zh-CN" dirty="0" err="1">
                <a:solidFill>
                  <a:srgbClr val="007C6A"/>
                </a:solidFill>
                <a:latin typeface="Verdana" panose="020B0604030504040204" pitchFamily="34" charset="0"/>
              </a:rPr>
              <a:t>hexists</a:t>
            </a:r>
            <a:r>
              <a:rPr lang="en-US" altLang="zh-CN" dirty="0">
                <a:solidFill>
                  <a:srgbClr val="007C6A"/>
                </a:solidFill>
                <a:latin typeface="Verdana" panose="020B0604030504040204" pitchFamily="34" charset="0"/>
              </a:rPr>
              <a:t> key  &lt;field&gt;</a:t>
            </a:r>
          </a:p>
          <a:p>
            <a:endParaRPr lang="zh-CN" altLang="en-US" dirty="0">
              <a:solidFill>
                <a:srgbClr val="007C6A"/>
              </a:solidFill>
              <a:latin typeface="Verdana" panose="020B0604030504040204" pitchFamily="34" charset="0"/>
            </a:endParaRPr>
          </a:p>
        </p:txBody>
      </p:sp>
      <p:sp>
        <p:nvSpPr>
          <p:cNvPr id="11" name="矩形 10">
            <a:extLst>
              <a:ext uri="{FF2B5EF4-FFF2-40B4-BE49-F238E27FC236}">
                <a16:creationId xmlns:a16="http://schemas.microsoft.com/office/drawing/2014/main" id="{E53C59DF-7C03-45BA-BF31-73E1EB5FA94C}"/>
              </a:ext>
            </a:extLst>
          </p:cNvPr>
          <p:cNvSpPr/>
          <p:nvPr/>
        </p:nvSpPr>
        <p:spPr>
          <a:xfrm>
            <a:off x="988842" y="760654"/>
            <a:ext cx="6696744" cy="389466"/>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dirty="0">
                <a:solidFill>
                  <a:srgbClr val="007C6A"/>
                </a:solidFill>
                <a:latin typeface="Verdana" panose="020B0604030504040204" pitchFamily="34" charset="0"/>
              </a:rPr>
              <a:t>查看哈希表 </a:t>
            </a:r>
            <a:r>
              <a:rPr lang="en-US" altLang="zh-CN" dirty="0">
                <a:solidFill>
                  <a:srgbClr val="007C6A"/>
                </a:solidFill>
                <a:latin typeface="Verdana" panose="020B0604030504040204" pitchFamily="34" charset="0"/>
              </a:rPr>
              <a:t>key </a:t>
            </a:r>
            <a:r>
              <a:rPr lang="zh-CN" altLang="en-US" dirty="0">
                <a:solidFill>
                  <a:srgbClr val="007C6A"/>
                </a:solidFill>
                <a:latin typeface="Verdana" panose="020B0604030504040204" pitchFamily="34" charset="0"/>
              </a:rPr>
              <a:t>中，给定域 </a:t>
            </a:r>
            <a:r>
              <a:rPr lang="en-US" altLang="zh-CN" dirty="0">
                <a:solidFill>
                  <a:srgbClr val="007C6A"/>
                </a:solidFill>
                <a:latin typeface="Verdana" panose="020B0604030504040204" pitchFamily="34" charset="0"/>
              </a:rPr>
              <a:t>field </a:t>
            </a:r>
            <a:r>
              <a:rPr lang="zh-CN" altLang="en-US" dirty="0">
                <a:solidFill>
                  <a:srgbClr val="007C6A"/>
                </a:solidFill>
                <a:latin typeface="Verdana" panose="020B0604030504040204" pitchFamily="34" charset="0"/>
              </a:rPr>
              <a:t>是否存在。 </a:t>
            </a:r>
          </a:p>
        </p:txBody>
      </p:sp>
      <p:sp>
        <p:nvSpPr>
          <p:cNvPr id="12" name="矩形 11">
            <a:extLst>
              <a:ext uri="{FF2B5EF4-FFF2-40B4-BE49-F238E27FC236}">
                <a16:creationId xmlns:a16="http://schemas.microsoft.com/office/drawing/2014/main" id="{2889DF73-D1B9-498A-874F-87C30AC3F8A1}"/>
              </a:ext>
            </a:extLst>
          </p:cNvPr>
          <p:cNvSpPr/>
          <p:nvPr/>
        </p:nvSpPr>
        <p:spPr>
          <a:xfrm>
            <a:off x="340770" y="1241936"/>
            <a:ext cx="5112568" cy="369332"/>
          </a:xfrm>
          <a:prstGeom prst="rect">
            <a:avLst/>
          </a:prstGeom>
        </p:spPr>
        <p:txBody>
          <a:bodyPr wrap="square">
            <a:spAutoFit/>
          </a:bodyPr>
          <a:lstStyle/>
          <a:p>
            <a:pPr marL="285750" indent="-285750">
              <a:buFont typeface="Wingdings" panose="05000000000000000000" pitchFamily="2" charset="2"/>
              <a:buChar char="Ø"/>
            </a:pPr>
            <a:r>
              <a:rPr lang="en-US" altLang="zh-CN" dirty="0" err="1">
                <a:solidFill>
                  <a:srgbClr val="007C6A"/>
                </a:solidFill>
                <a:latin typeface="Verdana" panose="020B0604030504040204" pitchFamily="34" charset="0"/>
              </a:rPr>
              <a:t>hkeys</a:t>
            </a:r>
            <a:r>
              <a:rPr lang="en-US" altLang="zh-CN" dirty="0">
                <a:solidFill>
                  <a:srgbClr val="007C6A"/>
                </a:solidFill>
                <a:latin typeface="Verdana" panose="020B0604030504040204" pitchFamily="34" charset="0"/>
              </a:rPr>
              <a:t> &lt;key&gt;   </a:t>
            </a:r>
            <a:endParaRPr lang="zh-CN" altLang="en-US" dirty="0">
              <a:solidFill>
                <a:srgbClr val="007C6A"/>
              </a:solidFill>
              <a:latin typeface="Verdana" panose="020B0604030504040204" pitchFamily="34" charset="0"/>
            </a:endParaRPr>
          </a:p>
        </p:txBody>
      </p:sp>
      <p:sp>
        <p:nvSpPr>
          <p:cNvPr id="13" name="矩形 12">
            <a:extLst>
              <a:ext uri="{FF2B5EF4-FFF2-40B4-BE49-F238E27FC236}">
                <a16:creationId xmlns:a16="http://schemas.microsoft.com/office/drawing/2014/main" id="{26A77574-0674-42AD-9A22-54FA89E0F4A0}"/>
              </a:ext>
            </a:extLst>
          </p:cNvPr>
          <p:cNvSpPr/>
          <p:nvPr/>
        </p:nvSpPr>
        <p:spPr>
          <a:xfrm>
            <a:off x="317002" y="2043369"/>
            <a:ext cx="5160104" cy="424732"/>
          </a:xfrm>
          <a:prstGeom prst="rect">
            <a:avLst/>
          </a:prstGeom>
        </p:spPr>
        <p:txBody>
          <a:bodyPr wrap="square">
            <a:spAutoFit/>
          </a:bodyPr>
          <a:lstStyle/>
          <a:p>
            <a:pPr marL="285750" indent="-285750">
              <a:lnSpc>
                <a:spcPct val="120000"/>
              </a:lnSpc>
              <a:buFont typeface="Wingdings" panose="05000000000000000000" pitchFamily="2" charset="2"/>
              <a:buChar char="Ø"/>
            </a:pPr>
            <a:r>
              <a:rPr lang="en-US" altLang="zh-CN" dirty="0" err="1">
                <a:solidFill>
                  <a:srgbClr val="007C6A"/>
                </a:solidFill>
                <a:latin typeface="Verdana" panose="020B0604030504040204" pitchFamily="34" charset="0"/>
              </a:rPr>
              <a:t>hvals</a:t>
            </a:r>
            <a:r>
              <a:rPr lang="en-US" altLang="zh-CN" dirty="0">
                <a:solidFill>
                  <a:srgbClr val="007C6A"/>
                </a:solidFill>
                <a:latin typeface="Verdana" panose="020B0604030504040204" pitchFamily="34" charset="0"/>
              </a:rPr>
              <a:t> &lt;key&gt;   </a:t>
            </a:r>
            <a:r>
              <a:rPr lang="zh-CN" altLang="en-US" dirty="0">
                <a:solidFill>
                  <a:srgbClr val="007C6A"/>
                </a:solidFill>
                <a:latin typeface="Verdana" panose="020B0604030504040204" pitchFamily="34" charset="0"/>
              </a:rPr>
              <a:t> </a:t>
            </a:r>
          </a:p>
        </p:txBody>
      </p:sp>
      <p:sp>
        <p:nvSpPr>
          <p:cNvPr id="14" name="矩形 13">
            <a:extLst>
              <a:ext uri="{FF2B5EF4-FFF2-40B4-BE49-F238E27FC236}">
                <a16:creationId xmlns:a16="http://schemas.microsoft.com/office/drawing/2014/main" id="{B0B1A670-D090-4D2B-8360-3F2134312F6B}"/>
              </a:ext>
            </a:extLst>
          </p:cNvPr>
          <p:cNvSpPr/>
          <p:nvPr/>
        </p:nvSpPr>
        <p:spPr>
          <a:xfrm>
            <a:off x="340770" y="4010040"/>
            <a:ext cx="7560840" cy="369332"/>
          </a:xfrm>
          <a:prstGeom prst="rect">
            <a:avLst/>
          </a:prstGeom>
        </p:spPr>
        <p:txBody>
          <a:bodyPr wrap="square">
            <a:spAutoFit/>
          </a:bodyPr>
          <a:lstStyle/>
          <a:p>
            <a:pPr marL="285750" indent="-285750">
              <a:buFont typeface="Wingdings" panose="05000000000000000000" pitchFamily="2" charset="2"/>
              <a:buChar char="Ø"/>
            </a:pPr>
            <a:r>
              <a:rPr lang="en-US" altLang="zh-CN" dirty="0" err="1">
                <a:solidFill>
                  <a:srgbClr val="007C6A"/>
                </a:solidFill>
                <a:latin typeface="Verdana" panose="020B0604030504040204" pitchFamily="34" charset="0"/>
              </a:rPr>
              <a:t>hsetnx</a:t>
            </a:r>
            <a:r>
              <a:rPr lang="en-US" altLang="zh-CN" dirty="0">
                <a:solidFill>
                  <a:srgbClr val="007C6A"/>
                </a:solidFill>
                <a:latin typeface="Verdana" panose="020B0604030504040204" pitchFamily="34" charset="0"/>
              </a:rPr>
              <a:t> &lt;key&gt;  &lt;field&gt; &lt;value&gt;</a:t>
            </a:r>
            <a:endParaRPr lang="zh-CN" altLang="en-US" dirty="0">
              <a:solidFill>
                <a:srgbClr val="007C6A"/>
              </a:solidFill>
              <a:latin typeface="Verdana" panose="020B0604030504040204" pitchFamily="34" charset="0"/>
            </a:endParaRPr>
          </a:p>
        </p:txBody>
      </p:sp>
      <p:sp>
        <p:nvSpPr>
          <p:cNvPr id="20" name="矩形 19">
            <a:extLst>
              <a:ext uri="{FF2B5EF4-FFF2-40B4-BE49-F238E27FC236}">
                <a16:creationId xmlns:a16="http://schemas.microsoft.com/office/drawing/2014/main" id="{33EECE0D-46B3-4A70-9496-4F009F0EBF44}"/>
              </a:ext>
            </a:extLst>
          </p:cNvPr>
          <p:cNvSpPr/>
          <p:nvPr/>
        </p:nvSpPr>
        <p:spPr>
          <a:xfrm>
            <a:off x="988842" y="3518395"/>
            <a:ext cx="6696744" cy="398058"/>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dirty="0">
                <a:solidFill>
                  <a:srgbClr val="007C6A"/>
                </a:solidFill>
              </a:rPr>
              <a:t>为哈希表 </a:t>
            </a:r>
            <a:r>
              <a:rPr lang="en-US" altLang="zh-CN" dirty="0">
                <a:solidFill>
                  <a:srgbClr val="007C6A"/>
                </a:solidFill>
              </a:rPr>
              <a:t>key </a:t>
            </a:r>
            <a:r>
              <a:rPr lang="zh-CN" altLang="en-US" dirty="0">
                <a:solidFill>
                  <a:srgbClr val="007C6A"/>
                </a:solidFill>
              </a:rPr>
              <a:t>中的域 </a:t>
            </a:r>
            <a:r>
              <a:rPr lang="en-US" altLang="zh-CN" dirty="0">
                <a:solidFill>
                  <a:srgbClr val="007C6A"/>
                </a:solidFill>
              </a:rPr>
              <a:t>field </a:t>
            </a:r>
            <a:r>
              <a:rPr lang="zh-CN" altLang="en-US" dirty="0">
                <a:solidFill>
                  <a:srgbClr val="007C6A"/>
                </a:solidFill>
              </a:rPr>
              <a:t>的值加上增量 </a:t>
            </a:r>
            <a:r>
              <a:rPr lang="en-US" altLang="zh-CN" dirty="0">
                <a:solidFill>
                  <a:srgbClr val="007C6A"/>
                </a:solidFill>
              </a:rPr>
              <a:t>increment</a:t>
            </a:r>
            <a:r>
              <a:rPr lang="en-US" altLang="zh-CN" dirty="0">
                <a:solidFill>
                  <a:srgbClr val="007C6A"/>
                </a:solidFill>
                <a:latin typeface="Verdana" panose="020B0604030504040204" pitchFamily="34" charset="0"/>
              </a:rPr>
              <a:t> </a:t>
            </a:r>
            <a:endParaRPr lang="zh-CN" altLang="en-US" dirty="0">
              <a:solidFill>
                <a:srgbClr val="007C6A"/>
              </a:solidFill>
              <a:latin typeface="Verdana" panose="020B0604030504040204" pitchFamily="34" charset="0"/>
            </a:endParaRPr>
          </a:p>
        </p:txBody>
      </p:sp>
      <p:sp>
        <p:nvSpPr>
          <p:cNvPr id="21" name="矩形 20">
            <a:extLst>
              <a:ext uri="{FF2B5EF4-FFF2-40B4-BE49-F238E27FC236}">
                <a16:creationId xmlns:a16="http://schemas.microsoft.com/office/drawing/2014/main" id="{C277288B-F2D5-4539-93F0-DE8B6E7A35FD}"/>
              </a:ext>
            </a:extLst>
          </p:cNvPr>
          <p:cNvSpPr/>
          <p:nvPr/>
        </p:nvSpPr>
        <p:spPr>
          <a:xfrm>
            <a:off x="988842" y="1549952"/>
            <a:ext cx="6696744"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列出该</a:t>
            </a:r>
            <a:r>
              <a:rPr lang="en-US" altLang="zh-CN">
                <a:solidFill>
                  <a:srgbClr val="007C6A"/>
                </a:solidFill>
                <a:latin typeface="Verdana" panose="020B0604030504040204" pitchFamily="34" charset="0"/>
              </a:rPr>
              <a:t>hash</a:t>
            </a:r>
            <a:r>
              <a:rPr lang="zh-CN" altLang="en-US">
                <a:solidFill>
                  <a:srgbClr val="007C6A"/>
                </a:solidFill>
                <a:latin typeface="Verdana" panose="020B0604030504040204" pitchFamily="34" charset="0"/>
              </a:rPr>
              <a:t>集合的所有</a:t>
            </a:r>
            <a:r>
              <a:rPr lang="en-US" altLang="zh-CN">
                <a:solidFill>
                  <a:srgbClr val="007C6A"/>
                </a:solidFill>
                <a:latin typeface="Verdana" panose="020B0604030504040204" pitchFamily="34" charset="0"/>
              </a:rPr>
              <a:t>field</a:t>
            </a:r>
            <a:endParaRPr lang="zh-CN" altLang="en-US">
              <a:solidFill>
                <a:srgbClr val="007C6A"/>
              </a:solidFill>
              <a:latin typeface="Verdana" panose="020B0604030504040204" pitchFamily="34" charset="0"/>
            </a:endParaRPr>
          </a:p>
        </p:txBody>
      </p:sp>
      <p:sp>
        <p:nvSpPr>
          <p:cNvPr id="22" name="矩形 21">
            <a:extLst>
              <a:ext uri="{FF2B5EF4-FFF2-40B4-BE49-F238E27FC236}">
                <a16:creationId xmlns:a16="http://schemas.microsoft.com/office/drawing/2014/main" id="{7931A650-7320-498D-8142-A9CB0D1C223E}"/>
              </a:ext>
            </a:extLst>
          </p:cNvPr>
          <p:cNvSpPr/>
          <p:nvPr/>
        </p:nvSpPr>
        <p:spPr>
          <a:xfrm>
            <a:off x="988842" y="2443155"/>
            <a:ext cx="6696744"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列出该</a:t>
            </a:r>
            <a:r>
              <a:rPr lang="en-US" altLang="zh-CN">
                <a:solidFill>
                  <a:srgbClr val="007C6A"/>
                </a:solidFill>
                <a:latin typeface="Verdana" panose="020B0604030504040204" pitchFamily="34" charset="0"/>
              </a:rPr>
              <a:t>hash</a:t>
            </a:r>
            <a:r>
              <a:rPr lang="zh-CN" altLang="en-US">
                <a:solidFill>
                  <a:srgbClr val="007C6A"/>
                </a:solidFill>
                <a:latin typeface="Verdana" panose="020B0604030504040204" pitchFamily="34" charset="0"/>
              </a:rPr>
              <a:t>集合的所有</a:t>
            </a:r>
            <a:r>
              <a:rPr lang="en-US" altLang="zh-CN">
                <a:solidFill>
                  <a:srgbClr val="007C6A"/>
                </a:solidFill>
                <a:latin typeface="Verdana" panose="020B0604030504040204" pitchFamily="34" charset="0"/>
              </a:rPr>
              <a:t>value</a:t>
            </a:r>
            <a:endParaRPr lang="zh-CN" altLang="en-US">
              <a:solidFill>
                <a:srgbClr val="007C6A"/>
              </a:solidFill>
              <a:latin typeface="Verdana" panose="020B0604030504040204" pitchFamily="34" charset="0"/>
            </a:endParaRPr>
          </a:p>
        </p:txBody>
      </p:sp>
      <p:sp>
        <p:nvSpPr>
          <p:cNvPr id="23" name="矩形 22">
            <a:extLst>
              <a:ext uri="{FF2B5EF4-FFF2-40B4-BE49-F238E27FC236}">
                <a16:creationId xmlns:a16="http://schemas.microsoft.com/office/drawing/2014/main" id="{34607BDF-8F0E-48D2-9497-F54A0DF588CD}"/>
              </a:ext>
            </a:extLst>
          </p:cNvPr>
          <p:cNvSpPr/>
          <p:nvPr/>
        </p:nvSpPr>
        <p:spPr>
          <a:xfrm>
            <a:off x="340770" y="3008607"/>
            <a:ext cx="5160104" cy="424732"/>
          </a:xfrm>
          <a:prstGeom prst="rect">
            <a:avLst/>
          </a:prstGeom>
        </p:spPr>
        <p:txBody>
          <a:bodyPr wrap="square">
            <a:spAutoFit/>
          </a:bodyPr>
          <a:lstStyle/>
          <a:p>
            <a:pPr marL="285750" indent="-285750">
              <a:lnSpc>
                <a:spcPct val="120000"/>
              </a:lnSpc>
              <a:buFont typeface="Wingdings" panose="05000000000000000000" pitchFamily="2" charset="2"/>
              <a:buChar char="Ø"/>
            </a:pPr>
            <a:r>
              <a:rPr lang="en-US" altLang="zh-CN" dirty="0" err="1">
                <a:solidFill>
                  <a:srgbClr val="007C6A"/>
                </a:solidFill>
                <a:latin typeface="Verdana" panose="020B0604030504040204" pitchFamily="34" charset="0"/>
              </a:rPr>
              <a:t>hincrby</a:t>
            </a:r>
            <a:r>
              <a:rPr lang="en-US" altLang="zh-CN" dirty="0">
                <a:solidFill>
                  <a:srgbClr val="007C6A"/>
                </a:solidFill>
                <a:latin typeface="Verdana" panose="020B0604030504040204" pitchFamily="34" charset="0"/>
              </a:rPr>
              <a:t> &lt;key&gt; &lt;field&gt;  &lt;increment&gt;</a:t>
            </a:r>
            <a:r>
              <a:rPr lang="zh-CN" altLang="en-US" dirty="0">
                <a:solidFill>
                  <a:srgbClr val="007C6A"/>
                </a:solidFill>
                <a:latin typeface="Verdana" panose="020B0604030504040204" pitchFamily="34" charset="0"/>
              </a:rPr>
              <a:t> </a:t>
            </a:r>
          </a:p>
        </p:txBody>
      </p:sp>
      <p:sp>
        <p:nvSpPr>
          <p:cNvPr id="24" name="矩形 23">
            <a:extLst>
              <a:ext uri="{FF2B5EF4-FFF2-40B4-BE49-F238E27FC236}">
                <a16:creationId xmlns:a16="http://schemas.microsoft.com/office/drawing/2014/main" id="{A2038F78-CA8F-47E3-BEE4-F0651222E7CA}"/>
              </a:ext>
            </a:extLst>
          </p:cNvPr>
          <p:cNvSpPr/>
          <p:nvPr/>
        </p:nvSpPr>
        <p:spPr>
          <a:xfrm>
            <a:off x="988842" y="4472959"/>
            <a:ext cx="7791374"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dirty="0">
                <a:solidFill>
                  <a:srgbClr val="007C6A"/>
                </a:solidFill>
              </a:rPr>
              <a:t>将哈希表 </a:t>
            </a:r>
            <a:r>
              <a:rPr lang="en-US" altLang="zh-CN" dirty="0">
                <a:solidFill>
                  <a:srgbClr val="007C6A"/>
                </a:solidFill>
              </a:rPr>
              <a:t>key </a:t>
            </a:r>
            <a:r>
              <a:rPr lang="zh-CN" altLang="en-US" dirty="0">
                <a:solidFill>
                  <a:srgbClr val="007C6A"/>
                </a:solidFill>
              </a:rPr>
              <a:t>中的域 </a:t>
            </a:r>
            <a:r>
              <a:rPr lang="en-US" altLang="zh-CN" dirty="0">
                <a:solidFill>
                  <a:srgbClr val="007C6A"/>
                </a:solidFill>
              </a:rPr>
              <a:t>field </a:t>
            </a:r>
            <a:r>
              <a:rPr lang="zh-CN" altLang="en-US" dirty="0">
                <a:solidFill>
                  <a:srgbClr val="007C6A"/>
                </a:solidFill>
              </a:rPr>
              <a:t>的值设置为 </a:t>
            </a:r>
            <a:r>
              <a:rPr lang="en-US" altLang="zh-CN" dirty="0">
                <a:solidFill>
                  <a:srgbClr val="007C6A"/>
                </a:solidFill>
              </a:rPr>
              <a:t>value </a:t>
            </a:r>
            <a:r>
              <a:rPr lang="zh-CN" altLang="en-US" dirty="0">
                <a:solidFill>
                  <a:srgbClr val="007C6A"/>
                </a:solidFill>
              </a:rPr>
              <a:t>，当且仅当域 </a:t>
            </a:r>
            <a:r>
              <a:rPr lang="en-US" altLang="zh-CN" dirty="0">
                <a:solidFill>
                  <a:srgbClr val="007C6A"/>
                </a:solidFill>
              </a:rPr>
              <a:t>field </a:t>
            </a:r>
            <a:r>
              <a:rPr lang="zh-CN" altLang="en-US" dirty="0">
                <a:solidFill>
                  <a:srgbClr val="007C6A"/>
                </a:solidFill>
              </a:rPr>
              <a:t>不存在</a:t>
            </a:r>
            <a:r>
              <a:rPr lang="en-US" altLang="zh-CN" dirty="0">
                <a:solidFill>
                  <a:srgbClr val="007C6A"/>
                </a:solidFill>
              </a:rPr>
              <a:t> .</a:t>
            </a:r>
            <a:endParaRPr lang="zh-CN" altLang="en-US" dirty="0">
              <a:solidFill>
                <a:srgbClr val="007C6A"/>
              </a:solidFill>
              <a:latin typeface="Verdana" panose="020B0604030504040204" pitchFamily="34" charset="0"/>
            </a:endParaRPr>
          </a:p>
        </p:txBody>
      </p:sp>
    </p:spTree>
    <p:custDataLst>
      <p:tags r:id="rId1"/>
    </p:custDataLst>
    <p:extLst>
      <p:ext uri="{BB962C8B-B14F-4D97-AF65-F5344CB8AC3E}">
        <p14:creationId xmlns:p14="http://schemas.microsoft.com/office/powerpoint/2010/main" val="14945299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9251" y="117"/>
            <a:ext cx="3020379" cy="400110"/>
          </a:xfrm>
          <a:prstGeom prst="rect">
            <a:avLst/>
          </a:prstGeom>
          <a:noFill/>
          <a:ln>
            <a:noFill/>
          </a:ln>
        </p:spPr>
        <p:txBody>
          <a:bodyPr wrap="none" rtlCol="0" anchor="t">
            <a:spAutoFit/>
          </a:bodyPr>
          <a:lstStyle/>
          <a:p>
            <a:pPr algn="ctr"/>
            <a:r>
              <a:rPr lang="en-US" altLang="zh-CN" sz="2000">
                <a:ln/>
                <a:solidFill>
                  <a:schemeClr val="tx1"/>
                </a:solidFill>
                <a:effectLst>
                  <a:outerShdw blurRad="38100" dist="19050" dir="2700000" algn="tl" rotWithShape="0">
                    <a:schemeClr val="dk1">
                      <a:alpha val="40000"/>
                    </a:schemeClr>
                  </a:outerShdw>
                </a:effectLst>
              </a:rPr>
              <a:t>Redis</a:t>
            </a:r>
            <a:r>
              <a:rPr lang="zh-CN" altLang="en-US" sz="2000">
                <a:ln/>
                <a:effectLst>
                  <a:outerShdw blurRad="38100" dist="19050" dir="2700000" algn="tl" rotWithShape="0">
                    <a:schemeClr val="dk1">
                      <a:alpha val="40000"/>
                    </a:schemeClr>
                  </a:outerShdw>
                </a:effectLst>
              </a:rPr>
              <a:t>五大数据类型</a:t>
            </a:r>
            <a:r>
              <a:rPr lang="en-US" altLang="zh-CN" sz="2000">
                <a:ln/>
                <a:effectLst>
                  <a:outerShdw blurRad="38100" dist="19050" dir="2700000" algn="tl" rotWithShape="0">
                    <a:schemeClr val="dk1">
                      <a:alpha val="40000"/>
                    </a:schemeClr>
                  </a:outerShdw>
                </a:effectLst>
              </a:rPr>
              <a:t>--</a:t>
            </a:r>
            <a:r>
              <a:rPr lang="en-US" altLang="zh-CN" sz="2000" err="1">
                <a:ln/>
                <a:effectLst>
                  <a:outerShdw blurRad="38100" dist="19050" dir="2700000" algn="tl" rotWithShape="0">
                    <a:schemeClr val="dk1">
                      <a:alpha val="40000"/>
                    </a:schemeClr>
                  </a:outerShdw>
                </a:effectLst>
              </a:rPr>
              <a:t>zset</a:t>
            </a:r>
            <a:endParaRPr lang="zh-CN" altLang="en-US" sz="2000">
              <a:ln/>
              <a:solidFill>
                <a:schemeClr val="tx1"/>
              </a:solidFill>
              <a:effectLst>
                <a:outerShdw blurRad="38100" dist="19050" dir="2700000" algn="tl" rotWithShape="0">
                  <a:schemeClr val="dk1">
                    <a:alpha val="40000"/>
                  </a:schemeClr>
                </a:outerShdw>
              </a:effectLst>
            </a:endParaRPr>
          </a:p>
        </p:txBody>
      </p:sp>
      <p:sp>
        <p:nvSpPr>
          <p:cNvPr id="15" name="矩形 14">
            <a:extLst>
              <a:ext uri="{FF2B5EF4-FFF2-40B4-BE49-F238E27FC236}">
                <a16:creationId xmlns:a16="http://schemas.microsoft.com/office/drawing/2014/main" id="{9BEAA8D9-0FA4-4831-9D93-248CEA4367BD}"/>
              </a:ext>
            </a:extLst>
          </p:cNvPr>
          <p:cNvSpPr/>
          <p:nvPr/>
        </p:nvSpPr>
        <p:spPr>
          <a:xfrm>
            <a:off x="589045" y="1106335"/>
            <a:ext cx="7681810" cy="4154984"/>
          </a:xfrm>
          <a:prstGeom prst="rect">
            <a:avLst/>
          </a:prstGeom>
        </p:spPr>
        <p:txBody>
          <a:bodyPr wrap="square">
            <a:spAutoFit/>
          </a:bodyPr>
          <a:lstStyle/>
          <a:p>
            <a:r>
              <a:rPr lang="en-US" altLang="zh-CN" sz="2400" dirty="0">
                <a:solidFill>
                  <a:srgbClr val="007C6A"/>
                </a:solidFill>
                <a:latin typeface="Verdana" panose="020B0604030504040204" pitchFamily="34" charset="0"/>
                <a:ea typeface="Verdana" panose="020B0604030504040204" pitchFamily="34" charset="0"/>
                <a:cs typeface="Verdana" panose="020B0604030504040204" pitchFamily="34" charset="0"/>
              </a:rPr>
              <a:t>       </a:t>
            </a:r>
            <a:r>
              <a:rPr lang="en-US" altLang="zh-CN" sz="2400" dirty="0" err="1">
                <a:solidFill>
                  <a:srgbClr val="007C6A"/>
                </a:solidFill>
                <a:latin typeface="Verdana" panose="020B0604030504040204" pitchFamily="34" charset="0"/>
                <a:ea typeface="Verdana" panose="020B0604030504040204" pitchFamily="34" charset="0"/>
                <a:cs typeface="Verdana" panose="020B0604030504040204" pitchFamily="34" charset="0"/>
              </a:rPr>
              <a:t>Redis</a:t>
            </a:r>
            <a:r>
              <a:rPr lang="zh-CN" altLang="en-US" sz="2400" dirty="0">
                <a:solidFill>
                  <a:srgbClr val="007C6A"/>
                </a:solidFill>
                <a:latin typeface="Verdana" panose="020B0604030504040204" pitchFamily="34" charset="0"/>
                <a:cs typeface="Verdana" panose="020B0604030504040204" pitchFamily="34" charset="0"/>
              </a:rPr>
              <a:t>有序集合</a:t>
            </a:r>
            <a:r>
              <a:rPr lang="en-US" altLang="zh-CN" sz="2400" dirty="0" err="1">
                <a:solidFill>
                  <a:srgbClr val="007C6A"/>
                </a:solidFill>
                <a:latin typeface="Verdana" panose="020B0604030504040204" pitchFamily="34" charset="0"/>
                <a:cs typeface="Verdana" panose="020B0604030504040204" pitchFamily="34" charset="0"/>
              </a:rPr>
              <a:t>zset</a:t>
            </a:r>
            <a:r>
              <a:rPr lang="zh-CN" altLang="en-US" sz="2400" dirty="0">
                <a:solidFill>
                  <a:srgbClr val="007C6A"/>
                </a:solidFill>
                <a:latin typeface="Verdana" panose="020B0604030504040204" pitchFamily="34" charset="0"/>
                <a:cs typeface="Verdana" panose="020B0604030504040204" pitchFamily="34" charset="0"/>
              </a:rPr>
              <a:t>与普通集合</a:t>
            </a:r>
            <a:r>
              <a:rPr lang="en-US" altLang="zh-CN" sz="2400" dirty="0">
                <a:solidFill>
                  <a:srgbClr val="007C6A"/>
                </a:solidFill>
                <a:latin typeface="Verdana" panose="020B0604030504040204" pitchFamily="34" charset="0"/>
                <a:cs typeface="Verdana" panose="020B0604030504040204" pitchFamily="34" charset="0"/>
              </a:rPr>
              <a:t>set</a:t>
            </a:r>
            <a:r>
              <a:rPr lang="zh-CN" altLang="en-US" sz="2400" dirty="0">
                <a:solidFill>
                  <a:srgbClr val="007C6A"/>
                </a:solidFill>
                <a:latin typeface="Verdana" panose="020B0604030504040204" pitchFamily="34" charset="0"/>
                <a:cs typeface="Verdana" panose="020B0604030504040204" pitchFamily="34" charset="0"/>
              </a:rPr>
              <a:t>非常相似，是一个没有重复元素的字符串集合。不同之处是有序集合的没有成员都关联了一个</a:t>
            </a:r>
            <a:r>
              <a:rPr lang="zh-CN" altLang="en-US" sz="2400" b="1" dirty="0">
                <a:solidFill>
                  <a:srgbClr val="007C6A"/>
                </a:solidFill>
                <a:latin typeface="Verdana" panose="020B0604030504040204" pitchFamily="34" charset="0"/>
                <a:cs typeface="Verdana" panose="020B0604030504040204" pitchFamily="34" charset="0"/>
              </a:rPr>
              <a:t>评分（</a:t>
            </a:r>
            <a:r>
              <a:rPr lang="en-US" altLang="zh-CN" sz="2400" b="1" dirty="0">
                <a:solidFill>
                  <a:srgbClr val="007C6A"/>
                </a:solidFill>
                <a:latin typeface="Verdana" panose="020B0604030504040204" pitchFamily="34" charset="0"/>
                <a:ea typeface="Verdana" panose="020B0604030504040204" pitchFamily="34" charset="0"/>
                <a:cs typeface="Verdana" panose="020B0604030504040204" pitchFamily="34" charset="0"/>
              </a:rPr>
              <a:t>score</a:t>
            </a:r>
            <a:r>
              <a:rPr lang="zh-CN" altLang="en-US" sz="2400" b="1" dirty="0">
                <a:solidFill>
                  <a:srgbClr val="007C6A"/>
                </a:solidFill>
                <a:latin typeface="Verdana" panose="020B0604030504040204" pitchFamily="34" charset="0"/>
                <a:cs typeface="Verdana" panose="020B0604030504040204" pitchFamily="34" charset="0"/>
              </a:rPr>
              <a:t>） </a:t>
            </a:r>
            <a:r>
              <a:rPr lang="zh-CN" altLang="en-US" sz="2400" dirty="0">
                <a:solidFill>
                  <a:srgbClr val="007C6A"/>
                </a:solidFill>
                <a:latin typeface="Verdana" panose="020B0604030504040204" pitchFamily="34" charset="0"/>
                <a:cs typeface="Verdana" panose="020B0604030504040204" pitchFamily="34" charset="0"/>
              </a:rPr>
              <a:t>，这个</a:t>
            </a:r>
            <a:r>
              <a:rPr lang="zh-CN" altLang="en-US" sz="2400" b="1" dirty="0">
                <a:solidFill>
                  <a:srgbClr val="007C6A"/>
                </a:solidFill>
                <a:latin typeface="Verdana" panose="020B0604030504040204" pitchFamily="34" charset="0"/>
                <a:cs typeface="Verdana" panose="020B0604030504040204" pitchFamily="34" charset="0"/>
              </a:rPr>
              <a:t>评分（</a:t>
            </a:r>
            <a:r>
              <a:rPr lang="en-US" altLang="zh-CN" sz="2400" b="1" dirty="0">
                <a:solidFill>
                  <a:srgbClr val="007C6A"/>
                </a:solidFill>
                <a:latin typeface="Verdana" panose="020B0604030504040204" pitchFamily="34" charset="0"/>
                <a:ea typeface="Verdana" panose="020B0604030504040204" pitchFamily="34" charset="0"/>
                <a:cs typeface="Verdana" panose="020B0604030504040204" pitchFamily="34" charset="0"/>
              </a:rPr>
              <a:t>score</a:t>
            </a:r>
            <a:r>
              <a:rPr lang="zh-CN" altLang="en-US" sz="2400" b="1" dirty="0">
                <a:solidFill>
                  <a:srgbClr val="007C6A"/>
                </a:solidFill>
                <a:latin typeface="Verdana" panose="020B0604030504040204" pitchFamily="34" charset="0"/>
                <a:cs typeface="Verdana" panose="020B0604030504040204" pitchFamily="34" charset="0"/>
              </a:rPr>
              <a:t>）</a:t>
            </a:r>
            <a:r>
              <a:rPr lang="zh-CN" altLang="en-US" sz="2400" dirty="0">
                <a:solidFill>
                  <a:srgbClr val="007C6A"/>
                </a:solidFill>
                <a:latin typeface="Verdana" panose="020B0604030504040204" pitchFamily="34" charset="0"/>
                <a:cs typeface="Verdana" panose="020B0604030504040204" pitchFamily="34" charset="0"/>
              </a:rPr>
              <a:t>被用来按照从最低分到最高分的方式排序集合中的成员。集合的成员是唯一的，但是评分可以是重复了</a:t>
            </a:r>
            <a:r>
              <a:rPr lang="en-US" altLang="zh-CN" sz="2400" dirty="0">
                <a:solidFill>
                  <a:srgbClr val="007C6A"/>
                </a:solidFill>
                <a:latin typeface="Verdana" panose="020B0604030504040204" pitchFamily="34" charset="0"/>
                <a:ea typeface="Verdana" panose="020B0604030504040204" pitchFamily="34" charset="0"/>
                <a:cs typeface="Verdana" panose="020B0604030504040204" pitchFamily="34" charset="0"/>
              </a:rPr>
              <a:t> </a:t>
            </a:r>
            <a:r>
              <a:rPr lang="zh-CN" altLang="en-US" sz="2400" dirty="0">
                <a:solidFill>
                  <a:srgbClr val="007C6A"/>
                </a:solidFill>
                <a:latin typeface="Verdana" panose="020B0604030504040204" pitchFamily="34" charset="0"/>
                <a:cs typeface="Verdana" panose="020B0604030504040204" pitchFamily="34" charset="0"/>
              </a:rPr>
              <a:t>。</a:t>
            </a:r>
            <a:endParaRPr lang="en-US" altLang="zh-CN" sz="2400" dirty="0">
              <a:solidFill>
                <a:srgbClr val="007C6A"/>
              </a:solidFill>
              <a:latin typeface="Verdana" panose="020B0604030504040204" pitchFamily="34" charset="0"/>
              <a:ea typeface="Verdana" panose="020B0604030504040204" pitchFamily="34" charset="0"/>
              <a:cs typeface="Verdana" panose="020B0604030504040204" pitchFamily="34" charset="0"/>
            </a:endParaRPr>
          </a:p>
          <a:p>
            <a:r>
              <a:rPr lang="en-US" altLang="zh-CN" sz="2400" dirty="0">
                <a:solidFill>
                  <a:srgbClr val="007C6A"/>
                </a:solidFill>
                <a:latin typeface="Verdana" panose="020B0604030504040204" pitchFamily="34" charset="0"/>
                <a:ea typeface="Verdana" panose="020B0604030504040204" pitchFamily="34" charset="0"/>
                <a:cs typeface="Verdana" panose="020B0604030504040204" pitchFamily="34" charset="0"/>
              </a:rPr>
              <a:t>       </a:t>
            </a:r>
            <a:r>
              <a:rPr lang="zh-CN" altLang="en-US" sz="2400" dirty="0">
                <a:solidFill>
                  <a:srgbClr val="007C6A"/>
                </a:solidFill>
                <a:latin typeface="Verdana" panose="020B0604030504040204" pitchFamily="34" charset="0"/>
                <a:cs typeface="Verdana" panose="020B0604030504040204" pitchFamily="34" charset="0"/>
              </a:rPr>
              <a:t>因为元素是有序的</a:t>
            </a:r>
            <a:r>
              <a:rPr lang="en-US" altLang="zh-CN" sz="2400" dirty="0">
                <a:solidFill>
                  <a:srgbClr val="007C6A"/>
                </a:solidFill>
                <a:latin typeface="Verdana" panose="020B0604030504040204" pitchFamily="34" charset="0"/>
                <a:ea typeface="Verdana" panose="020B0604030504040204" pitchFamily="34" charset="0"/>
                <a:cs typeface="Verdana" panose="020B0604030504040204" pitchFamily="34" charset="0"/>
              </a:rPr>
              <a:t>, </a:t>
            </a:r>
            <a:r>
              <a:rPr lang="zh-CN" altLang="en-US" sz="2400" dirty="0">
                <a:solidFill>
                  <a:srgbClr val="007C6A"/>
                </a:solidFill>
                <a:latin typeface="Verdana" panose="020B0604030504040204" pitchFamily="34" charset="0"/>
                <a:cs typeface="Verdana" panose="020B0604030504040204" pitchFamily="34" charset="0"/>
              </a:rPr>
              <a:t>所以你也可以很快的根据评分（</a:t>
            </a:r>
            <a:r>
              <a:rPr lang="en-US" altLang="zh-CN" sz="2400" dirty="0">
                <a:solidFill>
                  <a:srgbClr val="007C6A"/>
                </a:solidFill>
                <a:latin typeface="Verdana" panose="020B0604030504040204" pitchFamily="34" charset="0"/>
                <a:ea typeface="Verdana" panose="020B0604030504040204" pitchFamily="34" charset="0"/>
                <a:cs typeface="Verdana" panose="020B0604030504040204" pitchFamily="34" charset="0"/>
              </a:rPr>
              <a:t>score</a:t>
            </a:r>
            <a:r>
              <a:rPr lang="zh-CN" altLang="en-US" sz="2400" dirty="0">
                <a:solidFill>
                  <a:srgbClr val="007C6A"/>
                </a:solidFill>
                <a:latin typeface="Verdana" panose="020B0604030504040204" pitchFamily="34" charset="0"/>
                <a:cs typeface="Verdana" panose="020B0604030504040204" pitchFamily="34" charset="0"/>
              </a:rPr>
              <a:t>）或者次序（</a:t>
            </a:r>
            <a:r>
              <a:rPr lang="en-US" altLang="zh-CN" sz="2400" dirty="0">
                <a:solidFill>
                  <a:srgbClr val="007C6A"/>
                </a:solidFill>
                <a:latin typeface="Verdana" panose="020B0604030504040204" pitchFamily="34" charset="0"/>
                <a:ea typeface="Verdana" panose="020B0604030504040204" pitchFamily="34" charset="0"/>
                <a:cs typeface="Verdana" panose="020B0604030504040204" pitchFamily="34" charset="0"/>
              </a:rPr>
              <a:t>position</a:t>
            </a:r>
            <a:r>
              <a:rPr lang="zh-CN" altLang="en-US" sz="2400" dirty="0">
                <a:solidFill>
                  <a:srgbClr val="007C6A"/>
                </a:solidFill>
                <a:latin typeface="Verdana" panose="020B0604030504040204" pitchFamily="34" charset="0"/>
                <a:cs typeface="Verdana" panose="020B0604030504040204" pitchFamily="34" charset="0"/>
              </a:rPr>
              <a:t>）来获取一个范围的元素。访问有序集合的中间元素也是非常快的</a:t>
            </a:r>
            <a:r>
              <a:rPr lang="en-US" altLang="zh-CN" sz="2400" dirty="0">
                <a:solidFill>
                  <a:srgbClr val="007C6A"/>
                </a:solidFill>
                <a:latin typeface="Verdana" panose="020B0604030504040204" pitchFamily="34" charset="0"/>
                <a:ea typeface="Verdana" panose="020B0604030504040204" pitchFamily="34" charset="0"/>
                <a:cs typeface="Verdana" panose="020B0604030504040204" pitchFamily="34" charset="0"/>
              </a:rPr>
              <a:t>,</a:t>
            </a:r>
            <a:r>
              <a:rPr lang="zh-CN" altLang="en-US" sz="2400" dirty="0">
                <a:solidFill>
                  <a:srgbClr val="007C6A"/>
                </a:solidFill>
                <a:latin typeface="Verdana" panose="020B0604030504040204" pitchFamily="34" charset="0"/>
                <a:cs typeface="Verdana" panose="020B0604030504040204" pitchFamily="34" charset="0"/>
              </a:rPr>
              <a:t>因此你能够使用有序集合作为一个没有重复成员的智能列表。</a:t>
            </a:r>
            <a:endParaRPr lang="en-US" altLang="zh-CN" sz="2400" dirty="0">
              <a:solidFill>
                <a:srgbClr val="007C6A"/>
              </a:solidFill>
              <a:latin typeface="Verdana" panose="020B0604030504040204" pitchFamily="34" charset="0"/>
              <a:ea typeface="Verdana" panose="020B0604030504040204" pitchFamily="34" charset="0"/>
              <a:cs typeface="Verdana" panose="020B0604030504040204" pitchFamily="34" charset="0"/>
            </a:endParaRPr>
          </a:p>
          <a:p>
            <a:r>
              <a:rPr lang="en-US" altLang="zh-CN" sz="2400" dirty="0">
                <a:solidFill>
                  <a:srgbClr val="007C6A"/>
                </a:solidFill>
                <a:latin typeface="Verdana" panose="020B0604030504040204" pitchFamily="34" charset="0"/>
                <a:ea typeface="Verdana" panose="020B0604030504040204" pitchFamily="34" charset="0"/>
                <a:cs typeface="Verdana" panose="020B0604030504040204" pitchFamily="34" charset="0"/>
              </a:rPr>
              <a:t>       </a:t>
            </a:r>
            <a:endParaRPr lang="zh-CN" altLang="en-US" sz="2400" dirty="0">
              <a:solidFill>
                <a:srgbClr val="007C6A"/>
              </a:solidFill>
              <a:latin typeface="Verdana" panose="020B0604030504040204" pitchFamily="34" charset="0"/>
              <a:cs typeface="Verdana" panose="020B0604030504040204" pitchFamily="34" charset="0"/>
            </a:endParaRPr>
          </a:p>
        </p:txBody>
      </p:sp>
      <p:sp>
        <p:nvSpPr>
          <p:cNvPr id="16" name="矩形 15">
            <a:extLst>
              <a:ext uri="{FF2B5EF4-FFF2-40B4-BE49-F238E27FC236}">
                <a16:creationId xmlns:a16="http://schemas.microsoft.com/office/drawing/2014/main" id="{A98C0DC5-2146-41B0-A55A-DF54D948397F}"/>
              </a:ext>
            </a:extLst>
          </p:cNvPr>
          <p:cNvSpPr/>
          <p:nvPr/>
        </p:nvSpPr>
        <p:spPr>
          <a:xfrm>
            <a:off x="242257" y="400227"/>
            <a:ext cx="3044423" cy="523220"/>
          </a:xfrm>
          <a:prstGeom prst="rect">
            <a:avLst/>
          </a:prstGeom>
        </p:spPr>
        <p:txBody>
          <a:bodyPr wrap="none">
            <a:spAutoFit/>
          </a:bodyPr>
          <a:lstStyle/>
          <a:p>
            <a:r>
              <a:rPr lang="en-US" altLang="zh-CN" sz="2800" b="1" dirty="0" err="1">
                <a:solidFill>
                  <a:srgbClr val="007C6A"/>
                </a:solidFill>
              </a:rPr>
              <a:t>zset</a:t>
            </a:r>
            <a:r>
              <a:rPr lang="en-US" altLang="zh-CN" sz="2800" b="1" dirty="0">
                <a:solidFill>
                  <a:srgbClr val="007C6A"/>
                </a:solidFill>
              </a:rPr>
              <a:t>  (sorted set)</a:t>
            </a:r>
            <a:endParaRPr lang="zh-CN" altLang="en-US" sz="2800" b="1" dirty="0">
              <a:solidFill>
                <a:srgbClr val="007C6A"/>
              </a:solidFill>
            </a:endParaRPr>
          </a:p>
        </p:txBody>
      </p:sp>
    </p:spTree>
    <p:custDataLst>
      <p:tags r:id="rId1"/>
    </p:custDataLst>
    <p:extLst>
      <p:ext uri="{BB962C8B-B14F-4D97-AF65-F5344CB8AC3E}">
        <p14:creationId xmlns:p14="http://schemas.microsoft.com/office/powerpoint/2010/main" val="30394863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9251" y="117"/>
            <a:ext cx="3020379" cy="400110"/>
          </a:xfrm>
          <a:prstGeom prst="rect">
            <a:avLst/>
          </a:prstGeom>
          <a:noFill/>
          <a:ln>
            <a:noFill/>
          </a:ln>
        </p:spPr>
        <p:txBody>
          <a:bodyPr wrap="none" rtlCol="0" anchor="t">
            <a:spAutoFit/>
          </a:bodyPr>
          <a:lstStyle/>
          <a:p>
            <a:pPr algn="ctr"/>
            <a:r>
              <a:rPr lang="en-US" altLang="zh-CN" sz="2000">
                <a:ln/>
                <a:solidFill>
                  <a:schemeClr val="tx1"/>
                </a:solidFill>
                <a:effectLst>
                  <a:outerShdw blurRad="38100" dist="19050" dir="2700000" algn="tl" rotWithShape="0">
                    <a:schemeClr val="dk1">
                      <a:alpha val="40000"/>
                    </a:schemeClr>
                  </a:outerShdw>
                </a:effectLst>
              </a:rPr>
              <a:t>Redis</a:t>
            </a:r>
            <a:r>
              <a:rPr lang="zh-CN" altLang="en-US" sz="2000">
                <a:ln/>
                <a:effectLst>
                  <a:outerShdw blurRad="38100" dist="19050" dir="2700000" algn="tl" rotWithShape="0">
                    <a:schemeClr val="dk1">
                      <a:alpha val="40000"/>
                    </a:schemeClr>
                  </a:outerShdw>
                </a:effectLst>
              </a:rPr>
              <a:t>五大数据类型</a:t>
            </a:r>
            <a:r>
              <a:rPr lang="en-US" altLang="zh-CN" sz="2000">
                <a:ln/>
                <a:effectLst>
                  <a:outerShdw blurRad="38100" dist="19050" dir="2700000" algn="tl" rotWithShape="0">
                    <a:schemeClr val="dk1">
                      <a:alpha val="40000"/>
                    </a:schemeClr>
                  </a:outerShdw>
                </a:effectLst>
              </a:rPr>
              <a:t>--</a:t>
            </a:r>
            <a:r>
              <a:rPr lang="en-US" altLang="zh-CN" sz="2000" err="1">
                <a:ln/>
                <a:effectLst>
                  <a:outerShdw blurRad="38100" dist="19050" dir="2700000" algn="tl" rotWithShape="0">
                    <a:schemeClr val="dk1">
                      <a:alpha val="40000"/>
                    </a:schemeClr>
                  </a:outerShdw>
                </a:effectLst>
              </a:rPr>
              <a:t>zset</a:t>
            </a:r>
            <a:endParaRPr lang="zh-CN" altLang="en-US" sz="2000">
              <a:ln/>
              <a:solidFill>
                <a:schemeClr val="tx1"/>
              </a:solidFill>
              <a:effectLst>
                <a:outerShdw blurRad="38100" dist="19050" dir="2700000" algn="tl" rotWithShape="0">
                  <a:schemeClr val="dk1">
                    <a:alpha val="40000"/>
                  </a:schemeClr>
                </a:outerShdw>
              </a:effectLst>
            </a:endParaRPr>
          </a:p>
        </p:txBody>
      </p:sp>
      <p:sp>
        <p:nvSpPr>
          <p:cNvPr id="6" name="矩形 5">
            <a:extLst>
              <a:ext uri="{FF2B5EF4-FFF2-40B4-BE49-F238E27FC236}">
                <a16:creationId xmlns:a16="http://schemas.microsoft.com/office/drawing/2014/main" id="{31F43304-FD50-4241-AED5-011BB4466D27}"/>
              </a:ext>
            </a:extLst>
          </p:cNvPr>
          <p:cNvSpPr/>
          <p:nvPr/>
        </p:nvSpPr>
        <p:spPr>
          <a:xfrm>
            <a:off x="431540" y="400227"/>
            <a:ext cx="8280920" cy="923330"/>
          </a:xfrm>
          <a:prstGeom prst="rect">
            <a:avLst/>
          </a:prstGeom>
        </p:spPr>
        <p:txBody>
          <a:bodyPr wrap="square">
            <a:spAutoFit/>
          </a:bodyPr>
          <a:lstStyle/>
          <a:p>
            <a:pPr marL="285750" indent="-285750">
              <a:buFont typeface="Wingdings" panose="05000000000000000000" pitchFamily="2" charset="2"/>
              <a:buChar char="Ø"/>
            </a:pPr>
            <a:r>
              <a:rPr lang="en-US" altLang="zh-CN" dirty="0" err="1">
                <a:solidFill>
                  <a:srgbClr val="007C6A"/>
                </a:solidFill>
                <a:latin typeface="Verdana" panose="020B0604030504040204" pitchFamily="34" charset="0"/>
              </a:rPr>
              <a:t>zadd</a:t>
            </a:r>
            <a:r>
              <a:rPr lang="en-US" altLang="zh-CN" dirty="0">
                <a:solidFill>
                  <a:srgbClr val="007C6A"/>
                </a:solidFill>
                <a:latin typeface="Verdana" panose="020B0604030504040204" pitchFamily="34" charset="0"/>
              </a:rPr>
              <a:t>  &lt;key&gt; &lt;score1&gt; &lt;value1&gt;  &lt;score2&gt; &lt;value2&gt;...</a:t>
            </a:r>
          </a:p>
          <a:p>
            <a:pPr marL="285750" indent="-285750">
              <a:buFont typeface="Wingdings" panose="05000000000000000000" pitchFamily="2" charset="2"/>
              <a:buChar char="Ø"/>
            </a:pPr>
            <a:endParaRPr lang="en-US" altLang="zh-CN" dirty="0">
              <a:solidFill>
                <a:srgbClr val="007C6A"/>
              </a:solidFill>
              <a:latin typeface="Verdana" panose="020B0604030504040204" pitchFamily="34" charset="0"/>
            </a:endParaRPr>
          </a:p>
          <a:p>
            <a:r>
              <a:rPr lang="en-US" altLang="zh-CN" dirty="0">
                <a:solidFill>
                  <a:srgbClr val="007C6A"/>
                </a:solidFill>
                <a:latin typeface="Verdana" panose="020B0604030504040204" pitchFamily="34" charset="0"/>
              </a:rPr>
              <a:t> </a:t>
            </a:r>
            <a:endParaRPr lang="zh-CN" altLang="en-US" dirty="0">
              <a:solidFill>
                <a:srgbClr val="007C6A"/>
              </a:solidFill>
              <a:latin typeface="Verdana" panose="020B0604030504040204" pitchFamily="34" charset="0"/>
            </a:endParaRPr>
          </a:p>
        </p:txBody>
      </p:sp>
      <p:sp>
        <p:nvSpPr>
          <p:cNvPr id="7" name="矩形 6">
            <a:extLst>
              <a:ext uri="{FF2B5EF4-FFF2-40B4-BE49-F238E27FC236}">
                <a16:creationId xmlns:a16="http://schemas.microsoft.com/office/drawing/2014/main" id="{EC1C95A9-2B6F-43CD-B00F-0822881013FD}"/>
              </a:ext>
            </a:extLst>
          </p:cNvPr>
          <p:cNvSpPr/>
          <p:nvPr/>
        </p:nvSpPr>
        <p:spPr>
          <a:xfrm>
            <a:off x="1079612" y="708616"/>
            <a:ext cx="7416824"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a:solidFill>
                  <a:srgbClr val="007C6A"/>
                </a:solidFill>
                <a:latin typeface="Verdana" panose="020B0604030504040204" pitchFamily="34" charset="0"/>
              </a:rPr>
              <a:t>将一个或多个 </a:t>
            </a:r>
            <a:r>
              <a:rPr lang="en-US" altLang="zh-CN">
                <a:solidFill>
                  <a:srgbClr val="007C6A"/>
                </a:solidFill>
                <a:latin typeface="Verdana" panose="020B0604030504040204" pitchFamily="34" charset="0"/>
              </a:rPr>
              <a:t>member </a:t>
            </a:r>
            <a:r>
              <a:rPr lang="zh-CN" altLang="en-US">
                <a:solidFill>
                  <a:srgbClr val="007C6A"/>
                </a:solidFill>
                <a:latin typeface="Verdana" panose="020B0604030504040204" pitchFamily="34" charset="0"/>
              </a:rPr>
              <a:t>元素及其 </a:t>
            </a:r>
            <a:r>
              <a:rPr lang="en-US" altLang="zh-CN">
                <a:solidFill>
                  <a:srgbClr val="007C6A"/>
                </a:solidFill>
                <a:latin typeface="Verdana" panose="020B0604030504040204" pitchFamily="34" charset="0"/>
              </a:rPr>
              <a:t>score </a:t>
            </a:r>
            <a:r>
              <a:rPr lang="zh-CN" altLang="en-US">
                <a:solidFill>
                  <a:srgbClr val="007C6A"/>
                </a:solidFill>
                <a:latin typeface="Verdana" panose="020B0604030504040204" pitchFamily="34" charset="0"/>
              </a:rPr>
              <a:t>值加入到有序集 </a:t>
            </a:r>
            <a:r>
              <a:rPr lang="en-US" altLang="zh-CN">
                <a:solidFill>
                  <a:srgbClr val="007C6A"/>
                </a:solidFill>
                <a:latin typeface="Verdana" panose="020B0604030504040204" pitchFamily="34" charset="0"/>
              </a:rPr>
              <a:t>key </a:t>
            </a:r>
            <a:r>
              <a:rPr lang="zh-CN" altLang="en-US">
                <a:solidFill>
                  <a:srgbClr val="007C6A"/>
                </a:solidFill>
                <a:latin typeface="Verdana" panose="020B0604030504040204" pitchFamily="34" charset="0"/>
              </a:rPr>
              <a:t>当中。</a:t>
            </a:r>
          </a:p>
        </p:txBody>
      </p:sp>
      <p:sp>
        <p:nvSpPr>
          <p:cNvPr id="8" name="矩形 7">
            <a:extLst>
              <a:ext uri="{FF2B5EF4-FFF2-40B4-BE49-F238E27FC236}">
                <a16:creationId xmlns:a16="http://schemas.microsoft.com/office/drawing/2014/main" id="{365ADF36-D46D-4A53-A5FB-294EDFF1293E}"/>
              </a:ext>
            </a:extLst>
          </p:cNvPr>
          <p:cNvSpPr/>
          <p:nvPr/>
        </p:nvSpPr>
        <p:spPr>
          <a:xfrm>
            <a:off x="431540" y="1427464"/>
            <a:ext cx="7344816" cy="369332"/>
          </a:xfrm>
          <a:prstGeom prst="rect">
            <a:avLst/>
          </a:prstGeom>
        </p:spPr>
        <p:txBody>
          <a:bodyPr wrap="square">
            <a:spAutoFit/>
          </a:bodyPr>
          <a:lstStyle/>
          <a:p>
            <a:pPr marL="285750" indent="-285750">
              <a:buFont typeface="Wingdings" panose="05000000000000000000" pitchFamily="2" charset="2"/>
              <a:buChar char="Ø"/>
            </a:pPr>
            <a:r>
              <a:rPr lang="en-US" altLang="zh-CN" dirty="0" err="1">
                <a:solidFill>
                  <a:srgbClr val="007C6A"/>
                </a:solidFill>
                <a:latin typeface="Verdana" panose="020B0604030504040204" pitchFamily="34" charset="0"/>
              </a:rPr>
              <a:t>zrange</a:t>
            </a:r>
            <a:r>
              <a:rPr lang="en-US" altLang="zh-CN" dirty="0">
                <a:solidFill>
                  <a:srgbClr val="007C6A"/>
                </a:solidFill>
                <a:latin typeface="Verdana" panose="020B0604030504040204" pitchFamily="34" charset="0"/>
              </a:rPr>
              <a:t> &lt;key&gt;  &lt;start&gt; &lt;stop&gt;  [WITHSCORES]   </a:t>
            </a:r>
            <a:endParaRPr lang="zh-CN" altLang="en-US" dirty="0">
              <a:solidFill>
                <a:srgbClr val="007C6A"/>
              </a:solidFill>
              <a:latin typeface="Verdana" panose="020B0604030504040204" pitchFamily="34" charset="0"/>
            </a:endParaRPr>
          </a:p>
        </p:txBody>
      </p:sp>
      <p:sp>
        <p:nvSpPr>
          <p:cNvPr id="9" name="矩形 8">
            <a:extLst>
              <a:ext uri="{FF2B5EF4-FFF2-40B4-BE49-F238E27FC236}">
                <a16:creationId xmlns:a16="http://schemas.microsoft.com/office/drawing/2014/main" id="{E94FD802-98F2-42C6-91E0-B27AFFBC2ACA}"/>
              </a:ext>
            </a:extLst>
          </p:cNvPr>
          <p:cNvSpPr/>
          <p:nvPr/>
        </p:nvSpPr>
        <p:spPr>
          <a:xfrm>
            <a:off x="431540" y="2597029"/>
            <a:ext cx="8136904" cy="424732"/>
          </a:xfrm>
          <a:prstGeom prst="rect">
            <a:avLst/>
          </a:prstGeom>
        </p:spPr>
        <p:txBody>
          <a:bodyPr wrap="square">
            <a:spAutoFit/>
          </a:bodyPr>
          <a:lstStyle/>
          <a:p>
            <a:pPr marL="285750" indent="-285750">
              <a:lnSpc>
                <a:spcPct val="120000"/>
              </a:lnSpc>
              <a:buFont typeface="Wingdings" panose="05000000000000000000" pitchFamily="2" charset="2"/>
              <a:buChar char="Ø"/>
            </a:pPr>
            <a:r>
              <a:rPr lang="en-US" altLang="zh-CN" dirty="0" err="1">
                <a:solidFill>
                  <a:srgbClr val="007C6A"/>
                </a:solidFill>
                <a:latin typeface="Verdana" panose="020B0604030504040204" pitchFamily="34" charset="0"/>
              </a:rPr>
              <a:t>zrangebyscore</a:t>
            </a:r>
            <a:r>
              <a:rPr lang="en-US" altLang="zh-CN" dirty="0">
                <a:solidFill>
                  <a:srgbClr val="007C6A"/>
                </a:solidFill>
                <a:latin typeface="Verdana" panose="020B0604030504040204" pitchFamily="34" charset="0"/>
              </a:rPr>
              <a:t> key min max [</a:t>
            </a:r>
            <a:r>
              <a:rPr lang="en-US" altLang="zh-CN" dirty="0" err="1">
                <a:solidFill>
                  <a:srgbClr val="007C6A"/>
                </a:solidFill>
                <a:latin typeface="Verdana" panose="020B0604030504040204" pitchFamily="34" charset="0"/>
              </a:rPr>
              <a:t>withscores</a:t>
            </a:r>
            <a:r>
              <a:rPr lang="en-US" altLang="zh-CN" dirty="0">
                <a:solidFill>
                  <a:srgbClr val="007C6A"/>
                </a:solidFill>
                <a:latin typeface="Verdana" panose="020B0604030504040204" pitchFamily="34" charset="0"/>
              </a:rPr>
              <a:t>] [limit offset count]</a:t>
            </a:r>
            <a:endParaRPr lang="zh-CN" altLang="en-US" dirty="0">
              <a:solidFill>
                <a:srgbClr val="007C6A"/>
              </a:solidFill>
              <a:latin typeface="Verdana" panose="020B0604030504040204" pitchFamily="34" charset="0"/>
            </a:endParaRPr>
          </a:p>
        </p:txBody>
      </p:sp>
      <p:sp>
        <p:nvSpPr>
          <p:cNvPr id="10" name="矩形 9">
            <a:extLst>
              <a:ext uri="{FF2B5EF4-FFF2-40B4-BE49-F238E27FC236}">
                <a16:creationId xmlns:a16="http://schemas.microsoft.com/office/drawing/2014/main" id="{A2938FD2-30C8-43F8-82AE-19FFB2C97ED2}"/>
              </a:ext>
            </a:extLst>
          </p:cNvPr>
          <p:cNvSpPr/>
          <p:nvPr/>
        </p:nvSpPr>
        <p:spPr>
          <a:xfrm>
            <a:off x="1079612" y="1756970"/>
            <a:ext cx="6696744" cy="1089529"/>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dirty="0">
                <a:solidFill>
                  <a:srgbClr val="007C6A"/>
                </a:solidFill>
                <a:latin typeface="Verdana" panose="020B0604030504040204" pitchFamily="34" charset="0"/>
              </a:rPr>
              <a:t>返回有序集 </a:t>
            </a:r>
            <a:r>
              <a:rPr lang="en-US" altLang="zh-CN" dirty="0">
                <a:solidFill>
                  <a:srgbClr val="007C6A"/>
                </a:solidFill>
                <a:latin typeface="Verdana" panose="020B0604030504040204" pitchFamily="34" charset="0"/>
              </a:rPr>
              <a:t>key </a:t>
            </a:r>
            <a:r>
              <a:rPr lang="zh-CN" altLang="en-US" dirty="0">
                <a:solidFill>
                  <a:srgbClr val="007C6A"/>
                </a:solidFill>
                <a:latin typeface="Verdana" panose="020B0604030504040204" pitchFamily="34" charset="0"/>
              </a:rPr>
              <a:t>中，下标在</a:t>
            </a:r>
            <a:r>
              <a:rPr lang="en-US" altLang="zh-CN" dirty="0">
                <a:solidFill>
                  <a:srgbClr val="007C6A"/>
                </a:solidFill>
                <a:latin typeface="Verdana" panose="020B0604030504040204" pitchFamily="34" charset="0"/>
              </a:rPr>
              <a:t>&lt;start&gt; &lt;stop&gt;</a:t>
            </a:r>
            <a:r>
              <a:rPr lang="zh-CN" altLang="en-US" dirty="0">
                <a:solidFill>
                  <a:srgbClr val="007C6A"/>
                </a:solidFill>
                <a:latin typeface="Verdana" panose="020B0604030504040204" pitchFamily="34" charset="0"/>
              </a:rPr>
              <a:t>之间的元素</a:t>
            </a:r>
            <a:endParaRPr lang="en-US" altLang="zh-CN" dirty="0">
              <a:solidFill>
                <a:srgbClr val="007C6A"/>
              </a:solidFill>
              <a:latin typeface="Verdana" panose="020B0604030504040204" pitchFamily="34" charset="0"/>
            </a:endParaRPr>
          </a:p>
          <a:p>
            <a:pPr marL="285750" indent="-285750">
              <a:lnSpc>
                <a:spcPct val="120000"/>
              </a:lnSpc>
              <a:buFont typeface="Arial" panose="020B0604020202020204" pitchFamily="34" charset="0"/>
              <a:buChar char="•"/>
            </a:pPr>
            <a:r>
              <a:rPr lang="zh-CN" altLang="en-US" dirty="0">
                <a:solidFill>
                  <a:srgbClr val="007C6A"/>
                </a:solidFill>
                <a:latin typeface="Verdana" panose="020B0604030504040204" pitchFamily="34" charset="0"/>
              </a:rPr>
              <a:t>带</a:t>
            </a:r>
            <a:r>
              <a:rPr lang="en-US" altLang="zh-CN" dirty="0">
                <a:solidFill>
                  <a:srgbClr val="007C6A"/>
                </a:solidFill>
                <a:latin typeface="Verdana" panose="020B0604030504040204" pitchFamily="34" charset="0"/>
              </a:rPr>
              <a:t>WITHSCORES</a:t>
            </a:r>
            <a:r>
              <a:rPr lang="zh-CN" altLang="en-US" dirty="0">
                <a:solidFill>
                  <a:srgbClr val="007C6A"/>
                </a:solidFill>
                <a:latin typeface="Verdana" panose="020B0604030504040204" pitchFamily="34" charset="0"/>
              </a:rPr>
              <a:t>，可以让分数一起和值返回到结果集。</a:t>
            </a:r>
            <a:endParaRPr lang="en-US" altLang="zh-CN" dirty="0">
              <a:solidFill>
                <a:srgbClr val="007C6A"/>
              </a:solidFill>
              <a:latin typeface="Verdana" panose="020B0604030504040204" pitchFamily="34" charset="0"/>
            </a:endParaRPr>
          </a:p>
          <a:p>
            <a:pPr marL="285750" indent="-285750">
              <a:lnSpc>
                <a:spcPct val="120000"/>
              </a:lnSpc>
              <a:buFont typeface="Arial" panose="020B0604020202020204" pitchFamily="34" charset="0"/>
              <a:buChar char="•"/>
            </a:pPr>
            <a:endParaRPr lang="zh-CN" altLang="en-US" dirty="0">
              <a:solidFill>
                <a:srgbClr val="007C6A"/>
              </a:solidFill>
              <a:latin typeface="Verdana" panose="020B0604030504040204" pitchFamily="34" charset="0"/>
            </a:endParaRPr>
          </a:p>
        </p:txBody>
      </p:sp>
      <p:sp>
        <p:nvSpPr>
          <p:cNvPr id="11" name="矩形 10">
            <a:extLst>
              <a:ext uri="{FF2B5EF4-FFF2-40B4-BE49-F238E27FC236}">
                <a16:creationId xmlns:a16="http://schemas.microsoft.com/office/drawing/2014/main" id="{A79EACD8-B319-48B6-AFE2-CF103CBF8715}"/>
              </a:ext>
            </a:extLst>
          </p:cNvPr>
          <p:cNvSpPr/>
          <p:nvPr/>
        </p:nvSpPr>
        <p:spPr>
          <a:xfrm>
            <a:off x="1079612" y="3051368"/>
            <a:ext cx="6696744" cy="1089529"/>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a:solidFill>
                  <a:srgbClr val="007C6A"/>
                </a:solidFill>
                <a:latin typeface="Verdana" panose="020B0604030504040204" pitchFamily="34" charset="0"/>
              </a:rPr>
              <a:t>返回有序集 </a:t>
            </a:r>
            <a:r>
              <a:rPr lang="en-US" altLang="zh-CN">
                <a:solidFill>
                  <a:srgbClr val="007C6A"/>
                </a:solidFill>
                <a:latin typeface="Verdana" panose="020B0604030504040204" pitchFamily="34" charset="0"/>
              </a:rPr>
              <a:t>key </a:t>
            </a:r>
            <a:r>
              <a:rPr lang="zh-CN" altLang="en-US">
                <a:solidFill>
                  <a:srgbClr val="007C6A"/>
                </a:solidFill>
                <a:latin typeface="Verdana" panose="020B0604030504040204" pitchFamily="34" charset="0"/>
              </a:rPr>
              <a:t>中，所有 </a:t>
            </a:r>
            <a:r>
              <a:rPr lang="en-US" altLang="zh-CN">
                <a:solidFill>
                  <a:srgbClr val="007C6A"/>
                </a:solidFill>
                <a:latin typeface="Verdana" panose="020B0604030504040204" pitchFamily="34" charset="0"/>
              </a:rPr>
              <a:t>score </a:t>
            </a:r>
            <a:r>
              <a:rPr lang="zh-CN" altLang="en-US">
                <a:solidFill>
                  <a:srgbClr val="007C6A"/>
                </a:solidFill>
                <a:latin typeface="Verdana" panose="020B0604030504040204" pitchFamily="34" charset="0"/>
              </a:rPr>
              <a:t>值介于 </a:t>
            </a:r>
            <a:r>
              <a:rPr lang="en-US" altLang="zh-CN">
                <a:solidFill>
                  <a:srgbClr val="007C6A"/>
                </a:solidFill>
                <a:latin typeface="Verdana" panose="020B0604030504040204" pitchFamily="34" charset="0"/>
              </a:rPr>
              <a:t>min </a:t>
            </a:r>
            <a:r>
              <a:rPr lang="zh-CN" altLang="en-US">
                <a:solidFill>
                  <a:srgbClr val="007C6A"/>
                </a:solidFill>
                <a:latin typeface="Verdana" panose="020B0604030504040204" pitchFamily="34" charset="0"/>
              </a:rPr>
              <a:t>和 </a:t>
            </a:r>
            <a:r>
              <a:rPr lang="en-US" altLang="zh-CN">
                <a:solidFill>
                  <a:srgbClr val="007C6A"/>
                </a:solidFill>
                <a:latin typeface="Verdana" panose="020B0604030504040204" pitchFamily="34" charset="0"/>
              </a:rPr>
              <a:t>max </a:t>
            </a:r>
            <a:r>
              <a:rPr lang="zh-CN" altLang="en-US">
                <a:solidFill>
                  <a:srgbClr val="007C6A"/>
                </a:solidFill>
                <a:latin typeface="Verdana" panose="020B0604030504040204" pitchFamily="34" charset="0"/>
              </a:rPr>
              <a:t>之间</a:t>
            </a:r>
            <a:r>
              <a:rPr lang="en-US" altLang="zh-CN">
                <a:solidFill>
                  <a:srgbClr val="007C6A"/>
                </a:solidFill>
                <a:latin typeface="Verdana" panose="020B0604030504040204" pitchFamily="34" charset="0"/>
              </a:rPr>
              <a:t>(</a:t>
            </a:r>
            <a:r>
              <a:rPr lang="zh-CN" altLang="en-US">
                <a:solidFill>
                  <a:srgbClr val="007C6A"/>
                </a:solidFill>
                <a:latin typeface="Verdana" panose="020B0604030504040204" pitchFamily="34" charset="0"/>
              </a:rPr>
              <a:t>包括等于 </a:t>
            </a:r>
            <a:r>
              <a:rPr lang="en-US" altLang="zh-CN">
                <a:solidFill>
                  <a:srgbClr val="007C6A"/>
                </a:solidFill>
                <a:latin typeface="Verdana" panose="020B0604030504040204" pitchFamily="34" charset="0"/>
              </a:rPr>
              <a:t>min </a:t>
            </a:r>
            <a:r>
              <a:rPr lang="zh-CN" altLang="en-US">
                <a:solidFill>
                  <a:srgbClr val="007C6A"/>
                </a:solidFill>
                <a:latin typeface="Verdana" panose="020B0604030504040204" pitchFamily="34" charset="0"/>
              </a:rPr>
              <a:t>或 </a:t>
            </a:r>
            <a:r>
              <a:rPr lang="en-US" altLang="zh-CN">
                <a:solidFill>
                  <a:srgbClr val="007C6A"/>
                </a:solidFill>
                <a:latin typeface="Verdana" panose="020B0604030504040204" pitchFamily="34" charset="0"/>
              </a:rPr>
              <a:t>max )</a:t>
            </a:r>
            <a:r>
              <a:rPr lang="zh-CN" altLang="en-US">
                <a:solidFill>
                  <a:srgbClr val="007C6A"/>
                </a:solidFill>
                <a:latin typeface="Verdana" panose="020B0604030504040204" pitchFamily="34" charset="0"/>
              </a:rPr>
              <a:t>的成员。有序集成员按 </a:t>
            </a:r>
            <a:r>
              <a:rPr lang="en-US" altLang="zh-CN">
                <a:solidFill>
                  <a:srgbClr val="007C6A"/>
                </a:solidFill>
                <a:latin typeface="Verdana" panose="020B0604030504040204" pitchFamily="34" charset="0"/>
              </a:rPr>
              <a:t>score </a:t>
            </a:r>
            <a:r>
              <a:rPr lang="zh-CN" altLang="en-US">
                <a:solidFill>
                  <a:srgbClr val="007C6A"/>
                </a:solidFill>
                <a:latin typeface="Verdana" panose="020B0604030504040204" pitchFamily="34" charset="0"/>
              </a:rPr>
              <a:t>值递增</a:t>
            </a:r>
            <a:r>
              <a:rPr lang="en-US" altLang="zh-CN">
                <a:solidFill>
                  <a:srgbClr val="007C6A"/>
                </a:solidFill>
                <a:latin typeface="Verdana" panose="020B0604030504040204" pitchFamily="34" charset="0"/>
              </a:rPr>
              <a:t>(</a:t>
            </a:r>
            <a:r>
              <a:rPr lang="zh-CN" altLang="en-US">
                <a:solidFill>
                  <a:srgbClr val="007C6A"/>
                </a:solidFill>
                <a:latin typeface="Verdana" panose="020B0604030504040204" pitchFamily="34" charset="0"/>
              </a:rPr>
              <a:t>从小到大</a:t>
            </a:r>
            <a:r>
              <a:rPr lang="en-US" altLang="zh-CN">
                <a:solidFill>
                  <a:srgbClr val="007C6A"/>
                </a:solidFill>
                <a:latin typeface="Verdana" panose="020B0604030504040204" pitchFamily="34" charset="0"/>
              </a:rPr>
              <a:t>)</a:t>
            </a:r>
            <a:r>
              <a:rPr lang="zh-CN" altLang="en-US">
                <a:solidFill>
                  <a:srgbClr val="007C6A"/>
                </a:solidFill>
                <a:latin typeface="Verdana" panose="020B0604030504040204" pitchFamily="34" charset="0"/>
              </a:rPr>
              <a:t>次序排列。</a:t>
            </a:r>
            <a:r>
              <a:rPr lang="en-US" altLang="zh-CN">
                <a:solidFill>
                  <a:srgbClr val="007C6A"/>
                </a:solidFill>
                <a:latin typeface="Verdana" panose="020B0604030504040204" pitchFamily="34" charset="0"/>
              </a:rPr>
              <a:t> </a:t>
            </a:r>
            <a:endParaRPr lang="zh-CN" altLang="en-US">
              <a:solidFill>
                <a:srgbClr val="007C6A"/>
              </a:solidFill>
              <a:latin typeface="Verdana" panose="020B0604030504040204" pitchFamily="34" charset="0"/>
            </a:endParaRPr>
          </a:p>
        </p:txBody>
      </p:sp>
      <p:sp>
        <p:nvSpPr>
          <p:cNvPr id="12" name="矩形 11">
            <a:extLst>
              <a:ext uri="{FF2B5EF4-FFF2-40B4-BE49-F238E27FC236}">
                <a16:creationId xmlns:a16="http://schemas.microsoft.com/office/drawing/2014/main" id="{9C788C7B-416A-424B-A6E5-E7024CDB0F1D}"/>
              </a:ext>
            </a:extLst>
          </p:cNvPr>
          <p:cNvSpPr/>
          <p:nvPr/>
        </p:nvSpPr>
        <p:spPr>
          <a:xfrm>
            <a:off x="431540" y="4222518"/>
            <a:ext cx="8136904" cy="424732"/>
          </a:xfrm>
          <a:prstGeom prst="rect">
            <a:avLst/>
          </a:prstGeom>
        </p:spPr>
        <p:txBody>
          <a:bodyPr wrap="square">
            <a:spAutoFit/>
          </a:bodyPr>
          <a:lstStyle/>
          <a:p>
            <a:pPr marL="285750" indent="-285750">
              <a:lnSpc>
                <a:spcPct val="120000"/>
              </a:lnSpc>
              <a:buFont typeface="Wingdings" panose="05000000000000000000" pitchFamily="2" charset="2"/>
              <a:buChar char="Ø"/>
            </a:pPr>
            <a:r>
              <a:rPr lang="en-US" altLang="zh-CN" dirty="0" err="1">
                <a:solidFill>
                  <a:srgbClr val="007C6A"/>
                </a:solidFill>
                <a:latin typeface="Verdana" panose="020B0604030504040204" pitchFamily="34" charset="0"/>
              </a:rPr>
              <a:t>z</a:t>
            </a:r>
            <a:r>
              <a:rPr lang="en-US" altLang="zh-CN" b="1" dirty="0" err="1">
                <a:solidFill>
                  <a:srgbClr val="FF0000"/>
                </a:solidFill>
                <a:latin typeface="Verdana" panose="020B0604030504040204" pitchFamily="34" charset="0"/>
              </a:rPr>
              <a:t>rev</a:t>
            </a:r>
            <a:r>
              <a:rPr lang="en-US" altLang="zh-CN" dirty="0" err="1">
                <a:solidFill>
                  <a:srgbClr val="007C6A"/>
                </a:solidFill>
                <a:latin typeface="Verdana" panose="020B0604030504040204" pitchFamily="34" charset="0"/>
              </a:rPr>
              <a:t>rangebyscore</a:t>
            </a:r>
            <a:r>
              <a:rPr lang="en-US" altLang="zh-CN" dirty="0">
                <a:solidFill>
                  <a:srgbClr val="007C6A"/>
                </a:solidFill>
                <a:latin typeface="Verdana" panose="020B0604030504040204" pitchFamily="34" charset="0"/>
              </a:rPr>
              <a:t> key max min [</a:t>
            </a:r>
            <a:r>
              <a:rPr lang="en-US" altLang="zh-CN" dirty="0" err="1">
                <a:solidFill>
                  <a:srgbClr val="007C6A"/>
                </a:solidFill>
                <a:latin typeface="Verdana" panose="020B0604030504040204" pitchFamily="34" charset="0"/>
              </a:rPr>
              <a:t>withscores</a:t>
            </a:r>
            <a:r>
              <a:rPr lang="en-US" altLang="zh-CN" dirty="0">
                <a:solidFill>
                  <a:srgbClr val="007C6A"/>
                </a:solidFill>
                <a:latin typeface="Verdana" panose="020B0604030504040204" pitchFamily="34" charset="0"/>
              </a:rPr>
              <a:t>] [limit offset count]</a:t>
            </a:r>
            <a:endParaRPr lang="zh-CN" altLang="en-US" dirty="0">
              <a:solidFill>
                <a:srgbClr val="007C6A"/>
              </a:solidFill>
              <a:latin typeface="Verdana" panose="020B0604030504040204" pitchFamily="34" charset="0"/>
            </a:endParaRPr>
          </a:p>
        </p:txBody>
      </p:sp>
      <p:sp>
        <p:nvSpPr>
          <p:cNvPr id="13" name="矩形 12">
            <a:extLst>
              <a:ext uri="{FF2B5EF4-FFF2-40B4-BE49-F238E27FC236}">
                <a16:creationId xmlns:a16="http://schemas.microsoft.com/office/drawing/2014/main" id="{AA975D4F-FC0E-4D1A-886A-468D6AE6B313}"/>
              </a:ext>
            </a:extLst>
          </p:cNvPr>
          <p:cNvSpPr/>
          <p:nvPr/>
        </p:nvSpPr>
        <p:spPr>
          <a:xfrm>
            <a:off x="1079612" y="4530907"/>
            <a:ext cx="6696744"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dirty="0">
                <a:solidFill>
                  <a:srgbClr val="007C6A"/>
                </a:solidFill>
                <a:latin typeface="Verdana" panose="020B0604030504040204" pitchFamily="34" charset="0"/>
              </a:rPr>
              <a:t> </a:t>
            </a:r>
            <a:r>
              <a:rPr lang="zh-CN" altLang="en-US" dirty="0">
                <a:solidFill>
                  <a:srgbClr val="007C6A"/>
                </a:solidFill>
                <a:latin typeface="Verdana" panose="020B0604030504040204" pitchFamily="34" charset="0"/>
              </a:rPr>
              <a:t>同上，改为从大到小排列。</a:t>
            </a:r>
            <a:r>
              <a:rPr lang="en-US" altLang="zh-CN" dirty="0">
                <a:solidFill>
                  <a:srgbClr val="007C6A"/>
                </a:solidFill>
                <a:latin typeface="Verdana" panose="020B0604030504040204" pitchFamily="34" charset="0"/>
              </a:rPr>
              <a:t> </a:t>
            </a:r>
            <a:endParaRPr lang="zh-CN" altLang="en-US" dirty="0">
              <a:solidFill>
                <a:srgbClr val="007C6A"/>
              </a:solidFill>
              <a:latin typeface="Verdana" panose="020B0604030504040204" pitchFamily="34" charset="0"/>
            </a:endParaRPr>
          </a:p>
        </p:txBody>
      </p:sp>
    </p:spTree>
    <p:custDataLst>
      <p:tags r:id="rId1"/>
    </p:custDataLst>
    <p:extLst>
      <p:ext uri="{BB962C8B-B14F-4D97-AF65-F5344CB8AC3E}">
        <p14:creationId xmlns:p14="http://schemas.microsoft.com/office/powerpoint/2010/main" val="16849976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9251" y="117"/>
            <a:ext cx="3020379" cy="400110"/>
          </a:xfrm>
          <a:prstGeom prst="rect">
            <a:avLst/>
          </a:prstGeom>
          <a:noFill/>
          <a:ln>
            <a:noFill/>
          </a:ln>
        </p:spPr>
        <p:txBody>
          <a:bodyPr wrap="none" rtlCol="0" anchor="t">
            <a:spAutoFit/>
          </a:bodyPr>
          <a:lstStyle/>
          <a:p>
            <a:pPr algn="ctr"/>
            <a:r>
              <a:rPr lang="en-US" altLang="zh-CN" sz="2000">
                <a:ln/>
                <a:solidFill>
                  <a:schemeClr val="tx1"/>
                </a:solidFill>
                <a:effectLst>
                  <a:outerShdw blurRad="38100" dist="19050" dir="2700000" algn="tl" rotWithShape="0">
                    <a:schemeClr val="dk1">
                      <a:alpha val="40000"/>
                    </a:schemeClr>
                  </a:outerShdw>
                </a:effectLst>
              </a:rPr>
              <a:t>Redis</a:t>
            </a:r>
            <a:r>
              <a:rPr lang="zh-CN" altLang="en-US" sz="2000">
                <a:ln/>
                <a:effectLst>
                  <a:outerShdw blurRad="38100" dist="19050" dir="2700000" algn="tl" rotWithShape="0">
                    <a:schemeClr val="dk1">
                      <a:alpha val="40000"/>
                    </a:schemeClr>
                  </a:outerShdw>
                </a:effectLst>
              </a:rPr>
              <a:t>五大数据类型</a:t>
            </a:r>
            <a:r>
              <a:rPr lang="en-US" altLang="zh-CN" sz="2000">
                <a:ln/>
                <a:effectLst>
                  <a:outerShdw blurRad="38100" dist="19050" dir="2700000" algn="tl" rotWithShape="0">
                    <a:schemeClr val="dk1">
                      <a:alpha val="40000"/>
                    </a:schemeClr>
                  </a:outerShdw>
                </a:effectLst>
              </a:rPr>
              <a:t>--</a:t>
            </a:r>
            <a:r>
              <a:rPr lang="en-US" altLang="zh-CN" sz="2000" err="1">
                <a:ln/>
                <a:effectLst>
                  <a:outerShdw blurRad="38100" dist="19050" dir="2700000" algn="tl" rotWithShape="0">
                    <a:schemeClr val="dk1">
                      <a:alpha val="40000"/>
                    </a:schemeClr>
                  </a:outerShdw>
                </a:effectLst>
              </a:rPr>
              <a:t>zset</a:t>
            </a:r>
            <a:endParaRPr lang="zh-CN" altLang="en-US" sz="2000">
              <a:ln/>
              <a:solidFill>
                <a:schemeClr val="tx1"/>
              </a:solidFill>
              <a:effectLst>
                <a:outerShdw blurRad="38100" dist="19050" dir="2700000" algn="tl" rotWithShape="0">
                  <a:schemeClr val="dk1">
                    <a:alpha val="40000"/>
                  </a:schemeClr>
                </a:outerShdw>
              </a:effectLst>
            </a:endParaRPr>
          </a:p>
        </p:txBody>
      </p:sp>
      <p:sp>
        <p:nvSpPr>
          <p:cNvPr id="14" name="矩形 13">
            <a:extLst>
              <a:ext uri="{FF2B5EF4-FFF2-40B4-BE49-F238E27FC236}">
                <a16:creationId xmlns:a16="http://schemas.microsoft.com/office/drawing/2014/main" id="{BC4DED46-90F6-4C6E-A84E-719090552C36}"/>
              </a:ext>
            </a:extLst>
          </p:cNvPr>
          <p:cNvSpPr/>
          <p:nvPr/>
        </p:nvSpPr>
        <p:spPr>
          <a:xfrm>
            <a:off x="359419" y="1498441"/>
            <a:ext cx="8280920" cy="369332"/>
          </a:xfrm>
          <a:prstGeom prst="rect">
            <a:avLst/>
          </a:prstGeom>
        </p:spPr>
        <p:txBody>
          <a:bodyPr wrap="square">
            <a:spAutoFit/>
          </a:bodyPr>
          <a:lstStyle/>
          <a:p>
            <a:pPr marL="285750" indent="-285750">
              <a:buFont typeface="Wingdings" panose="05000000000000000000" pitchFamily="2" charset="2"/>
              <a:buChar char="Ø"/>
            </a:pPr>
            <a:r>
              <a:rPr lang="en-US" altLang="zh-CN" dirty="0">
                <a:solidFill>
                  <a:srgbClr val="007C6A"/>
                </a:solidFill>
                <a:latin typeface="Verdana" panose="020B0604030504040204" pitchFamily="34" charset="0"/>
              </a:rPr>
              <a:t> </a:t>
            </a:r>
            <a:r>
              <a:rPr lang="en-US" altLang="zh-CN" dirty="0" err="1">
                <a:solidFill>
                  <a:srgbClr val="007C6A"/>
                </a:solidFill>
                <a:latin typeface="Verdana" panose="020B0604030504040204" pitchFamily="34" charset="0"/>
              </a:rPr>
              <a:t>zrem</a:t>
            </a:r>
            <a:r>
              <a:rPr lang="en-US" altLang="zh-CN" dirty="0">
                <a:solidFill>
                  <a:srgbClr val="007C6A"/>
                </a:solidFill>
                <a:latin typeface="Verdana" panose="020B0604030504040204" pitchFamily="34" charset="0"/>
              </a:rPr>
              <a:t>  &lt;key&gt;  &lt;value&gt;  </a:t>
            </a:r>
          </a:p>
        </p:txBody>
      </p:sp>
      <p:sp>
        <p:nvSpPr>
          <p:cNvPr id="15" name="矩形 14">
            <a:extLst>
              <a:ext uri="{FF2B5EF4-FFF2-40B4-BE49-F238E27FC236}">
                <a16:creationId xmlns:a16="http://schemas.microsoft.com/office/drawing/2014/main" id="{11180549-F446-4C0E-981D-B0F9A8E0EC21}"/>
              </a:ext>
            </a:extLst>
          </p:cNvPr>
          <p:cNvSpPr/>
          <p:nvPr/>
        </p:nvSpPr>
        <p:spPr>
          <a:xfrm>
            <a:off x="1055103" y="1832136"/>
            <a:ext cx="7416824" cy="387991"/>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a:solidFill>
                  <a:srgbClr val="007C6A"/>
                </a:solidFill>
                <a:latin typeface="Verdana" panose="020B0604030504040204" pitchFamily="34" charset="0"/>
              </a:rPr>
              <a:t>删除该集合下，指定值的元素</a:t>
            </a:r>
            <a:r>
              <a:rPr lang="en-US" altLang="zh-CN">
                <a:solidFill>
                  <a:srgbClr val="007C6A"/>
                </a:solidFill>
                <a:latin typeface="Verdana" panose="020B0604030504040204" pitchFamily="34" charset="0"/>
              </a:rPr>
              <a:t> </a:t>
            </a:r>
            <a:endParaRPr lang="zh-CN" altLang="en-US">
              <a:solidFill>
                <a:srgbClr val="007C6A"/>
              </a:solidFill>
              <a:latin typeface="Verdana" panose="020B0604030504040204" pitchFamily="34" charset="0"/>
            </a:endParaRPr>
          </a:p>
        </p:txBody>
      </p:sp>
      <p:sp>
        <p:nvSpPr>
          <p:cNvPr id="16" name="矩形 15">
            <a:extLst>
              <a:ext uri="{FF2B5EF4-FFF2-40B4-BE49-F238E27FC236}">
                <a16:creationId xmlns:a16="http://schemas.microsoft.com/office/drawing/2014/main" id="{0C18B80A-28BC-4795-998B-F870B2804F34}"/>
              </a:ext>
            </a:extLst>
          </p:cNvPr>
          <p:cNvSpPr/>
          <p:nvPr/>
        </p:nvSpPr>
        <p:spPr>
          <a:xfrm>
            <a:off x="344118" y="2624466"/>
            <a:ext cx="5579842" cy="369332"/>
          </a:xfrm>
          <a:prstGeom prst="rect">
            <a:avLst/>
          </a:prstGeom>
        </p:spPr>
        <p:txBody>
          <a:bodyPr wrap="square">
            <a:spAutoFit/>
          </a:bodyPr>
          <a:lstStyle/>
          <a:p>
            <a:pPr marL="285750" indent="-285750">
              <a:buFont typeface="Wingdings" panose="05000000000000000000" pitchFamily="2" charset="2"/>
              <a:buChar char="Ø"/>
            </a:pPr>
            <a:r>
              <a:rPr lang="en-US" altLang="zh-CN" dirty="0">
                <a:solidFill>
                  <a:srgbClr val="007C6A"/>
                </a:solidFill>
                <a:latin typeface="Verdana" panose="020B0604030504040204" pitchFamily="34" charset="0"/>
              </a:rPr>
              <a:t> </a:t>
            </a:r>
            <a:r>
              <a:rPr lang="en-US" altLang="zh-CN" dirty="0" err="1">
                <a:solidFill>
                  <a:srgbClr val="007C6A"/>
                </a:solidFill>
                <a:latin typeface="Verdana" panose="020B0604030504040204" pitchFamily="34" charset="0"/>
              </a:rPr>
              <a:t>zcount</a:t>
            </a:r>
            <a:r>
              <a:rPr lang="en-US" altLang="zh-CN" dirty="0">
                <a:solidFill>
                  <a:srgbClr val="007C6A"/>
                </a:solidFill>
                <a:latin typeface="Verdana" panose="020B0604030504040204" pitchFamily="34" charset="0"/>
              </a:rPr>
              <a:t> &lt;key&gt;  &lt;min&gt;  &lt;max&gt; </a:t>
            </a:r>
          </a:p>
        </p:txBody>
      </p:sp>
      <p:sp>
        <p:nvSpPr>
          <p:cNvPr id="17" name="矩形 16">
            <a:extLst>
              <a:ext uri="{FF2B5EF4-FFF2-40B4-BE49-F238E27FC236}">
                <a16:creationId xmlns:a16="http://schemas.microsoft.com/office/drawing/2014/main" id="{88E40F77-5512-4788-8C13-998E1AB11D4B}"/>
              </a:ext>
            </a:extLst>
          </p:cNvPr>
          <p:cNvSpPr/>
          <p:nvPr/>
        </p:nvSpPr>
        <p:spPr>
          <a:xfrm>
            <a:off x="1055103" y="3040715"/>
            <a:ext cx="4997598"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a:solidFill>
                  <a:srgbClr val="007C6A"/>
                </a:solidFill>
                <a:latin typeface="Verdana" panose="020B0604030504040204" pitchFamily="34" charset="0"/>
              </a:rPr>
              <a:t>统计该集合，分数区间内的元素个数</a:t>
            </a:r>
            <a:r>
              <a:rPr lang="en-US" altLang="zh-CN">
                <a:solidFill>
                  <a:srgbClr val="007C6A"/>
                </a:solidFill>
                <a:latin typeface="Verdana" panose="020B0604030504040204" pitchFamily="34" charset="0"/>
              </a:rPr>
              <a:t> </a:t>
            </a:r>
            <a:endParaRPr lang="zh-CN" altLang="en-US">
              <a:solidFill>
                <a:srgbClr val="007C6A"/>
              </a:solidFill>
              <a:latin typeface="Verdana" panose="020B0604030504040204" pitchFamily="34" charset="0"/>
            </a:endParaRPr>
          </a:p>
        </p:txBody>
      </p:sp>
      <p:sp>
        <p:nvSpPr>
          <p:cNvPr id="18" name="矩形 17">
            <a:extLst>
              <a:ext uri="{FF2B5EF4-FFF2-40B4-BE49-F238E27FC236}">
                <a16:creationId xmlns:a16="http://schemas.microsoft.com/office/drawing/2014/main" id="{B625C3E9-DB95-49BD-96E2-BF393717733F}"/>
              </a:ext>
            </a:extLst>
          </p:cNvPr>
          <p:cNvSpPr/>
          <p:nvPr/>
        </p:nvSpPr>
        <p:spPr>
          <a:xfrm>
            <a:off x="344118" y="3899442"/>
            <a:ext cx="5579842" cy="369332"/>
          </a:xfrm>
          <a:prstGeom prst="rect">
            <a:avLst/>
          </a:prstGeom>
        </p:spPr>
        <p:txBody>
          <a:bodyPr wrap="square">
            <a:spAutoFit/>
          </a:bodyPr>
          <a:lstStyle/>
          <a:p>
            <a:pPr marL="285750" indent="-285750">
              <a:buFont typeface="Wingdings" panose="05000000000000000000" pitchFamily="2" charset="2"/>
              <a:buChar char="Ø"/>
            </a:pPr>
            <a:r>
              <a:rPr lang="en-US" altLang="zh-CN" dirty="0">
                <a:solidFill>
                  <a:srgbClr val="007C6A"/>
                </a:solidFill>
                <a:latin typeface="Verdana" panose="020B0604030504040204" pitchFamily="34" charset="0"/>
              </a:rPr>
              <a:t> </a:t>
            </a:r>
            <a:r>
              <a:rPr lang="en-US" altLang="zh-CN" dirty="0" err="1">
                <a:solidFill>
                  <a:srgbClr val="007C6A"/>
                </a:solidFill>
                <a:latin typeface="Verdana" panose="020B0604030504040204" pitchFamily="34" charset="0"/>
              </a:rPr>
              <a:t>zrank</a:t>
            </a:r>
            <a:r>
              <a:rPr lang="en-US" altLang="zh-CN" dirty="0">
                <a:solidFill>
                  <a:srgbClr val="007C6A"/>
                </a:solidFill>
                <a:latin typeface="Verdana" panose="020B0604030504040204" pitchFamily="34" charset="0"/>
              </a:rPr>
              <a:t> &lt;key&gt;  &lt;value&gt; </a:t>
            </a:r>
          </a:p>
        </p:txBody>
      </p:sp>
      <p:sp>
        <p:nvSpPr>
          <p:cNvPr id="19" name="矩形 18">
            <a:extLst>
              <a:ext uri="{FF2B5EF4-FFF2-40B4-BE49-F238E27FC236}">
                <a16:creationId xmlns:a16="http://schemas.microsoft.com/office/drawing/2014/main" id="{3F180E0D-AA26-4969-83F6-2B5A3853642E}"/>
              </a:ext>
            </a:extLst>
          </p:cNvPr>
          <p:cNvSpPr/>
          <p:nvPr/>
        </p:nvSpPr>
        <p:spPr>
          <a:xfrm>
            <a:off x="1076314" y="4710768"/>
            <a:ext cx="4997598" cy="424732"/>
          </a:xfrm>
          <a:prstGeom prst="rect">
            <a:avLst/>
          </a:prstGeom>
        </p:spPr>
        <p:txBody>
          <a:bodyPr wrap="square">
            <a:spAutoFit/>
          </a:bodyPr>
          <a:lstStyle/>
          <a:p>
            <a:pPr marL="285750" indent="-285750">
              <a:lnSpc>
                <a:spcPct val="120000"/>
              </a:lnSpc>
              <a:buFont typeface="Arial" panose="020B0604020202020204" pitchFamily="34" charset="0"/>
              <a:buChar char="•"/>
            </a:pPr>
            <a:endParaRPr lang="zh-CN" altLang="en-US">
              <a:solidFill>
                <a:srgbClr val="007C6A"/>
              </a:solidFill>
              <a:latin typeface="Verdana" panose="020B0604030504040204" pitchFamily="34" charset="0"/>
            </a:endParaRPr>
          </a:p>
        </p:txBody>
      </p:sp>
      <p:sp>
        <p:nvSpPr>
          <p:cNvPr id="20" name="矩形 19">
            <a:extLst>
              <a:ext uri="{FF2B5EF4-FFF2-40B4-BE49-F238E27FC236}">
                <a16:creationId xmlns:a16="http://schemas.microsoft.com/office/drawing/2014/main" id="{EB610808-CD49-44D6-A2FE-30ECE8FFFE83}"/>
              </a:ext>
            </a:extLst>
          </p:cNvPr>
          <p:cNvSpPr/>
          <p:nvPr/>
        </p:nvSpPr>
        <p:spPr>
          <a:xfrm>
            <a:off x="1076314" y="4286036"/>
            <a:ext cx="4997598"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a:solidFill>
                  <a:srgbClr val="007C6A"/>
                </a:solidFill>
                <a:latin typeface="Verdana" panose="020B0604030504040204" pitchFamily="34" charset="0"/>
              </a:rPr>
              <a:t>返回该值在集合中的排名，从</a:t>
            </a:r>
            <a:r>
              <a:rPr lang="en-US" altLang="zh-CN">
                <a:solidFill>
                  <a:srgbClr val="007C6A"/>
                </a:solidFill>
                <a:latin typeface="Verdana" panose="020B0604030504040204" pitchFamily="34" charset="0"/>
              </a:rPr>
              <a:t>0</a:t>
            </a:r>
            <a:r>
              <a:rPr lang="zh-CN" altLang="en-US">
                <a:solidFill>
                  <a:srgbClr val="007C6A"/>
                </a:solidFill>
                <a:latin typeface="Verdana" panose="020B0604030504040204" pitchFamily="34" charset="0"/>
              </a:rPr>
              <a:t>开始。</a:t>
            </a:r>
          </a:p>
        </p:txBody>
      </p:sp>
      <p:sp>
        <p:nvSpPr>
          <p:cNvPr id="21" name="矩形 20">
            <a:extLst>
              <a:ext uri="{FF2B5EF4-FFF2-40B4-BE49-F238E27FC236}">
                <a16:creationId xmlns:a16="http://schemas.microsoft.com/office/drawing/2014/main" id="{46CB96CC-4D4E-4CB5-8D8F-A4CC4334E59F}"/>
              </a:ext>
            </a:extLst>
          </p:cNvPr>
          <p:cNvSpPr/>
          <p:nvPr/>
        </p:nvSpPr>
        <p:spPr>
          <a:xfrm>
            <a:off x="359419" y="465571"/>
            <a:ext cx="6744355" cy="369332"/>
          </a:xfrm>
          <a:prstGeom prst="rect">
            <a:avLst/>
          </a:prstGeom>
        </p:spPr>
        <p:txBody>
          <a:bodyPr wrap="square">
            <a:spAutoFit/>
          </a:bodyPr>
          <a:lstStyle/>
          <a:p>
            <a:pPr marL="285750" indent="-285750">
              <a:buFont typeface="Wingdings" panose="05000000000000000000" pitchFamily="2" charset="2"/>
              <a:buChar char="Ø"/>
            </a:pPr>
            <a:r>
              <a:rPr lang="en-US" altLang="zh-CN" dirty="0" err="1">
                <a:solidFill>
                  <a:srgbClr val="007C6A"/>
                </a:solidFill>
                <a:latin typeface="Verdana" panose="020B0604030504040204" pitchFamily="34" charset="0"/>
              </a:rPr>
              <a:t>zincrby</a:t>
            </a:r>
            <a:r>
              <a:rPr lang="en-US" altLang="zh-CN" dirty="0">
                <a:solidFill>
                  <a:srgbClr val="007C6A"/>
                </a:solidFill>
                <a:latin typeface="Verdana" panose="020B0604030504040204" pitchFamily="34" charset="0"/>
              </a:rPr>
              <a:t> &lt;key&gt; &lt;increment&gt; &lt;value&gt;</a:t>
            </a:r>
            <a:endParaRPr lang="zh-CN" altLang="en-US" dirty="0">
              <a:solidFill>
                <a:srgbClr val="007C6A"/>
              </a:solidFill>
              <a:latin typeface="Verdana" panose="020B0604030504040204" pitchFamily="34" charset="0"/>
            </a:endParaRPr>
          </a:p>
        </p:txBody>
      </p:sp>
      <p:sp>
        <p:nvSpPr>
          <p:cNvPr id="22" name="矩形 21">
            <a:extLst>
              <a:ext uri="{FF2B5EF4-FFF2-40B4-BE49-F238E27FC236}">
                <a16:creationId xmlns:a16="http://schemas.microsoft.com/office/drawing/2014/main" id="{5912E24E-2E9D-4934-9145-317D03325B1E}"/>
              </a:ext>
            </a:extLst>
          </p:cNvPr>
          <p:cNvSpPr/>
          <p:nvPr/>
        </p:nvSpPr>
        <p:spPr>
          <a:xfrm>
            <a:off x="1055103" y="859963"/>
            <a:ext cx="7416824"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a:solidFill>
                  <a:srgbClr val="007C6A"/>
                </a:solidFill>
                <a:latin typeface="Verdana" panose="020B0604030504040204" pitchFamily="34" charset="0"/>
              </a:rPr>
              <a:t>为元素的</a:t>
            </a:r>
            <a:r>
              <a:rPr lang="en-US" altLang="zh-CN">
                <a:solidFill>
                  <a:srgbClr val="007C6A"/>
                </a:solidFill>
                <a:latin typeface="Verdana" panose="020B0604030504040204" pitchFamily="34" charset="0"/>
              </a:rPr>
              <a:t>score</a:t>
            </a:r>
            <a:r>
              <a:rPr lang="zh-CN" altLang="en-US">
                <a:solidFill>
                  <a:srgbClr val="007C6A"/>
                </a:solidFill>
                <a:latin typeface="Verdana" panose="020B0604030504040204" pitchFamily="34" charset="0"/>
              </a:rPr>
              <a:t>加上增量</a:t>
            </a:r>
          </a:p>
        </p:txBody>
      </p:sp>
    </p:spTree>
    <p:custDataLst>
      <p:tags r:id="rId1"/>
    </p:custDataLst>
    <p:extLst>
      <p:ext uri="{BB962C8B-B14F-4D97-AF65-F5344CB8AC3E}">
        <p14:creationId xmlns:p14="http://schemas.microsoft.com/office/powerpoint/2010/main" val="10172730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9251" y="117"/>
            <a:ext cx="3020379" cy="400110"/>
          </a:xfrm>
          <a:prstGeom prst="rect">
            <a:avLst/>
          </a:prstGeom>
          <a:noFill/>
          <a:ln>
            <a:noFill/>
          </a:ln>
        </p:spPr>
        <p:txBody>
          <a:bodyPr wrap="none" rtlCol="0" anchor="t">
            <a:spAutoFit/>
          </a:bodyPr>
          <a:lstStyle/>
          <a:p>
            <a:pPr algn="ctr"/>
            <a:r>
              <a:rPr lang="en-US" altLang="zh-CN" sz="2000">
                <a:ln/>
                <a:solidFill>
                  <a:schemeClr val="tx1"/>
                </a:solidFill>
                <a:effectLst>
                  <a:outerShdw blurRad="38100" dist="19050" dir="2700000" algn="tl" rotWithShape="0">
                    <a:schemeClr val="dk1">
                      <a:alpha val="40000"/>
                    </a:schemeClr>
                  </a:outerShdw>
                </a:effectLst>
              </a:rPr>
              <a:t>Redis</a:t>
            </a:r>
            <a:r>
              <a:rPr lang="zh-CN" altLang="en-US" sz="2000">
                <a:ln/>
                <a:effectLst>
                  <a:outerShdw blurRad="38100" dist="19050" dir="2700000" algn="tl" rotWithShape="0">
                    <a:schemeClr val="dk1">
                      <a:alpha val="40000"/>
                    </a:schemeClr>
                  </a:outerShdw>
                </a:effectLst>
              </a:rPr>
              <a:t>五大数据类型</a:t>
            </a:r>
            <a:r>
              <a:rPr lang="en-US" altLang="zh-CN" sz="2000">
                <a:ln/>
                <a:effectLst>
                  <a:outerShdw blurRad="38100" dist="19050" dir="2700000" algn="tl" rotWithShape="0">
                    <a:schemeClr val="dk1">
                      <a:alpha val="40000"/>
                    </a:schemeClr>
                  </a:outerShdw>
                </a:effectLst>
              </a:rPr>
              <a:t>--</a:t>
            </a:r>
            <a:r>
              <a:rPr lang="en-US" altLang="zh-CN" sz="2000" err="1">
                <a:ln/>
                <a:effectLst>
                  <a:outerShdw blurRad="38100" dist="19050" dir="2700000" algn="tl" rotWithShape="0">
                    <a:schemeClr val="dk1">
                      <a:alpha val="40000"/>
                    </a:schemeClr>
                  </a:outerShdw>
                </a:effectLst>
              </a:rPr>
              <a:t>zset</a:t>
            </a:r>
            <a:endParaRPr lang="zh-CN" altLang="en-US" sz="2000">
              <a:ln/>
              <a:solidFill>
                <a:schemeClr val="tx1"/>
              </a:solidFill>
              <a:effectLst>
                <a:outerShdw blurRad="38100" dist="19050" dir="2700000" algn="tl" rotWithShape="0">
                  <a:schemeClr val="dk1">
                    <a:alpha val="40000"/>
                  </a:schemeClr>
                </a:outerShdw>
              </a:effectLst>
            </a:endParaRPr>
          </a:p>
        </p:txBody>
      </p:sp>
      <p:sp>
        <p:nvSpPr>
          <p:cNvPr id="12" name="矩形 11">
            <a:extLst>
              <a:ext uri="{FF2B5EF4-FFF2-40B4-BE49-F238E27FC236}">
                <a16:creationId xmlns:a16="http://schemas.microsoft.com/office/drawing/2014/main" id="{53854D32-3E26-4C3B-B987-F0AA484C53A0}"/>
              </a:ext>
            </a:extLst>
          </p:cNvPr>
          <p:cNvSpPr/>
          <p:nvPr/>
        </p:nvSpPr>
        <p:spPr>
          <a:xfrm>
            <a:off x="579251" y="899930"/>
            <a:ext cx="6744355" cy="461665"/>
          </a:xfrm>
          <a:prstGeom prst="rect">
            <a:avLst/>
          </a:prstGeom>
        </p:spPr>
        <p:txBody>
          <a:bodyPr wrap="square">
            <a:spAutoFit/>
          </a:bodyPr>
          <a:lstStyle/>
          <a:p>
            <a:pPr marL="285750" indent="-285750">
              <a:buFont typeface="Wingdings" panose="05000000000000000000" pitchFamily="2" charset="2"/>
              <a:buChar char="Ø"/>
            </a:pPr>
            <a:r>
              <a:rPr lang="zh-CN" altLang="en-US" sz="2400" dirty="0">
                <a:solidFill>
                  <a:srgbClr val="007C6A"/>
                </a:solidFill>
                <a:latin typeface="Verdana" panose="020B0604030504040204" pitchFamily="34" charset="0"/>
              </a:rPr>
              <a:t>如何利用</a:t>
            </a:r>
            <a:r>
              <a:rPr lang="en-US" altLang="zh-CN" sz="2400" dirty="0" err="1">
                <a:solidFill>
                  <a:srgbClr val="007C6A"/>
                </a:solidFill>
                <a:latin typeface="Verdana" panose="020B0604030504040204" pitchFamily="34" charset="0"/>
              </a:rPr>
              <a:t>zset</a:t>
            </a:r>
            <a:r>
              <a:rPr lang="zh-CN" altLang="en-US" sz="2400" dirty="0">
                <a:solidFill>
                  <a:srgbClr val="007C6A"/>
                </a:solidFill>
                <a:latin typeface="Verdana" panose="020B0604030504040204" pitchFamily="34" charset="0"/>
              </a:rPr>
              <a:t>实现一个文章访问量的排行榜？</a:t>
            </a:r>
          </a:p>
        </p:txBody>
      </p:sp>
    </p:spTree>
    <p:custDataLst>
      <p:tags r:id="rId1"/>
    </p:custDataLst>
    <p:extLst>
      <p:ext uri="{BB962C8B-B14F-4D97-AF65-F5344CB8AC3E}">
        <p14:creationId xmlns:p14="http://schemas.microsoft.com/office/powerpoint/2010/main" val="39499433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33" name="矩形 32">
            <a:extLst>
              <a:ext uri="{FF2B5EF4-FFF2-40B4-BE49-F238E27FC236}">
                <a16:creationId xmlns:a16="http://schemas.microsoft.com/office/drawing/2014/main" id="{3B5855A4-3BD7-4E6F-9C1E-FF4A86EE8B01}"/>
              </a:ext>
            </a:extLst>
          </p:cNvPr>
          <p:cNvSpPr/>
          <p:nvPr/>
        </p:nvSpPr>
        <p:spPr>
          <a:xfrm>
            <a:off x="2618359" y="1071926"/>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37260" y="429260"/>
            <a:ext cx="1402080" cy="829945"/>
          </a:xfrm>
          <a:prstGeom prst="rect">
            <a:avLst/>
          </a:prstGeom>
          <a:noFill/>
          <a:ln>
            <a:noFill/>
          </a:ln>
        </p:spPr>
        <p:txBody>
          <a:bodyPr wrap="square" rtlCol="0" anchor="t">
            <a:spAutoFit/>
          </a:bodyPr>
          <a:lstStyle/>
          <a:p>
            <a:pPr algn="ctr"/>
            <a:r>
              <a:rPr lang="zh-CN" altLang="en-US" sz="4800" b="1">
                <a:ln/>
                <a:solidFill>
                  <a:schemeClr val="bg1"/>
                </a:solidFill>
                <a:effectLst>
                  <a:outerShdw blurRad="38100" dist="19050" dir="2700000" algn="tl" rotWithShape="0">
                    <a:schemeClr val="dk1">
                      <a:alpha val="40000"/>
                    </a:schemeClr>
                  </a:outerShdw>
                </a:effectLst>
              </a:rPr>
              <a:t>目录</a:t>
            </a:r>
          </a:p>
        </p:txBody>
      </p:sp>
      <p:sp>
        <p:nvSpPr>
          <p:cNvPr id="6" name="矩形 5"/>
          <p:cNvSpPr/>
          <p:nvPr/>
        </p:nvSpPr>
        <p:spPr>
          <a:xfrm>
            <a:off x="2613407" y="72163"/>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613407" y="559943"/>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对角圆角矩形 10"/>
          <p:cNvSpPr/>
          <p:nvPr/>
        </p:nvSpPr>
        <p:spPr>
          <a:xfrm>
            <a:off x="3409061" y="121158"/>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对角圆角矩形 12"/>
          <p:cNvSpPr/>
          <p:nvPr/>
        </p:nvSpPr>
        <p:spPr>
          <a:xfrm>
            <a:off x="3409061" y="626618"/>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chemeClr val="bg1"/>
                </a:solidFill>
                <a:effectLst>
                  <a:outerShdw blurRad="38100" dist="19050" dir="2700000" algn="tl" rotWithShape="0">
                    <a:schemeClr val="dk1">
                      <a:alpha val="40000"/>
                    </a:schemeClr>
                  </a:outerShdw>
                </a:effectLst>
                <a:sym typeface="+mn-ea"/>
              </a:rPr>
              <a:t>Redis</a:t>
            </a:r>
            <a:r>
              <a:rPr lang="zh-CN" altLang="en-US" sz="2000" dirty="0" smtClean="0">
                <a:solidFill>
                  <a:schemeClr val="bg1"/>
                </a:solidFill>
                <a:effectLst>
                  <a:outerShdw blurRad="38100" dist="19050" dir="2700000" algn="tl" rotWithShape="0">
                    <a:schemeClr val="dk1">
                      <a:alpha val="40000"/>
                    </a:schemeClr>
                  </a:outerShdw>
                </a:effectLst>
                <a:sym typeface="+mn-ea"/>
              </a:rPr>
              <a:t>简介 </a:t>
            </a:r>
            <a:r>
              <a:rPr lang="en-US" altLang="zh-CN" sz="2000" dirty="0" smtClean="0">
                <a:solidFill>
                  <a:schemeClr val="bg1"/>
                </a:solidFill>
                <a:effectLst>
                  <a:outerShdw blurRad="38100" dist="19050" dir="2700000" algn="tl" rotWithShape="0">
                    <a:schemeClr val="dk1">
                      <a:alpha val="40000"/>
                    </a:schemeClr>
                  </a:outerShdw>
                </a:effectLst>
                <a:sym typeface="+mn-ea"/>
              </a:rPr>
              <a:t>&amp; </a:t>
            </a:r>
            <a:r>
              <a:rPr lang="zh-CN" altLang="en-US" sz="2000" dirty="0" smtClean="0">
                <a:solidFill>
                  <a:schemeClr val="bg1"/>
                </a:solidFill>
                <a:effectLst>
                  <a:outerShdw blurRad="38100" dist="19050" dir="2700000" algn="tl" rotWithShape="0">
                    <a:schemeClr val="dk1">
                      <a:alpha val="40000"/>
                    </a:schemeClr>
                  </a:outerShdw>
                </a:effectLst>
                <a:sym typeface="+mn-ea"/>
              </a:rPr>
              <a:t>安装</a:t>
            </a:r>
            <a:endParaRPr lang="zh-CN" altLang="en-US" sz="2000" dirty="0"/>
          </a:p>
        </p:txBody>
      </p:sp>
      <p:sp>
        <p:nvSpPr>
          <p:cNvPr id="16" name="矩形 15"/>
          <p:cNvSpPr/>
          <p:nvPr/>
        </p:nvSpPr>
        <p:spPr>
          <a:xfrm>
            <a:off x="2591182" y="-18795"/>
            <a:ext cx="415290" cy="584775"/>
          </a:xfrm>
          <a:prstGeom prst="rect">
            <a:avLst/>
          </a:prstGeom>
          <a:noFill/>
          <a:ln>
            <a:noFill/>
          </a:ln>
        </p:spPr>
        <p:txBody>
          <a:bodyPr wrap="square" rtlCol="0" anchor="t">
            <a:spAutoFit/>
          </a:bodyPr>
          <a:lstStyle/>
          <a:p>
            <a:pPr algn="ctr"/>
            <a:r>
              <a:rPr lang="en-US" altLang="zh-CN" sz="3200" b="1">
                <a:ln/>
                <a:solidFill>
                  <a:schemeClr val="bg1"/>
                </a:solidFill>
                <a:effectLst>
                  <a:outerShdw blurRad="38100" dist="19050" dir="2700000" algn="tl" rotWithShape="0">
                    <a:schemeClr val="dk1">
                      <a:alpha val="40000"/>
                    </a:schemeClr>
                  </a:outerShdw>
                </a:effectLst>
              </a:rPr>
              <a:t>1</a:t>
            </a:r>
          </a:p>
        </p:txBody>
      </p:sp>
      <p:sp>
        <p:nvSpPr>
          <p:cNvPr id="17" name="矩形 16"/>
          <p:cNvSpPr/>
          <p:nvPr/>
        </p:nvSpPr>
        <p:spPr>
          <a:xfrm>
            <a:off x="2600707" y="468503"/>
            <a:ext cx="405766" cy="584775"/>
          </a:xfrm>
          <a:prstGeom prst="rect">
            <a:avLst/>
          </a:prstGeom>
          <a:noFill/>
          <a:ln>
            <a:noFill/>
          </a:ln>
        </p:spPr>
        <p:txBody>
          <a:bodyPr wrap="square" rtlCol="0" anchor="t">
            <a:spAutoFit/>
          </a:bodyPr>
          <a:lstStyle/>
          <a:p>
            <a:pPr algn="ctr"/>
            <a:r>
              <a:rPr lang="en-US" altLang="zh-CN" sz="3200" b="1">
                <a:ln/>
                <a:solidFill>
                  <a:schemeClr val="bg1"/>
                </a:solidFill>
                <a:effectLst>
                  <a:outerShdw blurRad="38100" dist="19050" dir="2700000" algn="tl" rotWithShape="0">
                    <a:schemeClr val="dk1">
                      <a:alpha val="40000"/>
                    </a:schemeClr>
                  </a:outerShdw>
                </a:effectLst>
              </a:rPr>
              <a:t>2</a:t>
            </a:r>
          </a:p>
        </p:txBody>
      </p:sp>
      <p:sp>
        <p:nvSpPr>
          <p:cNvPr id="18" name="矩形 17"/>
          <p:cNvSpPr/>
          <p:nvPr/>
        </p:nvSpPr>
        <p:spPr>
          <a:xfrm>
            <a:off x="2535873" y="968528"/>
            <a:ext cx="598805" cy="584775"/>
          </a:xfrm>
          <a:prstGeom prst="rect">
            <a:avLst/>
          </a:prstGeom>
          <a:noFill/>
          <a:ln>
            <a:noFill/>
          </a:ln>
        </p:spPr>
        <p:txBody>
          <a:bodyPr wrap="square" rtlCol="0" anchor="t">
            <a:spAutoFit/>
          </a:bodyPr>
          <a:lstStyle/>
          <a:p>
            <a:pPr algn="ctr"/>
            <a:r>
              <a:rPr lang="en-US" altLang="zh-CN" sz="3200" b="1">
                <a:ln/>
                <a:solidFill>
                  <a:schemeClr val="bg1"/>
                </a:solidFill>
                <a:effectLst>
                  <a:outerShdw blurRad="38100" dist="19050" dir="2700000" algn="tl" rotWithShape="0">
                    <a:schemeClr val="dk1">
                      <a:alpha val="40000"/>
                    </a:schemeClr>
                  </a:outerShdw>
                </a:effectLst>
              </a:rPr>
              <a:t>3</a:t>
            </a:r>
          </a:p>
        </p:txBody>
      </p:sp>
      <p:sp>
        <p:nvSpPr>
          <p:cNvPr id="20" name="矩形 19"/>
          <p:cNvSpPr/>
          <p:nvPr/>
        </p:nvSpPr>
        <p:spPr>
          <a:xfrm>
            <a:off x="3694048" y="97320"/>
            <a:ext cx="2542032" cy="400110"/>
          </a:xfrm>
          <a:prstGeom prst="rect">
            <a:avLst/>
          </a:prstGeom>
          <a:noFill/>
          <a:ln>
            <a:noFill/>
          </a:ln>
        </p:spPr>
        <p:txBody>
          <a:bodyPr wrap="square" rtlCol="0" anchor="t">
            <a:spAutoFit/>
          </a:bodyPr>
          <a:lstStyle/>
          <a:p>
            <a:pPr algn="ctr"/>
            <a:r>
              <a:rPr lang="en-US" altLang="zh-CN" sz="2000">
                <a:ln/>
                <a:solidFill>
                  <a:schemeClr val="bg1"/>
                </a:solidFill>
                <a:effectLst>
                  <a:outerShdw blurRad="38100" dist="19050" dir="2700000" algn="tl" rotWithShape="0">
                    <a:schemeClr val="dk1">
                      <a:alpha val="40000"/>
                    </a:schemeClr>
                  </a:outerShdw>
                </a:effectLst>
              </a:rPr>
              <a:t>NoSQL</a:t>
            </a:r>
            <a:r>
              <a:rPr lang="zh-CN" altLang="en-US" sz="2000">
                <a:ln/>
                <a:solidFill>
                  <a:schemeClr val="bg1"/>
                </a:solidFill>
                <a:effectLst>
                  <a:outerShdw blurRad="38100" dist="19050" dir="2700000" algn="tl" rotWithShape="0">
                    <a:schemeClr val="dk1">
                      <a:alpha val="40000"/>
                    </a:schemeClr>
                  </a:outerShdw>
                </a:effectLst>
              </a:rPr>
              <a:t>数据库简介</a:t>
            </a:r>
          </a:p>
        </p:txBody>
      </p:sp>
      <p:sp>
        <p:nvSpPr>
          <p:cNvPr id="35" name="对角圆角矩形 10">
            <a:extLst>
              <a:ext uri="{FF2B5EF4-FFF2-40B4-BE49-F238E27FC236}">
                <a16:creationId xmlns:a16="http://schemas.microsoft.com/office/drawing/2014/main" id="{BA126F65-E118-4CB8-8206-56869A13DF4A}"/>
              </a:ext>
            </a:extLst>
          </p:cNvPr>
          <p:cNvSpPr/>
          <p:nvPr/>
        </p:nvSpPr>
        <p:spPr>
          <a:xfrm>
            <a:off x="3426523" y="1103566"/>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9E5A37C4-6387-417D-A285-F92A448049F7}"/>
              </a:ext>
            </a:extLst>
          </p:cNvPr>
          <p:cNvSpPr/>
          <p:nvPr/>
        </p:nvSpPr>
        <p:spPr>
          <a:xfrm>
            <a:off x="3715574" y="1091547"/>
            <a:ext cx="2498979" cy="400110"/>
          </a:xfrm>
          <a:prstGeom prst="rect">
            <a:avLst/>
          </a:prstGeom>
          <a:noFill/>
          <a:ln>
            <a:noFill/>
          </a:ln>
        </p:spPr>
        <p:txBody>
          <a:bodyPr wrap="square" rtlCol="0" anchor="t">
            <a:spAutoFit/>
          </a:bodyPr>
          <a:lstStyle/>
          <a:p>
            <a:pPr algn="ctr"/>
            <a:r>
              <a:rPr lang="en-US" altLang="zh-CN" sz="2000">
                <a:ln/>
                <a:solidFill>
                  <a:schemeClr val="bg1"/>
                </a:solidFill>
                <a:effectLst>
                  <a:outerShdw blurRad="38100" dist="19050" dir="2700000" algn="tl" rotWithShape="0">
                    <a:schemeClr val="dk1">
                      <a:alpha val="40000"/>
                    </a:schemeClr>
                  </a:outerShdw>
                </a:effectLst>
              </a:rPr>
              <a:t>Redis</a:t>
            </a:r>
            <a:r>
              <a:rPr lang="zh-CN" altLang="en-US" sz="2000">
                <a:ln/>
                <a:solidFill>
                  <a:schemeClr val="bg1"/>
                </a:solidFill>
                <a:effectLst>
                  <a:outerShdw blurRad="38100" dist="19050" dir="2700000" algn="tl" rotWithShape="0">
                    <a:schemeClr val="dk1">
                      <a:alpha val="40000"/>
                    </a:schemeClr>
                  </a:outerShdw>
                </a:effectLst>
              </a:rPr>
              <a:t>五大数据类型</a:t>
            </a:r>
          </a:p>
        </p:txBody>
      </p:sp>
      <p:sp>
        <p:nvSpPr>
          <p:cNvPr id="37" name="矩形 36">
            <a:extLst>
              <a:ext uri="{FF2B5EF4-FFF2-40B4-BE49-F238E27FC236}">
                <a16:creationId xmlns:a16="http://schemas.microsoft.com/office/drawing/2014/main" id="{502AD45E-B2DF-4006-A2DE-FA6FCD08EFDD}"/>
              </a:ext>
            </a:extLst>
          </p:cNvPr>
          <p:cNvSpPr/>
          <p:nvPr/>
        </p:nvSpPr>
        <p:spPr>
          <a:xfrm>
            <a:off x="2619503" y="1517015"/>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对角圆角矩形 12">
            <a:extLst>
              <a:ext uri="{FF2B5EF4-FFF2-40B4-BE49-F238E27FC236}">
                <a16:creationId xmlns:a16="http://schemas.microsoft.com/office/drawing/2014/main" id="{3E6C64D6-FA2A-4CDB-BF93-7A45498C8245}"/>
              </a:ext>
            </a:extLst>
          </p:cNvPr>
          <p:cNvSpPr/>
          <p:nvPr/>
        </p:nvSpPr>
        <p:spPr>
          <a:xfrm>
            <a:off x="3415157" y="1583690"/>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chemeClr val="bg1"/>
                </a:solidFill>
                <a:effectLst>
                  <a:outerShdw blurRad="38100" dist="19050" dir="2700000" algn="tl" rotWithShape="0">
                    <a:schemeClr val="dk1">
                      <a:alpha val="40000"/>
                    </a:schemeClr>
                  </a:outerShdw>
                </a:effectLst>
                <a:sym typeface="+mn-ea"/>
              </a:rPr>
              <a:t>Redis</a:t>
            </a:r>
            <a:r>
              <a:rPr lang="zh-CN" altLang="en-US" sz="2000">
                <a:solidFill>
                  <a:schemeClr val="bg1"/>
                </a:solidFill>
                <a:effectLst>
                  <a:outerShdw blurRad="38100" dist="19050" dir="2700000" algn="tl" rotWithShape="0">
                    <a:schemeClr val="dk1">
                      <a:alpha val="40000"/>
                    </a:schemeClr>
                  </a:outerShdw>
                </a:effectLst>
                <a:sym typeface="+mn-ea"/>
              </a:rPr>
              <a:t>相关配置</a:t>
            </a:r>
            <a:endParaRPr lang="zh-CN" altLang="en-US" sz="2000"/>
          </a:p>
        </p:txBody>
      </p:sp>
      <p:sp>
        <p:nvSpPr>
          <p:cNvPr id="39" name="矩形 38">
            <a:extLst>
              <a:ext uri="{FF2B5EF4-FFF2-40B4-BE49-F238E27FC236}">
                <a16:creationId xmlns:a16="http://schemas.microsoft.com/office/drawing/2014/main" id="{A75A78ED-ABC0-4DCE-B48B-5F8ED2C708D8}"/>
              </a:ext>
            </a:extLst>
          </p:cNvPr>
          <p:cNvSpPr/>
          <p:nvPr/>
        </p:nvSpPr>
        <p:spPr>
          <a:xfrm>
            <a:off x="2606803" y="1425575"/>
            <a:ext cx="405766" cy="584775"/>
          </a:xfrm>
          <a:prstGeom prst="rect">
            <a:avLst/>
          </a:prstGeom>
          <a:noFill/>
          <a:ln>
            <a:noFill/>
          </a:ln>
        </p:spPr>
        <p:txBody>
          <a:bodyPr wrap="square" rtlCol="0" anchor="t">
            <a:spAutoFit/>
          </a:bodyPr>
          <a:lstStyle/>
          <a:p>
            <a:pPr algn="ctr"/>
            <a:r>
              <a:rPr lang="en-US" altLang="zh-CN" sz="3200" b="1">
                <a:ln/>
                <a:solidFill>
                  <a:schemeClr val="bg1"/>
                </a:solidFill>
                <a:effectLst>
                  <a:outerShdw blurRad="38100" dist="19050" dir="2700000" algn="tl" rotWithShape="0">
                    <a:schemeClr val="dk1">
                      <a:alpha val="40000"/>
                    </a:schemeClr>
                  </a:outerShdw>
                </a:effectLst>
              </a:rPr>
              <a:t>4</a:t>
            </a:r>
          </a:p>
        </p:txBody>
      </p:sp>
      <p:sp>
        <p:nvSpPr>
          <p:cNvPr id="40" name="矩形 39">
            <a:extLst>
              <a:ext uri="{FF2B5EF4-FFF2-40B4-BE49-F238E27FC236}">
                <a16:creationId xmlns:a16="http://schemas.microsoft.com/office/drawing/2014/main" id="{DAE290E9-BD61-4CD0-BECA-D58129866430}"/>
              </a:ext>
            </a:extLst>
          </p:cNvPr>
          <p:cNvSpPr/>
          <p:nvPr/>
        </p:nvSpPr>
        <p:spPr>
          <a:xfrm>
            <a:off x="2612263" y="2028998"/>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BBC2494D-4C3D-41FD-848B-3AAED1B09D69}"/>
              </a:ext>
            </a:extLst>
          </p:cNvPr>
          <p:cNvSpPr/>
          <p:nvPr/>
        </p:nvSpPr>
        <p:spPr>
          <a:xfrm>
            <a:off x="2529777" y="1925600"/>
            <a:ext cx="598805" cy="584775"/>
          </a:xfrm>
          <a:prstGeom prst="rect">
            <a:avLst/>
          </a:prstGeom>
          <a:noFill/>
          <a:ln>
            <a:noFill/>
          </a:ln>
        </p:spPr>
        <p:txBody>
          <a:bodyPr wrap="square" rtlCol="0" anchor="t">
            <a:spAutoFit/>
          </a:bodyPr>
          <a:lstStyle/>
          <a:p>
            <a:pPr algn="ctr"/>
            <a:r>
              <a:rPr lang="en-US" altLang="zh-CN" sz="3200" b="1">
                <a:ln/>
                <a:solidFill>
                  <a:schemeClr val="bg1"/>
                </a:solidFill>
                <a:effectLst>
                  <a:outerShdw blurRad="38100" dist="19050" dir="2700000" algn="tl" rotWithShape="0">
                    <a:schemeClr val="dk1">
                      <a:alpha val="40000"/>
                    </a:schemeClr>
                  </a:outerShdw>
                </a:effectLst>
              </a:rPr>
              <a:t>5</a:t>
            </a:r>
          </a:p>
        </p:txBody>
      </p:sp>
      <p:sp>
        <p:nvSpPr>
          <p:cNvPr id="42" name="对角圆角矩形 10">
            <a:extLst>
              <a:ext uri="{FF2B5EF4-FFF2-40B4-BE49-F238E27FC236}">
                <a16:creationId xmlns:a16="http://schemas.microsoft.com/office/drawing/2014/main" id="{54F94325-EE7E-4C5B-809D-A9A84CEFCCF6}"/>
              </a:ext>
            </a:extLst>
          </p:cNvPr>
          <p:cNvSpPr/>
          <p:nvPr/>
        </p:nvSpPr>
        <p:spPr>
          <a:xfrm>
            <a:off x="3420427" y="2060638"/>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34F1762F-DCB8-4438-B0B9-9A94164587B7}"/>
              </a:ext>
            </a:extLst>
          </p:cNvPr>
          <p:cNvSpPr/>
          <p:nvPr/>
        </p:nvSpPr>
        <p:spPr>
          <a:xfrm>
            <a:off x="3420427" y="2036923"/>
            <a:ext cx="3089275" cy="400110"/>
          </a:xfrm>
          <a:prstGeom prst="rect">
            <a:avLst/>
          </a:prstGeom>
          <a:noFill/>
          <a:ln>
            <a:noFill/>
          </a:ln>
        </p:spPr>
        <p:txBody>
          <a:bodyPr wrap="square" rtlCol="0" anchor="t">
            <a:spAutoFit/>
          </a:bodyPr>
          <a:lstStyle/>
          <a:p>
            <a:pPr algn="ctr"/>
            <a:r>
              <a:rPr lang="en-US" altLang="zh-CN" sz="2000" dirty="0" err="1">
                <a:ln/>
                <a:solidFill>
                  <a:schemeClr val="bg1"/>
                </a:solidFill>
                <a:effectLst>
                  <a:outerShdw blurRad="38100" dist="19050" dir="2700000" algn="tl" rotWithShape="0">
                    <a:schemeClr val="dk1">
                      <a:alpha val="40000"/>
                    </a:schemeClr>
                  </a:outerShdw>
                </a:effectLst>
              </a:rPr>
              <a:t>Redis</a:t>
            </a:r>
            <a:r>
              <a:rPr lang="zh-CN" altLang="en-US" sz="2000" dirty="0">
                <a:ln/>
                <a:solidFill>
                  <a:schemeClr val="bg1"/>
                </a:solidFill>
                <a:effectLst>
                  <a:outerShdw blurRad="38100" dist="19050" dir="2700000" algn="tl" rotWithShape="0">
                    <a:schemeClr val="dk1">
                      <a:alpha val="40000"/>
                    </a:schemeClr>
                  </a:outerShdw>
                </a:effectLst>
              </a:rPr>
              <a:t>的</a:t>
            </a:r>
            <a:r>
              <a:rPr lang="en-US" altLang="zh-CN" sz="2000" dirty="0">
                <a:ln/>
                <a:solidFill>
                  <a:schemeClr val="bg1"/>
                </a:solidFill>
                <a:effectLst>
                  <a:outerShdw blurRad="38100" dist="19050" dir="2700000" algn="tl" rotWithShape="0">
                    <a:schemeClr val="dk1">
                      <a:alpha val="40000"/>
                    </a:schemeClr>
                  </a:outerShdw>
                </a:effectLst>
              </a:rPr>
              <a:t>java</a:t>
            </a:r>
            <a:r>
              <a:rPr lang="zh-CN" altLang="en-US" sz="2000" dirty="0">
                <a:ln/>
                <a:solidFill>
                  <a:schemeClr val="bg1"/>
                </a:solidFill>
                <a:effectLst>
                  <a:outerShdw blurRad="38100" dist="19050" dir="2700000" algn="tl" rotWithShape="0">
                    <a:schemeClr val="dk1">
                      <a:alpha val="40000"/>
                    </a:schemeClr>
                  </a:outerShdw>
                </a:effectLst>
              </a:rPr>
              <a:t>客户端</a:t>
            </a:r>
            <a:r>
              <a:rPr lang="en-US" altLang="zh-CN" sz="2000" dirty="0" err="1">
                <a:ln/>
                <a:solidFill>
                  <a:schemeClr val="bg1"/>
                </a:solidFill>
                <a:effectLst>
                  <a:outerShdw blurRad="38100" dist="19050" dir="2700000" algn="tl" rotWithShape="0">
                    <a:schemeClr val="dk1">
                      <a:alpha val="40000"/>
                    </a:schemeClr>
                  </a:outerShdw>
                </a:effectLst>
              </a:rPr>
              <a:t>Jedis</a:t>
            </a:r>
            <a:endParaRPr lang="zh-CN" altLang="en-US" sz="2000" dirty="0">
              <a:ln/>
              <a:solidFill>
                <a:schemeClr val="bg1"/>
              </a:solidFill>
              <a:effectLst>
                <a:outerShdw blurRad="38100" dist="19050" dir="2700000" algn="tl" rotWithShape="0">
                  <a:schemeClr val="dk1">
                    <a:alpha val="40000"/>
                  </a:schemeClr>
                </a:outerShdw>
              </a:effectLst>
            </a:endParaRPr>
          </a:p>
        </p:txBody>
      </p:sp>
      <p:sp>
        <p:nvSpPr>
          <p:cNvPr id="44" name="矩形 43">
            <a:extLst>
              <a:ext uri="{FF2B5EF4-FFF2-40B4-BE49-F238E27FC236}">
                <a16:creationId xmlns:a16="http://schemas.microsoft.com/office/drawing/2014/main" id="{9F9C9F27-D754-4CBE-9365-A9340326016A}"/>
              </a:ext>
            </a:extLst>
          </p:cNvPr>
          <p:cNvSpPr/>
          <p:nvPr/>
        </p:nvSpPr>
        <p:spPr>
          <a:xfrm>
            <a:off x="3977767" y="4296710"/>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CFEBB3A7-2558-4D1D-B741-9B44AB4888AA}"/>
              </a:ext>
            </a:extLst>
          </p:cNvPr>
          <p:cNvSpPr/>
          <p:nvPr/>
        </p:nvSpPr>
        <p:spPr>
          <a:xfrm>
            <a:off x="3972815" y="3296947"/>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E37B77FD-DDED-4416-8913-24F20F522A11}"/>
              </a:ext>
            </a:extLst>
          </p:cNvPr>
          <p:cNvSpPr/>
          <p:nvPr/>
        </p:nvSpPr>
        <p:spPr>
          <a:xfrm>
            <a:off x="3972815" y="3784727"/>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对角圆角矩形 10">
            <a:extLst>
              <a:ext uri="{FF2B5EF4-FFF2-40B4-BE49-F238E27FC236}">
                <a16:creationId xmlns:a16="http://schemas.microsoft.com/office/drawing/2014/main" id="{F1B8FD77-C302-4F1C-A445-8A3A0B9DA9A6}"/>
              </a:ext>
            </a:extLst>
          </p:cNvPr>
          <p:cNvSpPr/>
          <p:nvPr/>
        </p:nvSpPr>
        <p:spPr>
          <a:xfrm>
            <a:off x="4768469" y="3345942"/>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对角圆角矩形 12">
            <a:extLst>
              <a:ext uri="{FF2B5EF4-FFF2-40B4-BE49-F238E27FC236}">
                <a16:creationId xmlns:a16="http://schemas.microsoft.com/office/drawing/2014/main" id="{33969D58-31BB-4E73-8564-892BC9102D89}"/>
              </a:ext>
            </a:extLst>
          </p:cNvPr>
          <p:cNvSpPr/>
          <p:nvPr/>
        </p:nvSpPr>
        <p:spPr>
          <a:xfrm>
            <a:off x="4768469" y="3851402"/>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chemeClr val="bg1"/>
                </a:solidFill>
                <a:effectLst>
                  <a:outerShdw blurRad="38100" dist="19050" dir="2700000" algn="tl" rotWithShape="0">
                    <a:schemeClr val="dk1">
                      <a:alpha val="40000"/>
                    </a:schemeClr>
                  </a:outerShdw>
                </a:effectLst>
                <a:sym typeface="+mn-ea"/>
              </a:rPr>
              <a:t>Redis</a:t>
            </a:r>
            <a:r>
              <a:rPr lang="zh-CN" altLang="en-US" sz="2000">
                <a:solidFill>
                  <a:schemeClr val="bg1"/>
                </a:solidFill>
                <a:effectLst>
                  <a:outerShdw blurRad="38100" dist="19050" dir="2700000" algn="tl" rotWithShape="0">
                    <a:schemeClr val="dk1">
                      <a:alpha val="40000"/>
                    </a:schemeClr>
                  </a:outerShdw>
                </a:effectLst>
                <a:sym typeface="+mn-ea"/>
              </a:rPr>
              <a:t>主从复制</a:t>
            </a:r>
            <a:endParaRPr lang="zh-CN" altLang="en-US" sz="2000"/>
          </a:p>
        </p:txBody>
      </p:sp>
      <p:sp>
        <p:nvSpPr>
          <p:cNvPr id="49" name="矩形 48">
            <a:extLst>
              <a:ext uri="{FF2B5EF4-FFF2-40B4-BE49-F238E27FC236}">
                <a16:creationId xmlns:a16="http://schemas.microsoft.com/office/drawing/2014/main" id="{6A7CC901-A5C3-4F5E-AC52-112720ADF1EE}"/>
              </a:ext>
            </a:extLst>
          </p:cNvPr>
          <p:cNvSpPr/>
          <p:nvPr/>
        </p:nvSpPr>
        <p:spPr>
          <a:xfrm>
            <a:off x="3960115" y="3693287"/>
            <a:ext cx="405766" cy="584775"/>
          </a:xfrm>
          <a:prstGeom prst="rect">
            <a:avLst/>
          </a:prstGeom>
          <a:noFill/>
          <a:ln>
            <a:noFill/>
          </a:ln>
        </p:spPr>
        <p:txBody>
          <a:bodyPr wrap="square" rtlCol="0" anchor="t">
            <a:spAutoFit/>
          </a:bodyPr>
          <a:lstStyle/>
          <a:p>
            <a:pPr algn="ctr"/>
            <a:r>
              <a:rPr lang="en-US" altLang="zh-CN" sz="3200" b="1">
                <a:ln/>
                <a:solidFill>
                  <a:schemeClr val="bg1"/>
                </a:solidFill>
                <a:effectLst>
                  <a:outerShdw blurRad="38100" dist="19050" dir="2700000" algn="tl" rotWithShape="0">
                    <a:schemeClr val="dk1">
                      <a:alpha val="40000"/>
                    </a:schemeClr>
                  </a:outerShdw>
                </a:effectLst>
              </a:rPr>
              <a:t>8</a:t>
            </a:r>
          </a:p>
        </p:txBody>
      </p:sp>
      <p:sp>
        <p:nvSpPr>
          <p:cNvPr id="50" name="矩形 49">
            <a:extLst>
              <a:ext uri="{FF2B5EF4-FFF2-40B4-BE49-F238E27FC236}">
                <a16:creationId xmlns:a16="http://schemas.microsoft.com/office/drawing/2014/main" id="{56F1B7A8-63F9-4053-BC54-FBD620FA790F}"/>
              </a:ext>
            </a:extLst>
          </p:cNvPr>
          <p:cNvSpPr/>
          <p:nvPr/>
        </p:nvSpPr>
        <p:spPr>
          <a:xfrm>
            <a:off x="3895281" y="4193312"/>
            <a:ext cx="598805" cy="584775"/>
          </a:xfrm>
          <a:prstGeom prst="rect">
            <a:avLst/>
          </a:prstGeom>
          <a:noFill/>
          <a:ln>
            <a:noFill/>
          </a:ln>
        </p:spPr>
        <p:txBody>
          <a:bodyPr wrap="square" rtlCol="0" anchor="t">
            <a:spAutoFit/>
          </a:bodyPr>
          <a:lstStyle/>
          <a:p>
            <a:pPr algn="ctr"/>
            <a:r>
              <a:rPr lang="en-US" altLang="zh-CN" sz="3200" b="1">
                <a:ln/>
                <a:solidFill>
                  <a:schemeClr val="bg1"/>
                </a:solidFill>
                <a:effectLst>
                  <a:outerShdw blurRad="38100" dist="19050" dir="2700000" algn="tl" rotWithShape="0">
                    <a:schemeClr val="dk1">
                      <a:alpha val="40000"/>
                    </a:schemeClr>
                  </a:outerShdw>
                </a:effectLst>
              </a:rPr>
              <a:t>9</a:t>
            </a:r>
          </a:p>
        </p:txBody>
      </p:sp>
      <p:sp>
        <p:nvSpPr>
          <p:cNvPr id="51" name="矩形 50">
            <a:extLst>
              <a:ext uri="{FF2B5EF4-FFF2-40B4-BE49-F238E27FC236}">
                <a16:creationId xmlns:a16="http://schemas.microsoft.com/office/drawing/2014/main" id="{38DCB5D1-7392-4D6D-B0D6-D062C73DE380}"/>
              </a:ext>
            </a:extLst>
          </p:cNvPr>
          <p:cNvSpPr/>
          <p:nvPr/>
        </p:nvSpPr>
        <p:spPr>
          <a:xfrm>
            <a:off x="5205984" y="3297809"/>
            <a:ext cx="2249170" cy="400110"/>
          </a:xfrm>
          <a:prstGeom prst="rect">
            <a:avLst/>
          </a:prstGeom>
          <a:noFill/>
          <a:ln>
            <a:noFill/>
          </a:ln>
        </p:spPr>
        <p:txBody>
          <a:bodyPr wrap="square" rtlCol="0" anchor="t">
            <a:spAutoFit/>
          </a:bodyPr>
          <a:lstStyle/>
          <a:p>
            <a:pPr algn="ctr"/>
            <a:r>
              <a:rPr lang="en-US" altLang="zh-CN" sz="2000">
                <a:ln/>
                <a:solidFill>
                  <a:schemeClr val="bg1"/>
                </a:solidFill>
                <a:effectLst>
                  <a:outerShdw blurRad="38100" dist="19050" dir="2700000" algn="tl" rotWithShape="0">
                    <a:schemeClr val="dk1">
                      <a:alpha val="40000"/>
                    </a:schemeClr>
                  </a:outerShdw>
                </a:effectLst>
              </a:rPr>
              <a:t>Redis</a:t>
            </a:r>
            <a:r>
              <a:rPr lang="zh-CN" altLang="en-US" sz="2000">
                <a:ln/>
                <a:solidFill>
                  <a:schemeClr val="bg1"/>
                </a:solidFill>
                <a:effectLst>
                  <a:outerShdw blurRad="38100" dist="19050" dir="2700000" algn="tl" rotWithShape="0">
                    <a:schemeClr val="dk1">
                      <a:alpha val="40000"/>
                    </a:schemeClr>
                  </a:outerShdw>
                </a:effectLst>
              </a:rPr>
              <a:t>持久化</a:t>
            </a:r>
          </a:p>
        </p:txBody>
      </p:sp>
      <p:sp>
        <p:nvSpPr>
          <p:cNvPr id="52" name="对角圆角矩形 10">
            <a:extLst>
              <a:ext uri="{FF2B5EF4-FFF2-40B4-BE49-F238E27FC236}">
                <a16:creationId xmlns:a16="http://schemas.microsoft.com/office/drawing/2014/main" id="{DB58D05F-BE3B-446B-84B0-EF282DB8B05F}"/>
              </a:ext>
            </a:extLst>
          </p:cNvPr>
          <p:cNvSpPr/>
          <p:nvPr/>
        </p:nvSpPr>
        <p:spPr>
          <a:xfrm>
            <a:off x="4785931" y="4328350"/>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a:extLst>
              <a:ext uri="{FF2B5EF4-FFF2-40B4-BE49-F238E27FC236}">
                <a16:creationId xmlns:a16="http://schemas.microsoft.com/office/drawing/2014/main" id="{94107485-367D-48AA-88DE-B58801A0E12F}"/>
              </a:ext>
            </a:extLst>
          </p:cNvPr>
          <p:cNvSpPr/>
          <p:nvPr/>
        </p:nvSpPr>
        <p:spPr>
          <a:xfrm>
            <a:off x="5188077" y="4316196"/>
            <a:ext cx="2249170" cy="400110"/>
          </a:xfrm>
          <a:prstGeom prst="rect">
            <a:avLst/>
          </a:prstGeom>
          <a:noFill/>
          <a:ln>
            <a:noFill/>
          </a:ln>
        </p:spPr>
        <p:txBody>
          <a:bodyPr wrap="square" rtlCol="0" anchor="t">
            <a:spAutoFit/>
          </a:bodyPr>
          <a:lstStyle/>
          <a:p>
            <a:pPr algn="ctr"/>
            <a:r>
              <a:rPr lang="en-US" altLang="zh-CN" sz="2000">
                <a:ln/>
                <a:solidFill>
                  <a:schemeClr val="bg1"/>
                </a:solidFill>
                <a:effectLst>
                  <a:outerShdw blurRad="38100" dist="19050" dir="2700000" algn="tl" rotWithShape="0">
                    <a:schemeClr val="dk1">
                      <a:alpha val="40000"/>
                    </a:schemeClr>
                  </a:outerShdw>
                </a:effectLst>
              </a:rPr>
              <a:t>Redis</a:t>
            </a:r>
            <a:r>
              <a:rPr lang="zh-CN" altLang="en-US" sz="2000">
                <a:ln/>
                <a:solidFill>
                  <a:schemeClr val="bg1"/>
                </a:solidFill>
                <a:effectLst>
                  <a:outerShdw blurRad="38100" dist="19050" dir="2700000" algn="tl" rotWithShape="0">
                    <a:schemeClr val="dk1">
                      <a:alpha val="40000"/>
                    </a:schemeClr>
                  </a:outerShdw>
                </a:effectLst>
              </a:rPr>
              <a:t>集群</a:t>
            </a:r>
          </a:p>
        </p:txBody>
      </p:sp>
      <p:sp>
        <p:nvSpPr>
          <p:cNvPr id="54" name="矩形 53">
            <a:extLst>
              <a:ext uri="{FF2B5EF4-FFF2-40B4-BE49-F238E27FC236}">
                <a16:creationId xmlns:a16="http://schemas.microsoft.com/office/drawing/2014/main" id="{E00BB73F-021F-4E02-AB42-8ED3739B6F19}"/>
              </a:ext>
            </a:extLst>
          </p:cNvPr>
          <p:cNvSpPr/>
          <p:nvPr/>
        </p:nvSpPr>
        <p:spPr>
          <a:xfrm>
            <a:off x="3978911" y="2815463"/>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对角圆角矩形 12">
            <a:extLst>
              <a:ext uri="{FF2B5EF4-FFF2-40B4-BE49-F238E27FC236}">
                <a16:creationId xmlns:a16="http://schemas.microsoft.com/office/drawing/2014/main" id="{2CB169A2-CDF7-4155-B55C-FAB2A467C688}"/>
              </a:ext>
            </a:extLst>
          </p:cNvPr>
          <p:cNvSpPr/>
          <p:nvPr/>
        </p:nvSpPr>
        <p:spPr>
          <a:xfrm>
            <a:off x="4774565" y="2882138"/>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chemeClr val="bg1"/>
                </a:solidFill>
                <a:effectLst>
                  <a:outerShdw blurRad="38100" dist="19050" dir="2700000" algn="tl" rotWithShape="0">
                    <a:schemeClr val="dk1">
                      <a:alpha val="40000"/>
                    </a:schemeClr>
                  </a:outerShdw>
                </a:effectLst>
                <a:sym typeface="+mn-ea"/>
              </a:rPr>
              <a:t>Redis</a:t>
            </a:r>
            <a:r>
              <a:rPr lang="zh-CN" altLang="en-US" sz="2000">
                <a:solidFill>
                  <a:schemeClr val="bg1"/>
                </a:solidFill>
                <a:effectLst>
                  <a:outerShdw blurRad="38100" dist="19050" dir="2700000" algn="tl" rotWithShape="0">
                    <a:schemeClr val="dk1">
                      <a:alpha val="40000"/>
                    </a:schemeClr>
                  </a:outerShdw>
                </a:effectLst>
                <a:sym typeface="+mn-ea"/>
              </a:rPr>
              <a:t>事务</a:t>
            </a:r>
            <a:endParaRPr lang="zh-CN" altLang="en-US" sz="2000"/>
          </a:p>
        </p:txBody>
      </p:sp>
      <p:sp>
        <p:nvSpPr>
          <p:cNvPr id="56" name="矩形 55">
            <a:extLst>
              <a:ext uri="{FF2B5EF4-FFF2-40B4-BE49-F238E27FC236}">
                <a16:creationId xmlns:a16="http://schemas.microsoft.com/office/drawing/2014/main" id="{354373C6-CD64-464B-BE78-A1BBB603D731}"/>
              </a:ext>
            </a:extLst>
          </p:cNvPr>
          <p:cNvSpPr/>
          <p:nvPr/>
        </p:nvSpPr>
        <p:spPr>
          <a:xfrm>
            <a:off x="3966211" y="2724023"/>
            <a:ext cx="405766" cy="584775"/>
          </a:xfrm>
          <a:prstGeom prst="rect">
            <a:avLst/>
          </a:prstGeom>
          <a:noFill/>
          <a:ln>
            <a:noFill/>
          </a:ln>
        </p:spPr>
        <p:txBody>
          <a:bodyPr wrap="square" rtlCol="0" anchor="t">
            <a:spAutoFit/>
          </a:bodyPr>
          <a:lstStyle/>
          <a:p>
            <a:pPr algn="ctr"/>
            <a:r>
              <a:rPr lang="en-US" altLang="zh-CN" sz="3200" b="1">
                <a:ln/>
                <a:solidFill>
                  <a:schemeClr val="bg1"/>
                </a:solidFill>
                <a:effectLst>
                  <a:outerShdw blurRad="38100" dist="19050" dir="2700000" algn="tl" rotWithShape="0">
                    <a:schemeClr val="dk1">
                      <a:alpha val="40000"/>
                    </a:schemeClr>
                  </a:outerShdw>
                </a:effectLst>
              </a:rPr>
              <a:t>6</a:t>
            </a:r>
          </a:p>
        </p:txBody>
      </p:sp>
      <p:sp>
        <p:nvSpPr>
          <p:cNvPr id="57" name="矩形 56">
            <a:extLst>
              <a:ext uri="{FF2B5EF4-FFF2-40B4-BE49-F238E27FC236}">
                <a16:creationId xmlns:a16="http://schemas.microsoft.com/office/drawing/2014/main" id="{64D00D25-DC96-46BD-86A9-F02D23F4A910}"/>
              </a:ext>
            </a:extLst>
          </p:cNvPr>
          <p:cNvSpPr/>
          <p:nvPr/>
        </p:nvSpPr>
        <p:spPr>
          <a:xfrm>
            <a:off x="3972815" y="3205476"/>
            <a:ext cx="415290" cy="584775"/>
          </a:xfrm>
          <a:prstGeom prst="rect">
            <a:avLst/>
          </a:prstGeom>
          <a:noFill/>
          <a:ln>
            <a:noFill/>
          </a:ln>
        </p:spPr>
        <p:txBody>
          <a:bodyPr wrap="square" rtlCol="0" anchor="t">
            <a:spAutoFit/>
          </a:bodyPr>
          <a:lstStyle/>
          <a:p>
            <a:pPr algn="ctr"/>
            <a:r>
              <a:rPr lang="en-US" altLang="zh-CN" sz="3200" b="1">
                <a:ln/>
                <a:solidFill>
                  <a:schemeClr val="bg1"/>
                </a:solidFill>
                <a:effectLst>
                  <a:outerShdw blurRad="38100" dist="19050" dir="2700000" algn="tl" rotWithShape="0">
                    <a:schemeClr val="dk1">
                      <a:alpha val="40000"/>
                    </a:schemeClr>
                  </a:outerShdw>
                </a:effectLst>
              </a:rPr>
              <a:t>7</a:t>
            </a:r>
          </a:p>
        </p:txBody>
      </p:sp>
      <p:sp>
        <p:nvSpPr>
          <p:cNvPr id="3" name="矩形 2">
            <a:extLst>
              <a:ext uri="{FF2B5EF4-FFF2-40B4-BE49-F238E27FC236}">
                <a16:creationId xmlns:a16="http://schemas.microsoft.com/office/drawing/2014/main" id="{00B87D3A-D325-4ADB-B9EB-BA74877775A4}"/>
              </a:ext>
            </a:extLst>
          </p:cNvPr>
          <p:cNvSpPr/>
          <p:nvPr/>
        </p:nvSpPr>
        <p:spPr>
          <a:xfrm>
            <a:off x="3420427" y="1563172"/>
            <a:ext cx="3089275" cy="400110"/>
          </a:xfrm>
          <a:prstGeom prst="rect">
            <a:avLst/>
          </a:prstGeom>
          <a:noFill/>
          <a:ln w="762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976615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14515" y="117"/>
            <a:ext cx="2949846" cy="400110"/>
          </a:xfrm>
          <a:prstGeom prst="rect">
            <a:avLst/>
          </a:prstGeom>
          <a:noFill/>
          <a:ln>
            <a:noFill/>
          </a:ln>
        </p:spPr>
        <p:txBody>
          <a:bodyPr wrap="none" rtlCol="0" anchor="t">
            <a:spAutoFit/>
          </a:bodyPr>
          <a:lstStyle/>
          <a:p>
            <a:pPr algn="ctr"/>
            <a:r>
              <a:rPr lang="en-US" altLang="zh-CN" sz="2000">
                <a:ln/>
                <a:solidFill>
                  <a:schemeClr val="tx1"/>
                </a:solidFill>
                <a:effectLst>
                  <a:outerShdw blurRad="38100" dist="19050" dir="2700000" algn="tl" rotWithShape="0">
                    <a:schemeClr val="dk1">
                      <a:alpha val="40000"/>
                    </a:schemeClr>
                  </a:outerShdw>
                </a:effectLst>
              </a:rPr>
              <a:t>Redis</a:t>
            </a:r>
            <a:r>
              <a:rPr lang="zh-CN" altLang="en-US" sz="2000">
                <a:ln/>
                <a:effectLst>
                  <a:outerShdw blurRad="38100" dist="19050" dir="2700000" algn="tl" rotWithShape="0">
                    <a:schemeClr val="dk1">
                      <a:alpha val="40000"/>
                    </a:schemeClr>
                  </a:outerShdw>
                </a:effectLst>
              </a:rPr>
              <a:t>五大数据类型</a:t>
            </a:r>
            <a:r>
              <a:rPr lang="en-US" altLang="zh-CN" sz="2000">
                <a:ln/>
                <a:effectLst>
                  <a:outerShdw blurRad="38100" dist="19050" dir="2700000" algn="tl" rotWithShape="0">
                    <a:schemeClr val="dk1">
                      <a:alpha val="40000"/>
                    </a:schemeClr>
                  </a:outerShdw>
                </a:effectLst>
              </a:rPr>
              <a:t>--key</a:t>
            </a:r>
            <a:endParaRPr lang="zh-CN" altLang="en-US" sz="2000">
              <a:ln/>
              <a:solidFill>
                <a:schemeClr val="tx1"/>
              </a:solidFill>
              <a:effectLst>
                <a:outerShdw blurRad="38100" dist="19050" dir="2700000" algn="tl" rotWithShape="0">
                  <a:schemeClr val="dk1">
                    <a:alpha val="40000"/>
                  </a:schemeClr>
                </a:outerShdw>
              </a:effectLst>
            </a:endParaRPr>
          </a:p>
        </p:txBody>
      </p:sp>
      <p:sp>
        <p:nvSpPr>
          <p:cNvPr id="13" name="矩形 12">
            <a:extLst>
              <a:ext uri="{FF2B5EF4-FFF2-40B4-BE49-F238E27FC236}">
                <a16:creationId xmlns:a16="http://schemas.microsoft.com/office/drawing/2014/main" id="{C0373977-493D-46DF-A276-41E6C6DB1141}"/>
              </a:ext>
            </a:extLst>
          </p:cNvPr>
          <p:cNvSpPr/>
          <p:nvPr/>
        </p:nvSpPr>
        <p:spPr>
          <a:xfrm>
            <a:off x="614516" y="545884"/>
            <a:ext cx="1890145" cy="580415"/>
          </a:xfrm>
          <a:prstGeom prst="rect">
            <a:avLst/>
          </a:prstGeom>
        </p:spPr>
        <p:txBody>
          <a:bodyPr wrap="square">
            <a:spAutoFit/>
          </a:bodyPr>
          <a:lstStyle/>
          <a:p>
            <a:pPr marL="342900" indent="-342900">
              <a:lnSpc>
                <a:spcPct val="150000"/>
              </a:lnSpc>
              <a:buFont typeface="Wingdings" panose="05000000000000000000" pitchFamily="2" charset="2"/>
              <a:buChar char="Ø"/>
            </a:pPr>
            <a:r>
              <a:rPr lang="en-US" altLang="zh-CN" sz="2400" b="1">
                <a:solidFill>
                  <a:srgbClr val="007C6A"/>
                </a:solidFill>
              </a:rPr>
              <a:t>keys  *</a:t>
            </a:r>
          </a:p>
        </p:txBody>
      </p:sp>
      <p:sp>
        <p:nvSpPr>
          <p:cNvPr id="14" name="矩形 13">
            <a:extLst>
              <a:ext uri="{FF2B5EF4-FFF2-40B4-BE49-F238E27FC236}">
                <a16:creationId xmlns:a16="http://schemas.microsoft.com/office/drawing/2014/main" id="{81C4C703-2FF8-4E6B-ABE8-AB0CA3D96AE9}"/>
              </a:ext>
            </a:extLst>
          </p:cNvPr>
          <p:cNvSpPr/>
          <p:nvPr/>
        </p:nvSpPr>
        <p:spPr>
          <a:xfrm>
            <a:off x="614515" y="1645562"/>
            <a:ext cx="2429659" cy="580415"/>
          </a:xfrm>
          <a:prstGeom prst="rect">
            <a:avLst/>
          </a:prstGeom>
        </p:spPr>
        <p:txBody>
          <a:bodyPr wrap="square">
            <a:spAutoFit/>
          </a:bodyPr>
          <a:lstStyle/>
          <a:p>
            <a:pPr marL="342900" indent="-342900">
              <a:lnSpc>
                <a:spcPct val="150000"/>
              </a:lnSpc>
              <a:buFont typeface="Wingdings" panose="05000000000000000000" pitchFamily="2" charset="2"/>
              <a:buChar char="Ø"/>
            </a:pPr>
            <a:r>
              <a:rPr lang="en-US" altLang="zh-CN" sz="2400" b="1">
                <a:solidFill>
                  <a:srgbClr val="007C6A"/>
                </a:solidFill>
              </a:rPr>
              <a:t>exists  &lt;key&gt;</a:t>
            </a:r>
          </a:p>
        </p:txBody>
      </p:sp>
      <p:sp>
        <p:nvSpPr>
          <p:cNvPr id="18" name="矩形 17">
            <a:extLst>
              <a:ext uri="{FF2B5EF4-FFF2-40B4-BE49-F238E27FC236}">
                <a16:creationId xmlns:a16="http://schemas.microsoft.com/office/drawing/2014/main" id="{75A97F73-6C95-4DA7-AE4B-9F29B292E86D}"/>
              </a:ext>
            </a:extLst>
          </p:cNvPr>
          <p:cNvSpPr/>
          <p:nvPr/>
        </p:nvSpPr>
        <p:spPr>
          <a:xfrm>
            <a:off x="614515" y="2696660"/>
            <a:ext cx="2207656" cy="577850"/>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a:solidFill>
                  <a:srgbClr val="007C6A"/>
                </a:solidFill>
              </a:rPr>
              <a:t>type  &lt;key&gt;</a:t>
            </a:r>
          </a:p>
        </p:txBody>
      </p:sp>
      <p:sp>
        <p:nvSpPr>
          <p:cNvPr id="20" name="矩形 19">
            <a:extLst>
              <a:ext uri="{FF2B5EF4-FFF2-40B4-BE49-F238E27FC236}">
                <a16:creationId xmlns:a16="http://schemas.microsoft.com/office/drawing/2014/main" id="{7A97DB3A-B57F-4DDF-BF09-063EC78701CE}"/>
              </a:ext>
            </a:extLst>
          </p:cNvPr>
          <p:cNvSpPr/>
          <p:nvPr/>
        </p:nvSpPr>
        <p:spPr>
          <a:xfrm>
            <a:off x="614515" y="3767152"/>
            <a:ext cx="5378015" cy="580415"/>
          </a:xfrm>
          <a:prstGeom prst="rect">
            <a:avLst/>
          </a:prstGeom>
        </p:spPr>
        <p:txBody>
          <a:bodyPr wrap="square">
            <a:spAutoFit/>
          </a:bodyPr>
          <a:lstStyle/>
          <a:p>
            <a:pPr marL="342900" indent="-342900">
              <a:lnSpc>
                <a:spcPct val="150000"/>
              </a:lnSpc>
              <a:buFont typeface="Wingdings" panose="05000000000000000000" pitchFamily="2" charset="2"/>
              <a:buChar char="Ø"/>
            </a:pPr>
            <a:r>
              <a:rPr lang="en-US" altLang="zh-CN" sz="2400" b="1">
                <a:solidFill>
                  <a:srgbClr val="007C6A"/>
                </a:solidFill>
              </a:rPr>
              <a:t>del  &lt;key&gt;</a:t>
            </a:r>
          </a:p>
        </p:txBody>
      </p:sp>
      <p:sp>
        <p:nvSpPr>
          <p:cNvPr id="22" name="矩形 21">
            <a:extLst>
              <a:ext uri="{FF2B5EF4-FFF2-40B4-BE49-F238E27FC236}">
                <a16:creationId xmlns:a16="http://schemas.microsoft.com/office/drawing/2014/main" id="{DC4B3AB7-692D-4B7D-8D3A-9D63B3C73835}"/>
              </a:ext>
            </a:extLst>
          </p:cNvPr>
          <p:cNvSpPr/>
          <p:nvPr/>
        </p:nvSpPr>
        <p:spPr>
          <a:xfrm>
            <a:off x="3044174" y="539819"/>
            <a:ext cx="3762568" cy="580415"/>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查询当前库的所有键</a:t>
            </a:r>
            <a:endParaRPr lang="en-US" altLang="zh-CN" sz="2400" b="1">
              <a:solidFill>
                <a:srgbClr val="007C6A"/>
              </a:solidFill>
            </a:endParaRPr>
          </a:p>
        </p:txBody>
      </p:sp>
      <p:sp>
        <p:nvSpPr>
          <p:cNvPr id="23" name="矩形 22">
            <a:extLst>
              <a:ext uri="{FF2B5EF4-FFF2-40B4-BE49-F238E27FC236}">
                <a16:creationId xmlns:a16="http://schemas.microsoft.com/office/drawing/2014/main" id="{BBC6C899-55D0-47B8-87D4-5B690CFD973B}"/>
              </a:ext>
            </a:extLst>
          </p:cNvPr>
          <p:cNvSpPr/>
          <p:nvPr/>
        </p:nvSpPr>
        <p:spPr>
          <a:xfrm>
            <a:off x="3044174" y="1645562"/>
            <a:ext cx="3762568" cy="580415"/>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判断某个键是否存在</a:t>
            </a:r>
            <a:endParaRPr lang="en-US" altLang="zh-CN" sz="2400" b="1">
              <a:solidFill>
                <a:srgbClr val="007C6A"/>
              </a:solidFill>
            </a:endParaRPr>
          </a:p>
        </p:txBody>
      </p:sp>
      <p:sp>
        <p:nvSpPr>
          <p:cNvPr id="24" name="矩形 23">
            <a:extLst>
              <a:ext uri="{FF2B5EF4-FFF2-40B4-BE49-F238E27FC236}">
                <a16:creationId xmlns:a16="http://schemas.microsoft.com/office/drawing/2014/main" id="{4CE98F88-0493-486B-9907-B14AD96E6BE0}"/>
              </a:ext>
            </a:extLst>
          </p:cNvPr>
          <p:cNvSpPr/>
          <p:nvPr/>
        </p:nvSpPr>
        <p:spPr>
          <a:xfrm>
            <a:off x="3044174" y="2694095"/>
            <a:ext cx="2924198" cy="580415"/>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查看键的类型</a:t>
            </a:r>
            <a:r>
              <a:rPr lang="en-US" altLang="zh-CN" sz="2400" b="1">
                <a:solidFill>
                  <a:srgbClr val="007C6A"/>
                </a:solidFill>
              </a:rPr>
              <a:t> </a:t>
            </a:r>
          </a:p>
        </p:txBody>
      </p:sp>
      <p:sp>
        <p:nvSpPr>
          <p:cNvPr id="25" name="矩形 24">
            <a:extLst>
              <a:ext uri="{FF2B5EF4-FFF2-40B4-BE49-F238E27FC236}">
                <a16:creationId xmlns:a16="http://schemas.microsoft.com/office/drawing/2014/main" id="{6B294209-4724-4B86-8B93-250BA71888E4}"/>
              </a:ext>
            </a:extLst>
          </p:cNvPr>
          <p:cNvSpPr/>
          <p:nvPr/>
        </p:nvSpPr>
        <p:spPr>
          <a:xfrm>
            <a:off x="3044174" y="3767152"/>
            <a:ext cx="2531462" cy="580415"/>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删除某个键</a:t>
            </a:r>
            <a:endParaRPr lang="en-US" altLang="zh-CN" sz="2400" b="1">
              <a:solidFill>
                <a:srgbClr val="007C6A"/>
              </a:solidFill>
            </a:endParaRPr>
          </a:p>
        </p:txBody>
      </p:sp>
    </p:spTree>
    <p:custDataLst>
      <p:tags r:id="rId1"/>
    </p:custDataLst>
    <p:extLst>
      <p:ext uri="{BB962C8B-B14F-4D97-AF65-F5344CB8AC3E}">
        <p14:creationId xmlns:p14="http://schemas.microsoft.com/office/powerpoint/2010/main" val="41838874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9251" y="26504"/>
            <a:ext cx="1867819" cy="400110"/>
          </a:xfrm>
          <a:prstGeom prst="rect">
            <a:avLst/>
          </a:prstGeom>
          <a:noFill/>
          <a:ln>
            <a:noFill/>
          </a:ln>
        </p:spPr>
        <p:txBody>
          <a:bodyPr wrap="none" rtlCol="0" anchor="t">
            <a:spAutoFit/>
          </a:bodyPr>
          <a:lstStyle/>
          <a:p>
            <a:pPr algn="ctr"/>
            <a:r>
              <a:rPr lang="en-US" altLang="zh-CN" sz="2000">
                <a:ln/>
                <a:solidFill>
                  <a:schemeClr val="tx1"/>
                </a:solidFill>
                <a:effectLst>
                  <a:outerShdw blurRad="38100" dist="19050" dir="2700000" algn="tl" rotWithShape="0">
                    <a:schemeClr val="dk1">
                      <a:alpha val="40000"/>
                    </a:schemeClr>
                  </a:outerShdw>
                </a:effectLst>
              </a:rPr>
              <a:t>Redis</a:t>
            </a:r>
            <a:r>
              <a:rPr lang="zh-CN" altLang="en-US" sz="2000">
                <a:ln/>
                <a:solidFill>
                  <a:schemeClr val="tx1"/>
                </a:solidFill>
                <a:effectLst>
                  <a:outerShdw blurRad="38100" dist="19050" dir="2700000" algn="tl" rotWithShape="0">
                    <a:schemeClr val="dk1">
                      <a:alpha val="40000"/>
                    </a:schemeClr>
                  </a:outerShdw>
                </a:effectLst>
              </a:rPr>
              <a:t>相关配置</a:t>
            </a:r>
          </a:p>
        </p:txBody>
      </p:sp>
      <p:sp>
        <p:nvSpPr>
          <p:cNvPr id="4" name="矩形 3">
            <a:extLst>
              <a:ext uri="{FF2B5EF4-FFF2-40B4-BE49-F238E27FC236}">
                <a16:creationId xmlns:a16="http://schemas.microsoft.com/office/drawing/2014/main" id="{41F6E164-9228-4385-A46F-1CC392B47EA9}"/>
              </a:ext>
            </a:extLst>
          </p:cNvPr>
          <p:cNvSpPr/>
          <p:nvPr/>
        </p:nvSpPr>
        <p:spPr>
          <a:xfrm>
            <a:off x="304529" y="560648"/>
            <a:ext cx="6744355" cy="400110"/>
          </a:xfrm>
          <a:prstGeom prst="rect">
            <a:avLst/>
          </a:prstGeom>
        </p:spPr>
        <p:txBody>
          <a:bodyPr wrap="square">
            <a:spAutoFit/>
          </a:bodyPr>
          <a:lstStyle/>
          <a:p>
            <a:pPr marL="285750" indent="-285750">
              <a:buFont typeface="Wingdings" panose="05000000000000000000" pitchFamily="2" charset="2"/>
              <a:buChar char="Ø"/>
            </a:pPr>
            <a:r>
              <a:rPr lang="zh-CN" altLang="en-US" sz="2000" b="1">
                <a:solidFill>
                  <a:srgbClr val="007C6A"/>
                </a:solidFill>
                <a:latin typeface="Verdana" panose="020B0604030504040204" pitchFamily="34" charset="0"/>
              </a:rPr>
              <a:t>计量单位说明</a:t>
            </a:r>
          </a:p>
        </p:txBody>
      </p:sp>
      <p:pic>
        <p:nvPicPr>
          <p:cNvPr id="6" name="图片 5">
            <a:extLst>
              <a:ext uri="{FF2B5EF4-FFF2-40B4-BE49-F238E27FC236}">
                <a16:creationId xmlns:a16="http://schemas.microsoft.com/office/drawing/2014/main" id="{12D00FFA-08FA-42AE-AE60-E2DE93B97C92}"/>
              </a:ext>
            </a:extLst>
          </p:cNvPr>
          <p:cNvPicPr>
            <a:picLocks noChangeAspect="1"/>
          </p:cNvPicPr>
          <p:nvPr/>
        </p:nvPicPr>
        <p:blipFill>
          <a:blip r:embed="rId3" cstate="print"/>
          <a:stretch>
            <a:fillRect/>
          </a:stretch>
        </p:blipFill>
        <p:spPr>
          <a:xfrm>
            <a:off x="304529" y="1208720"/>
            <a:ext cx="8685501" cy="2592288"/>
          </a:xfrm>
          <a:prstGeom prst="rect">
            <a:avLst/>
          </a:prstGeom>
          <a:ln>
            <a:solidFill>
              <a:schemeClr val="accent1"/>
            </a:solidFill>
          </a:ln>
        </p:spPr>
      </p:pic>
      <p:sp>
        <p:nvSpPr>
          <p:cNvPr id="7" name="矩形 6">
            <a:extLst>
              <a:ext uri="{FF2B5EF4-FFF2-40B4-BE49-F238E27FC236}">
                <a16:creationId xmlns:a16="http://schemas.microsoft.com/office/drawing/2014/main" id="{DDBDC0AA-BC11-4798-A194-360922055F83}"/>
              </a:ext>
            </a:extLst>
          </p:cNvPr>
          <p:cNvSpPr/>
          <p:nvPr/>
        </p:nvSpPr>
        <p:spPr>
          <a:xfrm>
            <a:off x="664569" y="4233056"/>
            <a:ext cx="6744355" cy="400110"/>
          </a:xfrm>
          <a:prstGeom prst="rect">
            <a:avLst/>
          </a:prstGeom>
        </p:spPr>
        <p:txBody>
          <a:bodyPr wrap="square">
            <a:spAutoFit/>
          </a:bodyPr>
          <a:lstStyle/>
          <a:p>
            <a:pPr marL="342900" indent="-342900">
              <a:buFont typeface="Wingdings" panose="05000000000000000000" pitchFamily="2" charset="2"/>
              <a:buChar char="Ø"/>
            </a:pPr>
            <a:r>
              <a:rPr lang="zh-CN" altLang="en-US" sz="2000" b="1">
                <a:solidFill>
                  <a:srgbClr val="007C6A"/>
                </a:solidFill>
                <a:latin typeface="Verdana" panose="020B0604030504040204" pitchFamily="34" charset="0"/>
              </a:rPr>
              <a:t>大小写不敏感</a:t>
            </a:r>
          </a:p>
        </p:txBody>
      </p:sp>
    </p:spTree>
    <p:custDataLst>
      <p:tags r:id="rId1"/>
    </p:custDataLst>
    <p:extLst>
      <p:ext uri="{BB962C8B-B14F-4D97-AF65-F5344CB8AC3E}">
        <p14:creationId xmlns:p14="http://schemas.microsoft.com/office/powerpoint/2010/main" val="31483284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9251" y="26504"/>
            <a:ext cx="1867819" cy="400110"/>
          </a:xfrm>
          <a:prstGeom prst="rect">
            <a:avLst/>
          </a:prstGeom>
          <a:noFill/>
          <a:ln>
            <a:noFill/>
          </a:ln>
        </p:spPr>
        <p:txBody>
          <a:bodyPr wrap="none" rtlCol="0" anchor="t">
            <a:spAutoFit/>
          </a:bodyPr>
          <a:lstStyle/>
          <a:p>
            <a:pPr algn="ctr"/>
            <a:r>
              <a:rPr lang="en-US" altLang="zh-CN" sz="2000">
                <a:ln/>
                <a:solidFill>
                  <a:schemeClr val="tx1"/>
                </a:solidFill>
                <a:effectLst>
                  <a:outerShdw blurRad="38100" dist="19050" dir="2700000" algn="tl" rotWithShape="0">
                    <a:schemeClr val="dk1">
                      <a:alpha val="40000"/>
                    </a:schemeClr>
                  </a:outerShdw>
                </a:effectLst>
              </a:rPr>
              <a:t>Redis</a:t>
            </a:r>
            <a:r>
              <a:rPr lang="zh-CN" altLang="en-US" sz="2000">
                <a:ln/>
                <a:solidFill>
                  <a:schemeClr val="tx1"/>
                </a:solidFill>
                <a:effectLst>
                  <a:outerShdw blurRad="38100" dist="19050" dir="2700000" algn="tl" rotWithShape="0">
                    <a:schemeClr val="dk1">
                      <a:alpha val="40000"/>
                    </a:schemeClr>
                  </a:outerShdw>
                </a:effectLst>
              </a:rPr>
              <a:t>相关配置</a:t>
            </a:r>
          </a:p>
        </p:txBody>
      </p:sp>
      <p:sp>
        <p:nvSpPr>
          <p:cNvPr id="8" name="矩形 7">
            <a:extLst>
              <a:ext uri="{FF2B5EF4-FFF2-40B4-BE49-F238E27FC236}">
                <a16:creationId xmlns:a16="http://schemas.microsoft.com/office/drawing/2014/main" id="{FDC10B66-CFC6-4FF6-BAD7-2E0127D2ECBA}"/>
              </a:ext>
            </a:extLst>
          </p:cNvPr>
          <p:cNvSpPr/>
          <p:nvPr/>
        </p:nvSpPr>
        <p:spPr>
          <a:xfrm>
            <a:off x="342527" y="426614"/>
            <a:ext cx="6744355" cy="461665"/>
          </a:xfrm>
          <a:prstGeom prst="rect">
            <a:avLst/>
          </a:prstGeom>
        </p:spPr>
        <p:txBody>
          <a:bodyPr wrap="square">
            <a:spAutoFit/>
          </a:bodyPr>
          <a:lstStyle/>
          <a:p>
            <a:pPr marL="285750" indent="-285750">
              <a:buFont typeface="Wingdings" panose="05000000000000000000" pitchFamily="2" charset="2"/>
              <a:buChar char="Ø"/>
            </a:pPr>
            <a:r>
              <a:rPr lang="en-US" altLang="zh-CN" sz="2400">
                <a:solidFill>
                  <a:srgbClr val="007C6A"/>
                </a:solidFill>
                <a:latin typeface="Verdana" panose="020B0604030504040204" pitchFamily="34" charset="0"/>
              </a:rPr>
              <a:t>include</a:t>
            </a:r>
            <a:endParaRPr lang="zh-CN" altLang="en-US" sz="2400">
              <a:solidFill>
                <a:srgbClr val="007C6A"/>
              </a:solidFill>
              <a:latin typeface="Verdana" panose="020B0604030504040204" pitchFamily="34" charset="0"/>
            </a:endParaRPr>
          </a:p>
        </p:txBody>
      </p:sp>
      <p:pic>
        <p:nvPicPr>
          <p:cNvPr id="9" name="图片 8">
            <a:extLst>
              <a:ext uri="{FF2B5EF4-FFF2-40B4-BE49-F238E27FC236}">
                <a16:creationId xmlns:a16="http://schemas.microsoft.com/office/drawing/2014/main" id="{9565AA56-A251-4438-A727-26C7EC2D8392}"/>
              </a:ext>
            </a:extLst>
          </p:cNvPr>
          <p:cNvPicPr>
            <a:picLocks noChangeAspect="1"/>
          </p:cNvPicPr>
          <p:nvPr/>
        </p:nvPicPr>
        <p:blipFill>
          <a:blip r:embed="rId3" cstate="print"/>
          <a:stretch>
            <a:fillRect/>
          </a:stretch>
        </p:blipFill>
        <p:spPr>
          <a:xfrm>
            <a:off x="558551" y="890655"/>
            <a:ext cx="6729228" cy="3090690"/>
          </a:xfrm>
          <a:prstGeom prst="rect">
            <a:avLst/>
          </a:prstGeom>
          <a:ln>
            <a:solidFill>
              <a:schemeClr val="accent1"/>
            </a:solidFill>
          </a:ln>
        </p:spPr>
      </p:pic>
      <p:sp>
        <p:nvSpPr>
          <p:cNvPr id="10" name="矩形 9">
            <a:extLst>
              <a:ext uri="{FF2B5EF4-FFF2-40B4-BE49-F238E27FC236}">
                <a16:creationId xmlns:a16="http://schemas.microsoft.com/office/drawing/2014/main" id="{2B6079CA-BF34-4D04-814B-EB83B0B34F09}"/>
              </a:ext>
            </a:extLst>
          </p:cNvPr>
          <p:cNvSpPr/>
          <p:nvPr/>
        </p:nvSpPr>
        <p:spPr>
          <a:xfrm>
            <a:off x="558551" y="3981345"/>
            <a:ext cx="7488832" cy="830997"/>
          </a:xfrm>
          <a:prstGeom prst="rect">
            <a:avLst/>
          </a:prstGeom>
        </p:spPr>
        <p:txBody>
          <a:bodyPr wrap="square">
            <a:spAutoFit/>
          </a:bodyPr>
          <a:lstStyle/>
          <a:p>
            <a:r>
              <a:rPr lang="zh-CN" altLang="en-US" sz="2400">
                <a:solidFill>
                  <a:srgbClr val="007C6A"/>
                </a:solidFill>
                <a:latin typeface="Verdana" panose="020B0604030504040204" pitchFamily="34" charset="0"/>
              </a:rPr>
              <a:t>类似</a:t>
            </a:r>
            <a:r>
              <a:rPr lang="en-US" altLang="zh-CN" sz="2400" err="1">
                <a:solidFill>
                  <a:srgbClr val="007C6A"/>
                </a:solidFill>
                <a:latin typeface="Verdana" panose="020B0604030504040204" pitchFamily="34" charset="0"/>
              </a:rPr>
              <a:t>jsp</a:t>
            </a:r>
            <a:r>
              <a:rPr lang="zh-CN" altLang="en-US" sz="2400">
                <a:solidFill>
                  <a:srgbClr val="007C6A"/>
                </a:solidFill>
                <a:latin typeface="Verdana" panose="020B0604030504040204" pitchFamily="34" charset="0"/>
              </a:rPr>
              <a:t>中的</a:t>
            </a:r>
            <a:r>
              <a:rPr lang="en-US" altLang="zh-CN" sz="2400">
                <a:solidFill>
                  <a:srgbClr val="007C6A"/>
                </a:solidFill>
                <a:latin typeface="Verdana" panose="020B0604030504040204" pitchFamily="34" charset="0"/>
              </a:rPr>
              <a:t>include</a:t>
            </a:r>
            <a:r>
              <a:rPr lang="zh-CN" altLang="en-US" sz="2400">
                <a:solidFill>
                  <a:srgbClr val="007C6A"/>
                </a:solidFill>
                <a:latin typeface="Verdana" panose="020B0604030504040204" pitchFamily="34" charset="0"/>
              </a:rPr>
              <a:t>，多实例的情况可以把公用的配置文件提取出来</a:t>
            </a:r>
          </a:p>
        </p:txBody>
      </p:sp>
    </p:spTree>
    <p:custDataLst>
      <p:tags r:id="rId1"/>
    </p:custDataLst>
    <p:extLst>
      <p:ext uri="{BB962C8B-B14F-4D97-AF65-F5344CB8AC3E}">
        <p14:creationId xmlns:p14="http://schemas.microsoft.com/office/powerpoint/2010/main" val="1310439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9251" y="26504"/>
            <a:ext cx="1867819" cy="400110"/>
          </a:xfrm>
          <a:prstGeom prst="rect">
            <a:avLst/>
          </a:prstGeom>
          <a:noFill/>
          <a:ln>
            <a:noFill/>
          </a:ln>
        </p:spPr>
        <p:txBody>
          <a:bodyPr wrap="none" rtlCol="0" anchor="t">
            <a:spAutoFit/>
          </a:bodyPr>
          <a:lstStyle/>
          <a:p>
            <a:pPr algn="ctr"/>
            <a:r>
              <a:rPr lang="en-US" altLang="zh-CN" sz="2000">
                <a:ln/>
                <a:solidFill>
                  <a:schemeClr val="tx1"/>
                </a:solidFill>
                <a:effectLst>
                  <a:outerShdw blurRad="38100" dist="19050" dir="2700000" algn="tl" rotWithShape="0">
                    <a:schemeClr val="dk1">
                      <a:alpha val="40000"/>
                    </a:schemeClr>
                  </a:outerShdw>
                </a:effectLst>
              </a:rPr>
              <a:t>Redis</a:t>
            </a:r>
            <a:r>
              <a:rPr lang="zh-CN" altLang="en-US" sz="2000">
                <a:ln/>
                <a:solidFill>
                  <a:schemeClr val="tx1"/>
                </a:solidFill>
                <a:effectLst>
                  <a:outerShdw blurRad="38100" dist="19050" dir="2700000" algn="tl" rotWithShape="0">
                    <a:schemeClr val="dk1">
                      <a:alpha val="40000"/>
                    </a:schemeClr>
                  </a:outerShdw>
                </a:effectLst>
              </a:rPr>
              <a:t>相关配置</a:t>
            </a:r>
          </a:p>
        </p:txBody>
      </p:sp>
      <p:sp>
        <p:nvSpPr>
          <p:cNvPr id="6" name="矩形 5">
            <a:extLst>
              <a:ext uri="{FF2B5EF4-FFF2-40B4-BE49-F238E27FC236}">
                <a16:creationId xmlns:a16="http://schemas.microsoft.com/office/drawing/2014/main" id="{97A57D0B-5CC9-4731-A1BF-526390B5A348}"/>
              </a:ext>
            </a:extLst>
          </p:cNvPr>
          <p:cNvSpPr/>
          <p:nvPr/>
        </p:nvSpPr>
        <p:spPr>
          <a:xfrm>
            <a:off x="316023" y="521151"/>
            <a:ext cx="6744355" cy="461665"/>
          </a:xfrm>
          <a:prstGeom prst="rect">
            <a:avLst/>
          </a:prstGeom>
        </p:spPr>
        <p:txBody>
          <a:bodyPr wrap="square">
            <a:spAutoFit/>
          </a:bodyPr>
          <a:lstStyle/>
          <a:p>
            <a:pPr marL="285750" indent="-285750">
              <a:buFont typeface="Wingdings" panose="05000000000000000000" pitchFamily="2" charset="2"/>
              <a:buChar char="Ø"/>
            </a:pPr>
            <a:r>
              <a:rPr lang="en-US" altLang="zh-CN" sz="2400" err="1">
                <a:solidFill>
                  <a:srgbClr val="007C6A"/>
                </a:solidFill>
                <a:latin typeface="Verdana" panose="020B0604030504040204" pitchFamily="34" charset="0"/>
              </a:rPr>
              <a:t>ip</a:t>
            </a:r>
            <a:r>
              <a:rPr lang="zh-CN" altLang="en-US" sz="2400">
                <a:solidFill>
                  <a:srgbClr val="007C6A"/>
                </a:solidFill>
                <a:latin typeface="Verdana" panose="020B0604030504040204" pitchFamily="34" charset="0"/>
              </a:rPr>
              <a:t>地址的绑定</a:t>
            </a:r>
            <a:r>
              <a:rPr lang="en-US" altLang="zh-CN" sz="2400">
                <a:solidFill>
                  <a:srgbClr val="007C6A"/>
                </a:solidFill>
                <a:latin typeface="Verdana" panose="020B0604030504040204" pitchFamily="34" charset="0"/>
              </a:rPr>
              <a:t>(bind)</a:t>
            </a:r>
            <a:endParaRPr lang="zh-CN" altLang="en-US" sz="2400">
              <a:solidFill>
                <a:srgbClr val="007C6A"/>
              </a:solidFill>
              <a:latin typeface="Verdana" panose="020B0604030504040204" pitchFamily="34" charset="0"/>
            </a:endParaRPr>
          </a:p>
        </p:txBody>
      </p:sp>
      <p:sp>
        <p:nvSpPr>
          <p:cNvPr id="7" name="矩形 6">
            <a:extLst>
              <a:ext uri="{FF2B5EF4-FFF2-40B4-BE49-F238E27FC236}">
                <a16:creationId xmlns:a16="http://schemas.microsoft.com/office/drawing/2014/main" id="{658D8E8C-12DB-4D72-BC9D-BFA669201D79}"/>
              </a:ext>
            </a:extLst>
          </p:cNvPr>
          <p:cNvSpPr/>
          <p:nvPr/>
        </p:nvSpPr>
        <p:spPr>
          <a:xfrm>
            <a:off x="604055" y="1202972"/>
            <a:ext cx="7920880" cy="461665"/>
          </a:xfrm>
          <a:prstGeom prst="rect">
            <a:avLst/>
          </a:prstGeom>
        </p:spPr>
        <p:txBody>
          <a:bodyPr wrap="square">
            <a:spAutoFit/>
          </a:bodyPr>
          <a:lstStyle/>
          <a:p>
            <a:r>
              <a:rPr lang="zh-CN" altLang="en-US" sz="2400" dirty="0">
                <a:solidFill>
                  <a:srgbClr val="007C6A"/>
                </a:solidFill>
                <a:latin typeface="Verdana" panose="020B0604030504040204" pitchFamily="34" charset="0"/>
              </a:rPr>
              <a:t>默认情况</a:t>
            </a:r>
            <a:r>
              <a:rPr lang="en-US" altLang="zh-CN" sz="2400" dirty="0">
                <a:solidFill>
                  <a:srgbClr val="007C6A"/>
                </a:solidFill>
                <a:latin typeface="Verdana" panose="020B0604030504040204" pitchFamily="34" charset="0"/>
              </a:rPr>
              <a:t>bind=127.0.0.1</a:t>
            </a:r>
            <a:r>
              <a:rPr lang="zh-CN" altLang="en-US" sz="2400" dirty="0">
                <a:solidFill>
                  <a:srgbClr val="007C6A"/>
                </a:solidFill>
                <a:latin typeface="Verdana" panose="020B0604030504040204" pitchFamily="34" charset="0"/>
              </a:rPr>
              <a:t>只能接受本机的访问请求</a:t>
            </a:r>
          </a:p>
        </p:txBody>
      </p:sp>
      <p:sp>
        <p:nvSpPr>
          <p:cNvPr id="11" name="矩形 10">
            <a:extLst>
              <a:ext uri="{FF2B5EF4-FFF2-40B4-BE49-F238E27FC236}">
                <a16:creationId xmlns:a16="http://schemas.microsoft.com/office/drawing/2014/main" id="{67BB5A52-35C7-437E-9A09-98A0B7AC66FF}"/>
              </a:ext>
            </a:extLst>
          </p:cNvPr>
          <p:cNvSpPr/>
          <p:nvPr/>
        </p:nvSpPr>
        <p:spPr>
          <a:xfrm>
            <a:off x="604055" y="1995060"/>
            <a:ext cx="7920880" cy="461665"/>
          </a:xfrm>
          <a:prstGeom prst="rect">
            <a:avLst/>
          </a:prstGeom>
        </p:spPr>
        <p:txBody>
          <a:bodyPr wrap="square">
            <a:spAutoFit/>
          </a:bodyPr>
          <a:lstStyle/>
          <a:p>
            <a:r>
              <a:rPr lang="zh-CN" altLang="en-US" sz="2400">
                <a:solidFill>
                  <a:srgbClr val="007C6A"/>
                </a:solidFill>
                <a:latin typeface="Verdana" panose="020B0604030504040204" pitchFamily="34" charset="0"/>
              </a:rPr>
              <a:t>不写的情况下，无限制接受任何</a:t>
            </a:r>
            <a:r>
              <a:rPr lang="en-US" altLang="zh-CN" sz="2400" err="1">
                <a:solidFill>
                  <a:srgbClr val="007C6A"/>
                </a:solidFill>
                <a:latin typeface="Verdana" panose="020B0604030504040204" pitchFamily="34" charset="0"/>
              </a:rPr>
              <a:t>ip</a:t>
            </a:r>
            <a:r>
              <a:rPr lang="zh-CN" altLang="en-US" sz="2400">
                <a:solidFill>
                  <a:srgbClr val="007C6A"/>
                </a:solidFill>
                <a:latin typeface="Verdana" panose="020B0604030504040204" pitchFamily="34" charset="0"/>
              </a:rPr>
              <a:t>地址的访问</a:t>
            </a:r>
          </a:p>
        </p:txBody>
      </p:sp>
      <p:sp>
        <p:nvSpPr>
          <p:cNvPr id="12" name="矩形 11">
            <a:extLst>
              <a:ext uri="{FF2B5EF4-FFF2-40B4-BE49-F238E27FC236}">
                <a16:creationId xmlns:a16="http://schemas.microsoft.com/office/drawing/2014/main" id="{5AC23DA3-2B17-4AE9-AC87-EF1069BEE868}"/>
              </a:ext>
            </a:extLst>
          </p:cNvPr>
          <p:cNvSpPr/>
          <p:nvPr/>
        </p:nvSpPr>
        <p:spPr>
          <a:xfrm>
            <a:off x="632655" y="2787148"/>
            <a:ext cx="7920880" cy="461665"/>
          </a:xfrm>
          <a:prstGeom prst="rect">
            <a:avLst/>
          </a:prstGeom>
        </p:spPr>
        <p:txBody>
          <a:bodyPr wrap="square">
            <a:spAutoFit/>
          </a:bodyPr>
          <a:lstStyle/>
          <a:p>
            <a:r>
              <a:rPr lang="zh-CN" altLang="en-US" sz="2400">
                <a:solidFill>
                  <a:srgbClr val="007C6A"/>
                </a:solidFill>
                <a:latin typeface="Verdana" panose="020B0604030504040204" pitchFamily="34" charset="0"/>
              </a:rPr>
              <a:t>生产环境肯定要写你应用服务器的地址</a:t>
            </a:r>
          </a:p>
        </p:txBody>
      </p:sp>
      <p:sp>
        <p:nvSpPr>
          <p:cNvPr id="13" name="矩形 12">
            <a:extLst>
              <a:ext uri="{FF2B5EF4-FFF2-40B4-BE49-F238E27FC236}">
                <a16:creationId xmlns:a16="http://schemas.microsoft.com/office/drawing/2014/main" id="{7B5DC746-1555-4FF2-A8BE-F15EB7D6CB9E}"/>
              </a:ext>
            </a:extLst>
          </p:cNvPr>
          <p:cNvSpPr/>
          <p:nvPr/>
        </p:nvSpPr>
        <p:spPr>
          <a:xfrm>
            <a:off x="604055" y="3583868"/>
            <a:ext cx="7532240" cy="830997"/>
          </a:xfrm>
          <a:prstGeom prst="rect">
            <a:avLst/>
          </a:prstGeom>
        </p:spPr>
        <p:txBody>
          <a:bodyPr wrap="square">
            <a:spAutoFit/>
          </a:bodyPr>
          <a:lstStyle/>
          <a:p>
            <a:r>
              <a:rPr lang="zh-CN" altLang="en-US" sz="2400" dirty="0">
                <a:solidFill>
                  <a:srgbClr val="007C6A"/>
                </a:solidFill>
              </a:rPr>
              <a:t>如果开启了protected-mode，那么在没有设定</a:t>
            </a:r>
            <a:r>
              <a:rPr lang="en-US" altLang="zh-CN" sz="2400" dirty="0">
                <a:solidFill>
                  <a:srgbClr val="007C6A"/>
                </a:solidFill>
              </a:rPr>
              <a:t>bind </a:t>
            </a:r>
            <a:r>
              <a:rPr lang="en-US" altLang="zh-CN" sz="2400" dirty="0" err="1">
                <a:solidFill>
                  <a:srgbClr val="007C6A"/>
                </a:solidFill>
              </a:rPr>
              <a:t>ip</a:t>
            </a:r>
            <a:r>
              <a:rPr lang="zh-CN" altLang="en-US" sz="2400" dirty="0">
                <a:solidFill>
                  <a:srgbClr val="007C6A"/>
                </a:solidFill>
              </a:rPr>
              <a:t>且没有设密码的情况下，</a:t>
            </a:r>
            <a:r>
              <a:rPr lang="en-US" altLang="zh-CN" sz="2400" dirty="0" err="1">
                <a:solidFill>
                  <a:srgbClr val="007C6A"/>
                </a:solidFill>
              </a:rPr>
              <a:t>Redis</a:t>
            </a:r>
            <a:r>
              <a:rPr lang="zh-CN" altLang="en-US" sz="2400" dirty="0">
                <a:solidFill>
                  <a:srgbClr val="007C6A"/>
                </a:solidFill>
              </a:rPr>
              <a:t>只允许接受本机的相应</a:t>
            </a:r>
          </a:p>
        </p:txBody>
      </p:sp>
    </p:spTree>
    <p:custDataLst>
      <p:tags r:id="rId1"/>
    </p:custDataLst>
    <p:extLst>
      <p:ext uri="{BB962C8B-B14F-4D97-AF65-F5344CB8AC3E}">
        <p14:creationId xmlns:p14="http://schemas.microsoft.com/office/powerpoint/2010/main" val="26573097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9251" y="26504"/>
            <a:ext cx="1867819" cy="400110"/>
          </a:xfrm>
          <a:prstGeom prst="rect">
            <a:avLst/>
          </a:prstGeom>
          <a:noFill/>
          <a:ln>
            <a:noFill/>
          </a:ln>
        </p:spPr>
        <p:txBody>
          <a:bodyPr wrap="none" rtlCol="0" anchor="t">
            <a:spAutoFit/>
          </a:bodyPr>
          <a:lstStyle/>
          <a:p>
            <a:pPr algn="ctr"/>
            <a:r>
              <a:rPr lang="en-US" altLang="zh-CN" sz="2000">
                <a:ln/>
                <a:solidFill>
                  <a:schemeClr val="tx1"/>
                </a:solidFill>
                <a:effectLst>
                  <a:outerShdw blurRad="38100" dist="19050" dir="2700000" algn="tl" rotWithShape="0">
                    <a:schemeClr val="dk1">
                      <a:alpha val="40000"/>
                    </a:schemeClr>
                  </a:outerShdw>
                </a:effectLst>
              </a:rPr>
              <a:t>Redis</a:t>
            </a:r>
            <a:r>
              <a:rPr lang="zh-CN" altLang="en-US" sz="2000">
                <a:ln/>
                <a:solidFill>
                  <a:schemeClr val="tx1"/>
                </a:solidFill>
                <a:effectLst>
                  <a:outerShdw blurRad="38100" dist="19050" dir="2700000" algn="tl" rotWithShape="0">
                    <a:schemeClr val="dk1">
                      <a:alpha val="40000"/>
                    </a:schemeClr>
                  </a:outerShdw>
                </a:effectLst>
              </a:rPr>
              <a:t>相关配置</a:t>
            </a:r>
          </a:p>
        </p:txBody>
      </p:sp>
      <p:sp>
        <p:nvSpPr>
          <p:cNvPr id="8" name="矩形 7">
            <a:extLst>
              <a:ext uri="{FF2B5EF4-FFF2-40B4-BE49-F238E27FC236}">
                <a16:creationId xmlns:a16="http://schemas.microsoft.com/office/drawing/2014/main" id="{94A663C0-3802-4F6C-9C75-FE5B6A1E32BE}"/>
              </a:ext>
            </a:extLst>
          </p:cNvPr>
          <p:cNvSpPr/>
          <p:nvPr/>
        </p:nvSpPr>
        <p:spPr>
          <a:xfrm>
            <a:off x="302771" y="547656"/>
            <a:ext cx="6744355" cy="461665"/>
          </a:xfrm>
          <a:prstGeom prst="rect">
            <a:avLst/>
          </a:prstGeom>
        </p:spPr>
        <p:txBody>
          <a:bodyPr wrap="square">
            <a:spAutoFit/>
          </a:bodyPr>
          <a:lstStyle/>
          <a:p>
            <a:pPr marL="285750" indent="-285750">
              <a:buFont typeface="Wingdings" panose="05000000000000000000" pitchFamily="2" charset="2"/>
              <a:buChar char="Ø"/>
            </a:pPr>
            <a:r>
              <a:rPr lang="en-US" altLang="zh-CN" sz="2400" err="1">
                <a:solidFill>
                  <a:srgbClr val="007C6A"/>
                </a:solidFill>
                <a:latin typeface="Verdana" panose="020B0604030504040204" pitchFamily="34" charset="0"/>
              </a:rPr>
              <a:t>tcp</a:t>
            </a:r>
            <a:r>
              <a:rPr lang="en-US" altLang="zh-CN" sz="2400">
                <a:solidFill>
                  <a:srgbClr val="007C6A"/>
                </a:solidFill>
                <a:latin typeface="Verdana" panose="020B0604030504040204" pitchFamily="34" charset="0"/>
              </a:rPr>
              <a:t>-backlog</a:t>
            </a:r>
            <a:endParaRPr lang="zh-CN" altLang="en-US" sz="2400">
              <a:solidFill>
                <a:srgbClr val="007C6A"/>
              </a:solidFill>
              <a:latin typeface="Verdana" panose="020B0604030504040204" pitchFamily="34" charset="0"/>
            </a:endParaRPr>
          </a:p>
        </p:txBody>
      </p:sp>
      <p:sp>
        <p:nvSpPr>
          <p:cNvPr id="9" name="矩形 8">
            <a:extLst>
              <a:ext uri="{FF2B5EF4-FFF2-40B4-BE49-F238E27FC236}">
                <a16:creationId xmlns:a16="http://schemas.microsoft.com/office/drawing/2014/main" id="{23BF327E-9040-4D55-8FCD-2D92EFAF1FAD}"/>
              </a:ext>
            </a:extLst>
          </p:cNvPr>
          <p:cNvSpPr/>
          <p:nvPr/>
        </p:nvSpPr>
        <p:spPr>
          <a:xfrm>
            <a:off x="590803" y="1229477"/>
            <a:ext cx="7920880" cy="461665"/>
          </a:xfrm>
          <a:prstGeom prst="rect">
            <a:avLst/>
          </a:prstGeom>
        </p:spPr>
        <p:txBody>
          <a:bodyPr wrap="square">
            <a:spAutoFit/>
          </a:bodyPr>
          <a:lstStyle/>
          <a:p>
            <a:r>
              <a:rPr lang="zh-CN" altLang="en-US" sz="2400">
                <a:solidFill>
                  <a:srgbClr val="007C6A"/>
                </a:solidFill>
                <a:latin typeface="Verdana" panose="020B0604030504040204" pitchFamily="34" charset="0"/>
              </a:rPr>
              <a:t>可以理解是一个请求到达后至到接受进程处理前的队列</a:t>
            </a:r>
          </a:p>
        </p:txBody>
      </p:sp>
      <p:sp>
        <p:nvSpPr>
          <p:cNvPr id="10" name="矩形 9">
            <a:extLst>
              <a:ext uri="{FF2B5EF4-FFF2-40B4-BE49-F238E27FC236}">
                <a16:creationId xmlns:a16="http://schemas.microsoft.com/office/drawing/2014/main" id="{B6E122EB-0A6C-4A91-9F34-B830FB9A296B}"/>
              </a:ext>
            </a:extLst>
          </p:cNvPr>
          <p:cNvSpPr/>
          <p:nvPr/>
        </p:nvSpPr>
        <p:spPr>
          <a:xfrm>
            <a:off x="518795" y="1911298"/>
            <a:ext cx="7560840" cy="830997"/>
          </a:xfrm>
          <a:prstGeom prst="rect">
            <a:avLst/>
          </a:prstGeom>
        </p:spPr>
        <p:txBody>
          <a:bodyPr wrap="square">
            <a:spAutoFit/>
          </a:bodyPr>
          <a:lstStyle/>
          <a:p>
            <a:r>
              <a:rPr lang="zh-CN" altLang="en-US" sz="2400">
                <a:solidFill>
                  <a:srgbClr val="007C6A"/>
                </a:solidFill>
                <a:latin typeface="Verdana" panose="020B0604030504040204" pitchFamily="34" charset="0"/>
              </a:rPr>
              <a:t> </a:t>
            </a:r>
            <a:r>
              <a:rPr lang="en-US" altLang="zh-CN" sz="2400">
                <a:solidFill>
                  <a:srgbClr val="007C6A"/>
                </a:solidFill>
                <a:latin typeface="Verdana" panose="020B0604030504040204" pitchFamily="34" charset="0"/>
              </a:rPr>
              <a:t>backlog</a:t>
            </a:r>
            <a:r>
              <a:rPr lang="zh-CN" altLang="en-US" sz="2400">
                <a:solidFill>
                  <a:srgbClr val="007C6A"/>
                </a:solidFill>
                <a:latin typeface="Verdana" panose="020B0604030504040204" pitchFamily="34" charset="0"/>
              </a:rPr>
              <a:t>队列总和</a:t>
            </a:r>
            <a:r>
              <a:rPr lang="en-US" altLang="zh-CN" sz="2400">
                <a:solidFill>
                  <a:srgbClr val="007C6A"/>
                </a:solidFill>
                <a:latin typeface="Verdana" panose="020B0604030504040204" pitchFamily="34" charset="0"/>
              </a:rPr>
              <a:t>=</a:t>
            </a:r>
            <a:r>
              <a:rPr lang="zh-CN" altLang="en-US" sz="2400">
                <a:solidFill>
                  <a:srgbClr val="007C6A"/>
                </a:solidFill>
                <a:latin typeface="Verdana" panose="020B0604030504040204" pitchFamily="34" charset="0"/>
              </a:rPr>
              <a:t>未完成三次握手队列 </a:t>
            </a:r>
            <a:r>
              <a:rPr lang="en-US" altLang="zh-CN" sz="2400">
                <a:solidFill>
                  <a:srgbClr val="007C6A"/>
                </a:solidFill>
                <a:latin typeface="Verdana" panose="020B0604030504040204" pitchFamily="34" charset="0"/>
              </a:rPr>
              <a:t>+  </a:t>
            </a:r>
            <a:r>
              <a:rPr lang="zh-CN" altLang="en-US" sz="2400">
                <a:solidFill>
                  <a:srgbClr val="007C6A"/>
                </a:solidFill>
                <a:latin typeface="Verdana" panose="020B0604030504040204" pitchFamily="34" charset="0"/>
              </a:rPr>
              <a:t>已经完成三次握手队列 </a:t>
            </a:r>
          </a:p>
        </p:txBody>
      </p:sp>
      <p:sp>
        <p:nvSpPr>
          <p:cNvPr id="14" name="矩形 13">
            <a:extLst>
              <a:ext uri="{FF2B5EF4-FFF2-40B4-BE49-F238E27FC236}">
                <a16:creationId xmlns:a16="http://schemas.microsoft.com/office/drawing/2014/main" id="{2B8C9125-0031-440A-81AC-6BFF65DF1E44}"/>
              </a:ext>
            </a:extLst>
          </p:cNvPr>
          <p:cNvSpPr/>
          <p:nvPr/>
        </p:nvSpPr>
        <p:spPr>
          <a:xfrm>
            <a:off x="604176" y="3533733"/>
            <a:ext cx="7560840" cy="830997"/>
          </a:xfrm>
          <a:prstGeom prst="rect">
            <a:avLst/>
          </a:prstGeom>
        </p:spPr>
        <p:txBody>
          <a:bodyPr wrap="square">
            <a:spAutoFit/>
          </a:bodyPr>
          <a:lstStyle/>
          <a:p>
            <a:r>
              <a:rPr lang="zh-CN" altLang="en-US" sz="2400">
                <a:solidFill>
                  <a:srgbClr val="007C6A"/>
                </a:solidFill>
                <a:latin typeface="Verdana" panose="020B0604030504040204" pitchFamily="34" charset="0"/>
              </a:rPr>
              <a:t>高并发环境</a:t>
            </a:r>
            <a:r>
              <a:rPr lang="en-US" altLang="zh-CN" sz="2400" err="1">
                <a:solidFill>
                  <a:srgbClr val="007C6A"/>
                </a:solidFill>
                <a:latin typeface="Verdana" panose="020B0604030504040204" pitchFamily="34" charset="0"/>
              </a:rPr>
              <a:t>tcp</a:t>
            </a:r>
            <a:r>
              <a:rPr lang="en-US" altLang="zh-CN" sz="2400">
                <a:solidFill>
                  <a:srgbClr val="007C6A"/>
                </a:solidFill>
                <a:latin typeface="Verdana" panose="020B0604030504040204" pitchFamily="34" charset="0"/>
              </a:rPr>
              <a:t>-backlog </a:t>
            </a:r>
            <a:r>
              <a:rPr lang="zh-CN" altLang="en-US" sz="2400">
                <a:solidFill>
                  <a:srgbClr val="007C6A"/>
                </a:solidFill>
                <a:latin typeface="Verdana" panose="020B0604030504040204" pitchFamily="34" charset="0"/>
              </a:rPr>
              <a:t>设置值跟超时时限内的</a:t>
            </a:r>
            <a:r>
              <a:rPr lang="en-US" altLang="zh-CN" sz="2400">
                <a:solidFill>
                  <a:srgbClr val="007C6A"/>
                </a:solidFill>
                <a:latin typeface="Verdana" panose="020B0604030504040204" pitchFamily="34" charset="0"/>
              </a:rPr>
              <a:t>Redis</a:t>
            </a:r>
            <a:r>
              <a:rPr lang="zh-CN" altLang="en-US" sz="2400">
                <a:solidFill>
                  <a:srgbClr val="007C6A"/>
                </a:solidFill>
                <a:latin typeface="Verdana" panose="020B0604030504040204" pitchFamily="34" charset="0"/>
              </a:rPr>
              <a:t>吞吐量决定</a:t>
            </a:r>
          </a:p>
        </p:txBody>
      </p:sp>
    </p:spTree>
    <p:custDataLst>
      <p:tags r:id="rId1"/>
    </p:custDataLst>
    <p:extLst>
      <p:ext uri="{BB962C8B-B14F-4D97-AF65-F5344CB8AC3E}">
        <p14:creationId xmlns:p14="http://schemas.microsoft.com/office/powerpoint/2010/main" val="20477252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9251" y="26504"/>
            <a:ext cx="1867819" cy="400110"/>
          </a:xfrm>
          <a:prstGeom prst="rect">
            <a:avLst/>
          </a:prstGeom>
          <a:noFill/>
          <a:ln>
            <a:noFill/>
          </a:ln>
        </p:spPr>
        <p:txBody>
          <a:bodyPr wrap="none" rtlCol="0" anchor="t">
            <a:spAutoFit/>
          </a:bodyPr>
          <a:lstStyle/>
          <a:p>
            <a:pPr algn="ctr"/>
            <a:r>
              <a:rPr lang="en-US" altLang="zh-CN" sz="2000">
                <a:ln/>
                <a:solidFill>
                  <a:schemeClr val="tx1"/>
                </a:solidFill>
                <a:effectLst>
                  <a:outerShdw blurRad="38100" dist="19050" dir="2700000" algn="tl" rotWithShape="0">
                    <a:schemeClr val="dk1">
                      <a:alpha val="40000"/>
                    </a:schemeClr>
                  </a:outerShdw>
                </a:effectLst>
              </a:rPr>
              <a:t>Redis</a:t>
            </a:r>
            <a:r>
              <a:rPr lang="zh-CN" altLang="en-US" sz="2000">
                <a:ln/>
                <a:solidFill>
                  <a:schemeClr val="tx1"/>
                </a:solidFill>
                <a:effectLst>
                  <a:outerShdw blurRad="38100" dist="19050" dir="2700000" algn="tl" rotWithShape="0">
                    <a:schemeClr val="dk1">
                      <a:alpha val="40000"/>
                    </a:schemeClr>
                  </a:outerShdw>
                </a:effectLst>
              </a:rPr>
              <a:t>相关配置</a:t>
            </a:r>
          </a:p>
        </p:txBody>
      </p:sp>
      <p:sp>
        <p:nvSpPr>
          <p:cNvPr id="7" name="矩形 6">
            <a:extLst>
              <a:ext uri="{FF2B5EF4-FFF2-40B4-BE49-F238E27FC236}">
                <a16:creationId xmlns:a16="http://schemas.microsoft.com/office/drawing/2014/main" id="{8156DBD5-5772-46F7-BD53-1E924AAC96AB}"/>
              </a:ext>
            </a:extLst>
          </p:cNvPr>
          <p:cNvSpPr/>
          <p:nvPr/>
        </p:nvSpPr>
        <p:spPr>
          <a:xfrm>
            <a:off x="342527" y="627169"/>
            <a:ext cx="6744355" cy="461665"/>
          </a:xfrm>
          <a:prstGeom prst="rect">
            <a:avLst/>
          </a:prstGeom>
        </p:spPr>
        <p:txBody>
          <a:bodyPr wrap="square">
            <a:spAutoFit/>
          </a:bodyPr>
          <a:lstStyle/>
          <a:p>
            <a:pPr marL="285750" indent="-285750">
              <a:buFont typeface="Wingdings" panose="05000000000000000000" pitchFamily="2" charset="2"/>
              <a:buChar char="Ø"/>
            </a:pPr>
            <a:r>
              <a:rPr lang="en-US" altLang="zh-CN" sz="2400">
                <a:solidFill>
                  <a:srgbClr val="007C6A"/>
                </a:solidFill>
                <a:latin typeface="Verdana" panose="020B0604030504040204" pitchFamily="34" charset="0"/>
              </a:rPr>
              <a:t>timeout </a:t>
            </a:r>
            <a:endParaRPr lang="zh-CN" altLang="en-US" sz="2400">
              <a:solidFill>
                <a:srgbClr val="007C6A"/>
              </a:solidFill>
              <a:latin typeface="Verdana" panose="020B0604030504040204" pitchFamily="34" charset="0"/>
            </a:endParaRPr>
          </a:p>
        </p:txBody>
      </p:sp>
      <p:sp>
        <p:nvSpPr>
          <p:cNvPr id="11" name="矩形 10">
            <a:extLst>
              <a:ext uri="{FF2B5EF4-FFF2-40B4-BE49-F238E27FC236}">
                <a16:creationId xmlns:a16="http://schemas.microsoft.com/office/drawing/2014/main" id="{3477E18C-E09C-4ECF-81CF-2104382B4A06}"/>
              </a:ext>
            </a:extLst>
          </p:cNvPr>
          <p:cNvSpPr/>
          <p:nvPr/>
        </p:nvSpPr>
        <p:spPr>
          <a:xfrm>
            <a:off x="774575" y="1236982"/>
            <a:ext cx="7920880" cy="461665"/>
          </a:xfrm>
          <a:prstGeom prst="rect">
            <a:avLst/>
          </a:prstGeom>
        </p:spPr>
        <p:txBody>
          <a:bodyPr wrap="square">
            <a:spAutoFit/>
          </a:bodyPr>
          <a:lstStyle/>
          <a:p>
            <a:r>
              <a:rPr lang="en-US" altLang="zh-CN" sz="2400">
                <a:solidFill>
                  <a:srgbClr val="007C6A"/>
                </a:solidFill>
                <a:latin typeface="Verdana" panose="020B0604030504040204" pitchFamily="34" charset="0"/>
              </a:rPr>
              <a:t> </a:t>
            </a:r>
            <a:r>
              <a:rPr lang="zh-CN" altLang="en-US" sz="2400">
                <a:solidFill>
                  <a:srgbClr val="007C6A"/>
                </a:solidFill>
                <a:latin typeface="Verdana" panose="020B0604030504040204" pitchFamily="34" charset="0"/>
              </a:rPr>
              <a:t>一个空闲的客户端维持多少秒会关闭，</a:t>
            </a:r>
            <a:r>
              <a:rPr lang="en-US" altLang="zh-CN" sz="2400">
                <a:solidFill>
                  <a:srgbClr val="007C6A"/>
                </a:solidFill>
                <a:latin typeface="Verdana" panose="020B0604030504040204" pitchFamily="34" charset="0"/>
              </a:rPr>
              <a:t>0</a:t>
            </a:r>
            <a:r>
              <a:rPr lang="zh-CN" altLang="en-US" sz="2400">
                <a:solidFill>
                  <a:srgbClr val="007C6A"/>
                </a:solidFill>
                <a:latin typeface="Verdana" panose="020B0604030504040204" pitchFamily="34" charset="0"/>
              </a:rPr>
              <a:t>为永不关闭。</a:t>
            </a:r>
          </a:p>
        </p:txBody>
      </p:sp>
      <p:sp>
        <p:nvSpPr>
          <p:cNvPr id="12" name="矩形 11">
            <a:extLst>
              <a:ext uri="{FF2B5EF4-FFF2-40B4-BE49-F238E27FC236}">
                <a16:creationId xmlns:a16="http://schemas.microsoft.com/office/drawing/2014/main" id="{911EC769-8C28-42A5-B465-0183C59AEDDE}"/>
              </a:ext>
            </a:extLst>
          </p:cNvPr>
          <p:cNvSpPr/>
          <p:nvPr/>
        </p:nvSpPr>
        <p:spPr>
          <a:xfrm>
            <a:off x="359460" y="2677142"/>
            <a:ext cx="6744355" cy="461665"/>
          </a:xfrm>
          <a:prstGeom prst="rect">
            <a:avLst/>
          </a:prstGeom>
        </p:spPr>
        <p:txBody>
          <a:bodyPr wrap="square">
            <a:spAutoFit/>
          </a:bodyPr>
          <a:lstStyle/>
          <a:p>
            <a:pPr marL="285750" indent="-285750">
              <a:buFont typeface="Wingdings" panose="05000000000000000000" pitchFamily="2" charset="2"/>
              <a:buChar char="Ø"/>
            </a:pPr>
            <a:r>
              <a:rPr lang="en-US" altLang="zh-CN" sz="2400">
                <a:solidFill>
                  <a:srgbClr val="007C6A"/>
                </a:solidFill>
                <a:latin typeface="Verdana" panose="020B0604030504040204" pitchFamily="34" charset="0"/>
              </a:rPr>
              <a:t>TCP </a:t>
            </a:r>
            <a:r>
              <a:rPr lang="en-US" altLang="zh-CN" sz="2400" err="1">
                <a:solidFill>
                  <a:srgbClr val="007C6A"/>
                </a:solidFill>
                <a:latin typeface="Verdana" panose="020B0604030504040204" pitchFamily="34" charset="0"/>
              </a:rPr>
              <a:t>keepalive</a:t>
            </a:r>
            <a:endParaRPr lang="zh-CN" altLang="en-US" sz="2400">
              <a:solidFill>
                <a:srgbClr val="007C6A"/>
              </a:solidFill>
              <a:latin typeface="Verdana" panose="020B0604030504040204" pitchFamily="34" charset="0"/>
            </a:endParaRPr>
          </a:p>
        </p:txBody>
      </p:sp>
      <p:sp>
        <p:nvSpPr>
          <p:cNvPr id="13" name="矩形 12">
            <a:extLst>
              <a:ext uri="{FF2B5EF4-FFF2-40B4-BE49-F238E27FC236}">
                <a16:creationId xmlns:a16="http://schemas.microsoft.com/office/drawing/2014/main" id="{6BFB7E44-6440-43C9-ACBF-FF2D3AF3FDDF}"/>
              </a:ext>
            </a:extLst>
          </p:cNvPr>
          <p:cNvSpPr/>
          <p:nvPr/>
        </p:nvSpPr>
        <p:spPr>
          <a:xfrm>
            <a:off x="791508" y="3286955"/>
            <a:ext cx="7920880" cy="461665"/>
          </a:xfrm>
          <a:prstGeom prst="rect">
            <a:avLst/>
          </a:prstGeom>
        </p:spPr>
        <p:txBody>
          <a:bodyPr wrap="square">
            <a:spAutoFit/>
          </a:bodyPr>
          <a:lstStyle/>
          <a:p>
            <a:r>
              <a:rPr lang="zh-CN" altLang="en-US" sz="2400">
                <a:solidFill>
                  <a:srgbClr val="007C6A"/>
                </a:solidFill>
                <a:latin typeface="Verdana" panose="020B0604030504040204" pitchFamily="34" charset="0"/>
              </a:rPr>
              <a:t>对访问客户端的一种心跳检测，每个</a:t>
            </a:r>
            <a:r>
              <a:rPr lang="en-US" altLang="zh-CN" sz="2400">
                <a:solidFill>
                  <a:srgbClr val="007C6A"/>
                </a:solidFill>
                <a:latin typeface="Verdana" panose="020B0604030504040204" pitchFamily="34" charset="0"/>
              </a:rPr>
              <a:t>n</a:t>
            </a:r>
            <a:r>
              <a:rPr lang="zh-CN" altLang="en-US" sz="2400">
                <a:solidFill>
                  <a:srgbClr val="007C6A"/>
                </a:solidFill>
                <a:latin typeface="Verdana" panose="020B0604030504040204" pitchFamily="34" charset="0"/>
              </a:rPr>
              <a:t>秒检测一次。</a:t>
            </a:r>
          </a:p>
        </p:txBody>
      </p:sp>
      <p:sp>
        <p:nvSpPr>
          <p:cNvPr id="15" name="矩形 14">
            <a:extLst>
              <a:ext uri="{FF2B5EF4-FFF2-40B4-BE49-F238E27FC236}">
                <a16:creationId xmlns:a16="http://schemas.microsoft.com/office/drawing/2014/main" id="{F7E0D9D7-E455-4844-990B-C88BA98C42E1}"/>
              </a:ext>
            </a:extLst>
          </p:cNvPr>
          <p:cNvSpPr/>
          <p:nvPr/>
        </p:nvSpPr>
        <p:spPr>
          <a:xfrm>
            <a:off x="796503" y="4117302"/>
            <a:ext cx="7920880" cy="461665"/>
          </a:xfrm>
          <a:prstGeom prst="rect">
            <a:avLst/>
          </a:prstGeom>
        </p:spPr>
        <p:txBody>
          <a:bodyPr wrap="square">
            <a:spAutoFit/>
          </a:bodyPr>
          <a:lstStyle/>
          <a:p>
            <a:r>
              <a:rPr lang="zh-CN" altLang="en-US" sz="2400">
                <a:solidFill>
                  <a:srgbClr val="007C6A"/>
                </a:solidFill>
                <a:latin typeface="Verdana" panose="020B0604030504040204" pitchFamily="34" charset="0"/>
              </a:rPr>
              <a:t>官方推荐设为</a:t>
            </a:r>
            <a:r>
              <a:rPr lang="en-US" altLang="zh-CN" sz="2400">
                <a:solidFill>
                  <a:srgbClr val="007C6A"/>
                </a:solidFill>
                <a:latin typeface="Verdana" panose="020B0604030504040204" pitchFamily="34" charset="0"/>
              </a:rPr>
              <a:t>60</a:t>
            </a:r>
            <a:r>
              <a:rPr lang="zh-CN" altLang="en-US" sz="2400">
                <a:solidFill>
                  <a:srgbClr val="007C6A"/>
                </a:solidFill>
                <a:latin typeface="Verdana" panose="020B0604030504040204" pitchFamily="34" charset="0"/>
              </a:rPr>
              <a:t>秒。</a:t>
            </a:r>
          </a:p>
        </p:txBody>
      </p:sp>
    </p:spTree>
    <p:custDataLst>
      <p:tags r:id="rId1"/>
    </p:custDataLst>
    <p:extLst>
      <p:ext uri="{BB962C8B-B14F-4D97-AF65-F5344CB8AC3E}">
        <p14:creationId xmlns:p14="http://schemas.microsoft.com/office/powerpoint/2010/main" val="38236002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9251" y="26504"/>
            <a:ext cx="1867819" cy="400110"/>
          </a:xfrm>
          <a:prstGeom prst="rect">
            <a:avLst/>
          </a:prstGeom>
          <a:noFill/>
          <a:ln>
            <a:noFill/>
          </a:ln>
        </p:spPr>
        <p:txBody>
          <a:bodyPr wrap="none" rtlCol="0" anchor="t">
            <a:spAutoFit/>
          </a:bodyPr>
          <a:lstStyle/>
          <a:p>
            <a:pPr algn="ctr"/>
            <a:r>
              <a:rPr lang="en-US" altLang="zh-CN" sz="2000">
                <a:ln/>
                <a:solidFill>
                  <a:schemeClr val="tx1"/>
                </a:solidFill>
                <a:effectLst>
                  <a:outerShdw blurRad="38100" dist="19050" dir="2700000" algn="tl" rotWithShape="0">
                    <a:schemeClr val="dk1">
                      <a:alpha val="40000"/>
                    </a:schemeClr>
                  </a:outerShdw>
                </a:effectLst>
              </a:rPr>
              <a:t>Redis</a:t>
            </a:r>
            <a:r>
              <a:rPr lang="zh-CN" altLang="en-US" sz="2000">
                <a:ln/>
                <a:solidFill>
                  <a:schemeClr val="tx1"/>
                </a:solidFill>
                <a:effectLst>
                  <a:outerShdw blurRad="38100" dist="19050" dir="2700000" algn="tl" rotWithShape="0">
                    <a:schemeClr val="dk1">
                      <a:alpha val="40000"/>
                    </a:schemeClr>
                  </a:outerShdw>
                </a:effectLst>
              </a:rPr>
              <a:t>相关配置</a:t>
            </a:r>
          </a:p>
        </p:txBody>
      </p:sp>
      <p:sp>
        <p:nvSpPr>
          <p:cNvPr id="8" name="矩形 7">
            <a:extLst>
              <a:ext uri="{FF2B5EF4-FFF2-40B4-BE49-F238E27FC236}">
                <a16:creationId xmlns:a16="http://schemas.microsoft.com/office/drawing/2014/main" id="{900DE887-2CBC-42EB-AE48-F11CA43F8441}"/>
              </a:ext>
            </a:extLst>
          </p:cNvPr>
          <p:cNvSpPr/>
          <p:nvPr/>
        </p:nvSpPr>
        <p:spPr>
          <a:xfrm>
            <a:off x="223257" y="680178"/>
            <a:ext cx="6744355" cy="461665"/>
          </a:xfrm>
          <a:prstGeom prst="rect">
            <a:avLst/>
          </a:prstGeom>
        </p:spPr>
        <p:txBody>
          <a:bodyPr wrap="square">
            <a:spAutoFit/>
          </a:bodyPr>
          <a:lstStyle/>
          <a:p>
            <a:pPr marL="285750" indent="-285750">
              <a:buFont typeface="Wingdings" panose="05000000000000000000" pitchFamily="2" charset="2"/>
              <a:buChar char="Ø"/>
            </a:pPr>
            <a:r>
              <a:rPr lang="en-US" altLang="zh-CN" sz="2400">
                <a:solidFill>
                  <a:srgbClr val="007C6A"/>
                </a:solidFill>
                <a:latin typeface="Verdana" panose="020B0604030504040204" pitchFamily="34" charset="0"/>
              </a:rPr>
              <a:t>daemonize </a:t>
            </a:r>
            <a:endParaRPr lang="zh-CN" altLang="en-US" sz="2400">
              <a:solidFill>
                <a:srgbClr val="007C6A"/>
              </a:solidFill>
              <a:latin typeface="Verdana" panose="020B0604030504040204" pitchFamily="34" charset="0"/>
            </a:endParaRPr>
          </a:p>
        </p:txBody>
      </p:sp>
      <p:sp>
        <p:nvSpPr>
          <p:cNvPr id="9" name="矩形 8">
            <a:extLst>
              <a:ext uri="{FF2B5EF4-FFF2-40B4-BE49-F238E27FC236}">
                <a16:creationId xmlns:a16="http://schemas.microsoft.com/office/drawing/2014/main" id="{DA7F6563-667A-4F9C-88C0-2F3CA2BFC06A}"/>
              </a:ext>
            </a:extLst>
          </p:cNvPr>
          <p:cNvSpPr/>
          <p:nvPr/>
        </p:nvSpPr>
        <p:spPr>
          <a:xfrm>
            <a:off x="655305" y="1289991"/>
            <a:ext cx="7920880" cy="461665"/>
          </a:xfrm>
          <a:prstGeom prst="rect">
            <a:avLst/>
          </a:prstGeom>
        </p:spPr>
        <p:txBody>
          <a:bodyPr wrap="square">
            <a:spAutoFit/>
          </a:bodyPr>
          <a:lstStyle/>
          <a:p>
            <a:r>
              <a:rPr lang="zh-CN" altLang="en-US" sz="2400">
                <a:solidFill>
                  <a:srgbClr val="007C6A"/>
                </a:solidFill>
                <a:latin typeface="Verdana" panose="020B0604030504040204" pitchFamily="34" charset="0"/>
              </a:rPr>
              <a:t>是否为后台进程</a:t>
            </a:r>
          </a:p>
        </p:txBody>
      </p:sp>
      <p:sp>
        <p:nvSpPr>
          <p:cNvPr id="10" name="矩形 9">
            <a:extLst>
              <a:ext uri="{FF2B5EF4-FFF2-40B4-BE49-F238E27FC236}">
                <a16:creationId xmlns:a16="http://schemas.microsoft.com/office/drawing/2014/main" id="{6D768F12-68DA-455C-9ED4-0D229239595A}"/>
              </a:ext>
            </a:extLst>
          </p:cNvPr>
          <p:cNvSpPr/>
          <p:nvPr/>
        </p:nvSpPr>
        <p:spPr>
          <a:xfrm>
            <a:off x="240683" y="2377234"/>
            <a:ext cx="1462260" cy="461665"/>
          </a:xfrm>
          <a:prstGeom prst="rect">
            <a:avLst/>
          </a:prstGeom>
        </p:spPr>
        <p:txBody>
          <a:bodyPr wrap="none">
            <a:spAutoFit/>
          </a:bodyPr>
          <a:lstStyle/>
          <a:p>
            <a:pPr marL="342900" indent="-342900">
              <a:buFont typeface="Wingdings" panose="05000000000000000000" pitchFamily="2" charset="2"/>
              <a:buChar char="Ø"/>
            </a:pPr>
            <a:r>
              <a:rPr lang="zh-CN" altLang="en-US" sz="2400">
                <a:solidFill>
                  <a:srgbClr val="007C6A"/>
                </a:solidFill>
                <a:latin typeface="Verdana" panose="020B0604030504040204" pitchFamily="34" charset="0"/>
              </a:rPr>
              <a:t>pidfile</a:t>
            </a:r>
          </a:p>
        </p:txBody>
      </p:sp>
      <p:sp>
        <p:nvSpPr>
          <p:cNvPr id="14" name="矩形 13">
            <a:extLst>
              <a:ext uri="{FF2B5EF4-FFF2-40B4-BE49-F238E27FC236}">
                <a16:creationId xmlns:a16="http://schemas.microsoft.com/office/drawing/2014/main" id="{8458453A-78D8-4908-8BA0-605D8EE38FAD}"/>
              </a:ext>
            </a:extLst>
          </p:cNvPr>
          <p:cNvSpPr/>
          <p:nvPr/>
        </p:nvSpPr>
        <p:spPr>
          <a:xfrm>
            <a:off x="655305" y="3040202"/>
            <a:ext cx="7920880" cy="461665"/>
          </a:xfrm>
          <a:prstGeom prst="rect">
            <a:avLst/>
          </a:prstGeom>
        </p:spPr>
        <p:txBody>
          <a:bodyPr wrap="square">
            <a:spAutoFit/>
          </a:bodyPr>
          <a:lstStyle/>
          <a:p>
            <a:r>
              <a:rPr lang="zh-CN" altLang="en-US" sz="2400">
                <a:solidFill>
                  <a:srgbClr val="007C6A"/>
                </a:solidFill>
                <a:latin typeface="Verdana" panose="020B0604030504040204" pitchFamily="34" charset="0"/>
              </a:rPr>
              <a:t>存放</a:t>
            </a:r>
            <a:r>
              <a:rPr lang="en-US" altLang="zh-CN" sz="2400" err="1">
                <a:solidFill>
                  <a:srgbClr val="007C6A"/>
                </a:solidFill>
                <a:latin typeface="Verdana" panose="020B0604030504040204" pitchFamily="34" charset="0"/>
              </a:rPr>
              <a:t>pid</a:t>
            </a:r>
            <a:r>
              <a:rPr lang="zh-CN" altLang="en-US" sz="2400">
                <a:solidFill>
                  <a:srgbClr val="007C6A"/>
                </a:solidFill>
                <a:latin typeface="Verdana" panose="020B0604030504040204" pitchFamily="34" charset="0"/>
              </a:rPr>
              <a:t>文件的位置，每个实例会产生一个不同的</a:t>
            </a:r>
            <a:r>
              <a:rPr lang="en-US" altLang="zh-CN" sz="2400" err="1">
                <a:solidFill>
                  <a:srgbClr val="007C6A"/>
                </a:solidFill>
                <a:latin typeface="Verdana" panose="020B0604030504040204" pitchFamily="34" charset="0"/>
              </a:rPr>
              <a:t>pid</a:t>
            </a:r>
            <a:r>
              <a:rPr lang="zh-CN" altLang="en-US" sz="2400">
                <a:solidFill>
                  <a:srgbClr val="007C6A"/>
                </a:solidFill>
                <a:latin typeface="Verdana" panose="020B0604030504040204" pitchFamily="34" charset="0"/>
              </a:rPr>
              <a:t>文件</a:t>
            </a:r>
          </a:p>
        </p:txBody>
      </p:sp>
    </p:spTree>
    <p:custDataLst>
      <p:tags r:id="rId1"/>
    </p:custDataLst>
    <p:extLst>
      <p:ext uri="{BB962C8B-B14F-4D97-AF65-F5344CB8AC3E}">
        <p14:creationId xmlns:p14="http://schemas.microsoft.com/office/powerpoint/2010/main" val="7949472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9251" y="26504"/>
            <a:ext cx="1867819" cy="400110"/>
          </a:xfrm>
          <a:prstGeom prst="rect">
            <a:avLst/>
          </a:prstGeom>
          <a:noFill/>
          <a:ln>
            <a:noFill/>
          </a:ln>
        </p:spPr>
        <p:txBody>
          <a:bodyPr wrap="none" rtlCol="0" anchor="t">
            <a:spAutoFit/>
          </a:bodyPr>
          <a:lstStyle/>
          <a:p>
            <a:pPr algn="ctr"/>
            <a:r>
              <a:rPr lang="en-US" altLang="zh-CN" sz="2000">
                <a:ln/>
                <a:solidFill>
                  <a:schemeClr val="tx1"/>
                </a:solidFill>
                <a:effectLst>
                  <a:outerShdw blurRad="38100" dist="19050" dir="2700000" algn="tl" rotWithShape="0">
                    <a:schemeClr val="dk1">
                      <a:alpha val="40000"/>
                    </a:schemeClr>
                  </a:outerShdw>
                </a:effectLst>
              </a:rPr>
              <a:t>Redis</a:t>
            </a:r>
            <a:r>
              <a:rPr lang="zh-CN" altLang="en-US" sz="2000">
                <a:ln/>
                <a:solidFill>
                  <a:schemeClr val="tx1"/>
                </a:solidFill>
                <a:effectLst>
                  <a:outerShdw blurRad="38100" dist="19050" dir="2700000" algn="tl" rotWithShape="0">
                    <a:schemeClr val="dk1">
                      <a:alpha val="40000"/>
                    </a:schemeClr>
                  </a:outerShdw>
                </a:effectLst>
              </a:rPr>
              <a:t>相关配置</a:t>
            </a:r>
          </a:p>
        </p:txBody>
      </p:sp>
      <p:sp>
        <p:nvSpPr>
          <p:cNvPr id="7" name="矩形 6">
            <a:extLst>
              <a:ext uri="{FF2B5EF4-FFF2-40B4-BE49-F238E27FC236}">
                <a16:creationId xmlns:a16="http://schemas.microsoft.com/office/drawing/2014/main" id="{FB071EBE-6BB4-4E93-B7CF-9F99B039F9DC}"/>
              </a:ext>
            </a:extLst>
          </p:cNvPr>
          <p:cNvSpPr/>
          <p:nvPr/>
        </p:nvSpPr>
        <p:spPr>
          <a:xfrm>
            <a:off x="217511" y="675928"/>
            <a:ext cx="1820242" cy="461665"/>
          </a:xfrm>
          <a:prstGeom prst="rect">
            <a:avLst/>
          </a:prstGeom>
        </p:spPr>
        <p:txBody>
          <a:bodyPr wrap="none">
            <a:spAutoFit/>
          </a:bodyPr>
          <a:lstStyle/>
          <a:p>
            <a:pPr marL="342900" indent="-342900">
              <a:buFont typeface="Wingdings" panose="05000000000000000000" pitchFamily="2" charset="2"/>
              <a:buChar char="Ø"/>
            </a:pPr>
            <a:r>
              <a:rPr lang="en-US" altLang="zh-CN" sz="2400">
                <a:solidFill>
                  <a:srgbClr val="007C6A"/>
                </a:solidFill>
                <a:latin typeface="Verdana" panose="020B0604030504040204" pitchFamily="34" charset="0"/>
              </a:rPr>
              <a:t>log level</a:t>
            </a:r>
            <a:endParaRPr lang="zh-CN" altLang="en-US" sz="2400">
              <a:solidFill>
                <a:srgbClr val="007C6A"/>
              </a:solidFill>
              <a:latin typeface="Verdana" panose="020B0604030504040204" pitchFamily="34" charset="0"/>
            </a:endParaRPr>
          </a:p>
        </p:txBody>
      </p:sp>
      <p:sp>
        <p:nvSpPr>
          <p:cNvPr id="11" name="矩形 10">
            <a:extLst>
              <a:ext uri="{FF2B5EF4-FFF2-40B4-BE49-F238E27FC236}">
                <a16:creationId xmlns:a16="http://schemas.microsoft.com/office/drawing/2014/main" id="{A489D845-3031-44B4-824A-BC0065178189}"/>
              </a:ext>
            </a:extLst>
          </p:cNvPr>
          <p:cNvSpPr/>
          <p:nvPr/>
        </p:nvSpPr>
        <p:spPr>
          <a:xfrm>
            <a:off x="604669" y="1171646"/>
            <a:ext cx="7920880" cy="830997"/>
          </a:xfrm>
          <a:prstGeom prst="rect">
            <a:avLst/>
          </a:prstGeom>
        </p:spPr>
        <p:txBody>
          <a:bodyPr wrap="square">
            <a:spAutoFit/>
          </a:bodyPr>
          <a:lstStyle/>
          <a:p>
            <a:r>
              <a:rPr lang="zh-CN" altLang="en-US" sz="2400">
                <a:solidFill>
                  <a:srgbClr val="007C6A"/>
                </a:solidFill>
                <a:latin typeface="Verdana" panose="020B0604030504040204" pitchFamily="34" charset="0"/>
              </a:rPr>
              <a:t>四个级别根据使用阶段来选择，生产环境选择</a:t>
            </a:r>
            <a:r>
              <a:rPr lang="en-US" altLang="zh-CN" sz="2400">
                <a:solidFill>
                  <a:srgbClr val="007C6A"/>
                </a:solidFill>
                <a:latin typeface="Verdana" panose="020B0604030504040204" pitchFamily="34" charset="0"/>
              </a:rPr>
              <a:t>notice </a:t>
            </a:r>
            <a:r>
              <a:rPr lang="zh-CN" altLang="en-US" sz="2400">
                <a:solidFill>
                  <a:srgbClr val="007C6A"/>
                </a:solidFill>
                <a:latin typeface="Verdana" panose="020B0604030504040204" pitchFamily="34" charset="0"/>
              </a:rPr>
              <a:t>或者</a:t>
            </a:r>
            <a:r>
              <a:rPr lang="en-US" altLang="zh-CN" sz="2400">
                <a:solidFill>
                  <a:srgbClr val="007C6A"/>
                </a:solidFill>
                <a:latin typeface="Verdana" panose="020B0604030504040204" pitchFamily="34" charset="0"/>
              </a:rPr>
              <a:t>warning</a:t>
            </a:r>
            <a:endParaRPr lang="zh-CN" altLang="en-US" sz="2400">
              <a:solidFill>
                <a:srgbClr val="007C6A"/>
              </a:solidFill>
              <a:latin typeface="Verdana" panose="020B0604030504040204" pitchFamily="34" charset="0"/>
            </a:endParaRPr>
          </a:p>
        </p:txBody>
      </p:sp>
      <p:sp>
        <p:nvSpPr>
          <p:cNvPr id="12" name="矩形 11">
            <a:extLst>
              <a:ext uri="{FF2B5EF4-FFF2-40B4-BE49-F238E27FC236}">
                <a16:creationId xmlns:a16="http://schemas.microsoft.com/office/drawing/2014/main" id="{DE18FDE7-0C2D-4117-BA37-4CDCC98C8813}"/>
              </a:ext>
            </a:extLst>
          </p:cNvPr>
          <p:cNvSpPr/>
          <p:nvPr/>
        </p:nvSpPr>
        <p:spPr>
          <a:xfrm>
            <a:off x="217511" y="2404120"/>
            <a:ext cx="1457450" cy="461665"/>
          </a:xfrm>
          <a:prstGeom prst="rect">
            <a:avLst/>
          </a:prstGeom>
        </p:spPr>
        <p:txBody>
          <a:bodyPr wrap="none">
            <a:spAutoFit/>
          </a:bodyPr>
          <a:lstStyle/>
          <a:p>
            <a:pPr marL="342900" indent="-342900">
              <a:buFont typeface="Wingdings" panose="05000000000000000000" pitchFamily="2" charset="2"/>
              <a:buChar char="Ø"/>
            </a:pPr>
            <a:r>
              <a:rPr lang="en-US" altLang="zh-CN" sz="2400" err="1">
                <a:solidFill>
                  <a:srgbClr val="007C6A"/>
                </a:solidFill>
                <a:latin typeface="Verdana" panose="020B0604030504040204" pitchFamily="34" charset="0"/>
              </a:rPr>
              <a:t>logfile</a:t>
            </a:r>
            <a:endParaRPr lang="zh-CN" altLang="en-US" sz="2400">
              <a:solidFill>
                <a:srgbClr val="007C6A"/>
              </a:solidFill>
              <a:latin typeface="Verdana" panose="020B0604030504040204" pitchFamily="34" charset="0"/>
            </a:endParaRPr>
          </a:p>
        </p:txBody>
      </p:sp>
      <p:sp>
        <p:nvSpPr>
          <p:cNvPr id="13" name="矩形 12">
            <a:extLst>
              <a:ext uri="{FF2B5EF4-FFF2-40B4-BE49-F238E27FC236}">
                <a16:creationId xmlns:a16="http://schemas.microsoft.com/office/drawing/2014/main" id="{30585C89-548E-4A7E-BD92-B38BBBAEC532}"/>
              </a:ext>
            </a:extLst>
          </p:cNvPr>
          <p:cNvSpPr/>
          <p:nvPr/>
        </p:nvSpPr>
        <p:spPr>
          <a:xfrm>
            <a:off x="604669" y="2899838"/>
            <a:ext cx="7920880" cy="461665"/>
          </a:xfrm>
          <a:prstGeom prst="rect">
            <a:avLst/>
          </a:prstGeom>
        </p:spPr>
        <p:txBody>
          <a:bodyPr wrap="square">
            <a:spAutoFit/>
          </a:bodyPr>
          <a:lstStyle/>
          <a:p>
            <a:r>
              <a:rPr lang="en-US" altLang="zh-CN" sz="2400">
                <a:solidFill>
                  <a:srgbClr val="007C6A"/>
                </a:solidFill>
                <a:latin typeface="Verdana" panose="020B0604030504040204" pitchFamily="34" charset="0"/>
              </a:rPr>
              <a:t> </a:t>
            </a:r>
            <a:r>
              <a:rPr lang="zh-CN" altLang="en-US" sz="2400">
                <a:solidFill>
                  <a:srgbClr val="007C6A"/>
                </a:solidFill>
                <a:latin typeface="Verdana" panose="020B0604030504040204" pitchFamily="34" charset="0"/>
              </a:rPr>
              <a:t>日志文件名称</a:t>
            </a:r>
          </a:p>
        </p:txBody>
      </p:sp>
    </p:spTree>
    <p:custDataLst>
      <p:tags r:id="rId1"/>
    </p:custDataLst>
    <p:extLst>
      <p:ext uri="{BB962C8B-B14F-4D97-AF65-F5344CB8AC3E}">
        <p14:creationId xmlns:p14="http://schemas.microsoft.com/office/powerpoint/2010/main" val="26834341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9251" y="26504"/>
            <a:ext cx="1867819" cy="400110"/>
          </a:xfrm>
          <a:prstGeom prst="rect">
            <a:avLst/>
          </a:prstGeom>
          <a:noFill/>
          <a:ln>
            <a:noFill/>
          </a:ln>
        </p:spPr>
        <p:txBody>
          <a:bodyPr wrap="none" rtlCol="0" anchor="t">
            <a:spAutoFit/>
          </a:bodyPr>
          <a:lstStyle/>
          <a:p>
            <a:pPr algn="ctr"/>
            <a:r>
              <a:rPr lang="en-US" altLang="zh-CN" sz="2000">
                <a:ln/>
                <a:solidFill>
                  <a:schemeClr val="tx1"/>
                </a:solidFill>
                <a:effectLst>
                  <a:outerShdw blurRad="38100" dist="19050" dir="2700000" algn="tl" rotWithShape="0">
                    <a:schemeClr val="dk1">
                      <a:alpha val="40000"/>
                    </a:schemeClr>
                  </a:outerShdw>
                </a:effectLst>
              </a:rPr>
              <a:t>Redis</a:t>
            </a:r>
            <a:r>
              <a:rPr lang="zh-CN" altLang="en-US" sz="2000">
                <a:ln/>
                <a:solidFill>
                  <a:schemeClr val="tx1"/>
                </a:solidFill>
                <a:effectLst>
                  <a:outerShdw blurRad="38100" dist="19050" dir="2700000" algn="tl" rotWithShape="0">
                    <a:schemeClr val="dk1">
                      <a:alpha val="40000"/>
                    </a:schemeClr>
                  </a:outerShdw>
                </a:effectLst>
              </a:rPr>
              <a:t>相关配置</a:t>
            </a:r>
          </a:p>
        </p:txBody>
      </p:sp>
      <p:sp>
        <p:nvSpPr>
          <p:cNvPr id="8" name="矩形 7">
            <a:extLst>
              <a:ext uri="{FF2B5EF4-FFF2-40B4-BE49-F238E27FC236}">
                <a16:creationId xmlns:a16="http://schemas.microsoft.com/office/drawing/2014/main" id="{2F0C6AAC-84DA-460D-8B55-1B6DFA396D29}"/>
              </a:ext>
            </a:extLst>
          </p:cNvPr>
          <p:cNvSpPr/>
          <p:nvPr/>
        </p:nvSpPr>
        <p:spPr>
          <a:xfrm>
            <a:off x="290843" y="426614"/>
            <a:ext cx="1499128" cy="461665"/>
          </a:xfrm>
          <a:prstGeom prst="rect">
            <a:avLst/>
          </a:prstGeom>
        </p:spPr>
        <p:txBody>
          <a:bodyPr wrap="none">
            <a:spAutoFit/>
          </a:bodyPr>
          <a:lstStyle/>
          <a:p>
            <a:pPr marL="342900" indent="-342900">
              <a:buFont typeface="Wingdings" panose="05000000000000000000" pitchFamily="2" charset="2"/>
              <a:buChar char="Ø"/>
            </a:pPr>
            <a:r>
              <a:rPr lang="en-US" altLang="zh-CN" sz="2400">
                <a:solidFill>
                  <a:srgbClr val="007C6A"/>
                </a:solidFill>
                <a:latin typeface="Verdana" panose="020B0604030504040204" pitchFamily="34" charset="0"/>
              </a:rPr>
              <a:t>syslog</a:t>
            </a:r>
            <a:endParaRPr lang="zh-CN" altLang="en-US" sz="2400">
              <a:solidFill>
                <a:srgbClr val="007C6A"/>
              </a:solidFill>
              <a:latin typeface="Verdana" panose="020B0604030504040204" pitchFamily="34" charset="0"/>
            </a:endParaRPr>
          </a:p>
        </p:txBody>
      </p:sp>
      <p:sp>
        <p:nvSpPr>
          <p:cNvPr id="9" name="矩形 8">
            <a:extLst>
              <a:ext uri="{FF2B5EF4-FFF2-40B4-BE49-F238E27FC236}">
                <a16:creationId xmlns:a16="http://schemas.microsoft.com/office/drawing/2014/main" id="{A257CF9B-FD9D-4B3B-B8D3-5E4980CB04B8}"/>
              </a:ext>
            </a:extLst>
          </p:cNvPr>
          <p:cNvSpPr/>
          <p:nvPr/>
        </p:nvSpPr>
        <p:spPr>
          <a:xfrm>
            <a:off x="648414" y="888279"/>
            <a:ext cx="7920880" cy="461665"/>
          </a:xfrm>
          <a:prstGeom prst="rect">
            <a:avLst/>
          </a:prstGeom>
        </p:spPr>
        <p:txBody>
          <a:bodyPr wrap="square">
            <a:spAutoFit/>
          </a:bodyPr>
          <a:lstStyle/>
          <a:p>
            <a:r>
              <a:rPr lang="zh-CN" altLang="en-US" sz="2400">
                <a:solidFill>
                  <a:srgbClr val="007C6A"/>
                </a:solidFill>
                <a:latin typeface="Verdana" panose="020B0604030504040204" pitchFamily="34" charset="0"/>
              </a:rPr>
              <a:t>是否将</a:t>
            </a:r>
            <a:r>
              <a:rPr lang="en-US" altLang="zh-CN" sz="2400">
                <a:solidFill>
                  <a:srgbClr val="007C6A"/>
                </a:solidFill>
                <a:latin typeface="Verdana" panose="020B0604030504040204" pitchFamily="34" charset="0"/>
              </a:rPr>
              <a:t>Redis</a:t>
            </a:r>
            <a:r>
              <a:rPr lang="zh-CN" altLang="en-US" sz="2400">
                <a:solidFill>
                  <a:srgbClr val="007C6A"/>
                </a:solidFill>
                <a:latin typeface="Verdana" panose="020B0604030504040204" pitchFamily="34" charset="0"/>
              </a:rPr>
              <a:t>日志输送到</a:t>
            </a:r>
            <a:r>
              <a:rPr lang="en-US" altLang="zh-CN" sz="2400" err="1">
                <a:solidFill>
                  <a:srgbClr val="007C6A"/>
                </a:solidFill>
                <a:latin typeface="Verdana" panose="020B0604030504040204" pitchFamily="34" charset="0"/>
              </a:rPr>
              <a:t>linux</a:t>
            </a:r>
            <a:r>
              <a:rPr lang="zh-CN" altLang="en-US" sz="2400">
                <a:solidFill>
                  <a:srgbClr val="007C6A"/>
                </a:solidFill>
                <a:latin typeface="Verdana" panose="020B0604030504040204" pitchFamily="34" charset="0"/>
              </a:rPr>
              <a:t>系统日志服务中</a:t>
            </a:r>
          </a:p>
        </p:txBody>
      </p:sp>
      <p:sp>
        <p:nvSpPr>
          <p:cNvPr id="10" name="矩形 9">
            <a:extLst>
              <a:ext uri="{FF2B5EF4-FFF2-40B4-BE49-F238E27FC236}">
                <a16:creationId xmlns:a16="http://schemas.microsoft.com/office/drawing/2014/main" id="{AA527BBD-CD70-42D0-91B1-2BB17E8F7DB8}"/>
              </a:ext>
            </a:extLst>
          </p:cNvPr>
          <p:cNvSpPr/>
          <p:nvPr/>
        </p:nvSpPr>
        <p:spPr>
          <a:xfrm>
            <a:off x="290843" y="1636201"/>
            <a:ext cx="2416046" cy="461665"/>
          </a:xfrm>
          <a:prstGeom prst="rect">
            <a:avLst/>
          </a:prstGeom>
        </p:spPr>
        <p:txBody>
          <a:bodyPr wrap="none">
            <a:spAutoFit/>
          </a:bodyPr>
          <a:lstStyle/>
          <a:p>
            <a:pPr marL="342900" indent="-342900">
              <a:buFont typeface="Wingdings" panose="05000000000000000000" pitchFamily="2" charset="2"/>
              <a:buChar char="Ø"/>
            </a:pPr>
            <a:r>
              <a:rPr lang="en-US" altLang="zh-CN" sz="2400">
                <a:solidFill>
                  <a:srgbClr val="007C6A"/>
                </a:solidFill>
                <a:latin typeface="Verdana" panose="020B0604030504040204" pitchFamily="34" charset="0"/>
              </a:rPr>
              <a:t>syslog-ident</a:t>
            </a:r>
            <a:endParaRPr lang="zh-CN" altLang="en-US" sz="2400">
              <a:solidFill>
                <a:srgbClr val="007C6A"/>
              </a:solidFill>
              <a:latin typeface="Verdana" panose="020B0604030504040204" pitchFamily="34" charset="0"/>
            </a:endParaRPr>
          </a:p>
        </p:txBody>
      </p:sp>
      <p:sp>
        <p:nvSpPr>
          <p:cNvPr id="14" name="矩形 13">
            <a:extLst>
              <a:ext uri="{FF2B5EF4-FFF2-40B4-BE49-F238E27FC236}">
                <a16:creationId xmlns:a16="http://schemas.microsoft.com/office/drawing/2014/main" id="{E9A5FDC0-1D63-4B3D-8658-1D5B66EC6BE6}"/>
              </a:ext>
            </a:extLst>
          </p:cNvPr>
          <p:cNvSpPr/>
          <p:nvPr/>
        </p:nvSpPr>
        <p:spPr>
          <a:xfrm>
            <a:off x="579251" y="2060846"/>
            <a:ext cx="7920880" cy="461665"/>
          </a:xfrm>
          <a:prstGeom prst="rect">
            <a:avLst/>
          </a:prstGeom>
        </p:spPr>
        <p:txBody>
          <a:bodyPr wrap="square">
            <a:spAutoFit/>
          </a:bodyPr>
          <a:lstStyle/>
          <a:p>
            <a:r>
              <a:rPr lang="zh-CN" altLang="en-US" sz="2400">
                <a:solidFill>
                  <a:srgbClr val="007C6A"/>
                </a:solidFill>
                <a:latin typeface="Verdana" panose="020B0604030504040204" pitchFamily="34" charset="0"/>
              </a:rPr>
              <a:t>日志的标志</a:t>
            </a:r>
          </a:p>
        </p:txBody>
      </p:sp>
      <p:sp>
        <p:nvSpPr>
          <p:cNvPr id="15" name="矩形 14">
            <a:extLst>
              <a:ext uri="{FF2B5EF4-FFF2-40B4-BE49-F238E27FC236}">
                <a16:creationId xmlns:a16="http://schemas.microsoft.com/office/drawing/2014/main" id="{97B4E58D-3715-4258-AFC0-D0DB7C0DC26A}"/>
              </a:ext>
            </a:extLst>
          </p:cNvPr>
          <p:cNvSpPr/>
          <p:nvPr/>
        </p:nvSpPr>
        <p:spPr>
          <a:xfrm>
            <a:off x="290843" y="2855506"/>
            <a:ext cx="2759217" cy="461665"/>
          </a:xfrm>
          <a:prstGeom prst="rect">
            <a:avLst/>
          </a:prstGeom>
        </p:spPr>
        <p:txBody>
          <a:bodyPr wrap="none">
            <a:spAutoFit/>
          </a:bodyPr>
          <a:lstStyle/>
          <a:p>
            <a:pPr marL="342900" indent="-342900">
              <a:buFont typeface="Wingdings" panose="05000000000000000000" pitchFamily="2" charset="2"/>
              <a:buChar char="Ø"/>
            </a:pPr>
            <a:r>
              <a:rPr lang="en-US" altLang="zh-CN" sz="2400">
                <a:solidFill>
                  <a:srgbClr val="007C6A"/>
                </a:solidFill>
                <a:latin typeface="Verdana" panose="020B0604030504040204" pitchFamily="34" charset="0"/>
              </a:rPr>
              <a:t>syslog-facility </a:t>
            </a:r>
            <a:endParaRPr lang="zh-CN" altLang="en-US" sz="2400">
              <a:solidFill>
                <a:srgbClr val="007C6A"/>
              </a:solidFill>
              <a:latin typeface="Verdana" panose="020B0604030504040204" pitchFamily="34" charset="0"/>
            </a:endParaRPr>
          </a:p>
        </p:txBody>
      </p:sp>
      <p:sp>
        <p:nvSpPr>
          <p:cNvPr id="16" name="矩形 15">
            <a:extLst>
              <a:ext uri="{FF2B5EF4-FFF2-40B4-BE49-F238E27FC236}">
                <a16:creationId xmlns:a16="http://schemas.microsoft.com/office/drawing/2014/main" id="{579A7687-04E9-4C55-8692-6B5505211236}"/>
              </a:ext>
            </a:extLst>
          </p:cNvPr>
          <p:cNvSpPr/>
          <p:nvPr/>
        </p:nvSpPr>
        <p:spPr>
          <a:xfrm>
            <a:off x="648414" y="3286077"/>
            <a:ext cx="7920880" cy="461665"/>
          </a:xfrm>
          <a:prstGeom prst="rect">
            <a:avLst/>
          </a:prstGeom>
        </p:spPr>
        <p:txBody>
          <a:bodyPr wrap="square">
            <a:spAutoFit/>
          </a:bodyPr>
          <a:lstStyle/>
          <a:p>
            <a:r>
              <a:rPr lang="zh-CN" altLang="en-US" sz="2400">
                <a:solidFill>
                  <a:srgbClr val="007C6A"/>
                </a:solidFill>
                <a:latin typeface="Verdana" panose="020B0604030504040204" pitchFamily="34" charset="0"/>
              </a:rPr>
              <a:t>输出日志的设备</a:t>
            </a:r>
          </a:p>
        </p:txBody>
      </p:sp>
      <p:sp>
        <p:nvSpPr>
          <p:cNvPr id="17" name="矩形 16">
            <a:extLst>
              <a:ext uri="{FF2B5EF4-FFF2-40B4-BE49-F238E27FC236}">
                <a16:creationId xmlns:a16="http://schemas.microsoft.com/office/drawing/2014/main" id="{C32729FD-B213-47B9-BCAF-A055B1A23CDE}"/>
              </a:ext>
            </a:extLst>
          </p:cNvPr>
          <p:cNvSpPr/>
          <p:nvPr/>
        </p:nvSpPr>
        <p:spPr>
          <a:xfrm>
            <a:off x="290843" y="3945575"/>
            <a:ext cx="1933543" cy="461665"/>
          </a:xfrm>
          <a:prstGeom prst="rect">
            <a:avLst/>
          </a:prstGeom>
        </p:spPr>
        <p:txBody>
          <a:bodyPr wrap="none">
            <a:spAutoFit/>
          </a:bodyPr>
          <a:lstStyle/>
          <a:p>
            <a:pPr marL="342900" indent="-342900">
              <a:buFont typeface="Wingdings" panose="05000000000000000000" pitchFamily="2" charset="2"/>
              <a:buChar char="Ø"/>
            </a:pPr>
            <a:r>
              <a:rPr lang="en-US" altLang="zh-CN" sz="2400">
                <a:solidFill>
                  <a:srgbClr val="007C6A"/>
                </a:solidFill>
                <a:latin typeface="Verdana" panose="020B0604030504040204" pitchFamily="34" charset="0"/>
              </a:rPr>
              <a:t>database</a:t>
            </a:r>
            <a:endParaRPr lang="zh-CN" altLang="en-US" sz="2400">
              <a:solidFill>
                <a:srgbClr val="007C6A"/>
              </a:solidFill>
              <a:latin typeface="Verdana" panose="020B0604030504040204" pitchFamily="34" charset="0"/>
            </a:endParaRPr>
          </a:p>
        </p:txBody>
      </p:sp>
      <p:sp>
        <p:nvSpPr>
          <p:cNvPr id="18" name="矩形 17">
            <a:extLst>
              <a:ext uri="{FF2B5EF4-FFF2-40B4-BE49-F238E27FC236}">
                <a16:creationId xmlns:a16="http://schemas.microsoft.com/office/drawing/2014/main" id="{7AD58851-5654-4CD7-BA4C-AE036D511DFD}"/>
              </a:ext>
            </a:extLst>
          </p:cNvPr>
          <p:cNvSpPr/>
          <p:nvPr/>
        </p:nvSpPr>
        <p:spPr>
          <a:xfrm>
            <a:off x="611560" y="4382392"/>
            <a:ext cx="7920880" cy="461665"/>
          </a:xfrm>
          <a:prstGeom prst="rect">
            <a:avLst/>
          </a:prstGeom>
        </p:spPr>
        <p:txBody>
          <a:bodyPr wrap="square">
            <a:spAutoFit/>
          </a:bodyPr>
          <a:lstStyle/>
          <a:p>
            <a:r>
              <a:rPr lang="zh-CN" altLang="en-US" sz="2400">
                <a:solidFill>
                  <a:srgbClr val="007C6A"/>
                </a:solidFill>
                <a:latin typeface="Verdana" panose="020B0604030504040204" pitchFamily="34" charset="0"/>
              </a:rPr>
              <a:t>设定库的数量 默认</a:t>
            </a:r>
            <a:r>
              <a:rPr lang="en-US" altLang="zh-CN" sz="2400">
                <a:solidFill>
                  <a:srgbClr val="007C6A"/>
                </a:solidFill>
                <a:latin typeface="Verdana" panose="020B0604030504040204" pitchFamily="34" charset="0"/>
              </a:rPr>
              <a:t>16</a:t>
            </a:r>
            <a:endParaRPr lang="zh-CN" altLang="en-US" sz="2400">
              <a:solidFill>
                <a:srgbClr val="007C6A"/>
              </a:solidFill>
              <a:latin typeface="Verdana" panose="020B0604030504040204" pitchFamily="34" charset="0"/>
            </a:endParaRPr>
          </a:p>
        </p:txBody>
      </p:sp>
    </p:spTree>
    <p:custDataLst>
      <p:tags r:id="rId1"/>
    </p:custDataLst>
    <p:extLst>
      <p:ext uri="{BB962C8B-B14F-4D97-AF65-F5344CB8AC3E}">
        <p14:creationId xmlns:p14="http://schemas.microsoft.com/office/powerpoint/2010/main" val="24665125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9251" y="26504"/>
            <a:ext cx="1867819" cy="400110"/>
          </a:xfrm>
          <a:prstGeom prst="rect">
            <a:avLst/>
          </a:prstGeom>
          <a:noFill/>
          <a:ln>
            <a:noFill/>
          </a:ln>
        </p:spPr>
        <p:txBody>
          <a:bodyPr wrap="none" rtlCol="0" anchor="t">
            <a:spAutoFit/>
          </a:bodyPr>
          <a:lstStyle/>
          <a:p>
            <a:pPr algn="ctr"/>
            <a:r>
              <a:rPr lang="en-US" altLang="zh-CN" sz="2000">
                <a:ln/>
                <a:solidFill>
                  <a:schemeClr val="tx1"/>
                </a:solidFill>
                <a:effectLst>
                  <a:outerShdw blurRad="38100" dist="19050" dir="2700000" algn="tl" rotWithShape="0">
                    <a:schemeClr val="dk1">
                      <a:alpha val="40000"/>
                    </a:schemeClr>
                  </a:outerShdw>
                </a:effectLst>
              </a:rPr>
              <a:t>Redis</a:t>
            </a:r>
            <a:r>
              <a:rPr lang="zh-CN" altLang="en-US" sz="2000">
                <a:ln/>
                <a:solidFill>
                  <a:schemeClr val="tx1"/>
                </a:solidFill>
                <a:effectLst>
                  <a:outerShdw blurRad="38100" dist="19050" dir="2700000" algn="tl" rotWithShape="0">
                    <a:schemeClr val="dk1">
                      <a:alpha val="40000"/>
                    </a:schemeClr>
                  </a:outerShdw>
                </a:effectLst>
              </a:rPr>
              <a:t>相关配置</a:t>
            </a:r>
          </a:p>
        </p:txBody>
      </p:sp>
      <p:sp>
        <p:nvSpPr>
          <p:cNvPr id="11" name="矩形 10">
            <a:extLst>
              <a:ext uri="{FF2B5EF4-FFF2-40B4-BE49-F238E27FC236}">
                <a16:creationId xmlns:a16="http://schemas.microsoft.com/office/drawing/2014/main" id="{1DC02841-E2E6-449F-AB91-7094C2340C30}"/>
              </a:ext>
            </a:extLst>
          </p:cNvPr>
          <p:cNvSpPr/>
          <p:nvPr/>
        </p:nvSpPr>
        <p:spPr>
          <a:xfrm>
            <a:off x="317348" y="426614"/>
            <a:ext cx="1749325" cy="461665"/>
          </a:xfrm>
          <a:prstGeom prst="rect">
            <a:avLst/>
          </a:prstGeom>
        </p:spPr>
        <p:txBody>
          <a:bodyPr wrap="none">
            <a:spAutoFit/>
          </a:bodyPr>
          <a:lstStyle/>
          <a:p>
            <a:pPr marL="342900" indent="-342900">
              <a:buFont typeface="Wingdings" panose="05000000000000000000" pitchFamily="2" charset="2"/>
              <a:buChar char="Ø"/>
            </a:pPr>
            <a:r>
              <a:rPr lang="en-US" altLang="zh-CN" sz="2400">
                <a:solidFill>
                  <a:srgbClr val="007C6A"/>
                </a:solidFill>
                <a:latin typeface="Verdana" panose="020B0604030504040204" pitchFamily="34" charset="0"/>
              </a:rPr>
              <a:t>security</a:t>
            </a:r>
            <a:endParaRPr lang="zh-CN" altLang="en-US" sz="2400">
              <a:solidFill>
                <a:srgbClr val="007C6A"/>
              </a:solidFill>
              <a:latin typeface="Verdana" panose="020B0604030504040204" pitchFamily="34" charset="0"/>
            </a:endParaRPr>
          </a:p>
        </p:txBody>
      </p:sp>
      <p:sp>
        <p:nvSpPr>
          <p:cNvPr id="12" name="矩形 11">
            <a:extLst>
              <a:ext uri="{FF2B5EF4-FFF2-40B4-BE49-F238E27FC236}">
                <a16:creationId xmlns:a16="http://schemas.microsoft.com/office/drawing/2014/main" id="{FBC98D17-42FE-4E53-A6A8-3222B6F66740}"/>
              </a:ext>
            </a:extLst>
          </p:cNvPr>
          <p:cNvSpPr/>
          <p:nvPr/>
        </p:nvSpPr>
        <p:spPr>
          <a:xfrm>
            <a:off x="705100" y="826724"/>
            <a:ext cx="3300904" cy="461665"/>
          </a:xfrm>
          <a:prstGeom prst="rect">
            <a:avLst/>
          </a:prstGeom>
        </p:spPr>
        <p:txBody>
          <a:bodyPr wrap="none">
            <a:spAutoFit/>
          </a:bodyPr>
          <a:lstStyle/>
          <a:p>
            <a:pPr marL="342900" indent="-342900">
              <a:buFont typeface="Arial" panose="020B0604020202020204" pitchFamily="34" charset="0"/>
              <a:buChar char="•"/>
            </a:pPr>
            <a:r>
              <a:rPr lang="zh-CN" altLang="en-US" sz="2400">
                <a:solidFill>
                  <a:srgbClr val="007C6A"/>
                </a:solidFill>
                <a:latin typeface="Verdana" panose="020B0604030504040204" pitchFamily="34" charset="0"/>
              </a:rPr>
              <a:t>在命令行中设置密码</a:t>
            </a:r>
          </a:p>
        </p:txBody>
      </p:sp>
      <p:pic>
        <p:nvPicPr>
          <p:cNvPr id="13" name="图片 12">
            <a:extLst>
              <a:ext uri="{FF2B5EF4-FFF2-40B4-BE49-F238E27FC236}">
                <a16:creationId xmlns:a16="http://schemas.microsoft.com/office/drawing/2014/main" id="{2313FEE3-C715-4A9D-A409-35F54EE3ECA0}"/>
              </a:ext>
            </a:extLst>
          </p:cNvPr>
          <p:cNvPicPr>
            <a:picLocks noChangeAspect="1"/>
          </p:cNvPicPr>
          <p:nvPr/>
        </p:nvPicPr>
        <p:blipFill>
          <a:blip r:embed="rId3" cstate="print"/>
          <a:stretch>
            <a:fillRect/>
          </a:stretch>
        </p:blipFill>
        <p:spPr>
          <a:xfrm>
            <a:off x="1191366" y="1440407"/>
            <a:ext cx="5629275" cy="3543300"/>
          </a:xfrm>
          <a:prstGeom prst="rect">
            <a:avLst/>
          </a:prstGeom>
        </p:spPr>
      </p:pic>
    </p:spTree>
    <p:custDataLst>
      <p:tags r:id="rId1"/>
    </p:custDataLst>
    <p:extLst>
      <p:ext uri="{BB962C8B-B14F-4D97-AF65-F5344CB8AC3E}">
        <p14:creationId xmlns:p14="http://schemas.microsoft.com/office/powerpoint/2010/main" val="39180308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9251" y="26504"/>
            <a:ext cx="1867819" cy="400110"/>
          </a:xfrm>
          <a:prstGeom prst="rect">
            <a:avLst/>
          </a:prstGeom>
          <a:noFill/>
          <a:ln>
            <a:noFill/>
          </a:ln>
        </p:spPr>
        <p:txBody>
          <a:bodyPr wrap="none" rtlCol="0" anchor="t">
            <a:spAutoFit/>
          </a:bodyPr>
          <a:lstStyle/>
          <a:p>
            <a:pPr algn="ctr"/>
            <a:r>
              <a:rPr lang="en-US" altLang="zh-CN" sz="2000">
                <a:ln/>
                <a:solidFill>
                  <a:schemeClr val="tx1"/>
                </a:solidFill>
                <a:effectLst>
                  <a:outerShdw blurRad="38100" dist="19050" dir="2700000" algn="tl" rotWithShape="0">
                    <a:schemeClr val="dk1">
                      <a:alpha val="40000"/>
                    </a:schemeClr>
                  </a:outerShdw>
                </a:effectLst>
              </a:rPr>
              <a:t>Redis</a:t>
            </a:r>
            <a:r>
              <a:rPr lang="zh-CN" altLang="en-US" sz="2000">
                <a:ln/>
                <a:solidFill>
                  <a:schemeClr val="tx1"/>
                </a:solidFill>
                <a:effectLst>
                  <a:outerShdw blurRad="38100" dist="19050" dir="2700000" algn="tl" rotWithShape="0">
                    <a:schemeClr val="dk1">
                      <a:alpha val="40000"/>
                    </a:schemeClr>
                  </a:outerShdw>
                </a:effectLst>
              </a:rPr>
              <a:t>相关配置</a:t>
            </a:r>
          </a:p>
        </p:txBody>
      </p:sp>
      <p:sp>
        <p:nvSpPr>
          <p:cNvPr id="6" name="矩形 5">
            <a:extLst>
              <a:ext uri="{FF2B5EF4-FFF2-40B4-BE49-F238E27FC236}">
                <a16:creationId xmlns:a16="http://schemas.microsoft.com/office/drawing/2014/main" id="{A92AD8DA-67DC-4A07-AB0F-716DBE0F9ED3}"/>
              </a:ext>
            </a:extLst>
          </p:cNvPr>
          <p:cNvSpPr/>
          <p:nvPr/>
        </p:nvSpPr>
        <p:spPr>
          <a:xfrm>
            <a:off x="359024" y="426614"/>
            <a:ext cx="2025106" cy="461665"/>
          </a:xfrm>
          <a:prstGeom prst="rect">
            <a:avLst/>
          </a:prstGeom>
        </p:spPr>
        <p:txBody>
          <a:bodyPr wrap="none">
            <a:spAutoFit/>
          </a:bodyPr>
          <a:lstStyle/>
          <a:p>
            <a:pPr marL="342900" indent="-342900">
              <a:buFont typeface="Wingdings" panose="05000000000000000000" pitchFamily="2" charset="2"/>
              <a:buChar char="Ø"/>
            </a:pPr>
            <a:r>
              <a:rPr lang="en-US" altLang="zh-CN" sz="2400">
                <a:solidFill>
                  <a:srgbClr val="007C6A"/>
                </a:solidFill>
                <a:latin typeface="Verdana" panose="020B0604030504040204" pitchFamily="34" charset="0"/>
              </a:rPr>
              <a:t>maxclient</a:t>
            </a:r>
            <a:endParaRPr lang="zh-CN" altLang="en-US" sz="2400">
              <a:solidFill>
                <a:srgbClr val="007C6A"/>
              </a:solidFill>
              <a:latin typeface="Verdana" panose="020B0604030504040204" pitchFamily="34" charset="0"/>
            </a:endParaRPr>
          </a:p>
        </p:txBody>
      </p:sp>
      <p:sp>
        <p:nvSpPr>
          <p:cNvPr id="7" name="矩形 6">
            <a:extLst>
              <a:ext uri="{FF2B5EF4-FFF2-40B4-BE49-F238E27FC236}">
                <a16:creationId xmlns:a16="http://schemas.microsoft.com/office/drawing/2014/main" id="{4F48EF9C-93CA-4FA5-8921-A3E89035CB1D}"/>
              </a:ext>
            </a:extLst>
          </p:cNvPr>
          <p:cNvSpPr/>
          <p:nvPr/>
        </p:nvSpPr>
        <p:spPr>
          <a:xfrm>
            <a:off x="579251" y="763379"/>
            <a:ext cx="7056784" cy="583108"/>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400">
                <a:solidFill>
                  <a:srgbClr val="007C6A"/>
                </a:solidFill>
                <a:latin typeface="+mn-ea"/>
              </a:rPr>
              <a:t>最大客户端连接数</a:t>
            </a:r>
            <a:endParaRPr lang="zh-CN" altLang="en-US">
              <a:solidFill>
                <a:srgbClr val="007C6A"/>
              </a:solidFill>
            </a:endParaRPr>
          </a:p>
        </p:txBody>
      </p:sp>
      <p:sp>
        <p:nvSpPr>
          <p:cNvPr id="8" name="矩形 7">
            <a:extLst>
              <a:ext uri="{FF2B5EF4-FFF2-40B4-BE49-F238E27FC236}">
                <a16:creationId xmlns:a16="http://schemas.microsoft.com/office/drawing/2014/main" id="{153DFB29-3CCA-4864-AF2B-FADEB4092BF3}"/>
              </a:ext>
            </a:extLst>
          </p:cNvPr>
          <p:cNvSpPr/>
          <p:nvPr/>
        </p:nvSpPr>
        <p:spPr>
          <a:xfrm>
            <a:off x="359024" y="1424601"/>
            <a:ext cx="2481770" cy="461665"/>
          </a:xfrm>
          <a:prstGeom prst="rect">
            <a:avLst/>
          </a:prstGeom>
        </p:spPr>
        <p:txBody>
          <a:bodyPr wrap="none">
            <a:spAutoFit/>
          </a:bodyPr>
          <a:lstStyle/>
          <a:p>
            <a:pPr marL="342900" indent="-342900">
              <a:buFont typeface="Wingdings" panose="05000000000000000000" pitchFamily="2" charset="2"/>
              <a:buChar char="Ø"/>
            </a:pPr>
            <a:r>
              <a:rPr lang="en-US" altLang="zh-CN" sz="2400" err="1">
                <a:solidFill>
                  <a:srgbClr val="007C6A"/>
                </a:solidFill>
                <a:latin typeface="Verdana" panose="020B0604030504040204" pitchFamily="34" charset="0"/>
              </a:rPr>
              <a:t>maxmemory</a:t>
            </a:r>
            <a:endParaRPr lang="zh-CN" altLang="en-US" sz="2400">
              <a:solidFill>
                <a:srgbClr val="007C6A"/>
              </a:solidFill>
              <a:latin typeface="Verdana" panose="020B0604030504040204" pitchFamily="34" charset="0"/>
            </a:endParaRPr>
          </a:p>
        </p:txBody>
      </p:sp>
      <p:sp>
        <p:nvSpPr>
          <p:cNvPr id="9" name="矩形 8">
            <a:extLst>
              <a:ext uri="{FF2B5EF4-FFF2-40B4-BE49-F238E27FC236}">
                <a16:creationId xmlns:a16="http://schemas.microsoft.com/office/drawing/2014/main" id="{1D583AB9-0BC7-42D7-980F-20A028D78274}"/>
              </a:ext>
            </a:extLst>
          </p:cNvPr>
          <p:cNvSpPr/>
          <p:nvPr/>
        </p:nvSpPr>
        <p:spPr>
          <a:xfrm>
            <a:off x="579251" y="1828588"/>
            <a:ext cx="8568952" cy="3416320"/>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400">
                <a:solidFill>
                  <a:srgbClr val="007C6A"/>
                </a:solidFill>
                <a:latin typeface="+mn-ea"/>
              </a:rPr>
              <a:t>设置</a:t>
            </a:r>
            <a:r>
              <a:rPr lang="en-US" altLang="zh-CN" sz="2400">
                <a:solidFill>
                  <a:srgbClr val="007C6A"/>
                </a:solidFill>
                <a:latin typeface="+mn-ea"/>
              </a:rPr>
              <a:t>Redis</a:t>
            </a:r>
            <a:r>
              <a:rPr lang="zh-CN" altLang="en-US" sz="2400">
                <a:solidFill>
                  <a:srgbClr val="007C6A"/>
                </a:solidFill>
                <a:latin typeface="+mn-ea"/>
              </a:rPr>
              <a:t>可以使用的内存量。一旦到达内存使用上限，</a:t>
            </a:r>
            <a:r>
              <a:rPr lang="en-US" altLang="zh-CN" sz="2400">
                <a:solidFill>
                  <a:srgbClr val="007C6A"/>
                </a:solidFill>
                <a:latin typeface="+mn-ea"/>
              </a:rPr>
              <a:t>Redis</a:t>
            </a:r>
            <a:r>
              <a:rPr lang="zh-CN" altLang="en-US" sz="2400">
                <a:solidFill>
                  <a:srgbClr val="007C6A"/>
                </a:solidFill>
                <a:latin typeface="+mn-ea"/>
              </a:rPr>
              <a:t>将会试图移除内部数据，移除规则可以通过</a:t>
            </a:r>
            <a:r>
              <a:rPr lang="en-US" altLang="zh-CN" sz="2400" err="1">
                <a:solidFill>
                  <a:srgbClr val="007C6A"/>
                </a:solidFill>
                <a:latin typeface="+mn-ea"/>
              </a:rPr>
              <a:t>maxmemory</a:t>
            </a:r>
            <a:r>
              <a:rPr lang="en-US" altLang="zh-CN" sz="2400">
                <a:solidFill>
                  <a:srgbClr val="007C6A"/>
                </a:solidFill>
                <a:latin typeface="+mn-ea"/>
              </a:rPr>
              <a:t>-policy</a:t>
            </a:r>
            <a:r>
              <a:rPr lang="zh-CN" altLang="en-US" sz="2400">
                <a:solidFill>
                  <a:srgbClr val="007C6A"/>
                </a:solidFill>
                <a:latin typeface="+mn-ea"/>
              </a:rPr>
              <a:t>来指定。如果</a:t>
            </a:r>
            <a:r>
              <a:rPr lang="en-US" altLang="zh-CN" sz="2400">
                <a:solidFill>
                  <a:srgbClr val="007C6A"/>
                </a:solidFill>
                <a:latin typeface="+mn-ea"/>
              </a:rPr>
              <a:t>Redis</a:t>
            </a:r>
            <a:r>
              <a:rPr lang="zh-CN" altLang="en-US" sz="2400">
                <a:solidFill>
                  <a:srgbClr val="007C6A"/>
                </a:solidFill>
                <a:latin typeface="+mn-ea"/>
              </a:rPr>
              <a:t>无法根据移除规则来移除内存中的数据，或者设置了“不允许移除”，</a:t>
            </a:r>
          </a:p>
          <a:p>
            <a:pPr marL="342900" indent="-342900">
              <a:lnSpc>
                <a:spcPct val="150000"/>
              </a:lnSpc>
              <a:buFont typeface="Arial" panose="020B0604020202020204" pitchFamily="34" charset="0"/>
              <a:buChar char="•"/>
            </a:pPr>
            <a:r>
              <a:rPr lang="zh-CN" altLang="en-US" sz="2400">
                <a:solidFill>
                  <a:srgbClr val="007C6A"/>
                </a:solidFill>
                <a:latin typeface="+mn-ea"/>
              </a:rPr>
              <a:t>那么</a:t>
            </a:r>
            <a:r>
              <a:rPr lang="en-US" altLang="zh-CN" sz="2400">
                <a:solidFill>
                  <a:srgbClr val="007C6A"/>
                </a:solidFill>
                <a:latin typeface="+mn-ea"/>
              </a:rPr>
              <a:t>Redis</a:t>
            </a:r>
            <a:r>
              <a:rPr lang="zh-CN" altLang="en-US" sz="2400">
                <a:solidFill>
                  <a:srgbClr val="007C6A"/>
                </a:solidFill>
                <a:latin typeface="+mn-ea"/>
              </a:rPr>
              <a:t>则会针对那些需要申请内存的指令返回错误信息，比如</a:t>
            </a:r>
            <a:r>
              <a:rPr lang="en-US" altLang="zh-CN" sz="2400">
                <a:solidFill>
                  <a:srgbClr val="007C6A"/>
                </a:solidFill>
                <a:latin typeface="+mn-ea"/>
              </a:rPr>
              <a:t>SET</a:t>
            </a:r>
            <a:r>
              <a:rPr lang="zh-CN" altLang="en-US" sz="2400">
                <a:solidFill>
                  <a:srgbClr val="007C6A"/>
                </a:solidFill>
                <a:latin typeface="+mn-ea"/>
              </a:rPr>
              <a:t>、</a:t>
            </a:r>
            <a:r>
              <a:rPr lang="en-US" altLang="zh-CN" sz="2400">
                <a:solidFill>
                  <a:srgbClr val="007C6A"/>
                </a:solidFill>
                <a:latin typeface="+mn-ea"/>
              </a:rPr>
              <a:t>LPUSH</a:t>
            </a:r>
            <a:r>
              <a:rPr lang="zh-CN" altLang="en-US" sz="2400">
                <a:solidFill>
                  <a:srgbClr val="007C6A"/>
                </a:solidFill>
                <a:latin typeface="+mn-ea"/>
              </a:rPr>
              <a:t>等。</a:t>
            </a:r>
            <a:endParaRPr lang="zh-CN" altLang="en-US">
              <a:solidFill>
                <a:srgbClr val="007C6A"/>
              </a:solidFill>
            </a:endParaRPr>
          </a:p>
        </p:txBody>
      </p:sp>
    </p:spTree>
    <p:custDataLst>
      <p:tags r:id="rId1"/>
    </p:custDataLst>
    <p:extLst>
      <p:ext uri="{BB962C8B-B14F-4D97-AF65-F5344CB8AC3E}">
        <p14:creationId xmlns:p14="http://schemas.microsoft.com/office/powerpoint/2010/main" val="2899046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14515" y="117"/>
            <a:ext cx="2949846" cy="400110"/>
          </a:xfrm>
          <a:prstGeom prst="rect">
            <a:avLst/>
          </a:prstGeom>
          <a:noFill/>
          <a:ln>
            <a:noFill/>
          </a:ln>
        </p:spPr>
        <p:txBody>
          <a:bodyPr wrap="none" rtlCol="0" anchor="t">
            <a:spAutoFit/>
          </a:bodyPr>
          <a:lstStyle/>
          <a:p>
            <a:pPr algn="ctr"/>
            <a:r>
              <a:rPr lang="en-US" altLang="zh-CN" sz="2000">
                <a:ln/>
                <a:solidFill>
                  <a:schemeClr val="tx1"/>
                </a:solidFill>
                <a:effectLst>
                  <a:outerShdw blurRad="38100" dist="19050" dir="2700000" algn="tl" rotWithShape="0">
                    <a:schemeClr val="dk1">
                      <a:alpha val="40000"/>
                    </a:schemeClr>
                  </a:outerShdw>
                </a:effectLst>
              </a:rPr>
              <a:t>Redis</a:t>
            </a:r>
            <a:r>
              <a:rPr lang="zh-CN" altLang="en-US" sz="2000">
                <a:ln/>
                <a:effectLst>
                  <a:outerShdw blurRad="38100" dist="19050" dir="2700000" algn="tl" rotWithShape="0">
                    <a:schemeClr val="dk1">
                      <a:alpha val="40000"/>
                    </a:schemeClr>
                  </a:outerShdw>
                </a:effectLst>
              </a:rPr>
              <a:t>五大数据类型</a:t>
            </a:r>
            <a:r>
              <a:rPr lang="en-US" altLang="zh-CN" sz="2000">
                <a:ln/>
                <a:effectLst>
                  <a:outerShdw blurRad="38100" dist="19050" dir="2700000" algn="tl" rotWithShape="0">
                    <a:schemeClr val="dk1">
                      <a:alpha val="40000"/>
                    </a:schemeClr>
                  </a:outerShdw>
                </a:effectLst>
              </a:rPr>
              <a:t>--key</a:t>
            </a:r>
            <a:endParaRPr lang="zh-CN" altLang="en-US" sz="2000">
              <a:ln/>
              <a:solidFill>
                <a:schemeClr val="tx1"/>
              </a:solidFill>
              <a:effectLst>
                <a:outerShdw blurRad="38100" dist="19050" dir="2700000" algn="tl" rotWithShape="0">
                  <a:schemeClr val="dk1">
                    <a:alpha val="40000"/>
                  </a:schemeClr>
                </a:outerShdw>
              </a:effectLst>
            </a:endParaRPr>
          </a:p>
        </p:txBody>
      </p:sp>
      <p:sp>
        <p:nvSpPr>
          <p:cNvPr id="7" name="矩形 6">
            <a:extLst>
              <a:ext uri="{FF2B5EF4-FFF2-40B4-BE49-F238E27FC236}">
                <a16:creationId xmlns:a16="http://schemas.microsoft.com/office/drawing/2014/main" id="{21AD3F5A-F8D1-4348-B7BE-ED1EEFC78A91}"/>
              </a:ext>
            </a:extLst>
          </p:cNvPr>
          <p:cNvSpPr/>
          <p:nvPr/>
        </p:nvSpPr>
        <p:spPr>
          <a:xfrm>
            <a:off x="614515" y="732926"/>
            <a:ext cx="3815275" cy="589072"/>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a:solidFill>
                  <a:srgbClr val="007C6A"/>
                </a:solidFill>
              </a:rPr>
              <a:t>expire   &lt;key&gt;   &lt;seconds&gt;</a:t>
            </a:r>
          </a:p>
        </p:txBody>
      </p:sp>
      <p:sp>
        <p:nvSpPr>
          <p:cNvPr id="8" name="矩形 7">
            <a:extLst>
              <a:ext uri="{FF2B5EF4-FFF2-40B4-BE49-F238E27FC236}">
                <a16:creationId xmlns:a16="http://schemas.microsoft.com/office/drawing/2014/main" id="{6750B50D-45DA-437C-8FCE-F3EC14214E8A}"/>
              </a:ext>
            </a:extLst>
          </p:cNvPr>
          <p:cNvSpPr/>
          <p:nvPr/>
        </p:nvSpPr>
        <p:spPr>
          <a:xfrm>
            <a:off x="2089438" y="1411981"/>
            <a:ext cx="5323893"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为键值设置过期时间，单位秒。</a:t>
            </a:r>
            <a:endParaRPr lang="en-US" altLang="zh-CN" sz="2400" b="1">
              <a:solidFill>
                <a:srgbClr val="007C6A"/>
              </a:solidFill>
            </a:endParaRPr>
          </a:p>
        </p:txBody>
      </p:sp>
      <p:sp>
        <p:nvSpPr>
          <p:cNvPr id="9" name="矩形 8">
            <a:extLst>
              <a:ext uri="{FF2B5EF4-FFF2-40B4-BE49-F238E27FC236}">
                <a16:creationId xmlns:a16="http://schemas.microsoft.com/office/drawing/2014/main" id="{378D278D-9B70-41D3-B58D-335E8E06316A}"/>
              </a:ext>
            </a:extLst>
          </p:cNvPr>
          <p:cNvSpPr/>
          <p:nvPr/>
        </p:nvSpPr>
        <p:spPr>
          <a:xfrm>
            <a:off x="2522152" y="3589877"/>
            <a:ext cx="6037230" cy="830997"/>
          </a:xfrm>
          <a:prstGeom prst="rect">
            <a:avLst/>
          </a:prstGeom>
        </p:spPr>
        <p:txBody>
          <a:bodyPr wrap="none">
            <a:spAutoFit/>
          </a:bodyPr>
          <a:lstStyle/>
          <a:p>
            <a:pPr marL="342900" indent="-342900">
              <a:buFont typeface="Arial" panose="020B0604020202020204" pitchFamily="34" charset="0"/>
              <a:buChar char="•"/>
            </a:pPr>
            <a:r>
              <a:rPr lang="zh-CN" altLang="en-US" sz="2400" b="1">
                <a:solidFill>
                  <a:srgbClr val="007C6A"/>
                </a:solidFill>
              </a:rPr>
              <a:t>查看还有多少秒过期，</a:t>
            </a:r>
            <a:r>
              <a:rPr lang="en-US" altLang="zh-CN" sz="2400" b="1">
                <a:solidFill>
                  <a:srgbClr val="007C6A"/>
                </a:solidFill>
              </a:rPr>
              <a:t>-1</a:t>
            </a:r>
            <a:r>
              <a:rPr lang="zh-CN" altLang="en-US" sz="2400" b="1">
                <a:solidFill>
                  <a:srgbClr val="007C6A"/>
                </a:solidFill>
              </a:rPr>
              <a:t>表示永不过期，</a:t>
            </a:r>
            <a:endParaRPr lang="en-US" altLang="zh-CN" sz="2400" b="1">
              <a:solidFill>
                <a:srgbClr val="007C6A"/>
              </a:solidFill>
            </a:endParaRPr>
          </a:p>
          <a:p>
            <a:r>
              <a:rPr lang="en-US" altLang="zh-CN" sz="2400" b="1">
                <a:solidFill>
                  <a:srgbClr val="007C6A"/>
                </a:solidFill>
              </a:rPr>
              <a:t>    -2</a:t>
            </a:r>
            <a:r>
              <a:rPr lang="zh-CN" altLang="en-US" sz="2400" b="1">
                <a:solidFill>
                  <a:srgbClr val="007C6A"/>
                </a:solidFill>
              </a:rPr>
              <a:t>表示已过期</a:t>
            </a:r>
          </a:p>
        </p:txBody>
      </p:sp>
      <p:sp>
        <p:nvSpPr>
          <p:cNvPr id="10" name="矩形 9">
            <a:extLst>
              <a:ext uri="{FF2B5EF4-FFF2-40B4-BE49-F238E27FC236}">
                <a16:creationId xmlns:a16="http://schemas.microsoft.com/office/drawing/2014/main" id="{4FBE0775-A15A-4848-9516-62C56C0430C8}"/>
              </a:ext>
            </a:extLst>
          </p:cNvPr>
          <p:cNvSpPr/>
          <p:nvPr/>
        </p:nvSpPr>
        <p:spPr>
          <a:xfrm>
            <a:off x="650160" y="2943546"/>
            <a:ext cx="1838517"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ttl</a:t>
            </a:r>
            <a:r>
              <a:rPr lang="en-US" altLang="zh-CN" sz="2400" b="1">
                <a:solidFill>
                  <a:srgbClr val="007C6A"/>
                </a:solidFill>
              </a:rPr>
              <a:t>   &lt;key&gt; </a:t>
            </a:r>
          </a:p>
        </p:txBody>
      </p:sp>
    </p:spTree>
    <p:custDataLst>
      <p:tags r:id="rId1"/>
    </p:custDataLst>
    <p:extLst>
      <p:ext uri="{BB962C8B-B14F-4D97-AF65-F5344CB8AC3E}">
        <p14:creationId xmlns:p14="http://schemas.microsoft.com/office/powerpoint/2010/main" val="13264352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9251" y="26504"/>
            <a:ext cx="1867819" cy="400110"/>
          </a:xfrm>
          <a:prstGeom prst="rect">
            <a:avLst/>
          </a:prstGeom>
          <a:noFill/>
          <a:ln>
            <a:noFill/>
          </a:ln>
        </p:spPr>
        <p:txBody>
          <a:bodyPr wrap="none" rtlCol="0" anchor="t">
            <a:spAutoFit/>
          </a:bodyPr>
          <a:lstStyle/>
          <a:p>
            <a:pPr algn="ctr"/>
            <a:r>
              <a:rPr lang="en-US" altLang="zh-CN" sz="2000">
                <a:ln/>
                <a:solidFill>
                  <a:schemeClr val="tx1"/>
                </a:solidFill>
                <a:effectLst>
                  <a:outerShdw blurRad="38100" dist="19050" dir="2700000" algn="tl" rotWithShape="0">
                    <a:schemeClr val="dk1">
                      <a:alpha val="40000"/>
                    </a:schemeClr>
                  </a:outerShdw>
                </a:effectLst>
              </a:rPr>
              <a:t>Redis</a:t>
            </a:r>
            <a:r>
              <a:rPr lang="zh-CN" altLang="en-US" sz="2000">
                <a:ln/>
                <a:solidFill>
                  <a:schemeClr val="tx1"/>
                </a:solidFill>
                <a:effectLst>
                  <a:outerShdw blurRad="38100" dist="19050" dir="2700000" algn="tl" rotWithShape="0">
                    <a:schemeClr val="dk1">
                      <a:alpha val="40000"/>
                    </a:schemeClr>
                  </a:outerShdw>
                </a:effectLst>
              </a:rPr>
              <a:t>相关配置</a:t>
            </a:r>
          </a:p>
        </p:txBody>
      </p:sp>
      <p:sp>
        <p:nvSpPr>
          <p:cNvPr id="10" name="矩形 9">
            <a:extLst>
              <a:ext uri="{FF2B5EF4-FFF2-40B4-BE49-F238E27FC236}">
                <a16:creationId xmlns:a16="http://schemas.microsoft.com/office/drawing/2014/main" id="{93A545C5-C5B4-4F61-901E-98A5DC705718}"/>
              </a:ext>
            </a:extLst>
          </p:cNvPr>
          <p:cNvSpPr/>
          <p:nvPr/>
        </p:nvSpPr>
        <p:spPr>
          <a:xfrm>
            <a:off x="261256" y="426614"/>
            <a:ext cx="3468001" cy="461665"/>
          </a:xfrm>
          <a:prstGeom prst="rect">
            <a:avLst/>
          </a:prstGeom>
        </p:spPr>
        <p:txBody>
          <a:bodyPr wrap="none">
            <a:spAutoFit/>
          </a:bodyPr>
          <a:lstStyle/>
          <a:p>
            <a:pPr marL="342900" indent="-342900">
              <a:buFont typeface="Wingdings" panose="05000000000000000000" pitchFamily="2" charset="2"/>
              <a:buChar char="Ø"/>
            </a:pPr>
            <a:r>
              <a:rPr lang="en-US" altLang="zh-CN" sz="2400" err="1">
                <a:solidFill>
                  <a:srgbClr val="007C6A"/>
                </a:solidFill>
                <a:latin typeface="Verdana" panose="020B0604030504040204" pitchFamily="34" charset="0"/>
              </a:rPr>
              <a:t>Maxmemory</a:t>
            </a:r>
            <a:r>
              <a:rPr lang="en-US" altLang="zh-CN" sz="2400">
                <a:solidFill>
                  <a:srgbClr val="007C6A"/>
                </a:solidFill>
                <a:latin typeface="Verdana" panose="020B0604030504040204" pitchFamily="34" charset="0"/>
              </a:rPr>
              <a:t>-policy</a:t>
            </a:r>
          </a:p>
        </p:txBody>
      </p:sp>
      <p:sp>
        <p:nvSpPr>
          <p:cNvPr id="11" name="矩形 10">
            <a:extLst>
              <a:ext uri="{FF2B5EF4-FFF2-40B4-BE49-F238E27FC236}">
                <a16:creationId xmlns:a16="http://schemas.microsoft.com/office/drawing/2014/main" id="{130BD7D9-9CA8-49DC-A21B-40809B6DB645}"/>
              </a:ext>
            </a:extLst>
          </p:cNvPr>
          <p:cNvSpPr/>
          <p:nvPr/>
        </p:nvSpPr>
        <p:spPr>
          <a:xfrm>
            <a:off x="418525" y="739887"/>
            <a:ext cx="7848872" cy="4175182"/>
          </a:xfrm>
          <a:prstGeom prst="rect">
            <a:avLst/>
          </a:prstGeom>
        </p:spPr>
        <p:txBody>
          <a:bodyPr wrap="square">
            <a:spAutoFit/>
          </a:bodyPr>
          <a:lstStyle/>
          <a:p>
            <a:pPr>
              <a:lnSpc>
                <a:spcPct val="150000"/>
              </a:lnSpc>
            </a:pPr>
            <a:r>
              <a:rPr lang="zh-CN" altLang="en-US" sz="2000" b="1">
                <a:solidFill>
                  <a:srgbClr val="007C6A"/>
                </a:solidFill>
                <a:latin typeface="+mn-ea"/>
              </a:rPr>
              <a:t>（</a:t>
            </a:r>
            <a:r>
              <a:rPr lang="en-US" altLang="zh-CN" sz="2000" b="1">
                <a:solidFill>
                  <a:srgbClr val="007C6A"/>
                </a:solidFill>
                <a:latin typeface="+mn-ea"/>
              </a:rPr>
              <a:t>1</a:t>
            </a:r>
            <a:r>
              <a:rPr lang="zh-CN" altLang="en-US" sz="2000" b="1">
                <a:solidFill>
                  <a:srgbClr val="007C6A"/>
                </a:solidFill>
                <a:latin typeface="+mn-ea"/>
              </a:rPr>
              <a:t>）</a:t>
            </a:r>
            <a:r>
              <a:rPr lang="en-US" altLang="zh-CN" sz="2000" b="1">
                <a:solidFill>
                  <a:srgbClr val="007C6A"/>
                </a:solidFill>
                <a:latin typeface="+mn-ea"/>
              </a:rPr>
              <a:t>volatile-</a:t>
            </a:r>
            <a:r>
              <a:rPr lang="en-US" altLang="zh-CN" sz="2000" b="1" err="1">
                <a:solidFill>
                  <a:srgbClr val="007C6A"/>
                </a:solidFill>
                <a:latin typeface="+mn-ea"/>
              </a:rPr>
              <a:t>lru</a:t>
            </a:r>
            <a:r>
              <a:rPr lang="zh-CN" altLang="en-US" sz="2000" b="1">
                <a:solidFill>
                  <a:srgbClr val="007C6A"/>
                </a:solidFill>
                <a:latin typeface="+mn-ea"/>
              </a:rPr>
              <a:t>：使用</a:t>
            </a:r>
            <a:r>
              <a:rPr lang="en-US" altLang="zh-CN" sz="2000" b="1">
                <a:solidFill>
                  <a:srgbClr val="007C6A"/>
                </a:solidFill>
                <a:latin typeface="+mn-ea"/>
              </a:rPr>
              <a:t>LRU</a:t>
            </a:r>
            <a:r>
              <a:rPr lang="zh-CN" altLang="en-US" sz="2000" b="1">
                <a:solidFill>
                  <a:srgbClr val="007C6A"/>
                </a:solidFill>
                <a:latin typeface="+mn-ea"/>
              </a:rPr>
              <a:t>算法移除</a:t>
            </a:r>
            <a:r>
              <a:rPr lang="en-US" altLang="zh-CN" sz="2000" b="1">
                <a:solidFill>
                  <a:srgbClr val="007C6A"/>
                </a:solidFill>
                <a:latin typeface="+mn-ea"/>
              </a:rPr>
              <a:t>key</a:t>
            </a:r>
            <a:r>
              <a:rPr lang="zh-CN" altLang="en-US" sz="2000" b="1">
                <a:solidFill>
                  <a:srgbClr val="007C6A"/>
                </a:solidFill>
                <a:latin typeface="+mn-ea"/>
              </a:rPr>
              <a:t>，只对设置了过期时间的键</a:t>
            </a:r>
          </a:p>
          <a:p>
            <a:pPr>
              <a:lnSpc>
                <a:spcPct val="150000"/>
              </a:lnSpc>
            </a:pPr>
            <a:r>
              <a:rPr lang="zh-CN" altLang="en-US" sz="2000" b="1">
                <a:solidFill>
                  <a:srgbClr val="007C6A"/>
                </a:solidFill>
                <a:latin typeface="+mn-ea"/>
              </a:rPr>
              <a:t>（</a:t>
            </a:r>
            <a:r>
              <a:rPr lang="en-US" altLang="zh-CN" sz="2000" b="1">
                <a:solidFill>
                  <a:srgbClr val="007C6A"/>
                </a:solidFill>
                <a:latin typeface="+mn-ea"/>
              </a:rPr>
              <a:t>2</a:t>
            </a:r>
            <a:r>
              <a:rPr lang="zh-CN" altLang="en-US" sz="2000" b="1">
                <a:solidFill>
                  <a:srgbClr val="007C6A"/>
                </a:solidFill>
                <a:latin typeface="+mn-ea"/>
              </a:rPr>
              <a:t>）</a:t>
            </a:r>
            <a:r>
              <a:rPr lang="en-US" altLang="zh-CN" sz="2000" b="1" err="1">
                <a:solidFill>
                  <a:srgbClr val="007C6A"/>
                </a:solidFill>
                <a:latin typeface="+mn-ea"/>
              </a:rPr>
              <a:t>allkeys-lru</a:t>
            </a:r>
            <a:r>
              <a:rPr lang="zh-CN" altLang="en-US" sz="2000" b="1">
                <a:solidFill>
                  <a:srgbClr val="007C6A"/>
                </a:solidFill>
                <a:latin typeface="+mn-ea"/>
              </a:rPr>
              <a:t>：使用</a:t>
            </a:r>
            <a:r>
              <a:rPr lang="en-US" altLang="zh-CN" sz="2000" b="1">
                <a:solidFill>
                  <a:srgbClr val="007C6A"/>
                </a:solidFill>
                <a:latin typeface="+mn-ea"/>
              </a:rPr>
              <a:t>LRU</a:t>
            </a:r>
            <a:r>
              <a:rPr lang="zh-CN" altLang="en-US" sz="2000" b="1">
                <a:solidFill>
                  <a:srgbClr val="007C6A"/>
                </a:solidFill>
                <a:latin typeface="+mn-ea"/>
              </a:rPr>
              <a:t>算法移除</a:t>
            </a:r>
            <a:r>
              <a:rPr lang="en-US" altLang="zh-CN" sz="2000" b="1">
                <a:solidFill>
                  <a:srgbClr val="007C6A"/>
                </a:solidFill>
                <a:latin typeface="+mn-ea"/>
              </a:rPr>
              <a:t>key</a:t>
            </a:r>
            <a:endParaRPr lang="zh-CN" altLang="en-US" sz="2000" b="1">
              <a:solidFill>
                <a:srgbClr val="007C6A"/>
              </a:solidFill>
              <a:latin typeface="+mn-ea"/>
            </a:endParaRPr>
          </a:p>
          <a:p>
            <a:pPr>
              <a:lnSpc>
                <a:spcPct val="150000"/>
              </a:lnSpc>
            </a:pPr>
            <a:r>
              <a:rPr lang="zh-CN" altLang="en-US" sz="2000" b="1">
                <a:solidFill>
                  <a:srgbClr val="007C6A"/>
                </a:solidFill>
                <a:latin typeface="+mn-ea"/>
              </a:rPr>
              <a:t>（</a:t>
            </a:r>
            <a:r>
              <a:rPr lang="en-US" altLang="zh-CN" sz="2000" b="1">
                <a:solidFill>
                  <a:srgbClr val="007C6A"/>
                </a:solidFill>
                <a:latin typeface="+mn-ea"/>
              </a:rPr>
              <a:t>3</a:t>
            </a:r>
            <a:r>
              <a:rPr lang="zh-CN" altLang="en-US" sz="2000" b="1">
                <a:solidFill>
                  <a:srgbClr val="007C6A"/>
                </a:solidFill>
                <a:latin typeface="+mn-ea"/>
              </a:rPr>
              <a:t>）</a:t>
            </a:r>
            <a:r>
              <a:rPr lang="en-US" altLang="zh-CN" sz="2000" b="1">
                <a:solidFill>
                  <a:srgbClr val="007C6A"/>
                </a:solidFill>
                <a:latin typeface="+mn-ea"/>
              </a:rPr>
              <a:t>volatile-random</a:t>
            </a:r>
            <a:r>
              <a:rPr lang="zh-CN" altLang="en-US" sz="2000" b="1">
                <a:solidFill>
                  <a:srgbClr val="007C6A"/>
                </a:solidFill>
                <a:latin typeface="+mn-ea"/>
              </a:rPr>
              <a:t>：在过期集合中移除随机的</a:t>
            </a:r>
            <a:r>
              <a:rPr lang="en-US" altLang="zh-CN" sz="2000" b="1">
                <a:solidFill>
                  <a:srgbClr val="007C6A"/>
                </a:solidFill>
                <a:latin typeface="+mn-ea"/>
              </a:rPr>
              <a:t>key</a:t>
            </a:r>
            <a:r>
              <a:rPr lang="zh-CN" altLang="en-US" sz="2000" b="1">
                <a:solidFill>
                  <a:srgbClr val="007C6A"/>
                </a:solidFill>
                <a:latin typeface="+mn-ea"/>
              </a:rPr>
              <a:t>，只对设置了过期时间的键</a:t>
            </a:r>
          </a:p>
          <a:p>
            <a:pPr>
              <a:lnSpc>
                <a:spcPct val="150000"/>
              </a:lnSpc>
            </a:pPr>
            <a:r>
              <a:rPr lang="zh-CN" altLang="en-US" sz="2000" b="1">
                <a:solidFill>
                  <a:srgbClr val="007C6A"/>
                </a:solidFill>
                <a:latin typeface="+mn-ea"/>
              </a:rPr>
              <a:t>（</a:t>
            </a:r>
            <a:r>
              <a:rPr lang="en-US" altLang="zh-CN" sz="2000" b="1">
                <a:solidFill>
                  <a:srgbClr val="007C6A"/>
                </a:solidFill>
                <a:latin typeface="+mn-ea"/>
              </a:rPr>
              <a:t>4</a:t>
            </a:r>
            <a:r>
              <a:rPr lang="zh-CN" altLang="en-US" sz="2000" b="1">
                <a:solidFill>
                  <a:srgbClr val="007C6A"/>
                </a:solidFill>
                <a:latin typeface="+mn-ea"/>
              </a:rPr>
              <a:t>）</a:t>
            </a:r>
            <a:r>
              <a:rPr lang="en-US" altLang="zh-CN" sz="2000" b="1" err="1">
                <a:solidFill>
                  <a:srgbClr val="007C6A"/>
                </a:solidFill>
                <a:latin typeface="+mn-ea"/>
              </a:rPr>
              <a:t>allkeys</a:t>
            </a:r>
            <a:r>
              <a:rPr lang="en-US" altLang="zh-CN" sz="2000" b="1">
                <a:solidFill>
                  <a:srgbClr val="007C6A"/>
                </a:solidFill>
                <a:latin typeface="+mn-ea"/>
              </a:rPr>
              <a:t>-random</a:t>
            </a:r>
            <a:r>
              <a:rPr lang="zh-CN" altLang="en-US" sz="2000" b="1">
                <a:solidFill>
                  <a:srgbClr val="007C6A"/>
                </a:solidFill>
                <a:latin typeface="+mn-ea"/>
              </a:rPr>
              <a:t>：移除随机的</a:t>
            </a:r>
            <a:r>
              <a:rPr lang="en-US" altLang="zh-CN" sz="2000" b="1">
                <a:solidFill>
                  <a:srgbClr val="007C6A"/>
                </a:solidFill>
                <a:latin typeface="+mn-ea"/>
              </a:rPr>
              <a:t>key</a:t>
            </a:r>
            <a:endParaRPr lang="zh-CN" altLang="en-US" sz="2000" b="1">
              <a:solidFill>
                <a:srgbClr val="007C6A"/>
              </a:solidFill>
              <a:latin typeface="+mn-ea"/>
            </a:endParaRPr>
          </a:p>
          <a:p>
            <a:pPr>
              <a:lnSpc>
                <a:spcPct val="150000"/>
              </a:lnSpc>
            </a:pPr>
            <a:r>
              <a:rPr lang="zh-CN" altLang="en-US" sz="2000" b="1">
                <a:solidFill>
                  <a:srgbClr val="007C6A"/>
                </a:solidFill>
                <a:latin typeface="+mn-ea"/>
              </a:rPr>
              <a:t>（</a:t>
            </a:r>
            <a:r>
              <a:rPr lang="en-US" altLang="zh-CN" sz="2000" b="1">
                <a:solidFill>
                  <a:srgbClr val="007C6A"/>
                </a:solidFill>
                <a:latin typeface="+mn-ea"/>
              </a:rPr>
              <a:t>5</a:t>
            </a:r>
            <a:r>
              <a:rPr lang="zh-CN" altLang="en-US" sz="2000" b="1">
                <a:solidFill>
                  <a:srgbClr val="007C6A"/>
                </a:solidFill>
                <a:latin typeface="+mn-ea"/>
              </a:rPr>
              <a:t>）</a:t>
            </a:r>
            <a:r>
              <a:rPr lang="en-US" altLang="zh-CN" sz="2000" b="1">
                <a:solidFill>
                  <a:srgbClr val="007C6A"/>
                </a:solidFill>
                <a:latin typeface="+mn-ea"/>
              </a:rPr>
              <a:t>volatile-</a:t>
            </a:r>
            <a:r>
              <a:rPr lang="en-US" altLang="zh-CN" sz="2000" b="1" err="1">
                <a:solidFill>
                  <a:srgbClr val="007C6A"/>
                </a:solidFill>
                <a:latin typeface="+mn-ea"/>
              </a:rPr>
              <a:t>ttl</a:t>
            </a:r>
            <a:r>
              <a:rPr lang="zh-CN" altLang="en-US" sz="2000" b="1">
                <a:solidFill>
                  <a:srgbClr val="007C6A"/>
                </a:solidFill>
                <a:latin typeface="+mn-ea"/>
              </a:rPr>
              <a:t>：移除那些</a:t>
            </a:r>
            <a:r>
              <a:rPr lang="en-US" altLang="zh-CN" sz="2000" b="1">
                <a:solidFill>
                  <a:srgbClr val="007C6A"/>
                </a:solidFill>
                <a:latin typeface="+mn-ea"/>
              </a:rPr>
              <a:t>TTL</a:t>
            </a:r>
            <a:r>
              <a:rPr lang="zh-CN" altLang="en-US" sz="2000" b="1">
                <a:solidFill>
                  <a:srgbClr val="007C6A"/>
                </a:solidFill>
                <a:latin typeface="+mn-ea"/>
              </a:rPr>
              <a:t>值最小的</a:t>
            </a:r>
            <a:r>
              <a:rPr lang="en-US" altLang="zh-CN" sz="2000" b="1">
                <a:solidFill>
                  <a:srgbClr val="007C6A"/>
                </a:solidFill>
                <a:latin typeface="+mn-ea"/>
              </a:rPr>
              <a:t>key</a:t>
            </a:r>
            <a:r>
              <a:rPr lang="zh-CN" altLang="en-US" sz="2000" b="1">
                <a:solidFill>
                  <a:srgbClr val="007C6A"/>
                </a:solidFill>
                <a:latin typeface="+mn-ea"/>
              </a:rPr>
              <a:t>，即那些最近要过期的</a:t>
            </a:r>
            <a:r>
              <a:rPr lang="en-US" altLang="zh-CN" sz="2000" b="1">
                <a:solidFill>
                  <a:srgbClr val="007C6A"/>
                </a:solidFill>
                <a:latin typeface="+mn-ea"/>
              </a:rPr>
              <a:t>key</a:t>
            </a:r>
            <a:endParaRPr lang="zh-CN" altLang="en-US" sz="2000" b="1">
              <a:solidFill>
                <a:srgbClr val="007C6A"/>
              </a:solidFill>
              <a:latin typeface="+mn-ea"/>
            </a:endParaRPr>
          </a:p>
          <a:p>
            <a:pPr>
              <a:lnSpc>
                <a:spcPct val="150000"/>
              </a:lnSpc>
            </a:pPr>
            <a:r>
              <a:rPr lang="zh-CN" altLang="en-US" sz="2000" b="1">
                <a:solidFill>
                  <a:srgbClr val="007C6A"/>
                </a:solidFill>
                <a:latin typeface="+mn-ea"/>
              </a:rPr>
              <a:t>（</a:t>
            </a:r>
            <a:r>
              <a:rPr lang="en-US" altLang="zh-CN" sz="2000" b="1">
                <a:solidFill>
                  <a:srgbClr val="007C6A"/>
                </a:solidFill>
                <a:latin typeface="+mn-ea"/>
              </a:rPr>
              <a:t>6</a:t>
            </a:r>
            <a:r>
              <a:rPr lang="zh-CN" altLang="en-US" sz="2000" b="1">
                <a:solidFill>
                  <a:srgbClr val="007C6A"/>
                </a:solidFill>
                <a:latin typeface="+mn-ea"/>
              </a:rPr>
              <a:t>）</a:t>
            </a:r>
            <a:r>
              <a:rPr lang="en-US" altLang="zh-CN" sz="2000" b="1" err="1">
                <a:solidFill>
                  <a:srgbClr val="007C6A"/>
                </a:solidFill>
                <a:latin typeface="+mn-ea"/>
              </a:rPr>
              <a:t>noeviction</a:t>
            </a:r>
            <a:r>
              <a:rPr lang="zh-CN" altLang="en-US" sz="2000" b="1">
                <a:solidFill>
                  <a:srgbClr val="007C6A"/>
                </a:solidFill>
                <a:latin typeface="+mn-ea"/>
              </a:rPr>
              <a:t>：不进行移除。针对写操作，只是返回错误信息</a:t>
            </a:r>
          </a:p>
        </p:txBody>
      </p:sp>
    </p:spTree>
    <p:custDataLst>
      <p:tags r:id="rId1"/>
    </p:custDataLst>
    <p:extLst>
      <p:ext uri="{BB962C8B-B14F-4D97-AF65-F5344CB8AC3E}">
        <p14:creationId xmlns:p14="http://schemas.microsoft.com/office/powerpoint/2010/main" val="39298886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9251" y="26504"/>
            <a:ext cx="1867819" cy="400110"/>
          </a:xfrm>
          <a:prstGeom prst="rect">
            <a:avLst/>
          </a:prstGeom>
          <a:noFill/>
          <a:ln>
            <a:noFill/>
          </a:ln>
        </p:spPr>
        <p:txBody>
          <a:bodyPr wrap="none" rtlCol="0" anchor="t">
            <a:spAutoFit/>
          </a:bodyPr>
          <a:lstStyle/>
          <a:p>
            <a:pPr algn="ctr"/>
            <a:r>
              <a:rPr lang="en-US" altLang="zh-CN" sz="2000">
                <a:ln/>
                <a:solidFill>
                  <a:schemeClr val="tx1"/>
                </a:solidFill>
                <a:effectLst>
                  <a:outerShdw blurRad="38100" dist="19050" dir="2700000" algn="tl" rotWithShape="0">
                    <a:schemeClr val="dk1">
                      <a:alpha val="40000"/>
                    </a:schemeClr>
                  </a:outerShdw>
                </a:effectLst>
              </a:rPr>
              <a:t>Redis</a:t>
            </a:r>
            <a:r>
              <a:rPr lang="zh-CN" altLang="en-US" sz="2000">
                <a:ln/>
                <a:solidFill>
                  <a:schemeClr val="tx1"/>
                </a:solidFill>
                <a:effectLst>
                  <a:outerShdw blurRad="38100" dist="19050" dir="2700000" algn="tl" rotWithShape="0">
                    <a:schemeClr val="dk1">
                      <a:alpha val="40000"/>
                    </a:schemeClr>
                  </a:outerShdw>
                </a:effectLst>
              </a:rPr>
              <a:t>相关配置</a:t>
            </a:r>
          </a:p>
        </p:txBody>
      </p:sp>
      <p:sp>
        <p:nvSpPr>
          <p:cNvPr id="6" name="矩形 5">
            <a:extLst>
              <a:ext uri="{FF2B5EF4-FFF2-40B4-BE49-F238E27FC236}">
                <a16:creationId xmlns:a16="http://schemas.microsoft.com/office/drawing/2014/main" id="{829A12DD-5C18-4BF0-885E-4FAF60D79D25}"/>
              </a:ext>
            </a:extLst>
          </p:cNvPr>
          <p:cNvSpPr/>
          <p:nvPr/>
        </p:nvSpPr>
        <p:spPr>
          <a:xfrm>
            <a:off x="367274" y="566041"/>
            <a:ext cx="3839897" cy="461665"/>
          </a:xfrm>
          <a:prstGeom prst="rect">
            <a:avLst/>
          </a:prstGeom>
        </p:spPr>
        <p:txBody>
          <a:bodyPr wrap="none">
            <a:spAutoFit/>
          </a:bodyPr>
          <a:lstStyle/>
          <a:p>
            <a:pPr marL="342900" indent="-342900">
              <a:buFont typeface="Wingdings" panose="05000000000000000000" pitchFamily="2" charset="2"/>
              <a:buChar char="Ø"/>
            </a:pPr>
            <a:r>
              <a:rPr lang="en-US" altLang="zh-CN" sz="2400" err="1">
                <a:solidFill>
                  <a:srgbClr val="007C6A"/>
                </a:solidFill>
                <a:latin typeface="Verdana" panose="020B0604030504040204" pitchFamily="34" charset="0"/>
              </a:rPr>
              <a:t>Maxmemory</a:t>
            </a:r>
            <a:r>
              <a:rPr lang="en-US" altLang="zh-CN" sz="2400">
                <a:solidFill>
                  <a:srgbClr val="007C6A"/>
                </a:solidFill>
                <a:latin typeface="Verdana" panose="020B0604030504040204" pitchFamily="34" charset="0"/>
              </a:rPr>
              <a:t>-samples</a:t>
            </a:r>
          </a:p>
        </p:txBody>
      </p:sp>
      <p:sp>
        <p:nvSpPr>
          <p:cNvPr id="7" name="矩形 6">
            <a:extLst>
              <a:ext uri="{FF2B5EF4-FFF2-40B4-BE49-F238E27FC236}">
                <a16:creationId xmlns:a16="http://schemas.microsoft.com/office/drawing/2014/main" id="{FA5E0A74-D970-4DBD-9488-2F8153FC9160}"/>
              </a:ext>
            </a:extLst>
          </p:cNvPr>
          <p:cNvSpPr/>
          <p:nvPr/>
        </p:nvSpPr>
        <p:spPr>
          <a:xfrm>
            <a:off x="579251" y="1167133"/>
            <a:ext cx="7056784" cy="1886286"/>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a:solidFill>
                  <a:srgbClr val="007C6A"/>
                </a:solidFill>
              </a:rPr>
              <a:t>设置样本数量，</a:t>
            </a:r>
            <a:r>
              <a:rPr lang="en-US" altLang="zh-CN" sz="2000">
                <a:solidFill>
                  <a:srgbClr val="007C6A"/>
                </a:solidFill>
              </a:rPr>
              <a:t>LRU</a:t>
            </a:r>
            <a:r>
              <a:rPr lang="zh-CN" altLang="en-US" sz="2000">
                <a:solidFill>
                  <a:srgbClr val="007C6A"/>
                </a:solidFill>
              </a:rPr>
              <a:t>算法和最小</a:t>
            </a:r>
            <a:r>
              <a:rPr lang="en-US" altLang="zh-CN" sz="2000">
                <a:solidFill>
                  <a:srgbClr val="007C6A"/>
                </a:solidFill>
              </a:rPr>
              <a:t>TTL</a:t>
            </a:r>
            <a:r>
              <a:rPr lang="zh-CN" altLang="en-US" sz="2000">
                <a:solidFill>
                  <a:srgbClr val="007C6A"/>
                </a:solidFill>
              </a:rPr>
              <a:t>算法都并非是精确的算法，而是估算值，所以你可以设置样本的大小。</a:t>
            </a:r>
            <a:endParaRPr lang="en-US" altLang="zh-CN" sz="2000">
              <a:solidFill>
                <a:srgbClr val="007C6A"/>
              </a:solidFill>
            </a:endParaRPr>
          </a:p>
          <a:p>
            <a:pPr marL="342900" indent="-342900">
              <a:lnSpc>
                <a:spcPct val="150000"/>
              </a:lnSpc>
              <a:buFont typeface="Arial" panose="020B0604020202020204" pitchFamily="34" charset="0"/>
              <a:buChar char="•"/>
            </a:pPr>
            <a:r>
              <a:rPr lang="zh-CN" altLang="en-US" sz="2000">
                <a:solidFill>
                  <a:srgbClr val="007C6A"/>
                </a:solidFill>
              </a:rPr>
              <a:t>一般设置</a:t>
            </a:r>
            <a:r>
              <a:rPr lang="en-US" altLang="zh-CN" sz="2000">
                <a:solidFill>
                  <a:srgbClr val="007C6A"/>
                </a:solidFill>
              </a:rPr>
              <a:t>3</a:t>
            </a:r>
            <a:r>
              <a:rPr lang="zh-CN" altLang="en-US" sz="2000">
                <a:solidFill>
                  <a:srgbClr val="007C6A"/>
                </a:solidFill>
              </a:rPr>
              <a:t>到</a:t>
            </a:r>
            <a:r>
              <a:rPr lang="en-US" altLang="zh-CN" sz="2000">
                <a:solidFill>
                  <a:srgbClr val="007C6A"/>
                </a:solidFill>
              </a:rPr>
              <a:t>7</a:t>
            </a:r>
            <a:r>
              <a:rPr lang="zh-CN" altLang="en-US" sz="2000">
                <a:solidFill>
                  <a:srgbClr val="007C6A"/>
                </a:solidFill>
              </a:rPr>
              <a:t>的数字，数值越小样本越不准确，但是性能消耗也越小。</a:t>
            </a:r>
          </a:p>
        </p:txBody>
      </p:sp>
    </p:spTree>
    <p:custDataLst>
      <p:tags r:id="rId1"/>
    </p:custDataLst>
    <p:extLst>
      <p:ext uri="{BB962C8B-B14F-4D97-AF65-F5344CB8AC3E}">
        <p14:creationId xmlns:p14="http://schemas.microsoft.com/office/powerpoint/2010/main" val="18960338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33" name="矩形 32">
            <a:extLst>
              <a:ext uri="{FF2B5EF4-FFF2-40B4-BE49-F238E27FC236}">
                <a16:creationId xmlns:a16="http://schemas.microsoft.com/office/drawing/2014/main" id="{3B5855A4-3BD7-4E6F-9C1E-FF4A86EE8B01}"/>
              </a:ext>
            </a:extLst>
          </p:cNvPr>
          <p:cNvSpPr/>
          <p:nvPr/>
        </p:nvSpPr>
        <p:spPr>
          <a:xfrm>
            <a:off x="2618359" y="1071926"/>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37260" y="429260"/>
            <a:ext cx="1402080" cy="829945"/>
          </a:xfrm>
          <a:prstGeom prst="rect">
            <a:avLst/>
          </a:prstGeom>
          <a:noFill/>
          <a:ln>
            <a:noFill/>
          </a:ln>
        </p:spPr>
        <p:txBody>
          <a:bodyPr wrap="square" rtlCol="0" anchor="t">
            <a:spAutoFit/>
          </a:bodyPr>
          <a:lstStyle/>
          <a:p>
            <a:pPr algn="ctr"/>
            <a:r>
              <a:rPr lang="zh-CN" altLang="en-US" sz="4800" b="1">
                <a:ln/>
                <a:solidFill>
                  <a:schemeClr val="bg1"/>
                </a:solidFill>
                <a:effectLst>
                  <a:outerShdw blurRad="38100" dist="19050" dir="2700000" algn="tl" rotWithShape="0">
                    <a:schemeClr val="dk1">
                      <a:alpha val="40000"/>
                    </a:schemeClr>
                  </a:outerShdw>
                </a:effectLst>
              </a:rPr>
              <a:t>目录</a:t>
            </a:r>
          </a:p>
        </p:txBody>
      </p:sp>
      <p:sp>
        <p:nvSpPr>
          <p:cNvPr id="6" name="矩形 5"/>
          <p:cNvSpPr/>
          <p:nvPr/>
        </p:nvSpPr>
        <p:spPr>
          <a:xfrm>
            <a:off x="2613407" y="72163"/>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613407" y="559943"/>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对角圆角矩形 10"/>
          <p:cNvSpPr/>
          <p:nvPr/>
        </p:nvSpPr>
        <p:spPr>
          <a:xfrm>
            <a:off x="3409061" y="121158"/>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对角圆角矩形 12"/>
          <p:cNvSpPr/>
          <p:nvPr/>
        </p:nvSpPr>
        <p:spPr>
          <a:xfrm>
            <a:off x="3409061" y="626618"/>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chemeClr val="bg1"/>
                </a:solidFill>
                <a:effectLst>
                  <a:outerShdw blurRad="38100" dist="19050" dir="2700000" algn="tl" rotWithShape="0">
                    <a:schemeClr val="dk1">
                      <a:alpha val="40000"/>
                    </a:schemeClr>
                  </a:outerShdw>
                </a:effectLst>
                <a:sym typeface="+mn-ea"/>
              </a:rPr>
              <a:t>Redis</a:t>
            </a:r>
            <a:r>
              <a:rPr lang="zh-CN" altLang="en-US" sz="2000" dirty="0" smtClean="0">
                <a:solidFill>
                  <a:schemeClr val="bg1"/>
                </a:solidFill>
                <a:effectLst>
                  <a:outerShdw blurRad="38100" dist="19050" dir="2700000" algn="tl" rotWithShape="0">
                    <a:schemeClr val="dk1">
                      <a:alpha val="40000"/>
                    </a:schemeClr>
                  </a:outerShdw>
                </a:effectLst>
                <a:sym typeface="+mn-ea"/>
              </a:rPr>
              <a:t>简介 </a:t>
            </a:r>
            <a:r>
              <a:rPr lang="en-US" altLang="zh-CN" sz="2000" dirty="0" smtClean="0">
                <a:solidFill>
                  <a:schemeClr val="bg1"/>
                </a:solidFill>
                <a:effectLst>
                  <a:outerShdw blurRad="38100" dist="19050" dir="2700000" algn="tl" rotWithShape="0">
                    <a:schemeClr val="dk1">
                      <a:alpha val="40000"/>
                    </a:schemeClr>
                  </a:outerShdw>
                </a:effectLst>
                <a:sym typeface="+mn-ea"/>
              </a:rPr>
              <a:t>&amp; </a:t>
            </a:r>
            <a:r>
              <a:rPr lang="zh-CN" altLang="en-US" sz="2000" dirty="0" smtClean="0">
                <a:solidFill>
                  <a:schemeClr val="bg1"/>
                </a:solidFill>
                <a:effectLst>
                  <a:outerShdw blurRad="38100" dist="19050" dir="2700000" algn="tl" rotWithShape="0">
                    <a:schemeClr val="dk1">
                      <a:alpha val="40000"/>
                    </a:schemeClr>
                  </a:outerShdw>
                </a:effectLst>
                <a:sym typeface="+mn-ea"/>
              </a:rPr>
              <a:t>安装</a:t>
            </a:r>
            <a:endParaRPr lang="zh-CN" altLang="en-US" sz="2000" dirty="0"/>
          </a:p>
        </p:txBody>
      </p:sp>
      <p:sp>
        <p:nvSpPr>
          <p:cNvPr id="16" name="矩形 15"/>
          <p:cNvSpPr/>
          <p:nvPr/>
        </p:nvSpPr>
        <p:spPr>
          <a:xfrm>
            <a:off x="2591182" y="-18795"/>
            <a:ext cx="415290" cy="584775"/>
          </a:xfrm>
          <a:prstGeom prst="rect">
            <a:avLst/>
          </a:prstGeom>
          <a:noFill/>
          <a:ln>
            <a:noFill/>
          </a:ln>
        </p:spPr>
        <p:txBody>
          <a:bodyPr wrap="square" rtlCol="0" anchor="t">
            <a:spAutoFit/>
          </a:bodyPr>
          <a:lstStyle/>
          <a:p>
            <a:pPr algn="ctr"/>
            <a:r>
              <a:rPr lang="en-US" altLang="zh-CN" sz="3200" b="1">
                <a:ln/>
                <a:solidFill>
                  <a:schemeClr val="bg1"/>
                </a:solidFill>
                <a:effectLst>
                  <a:outerShdw blurRad="38100" dist="19050" dir="2700000" algn="tl" rotWithShape="0">
                    <a:schemeClr val="dk1">
                      <a:alpha val="40000"/>
                    </a:schemeClr>
                  </a:outerShdw>
                </a:effectLst>
              </a:rPr>
              <a:t>1</a:t>
            </a:r>
          </a:p>
        </p:txBody>
      </p:sp>
      <p:sp>
        <p:nvSpPr>
          <p:cNvPr id="17" name="矩形 16"/>
          <p:cNvSpPr/>
          <p:nvPr/>
        </p:nvSpPr>
        <p:spPr>
          <a:xfrm>
            <a:off x="2600707" y="468503"/>
            <a:ext cx="405766" cy="584775"/>
          </a:xfrm>
          <a:prstGeom prst="rect">
            <a:avLst/>
          </a:prstGeom>
          <a:noFill/>
          <a:ln>
            <a:noFill/>
          </a:ln>
        </p:spPr>
        <p:txBody>
          <a:bodyPr wrap="square" rtlCol="0" anchor="t">
            <a:spAutoFit/>
          </a:bodyPr>
          <a:lstStyle/>
          <a:p>
            <a:pPr algn="ctr"/>
            <a:r>
              <a:rPr lang="en-US" altLang="zh-CN" sz="3200" b="1">
                <a:ln/>
                <a:solidFill>
                  <a:schemeClr val="bg1"/>
                </a:solidFill>
                <a:effectLst>
                  <a:outerShdw blurRad="38100" dist="19050" dir="2700000" algn="tl" rotWithShape="0">
                    <a:schemeClr val="dk1">
                      <a:alpha val="40000"/>
                    </a:schemeClr>
                  </a:outerShdw>
                </a:effectLst>
              </a:rPr>
              <a:t>2</a:t>
            </a:r>
          </a:p>
        </p:txBody>
      </p:sp>
      <p:sp>
        <p:nvSpPr>
          <p:cNvPr id="18" name="矩形 17"/>
          <p:cNvSpPr/>
          <p:nvPr/>
        </p:nvSpPr>
        <p:spPr>
          <a:xfrm>
            <a:off x="2535873" y="968528"/>
            <a:ext cx="598805" cy="584775"/>
          </a:xfrm>
          <a:prstGeom prst="rect">
            <a:avLst/>
          </a:prstGeom>
          <a:noFill/>
          <a:ln>
            <a:noFill/>
          </a:ln>
        </p:spPr>
        <p:txBody>
          <a:bodyPr wrap="square" rtlCol="0" anchor="t">
            <a:spAutoFit/>
          </a:bodyPr>
          <a:lstStyle/>
          <a:p>
            <a:pPr algn="ctr"/>
            <a:r>
              <a:rPr lang="en-US" altLang="zh-CN" sz="3200" b="1">
                <a:ln/>
                <a:solidFill>
                  <a:schemeClr val="bg1"/>
                </a:solidFill>
                <a:effectLst>
                  <a:outerShdw blurRad="38100" dist="19050" dir="2700000" algn="tl" rotWithShape="0">
                    <a:schemeClr val="dk1">
                      <a:alpha val="40000"/>
                    </a:schemeClr>
                  </a:outerShdw>
                </a:effectLst>
              </a:rPr>
              <a:t>3</a:t>
            </a:r>
          </a:p>
        </p:txBody>
      </p:sp>
      <p:sp>
        <p:nvSpPr>
          <p:cNvPr id="20" name="矩形 19"/>
          <p:cNvSpPr/>
          <p:nvPr/>
        </p:nvSpPr>
        <p:spPr>
          <a:xfrm>
            <a:off x="3694048" y="97320"/>
            <a:ext cx="2542032" cy="400110"/>
          </a:xfrm>
          <a:prstGeom prst="rect">
            <a:avLst/>
          </a:prstGeom>
          <a:noFill/>
          <a:ln>
            <a:noFill/>
          </a:ln>
        </p:spPr>
        <p:txBody>
          <a:bodyPr wrap="square" rtlCol="0" anchor="t">
            <a:spAutoFit/>
          </a:bodyPr>
          <a:lstStyle/>
          <a:p>
            <a:pPr algn="ctr"/>
            <a:r>
              <a:rPr lang="en-US" altLang="zh-CN" sz="2000">
                <a:ln/>
                <a:solidFill>
                  <a:schemeClr val="bg1"/>
                </a:solidFill>
                <a:effectLst>
                  <a:outerShdw blurRad="38100" dist="19050" dir="2700000" algn="tl" rotWithShape="0">
                    <a:schemeClr val="dk1">
                      <a:alpha val="40000"/>
                    </a:schemeClr>
                  </a:outerShdw>
                </a:effectLst>
              </a:rPr>
              <a:t>NoSQL</a:t>
            </a:r>
            <a:r>
              <a:rPr lang="zh-CN" altLang="en-US" sz="2000">
                <a:ln/>
                <a:solidFill>
                  <a:schemeClr val="bg1"/>
                </a:solidFill>
                <a:effectLst>
                  <a:outerShdw blurRad="38100" dist="19050" dir="2700000" algn="tl" rotWithShape="0">
                    <a:schemeClr val="dk1">
                      <a:alpha val="40000"/>
                    </a:schemeClr>
                  </a:outerShdw>
                </a:effectLst>
              </a:rPr>
              <a:t>数据库简介</a:t>
            </a:r>
          </a:p>
        </p:txBody>
      </p:sp>
      <p:sp>
        <p:nvSpPr>
          <p:cNvPr id="35" name="对角圆角矩形 10">
            <a:extLst>
              <a:ext uri="{FF2B5EF4-FFF2-40B4-BE49-F238E27FC236}">
                <a16:creationId xmlns:a16="http://schemas.microsoft.com/office/drawing/2014/main" id="{BA126F65-E118-4CB8-8206-56869A13DF4A}"/>
              </a:ext>
            </a:extLst>
          </p:cNvPr>
          <p:cNvSpPr/>
          <p:nvPr/>
        </p:nvSpPr>
        <p:spPr>
          <a:xfrm>
            <a:off x="3426523" y="1103566"/>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9E5A37C4-6387-417D-A285-F92A448049F7}"/>
              </a:ext>
            </a:extLst>
          </p:cNvPr>
          <p:cNvSpPr/>
          <p:nvPr/>
        </p:nvSpPr>
        <p:spPr>
          <a:xfrm>
            <a:off x="3715574" y="1091547"/>
            <a:ext cx="2498979" cy="400110"/>
          </a:xfrm>
          <a:prstGeom prst="rect">
            <a:avLst/>
          </a:prstGeom>
          <a:noFill/>
          <a:ln>
            <a:noFill/>
          </a:ln>
        </p:spPr>
        <p:txBody>
          <a:bodyPr wrap="square" rtlCol="0" anchor="t">
            <a:spAutoFit/>
          </a:bodyPr>
          <a:lstStyle/>
          <a:p>
            <a:pPr algn="ctr"/>
            <a:r>
              <a:rPr lang="en-US" altLang="zh-CN" sz="2000">
                <a:ln/>
                <a:solidFill>
                  <a:schemeClr val="bg1"/>
                </a:solidFill>
                <a:effectLst>
                  <a:outerShdw blurRad="38100" dist="19050" dir="2700000" algn="tl" rotWithShape="0">
                    <a:schemeClr val="dk1">
                      <a:alpha val="40000"/>
                    </a:schemeClr>
                  </a:outerShdw>
                </a:effectLst>
              </a:rPr>
              <a:t>Redis</a:t>
            </a:r>
            <a:r>
              <a:rPr lang="zh-CN" altLang="en-US" sz="2000">
                <a:ln/>
                <a:solidFill>
                  <a:schemeClr val="bg1"/>
                </a:solidFill>
                <a:effectLst>
                  <a:outerShdw blurRad="38100" dist="19050" dir="2700000" algn="tl" rotWithShape="0">
                    <a:schemeClr val="dk1">
                      <a:alpha val="40000"/>
                    </a:schemeClr>
                  </a:outerShdw>
                </a:effectLst>
              </a:rPr>
              <a:t>五大数据类型</a:t>
            </a:r>
          </a:p>
        </p:txBody>
      </p:sp>
      <p:sp>
        <p:nvSpPr>
          <p:cNvPr id="37" name="矩形 36">
            <a:extLst>
              <a:ext uri="{FF2B5EF4-FFF2-40B4-BE49-F238E27FC236}">
                <a16:creationId xmlns:a16="http://schemas.microsoft.com/office/drawing/2014/main" id="{502AD45E-B2DF-4006-A2DE-FA6FCD08EFDD}"/>
              </a:ext>
            </a:extLst>
          </p:cNvPr>
          <p:cNvSpPr/>
          <p:nvPr/>
        </p:nvSpPr>
        <p:spPr>
          <a:xfrm>
            <a:off x="2619503" y="1517015"/>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对角圆角矩形 12">
            <a:extLst>
              <a:ext uri="{FF2B5EF4-FFF2-40B4-BE49-F238E27FC236}">
                <a16:creationId xmlns:a16="http://schemas.microsoft.com/office/drawing/2014/main" id="{3E6C64D6-FA2A-4CDB-BF93-7A45498C8245}"/>
              </a:ext>
            </a:extLst>
          </p:cNvPr>
          <p:cNvSpPr/>
          <p:nvPr/>
        </p:nvSpPr>
        <p:spPr>
          <a:xfrm>
            <a:off x="3415157" y="1583690"/>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chemeClr val="bg1"/>
                </a:solidFill>
                <a:effectLst>
                  <a:outerShdw blurRad="38100" dist="19050" dir="2700000" algn="tl" rotWithShape="0">
                    <a:schemeClr val="dk1">
                      <a:alpha val="40000"/>
                    </a:schemeClr>
                  </a:outerShdw>
                </a:effectLst>
                <a:sym typeface="+mn-ea"/>
              </a:rPr>
              <a:t>Redis</a:t>
            </a:r>
            <a:r>
              <a:rPr lang="zh-CN" altLang="en-US" sz="2000">
                <a:solidFill>
                  <a:schemeClr val="bg1"/>
                </a:solidFill>
                <a:effectLst>
                  <a:outerShdw blurRad="38100" dist="19050" dir="2700000" algn="tl" rotWithShape="0">
                    <a:schemeClr val="dk1">
                      <a:alpha val="40000"/>
                    </a:schemeClr>
                  </a:outerShdw>
                </a:effectLst>
                <a:sym typeface="+mn-ea"/>
              </a:rPr>
              <a:t>相关配置</a:t>
            </a:r>
            <a:endParaRPr lang="zh-CN" altLang="en-US" sz="2000"/>
          </a:p>
        </p:txBody>
      </p:sp>
      <p:sp>
        <p:nvSpPr>
          <p:cNvPr id="39" name="矩形 38">
            <a:extLst>
              <a:ext uri="{FF2B5EF4-FFF2-40B4-BE49-F238E27FC236}">
                <a16:creationId xmlns:a16="http://schemas.microsoft.com/office/drawing/2014/main" id="{A75A78ED-ABC0-4DCE-B48B-5F8ED2C708D8}"/>
              </a:ext>
            </a:extLst>
          </p:cNvPr>
          <p:cNvSpPr/>
          <p:nvPr/>
        </p:nvSpPr>
        <p:spPr>
          <a:xfrm>
            <a:off x="2606803" y="1425575"/>
            <a:ext cx="405766" cy="584775"/>
          </a:xfrm>
          <a:prstGeom prst="rect">
            <a:avLst/>
          </a:prstGeom>
          <a:noFill/>
          <a:ln>
            <a:noFill/>
          </a:ln>
        </p:spPr>
        <p:txBody>
          <a:bodyPr wrap="square" rtlCol="0" anchor="t">
            <a:spAutoFit/>
          </a:bodyPr>
          <a:lstStyle/>
          <a:p>
            <a:pPr algn="ctr"/>
            <a:r>
              <a:rPr lang="en-US" altLang="zh-CN" sz="3200" b="1">
                <a:ln/>
                <a:solidFill>
                  <a:schemeClr val="bg1"/>
                </a:solidFill>
                <a:effectLst>
                  <a:outerShdw blurRad="38100" dist="19050" dir="2700000" algn="tl" rotWithShape="0">
                    <a:schemeClr val="dk1">
                      <a:alpha val="40000"/>
                    </a:schemeClr>
                  </a:outerShdw>
                </a:effectLst>
              </a:rPr>
              <a:t>4</a:t>
            </a:r>
          </a:p>
        </p:txBody>
      </p:sp>
      <p:sp>
        <p:nvSpPr>
          <p:cNvPr id="40" name="矩形 39">
            <a:extLst>
              <a:ext uri="{FF2B5EF4-FFF2-40B4-BE49-F238E27FC236}">
                <a16:creationId xmlns:a16="http://schemas.microsoft.com/office/drawing/2014/main" id="{DAE290E9-BD61-4CD0-BECA-D58129866430}"/>
              </a:ext>
            </a:extLst>
          </p:cNvPr>
          <p:cNvSpPr/>
          <p:nvPr/>
        </p:nvSpPr>
        <p:spPr>
          <a:xfrm>
            <a:off x="2612263" y="2028998"/>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BBC2494D-4C3D-41FD-848B-3AAED1B09D69}"/>
              </a:ext>
            </a:extLst>
          </p:cNvPr>
          <p:cNvSpPr/>
          <p:nvPr/>
        </p:nvSpPr>
        <p:spPr>
          <a:xfrm>
            <a:off x="2529777" y="1925600"/>
            <a:ext cx="598805" cy="584775"/>
          </a:xfrm>
          <a:prstGeom prst="rect">
            <a:avLst/>
          </a:prstGeom>
          <a:noFill/>
          <a:ln>
            <a:noFill/>
          </a:ln>
        </p:spPr>
        <p:txBody>
          <a:bodyPr wrap="square" rtlCol="0" anchor="t">
            <a:spAutoFit/>
          </a:bodyPr>
          <a:lstStyle/>
          <a:p>
            <a:pPr algn="ctr"/>
            <a:r>
              <a:rPr lang="en-US" altLang="zh-CN" sz="3200" b="1">
                <a:ln/>
                <a:solidFill>
                  <a:schemeClr val="bg1"/>
                </a:solidFill>
                <a:effectLst>
                  <a:outerShdw blurRad="38100" dist="19050" dir="2700000" algn="tl" rotWithShape="0">
                    <a:schemeClr val="dk1">
                      <a:alpha val="40000"/>
                    </a:schemeClr>
                  </a:outerShdw>
                </a:effectLst>
              </a:rPr>
              <a:t>5</a:t>
            </a:r>
          </a:p>
        </p:txBody>
      </p:sp>
      <p:sp>
        <p:nvSpPr>
          <p:cNvPr id="42" name="对角圆角矩形 10">
            <a:extLst>
              <a:ext uri="{FF2B5EF4-FFF2-40B4-BE49-F238E27FC236}">
                <a16:creationId xmlns:a16="http://schemas.microsoft.com/office/drawing/2014/main" id="{54F94325-EE7E-4C5B-809D-A9A84CEFCCF6}"/>
              </a:ext>
            </a:extLst>
          </p:cNvPr>
          <p:cNvSpPr/>
          <p:nvPr/>
        </p:nvSpPr>
        <p:spPr>
          <a:xfrm>
            <a:off x="3420427" y="2060638"/>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34F1762F-DCB8-4438-B0B9-9A94164587B7}"/>
              </a:ext>
            </a:extLst>
          </p:cNvPr>
          <p:cNvSpPr/>
          <p:nvPr/>
        </p:nvSpPr>
        <p:spPr>
          <a:xfrm>
            <a:off x="3420427" y="2036923"/>
            <a:ext cx="3089275" cy="400110"/>
          </a:xfrm>
          <a:prstGeom prst="rect">
            <a:avLst/>
          </a:prstGeom>
          <a:noFill/>
          <a:ln>
            <a:noFill/>
          </a:ln>
        </p:spPr>
        <p:txBody>
          <a:bodyPr wrap="square" rtlCol="0" anchor="t">
            <a:spAutoFit/>
          </a:bodyPr>
          <a:lstStyle/>
          <a:p>
            <a:pPr algn="ctr"/>
            <a:r>
              <a:rPr lang="en-US" altLang="zh-CN" sz="2000">
                <a:ln/>
                <a:solidFill>
                  <a:schemeClr val="bg1"/>
                </a:solidFill>
                <a:effectLst>
                  <a:outerShdw blurRad="38100" dist="19050" dir="2700000" algn="tl" rotWithShape="0">
                    <a:schemeClr val="dk1">
                      <a:alpha val="40000"/>
                    </a:schemeClr>
                  </a:outerShdw>
                </a:effectLst>
              </a:rPr>
              <a:t>Redis</a:t>
            </a:r>
            <a:r>
              <a:rPr lang="zh-CN" altLang="en-US" sz="2000">
                <a:ln/>
                <a:solidFill>
                  <a:schemeClr val="bg1"/>
                </a:solidFill>
                <a:effectLst>
                  <a:outerShdw blurRad="38100" dist="19050" dir="2700000" algn="tl" rotWithShape="0">
                    <a:schemeClr val="dk1">
                      <a:alpha val="40000"/>
                    </a:schemeClr>
                  </a:outerShdw>
                </a:effectLst>
              </a:rPr>
              <a:t>的</a:t>
            </a:r>
            <a:r>
              <a:rPr lang="en-US" altLang="zh-CN" sz="2000">
                <a:ln/>
                <a:solidFill>
                  <a:schemeClr val="bg1"/>
                </a:solidFill>
                <a:effectLst>
                  <a:outerShdw blurRad="38100" dist="19050" dir="2700000" algn="tl" rotWithShape="0">
                    <a:schemeClr val="dk1">
                      <a:alpha val="40000"/>
                    </a:schemeClr>
                  </a:outerShdw>
                </a:effectLst>
              </a:rPr>
              <a:t>java</a:t>
            </a:r>
            <a:r>
              <a:rPr lang="zh-CN" altLang="en-US" sz="2000">
                <a:ln/>
                <a:solidFill>
                  <a:schemeClr val="bg1"/>
                </a:solidFill>
                <a:effectLst>
                  <a:outerShdw blurRad="38100" dist="19050" dir="2700000" algn="tl" rotWithShape="0">
                    <a:schemeClr val="dk1">
                      <a:alpha val="40000"/>
                    </a:schemeClr>
                  </a:outerShdw>
                </a:effectLst>
              </a:rPr>
              <a:t>客户端</a:t>
            </a:r>
            <a:r>
              <a:rPr lang="en-US" altLang="zh-CN" sz="2000" err="1">
                <a:ln/>
                <a:solidFill>
                  <a:schemeClr val="bg1"/>
                </a:solidFill>
                <a:effectLst>
                  <a:outerShdw blurRad="38100" dist="19050" dir="2700000" algn="tl" rotWithShape="0">
                    <a:schemeClr val="dk1">
                      <a:alpha val="40000"/>
                    </a:schemeClr>
                  </a:outerShdw>
                </a:effectLst>
              </a:rPr>
              <a:t>Jedis</a:t>
            </a:r>
            <a:endParaRPr lang="zh-CN" altLang="en-US" sz="2000">
              <a:ln/>
              <a:solidFill>
                <a:schemeClr val="bg1"/>
              </a:solidFill>
              <a:effectLst>
                <a:outerShdw blurRad="38100" dist="19050" dir="2700000" algn="tl" rotWithShape="0">
                  <a:schemeClr val="dk1">
                    <a:alpha val="40000"/>
                  </a:schemeClr>
                </a:outerShdw>
              </a:effectLst>
            </a:endParaRPr>
          </a:p>
        </p:txBody>
      </p:sp>
      <p:sp>
        <p:nvSpPr>
          <p:cNvPr id="44" name="矩形 43">
            <a:extLst>
              <a:ext uri="{FF2B5EF4-FFF2-40B4-BE49-F238E27FC236}">
                <a16:creationId xmlns:a16="http://schemas.microsoft.com/office/drawing/2014/main" id="{9F9C9F27-D754-4CBE-9365-A9340326016A}"/>
              </a:ext>
            </a:extLst>
          </p:cNvPr>
          <p:cNvSpPr/>
          <p:nvPr/>
        </p:nvSpPr>
        <p:spPr>
          <a:xfrm>
            <a:off x="3977767" y="4296710"/>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CFEBB3A7-2558-4D1D-B741-9B44AB4888AA}"/>
              </a:ext>
            </a:extLst>
          </p:cNvPr>
          <p:cNvSpPr/>
          <p:nvPr/>
        </p:nvSpPr>
        <p:spPr>
          <a:xfrm>
            <a:off x="3972815" y="3296947"/>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E37B77FD-DDED-4416-8913-24F20F522A11}"/>
              </a:ext>
            </a:extLst>
          </p:cNvPr>
          <p:cNvSpPr/>
          <p:nvPr/>
        </p:nvSpPr>
        <p:spPr>
          <a:xfrm>
            <a:off x="3972815" y="3784727"/>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对角圆角矩形 10">
            <a:extLst>
              <a:ext uri="{FF2B5EF4-FFF2-40B4-BE49-F238E27FC236}">
                <a16:creationId xmlns:a16="http://schemas.microsoft.com/office/drawing/2014/main" id="{F1B8FD77-C302-4F1C-A445-8A3A0B9DA9A6}"/>
              </a:ext>
            </a:extLst>
          </p:cNvPr>
          <p:cNvSpPr/>
          <p:nvPr/>
        </p:nvSpPr>
        <p:spPr>
          <a:xfrm>
            <a:off x="4768469" y="3345942"/>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对角圆角矩形 12">
            <a:extLst>
              <a:ext uri="{FF2B5EF4-FFF2-40B4-BE49-F238E27FC236}">
                <a16:creationId xmlns:a16="http://schemas.microsoft.com/office/drawing/2014/main" id="{33969D58-31BB-4E73-8564-892BC9102D89}"/>
              </a:ext>
            </a:extLst>
          </p:cNvPr>
          <p:cNvSpPr/>
          <p:nvPr/>
        </p:nvSpPr>
        <p:spPr>
          <a:xfrm>
            <a:off x="4768469" y="3851402"/>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chemeClr val="bg1"/>
                </a:solidFill>
                <a:effectLst>
                  <a:outerShdw blurRad="38100" dist="19050" dir="2700000" algn="tl" rotWithShape="0">
                    <a:schemeClr val="dk1">
                      <a:alpha val="40000"/>
                    </a:schemeClr>
                  </a:outerShdw>
                </a:effectLst>
                <a:sym typeface="+mn-ea"/>
              </a:rPr>
              <a:t>Redis</a:t>
            </a:r>
            <a:r>
              <a:rPr lang="zh-CN" altLang="en-US" sz="2000">
                <a:solidFill>
                  <a:schemeClr val="bg1"/>
                </a:solidFill>
                <a:effectLst>
                  <a:outerShdw blurRad="38100" dist="19050" dir="2700000" algn="tl" rotWithShape="0">
                    <a:schemeClr val="dk1">
                      <a:alpha val="40000"/>
                    </a:schemeClr>
                  </a:outerShdw>
                </a:effectLst>
                <a:sym typeface="+mn-ea"/>
              </a:rPr>
              <a:t>主从复制</a:t>
            </a:r>
            <a:endParaRPr lang="zh-CN" altLang="en-US" sz="2000"/>
          </a:p>
        </p:txBody>
      </p:sp>
      <p:sp>
        <p:nvSpPr>
          <p:cNvPr id="49" name="矩形 48">
            <a:extLst>
              <a:ext uri="{FF2B5EF4-FFF2-40B4-BE49-F238E27FC236}">
                <a16:creationId xmlns:a16="http://schemas.microsoft.com/office/drawing/2014/main" id="{6A7CC901-A5C3-4F5E-AC52-112720ADF1EE}"/>
              </a:ext>
            </a:extLst>
          </p:cNvPr>
          <p:cNvSpPr/>
          <p:nvPr/>
        </p:nvSpPr>
        <p:spPr>
          <a:xfrm>
            <a:off x="3960115" y="3693287"/>
            <a:ext cx="405766" cy="584775"/>
          </a:xfrm>
          <a:prstGeom prst="rect">
            <a:avLst/>
          </a:prstGeom>
          <a:noFill/>
          <a:ln>
            <a:noFill/>
          </a:ln>
        </p:spPr>
        <p:txBody>
          <a:bodyPr wrap="square" rtlCol="0" anchor="t">
            <a:spAutoFit/>
          </a:bodyPr>
          <a:lstStyle/>
          <a:p>
            <a:pPr algn="ctr"/>
            <a:r>
              <a:rPr lang="en-US" altLang="zh-CN" sz="3200" b="1">
                <a:ln/>
                <a:solidFill>
                  <a:schemeClr val="bg1"/>
                </a:solidFill>
                <a:effectLst>
                  <a:outerShdw blurRad="38100" dist="19050" dir="2700000" algn="tl" rotWithShape="0">
                    <a:schemeClr val="dk1">
                      <a:alpha val="40000"/>
                    </a:schemeClr>
                  </a:outerShdw>
                </a:effectLst>
              </a:rPr>
              <a:t>8</a:t>
            </a:r>
          </a:p>
        </p:txBody>
      </p:sp>
      <p:sp>
        <p:nvSpPr>
          <p:cNvPr id="50" name="矩形 49">
            <a:extLst>
              <a:ext uri="{FF2B5EF4-FFF2-40B4-BE49-F238E27FC236}">
                <a16:creationId xmlns:a16="http://schemas.microsoft.com/office/drawing/2014/main" id="{56F1B7A8-63F9-4053-BC54-FBD620FA790F}"/>
              </a:ext>
            </a:extLst>
          </p:cNvPr>
          <p:cNvSpPr/>
          <p:nvPr/>
        </p:nvSpPr>
        <p:spPr>
          <a:xfrm>
            <a:off x="3895281" y="4193312"/>
            <a:ext cx="598805" cy="584775"/>
          </a:xfrm>
          <a:prstGeom prst="rect">
            <a:avLst/>
          </a:prstGeom>
          <a:noFill/>
          <a:ln>
            <a:noFill/>
          </a:ln>
        </p:spPr>
        <p:txBody>
          <a:bodyPr wrap="square" rtlCol="0" anchor="t">
            <a:spAutoFit/>
          </a:bodyPr>
          <a:lstStyle/>
          <a:p>
            <a:pPr algn="ctr"/>
            <a:r>
              <a:rPr lang="en-US" altLang="zh-CN" sz="3200" b="1">
                <a:ln/>
                <a:solidFill>
                  <a:schemeClr val="bg1"/>
                </a:solidFill>
                <a:effectLst>
                  <a:outerShdw blurRad="38100" dist="19050" dir="2700000" algn="tl" rotWithShape="0">
                    <a:schemeClr val="dk1">
                      <a:alpha val="40000"/>
                    </a:schemeClr>
                  </a:outerShdw>
                </a:effectLst>
              </a:rPr>
              <a:t>9</a:t>
            </a:r>
          </a:p>
        </p:txBody>
      </p:sp>
      <p:sp>
        <p:nvSpPr>
          <p:cNvPr id="51" name="矩形 50">
            <a:extLst>
              <a:ext uri="{FF2B5EF4-FFF2-40B4-BE49-F238E27FC236}">
                <a16:creationId xmlns:a16="http://schemas.microsoft.com/office/drawing/2014/main" id="{38DCB5D1-7392-4D6D-B0D6-D062C73DE380}"/>
              </a:ext>
            </a:extLst>
          </p:cNvPr>
          <p:cNvSpPr/>
          <p:nvPr/>
        </p:nvSpPr>
        <p:spPr>
          <a:xfrm>
            <a:off x="5205984" y="3297809"/>
            <a:ext cx="2249170" cy="400110"/>
          </a:xfrm>
          <a:prstGeom prst="rect">
            <a:avLst/>
          </a:prstGeom>
          <a:noFill/>
          <a:ln>
            <a:noFill/>
          </a:ln>
        </p:spPr>
        <p:txBody>
          <a:bodyPr wrap="square" rtlCol="0" anchor="t">
            <a:spAutoFit/>
          </a:bodyPr>
          <a:lstStyle/>
          <a:p>
            <a:pPr algn="ctr"/>
            <a:r>
              <a:rPr lang="en-US" altLang="zh-CN" sz="2000">
                <a:ln/>
                <a:solidFill>
                  <a:schemeClr val="bg1"/>
                </a:solidFill>
                <a:effectLst>
                  <a:outerShdw blurRad="38100" dist="19050" dir="2700000" algn="tl" rotWithShape="0">
                    <a:schemeClr val="dk1">
                      <a:alpha val="40000"/>
                    </a:schemeClr>
                  </a:outerShdw>
                </a:effectLst>
              </a:rPr>
              <a:t>Redis</a:t>
            </a:r>
            <a:r>
              <a:rPr lang="zh-CN" altLang="en-US" sz="2000">
                <a:ln/>
                <a:solidFill>
                  <a:schemeClr val="bg1"/>
                </a:solidFill>
                <a:effectLst>
                  <a:outerShdw blurRad="38100" dist="19050" dir="2700000" algn="tl" rotWithShape="0">
                    <a:schemeClr val="dk1">
                      <a:alpha val="40000"/>
                    </a:schemeClr>
                  </a:outerShdw>
                </a:effectLst>
              </a:rPr>
              <a:t>持久化</a:t>
            </a:r>
          </a:p>
        </p:txBody>
      </p:sp>
      <p:sp>
        <p:nvSpPr>
          <p:cNvPr id="52" name="对角圆角矩形 10">
            <a:extLst>
              <a:ext uri="{FF2B5EF4-FFF2-40B4-BE49-F238E27FC236}">
                <a16:creationId xmlns:a16="http://schemas.microsoft.com/office/drawing/2014/main" id="{DB58D05F-BE3B-446B-84B0-EF282DB8B05F}"/>
              </a:ext>
            </a:extLst>
          </p:cNvPr>
          <p:cNvSpPr/>
          <p:nvPr/>
        </p:nvSpPr>
        <p:spPr>
          <a:xfrm>
            <a:off x="4785931" y="4328350"/>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a:extLst>
              <a:ext uri="{FF2B5EF4-FFF2-40B4-BE49-F238E27FC236}">
                <a16:creationId xmlns:a16="http://schemas.microsoft.com/office/drawing/2014/main" id="{94107485-367D-48AA-88DE-B58801A0E12F}"/>
              </a:ext>
            </a:extLst>
          </p:cNvPr>
          <p:cNvSpPr/>
          <p:nvPr/>
        </p:nvSpPr>
        <p:spPr>
          <a:xfrm>
            <a:off x="5188077" y="4316196"/>
            <a:ext cx="2249170" cy="400110"/>
          </a:xfrm>
          <a:prstGeom prst="rect">
            <a:avLst/>
          </a:prstGeom>
          <a:noFill/>
          <a:ln>
            <a:noFill/>
          </a:ln>
        </p:spPr>
        <p:txBody>
          <a:bodyPr wrap="square" rtlCol="0" anchor="t">
            <a:spAutoFit/>
          </a:bodyPr>
          <a:lstStyle/>
          <a:p>
            <a:pPr algn="ctr"/>
            <a:r>
              <a:rPr lang="en-US" altLang="zh-CN" sz="2000">
                <a:ln/>
                <a:solidFill>
                  <a:schemeClr val="bg1"/>
                </a:solidFill>
                <a:effectLst>
                  <a:outerShdw blurRad="38100" dist="19050" dir="2700000" algn="tl" rotWithShape="0">
                    <a:schemeClr val="dk1">
                      <a:alpha val="40000"/>
                    </a:schemeClr>
                  </a:outerShdw>
                </a:effectLst>
              </a:rPr>
              <a:t>Redis</a:t>
            </a:r>
            <a:r>
              <a:rPr lang="zh-CN" altLang="en-US" sz="2000">
                <a:ln/>
                <a:solidFill>
                  <a:schemeClr val="bg1"/>
                </a:solidFill>
                <a:effectLst>
                  <a:outerShdw blurRad="38100" dist="19050" dir="2700000" algn="tl" rotWithShape="0">
                    <a:schemeClr val="dk1">
                      <a:alpha val="40000"/>
                    </a:schemeClr>
                  </a:outerShdw>
                </a:effectLst>
              </a:rPr>
              <a:t>集群</a:t>
            </a:r>
          </a:p>
        </p:txBody>
      </p:sp>
      <p:sp>
        <p:nvSpPr>
          <p:cNvPr id="54" name="矩形 53">
            <a:extLst>
              <a:ext uri="{FF2B5EF4-FFF2-40B4-BE49-F238E27FC236}">
                <a16:creationId xmlns:a16="http://schemas.microsoft.com/office/drawing/2014/main" id="{E00BB73F-021F-4E02-AB42-8ED3739B6F19}"/>
              </a:ext>
            </a:extLst>
          </p:cNvPr>
          <p:cNvSpPr/>
          <p:nvPr/>
        </p:nvSpPr>
        <p:spPr>
          <a:xfrm>
            <a:off x="3978911" y="2815463"/>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对角圆角矩形 12">
            <a:extLst>
              <a:ext uri="{FF2B5EF4-FFF2-40B4-BE49-F238E27FC236}">
                <a16:creationId xmlns:a16="http://schemas.microsoft.com/office/drawing/2014/main" id="{2CB169A2-CDF7-4155-B55C-FAB2A467C688}"/>
              </a:ext>
            </a:extLst>
          </p:cNvPr>
          <p:cNvSpPr/>
          <p:nvPr/>
        </p:nvSpPr>
        <p:spPr>
          <a:xfrm>
            <a:off x="4774565" y="2882138"/>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chemeClr val="bg1"/>
                </a:solidFill>
                <a:effectLst>
                  <a:outerShdw blurRad="38100" dist="19050" dir="2700000" algn="tl" rotWithShape="0">
                    <a:schemeClr val="dk1">
                      <a:alpha val="40000"/>
                    </a:schemeClr>
                  </a:outerShdw>
                </a:effectLst>
                <a:sym typeface="+mn-ea"/>
              </a:rPr>
              <a:t>Redis</a:t>
            </a:r>
            <a:r>
              <a:rPr lang="zh-CN" altLang="en-US" sz="2000">
                <a:solidFill>
                  <a:schemeClr val="bg1"/>
                </a:solidFill>
                <a:effectLst>
                  <a:outerShdw blurRad="38100" dist="19050" dir="2700000" algn="tl" rotWithShape="0">
                    <a:schemeClr val="dk1">
                      <a:alpha val="40000"/>
                    </a:schemeClr>
                  </a:outerShdw>
                </a:effectLst>
                <a:sym typeface="+mn-ea"/>
              </a:rPr>
              <a:t>事务</a:t>
            </a:r>
            <a:endParaRPr lang="zh-CN" altLang="en-US" sz="2000"/>
          </a:p>
        </p:txBody>
      </p:sp>
      <p:sp>
        <p:nvSpPr>
          <p:cNvPr id="56" name="矩形 55">
            <a:extLst>
              <a:ext uri="{FF2B5EF4-FFF2-40B4-BE49-F238E27FC236}">
                <a16:creationId xmlns:a16="http://schemas.microsoft.com/office/drawing/2014/main" id="{354373C6-CD64-464B-BE78-A1BBB603D731}"/>
              </a:ext>
            </a:extLst>
          </p:cNvPr>
          <p:cNvSpPr/>
          <p:nvPr/>
        </p:nvSpPr>
        <p:spPr>
          <a:xfrm>
            <a:off x="3966211" y="2724023"/>
            <a:ext cx="405766" cy="584775"/>
          </a:xfrm>
          <a:prstGeom prst="rect">
            <a:avLst/>
          </a:prstGeom>
          <a:noFill/>
          <a:ln>
            <a:noFill/>
          </a:ln>
        </p:spPr>
        <p:txBody>
          <a:bodyPr wrap="square" rtlCol="0" anchor="t">
            <a:spAutoFit/>
          </a:bodyPr>
          <a:lstStyle/>
          <a:p>
            <a:pPr algn="ctr"/>
            <a:r>
              <a:rPr lang="en-US" altLang="zh-CN" sz="3200" b="1">
                <a:ln/>
                <a:solidFill>
                  <a:schemeClr val="bg1"/>
                </a:solidFill>
                <a:effectLst>
                  <a:outerShdw blurRad="38100" dist="19050" dir="2700000" algn="tl" rotWithShape="0">
                    <a:schemeClr val="dk1">
                      <a:alpha val="40000"/>
                    </a:schemeClr>
                  </a:outerShdw>
                </a:effectLst>
              </a:rPr>
              <a:t>6</a:t>
            </a:r>
          </a:p>
        </p:txBody>
      </p:sp>
      <p:sp>
        <p:nvSpPr>
          <p:cNvPr id="57" name="矩形 56">
            <a:extLst>
              <a:ext uri="{FF2B5EF4-FFF2-40B4-BE49-F238E27FC236}">
                <a16:creationId xmlns:a16="http://schemas.microsoft.com/office/drawing/2014/main" id="{64D00D25-DC96-46BD-86A9-F02D23F4A910}"/>
              </a:ext>
            </a:extLst>
          </p:cNvPr>
          <p:cNvSpPr/>
          <p:nvPr/>
        </p:nvSpPr>
        <p:spPr>
          <a:xfrm>
            <a:off x="3972815" y="3205476"/>
            <a:ext cx="415290" cy="584775"/>
          </a:xfrm>
          <a:prstGeom prst="rect">
            <a:avLst/>
          </a:prstGeom>
          <a:noFill/>
          <a:ln>
            <a:noFill/>
          </a:ln>
        </p:spPr>
        <p:txBody>
          <a:bodyPr wrap="square" rtlCol="0" anchor="t">
            <a:spAutoFit/>
          </a:bodyPr>
          <a:lstStyle/>
          <a:p>
            <a:pPr algn="ctr"/>
            <a:r>
              <a:rPr lang="en-US" altLang="zh-CN" sz="3200" b="1">
                <a:ln/>
                <a:solidFill>
                  <a:schemeClr val="bg1"/>
                </a:solidFill>
                <a:effectLst>
                  <a:outerShdw blurRad="38100" dist="19050" dir="2700000" algn="tl" rotWithShape="0">
                    <a:schemeClr val="dk1">
                      <a:alpha val="40000"/>
                    </a:schemeClr>
                  </a:outerShdw>
                </a:effectLst>
              </a:rPr>
              <a:t>7</a:t>
            </a:r>
          </a:p>
        </p:txBody>
      </p:sp>
      <p:sp>
        <p:nvSpPr>
          <p:cNvPr id="3" name="矩形 2">
            <a:extLst>
              <a:ext uri="{FF2B5EF4-FFF2-40B4-BE49-F238E27FC236}">
                <a16:creationId xmlns:a16="http://schemas.microsoft.com/office/drawing/2014/main" id="{00B87D3A-D325-4ADB-B9EB-BA74877775A4}"/>
              </a:ext>
            </a:extLst>
          </p:cNvPr>
          <p:cNvSpPr/>
          <p:nvPr/>
        </p:nvSpPr>
        <p:spPr>
          <a:xfrm>
            <a:off x="4798655" y="2861886"/>
            <a:ext cx="3089275" cy="400110"/>
          </a:xfrm>
          <a:prstGeom prst="rect">
            <a:avLst/>
          </a:prstGeom>
          <a:noFill/>
          <a:ln w="762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8159612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a:ln/>
                <a:effectLst>
                  <a:outerShdw blurRad="38100" dist="19050" dir="2700000" algn="tl" rotWithShape="0">
                    <a:schemeClr val="dk1">
                      <a:alpha val="40000"/>
                    </a:schemeClr>
                  </a:outerShdw>
                </a:effectLst>
              </a:rPr>
              <a:t>Redis</a:t>
            </a:r>
            <a:r>
              <a:rPr lang="zh-CN" altLang="en-US" sz="2000">
                <a:ln/>
                <a:effectLst>
                  <a:outerShdw blurRad="38100" dist="19050" dir="2700000" algn="tl" rotWithShape="0">
                    <a:schemeClr val="dk1">
                      <a:alpha val="40000"/>
                    </a:schemeClr>
                  </a:outerShdw>
                </a:effectLst>
              </a:rPr>
              <a:t>事务</a:t>
            </a:r>
            <a:endParaRPr lang="en-US" altLang="zh-CN" sz="2000">
              <a:ln/>
              <a:effectLst>
                <a:outerShdw blurRad="38100" dist="19050" dir="2700000" algn="tl" rotWithShape="0">
                  <a:schemeClr val="dk1">
                    <a:alpha val="40000"/>
                  </a:schemeClr>
                </a:outerShdw>
              </a:effectLst>
            </a:endParaRPr>
          </a:p>
        </p:txBody>
      </p:sp>
      <p:pic>
        <p:nvPicPr>
          <p:cNvPr id="7" name="图片 6">
            <a:extLst>
              <a:ext uri="{FF2B5EF4-FFF2-40B4-BE49-F238E27FC236}">
                <a16:creationId xmlns:a16="http://schemas.microsoft.com/office/drawing/2014/main" id="{0720BFF0-CC57-4B2B-96D3-BBF8128CB268}"/>
              </a:ext>
            </a:extLst>
          </p:cNvPr>
          <p:cNvPicPr>
            <a:picLocks noChangeAspect="1"/>
          </p:cNvPicPr>
          <p:nvPr/>
        </p:nvPicPr>
        <p:blipFill>
          <a:blip r:embed="rId3" cstate="print"/>
          <a:stretch>
            <a:fillRect/>
          </a:stretch>
        </p:blipFill>
        <p:spPr>
          <a:xfrm>
            <a:off x="330368" y="1546925"/>
            <a:ext cx="8515350" cy="800100"/>
          </a:xfrm>
          <a:prstGeom prst="rect">
            <a:avLst/>
          </a:prstGeom>
        </p:spPr>
      </p:pic>
      <p:sp>
        <p:nvSpPr>
          <p:cNvPr id="9" name="矩形 8">
            <a:extLst>
              <a:ext uri="{FF2B5EF4-FFF2-40B4-BE49-F238E27FC236}">
                <a16:creationId xmlns:a16="http://schemas.microsoft.com/office/drawing/2014/main" id="{BCA97E1C-9EFB-4F04-90E3-A657C0D5F049}"/>
              </a:ext>
            </a:extLst>
          </p:cNvPr>
          <p:cNvSpPr/>
          <p:nvPr/>
        </p:nvSpPr>
        <p:spPr>
          <a:xfrm>
            <a:off x="330368" y="2613569"/>
            <a:ext cx="8064896" cy="1015663"/>
          </a:xfrm>
          <a:prstGeom prst="rect">
            <a:avLst/>
          </a:prstGeom>
        </p:spPr>
        <p:txBody>
          <a:bodyPr wrap="square">
            <a:spAutoFit/>
          </a:bodyPr>
          <a:lstStyle/>
          <a:p>
            <a:pPr>
              <a:buFont typeface="Arial" panose="020B0604020202020204" pitchFamily="34" charset="0"/>
              <a:buChar char="•"/>
            </a:pPr>
            <a:r>
              <a:rPr lang="en-US" altLang="zh-CN" sz="2000">
                <a:solidFill>
                  <a:srgbClr val="007C6A"/>
                </a:solidFill>
                <a:latin typeface="Arial" panose="020B0604020202020204" pitchFamily="34" charset="0"/>
              </a:rPr>
              <a:t>  Redis</a:t>
            </a:r>
            <a:r>
              <a:rPr lang="zh-CN" altLang="en-US" sz="2000">
                <a:solidFill>
                  <a:srgbClr val="007C6A"/>
                </a:solidFill>
                <a:latin typeface="Arial" panose="020B0604020202020204" pitchFamily="34" charset="0"/>
              </a:rPr>
              <a:t>事务是一个单独的隔离操作：事务中的所有命令都会序列化、按顺序地执行。事务在执行的过程中，不会被其他客户端发送来的命令请求所打断。</a:t>
            </a:r>
            <a:endParaRPr lang="zh-CN" altLang="en-US" sz="2000" b="0" i="0">
              <a:solidFill>
                <a:srgbClr val="007C6A"/>
              </a:solidFill>
              <a:effectLst/>
              <a:latin typeface="Arial" panose="020B0604020202020204" pitchFamily="34" charset="0"/>
            </a:endParaRPr>
          </a:p>
        </p:txBody>
      </p:sp>
      <p:sp>
        <p:nvSpPr>
          <p:cNvPr id="10" name="矩形 9">
            <a:extLst>
              <a:ext uri="{FF2B5EF4-FFF2-40B4-BE49-F238E27FC236}">
                <a16:creationId xmlns:a16="http://schemas.microsoft.com/office/drawing/2014/main" id="{8455C2EA-CFC5-4E72-9D0A-A85D1F4646F1}"/>
              </a:ext>
            </a:extLst>
          </p:cNvPr>
          <p:cNvSpPr/>
          <p:nvPr/>
        </p:nvSpPr>
        <p:spPr>
          <a:xfrm>
            <a:off x="422039" y="467884"/>
            <a:ext cx="3026791" cy="461665"/>
          </a:xfrm>
          <a:prstGeom prst="rect">
            <a:avLst/>
          </a:prstGeom>
        </p:spPr>
        <p:txBody>
          <a:bodyPr wrap="none">
            <a:spAutoFit/>
          </a:bodyPr>
          <a:lstStyle/>
          <a:p>
            <a:pPr marL="342900" indent="-342900">
              <a:buFont typeface="Wingdings" panose="05000000000000000000" pitchFamily="2" charset="2"/>
              <a:buChar char="Ø"/>
            </a:pPr>
            <a:r>
              <a:rPr lang="en-US" altLang="zh-CN" sz="2400" b="1">
                <a:solidFill>
                  <a:srgbClr val="007C6A"/>
                </a:solidFill>
                <a:latin typeface="Verdana" panose="020B0604030504040204" pitchFamily="34" charset="0"/>
              </a:rPr>
              <a:t>Redis</a:t>
            </a:r>
            <a:r>
              <a:rPr lang="zh-CN" altLang="en-US" sz="2400" b="1">
                <a:solidFill>
                  <a:srgbClr val="007C6A"/>
                </a:solidFill>
                <a:latin typeface="Verdana" panose="020B0604030504040204" pitchFamily="34" charset="0"/>
              </a:rPr>
              <a:t>的事务定义</a:t>
            </a:r>
            <a:endParaRPr lang="en-US" altLang="zh-CN" sz="2400" b="1">
              <a:solidFill>
                <a:srgbClr val="007C6A"/>
              </a:solidFill>
              <a:latin typeface="Verdana" panose="020B0604030504040204" pitchFamily="34" charset="0"/>
            </a:endParaRPr>
          </a:p>
        </p:txBody>
      </p:sp>
      <p:sp>
        <p:nvSpPr>
          <p:cNvPr id="11" name="矩形 10">
            <a:extLst>
              <a:ext uri="{FF2B5EF4-FFF2-40B4-BE49-F238E27FC236}">
                <a16:creationId xmlns:a16="http://schemas.microsoft.com/office/drawing/2014/main" id="{CBE8A1ED-9139-4D96-A60C-EF05CB46F4D0}"/>
              </a:ext>
            </a:extLst>
          </p:cNvPr>
          <p:cNvSpPr/>
          <p:nvPr/>
        </p:nvSpPr>
        <p:spPr>
          <a:xfrm>
            <a:off x="330368" y="4032516"/>
            <a:ext cx="8064896" cy="400110"/>
          </a:xfrm>
          <a:prstGeom prst="rect">
            <a:avLst/>
          </a:prstGeom>
        </p:spPr>
        <p:txBody>
          <a:bodyPr wrap="square">
            <a:spAutoFit/>
          </a:bodyPr>
          <a:lstStyle/>
          <a:p>
            <a:pPr>
              <a:buFont typeface="Arial" panose="020B0604020202020204" pitchFamily="34" charset="0"/>
              <a:buChar char="•"/>
            </a:pPr>
            <a:r>
              <a:rPr lang="en-US" altLang="zh-CN" sz="2000">
                <a:solidFill>
                  <a:srgbClr val="007C6A"/>
                </a:solidFill>
                <a:latin typeface="Arial" panose="020B0604020202020204" pitchFamily="34" charset="0"/>
              </a:rPr>
              <a:t>  Redis</a:t>
            </a:r>
            <a:r>
              <a:rPr lang="zh-CN" altLang="en-US" sz="2000">
                <a:solidFill>
                  <a:srgbClr val="007C6A"/>
                </a:solidFill>
                <a:latin typeface="Arial" panose="020B0604020202020204" pitchFamily="34" charset="0"/>
              </a:rPr>
              <a:t>事务的主要作用就是串联多个命令防止别的命令插队</a:t>
            </a:r>
            <a:endParaRPr lang="zh-CN" altLang="en-US" sz="2000" b="0" i="0">
              <a:solidFill>
                <a:srgbClr val="007C6A"/>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17065772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a:ln/>
                <a:effectLst>
                  <a:outerShdw blurRad="38100" dist="19050" dir="2700000" algn="tl" rotWithShape="0">
                    <a:schemeClr val="dk1">
                      <a:alpha val="40000"/>
                    </a:schemeClr>
                  </a:outerShdw>
                </a:effectLst>
              </a:rPr>
              <a:t>Redis</a:t>
            </a:r>
            <a:r>
              <a:rPr lang="zh-CN" altLang="en-US" sz="2000">
                <a:ln/>
                <a:effectLst>
                  <a:outerShdw blurRad="38100" dist="19050" dir="2700000" algn="tl" rotWithShape="0">
                    <a:schemeClr val="dk1">
                      <a:alpha val="40000"/>
                    </a:schemeClr>
                  </a:outerShdw>
                </a:effectLst>
              </a:rPr>
              <a:t>事务</a:t>
            </a:r>
            <a:endParaRPr lang="en-US" altLang="zh-CN" sz="2000">
              <a:ln/>
              <a:effectLst>
                <a:outerShdw blurRad="38100" dist="19050" dir="2700000" algn="tl" rotWithShape="0">
                  <a:schemeClr val="dk1">
                    <a:alpha val="40000"/>
                  </a:schemeClr>
                </a:outerShdw>
              </a:effectLst>
            </a:endParaRPr>
          </a:p>
        </p:txBody>
      </p:sp>
      <p:sp>
        <p:nvSpPr>
          <p:cNvPr id="8" name="矩形 7">
            <a:extLst>
              <a:ext uri="{FF2B5EF4-FFF2-40B4-BE49-F238E27FC236}">
                <a16:creationId xmlns:a16="http://schemas.microsoft.com/office/drawing/2014/main" id="{CE7ADDBB-A23C-4E94-BAF1-76D9CA1A5B3C}"/>
              </a:ext>
            </a:extLst>
          </p:cNvPr>
          <p:cNvSpPr/>
          <p:nvPr/>
        </p:nvSpPr>
        <p:spPr>
          <a:xfrm>
            <a:off x="378830" y="450299"/>
            <a:ext cx="4070345" cy="461665"/>
          </a:xfrm>
          <a:prstGeom prst="rect">
            <a:avLst/>
          </a:prstGeom>
        </p:spPr>
        <p:txBody>
          <a:bodyPr wrap="none">
            <a:spAutoFit/>
          </a:bodyPr>
          <a:lstStyle/>
          <a:p>
            <a:pPr marL="342900" indent="-342900">
              <a:buFont typeface="Wingdings" panose="05000000000000000000" pitchFamily="2" charset="2"/>
              <a:buChar char="Ø"/>
            </a:pPr>
            <a:r>
              <a:rPr lang="en-US" altLang="zh-CN" sz="2400" b="1" dirty="0">
                <a:solidFill>
                  <a:srgbClr val="007C6A"/>
                </a:solidFill>
                <a:latin typeface="Verdana" panose="020B0604030504040204" pitchFamily="34" charset="0"/>
              </a:rPr>
              <a:t>Multi</a:t>
            </a:r>
            <a:r>
              <a:rPr lang="zh-CN" altLang="en-US" sz="2400" b="1" dirty="0">
                <a:solidFill>
                  <a:srgbClr val="007C6A"/>
                </a:solidFill>
                <a:latin typeface="Verdana" panose="020B0604030504040204" pitchFamily="34" charset="0"/>
              </a:rPr>
              <a:t>、</a:t>
            </a:r>
            <a:r>
              <a:rPr lang="en-US" altLang="zh-CN" sz="2400" b="1" dirty="0">
                <a:solidFill>
                  <a:srgbClr val="007C6A"/>
                </a:solidFill>
                <a:latin typeface="Verdana" panose="020B0604030504040204" pitchFamily="34" charset="0"/>
              </a:rPr>
              <a:t>Exec</a:t>
            </a:r>
            <a:r>
              <a:rPr lang="zh-CN" altLang="en-US" sz="2400" b="1" dirty="0">
                <a:solidFill>
                  <a:srgbClr val="007C6A"/>
                </a:solidFill>
                <a:latin typeface="Verdana" panose="020B0604030504040204" pitchFamily="34" charset="0"/>
              </a:rPr>
              <a:t>、</a:t>
            </a:r>
            <a:r>
              <a:rPr lang="en-US" altLang="zh-CN" sz="2400" b="1" dirty="0">
                <a:solidFill>
                  <a:srgbClr val="007C6A"/>
                </a:solidFill>
                <a:latin typeface="Verdana" panose="020B0604030504040204" pitchFamily="34" charset="0"/>
              </a:rPr>
              <a:t>discard</a:t>
            </a:r>
          </a:p>
        </p:txBody>
      </p:sp>
      <p:sp>
        <p:nvSpPr>
          <p:cNvPr id="12" name="右箭头 2">
            <a:extLst>
              <a:ext uri="{FF2B5EF4-FFF2-40B4-BE49-F238E27FC236}">
                <a16:creationId xmlns:a16="http://schemas.microsoft.com/office/drawing/2014/main" id="{5C8CD434-00DC-4DAF-A3DA-CB9DFDF21C51}"/>
              </a:ext>
            </a:extLst>
          </p:cNvPr>
          <p:cNvSpPr/>
          <p:nvPr/>
        </p:nvSpPr>
        <p:spPr>
          <a:xfrm>
            <a:off x="1496094" y="2882016"/>
            <a:ext cx="3312366"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组队阶段</a:t>
            </a:r>
          </a:p>
        </p:txBody>
      </p:sp>
      <p:sp>
        <p:nvSpPr>
          <p:cNvPr id="13" name="右箭头 3">
            <a:extLst>
              <a:ext uri="{FF2B5EF4-FFF2-40B4-BE49-F238E27FC236}">
                <a16:creationId xmlns:a16="http://schemas.microsoft.com/office/drawing/2014/main" id="{DB8AD1E3-4DDC-4F13-982B-24C2932FA641}"/>
              </a:ext>
            </a:extLst>
          </p:cNvPr>
          <p:cNvSpPr/>
          <p:nvPr/>
        </p:nvSpPr>
        <p:spPr>
          <a:xfrm>
            <a:off x="4808460" y="2882016"/>
            <a:ext cx="3233005" cy="648072"/>
          </a:xfrm>
          <a:prstGeom prst="rightArrow">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执行阶段</a:t>
            </a:r>
          </a:p>
        </p:txBody>
      </p:sp>
      <p:sp>
        <p:nvSpPr>
          <p:cNvPr id="14" name="矩形 13">
            <a:extLst>
              <a:ext uri="{FF2B5EF4-FFF2-40B4-BE49-F238E27FC236}">
                <a16:creationId xmlns:a16="http://schemas.microsoft.com/office/drawing/2014/main" id="{3EBDF472-3734-4DF4-A39D-DAFC54738593}"/>
              </a:ext>
            </a:extLst>
          </p:cNvPr>
          <p:cNvSpPr/>
          <p:nvPr/>
        </p:nvSpPr>
        <p:spPr>
          <a:xfrm>
            <a:off x="4147414" y="4194391"/>
            <a:ext cx="1441420" cy="461665"/>
          </a:xfrm>
          <a:prstGeom prst="rect">
            <a:avLst/>
          </a:prstGeom>
        </p:spPr>
        <p:txBody>
          <a:bodyPr wrap="none">
            <a:spAutoFit/>
          </a:bodyPr>
          <a:lstStyle/>
          <a:p>
            <a:r>
              <a:rPr lang="en-US" altLang="zh-CN" sz="2400" b="1" dirty="0">
                <a:solidFill>
                  <a:srgbClr val="007C6A"/>
                </a:solidFill>
                <a:latin typeface="Verdana" panose="020B0604030504040204" pitchFamily="34" charset="0"/>
              </a:rPr>
              <a:t>discard</a:t>
            </a:r>
          </a:p>
        </p:txBody>
      </p:sp>
      <p:sp>
        <p:nvSpPr>
          <p:cNvPr id="15" name="矩形 14">
            <a:extLst>
              <a:ext uri="{FF2B5EF4-FFF2-40B4-BE49-F238E27FC236}">
                <a16:creationId xmlns:a16="http://schemas.microsoft.com/office/drawing/2014/main" id="{0CFA3CFB-A1E0-4E8A-9707-5EC92C373FB2}"/>
              </a:ext>
            </a:extLst>
          </p:cNvPr>
          <p:cNvSpPr/>
          <p:nvPr/>
        </p:nvSpPr>
        <p:spPr>
          <a:xfrm>
            <a:off x="4333665" y="1868566"/>
            <a:ext cx="986167" cy="461665"/>
          </a:xfrm>
          <a:prstGeom prst="rect">
            <a:avLst/>
          </a:prstGeom>
        </p:spPr>
        <p:txBody>
          <a:bodyPr wrap="none">
            <a:spAutoFit/>
          </a:bodyPr>
          <a:lstStyle/>
          <a:p>
            <a:r>
              <a:rPr lang="en-US" altLang="zh-CN" sz="2400" b="1" dirty="0">
                <a:solidFill>
                  <a:srgbClr val="007C6A"/>
                </a:solidFill>
                <a:latin typeface="Verdana" panose="020B0604030504040204" pitchFamily="34" charset="0"/>
              </a:rPr>
              <a:t>Exec</a:t>
            </a:r>
          </a:p>
        </p:txBody>
      </p:sp>
      <p:cxnSp>
        <p:nvCxnSpPr>
          <p:cNvPr id="16" name="直接连接符 15">
            <a:extLst>
              <a:ext uri="{FF2B5EF4-FFF2-40B4-BE49-F238E27FC236}">
                <a16:creationId xmlns:a16="http://schemas.microsoft.com/office/drawing/2014/main" id="{5C866043-0243-4656-9618-C6C2F111C64D}"/>
              </a:ext>
            </a:extLst>
          </p:cNvPr>
          <p:cNvCxnSpPr/>
          <p:nvPr/>
        </p:nvCxnSpPr>
        <p:spPr>
          <a:xfrm>
            <a:off x="4797929" y="2157951"/>
            <a:ext cx="0" cy="1424217"/>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44E66327-3A60-4DA0-97AD-FA63371D5287}"/>
              </a:ext>
            </a:extLst>
          </p:cNvPr>
          <p:cNvCxnSpPr/>
          <p:nvPr/>
        </p:nvCxnSpPr>
        <p:spPr>
          <a:xfrm>
            <a:off x="1470187" y="2325192"/>
            <a:ext cx="0" cy="1424217"/>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18" name="组合 17">
            <a:extLst>
              <a:ext uri="{FF2B5EF4-FFF2-40B4-BE49-F238E27FC236}">
                <a16:creationId xmlns:a16="http://schemas.microsoft.com/office/drawing/2014/main" id="{5568A0E7-2DE1-4FE2-8704-2FC855814B24}"/>
              </a:ext>
            </a:extLst>
          </p:cNvPr>
          <p:cNvGrpSpPr/>
          <p:nvPr/>
        </p:nvGrpSpPr>
        <p:grpSpPr>
          <a:xfrm>
            <a:off x="1515042" y="2581927"/>
            <a:ext cx="3166427" cy="369575"/>
            <a:chOff x="1431234" y="3954601"/>
            <a:chExt cx="3166427" cy="369575"/>
          </a:xfrm>
        </p:grpSpPr>
        <p:sp>
          <p:nvSpPr>
            <p:cNvPr id="19" name="矩形 18">
              <a:extLst>
                <a:ext uri="{FF2B5EF4-FFF2-40B4-BE49-F238E27FC236}">
                  <a16:creationId xmlns:a16="http://schemas.microsoft.com/office/drawing/2014/main" id="{C3A31E00-6087-46AF-A741-05725F1E0488}"/>
                </a:ext>
              </a:extLst>
            </p:cNvPr>
            <p:cNvSpPr/>
            <p:nvPr/>
          </p:nvSpPr>
          <p:spPr>
            <a:xfrm>
              <a:off x="1431234" y="3960524"/>
              <a:ext cx="792088" cy="360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20" name="矩形 19">
              <a:extLst>
                <a:ext uri="{FF2B5EF4-FFF2-40B4-BE49-F238E27FC236}">
                  <a16:creationId xmlns:a16="http://schemas.microsoft.com/office/drawing/2014/main" id="{7EEBA806-433A-456A-AB7D-B5CC0A4C2D87}"/>
                </a:ext>
              </a:extLst>
            </p:cNvPr>
            <p:cNvSpPr/>
            <p:nvPr/>
          </p:nvSpPr>
          <p:spPr>
            <a:xfrm>
              <a:off x="3014077" y="3954601"/>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t>
              </a:r>
              <a:endParaRPr lang="zh-CN" altLang="en-US"/>
            </a:p>
          </p:txBody>
        </p:sp>
        <p:sp>
          <p:nvSpPr>
            <p:cNvPr id="21" name="矩形 20">
              <a:extLst>
                <a:ext uri="{FF2B5EF4-FFF2-40B4-BE49-F238E27FC236}">
                  <a16:creationId xmlns:a16="http://schemas.microsoft.com/office/drawing/2014/main" id="{B7518E02-D158-410A-AF8A-459E684A0E4F}"/>
                </a:ext>
              </a:extLst>
            </p:cNvPr>
            <p:cNvSpPr/>
            <p:nvPr/>
          </p:nvSpPr>
          <p:spPr>
            <a:xfrm>
              <a:off x="2242269" y="3961136"/>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22" name="矩形 21">
              <a:extLst>
                <a:ext uri="{FF2B5EF4-FFF2-40B4-BE49-F238E27FC236}">
                  <a16:creationId xmlns:a16="http://schemas.microsoft.com/office/drawing/2014/main" id="{B50B57A2-B06D-46DF-A277-B3F00FE9BD3C}"/>
                </a:ext>
              </a:extLst>
            </p:cNvPr>
            <p:cNvSpPr/>
            <p:nvPr/>
          </p:nvSpPr>
          <p:spPr>
            <a:xfrm>
              <a:off x="3805573" y="3964136"/>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grpSp>
      <p:sp>
        <p:nvSpPr>
          <p:cNvPr id="23" name="右箭头 16">
            <a:extLst>
              <a:ext uri="{FF2B5EF4-FFF2-40B4-BE49-F238E27FC236}">
                <a16:creationId xmlns:a16="http://schemas.microsoft.com/office/drawing/2014/main" id="{AC337094-7565-481B-A1C0-52A671983B09}"/>
              </a:ext>
            </a:extLst>
          </p:cNvPr>
          <p:cNvSpPr/>
          <p:nvPr/>
        </p:nvSpPr>
        <p:spPr>
          <a:xfrm rot="5400000">
            <a:off x="4271744" y="3402986"/>
            <a:ext cx="965296"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5130298E-18D0-4DF8-8841-E2D181C12D87}"/>
              </a:ext>
            </a:extLst>
          </p:cNvPr>
          <p:cNvSpPr/>
          <p:nvPr/>
        </p:nvSpPr>
        <p:spPr>
          <a:xfrm>
            <a:off x="991501" y="1894176"/>
            <a:ext cx="1047082" cy="461665"/>
          </a:xfrm>
          <a:prstGeom prst="rect">
            <a:avLst/>
          </a:prstGeom>
        </p:spPr>
        <p:txBody>
          <a:bodyPr wrap="none">
            <a:spAutoFit/>
          </a:bodyPr>
          <a:lstStyle/>
          <a:p>
            <a:r>
              <a:rPr lang="en-US" altLang="zh-CN" sz="2400" b="1">
                <a:solidFill>
                  <a:srgbClr val="007C6A"/>
                </a:solidFill>
                <a:latin typeface="Verdana" panose="020B0604030504040204" pitchFamily="34" charset="0"/>
              </a:rPr>
              <a:t>Multi</a:t>
            </a:r>
          </a:p>
        </p:txBody>
      </p:sp>
      <p:sp>
        <p:nvSpPr>
          <p:cNvPr id="25" name="乘号 24">
            <a:extLst>
              <a:ext uri="{FF2B5EF4-FFF2-40B4-BE49-F238E27FC236}">
                <a16:creationId xmlns:a16="http://schemas.microsoft.com/office/drawing/2014/main" id="{5DFA63D9-3520-4DB4-BAAE-27E2260CEEE5}"/>
              </a:ext>
            </a:extLst>
          </p:cNvPr>
          <p:cNvSpPr/>
          <p:nvPr/>
        </p:nvSpPr>
        <p:spPr>
          <a:xfrm>
            <a:off x="4490172" y="4425223"/>
            <a:ext cx="691079" cy="714474"/>
          </a:xfrm>
          <a:prstGeom prst="mathMultiply">
            <a:avLst>
              <a:gd name="adj1" fmla="val 17929"/>
            </a:avLst>
          </a:prstGeom>
          <a:solidFill>
            <a:srgbClr val="C00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 name="组合 25">
            <a:extLst>
              <a:ext uri="{FF2B5EF4-FFF2-40B4-BE49-F238E27FC236}">
                <a16:creationId xmlns:a16="http://schemas.microsoft.com/office/drawing/2014/main" id="{EF36BC8B-0263-4C79-87FB-009B1856FAE0}"/>
              </a:ext>
            </a:extLst>
          </p:cNvPr>
          <p:cNvGrpSpPr/>
          <p:nvPr/>
        </p:nvGrpSpPr>
        <p:grpSpPr>
          <a:xfrm>
            <a:off x="4803557" y="2582328"/>
            <a:ext cx="3167609" cy="372918"/>
            <a:chOff x="4994799" y="1548436"/>
            <a:chExt cx="3167609" cy="372918"/>
          </a:xfrm>
          <a:solidFill>
            <a:schemeClr val="bg1">
              <a:lumMod val="50000"/>
            </a:schemeClr>
          </a:solidFill>
        </p:grpSpPr>
        <p:sp>
          <p:nvSpPr>
            <p:cNvPr id="27" name="矩形 26">
              <a:extLst>
                <a:ext uri="{FF2B5EF4-FFF2-40B4-BE49-F238E27FC236}">
                  <a16:creationId xmlns:a16="http://schemas.microsoft.com/office/drawing/2014/main" id="{F24C193E-D049-44AD-9BFC-94C486F9D127}"/>
                </a:ext>
              </a:extLst>
            </p:cNvPr>
            <p:cNvSpPr/>
            <p:nvPr/>
          </p:nvSpPr>
          <p:spPr>
            <a:xfrm>
              <a:off x="4994799" y="1559833"/>
              <a:ext cx="792088" cy="361521"/>
            </a:xfrm>
            <a:prstGeom prst="rect">
              <a:avLst/>
            </a:prstGeom>
            <a:solidFill>
              <a:srgbClr val="007C6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28" name="矩形 27">
              <a:extLst>
                <a:ext uri="{FF2B5EF4-FFF2-40B4-BE49-F238E27FC236}">
                  <a16:creationId xmlns:a16="http://schemas.microsoft.com/office/drawing/2014/main" id="{301E6DEC-A64E-4546-A846-69179D038207}"/>
                </a:ext>
              </a:extLst>
            </p:cNvPr>
            <p:cNvSpPr/>
            <p:nvPr/>
          </p:nvSpPr>
          <p:spPr>
            <a:xfrm>
              <a:off x="6578232" y="1553958"/>
              <a:ext cx="792088" cy="367396"/>
            </a:xfrm>
            <a:prstGeom prst="rect">
              <a:avLst/>
            </a:prstGeom>
            <a:solidFill>
              <a:srgbClr val="007C6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t>
              </a:r>
              <a:endParaRPr lang="zh-CN" altLang="en-US"/>
            </a:p>
          </p:txBody>
        </p:sp>
        <p:sp>
          <p:nvSpPr>
            <p:cNvPr id="29" name="矩形 28">
              <a:extLst>
                <a:ext uri="{FF2B5EF4-FFF2-40B4-BE49-F238E27FC236}">
                  <a16:creationId xmlns:a16="http://schemas.microsoft.com/office/drawing/2014/main" id="{554E5646-85F5-4036-A4B7-01A11676AFCB}"/>
                </a:ext>
              </a:extLst>
            </p:cNvPr>
            <p:cNvSpPr/>
            <p:nvPr/>
          </p:nvSpPr>
          <p:spPr>
            <a:xfrm>
              <a:off x="5780076" y="1548436"/>
              <a:ext cx="792088" cy="372918"/>
            </a:xfrm>
            <a:prstGeom prst="rect">
              <a:avLst/>
            </a:prstGeom>
            <a:solidFill>
              <a:srgbClr val="007C6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30" name="矩形 29">
              <a:extLst>
                <a:ext uri="{FF2B5EF4-FFF2-40B4-BE49-F238E27FC236}">
                  <a16:creationId xmlns:a16="http://schemas.microsoft.com/office/drawing/2014/main" id="{C4B09BDF-25EA-4931-B779-6F389C44FD0C}"/>
                </a:ext>
              </a:extLst>
            </p:cNvPr>
            <p:cNvSpPr/>
            <p:nvPr/>
          </p:nvSpPr>
          <p:spPr>
            <a:xfrm>
              <a:off x="7370320" y="1554568"/>
              <a:ext cx="792088" cy="366785"/>
            </a:xfrm>
            <a:prstGeom prst="rect">
              <a:avLst/>
            </a:prstGeom>
            <a:solidFill>
              <a:srgbClr val="007C6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grpSp>
      <p:sp>
        <p:nvSpPr>
          <p:cNvPr id="31" name="矩形 30">
            <a:extLst>
              <a:ext uri="{FF2B5EF4-FFF2-40B4-BE49-F238E27FC236}">
                <a16:creationId xmlns:a16="http://schemas.microsoft.com/office/drawing/2014/main" id="{4492F11A-9082-4A22-A318-A55C89E4E5CC}"/>
              </a:ext>
            </a:extLst>
          </p:cNvPr>
          <p:cNvSpPr/>
          <p:nvPr/>
        </p:nvSpPr>
        <p:spPr>
          <a:xfrm>
            <a:off x="803264" y="848926"/>
            <a:ext cx="8064896" cy="646331"/>
          </a:xfrm>
          <a:prstGeom prst="rect">
            <a:avLst/>
          </a:prstGeom>
        </p:spPr>
        <p:txBody>
          <a:bodyPr wrap="square">
            <a:spAutoFit/>
          </a:bodyPr>
          <a:lstStyle/>
          <a:p>
            <a:pPr>
              <a:buFont typeface="Arial" panose="020B0604020202020204" pitchFamily="34" charset="0"/>
              <a:buChar char="•"/>
            </a:pPr>
            <a:r>
              <a:rPr lang="en-US" altLang="zh-CN" dirty="0">
                <a:solidFill>
                  <a:srgbClr val="007C6A"/>
                </a:solidFill>
                <a:latin typeface="Arial" panose="020B0604020202020204" pitchFamily="34" charset="0"/>
              </a:rPr>
              <a:t>  </a:t>
            </a:r>
            <a:r>
              <a:rPr lang="zh-CN" altLang="en-US" dirty="0">
                <a:solidFill>
                  <a:srgbClr val="007C6A"/>
                </a:solidFill>
                <a:latin typeface="Arial" panose="020B0604020202020204" pitchFamily="34" charset="0"/>
              </a:rPr>
              <a:t>从输入</a:t>
            </a:r>
            <a:r>
              <a:rPr lang="en-US" altLang="zh-CN" dirty="0">
                <a:solidFill>
                  <a:srgbClr val="007C6A"/>
                </a:solidFill>
                <a:latin typeface="Arial" panose="020B0604020202020204" pitchFamily="34" charset="0"/>
              </a:rPr>
              <a:t>Multi</a:t>
            </a:r>
            <a:r>
              <a:rPr lang="zh-CN" altLang="en-US" dirty="0">
                <a:solidFill>
                  <a:srgbClr val="007C6A"/>
                </a:solidFill>
                <a:latin typeface="Arial" panose="020B0604020202020204" pitchFamily="34" charset="0"/>
              </a:rPr>
              <a:t>命令开始，输入的命令都会依次进入命令队列中，但不会执行</a:t>
            </a:r>
            <a:r>
              <a:rPr lang="zh-CN" altLang="en-US" dirty="0" smtClean="0">
                <a:solidFill>
                  <a:srgbClr val="007C6A"/>
                </a:solidFill>
                <a:latin typeface="Arial" panose="020B0604020202020204" pitchFamily="34" charset="0"/>
              </a:rPr>
              <a:t>，直到</a:t>
            </a:r>
            <a:r>
              <a:rPr lang="zh-CN" altLang="en-US" dirty="0">
                <a:solidFill>
                  <a:srgbClr val="007C6A"/>
                </a:solidFill>
                <a:latin typeface="Arial" panose="020B0604020202020204" pitchFamily="34" charset="0"/>
              </a:rPr>
              <a:t>输入</a:t>
            </a:r>
            <a:r>
              <a:rPr lang="en-US" altLang="zh-CN" dirty="0">
                <a:solidFill>
                  <a:srgbClr val="007C6A"/>
                </a:solidFill>
                <a:latin typeface="Arial" panose="020B0604020202020204" pitchFamily="34" charset="0"/>
              </a:rPr>
              <a:t>Exec</a:t>
            </a:r>
            <a:r>
              <a:rPr lang="zh-CN" altLang="en-US" dirty="0">
                <a:solidFill>
                  <a:srgbClr val="007C6A"/>
                </a:solidFill>
                <a:latin typeface="Arial" panose="020B0604020202020204" pitchFamily="34" charset="0"/>
              </a:rPr>
              <a:t>后，</a:t>
            </a:r>
            <a:r>
              <a:rPr lang="en-US" altLang="zh-CN" dirty="0" err="1">
                <a:solidFill>
                  <a:srgbClr val="007C6A"/>
                </a:solidFill>
                <a:latin typeface="Arial" panose="020B0604020202020204" pitchFamily="34" charset="0"/>
              </a:rPr>
              <a:t>Redis</a:t>
            </a:r>
            <a:r>
              <a:rPr lang="zh-CN" altLang="en-US" dirty="0">
                <a:solidFill>
                  <a:srgbClr val="007C6A"/>
                </a:solidFill>
                <a:latin typeface="Arial" panose="020B0604020202020204" pitchFamily="34" charset="0"/>
              </a:rPr>
              <a:t>会将之前的命令队列中的命令依次执行。</a:t>
            </a:r>
            <a:endParaRPr lang="zh-CN" altLang="en-US" b="0" i="0" dirty="0">
              <a:solidFill>
                <a:srgbClr val="007C6A"/>
              </a:solidFill>
              <a:effectLst/>
              <a:latin typeface="Arial" panose="020B0604020202020204" pitchFamily="34" charset="0"/>
            </a:endParaRPr>
          </a:p>
        </p:txBody>
      </p:sp>
      <p:sp>
        <p:nvSpPr>
          <p:cNvPr id="32" name="矩形 31">
            <a:extLst>
              <a:ext uri="{FF2B5EF4-FFF2-40B4-BE49-F238E27FC236}">
                <a16:creationId xmlns:a16="http://schemas.microsoft.com/office/drawing/2014/main" id="{D6A62E80-5839-4BF4-ABAB-B84CA360340E}"/>
              </a:ext>
            </a:extLst>
          </p:cNvPr>
          <p:cNvSpPr/>
          <p:nvPr/>
        </p:nvSpPr>
        <p:spPr>
          <a:xfrm>
            <a:off x="816130" y="1501849"/>
            <a:ext cx="8064896" cy="369332"/>
          </a:xfrm>
          <a:prstGeom prst="rect">
            <a:avLst/>
          </a:prstGeom>
        </p:spPr>
        <p:txBody>
          <a:bodyPr wrap="square">
            <a:spAutoFit/>
          </a:bodyPr>
          <a:lstStyle/>
          <a:p>
            <a:pPr>
              <a:buFont typeface="Arial" panose="020B0604020202020204" pitchFamily="34" charset="0"/>
              <a:buChar char="•"/>
            </a:pPr>
            <a:r>
              <a:rPr lang="zh-CN" altLang="en-US" dirty="0">
                <a:solidFill>
                  <a:srgbClr val="007C6A"/>
                </a:solidFill>
                <a:latin typeface="Arial" panose="020B0604020202020204" pitchFamily="34" charset="0"/>
              </a:rPr>
              <a:t>组队的过程中可以通过</a:t>
            </a:r>
            <a:r>
              <a:rPr lang="en-US" altLang="zh-CN" dirty="0">
                <a:solidFill>
                  <a:srgbClr val="007C6A"/>
                </a:solidFill>
                <a:latin typeface="Arial" panose="020B0604020202020204" pitchFamily="34" charset="0"/>
              </a:rPr>
              <a:t>discard</a:t>
            </a:r>
            <a:r>
              <a:rPr lang="zh-CN" altLang="en-US" dirty="0">
                <a:solidFill>
                  <a:srgbClr val="007C6A"/>
                </a:solidFill>
                <a:latin typeface="Arial" panose="020B0604020202020204" pitchFamily="34" charset="0"/>
              </a:rPr>
              <a:t>来放弃组队。</a:t>
            </a:r>
            <a:r>
              <a:rPr lang="en-US" altLang="zh-CN" dirty="0">
                <a:solidFill>
                  <a:srgbClr val="007C6A"/>
                </a:solidFill>
                <a:latin typeface="Arial" panose="020B0604020202020204" pitchFamily="34" charset="0"/>
              </a:rPr>
              <a:t>  </a:t>
            </a:r>
            <a:endParaRPr lang="zh-CN" altLang="en-US" b="0" i="0" dirty="0">
              <a:solidFill>
                <a:srgbClr val="007C6A"/>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8468219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a:ln/>
                <a:effectLst>
                  <a:outerShdw blurRad="38100" dist="19050" dir="2700000" algn="tl" rotWithShape="0">
                    <a:schemeClr val="dk1">
                      <a:alpha val="40000"/>
                    </a:schemeClr>
                  </a:outerShdw>
                </a:effectLst>
              </a:rPr>
              <a:t>Redis</a:t>
            </a:r>
            <a:r>
              <a:rPr lang="zh-CN" altLang="en-US" sz="2000">
                <a:ln/>
                <a:effectLst>
                  <a:outerShdw blurRad="38100" dist="19050" dir="2700000" algn="tl" rotWithShape="0">
                    <a:schemeClr val="dk1">
                      <a:alpha val="40000"/>
                    </a:schemeClr>
                  </a:outerShdw>
                </a:effectLst>
              </a:rPr>
              <a:t>事务</a:t>
            </a:r>
            <a:endParaRPr lang="en-US" altLang="zh-CN" sz="2000">
              <a:ln/>
              <a:effectLst>
                <a:outerShdw blurRad="38100" dist="19050" dir="2700000" algn="tl" rotWithShape="0">
                  <a:schemeClr val="dk1">
                    <a:alpha val="40000"/>
                  </a:schemeClr>
                </a:outerShdw>
              </a:effectLst>
            </a:endParaRPr>
          </a:p>
        </p:txBody>
      </p:sp>
      <p:sp>
        <p:nvSpPr>
          <p:cNvPr id="33" name="矩形 32">
            <a:extLst>
              <a:ext uri="{FF2B5EF4-FFF2-40B4-BE49-F238E27FC236}">
                <a16:creationId xmlns:a16="http://schemas.microsoft.com/office/drawing/2014/main" id="{D7954F66-5A7C-47BB-97F6-45C86BEB6B09}"/>
              </a:ext>
            </a:extLst>
          </p:cNvPr>
          <p:cNvSpPr/>
          <p:nvPr/>
        </p:nvSpPr>
        <p:spPr>
          <a:xfrm>
            <a:off x="323528" y="443137"/>
            <a:ext cx="2696572" cy="461665"/>
          </a:xfrm>
          <a:prstGeom prst="rect">
            <a:avLst/>
          </a:prstGeom>
        </p:spPr>
        <p:txBody>
          <a:bodyPr wrap="none">
            <a:spAutoFit/>
          </a:bodyPr>
          <a:lstStyle/>
          <a:p>
            <a:pPr marL="342900" indent="-342900">
              <a:buFont typeface="Wingdings" panose="05000000000000000000" pitchFamily="2" charset="2"/>
              <a:buChar char="Ø"/>
            </a:pPr>
            <a:r>
              <a:rPr lang="zh-CN" altLang="en-US" sz="2400" b="1">
                <a:solidFill>
                  <a:srgbClr val="007C6A"/>
                </a:solidFill>
                <a:latin typeface="Verdana" panose="020B0604030504040204" pitchFamily="34" charset="0"/>
              </a:rPr>
              <a:t>事务的错误处理</a:t>
            </a:r>
            <a:endParaRPr lang="en-US" altLang="zh-CN" sz="2400" b="1">
              <a:solidFill>
                <a:srgbClr val="007C6A"/>
              </a:solidFill>
              <a:latin typeface="Verdana" panose="020B0604030504040204" pitchFamily="34" charset="0"/>
            </a:endParaRPr>
          </a:p>
        </p:txBody>
      </p:sp>
      <p:sp>
        <p:nvSpPr>
          <p:cNvPr id="34" name="右箭头 2">
            <a:extLst>
              <a:ext uri="{FF2B5EF4-FFF2-40B4-BE49-F238E27FC236}">
                <a16:creationId xmlns:a16="http://schemas.microsoft.com/office/drawing/2014/main" id="{397EE1F8-C675-489F-83EA-05E576030699}"/>
              </a:ext>
            </a:extLst>
          </p:cNvPr>
          <p:cNvSpPr/>
          <p:nvPr/>
        </p:nvSpPr>
        <p:spPr>
          <a:xfrm>
            <a:off x="1369121" y="3192516"/>
            <a:ext cx="3312366"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组队阶段</a:t>
            </a:r>
          </a:p>
        </p:txBody>
      </p:sp>
      <p:sp>
        <p:nvSpPr>
          <p:cNvPr id="35" name="右箭头 3">
            <a:extLst>
              <a:ext uri="{FF2B5EF4-FFF2-40B4-BE49-F238E27FC236}">
                <a16:creationId xmlns:a16="http://schemas.microsoft.com/office/drawing/2014/main" id="{EF74D50A-0E26-431C-B551-E1929280A060}"/>
              </a:ext>
            </a:extLst>
          </p:cNvPr>
          <p:cNvSpPr/>
          <p:nvPr/>
        </p:nvSpPr>
        <p:spPr>
          <a:xfrm>
            <a:off x="4681487" y="3192516"/>
            <a:ext cx="3233005" cy="648072"/>
          </a:xfrm>
          <a:prstGeom prst="rightArrow">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执行阶段</a:t>
            </a:r>
          </a:p>
        </p:txBody>
      </p:sp>
      <p:sp>
        <p:nvSpPr>
          <p:cNvPr id="36" name="矩形 35">
            <a:extLst>
              <a:ext uri="{FF2B5EF4-FFF2-40B4-BE49-F238E27FC236}">
                <a16:creationId xmlns:a16="http://schemas.microsoft.com/office/drawing/2014/main" id="{F2F17E31-D9F1-48A0-95FD-922FC7984E53}"/>
              </a:ext>
            </a:extLst>
          </p:cNvPr>
          <p:cNvSpPr/>
          <p:nvPr/>
        </p:nvSpPr>
        <p:spPr>
          <a:xfrm>
            <a:off x="5024769" y="4495459"/>
            <a:ext cx="1441420" cy="461665"/>
          </a:xfrm>
          <a:prstGeom prst="rect">
            <a:avLst/>
          </a:prstGeom>
        </p:spPr>
        <p:txBody>
          <a:bodyPr wrap="none">
            <a:spAutoFit/>
          </a:bodyPr>
          <a:lstStyle/>
          <a:p>
            <a:r>
              <a:rPr lang="en-US" altLang="zh-CN" sz="2400" b="1">
                <a:solidFill>
                  <a:srgbClr val="007C6A"/>
                </a:solidFill>
                <a:latin typeface="Verdana" panose="020B0604030504040204" pitchFamily="34" charset="0"/>
              </a:rPr>
              <a:t>discard</a:t>
            </a:r>
          </a:p>
        </p:txBody>
      </p:sp>
      <p:cxnSp>
        <p:nvCxnSpPr>
          <p:cNvPr id="37" name="直接连接符 36">
            <a:extLst>
              <a:ext uri="{FF2B5EF4-FFF2-40B4-BE49-F238E27FC236}">
                <a16:creationId xmlns:a16="http://schemas.microsoft.com/office/drawing/2014/main" id="{2BD07DA3-4339-4C80-BF87-6503458E4B12}"/>
              </a:ext>
            </a:extLst>
          </p:cNvPr>
          <p:cNvCxnSpPr/>
          <p:nvPr/>
        </p:nvCxnSpPr>
        <p:spPr>
          <a:xfrm>
            <a:off x="4670956" y="2468451"/>
            <a:ext cx="0" cy="1424217"/>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6BB0B192-E44B-42C9-B42B-1D77EFE55E0B}"/>
              </a:ext>
            </a:extLst>
          </p:cNvPr>
          <p:cNvCxnSpPr/>
          <p:nvPr/>
        </p:nvCxnSpPr>
        <p:spPr>
          <a:xfrm>
            <a:off x="1343214" y="2635692"/>
            <a:ext cx="0" cy="1424217"/>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39" name="组合 38">
            <a:extLst>
              <a:ext uri="{FF2B5EF4-FFF2-40B4-BE49-F238E27FC236}">
                <a16:creationId xmlns:a16="http://schemas.microsoft.com/office/drawing/2014/main" id="{25FA3981-C200-4B36-BA5C-87F3800ECC2C}"/>
              </a:ext>
            </a:extLst>
          </p:cNvPr>
          <p:cNvGrpSpPr/>
          <p:nvPr/>
        </p:nvGrpSpPr>
        <p:grpSpPr>
          <a:xfrm>
            <a:off x="1388069" y="2904484"/>
            <a:ext cx="3205161" cy="366785"/>
            <a:chOff x="1431234" y="3966658"/>
            <a:chExt cx="3205161" cy="366785"/>
          </a:xfrm>
        </p:grpSpPr>
        <p:sp>
          <p:nvSpPr>
            <p:cNvPr id="40" name="矩形 39">
              <a:extLst>
                <a:ext uri="{FF2B5EF4-FFF2-40B4-BE49-F238E27FC236}">
                  <a16:creationId xmlns:a16="http://schemas.microsoft.com/office/drawing/2014/main" id="{A7586C13-2625-45D6-A078-8D94628D9B90}"/>
                </a:ext>
              </a:extLst>
            </p:cNvPr>
            <p:cNvSpPr/>
            <p:nvPr/>
          </p:nvSpPr>
          <p:spPr>
            <a:xfrm>
              <a:off x="1431234" y="3967881"/>
              <a:ext cx="792088" cy="353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41" name="矩形 40">
              <a:extLst>
                <a:ext uri="{FF2B5EF4-FFF2-40B4-BE49-F238E27FC236}">
                  <a16:creationId xmlns:a16="http://schemas.microsoft.com/office/drawing/2014/main" id="{D667007D-FC66-476D-946F-D1316FA8396A}"/>
                </a:ext>
              </a:extLst>
            </p:cNvPr>
            <p:cNvSpPr/>
            <p:nvPr/>
          </p:nvSpPr>
          <p:spPr>
            <a:xfrm>
              <a:off x="3053304" y="3966658"/>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t>
              </a:r>
              <a:endParaRPr lang="zh-CN" altLang="en-US"/>
            </a:p>
          </p:txBody>
        </p:sp>
        <p:sp>
          <p:nvSpPr>
            <p:cNvPr id="42" name="矩形 41">
              <a:extLst>
                <a:ext uri="{FF2B5EF4-FFF2-40B4-BE49-F238E27FC236}">
                  <a16:creationId xmlns:a16="http://schemas.microsoft.com/office/drawing/2014/main" id="{6EF92F72-FC3C-4B93-95A9-3171CF44B79C}"/>
                </a:ext>
              </a:extLst>
            </p:cNvPr>
            <p:cNvSpPr/>
            <p:nvPr/>
          </p:nvSpPr>
          <p:spPr>
            <a:xfrm>
              <a:off x="2241348" y="3973403"/>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43" name="矩形 42">
              <a:extLst>
                <a:ext uri="{FF2B5EF4-FFF2-40B4-BE49-F238E27FC236}">
                  <a16:creationId xmlns:a16="http://schemas.microsoft.com/office/drawing/2014/main" id="{A296EB2D-6A95-4D42-894D-507A38425F9C}"/>
                </a:ext>
              </a:extLst>
            </p:cNvPr>
            <p:cNvSpPr/>
            <p:nvPr/>
          </p:nvSpPr>
          <p:spPr>
            <a:xfrm>
              <a:off x="3844307" y="3966658"/>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grpSp>
      <p:sp>
        <p:nvSpPr>
          <p:cNvPr id="44" name="右箭头 13">
            <a:extLst>
              <a:ext uri="{FF2B5EF4-FFF2-40B4-BE49-F238E27FC236}">
                <a16:creationId xmlns:a16="http://schemas.microsoft.com/office/drawing/2014/main" id="{BC980EFF-B675-4F57-955E-79AB141EAC4E}"/>
              </a:ext>
            </a:extLst>
          </p:cNvPr>
          <p:cNvSpPr/>
          <p:nvPr/>
        </p:nvSpPr>
        <p:spPr>
          <a:xfrm rot="16200000">
            <a:off x="2385400" y="2415634"/>
            <a:ext cx="472917" cy="5811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E13ED6C8-39BE-491A-BD53-2A7DBE80CA83}"/>
              </a:ext>
            </a:extLst>
          </p:cNvPr>
          <p:cNvSpPr/>
          <p:nvPr/>
        </p:nvSpPr>
        <p:spPr>
          <a:xfrm>
            <a:off x="864528" y="2032396"/>
            <a:ext cx="1047082" cy="461665"/>
          </a:xfrm>
          <a:prstGeom prst="rect">
            <a:avLst/>
          </a:prstGeom>
        </p:spPr>
        <p:txBody>
          <a:bodyPr wrap="none">
            <a:spAutoFit/>
          </a:bodyPr>
          <a:lstStyle/>
          <a:p>
            <a:r>
              <a:rPr lang="en-US" altLang="zh-CN" sz="2400" b="1">
                <a:solidFill>
                  <a:srgbClr val="007C6A"/>
                </a:solidFill>
                <a:latin typeface="Verdana" panose="020B0604030504040204" pitchFamily="34" charset="0"/>
              </a:rPr>
              <a:t>Multi</a:t>
            </a:r>
          </a:p>
        </p:txBody>
      </p:sp>
      <p:sp>
        <p:nvSpPr>
          <p:cNvPr id="46" name="乘号 45">
            <a:extLst>
              <a:ext uri="{FF2B5EF4-FFF2-40B4-BE49-F238E27FC236}">
                <a16:creationId xmlns:a16="http://schemas.microsoft.com/office/drawing/2014/main" id="{25D42B87-42C2-4109-A71B-5A635FB7FA79}"/>
              </a:ext>
            </a:extLst>
          </p:cNvPr>
          <p:cNvSpPr/>
          <p:nvPr/>
        </p:nvSpPr>
        <p:spPr>
          <a:xfrm>
            <a:off x="4304965" y="4369055"/>
            <a:ext cx="691079" cy="714474"/>
          </a:xfrm>
          <a:prstGeom prst="mathMultiply">
            <a:avLst>
              <a:gd name="adj1" fmla="val 17929"/>
            </a:avLst>
          </a:prstGeom>
          <a:solidFill>
            <a:srgbClr val="C00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7" name="组合 46">
            <a:extLst>
              <a:ext uri="{FF2B5EF4-FFF2-40B4-BE49-F238E27FC236}">
                <a16:creationId xmlns:a16="http://schemas.microsoft.com/office/drawing/2014/main" id="{6291AD64-073D-4305-A019-4EE57FA549AC}"/>
              </a:ext>
            </a:extLst>
          </p:cNvPr>
          <p:cNvGrpSpPr/>
          <p:nvPr/>
        </p:nvGrpSpPr>
        <p:grpSpPr>
          <a:xfrm>
            <a:off x="4676584" y="2898350"/>
            <a:ext cx="3205161" cy="367397"/>
            <a:chOff x="4994799" y="1553958"/>
            <a:chExt cx="3205161" cy="367397"/>
          </a:xfrm>
          <a:solidFill>
            <a:schemeClr val="bg1">
              <a:lumMod val="75000"/>
            </a:schemeClr>
          </a:solidFill>
        </p:grpSpPr>
        <p:sp>
          <p:nvSpPr>
            <p:cNvPr id="48" name="矩形 47">
              <a:extLst>
                <a:ext uri="{FF2B5EF4-FFF2-40B4-BE49-F238E27FC236}">
                  <a16:creationId xmlns:a16="http://schemas.microsoft.com/office/drawing/2014/main" id="{CA8EE4A0-ED8A-4AAB-BB6C-58B16D969691}"/>
                </a:ext>
              </a:extLst>
            </p:cNvPr>
            <p:cNvSpPr/>
            <p:nvPr/>
          </p:nvSpPr>
          <p:spPr>
            <a:xfrm>
              <a:off x="4994799" y="1559833"/>
              <a:ext cx="792088" cy="361521"/>
            </a:xfrm>
            <a:prstGeom prst="rect">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49" name="矩形 48">
              <a:extLst>
                <a:ext uri="{FF2B5EF4-FFF2-40B4-BE49-F238E27FC236}">
                  <a16:creationId xmlns:a16="http://schemas.microsoft.com/office/drawing/2014/main" id="{2F5D5407-EC39-42FA-B07C-10A3532A8BF2}"/>
                </a:ext>
              </a:extLst>
            </p:cNvPr>
            <p:cNvSpPr/>
            <p:nvPr/>
          </p:nvSpPr>
          <p:spPr>
            <a:xfrm>
              <a:off x="6616869" y="1553958"/>
              <a:ext cx="792088" cy="360040"/>
            </a:xfrm>
            <a:prstGeom prst="rect">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t>
              </a:r>
              <a:endParaRPr lang="zh-CN" altLang="en-US"/>
            </a:p>
          </p:txBody>
        </p:sp>
        <p:sp>
          <p:nvSpPr>
            <p:cNvPr id="50" name="矩形 49">
              <a:extLst>
                <a:ext uri="{FF2B5EF4-FFF2-40B4-BE49-F238E27FC236}">
                  <a16:creationId xmlns:a16="http://schemas.microsoft.com/office/drawing/2014/main" id="{0A9D1ED2-0C45-47CC-BB79-FA9A8F0D4B32}"/>
                </a:ext>
              </a:extLst>
            </p:cNvPr>
            <p:cNvSpPr/>
            <p:nvPr/>
          </p:nvSpPr>
          <p:spPr>
            <a:xfrm>
              <a:off x="5805834" y="1561315"/>
              <a:ext cx="792088" cy="360040"/>
            </a:xfrm>
            <a:prstGeom prst="rect">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get xx</a:t>
              </a:r>
              <a:endParaRPr lang="zh-CN" altLang="en-US"/>
            </a:p>
          </p:txBody>
        </p:sp>
        <p:sp>
          <p:nvSpPr>
            <p:cNvPr id="51" name="矩形 50">
              <a:extLst>
                <a:ext uri="{FF2B5EF4-FFF2-40B4-BE49-F238E27FC236}">
                  <a16:creationId xmlns:a16="http://schemas.microsoft.com/office/drawing/2014/main" id="{7B20E757-4D04-4A5B-8797-2AE9FC9443D8}"/>
                </a:ext>
              </a:extLst>
            </p:cNvPr>
            <p:cNvSpPr/>
            <p:nvPr/>
          </p:nvSpPr>
          <p:spPr>
            <a:xfrm>
              <a:off x="7407872" y="1553958"/>
              <a:ext cx="792088" cy="360040"/>
            </a:xfrm>
            <a:prstGeom prst="rect">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grpSp>
      <p:sp>
        <p:nvSpPr>
          <p:cNvPr id="52" name="矩形 51">
            <a:extLst>
              <a:ext uri="{FF2B5EF4-FFF2-40B4-BE49-F238E27FC236}">
                <a16:creationId xmlns:a16="http://schemas.microsoft.com/office/drawing/2014/main" id="{29157B4A-5497-4F39-B7AE-6C0A01904DA2}"/>
              </a:ext>
            </a:extLst>
          </p:cNvPr>
          <p:cNvSpPr/>
          <p:nvPr/>
        </p:nvSpPr>
        <p:spPr>
          <a:xfrm>
            <a:off x="2243339" y="2185925"/>
            <a:ext cx="843501" cy="369332"/>
          </a:xfrm>
          <a:prstGeom prst="rect">
            <a:avLst/>
          </a:prstGeom>
        </p:spPr>
        <p:txBody>
          <a:bodyPr wrap="none">
            <a:spAutoFit/>
          </a:bodyPr>
          <a:lstStyle/>
          <a:p>
            <a:r>
              <a:rPr lang="en-US" altLang="zh-CN" b="1">
                <a:solidFill>
                  <a:srgbClr val="007C6A"/>
                </a:solidFill>
                <a:latin typeface="Verdana" panose="020B0604030504040204" pitchFamily="34" charset="0"/>
              </a:rPr>
              <a:t>error</a:t>
            </a:r>
          </a:p>
        </p:txBody>
      </p:sp>
      <p:sp>
        <p:nvSpPr>
          <p:cNvPr id="53" name="右箭头 22">
            <a:extLst>
              <a:ext uri="{FF2B5EF4-FFF2-40B4-BE49-F238E27FC236}">
                <a16:creationId xmlns:a16="http://schemas.microsoft.com/office/drawing/2014/main" id="{62A5E9D8-9DBB-477F-8995-531453E2F641}"/>
              </a:ext>
            </a:extLst>
          </p:cNvPr>
          <p:cNvSpPr/>
          <p:nvPr/>
        </p:nvSpPr>
        <p:spPr>
          <a:xfrm rot="5400000">
            <a:off x="4381912" y="3956906"/>
            <a:ext cx="599149" cy="5811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a:extLst>
              <a:ext uri="{FF2B5EF4-FFF2-40B4-BE49-F238E27FC236}">
                <a16:creationId xmlns:a16="http://schemas.microsoft.com/office/drawing/2014/main" id="{2DBB1AA5-9672-496D-A3CD-9C9776FE1284}"/>
              </a:ext>
            </a:extLst>
          </p:cNvPr>
          <p:cNvSpPr/>
          <p:nvPr/>
        </p:nvSpPr>
        <p:spPr>
          <a:xfrm>
            <a:off x="403418" y="1058995"/>
            <a:ext cx="8561070" cy="830997"/>
          </a:xfrm>
          <a:prstGeom prst="rect">
            <a:avLst/>
          </a:prstGeom>
        </p:spPr>
        <p:txBody>
          <a:bodyPr wrap="square">
            <a:spAutoFit/>
          </a:bodyPr>
          <a:lstStyle/>
          <a:p>
            <a:r>
              <a:rPr lang="zh-CN" altLang="en-US" sz="2400" b="1" dirty="0">
                <a:solidFill>
                  <a:srgbClr val="007C6A"/>
                </a:solidFill>
                <a:latin typeface="Verdana" panose="020B0604030504040204" pitchFamily="34" charset="0"/>
              </a:rPr>
              <a:t>组队中某个命令出现了报告错误，执行时整个的所有队列会都会被取消。</a:t>
            </a:r>
            <a:endParaRPr lang="en-US" altLang="zh-CN" sz="2400" b="1" dirty="0">
              <a:solidFill>
                <a:srgbClr val="007C6A"/>
              </a:solidFill>
              <a:latin typeface="Verdana" panose="020B0604030504040204" pitchFamily="34" charset="0"/>
            </a:endParaRPr>
          </a:p>
        </p:txBody>
      </p:sp>
      <p:sp>
        <p:nvSpPr>
          <p:cNvPr id="55" name="矩形 54">
            <a:extLst>
              <a:ext uri="{FF2B5EF4-FFF2-40B4-BE49-F238E27FC236}">
                <a16:creationId xmlns:a16="http://schemas.microsoft.com/office/drawing/2014/main" id="{A3D018C0-D941-472F-BE29-E28EEC3A8444}"/>
              </a:ext>
            </a:extLst>
          </p:cNvPr>
          <p:cNvSpPr/>
          <p:nvPr/>
        </p:nvSpPr>
        <p:spPr>
          <a:xfrm>
            <a:off x="4211960" y="2123930"/>
            <a:ext cx="986167" cy="461665"/>
          </a:xfrm>
          <a:prstGeom prst="rect">
            <a:avLst/>
          </a:prstGeom>
        </p:spPr>
        <p:txBody>
          <a:bodyPr wrap="none">
            <a:spAutoFit/>
          </a:bodyPr>
          <a:lstStyle/>
          <a:p>
            <a:r>
              <a:rPr lang="en-US" altLang="zh-CN" sz="2400" b="1">
                <a:solidFill>
                  <a:srgbClr val="007C6A"/>
                </a:solidFill>
                <a:latin typeface="Verdana" panose="020B0604030504040204" pitchFamily="34" charset="0"/>
              </a:rPr>
              <a:t>Exec</a:t>
            </a:r>
          </a:p>
        </p:txBody>
      </p:sp>
    </p:spTree>
    <p:custDataLst>
      <p:tags r:id="rId1"/>
    </p:custDataLst>
    <p:extLst>
      <p:ext uri="{BB962C8B-B14F-4D97-AF65-F5344CB8AC3E}">
        <p14:creationId xmlns:p14="http://schemas.microsoft.com/office/powerpoint/2010/main" val="16700545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a:ln/>
                <a:effectLst>
                  <a:outerShdw blurRad="38100" dist="19050" dir="2700000" algn="tl" rotWithShape="0">
                    <a:schemeClr val="dk1">
                      <a:alpha val="40000"/>
                    </a:schemeClr>
                  </a:outerShdw>
                </a:effectLst>
              </a:rPr>
              <a:t>Redis</a:t>
            </a:r>
            <a:r>
              <a:rPr lang="zh-CN" altLang="en-US" sz="2000">
                <a:ln/>
                <a:effectLst>
                  <a:outerShdw blurRad="38100" dist="19050" dir="2700000" algn="tl" rotWithShape="0">
                    <a:schemeClr val="dk1">
                      <a:alpha val="40000"/>
                    </a:schemeClr>
                  </a:outerShdw>
                </a:effectLst>
              </a:rPr>
              <a:t>事务</a:t>
            </a:r>
            <a:endParaRPr lang="en-US" altLang="zh-CN" sz="2000">
              <a:ln/>
              <a:effectLst>
                <a:outerShdw blurRad="38100" dist="19050" dir="2700000" algn="tl" rotWithShape="0">
                  <a:schemeClr val="dk1">
                    <a:alpha val="40000"/>
                  </a:schemeClr>
                </a:outerShdw>
              </a:effectLst>
            </a:endParaRPr>
          </a:p>
        </p:txBody>
      </p:sp>
      <p:sp>
        <p:nvSpPr>
          <p:cNvPr id="26" name="矩形 25">
            <a:extLst>
              <a:ext uri="{FF2B5EF4-FFF2-40B4-BE49-F238E27FC236}">
                <a16:creationId xmlns:a16="http://schemas.microsoft.com/office/drawing/2014/main" id="{DC512530-5A24-4B89-B701-C5C0A23239E2}"/>
              </a:ext>
            </a:extLst>
          </p:cNvPr>
          <p:cNvSpPr/>
          <p:nvPr/>
        </p:nvSpPr>
        <p:spPr>
          <a:xfrm>
            <a:off x="230763" y="503108"/>
            <a:ext cx="2696572" cy="461665"/>
          </a:xfrm>
          <a:prstGeom prst="rect">
            <a:avLst/>
          </a:prstGeom>
        </p:spPr>
        <p:txBody>
          <a:bodyPr wrap="none">
            <a:spAutoFit/>
          </a:bodyPr>
          <a:lstStyle/>
          <a:p>
            <a:pPr marL="342900" indent="-342900">
              <a:buFont typeface="Wingdings" panose="05000000000000000000" pitchFamily="2" charset="2"/>
              <a:buChar char="Ø"/>
            </a:pPr>
            <a:r>
              <a:rPr lang="zh-CN" altLang="en-US" sz="2400" b="1">
                <a:solidFill>
                  <a:srgbClr val="007C6A"/>
                </a:solidFill>
                <a:latin typeface="Verdana" panose="020B0604030504040204" pitchFamily="34" charset="0"/>
              </a:rPr>
              <a:t>事务的错误处理</a:t>
            </a:r>
            <a:endParaRPr lang="en-US" altLang="zh-CN" sz="2400" b="1">
              <a:solidFill>
                <a:srgbClr val="007C6A"/>
              </a:solidFill>
              <a:latin typeface="Verdana" panose="020B0604030504040204" pitchFamily="34" charset="0"/>
            </a:endParaRPr>
          </a:p>
        </p:txBody>
      </p:sp>
      <p:sp>
        <p:nvSpPr>
          <p:cNvPr id="27" name="右箭头 2">
            <a:extLst>
              <a:ext uri="{FF2B5EF4-FFF2-40B4-BE49-F238E27FC236}">
                <a16:creationId xmlns:a16="http://schemas.microsoft.com/office/drawing/2014/main" id="{5C490BBC-ACE9-427E-85CC-C5EC2BBE9488}"/>
              </a:ext>
            </a:extLst>
          </p:cNvPr>
          <p:cNvSpPr/>
          <p:nvPr/>
        </p:nvSpPr>
        <p:spPr>
          <a:xfrm>
            <a:off x="1276356" y="3252487"/>
            <a:ext cx="3312366"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组队阶段</a:t>
            </a:r>
          </a:p>
        </p:txBody>
      </p:sp>
      <p:sp>
        <p:nvSpPr>
          <p:cNvPr id="28" name="右箭头 3">
            <a:extLst>
              <a:ext uri="{FF2B5EF4-FFF2-40B4-BE49-F238E27FC236}">
                <a16:creationId xmlns:a16="http://schemas.microsoft.com/office/drawing/2014/main" id="{AFD53A02-86E9-497A-B5BF-4FDD941995CE}"/>
              </a:ext>
            </a:extLst>
          </p:cNvPr>
          <p:cNvSpPr/>
          <p:nvPr/>
        </p:nvSpPr>
        <p:spPr>
          <a:xfrm>
            <a:off x="4588722" y="3252487"/>
            <a:ext cx="3233005" cy="648072"/>
          </a:xfrm>
          <a:prstGeom prst="rightArrow">
            <a:avLst/>
          </a:prstGeom>
          <a:solidFill>
            <a:srgbClr val="007C6A"/>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执行阶段</a:t>
            </a:r>
          </a:p>
        </p:txBody>
      </p:sp>
      <p:sp>
        <p:nvSpPr>
          <p:cNvPr id="29" name="矩形 28">
            <a:extLst>
              <a:ext uri="{FF2B5EF4-FFF2-40B4-BE49-F238E27FC236}">
                <a16:creationId xmlns:a16="http://schemas.microsoft.com/office/drawing/2014/main" id="{60B124DC-EC8D-4ADE-BB9C-867F8ECEA7D9}"/>
              </a:ext>
            </a:extLst>
          </p:cNvPr>
          <p:cNvSpPr/>
          <p:nvPr/>
        </p:nvSpPr>
        <p:spPr>
          <a:xfrm>
            <a:off x="4932004" y="4555430"/>
            <a:ext cx="1441420" cy="461665"/>
          </a:xfrm>
          <a:prstGeom prst="rect">
            <a:avLst/>
          </a:prstGeom>
        </p:spPr>
        <p:txBody>
          <a:bodyPr wrap="none">
            <a:spAutoFit/>
          </a:bodyPr>
          <a:lstStyle/>
          <a:p>
            <a:r>
              <a:rPr lang="en-US" altLang="zh-CN" sz="2400" b="1">
                <a:solidFill>
                  <a:srgbClr val="007C6A"/>
                </a:solidFill>
                <a:latin typeface="Verdana" panose="020B0604030504040204" pitchFamily="34" charset="0"/>
              </a:rPr>
              <a:t>discard</a:t>
            </a:r>
          </a:p>
        </p:txBody>
      </p:sp>
      <p:cxnSp>
        <p:nvCxnSpPr>
          <p:cNvPr id="30" name="直接连接符 29">
            <a:extLst>
              <a:ext uri="{FF2B5EF4-FFF2-40B4-BE49-F238E27FC236}">
                <a16:creationId xmlns:a16="http://schemas.microsoft.com/office/drawing/2014/main" id="{140C4644-E798-49E6-9384-8EE41ADB82D9}"/>
              </a:ext>
            </a:extLst>
          </p:cNvPr>
          <p:cNvCxnSpPr/>
          <p:nvPr/>
        </p:nvCxnSpPr>
        <p:spPr>
          <a:xfrm>
            <a:off x="4578191" y="2528422"/>
            <a:ext cx="0" cy="1424217"/>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059AC5CF-C95C-4903-8F2B-D45D592026AE}"/>
              </a:ext>
            </a:extLst>
          </p:cNvPr>
          <p:cNvCxnSpPr/>
          <p:nvPr/>
        </p:nvCxnSpPr>
        <p:spPr>
          <a:xfrm>
            <a:off x="1250449" y="2695663"/>
            <a:ext cx="0" cy="1424217"/>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32" name="组合 31">
            <a:extLst>
              <a:ext uri="{FF2B5EF4-FFF2-40B4-BE49-F238E27FC236}">
                <a16:creationId xmlns:a16="http://schemas.microsoft.com/office/drawing/2014/main" id="{713AFD80-87DE-41CF-A1E4-707C54B5994C}"/>
              </a:ext>
            </a:extLst>
          </p:cNvPr>
          <p:cNvGrpSpPr/>
          <p:nvPr/>
        </p:nvGrpSpPr>
        <p:grpSpPr>
          <a:xfrm>
            <a:off x="1295304" y="2964455"/>
            <a:ext cx="3205161" cy="366785"/>
            <a:chOff x="1431234" y="3966658"/>
            <a:chExt cx="3205161" cy="366785"/>
          </a:xfrm>
        </p:grpSpPr>
        <p:sp>
          <p:nvSpPr>
            <p:cNvPr id="56" name="矩形 55">
              <a:extLst>
                <a:ext uri="{FF2B5EF4-FFF2-40B4-BE49-F238E27FC236}">
                  <a16:creationId xmlns:a16="http://schemas.microsoft.com/office/drawing/2014/main" id="{9CA00DD4-CCD1-44E8-ABC4-4FDA9916019C}"/>
                </a:ext>
              </a:extLst>
            </p:cNvPr>
            <p:cNvSpPr/>
            <p:nvPr/>
          </p:nvSpPr>
          <p:spPr>
            <a:xfrm>
              <a:off x="1431234" y="3967881"/>
              <a:ext cx="792088" cy="353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57" name="矩形 56">
              <a:extLst>
                <a:ext uri="{FF2B5EF4-FFF2-40B4-BE49-F238E27FC236}">
                  <a16:creationId xmlns:a16="http://schemas.microsoft.com/office/drawing/2014/main" id="{4A22234A-1D98-42B6-9DF6-07CCF86304AB}"/>
                </a:ext>
              </a:extLst>
            </p:cNvPr>
            <p:cNvSpPr/>
            <p:nvPr/>
          </p:nvSpPr>
          <p:spPr>
            <a:xfrm>
              <a:off x="3053304" y="3966658"/>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t>
              </a:r>
              <a:endParaRPr lang="zh-CN" altLang="en-US"/>
            </a:p>
          </p:txBody>
        </p:sp>
        <p:sp>
          <p:nvSpPr>
            <p:cNvPr id="58" name="矩形 57">
              <a:extLst>
                <a:ext uri="{FF2B5EF4-FFF2-40B4-BE49-F238E27FC236}">
                  <a16:creationId xmlns:a16="http://schemas.microsoft.com/office/drawing/2014/main" id="{4C37DA08-8155-4DF4-9470-5C05154912C2}"/>
                </a:ext>
              </a:extLst>
            </p:cNvPr>
            <p:cNvSpPr/>
            <p:nvPr/>
          </p:nvSpPr>
          <p:spPr>
            <a:xfrm>
              <a:off x="2241348" y="3973403"/>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59" name="矩形 58">
              <a:extLst>
                <a:ext uri="{FF2B5EF4-FFF2-40B4-BE49-F238E27FC236}">
                  <a16:creationId xmlns:a16="http://schemas.microsoft.com/office/drawing/2014/main" id="{F6407B09-D22C-40DC-924F-1959BA8FDED4}"/>
                </a:ext>
              </a:extLst>
            </p:cNvPr>
            <p:cNvSpPr/>
            <p:nvPr/>
          </p:nvSpPr>
          <p:spPr>
            <a:xfrm>
              <a:off x="3844307" y="3966658"/>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grpSp>
      <p:sp>
        <p:nvSpPr>
          <p:cNvPr id="60" name="右箭头 12">
            <a:extLst>
              <a:ext uri="{FF2B5EF4-FFF2-40B4-BE49-F238E27FC236}">
                <a16:creationId xmlns:a16="http://schemas.microsoft.com/office/drawing/2014/main" id="{7292CBC1-346E-41D3-8D54-EA1FCAC3DE95}"/>
              </a:ext>
            </a:extLst>
          </p:cNvPr>
          <p:cNvSpPr/>
          <p:nvPr/>
        </p:nvSpPr>
        <p:spPr>
          <a:xfrm rot="16200000">
            <a:off x="6322639" y="2438630"/>
            <a:ext cx="472917" cy="5811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a:extLst>
              <a:ext uri="{FF2B5EF4-FFF2-40B4-BE49-F238E27FC236}">
                <a16:creationId xmlns:a16="http://schemas.microsoft.com/office/drawing/2014/main" id="{D9C66AA0-4534-4BEE-85E7-28C86C59939A}"/>
              </a:ext>
            </a:extLst>
          </p:cNvPr>
          <p:cNvSpPr/>
          <p:nvPr/>
        </p:nvSpPr>
        <p:spPr>
          <a:xfrm>
            <a:off x="771763" y="2092367"/>
            <a:ext cx="1047082" cy="461665"/>
          </a:xfrm>
          <a:prstGeom prst="rect">
            <a:avLst/>
          </a:prstGeom>
        </p:spPr>
        <p:txBody>
          <a:bodyPr wrap="none">
            <a:spAutoFit/>
          </a:bodyPr>
          <a:lstStyle/>
          <a:p>
            <a:r>
              <a:rPr lang="en-US" altLang="zh-CN" sz="2400" b="1">
                <a:solidFill>
                  <a:srgbClr val="007C6A"/>
                </a:solidFill>
                <a:latin typeface="Verdana" panose="020B0604030504040204" pitchFamily="34" charset="0"/>
              </a:rPr>
              <a:t>Multi</a:t>
            </a:r>
          </a:p>
        </p:txBody>
      </p:sp>
      <p:sp>
        <p:nvSpPr>
          <p:cNvPr id="62" name="乘号 61">
            <a:extLst>
              <a:ext uri="{FF2B5EF4-FFF2-40B4-BE49-F238E27FC236}">
                <a16:creationId xmlns:a16="http://schemas.microsoft.com/office/drawing/2014/main" id="{BA415F2D-7A4C-4C7B-A4DC-B248BDF4EC51}"/>
              </a:ext>
            </a:extLst>
          </p:cNvPr>
          <p:cNvSpPr/>
          <p:nvPr/>
        </p:nvSpPr>
        <p:spPr>
          <a:xfrm>
            <a:off x="4212200" y="4429026"/>
            <a:ext cx="691079" cy="714474"/>
          </a:xfrm>
          <a:prstGeom prst="mathMultiply">
            <a:avLst>
              <a:gd name="adj1" fmla="val 17929"/>
            </a:avLst>
          </a:prstGeom>
          <a:solidFill>
            <a:srgbClr val="C00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3" name="组合 62">
            <a:extLst>
              <a:ext uri="{FF2B5EF4-FFF2-40B4-BE49-F238E27FC236}">
                <a16:creationId xmlns:a16="http://schemas.microsoft.com/office/drawing/2014/main" id="{3D9F6732-2F16-41D6-9A5D-76A46ABC773A}"/>
              </a:ext>
            </a:extLst>
          </p:cNvPr>
          <p:cNvGrpSpPr/>
          <p:nvPr/>
        </p:nvGrpSpPr>
        <p:grpSpPr>
          <a:xfrm>
            <a:off x="4583819" y="2964196"/>
            <a:ext cx="3208350" cy="364936"/>
            <a:chOff x="4994799" y="1559833"/>
            <a:chExt cx="3208350" cy="364936"/>
          </a:xfrm>
          <a:solidFill>
            <a:schemeClr val="bg1">
              <a:lumMod val="75000"/>
            </a:schemeClr>
          </a:solidFill>
        </p:grpSpPr>
        <p:sp>
          <p:nvSpPr>
            <p:cNvPr id="64" name="矩形 63">
              <a:extLst>
                <a:ext uri="{FF2B5EF4-FFF2-40B4-BE49-F238E27FC236}">
                  <a16:creationId xmlns:a16="http://schemas.microsoft.com/office/drawing/2014/main" id="{974A7256-237E-4AD3-AA9B-122C713A0EA6}"/>
                </a:ext>
              </a:extLst>
            </p:cNvPr>
            <p:cNvSpPr/>
            <p:nvPr/>
          </p:nvSpPr>
          <p:spPr>
            <a:xfrm>
              <a:off x="4994799" y="1559833"/>
              <a:ext cx="792088" cy="361521"/>
            </a:xfrm>
            <a:prstGeom prst="rect">
              <a:avLst/>
            </a:prstGeom>
            <a:solidFill>
              <a:srgbClr val="007C6A"/>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65" name="矩形 64">
              <a:extLst>
                <a:ext uri="{FF2B5EF4-FFF2-40B4-BE49-F238E27FC236}">
                  <a16:creationId xmlns:a16="http://schemas.microsoft.com/office/drawing/2014/main" id="{C885C6D6-1BB0-46BB-99CF-CC3CC6D6E115}"/>
                </a:ext>
              </a:extLst>
            </p:cNvPr>
            <p:cNvSpPr/>
            <p:nvPr/>
          </p:nvSpPr>
          <p:spPr>
            <a:xfrm>
              <a:off x="6603208" y="1561315"/>
              <a:ext cx="792088" cy="360040"/>
            </a:xfrm>
            <a:prstGeom prst="rect">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t>
              </a:r>
              <a:endParaRPr lang="zh-CN" altLang="en-US"/>
            </a:p>
          </p:txBody>
        </p:sp>
        <p:sp>
          <p:nvSpPr>
            <p:cNvPr id="66" name="矩形 65">
              <a:extLst>
                <a:ext uri="{FF2B5EF4-FFF2-40B4-BE49-F238E27FC236}">
                  <a16:creationId xmlns:a16="http://schemas.microsoft.com/office/drawing/2014/main" id="{E64DB2B0-7733-4064-82BE-D2CC33EFCB10}"/>
                </a:ext>
              </a:extLst>
            </p:cNvPr>
            <p:cNvSpPr/>
            <p:nvPr/>
          </p:nvSpPr>
          <p:spPr>
            <a:xfrm>
              <a:off x="5805834" y="1561315"/>
              <a:ext cx="792088" cy="360040"/>
            </a:xfrm>
            <a:prstGeom prst="rect">
              <a:avLst/>
            </a:prstGeom>
            <a:solidFill>
              <a:srgbClr val="007C6A"/>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67" name="矩形 66">
              <a:extLst>
                <a:ext uri="{FF2B5EF4-FFF2-40B4-BE49-F238E27FC236}">
                  <a16:creationId xmlns:a16="http://schemas.microsoft.com/office/drawing/2014/main" id="{40D8C369-C5BB-4873-9721-D316087F1DB4}"/>
                </a:ext>
              </a:extLst>
            </p:cNvPr>
            <p:cNvSpPr/>
            <p:nvPr/>
          </p:nvSpPr>
          <p:spPr>
            <a:xfrm>
              <a:off x="7411061" y="1564729"/>
              <a:ext cx="792088" cy="360040"/>
            </a:xfrm>
            <a:prstGeom prst="rect">
              <a:avLst/>
            </a:prstGeom>
            <a:solidFill>
              <a:srgbClr val="007C6A"/>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grpSp>
      <p:sp>
        <p:nvSpPr>
          <p:cNvPr id="68" name="矩形 67">
            <a:extLst>
              <a:ext uri="{FF2B5EF4-FFF2-40B4-BE49-F238E27FC236}">
                <a16:creationId xmlns:a16="http://schemas.microsoft.com/office/drawing/2014/main" id="{D7344A35-E3F1-44A2-A894-6CA2415E0A56}"/>
              </a:ext>
            </a:extLst>
          </p:cNvPr>
          <p:cNvSpPr/>
          <p:nvPr/>
        </p:nvSpPr>
        <p:spPr>
          <a:xfrm>
            <a:off x="6146876" y="2191457"/>
            <a:ext cx="843501" cy="369332"/>
          </a:xfrm>
          <a:prstGeom prst="rect">
            <a:avLst/>
          </a:prstGeom>
        </p:spPr>
        <p:txBody>
          <a:bodyPr wrap="none">
            <a:spAutoFit/>
          </a:bodyPr>
          <a:lstStyle/>
          <a:p>
            <a:r>
              <a:rPr lang="en-US" altLang="zh-CN" b="1">
                <a:solidFill>
                  <a:srgbClr val="007C6A"/>
                </a:solidFill>
                <a:latin typeface="Verdana" panose="020B0604030504040204" pitchFamily="34" charset="0"/>
              </a:rPr>
              <a:t>error</a:t>
            </a:r>
          </a:p>
        </p:txBody>
      </p:sp>
      <p:sp>
        <p:nvSpPr>
          <p:cNvPr id="69" name="右箭头 21">
            <a:extLst>
              <a:ext uri="{FF2B5EF4-FFF2-40B4-BE49-F238E27FC236}">
                <a16:creationId xmlns:a16="http://schemas.microsoft.com/office/drawing/2014/main" id="{3C84F63D-2780-4621-AC5D-EAAF0A70593F}"/>
              </a:ext>
            </a:extLst>
          </p:cNvPr>
          <p:cNvSpPr/>
          <p:nvPr/>
        </p:nvSpPr>
        <p:spPr>
          <a:xfrm rot="5400000">
            <a:off x="4289147" y="4016877"/>
            <a:ext cx="599149" cy="5811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a:extLst>
              <a:ext uri="{FF2B5EF4-FFF2-40B4-BE49-F238E27FC236}">
                <a16:creationId xmlns:a16="http://schemas.microsoft.com/office/drawing/2014/main" id="{76B8FE26-E46B-4663-AC85-6296915EB37D}"/>
              </a:ext>
            </a:extLst>
          </p:cNvPr>
          <p:cNvSpPr/>
          <p:nvPr/>
        </p:nvSpPr>
        <p:spPr>
          <a:xfrm>
            <a:off x="310653" y="1118966"/>
            <a:ext cx="8561070" cy="830997"/>
          </a:xfrm>
          <a:prstGeom prst="rect">
            <a:avLst/>
          </a:prstGeom>
        </p:spPr>
        <p:txBody>
          <a:bodyPr wrap="square">
            <a:spAutoFit/>
          </a:bodyPr>
          <a:lstStyle/>
          <a:p>
            <a:r>
              <a:rPr lang="zh-CN" altLang="en-US" sz="2400" b="1" dirty="0">
                <a:solidFill>
                  <a:srgbClr val="007C6A"/>
                </a:solidFill>
                <a:latin typeface="Verdana" panose="020B0604030504040204" pitchFamily="34" charset="0"/>
              </a:rPr>
              <a:t>如果执行阶段某个命令报出了错误，则只有报错的命令不会被执行，而其他的命令都会执行，不会回滚。</a:t>
            </a:r>
            <a:endParaRPr lang="en-US" altLang="zh-CN" sz="2400" b="1" dirty="0">
              <a:solidFill>
                <a:srgbClr val="007C6A"/>
              </a:solidFill>
              <a:latin typeface="Verdana" panose="020B0604030504040204" pitchFamily="34" charset="0"/>
            </a:endParaRPr>
          </a:p>
        </p:txBody>
      </p:sp>
      <p:sp>
        <p:nvSpPr>
          <p:cNvPr id="71" name="矩形 70">
            <a:extLst>
              <a:ext uri="{FF2B5EF4-FFF2-40B4-BE49-F238E27FC236}">
                <a16:creationId xmlns:a16="http://schemas.microsoft.com/office/drawing/2014/main" id="{D77A966B-BB44-457F-88B2-7EADB438973F}"/>
              </a:ext>
            </a:extLst>
          </p:cNvPr>
          <p:cNvSpPr/>
          <p:nvPr/>
        </p:nvSpPr>
        <p:spPr>
          <a:xfrm>
            <a:off x="4119195" y="2183901"/>
            <a:ext cx="986167" cy="461665"/>
          </a:xfrm>
          <a:prstGeom prst="rect">
            <a:avLst/>
          </a:prstGeom>
        </p:spPr>
        <p:txBody>
          <a:bodyPr wrap="none">
            <a:spAutoFit/>
          </a:bodyPr>
          <a:lstStyle/>
          <a:p>
            <a:r>
              <a:rPr lang="en-US" altLang="zh-CN" sz="2400" b="1">
                <a:solidFill>
                  <a:srgbClr val="007C6A"/>
                </a:solidFill>
                <a:latin typeface="Verdana" panose="020B0604030504040204" pitchFamily="34" charset="0"/>
              </a:rPr>
              <a:t>Exec</a:t>
            </a:r>
          </a:p>
        </p:txBody>
      </p:sp>
    </p:spTree>
    <p:custDataLst>
      <p:tags r:id="rId1"/>
    </p:custDataLst>
    <p:extLst>
      <p:ext uri="{BB962C8B-B14F-4D97-AF65-F5344CB8AC3E}">
        <p14:creationId xmlns:p14="http://schemas.microsoft.com/office/powerpoint/2010/main" val="19213677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a:ln/>
                <a:effectLst>
                  <a:outerShdw blurRad="38100" dist="19050" dir="2700000" algn="tl" rotWithShape="0">
                    <a:schemeClr val="dk1">
                      <a:alpha val="40000"/>
                    </a:schemeClr>
                  </a:outerShdw>
                </a:effectLst>
              </a:rPr>
              <a:t>Redis</a:t>
            </a:r>
            <a:r>
              <a:rPr lang="zh-CN" altLang="en-US" sz="2000">
                <a:ln/>
                <a:effectLst>
                  <a:outerShdw blurRad="38100" dist="19050" dir="2700000" algn="tl" rotWithShape="0">
                    <a:schemeClr val="dk1">
                      <a:alpha val="40000"/>
                    </a:schemeClr>
                  </a:outerShdw>
                </a:effectLst>
              </a:rPr>
              <a:t>事务</a:t>
            </a:r>
            <a:endParaRPr lang="en-US" altLang="zh-CN" sz="2000">
              <a:ln/>
              <a:effectLst>
                <a:outerShdw blurRad="38100" dist="19050" dir="2700000" algn="tl" rotWithShape="0">
                  <a:schemeClr val="dk1">
                    <a:alpha val="40000"/>
                  </a:schemeClr>
                </a:outerShdw>
              </a:effectLst>
            </a:endParaRPr>
          </a:p>
        </p:txBody>
      </p:sp>
      <p:sp>
        <p:nvSpPr>
          <p:cNvPr id="33" name="矩形 32">
            <a:extLst>
              <a:ext uri="{FF2B5EF4-FFF2-40B4-BE49-F238E27FC236}">
                <a16:creationId xmlns:a16="http://schemas.microsoft.com/office/drawing/2014/main" id="{5D1075B0-C00B-4C9C-B78C-6918A4FFEEAB}"/>
              </a:ext>
            </a:extLst>
          </p:cNvPr>
          <p:cNvSpPr/>
          <p:nvPr/>
        </p:nvSpPr>
        <p:spPr>
          <a:xfrm>
            <a:off x="271189" y="507325"/>
            <a:ext cx="3005951" cy="461665"/>
          </a:xfrm>
          <a:prstGeom prst="rect">
            <a:avLst/>
          </a:prstGeom>
        </p:spPr>
        <p:txBody>
          <a:bodyPr wrap="none">
            <a:spAutoFit/>
          </a:bodyPr>
          <a:lstStyle/>
          <a:p>
            <a:pPr marL="342900" indent="-342900">
              <a:buFont typeface="Wingdings" panose="05000000000000000000" pitchFamily="2" charset="2"/>
              <a:buChar char="Ø"/>
            </a:pPr>
            <a:r>
              <a:rPr lang="zh-CN" altLang="en-US" sz="2400" b="1">
                <a:solidFill>
                  <a:srgbClr val="007C6A"/>
                </a:solidFill>
                <a:latin typeface="Verdana" panose="020B0604030504040204" pitchFamily="34" charset="0"/>
              </a:rPr>
              <a:t>为什么要做成事务</a:t>
            </a:r>
            <a:endParaRPr lang="en-US" altLang="zh-CN" sz="2400" b="1">
              <a:solidFill>
                <a:srgbClr val="007C6A"/>
              </a:solidFill>
              <a:latin typeface="Verdana" panose="020B0604030504040204" pitchFamily="34" charset="0"/>
            </a:endParaRPr>
          </a:p>
        </p:txBody>
      </p:sp>
      <p:sp>
        <p:nvSpPr>
          <p:cNvPr id="34" name="矩形 33">
            <a:extLst>
              <a:ext uri="{FF2B5EF4-FFF2-40B4-BE49-F238E27FC236}">
                <a16:creationId xmlns:a16="http://schemas.microsoft.com/office/drawing/2014/main" id="{0E814772-73AA-4304-8578-F6210093B51F}"/>
              </a:ext>
            </a:extLst>
          </p:cNvPr>
          <p:cNvSpPr/>
          <p:nvPr/>
        </p:nvSpPr>
        <p:spPr>
          <a:xfrm>
            <a:off x="523897" y="1371421"/>
            <a:ext cx="8561070" cy="1200329"/>
          </a:xfrm>
          <a:prstGeom prst="rect">
            <a:avLst/>
          </a:prstGeom>
        </p:spPr>
        <p:txBody>
          <a:bodyPr wrap="square">
            <a:spAutoFit/>
          </a:bodyPr>
          <a:lstStyle/>
          <a:p>
            <a:r>
              <a:rPr lang="zh-CN" altLang="en-US" sz="2400" b="1">
                <a:solidFill>
                  <a:srgbClr val="007C6A"/>
                </a:solidFill>
                <a:latin typeface="Verdana" panose="020B0604030504040204" pitchFamily="34" charset="0"/>
              </a:rPr>
              <a:t>想想一个场景：</a:t>
            </a:r>
            <a:endParaRPr lang="en-US" altLang="zh-CN" sz="2400" b="1">
              <a:solidFill>
                <a:srgbClr val="007C6A"/>
              </a:solidFill>
              <a:latin typeface="Verdana" panose="020B0604030504040204" pitchFamily="34" charset="0"/>
            </a:endParaRPr>
          </a:p>
          <a:p>
            <a:endParaRPr lang="en-US" altLang="zh-CN" sz="2400" b="1">
              <a:solidFill>
                <a:srgbClr val="007C6A"/>
              </a:solidFill>
              <a:latin typeface="Verdana" panose="020B0604030504040204" pitchFamily="34" charset="0"/>
            </a:endParaRPr>
          </a:p>
          <a:p>
            <a:r>
              <a:rPr lang="en-US" altLang="zh-CN" sz="2400" b="1">
                <a:solidFill>
                  <a:srgbClr val="007C6A"/>
                </a:solidFill>
                <a:latin typeface="Verdana" panose="020B0604030504040204" pitchFamily="34" charset="0"/>
              </a:rPr>
              <a:t>     </a:t>
            </a:r>
            <a:r>
              <a:rPr lang="zh-CN" altLang="en-US" sz="2400" b="1">
                <a:solidFill>
                  <a:srgbClr val="007C6A"/>
                </a:solidFill>
                <a:latin typeface="Verdana" panose="020B0604030504040204" pitchFamily="34" charset="0"/>
              </a:rPr>
              <a:t>有很多人有你的账户</a:t>
            </a:r>
            <a:r>
              <a:rPr lang="en-US" altLang="zh-CN" sz="2400" b="1">
                <a:solidFill>
                  <a:srgbClr val="007C6A"/>
                </a:solidFill>
                <a:latin typeface="Verdana" panose="020B0604030504040204" pitchFamily="34" charset="0"/>
              </a:rPr>
              <a:t>,</a:t>
            </a:r>
            <a:r>
              <a:rPr lang="zh-CN" altLang="en-US" sz="2400" b="1">
                <a:solidFill>
                  <a:srgbClr val="007C6A"/>
                </a:solidFill>
                <a:latin typeface="Verdana" panose="020B0604030504040204" pitchFamily="34" charset="0"/>
              </a:rPr>
              <a:t>同时去参加双十一抢购</a:t>
            </a:r>
            <a:endParaRPr lang="en-US" altLang="zh-CN" sz="2400" b="1">
              <a:solidFill>
                <a:srgbClr val="007C6A"/>
              </a:solidFill>
              <a:latin typeface="Verdana" panose="020B0604030504040204" pitchFamily="34" charset="0"/>
            </a:endParaRPr>
          </a:p>
        </p:txBody>
      </p:sp>
    </p:spTree>
    <p:custDataLst>
      <p:tags r:id="rId1"/>
    </p:custDataLst>
    <p:extLst>
      <p:ext uri="{BB962C8B-B14F-4D97-AF65-F5344CB8AC3E}">
        <p14:creationId xmlns:p14="http://schemas.microsoft.com/office/powerpoint/2010/main" val="6049736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a:ln/>
                <a:effectLst>
                  <a:outerShdw blurRad="38100" dist="19050" dir="2700000" algn="tl" rotWithShape="0">
                    <a:schemeClr val="dk1">
                      <a:alpha val="40000"/>
                    </a:schemeClr>
                  </a:outerShdw>
                </a:effectLst>
              </a:rPr>
              <a:t>Redis</a:t>
            </a:r>
            <a:r>
              <a:rPr lang="zh-CN" altLang="en-US" sz="2000">
                <a:ln/>
                <a:effectLst>
                  <a:outerShdw blurRad="38100" dist="19050" dir="2700000" algn="tl" rotWithShape="0">
                    <a:schemeClr val="dk1">
                      <a:alpha val="40000"/>
                    </a:schemeClr>
                  </a:outerShdw>
                </a:effectLst>
              </a:rPr>
              <a:t>事务</a:t>
            </a:r>
            <a:endParaRPr lang="en-US" altLang="zh-CN" sz="2000">
              <a:ln/>
              <a:effectLst>
                <a:outerShdw blurRad="38100" dist="19050" dir="2700000" algn="tl" rotWithShape="0">
                  <a:schemeClr val="dk1">
                    <a:alpha val="40000"/>
                  </a:schemeClr>
                </a:outerShdw>
              </a:effectLst>
            </a:endParaRPr>
          </a:p>
        </p:txBody>
      </p:sp>
      <p:sp>
        <p:nvSpPr>
          <p:cNvPr id="6" name="矩形 5">
            <a:extLst>
              <a:ext uri="{FF2B5EF4-FFF2-40B4-BE49-F238E27FC236}">
                <a16:creationId xmlns:a16="http://schemas.microsoft.com/office/drawing/2014/main" id="{09112BD0-20D6-4743-B93A-7BC1C8700ABA}"/>
              </a:ext>
            </a:extLst>
          </p:cNvPr>
          <p:cNvSpPr/>
          <p:nvPr/>
        </p:nvSpPr>
        <p:spPr>
          <a:xfrm>
            <a:off x="725836" y="3091289"/>
            <a:ext cx="1213904" cy="592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10000</a:t>
            </a:r>
            <a:endParaRPr lang="zh-CN" altLang="en-US"/>
          </a:p>
        </p:txBody>
      </p:sp>
      <p:sp>
        <p:nvSpPr>
          <p:cNvPr id="7" name="流程图: 数据 6">
            <a:extLst>
              <a:ext uri="{FF2B5EF4-FFF2-40B4-BE49-F238E27FC236}">
                <a16:creationId xmlns:a16="http://schemas.microsoft.com/office/drawing/2014/main" id="{325A7399-7C42-4A77-A77F-326E90FF65B3}"/>
              </a:ext>
            </a:extLst>
          </p:cNvPr>
          <p:cNvSpPr/>
          <p:nvPr/>
        </p:nvSpPr>
        <p:spPr>
          <a:xfrm>
            <a:off x="2863472" y="2399932"/>
            <a:ext cx="2767891" cy="604967"/>
          </a:xfrm>
          <a:prstGeom prst="flowChartInputOutput">
            <a:avLst/>
          </a:prstGeom>
          <a:solidFill>
            <a:srgbClr val="FB9C25"/>
          </a:solidFill>
          <a:ln>
            <a:solidFill>
              <a:srgbClr val="FB9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if10000&gt;8000</a:t>
            </a:r>
          </a:p>
          <a:p>
            <a:pPr algn="ctr"/>
            <a:r>
              <a:rPr lang="en-US" altLang="zh-CN"/>
              <a:t>then  -8000</a:t>
            </a:r>
            <a:endParaRPr lang="zh-CN" altLang="en-US"/>
          </a:p>
        </p:txBody>
      </p:sp>
      <p:sp>
        <p:nvSpPr>
          <p:cNvPr id="8" name="流程图: 数据 7">
            <a:extLst>
              <a:ext uri="{FF2B5EF4-FFF2-40B4-BE49-F238E27FC236}">
                <a16:creationId xmlns:a16="http://schemas.microsoft.com/office/drawing/2014/main" id="{2AF67140-E73A-4C7C-8992-234EE1EF90A8}"/>
              </a:ext>
            </a:extLst>
          </p:cNvPr>
          <p:cNvSpPr/>
          <p:nvPr/>
        </p:nvSpPr>
        <p:spPr>
          <a:xfrm>
            <a:off x="2805666" y="3245146"/>
            <a:ext cx="2842195" cy="591503"/>
          </a:xfrm>
          <a:prstGeom prst="flowChartInputOutput">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if 10000&gt;5000</a:t>
            </a:r>
          </a:p>
          <a:p>
            <a:pPr algn="ctr"/>
            <a:r>
              <a:rPr lang="en-US" altLang="zh-CN"/>
              <a:t>then -5000</a:t>
            </a:r>
            <a:endParaRPr lang="zh-CN" altLang="en-US"/>
          </a:p>
        </p:txBody>
      </p:sp>
      <p:sp>
        <p:nvSpPr>
          <p:cNvPr id="9" name="矩形 8">
            <a:extLst>
              <a:ext uri="{FF2B5EF4-FFF2-40B4-BE49-F238E27FC236}">
                <a16:creationId xmlns:a16="http://schemas.microsoft.com/office/drawing/2014/main" id="{5A648954-8A8E-483D-94B5-AEAD89C3AFA9}"/>
              </a:ext>
            </a:extLst>
          </p:cNvPr>
          <p:cNvSpPr/>
          <p:nvPr/>
        </p:nvSpPr>
        <p:spPr>
          <a:xfrm>
            <a:off x="1473750" y="2361110"/>
            <a:ext cx="769763" cy="369332"/>
          </a:xfrm>
          <a:prstGeom prst="rect">
            <a:avLst/>
          </a:prstGeom>
        </p:spPr>
        <p:txBody>
          <a:bodyPr wrap="none">
            <a:spAutoFit/>
          </a:bodyPr>
          <a:lstStyle/>
          <a:p>
            <a:r>
              <a:rPr lang="en-US" altLang="zh-CN"/>
              <a:t>10000</a:t>
            </a:r>
            <a:endParaRPr lang="zh-CN" altLang="en-US"/>
          </a:p>
        </p:txBody>
      </p:sp>
      <p:sp>
        <p:nvSpPr>
          <p:cNvPr id="10" name="文本框 9">
            <a:extLst>
              <a:ext uri="{FF2B5EF4-FFF2-40B4-BE49-F238E27FC236}">
                <a16:creationId xmlns:a16="http://schemas.microsoft.com/office/drawing/2014/main" id="{C16697C9-4BF9-4C98-AA3C-D42C1B6F232C}"/>
              </a:ext>
            </a:extLst>
          </p:cNvPr>
          <p:cNvSpPr txBox="1"/>
          <p:nvPr/>
        </p:nvSpPr>
        <p:spPr>
          <a:xfrm>
            <a:off x="5656661" y="2333083"/>
            <a:ext cx="723275" cy="369332"/>
          </a:xfrm>
          <a:prstGeom prst="rect">
            <a:avLst/>
          </a:prstGeom>
          <a:noFill/>
        </p:spPr>
        <p:txBody>
          <a:bodyPr wrap="none" rtlCol="0">
            <a:spAutoFit/>
          </a:bodyPr>
          <a:lstStyle/>
          <a:p>
            <a:r>
              <a:rPr lang="en-US" altLang="zh-CN"/>
              <a:t>-8000</a:t>
            </a:r>
            <a:endParaRPr lang="zh-CN" altLang="en-US"/>
          </a:p>
        </p:txBody>
      </p:sp>
      <p:grpSp>
        <p:nvGrpSpPr>
          <p:cNvPr id="11" name="组合 10">
            <a:extLst>
              <a:ext uri="{FF2B5EF4-FFF2-40B4-BE49-F238E27FC236}">
                <a16:creationId xmlns:a16="http://schemas.microsoft.com/office/drawing/2014/main" id="{2C194ACF-7902-47C0-B16C-D4203DD5F4A2}"/>
              </a:ext>
            </a:extLst>
          </p:cNvPr>
          <p:cNvGrpSpPr/>
          <p:nvPr/>
        </p:nvGrpSpPr>
        <p:grpSpPr>
          <a:xfrm>
            <a:off x="6492153" y="2933292"/>
            <a:ext cx="1396118" cy="592766"/>
            <a:chOff x="4007675" y="2344939"/>
            <a:chExt cx="1396118" cy="592766"/>
          </a:xfrm>
          <a:solidFill>
            <a:srgbClr val="FB9C25"/>
          </a:solidFill>
        </p:grpSpPr>
        <p:sp>
          <p:nvSpPr>
            <p:cNvPr id="12" name="矩形 11">
              <a:extLst>
                <a:ext uri="{FF2B5EF4-FFF2-40B4-BE49-F238E27FC236}">
                  <a16:creationId xmlns:a16="http://schemas.microsoft.com/office/drawing/2014/main" id="{4A7DFBAA-0CF0-414B-8DDD-C0C692EFB0F1}"/>
                </a:ext>
              </a:extLst>
            </p:cNvPr>
            <p:cNvSpPr/>
            <p:nvPr/>
          </p:nvSpPr>
          <p:spPr>
            <a:xfrm>
              <a:off x="4007675" y="2344939"/>
              <a:ext cx="1396118" cy="59276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383FB286-3210-460A-BF3B-EA1FE5B7332A}"/>
                </a:ext>
              </a:extLst>
            </p:cNvPr>
            <p:cNvSpPr txBox="1"/>
            <p:nvPr/>
          </p:nvSpPr>
          <p:spPr>
            <a:xfrm>
              <a:off x="4367187" y="2431451"/>
              <a:ext cx="652743" cy="369332"/>
            </a:xfrm>
            <a:prstGeom prst="rect">
              <a:avLst/>
            </a:prstGeom>
            <a:grpFill/>
          </p:spPr>
          <p:style>
            <a:lnRef idx="2">
              <a:schemeClr val="accent6"/>
            </a:lnRef>
            <a:fillRef idx="1">
              <a:schemeClr val="lt1"/>
            </a:fillRef>
            <a:effectRef idx="0">
              <a:schemeClr val="accent6"/>
            </a:effectRef>
            <a:fontRef idx="minor">
              <a:schemeClr val="dk1"/>
            </a:fontRef>
          </p:style>
          <p:txBody>
            <a:bodyPr wrap="none" rtlCol="0">
              <a:spAutoFit/>
            </a:bodyPr>
            <a:lstStyle/>
            <a:p>
              <a:r>
                <a:rPr lang="en-US" altLang="zh-CN"/>
                <a:t>2000</a:t>
              </a:r>
              <a:endParaRPr lang="zh-CN" altLang="en-US"/>
            </a:p>
          </p:txBody>
        </p:sp>
      </p:grpSp>
      <p:cxnSp>
        <p:nvCxnSpPr>
          <p:cNvPr id="14" name="直接连接符 13">
            <a:extLst>
              <a:ext uri="{FF2B5EF4-FFF2-40B4-BE49-F238E27FC236}">
                <a16:creationId xmlns:a16="http://schemas.microsoft.com/office/drawing/2014/main" id="{CB1DA7ED-C0F3-400A-BB23-4CB2C674934C}"/>
              </a:ext>
            </a:extLst>
          </p:cNvPr>
          <p:cNvCxnSpPr>
            <a:cxnSpLocks/>
            <a:endCxn id="8" idx="2"/>
          </p:cNvCxnSpPr>
          <p:nvPr/>
        </p:nvCxnSpPr>
        <p:spPr>
          <a:xfrm>
            <a:off x="2013820" y="3423601"/>
            <a:ext cx="1076066" cy="117297"/>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CD26B062-D480-4830-9511-63027C23E52B}"/>
              </a:ext>
            </a:extLst>
          </p:cNvPr>
          <p:cNvCxnSpPr>
            <a:cxnSpLocks/>
          </p:cNvCxnSpPr>
          <p:nvPr/>
        </p:nvCxnSpPr>
        <p:spPr>
          <a:xfrm flipV="1">
            <a:off x="1773579" y="2519207"/>
            <a:ext cx="1495638" cy="372210"/>
          </a:xfrm>
          <a:prstGeom prst="line">
            <a:avLst/>
          </a:prstGeom>
          <a:ln w="76200">
            <a:solidFill>
              <a:srgbClr val="FB9C25"/>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2A307056-A3F3-40BA-BA69-973F181FDB75}"/>
              </a:ext>
            </a:extLst>
          </p:cNvPr>
          <p:cNvCxnSpPr/>
          <p:nvPr/>
        </p:nvCxnSpPr>
        <p:spPr>
          <a:xfrm>
            <a:off x="5362132" y="2744665"/>
            <a:ext cx="911600" cy="208534"/>
          </a:xfrm>
          <a:prstGeom prst="line">
            <a:avLst/>
          </a:prstGeom>
          <a:ln w="76200">
            <a:solidFill>
              <a:srgbClr val="FB9C25"/>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0C281C2B-535F-4C79-9BAC-D122D452B9D5}"/>
              </a:ext>
            </a:extLst>
          </p:cNvPr>
          <p:cNvSpPr txBox="1"/>
          <p:nvPr/>
        </p:nvSpPr>
        <p:spPr>
          <a:xfrm>
            <a:off x="5545800" y="3585110"/>
            <a:ext cx="723275" cy="369332"/>
          </a:xfrm>
          <a:prstGeom prst="rect">
            <a:avLst/>
          </a:prstGeom>
          <a:noFill/>
        </p:spPr>
        <p:txBody>
          <a:bodyPr wrap="none" rtlCol="0">
            <a:spAutoFit/>
          </a:bodyPr>
          <a:lstStyle/>
          <a:p>
            <a:r>
              <a:rPr lang="en-US" altLang="zh-CN"/>
              <a:t>-5000</a:t>
            </a:r>
            <a:endParaRPr lang="zh-CN" altLang="en-US"/>
          </a:p>
        </p:txBody>
      </p:sp>
      <p:cxnSp>
        <p:nvCxnSpPr>
          <p:cNvPr id="18" name="直接连接符 17">
            <a:extLst>
              <a:ext uri="{FF2B5EF4-FFF2-40B4-BE49-F238E27FC236}">
                <a16:creationId xmlns:a16="http://schemas.microsoft.com/office/drawing/2014/main" id="{DB13995A-A49C-4B99-90D5-573CB2B3C185}"/>
              </a:ext>
            </a:extLst>
          </p:cNvPr>
          <p:cNvCxnSpPr/>
          <p:nvPr/>
        </p:nvCxnSpPr>
        <p:spPr>
          <a:xfrm flipV="1">
            <a:off x="5305681" y="3289107"/>
            <a:ext cx="1054730" cy="364232"/>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2DF1C12C-0EA1-42CB-A30C-FDF897D8247D}"/>
              </a:ext>
            </a:extLst>
          </p:cNvPr>
          <p:cNvSpPr/>
          <p:nvPr/>
        </p:nvSpPr>
        <p:spPr>
          <a:xfrm>
            <a:off x="6430974" y="2884611"/>
            <a:ext cx="1705252" cy="751790"/>
          </a:xfrm>
          <a:prstGeom prst="rect">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-3000</a:t>
            </a:r>
            <a:endParaRPr lang="zh-CN" altLang="en-US"/>
          </a:p>
        </p:txBody>
      </p:sp>
      <p:sp>
        <p:nvSpPr>
          <p:cNvPr id="20" name="矩形 19">
            <a:extLst>
              <a:ext uri="{FF2B5EF4-FFF2-40B4-BE49-F238E27FC236}">
                <a16:creationId xmlns:a16="http://schemas.microsoft.com/office/drawing/2014/main" id="{D22728CF-07EB-4151-A119-B719FD5A3D6A}"/>
              </a:ext>
            </a:extLst>
          </p:cNvPr>
          <p:cNvSpPr/>
          <p:nvPr/>
        </p:nvSpPr>
        <p:spPr>
          <a:xfrm>
            <a:off x="287392" y="856856"/>
            <a:ext cx="4641014" cy="1569660"/>
          </a:xfrm>
          <a:prstGeom prst="rect">
            <a:avLst/>
          </a:prstGeom>
        </p:spPr>
        <p:txBody>
          <a:bodyPr wrap="none">
            <a:spAutoFit/>
          </a:bodyPr>
          <a:lstStyle/>
          <a:p>
            <a:pPr marL="342900" indent="-342900">
              <a:buFont typeface="Wingdings" panose="05000000000000000000" pitchFamily="2" charset="2"/>
              <a:buChar char="Ø"/>
            </a:pPr>
            <a:r>
              <a:rPr lang="zh-CN" altLang="en-US" sz="2400" b="1">
                <a:solidFill>
                  <a:srgbClr val="007C6A"/>
                </a:solidFill>
                <a:latin typeface="Verdana" panose="020B0604030504040204" pitchFamily="34" charset="0"/>
              </a:rPr>
              <a:t>两个请求</a:t>
            </a:r>
            <a:endParaRPr lang="en-US" altLang="zh-CN" sz="2400" b="1">
              <a:solidFill>
                <a:srgbClr val="007C6A"/>
              </a:solidFill>
              <a:latin typeface="Verdana" panose="020B0604030504040204" pitchFamily="34" charset="0"/>
            </a:endParaRPr>
          </a:p>
          <a:p>
            <a:pPr marL="800100" lvl="1" indent="-342900">
              <a:buFont typeface="Wingdings" panose="05000000000000000000" pitchFamily="2" charset="2"/>
              <a:buChar char="Ø"/>
            </a:pPr>
            <a:r>
              <a:rPr lang="zh-CN" altLang="en-US" sz="2400" b="1">
                <a:solidFill>
                  <a:srgbClr val="007C6A"/>
                </a:solidFill>
                <a:latin typeface="Verdana" panose="020B0604030504040204" pitchFamily="34" charset="0"/>
              </a:rPr>
              <a:t>一个请求想给金额减</a:t>
            </a:r>
            <a:r>
              <a:rPr lang="en-US" altLang="zh-CN" sz="2400" b="1">
                <a:solidFill>
                  <a:srgbClr val="007C6A"/>
                </a:solidFill>
                <a:latin typeface="Verdana" panose="020B0604030504040204" pitchFamily="34" charset="0"/>
              </a:rPr>
              <a:t>8000</a:t>
            </a:r>
          </a:p>
          <a:p>
            <a:pPr marL="800100" lvl="1" indent="-342900">
              <a:buFont typeface="Wingdings" panose="05000000000000000000" pitchFamily="2" charset="2"/>
              <a:buChar char="Ø"/>
            </a:pPr>
            <a:r>
              <a:rPr lang="zh-CN" altLang="en-US" sz="2400" b="1">
                <a:solidFill>
                  <a:srgbClr val="007C6A"/>
                </a:solidFill>
                <a:latin typeface="Verdana" panose="020B0604030504040204" pitchFamily="34" charset="0"/>
              </a:rPr>
              <a:t>一个请求想给金额减</a:t>
            </a:r>
            <a:r>
              <a:rPr lang="en-US" altLang="zh-CN" sz="2400" b="1">
                <a:solidFill>
                  <a:srgbClr val="007C6A"/>
                </a:solidFill>
                <a:latin typeface="Verdana" panose="020B0604030504040204" pitchFamily="34" charset="0"/>
              </a:rPr>
              <a:t>5000</a:t>
            </a:r>
          </a:p>
          <a:p>
            <a:pPr marL="800100" lvl="1" indent="-342900">
              <a:buFont typeface="Wingdings" panose="05000000000000000000" pitchFamily="2" charset="2"/>
              <a:buChar char="Ø"/>
            </a:pPr>
            <a:r>
              <a:rPr lang="zh-CN" altLang="en-US" sz="2400" b="1">
                <a:solidFill>
                  <a:srgbClr val="007C6A"/>
                </a:solidFill>
                <a:latin typeface="Verdana" panose="020B0604030504040204" pitchFamily="34" charset="0"/>
              </a:rPr>
              <a:t>一个请求想给金额减</a:t>
            </a:r>
            <a:r>
              <a:rPr lang="en-US" altLang="zh-CN" sz="2400" b="1">
                <a:solidFill>
                  <a:srgbClr val="007C6A"/>
                </a:solidFill>
                <a:latin typeface="Verdana" panose="020B0604030504040204" pitchFamily="34" charset="0"/>
              </a:rPr>
              <a:t>1000</a:t>
            </a:r>
          </a:p>
        </p:txBody>
      </p:sp>
      <p:sp>
        <p:nvSpPr>
          <p:cNvPr id="21" name="矩形 20">
            <a:extLst>
              <a:ext uri="{FF2B5EF4-FFF2-40B4-BE49-F238E27FC236}">
                <a16:creationId xmlns:a16="http://schemas.microsoft.com/office/drawing/2014/main" id="{E33585D5-027E-4EEB-91A7-03C6B83648C8}"/>
              </a:ext>
            </a:extLst>
          </p:cNvPr>
          <p:cNvSpPr/>
          <p:nvPr/>
        </p:nvSpPr>
        <p:spPr>
          <a:xfrm>
            <a:off x="287392" y="400110"/>
            <a:ext cx="2696572" cy="461665"/>
          </a:xfrm>
          <a:prstGeom prst="rect">
            <a:avLst/>
          </a:prstGeom>
        </p:spPr>
        <p:txBody>
          <a:bodyPr wrap="none">
            <a:spAutoFit/>
          </a:bodyPr>
          <a:lstStyle/>
          <a:p>
            <a:pPr marL="342900" indent="-342900">
              <a:buFont typeface="Wingdings" panose="05000000000000000000" pitchFamily="2" charset="2"/>
              <a:buChar char="Ø"/>
            </a:pPr>
            <a:r>
              <a:rPr lang="zh-CN" altLang="en-US" sz="2400" b="1">
                <a:solidFill>
                  <a:srgbClr val="007C6A"/>
                </a:solidFill>
                <a:latin typeface="Verdana" panose="020B0604030504040204" pitchFamily="34" charset="0"/>
              </a:rPr>
              <a:t>事务冲突的问题</a:t>
            </a:r>
            <a:endParaRPr lang="en-US" altLang="zh-CN" sz="2400" b="1">
              <a:solidFill>
                <a:srgbClr val="007C6A"/>
              </a:solidFill>
              <a:latin typeface="Verdana" panose="020B0604030504040204" pitchFamily="34" charset="0"/>
            </a:endParaRPr>
          </a:p>
        </p:txBody>
      </p:sp>
      <p:sp>
        <p:nvSpPr>
          <p:cNvPr id="22" name="矩形 21">
            <a:extLst>
              <a:ext uri="{FF2B5EF4-FFF2-40B4-BE49-F238E27FC236}">
                <a16:creationId xmlns:a16="http://schemas.microsoft.com/office/drawing/2014/main" id="{181D37CD-95C0-47BE-920C-A6843D82CAFE}"/>
              </a:ext>
            </a:extLst>
          </p:cNvPr>
          <p:cNvSpPr/>
          <p:nvPr/>
        </p:nvSpPr>
        <p:spPr>
          <a:xfrm>
            <a:off x="1982812" y="3073113"/>
            <a:ext cx="769763" cy="369332"/>
          </a:xfrm>
          <a:prstGeom prst="rect">
            <a:avLst/>
          </a:prstGeom>
        </p:spPr>
        <p:txBody>
          <a:bodyPr wrap="none">
            <a:spAutoFit/>
          </a:bodyPr>
          <a:lstStyle/>
          <a:p>
            <a:r>
              <a:rPr lang="en-US" altLang="zh-CN"/>
              <a:t>10000</a:t>
            </a:r>
            <a:endParaRPr lang="zh-CN" altLang="en-US"/>
          </a:p>
        </p:txBody>
      </p:sp>
      <p:sp>
        <p:nvSpPr>
          <p:cNvPr id="23" name="流程图: 数据 22">
            <a:extLst>
              <a:ext uri="{FF2B5EF4-FFF2-40B4-BE49-F238E27FC236}">
                <a16:creationId xmlns:a16="http://schemas.microsoft.com/office/drawing/2014/main" id="{061278C2-7D64-457B-ABE6-51A1502C91F6}"/>
              </a:ext>
            </a:extLst>
          </p:cNvPr>
          <p:cNvSpPr/>
          <p:nvPr/>
        </p:nvSpPr>
        <p:spPr>
          <a:xfrm>
            <a:off x="2811735" y="4224858"/>
            <a:ext cx="2871363" cy="690264"/>
          </a:xfrm>
          <a:prstGeom prst="flowChartInputOutpu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if 10000&gt;1000</a:t>
            </a:r>
          </a:p>
          <a:p>
            <a:pPr algn="ctr"/>
            <a:r>
              <a:rPr lang="en-US" altLang="zh-CN"/>
              <a:t>then -1000</a:t>
            </a:r>
            <a:endParaRPr lang="zh-CN" altLang="en-US"/>
          </a:p>
        </p:txBody>
      </p:sp>
      <p:cxnSp>
        <p:nvCxnSpPr>
          <p:cNvPr id="24" name="直接连接符 23">
            <a:extLst>
              <a:ext uri="{FF2B5EF4-FFF2-40B4-BE49-F238E27FC236}">
                <a16:creationId xmlns:a16="http://schemas.microsoft.com/office/drawing/2014/main" id="{E38CD6DF-DE99-4E42-8E06-934A917E09E2}"/>
              </a:ext>
            </a:extLst>
          </p:cNvPr>
          <p:cNvCxnSpPr>
            <a:cxnSpLocks/>
          </p:cNvCxnSpPr>
          <p:nvPr/>
        </p:nvCxnSpPr>
        <p:spPr>
          <a:xfrm flipV="1">
            <a:off x="5545800" y="3834099"/>
            <a:ext cx="1165683" cy="735891"/>
          </a:xfrm>
          <a:prstGeom prst="line">
            <a:avLst/>
          </a:prstGeom>
          <a:ln w="76200">
            <a:solidFill>
              <a:srgbClr val="002060"/>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E118B97F-F021-49C0-A96C-C8A0C613E0BB}"/>
              </a:ext>
            </a:extLst>
          </p:cNvPr>
          <p:cNvCxnSpPr>
            <a:cxnSpLocks/>
          </p:cNvCxnSpPr>
          <p:nvPr/>
        </p:nvCxnSpPr>
        <p:spPr>
          <a:xfrm>
            <a:off x="1858631" y="3891049"/>
            <a:ext cx="1187354" cy="652007"/>
          </a:xfrm>
          <a:prstGeom prst="line">
            <a:avLst/>
          </a:prstGeom>
          <a:ln w="76200">
            <a:solidFill>
              <a:srgbClr val="002060"/>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9FA5CDA1-0820-46C3-9447-8964771CEAB7}"/>
              </a:ext>
            </a:extLst>
          </p:cNvPr>
          <p:cNvSpPr txBox="1"/>
          <p:nvPr/>
        </p:nvSpPr>
        <p:spPr>
          <a:xfrm>
            <a:off x="5888234" y="4314599"/>
            <a:ext cx="723275" cy="369332"/>
          </a:xfrm>
          <a:prstGeom prst="rect">
            <a:avLst/>
          </a:prstGeom>
          <a:noFill/>
        </p:spPr>
        <p:txBody>
          <a:bodyPr wrap="none" rtlCol="0">
            <a:spAutoFit/>
          </a:bodyPr>
          <a:lstStyle/>
          <a:p>
            <a:r>
              <a:rPr lang="en-US" altLang="zh-CN"/>
              <a:t>-1000</a:t>
            </a:r>
            <a:endParaRPr lang="zh-CN" altLang="en-US"/>
          </a:p>
        </p:txBody>
      </p:sp>
      <p:sp>
        <p:nvSpPr>
          <p:cNvPr id="27" name="矩形 26">
            <a:extLst>
              <a:ext uri="{FF2B5EF4-FFF2-40B4-BE49-F238E27FC236}">
                <a16:creationId xmlns:a16="http://schemas.microsoft.com/office/drawing/2014/main" id="{A4496EE6-5BA6-4D78-9CF3-8C82472FEE11}"/>
              </a:ext>
            </a:extLst>
          </p:cNvPr>
          <p:cNvSpPr/>
          <p:nvPr/>
        </p:nvSpPr>
        <p:spPr>
          <a:xfrm>
            <a:off x="2304856" y="3870778"/>
            <a:ext cx="769763" cy="369332"/>
          </a:xfrm>
          <a:prstGeom prst="rect">
            <a:avLst/>
          </a:prstGeom>
        </p:spPr>
        <p:txBody>
          <a:bodyPr wrap="none">
            <a:spAutoFit/>
          </a:bodyPr>
          <a:lstStyle/>
          <a:p>
            <a:r>
              <a:rPr lang="en-US" altLang="zh-CN"/>
              <a:t>10000</a:t>
            </a:r>
            <a:endParaRPr lang="zh-CN" altLang="en-US"/>
          </a:p>
        </p:txBody>
      </p:sp>
      <p:sp>
        <p:nvSpPr>
          <p:cNvPr id="28" name="矩形 27">
            <a:extLst>
              <a:ext uri="{FF2B5EF4-FFF2-40B4-BE49-F238E27FC236}">
                <a16:creationId xmlns:a16="http://schemas.microsoft.com/office/drawing/2014/main" id="{61FAC074-F705-4024-8D7B-4E8A2B8EF037}"/>
              </a:ext>
            </a:extLst>
          </p:cNvPr>
          <p:cNvSpPr/>
          <p:nvPr/>
        </p:nvSpPr>
        <p:spPr>
          <a:xfrm>
            <a:off x="6339638" y="2774267"/>
            <a:ext cx="2171347" cy="9832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-4000</a:t>
            </a:r>
            <a:endParaRPr lang="zh-CN" altLang="en-US"/>
          </a:p>
        </p:txBody>
      </p:sp>
    </p:spTree>
    <p:custDataLst>
      <p:tags r:id="rId1"/>
    </p:custDataLst>
    <p:extLst>
      <p:ext uri="{BB962C8B-B14F-4D97-AF65-F5344CB8AC3E}">
        <p14:creationId xmlns:p14="http://schemas.microsoft.com/office/powerpoint/2010/main" val="95978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500"/>
                                        <p:tgtEl>
                                          <p:spTgt spid="2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fade">
                                      <p:cBhvr>
                                        <p:cTn id="51" dur="500"/>
                                        <p:tgtEl>
                                          <p:spTgt spid="10"/>
                                        </p:tgtEl>
                                      </p:cBhvr>
                                    </p:animEffect>
                                  </p:childTnLst>
                                </p:cTn>
                              </p:par>
                              <p:par>
                                <p:cTn id="52" presetID="10" presetClass="entr" presetSubtype="0" fill="hold" nodeType="with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500"/>
                                        <p:tgtEl>
                                          <p:spTgt spid="16"/>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fade">
                                      <p:cBhvr>
                                        <p:cTn id="59" dur="500"/>
                                        <p:tgtEl>
                                          <p:spTgt spid="11"/>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500"/>
                                        <p:tgtEl>
                                          <p:spTgt spid="18"/>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500"/>
                                        <p:tgtEl>
                                          <p:spTgt spid="17"/>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fade">
                                      <p:cBhvr>
                                        <p:cTn id="72" dur="500"/>
                                        <p:tgtEl>
                                          <p:spTgt spid="19"/>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6"/>
                                        </p:tgtEl>
                                        <p:attrNameLst>
                                          <p:attrName>style.visibility</p:attrName>
                                        </p:attrNameLst>
                                      </p:cBhvr>
                                      <p:to>
                                        <p:strVal val="visible"/>
                                      </p:to>
                                    </p:set>
                                    <p:animEffect transition="in" filter="fade">
                                      <p:cBhvr>
                                        <p:cTn id="80" dur="500"/>
                                        <p:tgtEl>
                                          <p:spTgt spid="26"/>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28"/>
                                        </p:tgtEl>
                                        <p:attrNameLst>
                                          <p:attrName>style.visibility</p:attrName>
                                        </p:attrNameLst>
                                      </p:cBhvr>
                                      <p:to>
                                        <p:strVal val="visible"/>
                                      </p:to>
                                    </p:set>
                                    <p:animEffect transition="in" filter="fade">
                                      <p:cBhvr>
                                        <p:cTn id="8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p:bldP spid="10" grpId="0"/>
      <p:bldP spid="17" grpId="0"/>
      <p:bldP spid="19" grpId="0" animBg="1"/>
      <p:bldP spid="22" grpId="0"/>
      <p:bldP spid="23" grpId="0" animBg="1"/>
      <p:bldP spid="26" grpId="0"/>
      <p:bldP spid="27" grpId="0"/>
      <p:bldP spid="2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a:ln/>
                <a:effectLst>
                  <a:outerShdw blurRad="38100" dist="19050" dir="2700000" algn="tl" rotWithShape="0">
                    <a:schemeClr val="dk1">
                      <a:alpha val="40000"/>
                    </a:schemeClr>
                  </a:outerShdw>
                </a:effectLst>
              </a:rPr>
              <a:t>Redis</a:t>
            </a:r>
            <a:r>
              <a:rPr lang="zh-CN" altLang="en-US" sz="2000">
                <a:ln/>
                <a:effectLst>
                  <a:outerShdw blurRad="38100" dist="19050" dir="2700000" algn="tl" rotWithShape="0">
                    <a:schemeClr val="dk1">
                      <a:alpha val="40000"/>
                    </a:schemeClr>
                  </a:outerShdw>
                </a:effectLst>
              </a:rPr>
              <a:t>事务</a:t>
            </a:r>
            <a:endParaRPr lang="en-US" altLang="zh-CN" sz="2000">
              <a:ln/>
              <a:effectLst>
                <a:outerShdw blurRad="38100" dist="19050" dir="2700000" algn="tl" rotWithShape="0">
                  <a:schemeClr val="dk1">
                    <a:alpha val="40000"/>
                  </a:schemeClr>
                </a:outerShdw>
              </a:effectLst>
            </a:endParaRPr>
          </a:p>
        </p:txBody>
      </p:sp>
      <p:sp>
        <p:nvSpPr>
          <p:cNvPr id="77" name="矩形 76">
            <a:extLst>
              <a:ext uri="{FF2B5EF4-FFF2-40B4-BE49-F238E27FC236}">
                <a16:creationId xmlns:a16="http://schemas.microsoft.com/office/drawing/2014/main" id="{992C28F6-1080-4042-897E-A73DB31910EA}"/>
              </a:ext>
            </a:extLst>
          </p:cNvPr>
          <p:cNvSpPr/>
          <p:nvPr/>
        </p:nvSpPr>
        <p:spPr>
          <a:xfrm>
            <a:off x="0" y="400110"/>
            <a:ext cx="1651744" cy="461665"/>
          </a:xfrm>
          <a:prstGeom prst="rect">
            <a:avLst/>
          </a:prstGeom>
        </p:spPr>
        <p:txBody>
          <a:bodyPr wrap="square">
            <a:spAutoFit/>
          </a:bodyPr>
          <a:lstStyle/>
          <a:p>
            <a:pPr marL="342900" indent="-342900">
              <a:buFont typeface="Wingdings" panose="05000000000000000000" pitchFamily="2" charset="2"/>
              <a:buChar char="Ø"/>
            </a:pPr>
            <a:r>
              <a:rPr lang="zh-CN" altLang="en-US" sz="2400" b="1" dirty="0">
                <a:solidFill>
                  <a:srgbClr val="007C6A"/>
                </a:solidFill>
                <a:latin typeface="Verdana" panose="020B0604030504040204" pitchFamily="34" charset="0"/>
              </a:rPr>
              <a:t>悲观锁</a:t>
            </a:r>
            <a:endParaRPr lang="en-US" altLang="zh-CN" sz="2400" b="1" dirty="0">
              <a:solidFill>
                <a:srgbClr val="007C6A"/>
              </a:solidFill>
              <a:latin typeface="Verdana" panose="020B0604030504040204" pitchFamily="34" charset="0"/>
            </a:endParaRPr>
          </a:p>
        </p:txBody>
      </p:sp>
      <p:sp>
        <p:nvSpPr>
          <p:cNvPr id="78" name="矩形 77">
            <a:extLst>
              <a:ext uri="{FF2B5EF4-FFF2-40B4-BE49-F238E27FC236}">
                <a16:creationId xmlns:a16="http://schemas.microsoft.com/office/drawing/2014/main" id="{9AF3CEB1-9DAD-4342-A0C5-64F5F95D9F2F}"/>
              </a:ext>
            </a:extLst>
          </p:cNvPr>
          <p:cNvSpPr/>
          <p:nvPr/>
        </p:nvSpPr>
        <p:spPr>
          <a:xfrm>
            <a:off x="129042" y="1230950"/>
            <a:ext cx="1728809" cy="592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10000</a:t>
            </a:r>
            <a:endParaRPr lang="zh-CN" altLang="en-US"/>
          </a:p>
        </p:txBody>
      </p:sp>
      <p:sp>
        <p:nvSpPr>
          <p:cNvPr id="79" name="矩形 78">
            <a:extLst>
              <a:ext uri="{FF2B5EF4-FFF2-40B4-BE49-F238E27FC236}">
                <a16:creationId xmlns:a16="http://schemas.microsoft.com/office/drawing/2014/main" id="{A44BFCAA-238C-4469-9EB3-7264652C18D0}"/>
              </a:ext>
            </a:extLst>
          </p:cNvPr>
          <p:cNvSpPr/>
          <p:nvPr/>
        </p:nvSpPr>
        <p:spPr>
          <a:xfrm>
            <a:off x="3490586" y="1165500"/>
            <a:ext cx="1580496" cy="592766"/>
          </a:xfrm>
          <a:prstGeom prst="rect">
            <a:avLst/>
          </a:prstGeom>
          <a:solidFill>
            <a:schemeClr val="accent2">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a:t>2000</a:t>
            </a:r>
            <a:endParaRPr lang="zh-CN" altLang="en-US"/>
          </a:p>
        </p:txBody>
      </p:sp>
      <p:sp>
        <p:nvSpPr>
          <p:cNvPr id="80" name="矩形 79">
            <a:extLst>
              <a:ext uri="{FF2B5EF4-FFF2-40B4-BE49-F238E27FC236}">
                <a16:creationId xmlns:a16="http://schemas.microsoft.com/office/drawing/2014/main" id="{7A8C8C78-F588-4441-BE48-59419C8D2152}"/>
              </a:ext>
            </a:extLst>
          </p:cNvPr>
          <p:cNvSpPr/>
          <p:nvPr/>
        </p:nvSpPr>
        <p:spPr>
          <a:xfrm>
            <a:off x="7061495" y="1099524"/>
            <a:ext cx="1669144" cy="592766"/>
          </a:xfrm>
          <a:prstGeom prst="rect">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2000</a:t>
            </a:r>
            <a:endParaRPr lang="zh-CN" altLang="en-US"/>
          </a:p>
        </p:txBody>
      </p:sp>
      <p:sp>
        <p:nvSpPr>
          <p:cNvPr id="81" name="流程图: 数据 80">
            <a:extLst>
              <a:ext uri="{FF2B5EF4-FFF2-40B4-BE49-F238E27FC236}">
                <a16:creationId xmlns:a16="http://schemas.microsoft.com/office/drawing/2014/main" id="{6DE30164-CDFE-49B4-AC07-376EE836EEF5}"/>
              </a:ext>
            </a:extLst>
          </p:cNvPr>
          <p:cNvSpPr/>
          <p:nvPr/>
        </p:nvSpPr>
        <p:spPr>
          <a:xfrm>
            <a:off x="4725468" y="1863555"/>
            <a:ext cx="2685036" cy="462835"/>
          </a:xfrm>
          <a:prstGeom prst="flowChartInputOutput">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if 2000&gt;5000</a:t>
            </a:r>
          </a:p>
          <a:p>
            <a:pPr algn="ctr"/>
            <a:r>
              <a:rPr lang="en-US" altLang="zh-CN"/>
              <a:t>then -5000</a:t>
            </a:r>
            <a:endParaRPr lang="zh-CN" altLang="en-US"/>
          </a:p>
        </p:txBody>
      </p:sp>
      <p:sp>
        <p:nvSpPr>
          <p:cNvPr id="82" name="矩形 81">
            <a:extLst>
              <a:ext uri="{FF2B5EF4-FFF2-40B4-BE49-F238E27FC236}">
                <a16:creationId xmlns:a16="http://schemas.microsoft.com/office/drawing/2014/main" id="{72B21BD5-6A90-4F3E-A943-AFB0B4B3B133}"/>
              </a:ext>
            </a:extLst>
          </p:cNvPr>
          <p:cNvSpPr/>
          <p:nvPr/>
        </p:nvSpPr>
        <p:spPr>
          <a:xfrm>
            <a:off x="429628" y="805032"/>
            <a:ext cx="871422" cy="369332"/>
          </a:xfrm>
          <a:prstGeom prst="rect">
            <a:avLst/>
          </a:prstGeom>
        </p:spPr>
        <p:txBody>
          <a:bodyPr wrap="square">
            <a:spAutoFit/>
          </a:bodyPr>
          <a:lstStyle/>
          <a:p>
            <a:r>
              <a:rPr lang="en-US" altLang="zh-CN"/>
              <a:t>10000</a:t>
            </a:r>
            <a:endParaRPr lang="zh-CN" altLang="en-US"/>
          </a:p>
        </p:txBody>
      </p:sp>
      <p:sp>
        <p:nvSpPr>
          <p:cNvPr id="83" name="文本框 82">
            <a:extLst>
              <a:ext uri="{FF2B5EF4-FFF2-40B4-BE49-F238E27FC236}">
                <a16:creationId xmlns:a16="http://schemas.microsoft.com/office/drawing/2014/main" id="{17201C34-727C-4E5A-8EF7-0FA6C25CC246}"/>
              </a:ext>
            </a:extLst>
          </p:cNvPr>
          <p:cNvSpPr txBox="1"/>
          <p:nvPr/>
        </p:nvSpPr>
        <p:spPr>
          <a:xfrm>
            <a:off x="4371891" y="584677"/>
            <a:ext cx="738947" cy="369332"/>
          </a:xfrm>
          <a:prstGeom prst="rect">
            <a:avLst/>
          </a:prstGeom>
          <a:noFill/>
        </p:spPr>
        <p:txBody>
          <a:bodyPr wrap="square" rtlCol="0">
            <a:spAutoFit/>
          </a:bodyPr>
          <a:lstStyle/>
          <a:p>
            <a:r>
              <a:rPr lang="en-US" altLang="zh-CN"/>
              <a:t>2000</a:t>
            </a:r>
            <a:endParaRPr lang="zh-CN" altLang="en-US"/>
          </a:p>
        </p:txBody>
      </p:sp>
      <p:cxnSp>
        <p:nvCxnSpPr>
          <p:cNvPr id="84" name="直接连接符 83">
            <a:extLst>
              <a:ext uri="{FF2B5EF4-FFF2-40B4-BE49-F238E27FC236}">
                <a16:creationId xmlns:a16="http://schemas.microsoft.com/office/drawing/2014/main" id="{BC36D7CF-15DF-4CE7-91BC-6D26DAD7504C}"/>
              </a:ext>
            </a:extLst>
          </p:cNvPr>
          <p:cNvCxnSpPr>
            <a:cxnSpLocks/>
          </p:cNvCxnSpPr>
          <p:nvPr/>
        </p:nvCxnSpPr>
        <p:spPr>
          <a:xfrm>
            <a:off x="964271" y="1868001"/>
            <a:ext cx="1396984" cy="391224"/>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85" name="直接连接符 84">
            <a:extLst>
              <a:ext uri="{FF2B5EF4-FFF2-40B4-BE49-F238E27FC236}">
                <a16:creationId xmlns:a16="http://schemas.microsoft.com/office/drawing/2014/main" id="{1AC31572-0C27-423D-8524-C9C0E60C6139}"/>
              </a:ext>
            </a:extLst>
          </p:cNvPr>
          <p:cNvCxnSpPr>
            <a:cxnSpLocks/>
            <a:stCxn id="78" idx="0"/>
          </p:cNvCxnSpPr>
          <p:nvPr/>
        </p:nvCxnSpPr>
        <p:spPr>
          <a:xfrm flipV="1">
            <a:off x="993447" y="701098"/>
            <a:ext cx="828330" cy="529852"/>
          </a:xfrm>
          <a:prstGeom prst="line">
            <a:avLst/>
          </a:prstGeom>
          <a:ln w="76200">
            <a:solidFill>
              <a:srgbClr val="FB9C25"/>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86" name="直接连接符 85">
            <a:extLst>
              <a:ext uri="{FF2B5EF4-FFF2-40B4-BE49-F238E27FC236}">
                <a16:creationId xmlns:a16="http://schemas.microsoft.com/office/drawing/2014/main" id="{AB3135F5-5DD2-4FEF-A792-716824DB1025}"/>
              </a:ext>
            </a:extLst>
          </p:cNvPr>
          <p:cNvCxnSpPr>
            <a:cxnSpLocks/>
          </p:cNvCxnSpPr>
          <p:nvPr/>
        </p:nvCxnSpPr>
        <p:spPr>
          <a:xfrm>
            <a:off x="4092983" y="807184"/>
            <a:ext cx="489380" cy="319287"/>
          </a:xfrm>
          <a:prstGeom prst="line">
            <a:avLst/>
          </a:prstGeom>
          <a:ln w="76200">
            <a:solidFill>
              <a:srgbClr val="FB9C25"/>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87" name="直接连接符 86">
            <a:extLst>
              <a:ext uri="{FF2B5EF4-FFF2-40B4-BE49-F238E27FC236}">
                <a16:creationId xmlns:a16="http://schemas.microsoft.com/office/drawing/2014/main" id="{D072CF03-9BDD-4F76-8614-86794E845B88}"/>
              </a:ext>
            </a:extLst>
          </p:cNvPr>
          <p:cNvCxnSpPr>
            <a:cxnSpLocks/>
          </p:cNvCxnSpPr>
          <p:nvPr/>
        </p:nvCxnSpPr>
        <p:spPr>
          <a:xfrm>
            <a:off x="4391283" y="1831867"/>
            <a:ext cx="719555" cy="267949"/>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88" name="直接连接符 87">
            <a:extLst>
              <a:ext uri="{FF2B5EF4-FFF2-40B4-BE49-F238E27FC236}">
                <a16:creationId xmlns:a16="http://schemas.microsoft.com/office/drawing/2014/main" id="{95847FFC-2FB1-4707-BF63-09CBBF1ECD18}"/>
              </a:ext>
            </a:extLst>
          </p:cNvPr>
          <p:cNvCxnSpPr>
            <a:cxnSpLocks/>
          </p:cNvCxnSpPr>
          <p:nvPr/>
        </p:nvCxnSpPr>
        <p:spPr>
          <a:xfrm flipV="1">
            <a:off x="7410504" y="1771538"/>
            <a:ext cx="572374" cy="292075"/>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89" name="文本框 88">
            <a:extLst>
              <a:ext uri="{FF2B5EF4-FFF2-40B4-BE49-F238E27FC236}">
                <a16:creationId xmlns:a16="http://schemas.microsoft.com/office/drawing/2014/main" id="{46174D04-11E6-414D-AF3D-31BFD5DD513F}"/>
              </a:ext>
            </a:extLst>
          </p:cNvPr>
          <p:cNvSpPr txBox="1"/>
          <p:nvPr/>
        </p:nvSpPr>
        <p:spPr>
          <a:xfrm>
            <a:off x="7052598" y="2216218"/>
            <a:ext cx="1052892" cy="369332"/>
          </a:xfrm>
          <a:prstGeom prst="rect">
            <a:avLst/>
          </a:prstGeom>
          <a:noFill/>
        </p:spPr>
        <p:txBody>
          <a:bodyPr wrap="square" rtlCol="0">
            <a:spAutoFit/>
          </a:bodyPr>
          <a:lstStyle/>
          <a:p>
            <a:r>
              <a:rPr lang="en-US" altLang="zh-CN"/>
              <a:t> </a:t>
            </a:r>
            <a:r>
              <a:rPr lang="zh-CN" altLang="en-US"/>
              <a:t>不操作</a:t>
            </a:r>
          </a:p>
        </p:txBody>
      </p:sp>
      <p:pic>
        <p:nvPicPr>
          <p:cNvPr id="90" name="图片 89">
            <a:extLst>
              <a:ext uri="{FF2B5EF4-FFF2-40B4-BE49-F238E27FC236}">
                <a16:creationId xmlns:a16="http://schemas.microsoft.com/office/drawing/2014/main" id="{38E3C524-D0E0-407C-9392-60D926655F79}"/>
              </a:ext>
            </a:extLst>
          </p:cNvPr>
          <p:cNvPicPr>
            <a:picLocks noChangeAspect="1"/>
          </p:cNvPicPr>
          <p:nvPr/>
        </p:nvPicPr>
        <p:blipFill>
          <a:blip r:embed="rId3" cstate="print"/>
          <a:stretch>
            <a:fillRect/>
          </a:stretch>
        </p:blipFill>
        <p:spPr>
          <a:xfrm>
            <a:off x="4635371" y="1220466"/>
            <a:ext cx="399525" cy="456297"/>
          </a:xfrm>
          <a:prstGeom prst="rect">
            <a:avLst/>
          </a:prstGeom>
        </p:spPr>
      </p:pic>
      <p:pic>
        <p:nvPicPr>
          <p:cNvPr id="91" name="图片 90">
            <a:extLst>
              <a:ext uri="{FF2B5EF4-FFF2-40B4-BE49-F238E27FC236}">
                <a16:creationId xmlns:a16="http://schemas.microsoft.com/office/drawing/2014/main" id="{48CF84F3-EF2B-4446-903F-974F679D9A19}"/>
              </a:ext>
            </a:extLst>
          </p:cNvPr>
          <p:cNvPicPr>
            <a:picLocks noChangeAspect="1"/>
          </p:cNvPicPr>
          <p:nvPr/>
        </p:nvPicPr>
        <p:blipFill>
          <a:blip r:embed="rId4" cstate="print"/>
          <a:stretch>
            <a:fillRect/>
          </a:stretch>
        </p:blipFill>
        <p:spPr>
          <a:xfrm>
            <a:off x="3552313" y="1245512"/>
            <a:ext cx="456231" cy="406206"/>
          </a:xfrm>
          <a:prstGeom prst="rect">
            <a:avLst/>
          </a:prstGeom>
        </p:spPr>
      </p:pic>
      <p:pic>
        <p:nvPicPr>
          <p:cNvPr id="92" name="图片 91">
            <a:extLst>
              <a:ext uri="{FF2B5EF4-FFF2-40B4-BE49-F238E27FC236}">
                <a16:creationId xmlns:a16="http://schemas.microsoft.com/office/drawing/2014/main" id="{63D6A26B-9DBB-4B7E-BA30-24E44D3E7CE5}"/>
              </a:ext>
            </a:extLst>
          </p:cNvPr>
          <p:cNvPicPr>
            <a:picLocks noChangeAspect="1"/>
          </p:cNvPicPr>
          <p:nvPr/>
        </p:nvPicPr>
        <p:blipFill>
          <a:blip r:embed="rId3" cstate="print"/>
          <a:stretch>
            <a:fillRect/>
          </a:stretch>
        </p:blipFill>
        <p:spPr>
          <a:xfrm>
            <a:off x="1422252" y="1325504"/>
            <a:ext cx="399525" cy="456297"/>
          </a:xfrm>
          <a:prstGeom prst="rect">
            <a:avLst/>
          </a:prstGeom>
        </p:spPr>
      </p:pic>
      <p:pic>
        <p:nvPicPr>
          <p:cNvPr id="93" name="图片 92">
            <a:extLst>
              <a:ext uri="{FF2B5EF4-FFF2-40B4-BE49-F238E27FC236}">
                <a16:creationId xmlns:a16="http://schemas.microsoft.com/office/drawing/2014/main" id="{83DB9D5B-ADE1-4E08-AD95-96FB04031340}"/>
              </a:ext>
            </a:extLst>
          </p:cNvPr>
          <p:cNvPicPr>
            <a:picLocks noChangeAspect="1"/>
          </p:cNvPicPr>
          <p:nvPr/>
        </p:nvPicPr>
        <p:blipFill>
          <a:blip r:embed="rId5" cstate="print"/>
          <a:stretch>
            <a:fillRect/>
          </a:stretch>
        </p:blipFill>
        <p:spPr>
          <a:xfrm>
            <a:off x="8225436" y="1160013"/>
            <a:ext cx="460882" cy="410346"/>
          </a:xfrm>
          <a:prstGeom prst="rect">
            <a:avLst/>
          </a:prstGeom>
        </p:spPr>
      </p:pic>
      <p:sp>
        <p:nvSpPr>
          <p:cNvPr id="94" name="文本框 93">
            <a:extLst>
              <a:ext uri="{FF2B5EF4-FFF2-40B4-BE49-F238E27FC236}">
                <a16:creationId xmlns:a16="http://schemas.microsoft.com/office/drawing/2014/main" id="{8173C7A5-C553-4254-B932-F0485721C497}"/>
              </a:ext>
            </a:extLst>
          </p:cNvPr>
          <p:cNvSpPr txBox="1"/>
          <p:nvPr/>
        </p:nvSpPr>
        <p:spPr>
          <a:xfrm>
            <a:off x="447776" y="1934673"/>
            <a:ext cx="853274" cy="400110"/>
          </a:xfrm>
          <a:prstGeom prst="rect">
            <a:avLst/>
          </a:prstGeom>
          <a:noFill/>
        </p:spPr>
        <p:txBody>
          <a:bodyPr wrap="square" rtlCol="0">
            <a:spAutoFit/>
          </a:bodyPr>
          <a:lstStyle/>
          <a:p>
            <a:r>
              <a:rPr lang="en-US" altLang="zh-CN" sz="2000" b="1">
                <a:solidFill>
                  <a:srgbClr val="C00000"/>
                </a:solidFill>
              </a:rPr>
              <a:t>block</a:t>
            </a:r>
            <a:endParaRPr lang="zh-CN" altLang="en-US" sz="2000" b="1">
              <a:solidFill>
                <a:srgbClr val="C00000"/>
              </a:solidFill>
            </a:endParaRPr>
          </a:p>
        </p:txBody>
      </p:sp>
      <p:sp>
        <p:nvSpPr>
          <p:cNvPr id="95" name="流程图: 数据 94">
            <a:extLst>
              <a:ext uri="{FF2B5EF4-FFF2-40B4-BE49-F238E27FC236}">
                <a16:creationId xmlns:a16="http://schemas.microsoft.com/office/drawing/2014/main" id="{F52F8227-B6F5-4698-A017-DA2258F8CD21}"/>
              </a:ext>
            </a:extLst>
          </p:cNvPr>
          <p:cNvSpPr/>
          <p:nvPr/>
        </p:nvSpPr>
        <p:spPr>
          <a:xfrm>
            <a:off x="1651744" y="457277"/>
            <a:ext cx="2747965" cy="489126"/>
          </a:xfrm>
          <a:prstGeom prst="flowChartInputOutput">
            <a:avLst/>
          </a:prstGeom>
          <a:solidFill>
            <a:srgbClr val="FB9C25"/>
          </a:solidFill>
          <a:ln>
            <a:solidFill>
              <a:srgbClr val="FB9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if 10000&gt;8000</a:t>
            </a:r>
          </a:p>
          <a:p>
            <a:pPr algn="ctr"/>
            <a:r>
              <a:rPr lang="en-US" altLang="zh-CN"/>
              <a:t>then -8000</a:t>
            </a:r>
          </a:p>
        </p:txBody>
      </p:sp>
      <p:sp>
        <p:nvSpPr>
          <p:cNvPr id="96" name="等于号 18">
            <a:extLst>
              <a:ext uri="{FF2B5EF4-FFF2-40B4-BE49-F238E27FC236}">
                <a16:creationId xmlns:a16="http://schemas.microsoft.com/office/drawing/2014/main" id="{95275BE6-5018-40FF-9138-9969937B5C78}"/>
              </a:ext>
            </a:extLst>
          </p:cNvPr>
          <p:cNvSpPr/>
          <p:nvPr/>
        </p:nvSpPr>
        <p:spPr>
          <a:xfrm rot="5400000">
            <a:off x="1435757" y="1821815"/>
            <a:ext cx="355907" cy="464988"/>
          </a:xfrm>
          <a:prstGeom prst="mathEqual">
            <a:avLst/>
          </a:prstGeom>
          <a:solidFill>
            <a:srgbClr val="FA9D27"/>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solidFill>
                <a:schemeClr val="tx1"/>
              </a:solidFill>
            </a:endParaRPr>
          </a:p>
        </p:txBody>
      </p:sp>
      <p:sp>
        <p:nvSpPr>
          <p:cNvPr id="97" name="文本框 96">
            <a:extLst>
              <a:ext uri="{FF2B5EF4-FFF2-40B4-BE49-F238E27FC236}">
                <a16:creationId xmlns:a16="http://schemas.microsoft.com/office/drawing/2014/main" id="{B0DEE9E5-8FD1-4646-A100-B27B8217CEC6}"/>
              </a:ext>
            </a:extLst>
          </p:cNvPr>
          <p:cNvSpPr txBox="1"/>
          <p:nvPr/>
        </p:nvSpPr>
        <p:spPr>
          <a:xfrm>
            <a:off x="3979430" y="2034655"/>
            <a:ext cx="798833" cy="369332"/>
          </a:xfrm>
          <a:prstGeom prst="rect">
            <a:avLst/>
          </a:prstGeom>
          <a:noFill/>
        </p:spPr>
        <p:txBody>
          <a:bodyPr wrap="square" rtlCol="0">
            <a:spAutoFit/>
          </a:bodyPr>
          <a:lstStyle/>
          <a:p>
            <a:r>
              <a:rPr lang="en-US" altLang="zh-CN"/>
              <a:t> 2000</a:t>
            </a:r>
            <a:endParaRPr lang="zh-CN" altLang="en-US"/>
          </a:p>
        </p:txBody>
      </p:sp>
      <p:cxnSp>
        <p:nvCxnSpPr>
          <p:cNvPr id="98" name="直接连接符 97">
            <a:extLst>
              <a:ext uri="{FF2B5EF4-FFF2-40B4-BE49-F238E27FC236}">
                <a16:creationId xmlns:a16="http://schemas.microsoft.com/office/drawing/2014/main" id="{21731259-75F2-4A74-883A-D26BB704AFD0}"/>
              </a:ext>
            </a:extLst>
          </p:cNvPr>
          <p:cNvCxnSpPr>
            <a:cxnSpLocks/>
          </p:cNvCxnSpPr>
          <p:nvPr/>
        </p:nvCxnSpPr>
        <p:spPr>
          <a:xfrm flipV="1">
            <a:off x="2722192" y="1877410"/>
            <a:ext cx="1067920" cy="305268"/>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112" name="矩形 111">
            <a:extLst>
              <a:ext uri="{FF2B5EF4-FFF2-40B4-BE49-F238E27FC236}">
                <a16:creationId xmlns:a16="http://schemas.microsoft.com/office/drawing/2014/main" id="{98E0E3F6-9FD1-4B0D-9BD3-DDBBA3CEC997}"/>
              </a:ext>
            </a:extLst>
          </p:cNvPr>
          <p:cNvSpPr/>
          <p:nvPr/>
        </p:nvSpPr>
        <p:spPr>
          <a:xfrm>
            <a:off x="4327792" y="3529538"/>
            <a:ext cx="1213904" cy="592766"/>
          </a:xfrm>
          <a:prstGeom prst="rect">
            <a:avLst/>
          </a:prstGeom>
          <a:solidFill>
            <a:srgbClr val="FA9D27"/>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a:t>2000</a:t>
            </a:r>
            <a:endParaRPr lang="zh-CN" altLang="en-US"/>
          </a:p>
        </p:txBody>
      </p:sp>
      <p:sp>
        <p:nvSpPr>
          <p:cNvPr id="113" name="矩形 112">
            <a:extLst>
              <a:ext uri="{FF2B5EF4-FFF2-40B4-BE49-F238E27FC236}">
                <a16:creationId xmlns:a16="http://schemas.microsoft.com/office/drawing/2014/main" id="{88466678-F24D-43B0-9E46-291ED1B8B6AA}"/>
              </a:ext>
            </a:extLst>
          </p:cNvPr>
          <p:cNvSpPr/>
          <p:nvPr/>
        </p:nvSpPr>
        <p:spPr>
          <a:xfrm>
            <a:off x="555721" y="3169604"/>
            <a:ext cx="769763" cy="369332"/>
          </a:xfrm>
          <a:prstGeom prst="rect">
            <a:avLst/>
          </a:prstGeom>
        </p:spPr>
        <p:txBody>
          <a:bodyPr wrap="none">
            <a:spAutoFit/>
          </a:bodyPr>
          <a:lstStyle/>
          <a:p>
            <a:r>
              <a:rPr lang="en-US" altLang="zh-CN"/>
              <a:t>10000</a:t>
            </a:r>
            <a:endParaRPr lang="zh-CN" altLang="en-US"/>
          </a:p>
        </p:txBody>
      </p:sp>
      <p:sp>
        <p:nvSpPr>
          <p:cNvPr id="114" name="文本框 113">
            <a:extLst>
              <a:ext uri="{FF2B5EF4-FFF2-40B4-BE49-F238E27FC236}">
                <a16:creationId xmlns:a16="http://schemas.microsoft.com/office/drawing/2014/main" id="{CF886FA7-12E0-4459-97ED-5C3D8FBBD172}"/>
              </a:ext>
            </a:extLst>
          </p:cNvPr>
          <p:cNvSpPr txBox="1"/>
          <p:nvPr/>
        </p:nvSpPr>
        <p:spPr>
          <a:xfrm>
            <a:off x="3653058" y="3413192"/>
            <a:ext cx="652743" cy="369332"/>
          </a:xfrm>
          <a:prstGeom prst="rect">
            <a:avLst/>
          </a:prstGeom>
          <a:noFill/>
        </p:spPr>
        <p:txBody>
          <a:bodyPr wrap="none" rtlCol="0">
            <a:spAutoFit/>
          </a:bodyPr>
          <a:lstStyle/>
          <a:p>
            <a:r>
              <a:rPr lang="en-US" altLang="zh-CN"/>
              <a:t>2000</a:t>
            </a:r>
            <a:endParaRPr lang="zh-CN" altLang="en-US"/>
          </a:p>
        </p:txBody>
      </p:sp>
      <p:sp>
        <p:nvSpPr>
          <p:cNvPr id="115" name="流程图: 数据 114">
            <a:extLst>
              <a:ext uri="{FF2B5EF4-FFF2-40B4-BE49-F238E27FC236}">
                <a16:creationId xmlns:a16="http://schemas.microsoft.com/office/drawing/2014/main" id="{E285C9D0-6633-4082-8045-FA553D0D8C5C}"/>
              </a:ext>
            </a:extLst>
          </p:cNvPr>
          <p:cNvSpPr/>
          <p:nvPr/>
        </p:nvSpPr>
        <p:spPr>
          <a:xfrm>
            <a:off x="5450641" y="4422036"/>
            <a:ext cx="2306334" cy="505208"/>
          </a:xfrm>
          <a:prstGeom prst="flowChartInputOutput">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if 2000&gt;1000</a:t>
            </a:r>
          </a:p>
          <a:p>
            <a:pPr algn="ctr"/>
            <a:r>
              <a:rPr lang="en-US" altLang="zh-CN"/>
              <a:t>then -1000</a:t>
            </a:r>
            <a:endParaRPr lang="zh-CN" altLang="en-US"/>
          </a:p>
          <a:p>
            <a:pPr algn="ctr"/>
            <a:endParaRPr lang="zh-CN" altLang="en-US"/>
          </a:p>
        </p:txBody>
      </p:sp>
      <p:sp>
        <p:nvSpPr>
          <p:cNvPr id="116" name="矩形 115">
            <a:extLst>
              <a:ext uri="{FF2B5EF4-FFF2-40B4-BE49-F238E27FC236}">
                <a16:creationId xmlns:a16="http://schemas.microsoft.com/office/drawing/2014/main" id="{984BA39F-7E6C-48E9-9573-51CC052CF1A2}"/>
              </a:ext>
            </a:extLst>
          </p:cNvPr>
          <p:cNvSpPr/>
          <p:nvPr/>
        </p:nvSpPr>
        <p:spPr>
          <a:xfrm>
            <a:off x="7813833" y="3717504"/>
            <a:ext cx="1213904" cy="592766"/>
          </a:xfrm>
          <a:prstGeom prst="rect">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1000</a:t>
            </a:r>
            <a:endParaRPr lang="zh-CN" altLang="en-US"/>
          </a:p>
        </p:txBody>
      </p:sp>
      <p:cxnSp>
        <p:nvCxnSpPr>
          <p:cNvPr id="117" name="直接连接符 116">
            <a:extLst>
              <a:ext uri="{FF2B5EF4-FFF2-40B4-BE49-F238E27FC236}">
                <a16:creationId xmlns:a16="http://schemas.microsoft.com/office/drawing/2014/main" id="{D74B6B6F-38AD-49C4-879A-954ABA37221C}"/>
              </a:ext>
            </a:extLst>
          </p:cNvPr>
          <p:cNvCxnSpPr>
            <a:cxnSpLocks/>
          </p:cNvCxnSpPr>
          <p:nvPr/>
        </p:nvCxnSpPr>
        <p:spPr>
          <a:xfrm>
            <a:off x="5125025" y="4176191"/>
            <a:ext cx="592357" cy="436117"/>
          </a:xfrm>
          <a:prstGeom prst="line">
            <a:avLst/>
          </a:prstGeom>
          <a:ln w="76200">
            <a:solidFill>
              <a:srgbClr val="C00000"/>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118" name="直接连接符 117">
            <a:extLst>
              <a:ext uri="{FF2B5EF4-FFF2-40B4-BE49-F238E27FC236}">
                <a16:creationId xmlns:a16="http://schemas.microsoft.com/office/drawing/2014/main" id="{6B11B48B-904B-4406-8C8E-F3A4C2FB9E37}"/>
              </a:ext>
            </a:extLst>
          </p:cNvPr>
          <p:cNvCxnSpPr>
            <a:cxnSpLocks/>
          </p:cNvCxnSpPr>
          <p:nvPr/>
        </p:nvCxnSpPr>
        <p:spPr>
          <a:xfrm flipV="1">
            <a:off x="3837721" y="4197879"/>
            <a:ext cx="682171" cy="414429"/>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119" name="乘号 118">
            <a:extLst>
              <a:ext uri="{FF2B5EF4-FFF2-40B4-BE49-F238E27FC236}">
                <a16:creationId xmlns:a16="http://schemas.microsoft.com/office/drawing/2014/main" id="{2AE3BD87-AA4B-412F-8D43-6C954D838E6B}"/>
              </a:ext>
            </a:extLst>
          </p:cNvPr>
          <p:cNvSpPr/>
          <p:nvPr/>
        </p:nvSpPr>
        <p:spPr>
          <a:xfrm>
            <a:off x="3793925" y="4076425"/>
            <a:ext cx="605784" cy="573374"/>
          </a:xfrm>
          <a:prstGeom prst="mathMultiply">
            <a:avLst/>
          </a:prstGeom>
          <a:solidFill>
            <a:srgbClr val="FA9D27"/>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cxnSp>
        <p:nvCxnSpPr>
          <p:cNvPr id="120" name="直接连接符 119">
            <a:extLst>
              <a:ext uri="{FF2B5EF4-FFF2-40B4-BE49-F238E27FC236}">
                <a16:creationId xmlns:a16="http://schemas.microsoft.com/office/drawing/2014/main" id="{A8842E53-B749-46BD-A674-A1B0DBCE862E}"/>
              </a:ext>
            </a:extLst>
          </p:cNvPr>
          <p:cNvCxnSpPr>
            <a:cxnSpLocks/>
            <a:endCxn id="133" idx="2"/>
          </p:cNvCxnSpPr>
          <p:nvPr/>
        </p:nvCxnSpPr>
        <p:spPr>
          <a:xfrm>
            <a:off x="842533" y="4422036"/>
            <a:ext cx="646179" cy="218292"/>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121" name="直接连接符 120">
            <a:extLst>
              <a:ext uri="{FF2B5EF4-FFF2-40B4-BE49-F238E27FC236}">
                <a16:creationId xmlns:a16="http://schemas.microsoft.com/office/drawing/2014/main" id="{37AFE0DC-420C-4E0B-8001-14AAD7A2FD96}"/>
              </a:ext>
            </a:extLst>
          </p:cNvPr>
          <p:cNvCxnSpPr>
            <a:cxnSpLocks/>
          </p:cNvCxnSpPr>
          <p:nvPr/>
        </p:nvCxnSpPr>
        <p:spPr>
          <a:xfrm flipV="1">
            <a:off x="7696691" y="4375290"/>
            <a:ext cx="614230" cy="299351"/>
          </a:xfrm>
          <a:prstGeom prst="line">
            <a:avLst/>
          </a:prstGeom>
          <a:ln w="76200">
            <a:solidFill>
              <a:srgbClr val="C00000"/>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122" name="矩形 121">
            <a:extLst>
              <a:ext uri="{FF2B5EF4-FFF2-40B4-BE49-F238E27FC236}">
                <a16:creationId xmlns:a16="http://schemas.microsoft.com/office/drawing/2014/main" id="{DC12DC7B-0FF1-41F4-9593-DA6DDC8B1947}"/>
              </a:ext>
            </a:extLst>
          </p:cNvPr>
          <p:cNvSpPr/>
          <p:nvPr/>
        </p:nvSpPr>
        <p:spPr>
          <a:xfrm>
            <a:off x="4741364" y="3123437"/>
            <a:ext cx="723276" cy="461665"/>
          </a:xfrm>
          <a:prstGeom prst="rect">
            <a:avLst/>
          </a:prstGeom>
          <a:noFill/>
        </p:spPr>
        <p:txBody>
          <a:bodyPr wrap="none" lIns="91440" tIns="45720" rIns="91440" bIns="45720">
            <a:spAutoFit/>
          </a:bodyPr>
          <a:lstStyle/>
          <a:p>
            <a:pPr algn="ctr"/>
            <a:r>
              <a:rPr lang="en-US" altLang="zh-CN" sz="2400" b="1">
                <a:ln w="22225">
                  <a:solidFill>
                    <a:schemeClr val="accent2"/>
                  </a:solidFill>
                  <a:prstDash val="solid"/>
                </a:ln>
                <a:solidFill>
                  <a:schemeClr val="accent2">
                    <a:lumMod val="40000"/>
                    <a:lumOff val="60000"/>
                  </a:schemeClr>
                </a:solidFill>
              </a:rPr>
              <a:t>v1.1</a:t>
            </a:r>
            <a:endParaRPr lang="zh-CN" altLang="en-US" sz="2400" b="1" cap="none" spc="0">
              <a:ln w="22225">
                <a:solidFill>
                  <a:schemeClr val="accent2"/>
                </a:solidFill>
                <a:prstDash val="solid"/>
              </a:ln>
              <a:solidFill>
                <a:schemeClr val="accent2">
                  <a:lumMod val="40000"/>
                  <a:lumOff val="60000"/>
                </a:schemeClr>
              </a:solidFill>
              <a:effectLst/>
            </a:endParaRPr>
          </a:p>
        </p:txBody>
      </p:sp>
      <p:sp>
        <p:nvSpPr>
          <p:cNvPr id="123" name="矩形 122">
            <a:extLst>
              <a:ext uri="{FF2B5EF4-FFF2-40B4-BE49-F238E27FC236}">
                <a16:creationId xmlns:a16="http://schemas.microsoft.com/office/drawing/2014/main" id="{77788372-DD02-4C23-991C-86D723BC9787}"/>
              </a:ext>
            </a:extLst>
          </p:cNvPr>
          <p:cNvSpPr/>
          <p:nvPr/>
        </p:nvSpPr>
        <p:spPr>
          <a:xfrm>
            <a:off x="340334" y="3377643"/>
            <a:ext cx="723276" cy="461665"/>
          </a:xfrm>
          <a:prstGeom prst="rect">
            <a:avLst/>
          </a:prstGeom>
          <a:noFill/>
        </p:spPr>
        <p:txBody>
          <a:bodyPr wrap="none" lIns="91440" tIns="45720" rIns="91440" bIns="45720">
            <a:spAutoFit/>
          </a:bodyPr>
          <a:lstStyle/>
          <a:p>
            <a:pPr algn="ctr"/>
            <a:r>
              <a:rPr lang="en-US" altLang="zh-CN" sz="2400" b="1">
                <a:ln w="22225">
                  <a:solidFill>
                    <a:schemeClr val="accent2"/>
                  </a:solidFill>
                  <a:prstDash val="solid"/>
                </a:ln>
                <a:solidFill>
                  <a:schemeClr val="accent2">
                    <a:lumMod val="40000"/>
                    <a:lumOff val="60000"/>
                  </a:schemeClr>
                </a:solidFill>
              </a:rPr>
              <a:t>v1.0</a:t>
            </a:r>
            <a:endParaRPr lang="zh-CN" altLang="en-US" sz="2400" b="1" cap="none" spc="0">
              <a:ln w="22225">
                <a:solidFill>
                  <a:schemeClr val="accent2"/>
                </a:solidFill>
                <a:prstDash val="solid"/>
              </a:ln>
              <a:solidFill>
                <a:schemeClr val="accent2">
                  <a:lumMod val="40000"/>
                  <a:lumOff val="60000"/>
                </a:schemeClr>
              </a:solidFill>
              <a:effectLst/>
            </a:endParaRPr>
          </a:p>
        </p:txBody>
      </p:sp>
      <p:sp>
        <p:nvSpPr>
          <p:cNvPr id="124" name="矩形 123">
            <a:extLst>
              <a:ext uri="{FF2B5EF4-FFF2-40B4-BE49-F238E27FC236}">
                <a16:creationId xmlns:a16="http://schemas.microsoft.com/office/drawing/2014/main" id="{119B0B10-16AD-4BED-BCD9-5CAF3A967F86}"/>
              </a:ext>
            </a:extLst>
          </p:cNvPr>
          <p:cNvSpPr/>
          <p:nvPr/>
        </p:nvSpPr>
        <p:spPr>
          <a:xfrm>
            <a:off x="2157820" y="3829270"/>
            <a:ext cx="723276" cy="461665"/>
          </a:xfrm>
          <a:prstGeom prst="rect">
            <a:avLst/>
          </a:prstGeom>
          <a:noFill/>
        </p:spPr>
        <p:txBody>
          <a:bodyPr wrap="none" lIns="91440" tIns="45720" rIns="91440" bIns="45720">
            <a:spAutoFit/>
          </a:bodyPr>
          <a:lstStyle/>
          <a:p>
            <a:pPr algn="ctr"/>
            <a:r>
              <a:rPr lang="en-US" altLang="zh-CN" sz="2400" b="1">
                <a:ln w="22225">
                  <a:solidFill>
                    <a:schemeClr val="accent2"/>
                  </a:solidFill>
                  <a:prstDash val="solid"/>
                </a:ln>
                <a:solidFill>
                  <a:schemeClr val="accent2">
                    <a:lumMod val="40000"/>
                    <a:lumOff val="60000"/>
                  </a:schemeClr>
                </a:solidFill>
              </a:rPr>
              <a:t>v1.0</a:t>
            </a:r>
            <a:endParaRPr lang="zh-CN" altLang="en-US" sz="2400" b="1" cap="none" spc="0">
              <a:ln w="22225">
                <a:solidFill>
                  <a:schemeClr val="accent2"/>
                </a:solidFill>
                <a:prstDash val="solid"/>
              </a:ln>
              <a:solidFill>
                <a:schemeClr val="accent2">
                  <a:lumMod val="40000"/>
                  <a:lumOff val="60000"/>
                </a:schemeClr>
              </a:solidFill>
              <a:effectLst/>
            </a:endParaRPr>
          </a:p>
        </p:txBody>
      </p:sp>
      <p:sp>
        <p:nvSpPr>
          <p:cNvPr id="125" name="矩形 124">
            <a:extLst>
              <a:ext uri="{FF2B5EF4-FFF2-40B4-BE49-F238E27FC236}">
                <a16:creationId xmlns:a16="http://schemas.microsoft.com/office/drawing/2014/main" id="{4A419CFF-E38A-4185-8621-317A51C198AA}"/>
              </a:ext>
            </a:extLst>
          </p:cNvPr>
          <p:cNvSpPr/>
          <p:nvPr/>
        </p:nvSpPr>
        <p:spPr>
          <a:xfrm>
            <a:off x="2358960" y="2432673"/>
            <a:ext cx="723276" cy="461665"/>
          </a:xfrm>
          <a:prstGeom prst="rect">
            <a:avLst/>
          </a:prstGeom>
          <a:noFill/>
        </p:spPr>
        <p:txBody>
          <a:bodyPr wrap="none" lIns="91440" tIns="45720" rIns="91440" bIns="45720">
            <a:spAutoFit/>
          </a:bodyPr>
          <a:lstStyle/>
          <a:p>
            <a:pPr algn="ctr"/>
            <a:r>
              <a:rPr lang="en-US" altLang="zh-CN" sz="2400" b="1">
                <a:ln w="22225">
                  <a:solidFill>
                    <a:schemeClr val="accent2"/>
                  </a:solidFill>
                  <a:prstDash val="solid"/>
                </a:ln>
                <a:solidFill>
                  <a:schemeClr val="accent2">
                    <a:lumMod val="40000"/>
                    <a:lumOff val="60000"/>
                  </a:schemeClr>
                </a:solidFill>
              </a:rPr>
              <a:t>v1.0</a:t>
            </a:r>
            <a:endParaRPr lang="zh-CN" altLang="en-US" sz="2400" b="1" cap="none" spc="0">
              <a:ln w="22225">
                <a:solidFill>
                  <a:schemeClr val="accent2"/>
                </a:solidFill>
                <a:prstDash val="solid"/>
              </a:ln>
              <a:solidFill>
                <a:schemeClr val="accent2">
                  <a:lumMod val="40000"/>
                  <a:lumOff val="60000"/>
                </a:schemeClr>
              </a:solidFill>
              <a:effectLst/>
            </a:endParaRPr>
          </a:p>
        </p:txBody>
      </p:sp>
      <p:sp>
        <p:nvSpPr>
          <p:cNvPr id="126" name="矩形 125">
            <a:extLst>
              <a:ext uri="{FF2B5EF4-FFF2-40B4-BE49-F238E27FC236}">
                <a16:creationId xmlns:a16="http://schemas.microsoft.com/office/drawing/2014/main" id="{9118713E-ACC6-4181-A54B-2CF1536057AA}"/>
              </a:ext>
            </a:extLst>
          </p:cNvPr>
          <p:cNvSpPr/>
          <p:nvPr/>
        </p:nvSpPr>
        <p:spPr>
          <a:xfrm>
            <a:off x="6095642" y="3981523"/>
            <a:ext cx="723276" cy="461665"/>
          </a:xfrm>
          <a:prstGeom prst="rect">
            <a:avLst/>
          </a:prstGeom>
          <a:noFill/>
        </p:spPr>
        <p:txBody>
          <a:bodyPr wrap="none" lIns="91440" tIns="45720" rIns="91440" bIns="45720">
            <a:spAutoFit/>
          </a:bodyPr>
          <a:lstStyle/>
          <a:p>
            <a:pPr algn="ctr"/>
            <a:r>
              <a:rPr lang="en-US" altLang="zh-CN" sz="2400" b="1">
                <a:ln w="22225">
                  <a:solidFill>
                    <a:schemeClr val="accent2"/>
                  </a:solidFill>
                  <a:prstDash val="solid"/>
                </a:ln>
                <a:solidFill>
                  <a:schemeClr val="accent2">
                    <a:lumMod val="40000"/>
                    <a:lumOff val="60000"/>
                  </a:schemeClr>
                </a:solidFill>
              </a:rPr>
              <a:t>v1.1</a:t>
            </a:r>
            <a:endParaRPr lang="zh-CN" altLang="en-US" sz="2400" b="1" cap="none" spc="0">
              <a:ln w="22225">
                <a:solidFill>
                  <a:schemeClr val="accent2"/>
                </a:solidFill>
                <a:prstDash val="solid"/>
              </a:ln>
              <a:solidFill>
                <a:schemeClr val="accent2">
                  <a:lumMod val="40000"/>
                  <a:lumOff val="60000"/>
                </a:schemeClr>
              </a:solidFill>
              <a:effectLst/>
            </a:endParaRPr>
          </a:p>
        </p:txBody>
      </p:sp>
      <p:sp>
        <p:nvSpPr>
          <p:cNvPr id="127" name="矩形 126">
            <a:extLst>
              <a:ext uri="{FF2B5EF4-FFF2-40B4-BE49-F238E27FC236}">
                <a16:creationId xmlns:a16="http://schemas.microsoft.com/office/drawing/2014/main" id="{028EDD43-DA00-4FE9-871B-BE6E8E00D6AF}"/>
              </a:ext>
            </a:extLst>
          </p:cNvPr>
          <p:cNvSpPr/>
          <p:nvPr/>
        </p:nvSpPr>
        <p:spPr>
          <a:xfrm>
            <a:off x="8059147" y="3250354"/>
            <a:ext cx="723276" cy="461665"/>
          </a:xfrm>
          <a:prstGeom prst="rect">
            <a:avLst/>
          </a:prstGeom>
          <a:noFill/>
        </p:spPr>
        <p:txBody>
          <a:bodyPr wrap="none" lIns="91440" tIns="45720" rIns="91440" bIns="45720">
            <a:spAutoFit/>
          </a:bodyPr>
          <a:lstStyle/>
          <a:p>
            <a:pPr algn="ctr"/>
            <a:r>
              <a:rPr lang="en-US" altLang="zh-CN" sz="2400" b="1">
                <a:ln w="22225">
                  <a:solidFill>
                    <a:schemeClr val="accent2"/>
                  </a:solidFill>
                  <a:prstDash val="solid"/>
                </a:ln>
                <a:solidFill>
                  <a:schemeClr val="accent2">
                    <a:lumMod val="40000"/>
                    <a:lumOff val="60000"/>
                  </a:schemeClr>
                </a:solidFill>
              </a:rPr>
              <a:t>v1.2</a:t>
            </a:r>
            <a:endParaRPr lang="zh-CN" altLang="en-US" sz="2400" b="1" cap="none" spc="0">
              <a:ln w="22225">
                <a:solidFill>
                  <a:schemeClr val="accent2"/>
                </a:solidFill>
                <a:prstDash val="solid"/>
              </a:ln>
              <a:solidFill>
                <a:schemeClr val="accent2">
                  <a:lumMod val="40000"/>
                  <a:lumOff val="60000"/>
                </a:schemeClr>
              </a:solidFill>
              <a:effectLst/>
            </a:endParaRPr>
          </a:p>
        </p:txBody>
      </p:sp>
      <p:sp>
        <p:nvSpPr>
          <p:cNvPr id="128" name="文本框 127">
            <a:extLst>
              <a:ext uri="{FF2B5EF4-FFF2-40B4-BE49-F238E27FC236}">
                <a16:creationId xmlns:a16="http://schemas.microsoft.com/office/drawing/2014/main" id="{EB5CA7C2-4820-4DE9-B03A-E42D3AFC4A77}"/>
              </a:ext>
            </a:extLst>
          </p:cNvPr>
          <p:cNvSpPr txBox="1"/>
          <p:nvPr/>
        </p:nvSpPr>
        <p:spPr>
          <a:xfrm>
            <a:off x="3951150" y="4554132"/>
            <a:ext cx="1563248" cy="584775"/>
          </a:xfrm>
          <a:prstGeom prst="rect">
            <a:avLst/>
          </a:prstGeom>
          <a:noFill/>
        </p:spPr>
        <p:txBody>
          <a:bodyPr wrap="none" rtlCol="0">
            <a:spAutoFit/>
          </a:bodyPr>
          <a:lstStyle/>
          <a:p>
            <a:r>
              <a:rPr lang="en-US" altLang="zh-CN" sz="1600" b="1" dirty="0">
                <a:solidFill>
                  <a:srgbClr val="C00000"/>
                </a:solidFill>
              </a:rPr>
              <a:t>check-and-set</a:t>
            </a:r>
          </a:p>
          <a:p>
            <a:r>
              <a:rPr lang="en-US" altLang="zh-CN" sz="1600" b="1" dirty="0">
                <a:solidFill>
                  <a:srgbClr val="C00000"/>
                </a:solidFill>
              </a:rPr>
              <a:t>v1.0!=v1.1</a:t>
            </a:r>
            <a:endParaRPr lang="zh-CN" altLang="en-US" sz="1600" b="1" dirty="0">
              <a:solidFill>
                <a:srgbClr val="C00000"/>
              </a:solidFill>
            </a:endParaRPr>
          </a:p>
        </p:txBody>
      </p:sp>
      <p:sp>
        <p:nvSpPr>
          <p:cNvPr id="129" name="矩形 128">
            <a:extLst>
              <a:ext uri="{FF2B5EF4-FFF2-40B4-BE49-F238E27FC236}">
                <a16:creationId xmlns:a16="http://schemas.microsoft.com/office/drawing/2014/main" id="{542B5823-FDF7-410D-87F0-A96E05F4315E}"/>
              </a:ext>
            </a:extLst>
          </p:cNvPr>
          <p:cNvSpPr/>
          <p:nvPr/>
        </p:nvSpPr>
        <p:spPr>
          <a:xfrm>
            <a:off x="80537" y="2507582"/>
            <a:ext cx="1459054" cy="461665"/>
          </a:xfrm>
          <a:prstGeom prst="rect">
            <a:avLst/>
          </a:prstGeom>
        </p:spPr>
        <p:txBody>
          <a:bodyPr wrap="none">
            <a:spAutoFit/>
          </a:bodyPr>
          <a:lstStyle/>
          <a:p>
            <a:pPr marL="342900" indent="-342900">
              <a:buFont typeface="Wingdings" panose="05000000000000000000" pitchFamily="2" charset="2"/>
              <a:buChar char="Ø"/>
            </a:pPr>
            <a:r>
              <a:rPr lang="zh-CN" altLang="en-US" sz="2400" b="1">
                <a:solidFill>
                  <a:srgbClr val="007C6A"/>
                </a:solidFill>
                <a:latin typeface="Verdana" panose="020B0604030504040204" pitchFamily="34" charset="0"/>
              </a:rPr>
              <a:t>乐观锁</a:t>
            </a:r>
            <a:endParaRPr lang="en-US" altLang="zh-CN" sz="2400" b="1">
              <a:solidFill>
                <a:srgbClr val="007C6A"/>
              </a:solidFill>
              <a:latin typeface="Verdana" panose="020B0604030504040204" pitchFamily="34" charset="0"/>
            </a:endParaRPr>
          </a:p>
        </p:txBody>
      </p:sp>
      <p:cxnSp>
        <p:nvCxnSpPr>
          <p:cNvPr id="130" name="直接连接符 129">
            <a:extLst>
              <a:ext uri="{FF2B5EF4-FFF2-40B4-BE49-F238E27FC236}">
                <a16:creationId xmlns:a16="http://schemas.microsoft.com/office/drawing/2014/main" id="{8A5F2A71-7748-4791-B073-DF6041DE90CA}"/>
              </a:ext>
            </a:extLst>
          </p:cNvPr>
          <p:cNvCxnSpPr>
            <a:cxnSpLocks/>
          </p:cNvCxnSpPr>
          <p:nvPr/>
        </p:nvCxnSpPr>
        <p:spPr>
          <a:xfrm flipV="1">
            <a:off x="1051960" y="3200107"/>
            <a:ext cx="687566" cy="511912"/>
          </a:xfrm>
          <a:prstGeom prst="line">
            <a:avLst/>
          </a:prstGeom>
          <a:ln w="76200">
            <a:solidFill>
              <a:srgbClr val="FB9C25"/>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131" name="直接连接符 130">
            <a:extLst>
              <a:ext uri="{FF2B5EF4-FFF2-40B4-BE49-F238E27FC236}">
                <a16:creationId xmlns:a16="http://schemas.microsoft.com/office/drawing/2014/main" id="{B319480D-7E61-40B8-9577-233CFF65E685}"/>
              </a:ext>
            </a:extLst>
          </p:cNvPr>
          <p:cNvCxnSpPr>
            <a:cxnSpLocks/>
          </p:cNvCxnSpPr>
          <p:nvPr/>
        </p:nvCxnSpPr>
        <p:spPr>
          <a:xfrm>
            <a:off x="4251635" y="3236192"/>
            <a:ext cx="439995" cy="250565"/>
          </a:xfrm>
          <a:prstGeom prst="line">
            <a:avLst/>
          </a:prstGeom>
          <a:ln w="76200">
            <a:solidFill>
              <a:srgbClr val="FB9C25"/>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132" name="流程图: 数据 131">
            <a:extLst>
              <a:ext uri="{FF2B5EF4-FFF2-40B4-BE49-F238E27FC236}">
                <a16:creationId xmlns:a16="http://schemas.microsoft.com/office/drawing/2014/main" id="{B2CDA85D-4F8B-49ED-8384-F8AA806973C4}"/>
              </a:ext>
            </a:extLst>
          </p:cNvPr>
          <p:cNvSpPr/>
          <p:nvPr/>
        </p:nvSpPr>
        <p:spPr>
          <a:xfrm>
            <a:off x="1622014" y="2880175"/>
            <a:ext cx="2897878" cy="547636"/>
          </a:xfrm>
          <a:prstGeom prst="flowChartInputOutput">
            <a:avLst/>
          </a:prstGeom>
          <a:solidFill>
            <a:srgbClr val="FB9C25"/>
          </a:solidFill>
          <a:ln>
            <a:solidFill>
              <a:srgbClr val="FB9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if 10000&gt;8000</a:t>
            </a:r>
          </a:p>
          <a:p>
            <a:pPr algn="ctr"/>
            <a:r>
              <a:rPr lang="en-US" altLang="zh-CN"/>
              <a:t>then -8000</a:t>
            </a:r>
          </a:p>
        </p:txBody>
      </p:sp>
      <p:sp>
        <p:nvSpPr>
          <p:cNvPr id="133" name="流程图: 数据 132">
            <a:extLst>
              <a:ext uri="{FF2B5EF4-FFF2-40B4-BE49-F238E27FC236}">
                <a16:creationId xmlns:a16="http://schemas.microsoft.com/office/drawing/2014/main" id="{167CCF20-09F5-4A87-97CF-C0235CFD04D9}"/>
              </a:ext>
            </a:extLst>
          </p:cNvPr>
          <p:cNvSpPr/>
          <p:nvPr/>
        </p:nvSpPr>
        <p:spPr>
          <a:xfrm>
            <a:off x="1214699" y="4366510"/>
            <a:ext cx="2740125" cy="547636"/>
          </a:xfrm>
          <a:prstGeom prst="flowChartInputOutput">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if 10000&gt;5000</a:t>
            </a:r>
          </a:p>
          <a:p>
            <a:pPr algn="ctr"/>
            <a:r>
              <a:rPr lang="en-US" altLang="zh-CN"/>
              <a:t>then -5000</a:t>
            </a:r>
            <a:endParaRPr lang="zh-CN" altLang="en-US"/>
          </a:p>
        </p:txBody>
      </p:sp>
      <p:sp>
        <p:nvSpPr>
          <p:cNvPr id="134" name="矩形 133">
            <a:extLst>
              <a:ext uri="{FF2B5EF4-FFF2-40B4-BE49-F238E27FC236}">
                <a16:creationId xmlns:a16="http://schemas.microsoft.com/office/drawing/2014/main" id="{3BB7CB2E-B403-43C8-A109-6BE840759170}"/>
              </a:ext>
            </a:extLst>
          </p:cNvPr>
          <p:cNvSpPr/>
          <p:nvPr/>
        </p:nvSpPr>
        <p:spPr>
          <a:xfrm>
            <a:off x="91567" y="3782524"/>
            <a:ext cx="1213904" cy="592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10000</a:t>
            </a:r>
            <a:endParaRPr lang="zh-CN" altLang="en-US"/>
          </a:p>
        </p:txBody>
      </p:sp>
      <p:sp>
        <p:nvSpPr>
          <p:cNvPr id="135" name="矩形 134">
            <a:extLst>
              <a:ext uri="{FF2B5EF4-FFF2-40B4-BE49-F238E27FC236}">
                <a16:creationId xmlns:a16="http://schemas.microsoft.com/office/drawing/2014/main" id="{2E31B37C-4D77-4173-BD4C-2870BAB52340}"/>
              </a:ext>
            </a:extLst>
          </p:cNvPr>
          <p:cNvSpPr/>
          <p:nvPr/>
        </p:nvSpPr>
        <p:spPr>
          <a:xfrm>
            <a:off x="447776" y="4652901"/>
            <a:ext cx="896540" cy="369332"/>
          </a:xfrm>
          <a:prstGeom prst="rect">
            <a:avLst/>
          </a:prstGeom>
        </p:spPr>
        <p:txBody>
          <a:bodyPr wrap="square">
            <a:spAutoFit/>
          </a:bodyPr>
          <a:lstStyle/>
          <a:p>
            <a:r>
              <a:rPr lang="en-US" altLang="zh-CN"/>
              <a:t>10000</a:t>
            </a:r>
            <a:endParaRPr lang="zh-CN" altLang="en-US"/>
          </a:p>
        </p:txBody>
      </p:sp>
      <p:sp>
        <p:nvSpPr>
          <p:cNvPr id="136" name="矩形 135">
            <a:extLst>
              <a:ext uri="{FF2B5EF4-FFF2-40B4-BE49-F238E27FC236}">
                <a16:creationId xmlns:a16="http://schemas.microsoft.com/office/drawing/2014/main" id="{E7DD5816-0A57-4664-A3DB-D33A590680A0}"/>
              </a:ext>
            </a:extLst>
          </p:cNvPr>
          <p:cNvSpPr/>
          <p:nvPr/>
        </p:nvSpPr>
        <p:spPr>
          <a:xfrm>
            <a:off x="5804537" y="3656535"/>
            <a:ext cx="652743" cy="369332"/>
          </a:xfrm>
          <a:prstGeom prst="rect">
            <a:avLst/>
          </a:prstGeom>
        </p:spPr>
        <p:txBody>
          <a:bodyPr wrap="none">
            <a:spAutoFit/>
          </a:bodyPr>
          <a:lstStyle/>
          <a:p>
            <a:r>
              <a:rPr lang="en-US" altLang="zh-CN"/>
              <a:t>2000</a:t>
            </a:r>
            <a:endParaRPr lang="zh-CN" altLang="en-US"/>
          </a:p>
        </p:txBody>
      </p:sp>
    </p:spTree>
    <p:custDataLst>
      <p:tags r:id="rId1"/>
    </p:custDataLst>
    <p:extLst>
      <p:ext uri="{BB962C8B-B14F-4D97-AF65-F5344CB8AC3E}">
        <p14:creationId xmlns:p14="http://schemas.microsoft.com/office/powerpoint/2010/main" val="3546837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500"/>
                                        <p:tgtEl>
                                          <p:spTgt spid="7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5"/>
                                        </p:tgtEl>
                                        <p:attrNameLst>
                                          <p:attrName>style.visibility</p:attrName>
                                        </p:attrNameLst>
                                      </p:cBhvr>
                                      <p:to>
                                        <p:strVal val="visible"/>
                                      </p:to>
                                    </p:set>
                                    <p:animEffect transition="in" filter="fade">
                                      <p:cBhvr>
                                        <p:cTn id="12" dur="500"/>
                                        <p:tgtEl>
                                          <p:spTgt spid="8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2"/>
                                        </p:tgtEl>
                                        <p:attrNameLst>
                                          <p:attrName>style.visibility</p:attrName>
                                        </p:attrNameLst>
                                      </p:cBhvr>
                                      <p:to>
                                        <p:strVal val="visible"/>
                                      </p:to>
                                    </p:set>
                                    <p:animEffect transition="in" filter="fade">
                                      <p:cBhvr>
                                        <p:cTn id="15" dur="500"/>
                                        <p:tgtEl>
                                          <p:spTgt spid="8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2"/>
                                        </p:tgtEl>
                                        <p:attrNameLst>
                                          <p:attrName>style.visibility</p:attrName>
                                        </p:attrNameLst>
                                      </p:cBhvr>
                                      <p:to>
                                        <p:strVal val="visible"/>
                                      </p:to>
                                    </p:set>
                                    <p:animEffect transition="in" filter="fade">
                                      <p:cBhvr>
                                        <p:cTn id="20" dur="500"/>
                                        <p:tgtEl>
                                          <p:spTgt spid="9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5"/>
                                        </p:tgtEl>
                                        <p:attrNameLst>
                                          <p:attrName>style.visibility</p:attrName>
                                        </p:attrNameLst>
                                      </p:cBhvr>
                                      <p:to>
                                        <p:strVal val="visible"/>
                                      </p:to>
                                    </p:set>
                                    <p:animEffect transition="in" filter="fade">
                                      <p:cBhvr>
                                        <p:cTn id="25" dur="500"/>
                                        <p:tgtEl>
                                          <p:spTgt spid="9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84"/>
                                        </p:tgtEl>
                                        <p:attrNameLst>
                                          <p:attrName>style.visibility</p:attrName>
                                        </p:attrNameLst>
                                      </p:cBhvr>
                                      <p:to>
                                        <p:strVal val="visible"/>
                                      </p:to>
                                    </p:set>
                                    <p:animEffect transition="in" filter="fade">
                                      <p:cBhvr>
                                        <p:cTn id="30" dur="500"/>
                                        <p:tgtEl>
                                          <p:spTgt spid="8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96"/>
                                        </p:tgtEl>
                                        <p:attrNameLst>
                                          <p:attrName>style.visibility</p:attrName>
                                        </p:attrNameLst>
                                      </p:cBhvr>
                                      <p:to>
                                        <p:strVal val="visible"/>
                                      </p:to>
                                    </p:set>
                                    <p:animEffect transition="in" filter="fade">
                                      <p:cBhvr>
                                        <p:cTn id="35" dur="500"/>
                                        <p:tgtEl>
                                          <p:spTgt spid="9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94"/>
                                        </p:tgtEl>
                                        <p:attrNameLst>
                                          <p:attrName>style.visibility</p:attrName>
                                        </p:attrNameLst>
                                      </p:cBhvr>
                                      <p:to>
                                        <p:strVal val="visible"/>
                                      </p:to>
                                    </p:set>
                                    <p:animEffect transition="in" filter="fade">
                                      <p:cBhvr>
                                        <p:cTn id="38" dur="500"/>
                                        <p:tgtEl>
                                          <p:spTgt spid="9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83"/>
                                        </p:tgtEl>
                                        <p:attrNameLst>
                                          <p:attrName>style.visibility</p:attrName>
                                        </p:attrNameLst>
                                      </p:cBhvr>
                                      <p:to>
                                        <p:strVal val="visible"/>
                                      </p:to>
                                    </p:set>
                                    <p:animEffect transition="in" filter="fade">
                                      <p:cBhvr>
                                        <p:cTn id="43" dur="500"/>
                                        <p:tgtEl>
                                          <p:spTgt spid="83"/>
                                        </p:tgtEl>
                                      </p:cBhvr>
                                    </p:animEffect>
                                  </p:childTnLst>
                                </p:cTn>
                              </p:par>
                              <p:par>
                                <p:cTn id="44" presetID="10" presetClass="entr" presetSubtype="0" fill="hold" nodeType="withEffect">
                                  <p:stCondLst>
                                    <p:cond delay="0"/>
                                  </p:stCondLst>
                                  <p:childTnLst>
                                    <p:set>
                                      <p:cBhvr>
                                        <p:cTn id="45" dur="1" fill="hold">
                                          <p:stCondLst>
                                            <p:cond delay="0"/>
                                          </p:stCondLst>
                                        </p:cTn>
                                        <p:tgtEl>
                                          <p:spTgt spid="86"/>
                                        </p:tgtEl>
                                        <p:attrNameLst>
                                          <p:attrName>style.visibility</p:attrName>
                                        </p:attrNameLst>
                                      </p:cBhvr>
                                      <p:to>
                                        <p:strVal val="visible"/>
                                      </p:to>
                                    </p:set>
                                    <p:animEffect transition="in" filter="fade">
                                      <p:cBhvr>
                                        <p:cTn id="46" dur="500"/>
                                        <p:tgtEl>
                                          <p:spTgt spid="86"/>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79"/>
                                        </p:tgtEl>
                                        <p:attrNameLst>
                                          <p:attrName>style.visibility</p:attrName>
                                        </p:attrNameLst>
                                      </p:cBhvr>
                                      <p:to>
                                        <p:strVal val="visible"/>
                                      </p:to>
                                    </p:set>
                                    <p:animEffect transition="in" filter="fade">
                                      <p:cBhvr>
                                        <p:cTn id="51" dur="500"/>
                                        <p:tgtEl>
                                          <p:spTgt spid="79"/>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91"/>
                                        </p:tgtEl>
                                        <p:attrNameLst>
                                          <p:attrName>style.visibility</p:attrName>
                                        </p:attrNameLst>
                                      </p:cBhvr>
                                      <p:to>
                                        <p:strVal val="visible"/>
                                      </p:to>
                                    </p:set>
                                    <p:animEffect transition="in" filter="fade">
                                      <p:cBhvr>
                                        <p:cTn id="56" dur="500"/>
                                        <p:tgtEl>
                                          <p:spTgt spid="91"/>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98"/>
                                        </p:tgtEl>
                                        <p:attrNameLst>
                                          <p:attrName>style.visibility</p:attrName>
                                        </p:attrNameLst>
                                      </p:cBhvr>
                                      <p:to>
                                        <p:strVal val="visible"/>
                                      </p:to>
                                    </p:set>
                                    <p:animEffect transition="in" filter="fade">
                                      <p:cBhvr>
                                        <p:cTn id="61" dur="500"/>
                                        <p:tgtEl>
                                          <p:spTgt spid="98"/>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87"/>
                                        </p:tgtEl>
                                        <p:attrNameLst>
                                          <p:attrName>style.visibility</p:attrName>
                                        </p:attrNameLst>
                                      </p:cBhvr>
                                      <p:to>
                                        <p:strVal val="visible"/>
                                      </p:to>
                                    </p:set>
                                    <p:animEffect transition="in" filter="fade">
                                      <p:cBhvr>
                                        <p:cTn id="66" dur="500"/>
                                        <p:tgtEl>
                                          <p:spTgt spid="8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97"/>
                                        </p:tgtEl>
                                        <p:attrNameLst>
                                          <p:attrName>style.visibility</p:attrName>
                                        </p:attrNameLst>
                                      </p:cBhvr>
                                      <p:to>
                                        <p:strVal val="visible"/>
                                      </p:to>
                                    </p:set>
                                    <p:animEffect transition="in" filter="fade">
                                      <p:cBhvr>
                                        <p:cTn id="69" dur="500"/>
                                        <p:tgtEl>
                                          <p:spTgt spid="97"/>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90"/>
                                        </p:tgtEl>
                                        <p:attrNameLst>
                                          <p:attrName>style.visibility</p:attrName>
                                        </p:attrNameLst>
                                      </p:cBhvr>
                                      <p:to>
                                        <p:strVal val="visible"/>
                                      </p:to>
                                    </p:set>
                                    <p:animEffect transition="in" filter="fade">
                                      <p:cBhvr>
                                        <p:cTn id="74" dur="500"/>
                                        <p:tgtEl>
                                          <p:spTgt spid="90"/>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81"/>
                                        </p:tgtEl>
                                        <p:attrNameLst>
                                          <p:attrName>style.visibility</p:attrName>
                                        </p:attrNameLst>
                                      </p:cBhvr>
                                      <p:to>
                                        <p:strVal val="visible"/>
                                      </p:to>
                                    </p:set>
                                    <p:animEffect transition="in" filter="fade">
                                      <p:cBhvr>
                                        <p:cTn id="79" dur="500"/>
                                        <p:tgtEl>
                                          <p:spTgt spid="81"/>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88"/>
                                        </p:tgtEl>
                                        <p:attrNameLst>
                                          <p:attrName>style.visibility</p:attrName>
                                        </p:attrNameLst>
                                      </p:cBhvr>
                                      <p:to>
                                        <p:strVal val="visible"/>
                                      </p:to>
                                    </p:set>
                                    <p:animEffect transition="in" filter="fade">
                                      <p:cBhvr>
                                        <p:cTn id="84" dur="500"/>
                                        <p:tgtEl>
                                          <p:spTgt spid="88"/>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89"/>
                                        </p:tgtEl>
                                        <p:attrNameLst>
                                          <p:attrName>style.visibility</p:attrName>
                                        </p:attrNameLst>
                                      </p:cBhvr>
                                      <p:to>
                                        <p:strVal val="visible"/>
                                      </p:to>
                                    </p:set>
                                    <p:animEffect transition="in" filter="fade">
                                      <p:cBhvr>
                                        <p:cTn id="87" dur="500"/>
                                        <p:tgtEl>
                                          <p:spTgt spid="89"/>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80"/>
                                        </p:tgtEl>
                                        <p:attrNameLst>
                                          <p:attrName>style.visibility</p:attrName>
                                        </p:attrNameLst>
                                      </p:cBhvr>
                                      <p:to>
                                        <p:strVal val="visible"/>
                                      </p:to>
                                    </p:set>
                                    <p:animEffect transition="in" filter="fade">
                                      <p:cBhvr>
                                        <p:cTn id="90" dur="500"/>
                                        <p:tgtEl>
                                          <p:spTgt spid="80"/>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93"/>
                                        </p:tgtEl>
                                        <p:attrNameLst>
                                          <p:attrName>style.visibility</p:attrName>
                                        </p:attrNameLst>
                                      </p:cBhvr>
                                      <p:to>
                                        <p:strVal val="visible"/>
                                      </p:to>
                                    </p:set>
                                    <p:animEffect transition="in" filter="fade">
                                      <p:cBhvr>
                                        <p:cTn id="95" dur="500"/>
                                        <p:tgtEl>
                                          <p:spTgt spid="93"/>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134"/>
                                        </p:tgtEl>
                                        <p:attrNameLst>
                                          <p:attrName>style.visibility</p:attrName>
                                        </p:attrNameLst>
                                      </p:cBhvr>
                                      <p:to>
                                        <p:strVal val="visible"/>
                                      </p:to>
                                    </p:set>
                                    <p:animEffect transition="in" filter="fade">
                                      <p:cBhvr>
                                        <p:cTn id="100" dur="500"/>
                                        <p:tgtEl>
                                          <p:spTgt spid="134"/>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123"/>
                                        </p:tgtEl>
                                        <p:attrNameLst>
                                          <p:attrName>style.visibility</p:attrName>
                                        </p:attrNameLst>
                                      </p:cBhvr>
                                      <p:to>
                                        <p:strVal val="visible"/>
                                      </p:to>
                                    </p:set>
                                    <p:animEffect transition="in" filter="fade">
                                      <p:cBhvr>
                                        <p:cTn id="105" dur="500"/>
                                        <p:tgtEl>
                                          <p:spTgt spid="123"/>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nodeType="clickEffect">
                                  <p:stCondLst>
                                    <p:cond delay="0"/>
                                  </p:stCondLst>
                                  <p:childTnLst>
                                    <p:set>
                                      <p:cBhvr>
                                        <p:cTn id="109" dur="1" fill="hold">
                                          <p:stCondLst>
                                            <p:cond delay="0"/>
                                          </p:stCondLst>
                                        </p:cTn>
                                        <p:tgtEl>
                                          <p:spTgt spid="130"/>
                                        </p:tgtEl>
                                        <p:attrNameLst>
                                          <p:attrName>style.visibility</p:attrName>
                                        </p:attrNameLst>
                                      </p:cBhvr>
                                      <p:to>
                                        <p:strVal val="visible"/>
                                      </p:to>
                                    </p:set>
                                    <p:animEffect transition="in" filter="fade">
                                      <p:cBhvr>
                                        <p:cTn id="110" dur="500"/>
                                        <p:tgtEl>
                                          <p:spTgt spid="130"/>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113"/>
                                        </p:tgtEl>
                                        <p:attrNameLst>
                                          <p:attrName>style.visibility</p:attrName>
                                        </p:attrNameLst>
                                      </p:cBhvr>
                                      <p:to>
                                        <p:strVal val="visible"/>
                                      </p:to>
                                    </p:set>
                                    <p:animEffect transition="in" filter="fade">
                                      <p:cBhvr>
                                        <p:cTn id="113" dur="500"/>
                                        <p:tgtEl>
                                          <p:spTgt spid="113"/>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grpId="0" nodeType="clickEffect">
                                  <p:stCondLst>
                                    <p:cond delay="0"/>
                                  </p:stCondLst>
                                  <p:childTnLst>
                                    <p:set>
                                      <p:cBhvr>
                                        <p:cTn id="117" dur="1" fill="hold">
                                          <p:stCondLst>
                                            <p:cond delay="0"/>
                                          </p:stCondLst>
                                        </p:cTn>
                                        <p:tgtEl>
                                          <p:spTgt spid="125"/>
                                        </p:tgtEl>
                                        <p:attrNameLst>
                                          <p:attrName>style.visibility</p:attrName>
                                        </p:attrNameLst>
                                      </p:cBhvr>
                                      <p:to>
                                        <p:strVal val="visible"/>
                                      </p:to>
                                    </p:set>
                                    <p:animEffect transition="in" filter="fade">
                                      <p:cBhvr>
                                        <p:cTn id="118" dur="500"/>
                                        <p:tgtEl>
                                          <p:spTgt spid="125"/>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32"/>
                                        </p:tgtEl>
                                        <p:attrNameLst>
                                          <p:attrName>style.visibility</p:attrName>
                                        </p:attrNameLst>
                                      </p:cBhvr>
                                      <p:to>
                                        <p:strVal val="visible"/>
                                      </p:to>
                                    </p:set>
                                    <p:animEffect transition="in" filter="fade">
                                      <p:cBhvr>
                                        <p:cTn id="121" dur="500"/>
                                        <p:tgtEl>
                                          <p:spTgt spid="132"/>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nodeType="clickEffect">
                                  <p:stCondLst>
                                    <p:cond delay="0"/>
                                  </p:stCondLst>
                                  <p:childTnLst>
                                    <p:set>
                                      <p:cBhvr>
                                        <p:cTn id="125" dur="1" fill="hold">
                                          <p:stCondLst>
                                            <p:cond delay="0"/>
                                          </p:stCondLst>
                                        </p:cTn>
                                        <p:tgtEl>
                                          <p:spTgt spid="120"/>
                                        </p:tgtEl>
                                        <p:attrNameLst>
                                          <p:attrName>style.visibility</p:attrName>
                                        </p:attrNameLst>
                                      </p:cBhvr>
                                      <p:to>
                                        <p:strVal val="visible"/>
                                      </p:to>
                                    </p:set>
                                    <p:animEffect transition="in" filter="fade">
                                      <p:cBhvr>
                                        <p:cTn id="126" dur="500"/>
                                        <p:tgtEl>
                                          <p:spTgt spid="120"/>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135"/>
                                        </p:tgtEl>
                                        <p:attrNameLst>
                                          <p:attrName>style.visibility</p:attrName>
                                        </p:attrNameLst>
                                      </p:cBhvr>
                                      <p:to>
                                        <p:strVal val="visible"/>
                                      </p:to>
                                    </p:set>
                                    <p:animEffect transition="in" filter="fade">
                                      <p:cBhvr>
                                        <p:cTn id="129" dur="500"/>
                                        <p:tgtEl>
                                          <p:spTgt spid="135"/>
                                        </p:tgtEl>
                                      </p:cBhvr>
                                    </p:animEffect>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grpId="0" nodeType="clickEffect">
                                  <p:stCondLst>
                                    <p:cond delay="0"/>
                                  </p:stCondLst>
                                  <p:childTnLst>
                                    <p:set>
                                      <p:cBhvr>
                                        <p:cTn id="133" dur="1" fill="hold">
                                          <p:stCondLst>
                                            <p:cond delay="0"/>
                                          </p:stCondLst>
                                        </p:cTn>
                                        <p:tgtEl>
                                          <p:spTgt spid="133"/>
                                        </p:tgtEl>
                                        <p:attrNameLst>
                                          <p:attrName>style.visibility</p:attrName>
                                        </p:attrNameLst>
                                      </p:cBhvr>
                                      <p:to>
                                        <p:strVal val="visible"/>
                                      </p:to>
                                    </p:set>
                                    <p:animEffect transition="in" filter="fade">
                                      <p:cBhvr>
                                        <p:cTn id="134" dur="500"/>
                                        <p:tgtEl>
                                          <p:spTgt spid="133"/>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124"/>
                                        </p:tgtEl>
                                        <p:attrNameLst>
                                          <p:attrName>style.visibility</p:attrName>
                                        </p:attrNameLst>
                                      </p:cBhvr>
                                      <p:to>
                                        <p:strVal val="visible"/>
                                      </p:to>
                                    </p:set>
                                    <p:animEffect transition="in" filter="fade">
                                      <p:cBhvr>
                                        <p:cTn id="137" dur="500"/>
                                        <p:tgtEl>
                                          <p:spTgt spid="124"/>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nodeType="clickEffect">
                                  <p:stCondLst>
                                    <p:cond delay="0"/>
                                  </p:stCondLst>
                                  <p:childTnLst>
                                    <p:set>
                                      <p:cBhvr>
                                        <p:cTn id="141" dur="1" fill="hold">
                                          <p:stCondLst>
                                            <p:cond delay="0"/>
                                          </p:stCondLst>
                                        </p:cTn>
                                        <p:tgtEl>
                                          <p:spTgt spid="131"/>
                                        </p:tgtEl>
                                        <p:attrNameLst>
                                          <p:attrName>style.visibility</p:attrName>
                                        </p:attrNameLst>
                                      </p:cBhvr>
                                      <p:to>
                                        <p:strVal val="visible"/>
                                      </p:to>
                                    </p:set>
                                    <p:animEffect transition="in" filter="fade">
                                      <p:cBhvr>
                                        <p:cTn id="142" dur="500"/>
                                        <p:tgtEl>
                                          <p:spTgt spid="131"/>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14"/>
                                        </p:tgtEl>
                                        <p:attrNameLst>
                                          <p:attrName>style.visibility</p:attrName>
                                        </p:attrNameLst>
                                      </p:cBhvr>
                                      <p:to>
                                        <p:strVal val="visible"/>
                                      </p:to>
                                    </p:set>
                                    <p:animEffect transition="in" filter="fade">
                                      <p:cBhvr>
                                        <p:cTn id="145" dur="500"/>
                                        <p:tgtEl>
                                          <p:spTgt spid="114"/>
                                        </p:tgtEl>
                                      </p:cBhvr>
                                    </p:animEffect>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grpId="0" nodeType="clickEffect">
                                  <p:stCondLst>
                                    <p:cond delay="0"/>
                                  </p:stCondLst>
                                  <p:childTnLst>
                                    <p:set>
                                      <p:cBhvr>
                                        <p:cTn id="149" dur="1" fill="hold">
                                          <p:stCondLst>
                                            <p:cond delay="0"/>
                                          </p:stCondLst>
                                        </p:cTn>
                                        <p:tgtEl>
                                          <p:spTgt spid="112"/>
                                        </p:tgtEl>
                                        <p:attrNameLst>
                                          <p:attrName>style.visibility</p:attrName>
                                        </p:attrNameLst>
                                      </p:cBhvr>
                                      <p:to>
                                        <p:strVal val="visible"/>
                                      </p:to>
                                    </p:set>
                                    <p:animEffect transition="in" filter="fade">
                                      <p:cBhvr>
                                        <p:cTn id="150" dur="500"/>
                                        <p:tgtEl>
                                          <p:spTgt spid="112"/>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122"/>
                                        </p:tgtEl>
                                        <p:attrNameLst>
                                          <p:attrName>style.visibility</p:attrName>
                                        </p:attrNameLst>
                                      </p:cBhvr>
                                      <p:to>
                                        <p:strVal val="visible"/>
                                      </p:to>
                                    </p:set>
                                    <p:animEffect transition="in" filter="fade">
                                      <p:cBhvr>
                                        <p:cTn id="153" dur="500"/>
                                        <p:tgtEl>
                                          <p:spTgt spid="122"/>
                                        </p:tgtEl>
                                      </p:cBhvr>
                                    </p:animEffect>
                                  </p:childTnLst>
                                </p:cTn>
                              </p:par>
                            </p:childTnLst>
                          </p:cTn>
                        </p:par>
                      </p:childTnLst>
                    </p:cTn>
                  </p:par>
                  <p:par>
                    <p:cTn id="154" fill="hold">
                      <p:stCondLst>
                        <p:cond delay="indefinite"/>
                      </p:stCondLst>
                      <p:childTnLst>
                        <p:par>
                          <p:cTn id="155" fill="hold">
                            <p:stCondLst>
                              <p:cond delay="0"/>
                            </p:stCondLst>
                            <p:childTnLst>
                              <p:par>
                                <p:cTn id="156" presetID="10" presetClass="entr" presetSubtype="0" fill="hold" nodeType="clickEffect">
                                  <p:stCondLst>
                                    <p:cond delay="0"/>
                                  </p:stCondLst>
                                  <p:childTnLst>
                                    <p:set>
                                      <p:cBhvr>
                                        <p:cTn id="157" dur="1" fill="hold">
                                          <p:stCondLst>
                                            <p:cond delay="0"/>
                                          </p:stCondLst>
                                        </p:cTn>
                                        <p:tgtEl>
                                          <p:spTgt spid="118"/>
                                        </p:tgtEl>
                                        <p:attrNameLst>
                                          <p:attrName>style.visibility</p:attrName>
                                        </p:attrNameLst>
                                      </p:cBhvr>
                                      <p:to>
                                        <p:strVal val="visible"/>
                                      </p:to>
                                    </p:set>
                                    <p:animEffect transition="in" filter="fade">
                                      <p:cBhvr>
                                        <p:cTn id="158" dur="500"/>
                                        <p:tgtEl>
                                          <p:spTgt spid="118"/>
                                        </p:tgtEl>
                                      </p:cBhvr>
                                    </p:animEffec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128"/>
                                        </p:tgtEl>
                                        <p:attrNameLst>
                                          <p:attrName>style.visibility</p:attrName>
                                        </p:attrNameLst>
                                      </p:cBhvr>
                                      <p:to>
                                        <p:strVal val="visible"/>
                                      </p:to>
                                    </p:set>
                                    <p:animEffect transition="in" filter="fade">
                                      <p:cBhvr>
                                        <p:cTn id="163" dur="500"/>
                                        <p:tgtEl>
                                          <p:spTgt spid="128"/>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grpId="0" nodeType="clickEffect">
                                  <p:stCondLst>
                                    <p:cond delay="0"/>
                                  </p:stCondLst>
                                  <p:childTnLst>
                                    <p:set>
                                      <p:cBhvr>
                                        <p:cTn id="167" dur="1" fill="hold">
                                          <p:stCondLst>
                                            <p:cond delay="0"/>
                                          </p:stCondLst>
                                        </p:cTn>
                                        <p:tgtEl>
                                          <p:spTgt spid="119"/>
                                        </p:tgtEl>
                                        <p:attrNameLst>
                                          <p:attrName>style.visibility</p:attrName>
                                        </p:attrNameLst>
                                      </p:cBhvr>
                                      <p:to>
                                        <p:strVal val="visible"/>
                                      </p:to>
                                    </p:set>
                                    <p:animEffect transition="in" filter="fade">
                                      <p:cBhvr>
                                        <p:cTn id="168" dur="500"/>
                                        <p:tgtEl>
                                          <p:spTgt spid="119"/>
                                        </p:tgtEl>
                                      </p:cBhvr>
                                    </p:animEffect>
                                  </p:childTnLst>
                                </p:cTn>
                              </p:par>
                            </p:childTnLst>
                          </p:cTn>
                        </p:par>
                      </p:childTnLst>
                    </p:cTn>
                  </p:par>
                  <p:par>
                    <p:cTn id="169" fill="hold">
                      <p:stCondLst>
                        <p:cond delay="indefinite"/>
                      </p:stCondLst>
                      <p:childTnLst>
                        <p:par>
                          <p:cTn id="170" fill="hold">
                            <p:stCondLst>
                              <p:cond delay="0"/>
                            </p:stCondLst>
                            <p:childTnLst>
                              <p:par>
                                <p:cTn id="171" presetID="10" presetClass="entr" presetSubtype="0" fill="hold" grpId="0" nodeType="clickEffect">
                                  <p:stCondLst>
                                    <p:cond delay="0"/>
                                  </p:stCondLst>
                                  <p:childTnLst>
                                    <p:set>
                                      <p:cBhvr>
                                        <p:cTn id="172" dur="1" fill="hold">
                                          <p:stCondLst>
                                            <p:cond delay="0"/>
                                          </p:stCondLst>
                                        </p:cTn>
                                        <p:tgtEl>
                                          <p:spTgt spid="136"/>
                                        </p:tgtEl>
                                        <p:attrNameLst>
                                          <p:attrName>style.visibility</p:attrName>
                                        </p:attrNameLst>
                                      </p:cBhvr>
                                      <p:to>
                                        <p:strVal val="visible"/>
                                      </p:to>
                                    </p:set>
                                    <p:animEffect transition="in" filter="fade">
                                      <p:cBhvr>
                                        <p:cTn id="173" dur="500"/>
                                        <p:tgtEl>
                                          <p:spTgt spid="136"/>
                                        </p:tgtEl>
                                      </p:cBhvr>
                                    </p:animEffect>
                                  </p:childTnLst>
                                </p:cTn>
                              </p:par>
                              <p:par>
                                <p:cTn id="174" presetID="10" presetClass="entr" presetSubtype="0" fill="hold" nodeType="withEffect">
                                  <p:stCondLst>
                                    <p:cond delay="0"/>
                                  </p:stCondLst>
                                  <p:childTnLst>
                                    <p:set>
                                      <p:cBhvr>
                                        <p:cTn id="175" dur="1" fill="hold">
                                          <p:stCondLst>
                                            <p:cond delay="0"/>
                                          </p:stCondLst>
                                        </p:cTn>
                                        <p:tgtEl>
                                          <p:spTgt spid="117"/>
                                        </p:tgtEl>
                                        <p:attrNameLst>
                                          <p:attrName>style.visibility</p:attrName>
                                        </p:attrNameLst>
                                      </p:cBhvr>
                                      <p:to>
                                        <p:strVal val="visible"/>
                                      </p:to>
                                    </p:set>
                                    <p:animEffect transition="in" filter="fade">
                                      <p:cBhvr>
                                        <p:cTn id="176" dur="500"/>
                                        <p:tgtEl>
                                          <p:spTgt spid="117"/>
                                        </p:tgtEl>
                                      </p:cBhvr>
                                    </p:animEffect>
                                  </p:childTnLst>
                                </p:cTn>
                              </p:par>
                            </p:childTnLst>
                          </p:cTn>
                        </p:par>
                      </p:childTnLst>
                    </p:cTn>
                  </p:par>
                  <p:par>
                    <p:cTn id="177" fill="hold">
                      <p:stCondLst>
                        <p:cond delay="indefinite"/>
                      </p:stCondLst>
                      <p:childTnLst>
                        <p:par>
                          <p:cTn id="178" fill="hold">
                            <p:stCondLst>
                              <p:cond delay="0"/>
                            </p:stCondLst>
                            <p:childTnLst>
                              <p:par>
                                <p:cTn id="179" presetID="10" presetClass="entr" presetSubtype="0" fill="hold" grpId="0" nodeType="clickEffect">
                                  <p:stCondLst>
                                    <p:cond delay="0"/>
                                  </p:stCondLst>
                                  <p:childTnLst>
                                    <p:set>
                                      <p:cBhvr>
                                        <p:cTn id="180" dur="1" fill="hold">
                                          <p:stCondLst>
                                            <p:cond delay="0"/>
                                          </p:stCondLst>
                                        </p:cTn>
                                        <p:tgtEl>
                                          <p:spTgt spid="115"/>
                                        </p:tgtEl>
                                        <p:attrNameLst>
                                          <p:attrName>style.visibility</p:attrName>
                                        </p:attrNameLst>
                                      </p:cBhvr>
                                      <p:to>
                                        <p:strVal val="visible"/>
                                      </p:to>
                                    </p:set>
                                    <p:animEffect transition="in" filter="fade">
                                      <p:cBhvr>
                                        <p:cTn id="181" dur="500"/>
                                        <p:tgtEl>
                                          <p:spTgt spid="115"/>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126"/>
                                        </p:tgtEl>
                                        <p:attrNameLst>
                                          <p:attrName>style.visibility</p:attrName>
                                        </p:attrNameLst>
                                      </p:cBhvr>
                                      <p:to>
                                        <p:strVal val="visible"/>
                                      </p:to>
                                    </p:set>
                                    <p:animEffect transition="in" filter="fade">
                                      <p:cBhvr>
                                        <p:cTn id="184" dur="500"/>
                                        <p:tgtEl>
                                          <p:spTgt spid="126"/>
                                        </p:tgtEl>
                                      </p:cBhvr>
                                    </p:animEffect>
                                  </p:childTnLst>
                                </p:cTn>
                              </p:par>
                            </p:childTnLst>
                          </p:cTn>
                        </p:par>
                      </p:childTnLst>
                    </p:cTn>
                  </p:par>
                  <p:par>
                    <p:cTn id="185" fill="hold">
                      <p:stCondLst>
                        <p:cond delay="indefinite"/>
                      </p:stCondLst>
                      <p:childTnLst>
                        <p:par>
                          <p:cTn id="186" fill="hold">
                            <p:stCondLst>
                              <p:cond delay="0"/>
                            </p:stCondLst>
                            <p:childTnLst>
                              <p:par>
                                <p:cTn id="187" presetID="10" presetClass="entr" presetSubtype="0" fill="hold" nodeType="clickEffect">
                                  <p:stCondLst>
                                    <p:cond delay="0"/>
                                  </p:stCondLst>
                                  <p:childTnLst>
                                    <p:set>
                                      <p:cBhvr>
                                        <p:cTn id="188" dur="1" fill="hold">
                                          <p:stCondLst>
                                            <p:cond delay="0"/>
                                          </p:stCondLst>
                                        </p:cTn>
                                        <p:tgtEl>
                                          <p:spTgt spid="121"/>
                                        </p:tgtEl>
                                        <p:attrNameLst>
                                          <p:attrName>style.visibility</p:attrName>
                                        </p:attrNameLst>
                                      </p:cBhvr>
                                      <p:to>
                                        <p:strVal val="visible"/>
                                      </p:to>
                                    </p:set>
                                    <p:animEffect transition="in" filter="fade">
                                      <p:cBhvr>
                                        <p:cTn id="189" dur="500"/>
                                        <p:tgtEl>
                                          <p:spTgt spid="121"/>
                                        </p:tgtEl>
                                      </p:cBhvr>
                                    </p:animEffect>
                                  </p:childTnLst>
                                </p:cTn>
                              </p:par>
                              <p:par>
                                <p:cTn id="190" presetID="10" presetClass="entr" presetSubtype="0" fill="hold" grpId="0" nodeType="withEffect">
                                  <p:stCondLst>
                                    <p:cond delay="0"/>
                                  </p:stCondLst>
                                  <p:childTnLst>
                                    <p:set>
                                      <p:cBhvr>
                                        <p:cTn id="191" dur="1" fill="hold">
                                          <p:stCondLst>
                                            <p:cond delay="0"/>
                                          </p:stCondLst>
                                        </p:cTn>
                                        <p:tgtEl>
                                          <p:spTgt spid="116"/>
                                        </p:tgtEl>
                                        <p:attrNameLst>
                                          <p:attrName>style.visibility</p:attrName>
                                        </p:attrNameLst>
                                      </p:cBhvr>
                                      <p:to>
                                        <p:strVal val="visible"/>
                                      </p:to>
                                    </p:set>
                                    <p:animEffect transition="in" filter="fade">
                                      <p:cBhvr>
                                        <p:cTn id="192" dur="500"/>
                                        <p:tgtEl>
                                          <p:spTgt spid="116"/>
                                        </p:tgtEl>
                                      </p:cBhvr>
                                    </p:animEffect>
                                  </p:childTnLst>
                                </p:cTn>
                              </p:par>
                            </p:childTnLst>
                          </p:cTn>
                        </p:par>
                      </p:childTnLst>
                    </p:cTn>
                  </p:par>
                  <p:par>
                    <p:cTn id="193" fill="hold">
                      <p:stCondLst>
                        <p:cond delay="indefinite"/>
                      </p:stCondLst>
                      <p:childTnLst>
                        <p:par>
                          <p:cTn id="194" fill="hold">
                            <p:stCondLst>
                              <p:cond delay="0"/>
                            </p:stCondLst>
                            <p:childTnLst>
                              <p:par>
                                <p:cTn id="195" presetID="10" presetClass="entr" presetSubtype="0" fill="hold" grpId="0" nodeType="clickEffect">
                                  <p:stCondLst>
                                    <p:cond delay="0"/>
                                  </p:stCondLst>
                                  <p:childTnLst>
                                    <p:set>
                                      <p:cBhvr>
                                        <p:cTn id="196" dur="1" fill="hold">
                                          <p:stCondLst>
                                            <p:cond delay="0"/>
                                          </p:stCondLst>
                                        </p:cTn>
                                        <p:tgtEl>
                                          <p:spTgt spid="127"/>
                                        </p:tgtEl>
                                        <p:attrNameLst>
                                          <p:attrName>style.visibility</p:attrName>
                                        </p:attrNameLst>
                                      </p:cBhvr>
                                      <p:to>
                                        <p:strVal val="visible"/>
                                      </p:to>
                                    </p:set>
                                    <p:animEffect transition="in" filter="fade">
                                      <p:cBhvr>
                                        <p:cTn id="197" dur="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9" grpId="0" animBg="1"/>
      <p:bldP spid="80" grpId="0" animBg="1"/>
      <p:bldP spid="81" grpId="0" animBg="1"/>
      <p:bldP spid="82" grpId="0"/>
      <p:bldP spid="83" grpId="0"/>
      <p:bldP spid="89" grpId="0"/>
      <p:bldP spid="94" grpId="0"/>
      <p:bldP spid="95" grpId="0" animBg="1"/>
      <p:bldP spid="96" grpId="0" animBg="1"/>
      <p:bldP spid="97" grpId="0"/>
      <p:bldP spid="112" grpId="0" animBg="1"/>
      <p:bldP spid="113" grpId="0"/>
      <p:bldP spid="114" grpId="0"/>
      <p:bldP spid="115" grpId="0" animBg="1"/>
      <p:bldP spid="116" grpId="0" animBg="1"/>
      <p:bldP spid="119" grpId="0" animBg="1"/>
      <p:bldP spid="122" grpId="0"/>
      <p:bldP spid="123" grpId="0"/>
      <p:bldP spid="124" grpId="0"/>
      <p:bldP spid="125" grpId="0"/>
      <p:bldP spid="126" grpId="0"/>
      <p:bldP spid="127" grpId="0"/>
      <p:bldP spid="128" grpId="0"/>
      <p:bldP spid="132" grpId="0" animBg="1"/>
      <p:bldP spid="133" grpId="0" animBg="1"/>
      <p:bldP spid="134" grpId="0" animBg="1"/>
      <p:bldP spid="135" grpId="0"/>
      <p:bldP spid="13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14515" y="117"/>
            <a:ext cx="2949846" cy="400110"/>
          </a:xfrm>
          <a:prstGeom prst="rect">
            <a:avLst/>
          </a:prstGeom>
          <a:noFill/>
          <a:ln>
            <a:noFill/>
          </a:ln>
        </p:spPr>
        <p:txBody>
          <a:bodyPr wrap="none" rtlCol="0" anchor="t">
            <a:spAutoFit/>
          </a:bodyPr>
          <a:lstStyle/>
          <a:p>
            <a:pPr algn="ctr"/>
            <a:r>
              <a:rPr lang="en-US" altLang="zh-CN" sz="2000">
                <a:ln/>
                <a:solidFill>
                  <a:schemeClr val="tx1"/>
                </a:solidFill>
                <a:effectLst>
                  <a:outerShdw blurRad="38100" dist="19050" dir="2700000" algn="tl" rotWithShape="0">
                    <a:schemeClr val="dk1">
                      <a:alpha val="40000"/>
                    </a:schemeClr>
                  </a:outerShdw>
                </a:effectLst>
              </a:rPr>
              <a:t>Redis</a:t>
            </a:r>
            <a:r>
              <a:rPr lang="zh-CN" altLang="en-US" sz="2000">
                <a:ln/>
                <a:effectLst>
                  <a:outerShdw blurRad="38100" dist="19050" dir="2700000" algn="tl" rotWithShape="0">
                    <a:schemeClr val="dk1">
                      <a:alpha val="40000"/>
                    </a:schemeClr>
                  </a:outerShdw>
                </a:effectLst>
              </a:rPr>
              <a:t>五大数据类型</a:t>
            </a:r>
            <a:r>
              <a:rPr lang="en-US" altLang="zh-CN" sz="2000">
                <a:ln/>
                <a:effectLst>
                  <a:outerShdw blurRad="38100" dist="19050" dir="2700000" algn="tl" rotWithShape="0">
                    <a:schemeClr val="dk1">
                      <a:alpha val="40000"/>
                    </a:schemeClr>
                  </a:outerShdw>
                </a:effectLst>
              </a:rPr>
              <a:t>--key</a:t>
            </a:r>
            <a:endParaRPr lang="zh-CN" altLang="en-US" sz="2000">
              <a:ln/>
              <a:solidFill>
                <a:schemeClr val="tx1"/>
              </a:solidFill>
              <a:effectLst>
                <a:outerShdw blurRad="38100" dist="19050" dir="2700000" algn="tl" rotWithShape="0">
                  <a:schemeClr val="dk1">
                    <a:alpha val="40000"/>
                  </a:schemeClr>
                </a:outerShdw>
              </a:effectLst>
            </a:endParaRPr>
          </a:p>
        </p:txBody>
      </p:sp>
      <p:sp>
        <p:nvSpPr>
          <p:cNvPr id="15" name="矩形 14">
            <a:extLst>
              <a:ext uri="{FF2B5EF4-FFF2-40B4-BE49-F238E27FC236}">
                <a16:creationId xmlns:a16="http://schemas.microsoft.com/office/drawing/2014/main" id="{DD908DCE-5881-41DB-B4A8-82F0DF19BB31}"/>
              </a:ext>
            </a:extLst>
          </p:cNvPr>
          <p:cNvSpPr/>
          <p:nvPr/>
        </p:nvSpPr>
        <p:spPr>
          <a:xfrm>
            <a:off x="658585" y="707161"/>
            <a:ext cx="1912338" cy="496290"/>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zh-CN" sz="2000" b="1" err="1">
                <a:solidFill>
                  <a:srgbClr val="007C6A"/>
                </a:solidFill>
                <a:latin typeface="Verdana" panose="020B0604030504040204" pitchFamily="34" charset="0"/>
                <a:ea typeface="Verdana" panose="020B0604030504040204" pitchFamily="34" charset="0"/>
                <a:cs typeface="Verdana" panose="020B0604030504040204" pitchFamily="34" charset="0"/>
              </a:rPr>
              <a:t>dbsize</a:t>
            </a:r>
            <a:endParaRPr lang="zh-CN" altLang="en-US" sz="2000" b="1">
              <a:solidFill>
                <a:srgbClr val="007C6A"/>
              </a:solidFill>
              <a:latin typeface="宋体" panose="02010600030101010101" pitchFamily="2" charset="-122"/>
            </a:endParaRPr>
          </a:p>
        </p:txBody>
      </p:sp>
      <p:sp>
        <p:nvSpPr>
          <p:cNvPr id="16" name="矩形 15">
            <a:extLst>
              <a:ext uri="{FF2B5EF4-FFF2-40B4-BE49-F238E27FC236}">
                <a16:creationId xmlns:a16="http://schemas.microsoft.com/office/drawing/2014/main" id="{36B3346E-960E-4855-AE46-E5D2E59928ED}"/>
              </a:ext>
            </a:extLst>
          </p:cNvPr>
          <p:cNvSpPr/>
          <p:nvPr/>
        </p:nvSpPr>
        <p:spPr>
          <a:xfrm>
            <a:off x="614516" y="2019807"/>
            <a:ext cx="5070667" cy="498085"/>
          </a:xfrm>
          <a:prstGeom prst="rect">
            <a:avLst/>
          </a:prstGeom>
        </p:spPr>
        <p:txBody>
          <a:bodyPr wrap="square">
            <a:spAutoFit/>
          </a:bodyPr>
          <a:lstStyle/>
          <a:p>
            <a:pPr marL="285750" lvl="1" indent="-285750">
              <a:lnSpc>
                <a:spcPct val="150000"/>
              </a:lnSpc>
              <a:buFont typeface="Wingdings" panose="05000000000000000000" pitchFamily="2" charset="2"/>
              <a:buChar char="Ø"/>
            </a:pPr>
            <a:r>
              <a:rPr lang="en-US" altLang="zh-CN" sz="2000" b="1" dirty="0" err="1">
                <a:solidFill>
                  <a:srgbClr val="007C6A"/>
                </a:solidFill>
                <a:latin typeface="Verdana" panose="020B0604030504040204" pitchFamily="34" charset="0"/>
              </a:rPr>
              <a:t>Flushdb</a:t>
            </a:r>
            <a:endParaRPr lang="zh-CN" altLang="en-US" sz="2000" b="1" dirty="0">
              <a:solidFill>
                <a:srgbClr val="007C6A"/>
              </a:solidFill>
              <a:latin typeface="Verdana" panose="020B0604030504040204" pitchFamily="34" charset="0"/>
            </a:endParaRPr>
          </a:p>
        </p:txBody>
      </p:sp>
      <p:sp>
        <p:nvSpPr>
          <p:cNvPr id="17" name="矩形 16">
            <a:extLst>
              <a:ext uri="{FF2B5EF4-FFF2-40B4-BE49-F238E27FC236}">
                <a16:creationId xmlns:a16="http://schemas.microsoft.com/office/drawing/2014/main" id="{749E1EBA-EF25-4E6D-B780-63D023B50C19}"/>
              </a:ext>
            </a:extLst>
          </p:cNvPr>
          <p:cNvSpPr/>
          <p:nvPr/>
        </p:nvSpPr>
        <p:spPr>
          <a:xfrm>
            <a:off x="614515" y="3396381"/>
            <a:ext cx="4686355" cy="496290"/>
          </a:xfrm>
          <a:prstGeom prst="rect">
            <a:avLst/>
          </a:prstGeom>
        </p:spPr>
        <p:txBody>
          <a:bodyPr wrap="square">
            <a:spAutoFit/>
          </a:bodyPr>
          <a:lstStyle/>
          <a:p>
            <a:pPr marL="285750" lvl="1" indent="-285750">
              <a:lnSpc>
                <a:spcPct val="150000"/>
              </a:lnSpc>
              <a:buFont typeface="Wingdings" panose="05000000000000000000" pitchFamily="2" charset="2"/>
              <a:buChar char="Ø"/>
            </a:pPr>
            <a:r>
              <a:rPr lang="en-US" altLang="zh-CN" sz="2000" b="1" err="1">
                <a:solidFill>
                  <a:srgbClr val="007C6A"/>
                </a:solidFill>
                <a:latin typeface="Verdana" panose="020B0604030504040204" pitchFamily="34" charset="0"/>
              </a:rPr>
              <a:t>Flushall</a:t>
            </a:r>
            <a:endParaRPr lang="zh-CN" altLang="en-US" sz="2000" b="1">
              <a:solidFill>
                <a:srgbClr val="007C6A"/>
              </a:solidFill>
              <a:latin typeface="宋体" panose="02010600030101010101" pitchFamily="2" charset="-122"/>
            </a:endParaRPr>
          </a:p>
        </p:txBody>
      </p:sp>
      <p:sp>
        <p:nvSpPr>
          <p:cNvPr id="18" name="矩形 17">
            <a:extLst>
              <a:ext uri="{FF2B5EF4-FFF2-40B4-BE49-F238E27FC236}">
                <a16:creationId xmlns:a16="http://schemas.microsoft.com/office/drawing/2014/main" id="{B5DEFFED-BC92-40F0-B8A9-601DAD981585}"/>
              </a:ext>
            </a:extLst>
          </p:cNvPr>
          <p:cNvSpPr/>
          <p:nvPr/>
        </p:nvSpPr>
        <p:spPr>
          <a:xfrm>
            <a:off x="2805635" y="624190"/>
            <a:ext cx="4990469" cy="57926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latin typeface="宋体" panose="02010600030101010101" pitchFamily="2" charset="-122"/>
              </a:rPr>
              <a:t>查看当前数据库的</a:t>
            </a:r>
            <a:r>
              <a:rPr lang="en-US" altLang="zh-CN" sz="2400" b="1">
                <a:solidFill>
                  <a:srgbClr val="007C6A"/>
                </a:solidFill>
                <a:latin typeface="Verdana" panose="020B0604030504040204" pitchFamily="34" charset="0"/>
              </a:rPr>
              <a:t>key</a:t>
            </a:r>
            <a:r>
              <a:rPr lang="zh-CN" altLang="en-US" sz="2400" b="1">
                <a:solidFill>
                  <a:srgbClr val="007C6A"/>
                </a:solidFill>
                <a:latin typeface="宋体" panose="02010600030101010101" pitchFamily="2" charset="-122"/>
              </a:rPr>
              <a:t>的数量</a:t>
            </a:r>
            <a:endParaRPr lang="en-US" altLang="zh-CN" sz="2400" b="1">
              <a:solidFill>
                <a:srgbClr val="007C6A"/>
              </a:solidFill>
            </a:endParaRPr>
          </a:p>
        </p:txBody>
      </p:sp>
      <p:sp>
        <p:nvSpPr>
          <p:cNvPr id="19" name="矩形 18">
            <a:extLst>
              <a:ext uri="{FF2B5EF4-FFF2-40B4-BE49-F238E27FC236}">
                <a16:creationId xmlns:a16="http://schemas.microsoft.com/office/drawing/2014/main" id="{1CD6D5E9-47D4-4790-85F3-6DF59A693FDC}"/>
              </a:ext>
            </a:extLst>
          </p:cNvPr>
          <p:cNvSpPr/>
          <p:nvPr/>
        </p:nvSpPr>
        <p:spPr>
          <a:xfrm>
            <a:off x="2805635" y="1937477"/>
            <a:ext cx="2531462" cy="580415"/>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latin typeface="宋体" panose="02010600030101010101" pitchFamily="2" charset="-122"/>
              </a:rPr>
              <a:t>清空当前库</a:t>
            </a:r>
            <a:endParaRPr lang="en-US" altLang="zh-CN" sz="2400" b="1">
              <a:solidFill>
                <a:srgbClr val="007C6A"/>
              </a:solidFill>
            </a:endParaRPr>
          </a:p>
        </p:txBody>
      </p:sp>
      <p:sp>
        <p:nvSpPr>
          <p:cNvPr id="20" name="矩形 19">
            <a:extLst>
              <a:ext uri="{FF2B5EF4-FFF2-40B4-BE49-F238E27FC236}">
                <a16:creationId xmlns:a16="http://schemas.microsoft.com/office/drawing/2014/main" id="{4C5E4A62-9E88-4862-90C2-FC4DA1A60BBE}"/>
              </a:ext>
            </a:extLst>
          </p:cNvPr>
          <p:cNvSpPr/>
          <p:nvPr/>
        </p:nvSpPr>
        <p:spPr>
          <a:xfrm>
            <a:off x="2805635" y="3315590"/>
            <a:ext cx="2686954" cy="57708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latin typeface="宋体" panose="02010600030101010101" pitchFamily="2" charset="-122"/>
              </a:rPr>
              <a:t>通杀全部库 </a:t>
            </a:r>
            <a:endParaRPr lang="en-US" altLang="zh-CN" sz="2400" b="1">
              <a:solidFill>
                <a:srgbClr val="007C6A"/>
              </a:solidFill>
            </a:endParaRPr>
          </a:p>
        </p:txBody>
      </p:sp>
    </p:spTree>
    <p:custDataLst>
      <p:tags r:id="rId1"/>
    </p:custDataLst>
    <p:extLst>
      <p:ext uri="{BB962C8B-B14F-4D97-AF65-F5344CB8AC3E}">
        <p14:creationId xmlns:p14="http://schemas.microsoft.com/office/powerpoint/2010/main" val="405167054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a:ln/>
                <a:effectLst>
                  <a:outerShdw blurRad="38100" dist="19050" dir="2700000" algn="tl" rotWithShape="0">
                    <a:schemeClr val="dk1">
                      <a:alpha val="40000"/>
                    </a:schemeClr>
                  </a:outerShdw>
                </a:effectLst>
              </a:rPr>
              <a:t>Redis</a:t>
            </a:r>
            <a:r>
              <a:rPr lang="zh-CN" altLang="en-US" sz="2000">
                <a:ln/>
                <a:effectLst>
                  <a:outerShdw blurRad="38100" dist="19050" dir="2700000" algn="tl" rotWithShape="0">
                    <a:schemeClr val="dk1">
                      <a:alpha val="40000"/>
                    </a:schemeClr>
                  </a:outerShdw>
                </a:effectLst>
              </a:rPr>
              <a:t>事务</a:t>
            </a:r>
            <a:endParaRPr lang="en-US" altLang="zh-CN" sz="2000">
              <a:ln/>
              <a:effectLst>
                <a:outerShdw blurRad="38100" dist="19050" dir="2700000" algn="tl" rotWithShape="0">
                  <a:schemeClr val="dk1">
                    <a:alpha val="40000"/>
                  </a:schemeClr>
                </a:outerShdw>
              </a:effectLst>
            </a:endParaRPr>
          </a:p>
        </p:txBody>
      </p:sp>
      <p:sp>
        <p:nvSpPr>
          <p:cNvPr id="50" name="矩形 49">
            <a:extLst>
              <a:ext uri="{FF2B5EF4-FFF2-40B4-BE49-F238E27FC236}">
                <a16:creationId xmlns:a16="http://schemas.microsoft.com/office/drawing/2014/main" id="{F906AD61-D531-4DB6-A2DF-C86CDA9F420F}"/>
              </a:ext>
            </a:extLst>
          </p:cNvPr>
          <p:cNvSpPr/>
          <p:nvPr/>
        </p:nvSpPr>
        <p:spPr>
          <a:xfrm>
            <a:off x="276740" y="539890"/>
            <a:ext cx="7344816" cy="1631216"/>
          </a:xfrm>
          <a:prstGeom prst="rect">
            <a:avLst/>
          </a:prstGeom>
        </p:spPr>
        <p:txBody>
          <a:bodyPr wrap="square">
            <a:spAutoFit/>
          </a:bodyPr>
          <a:lstStyle/>
          <a:p>
            <a:pPr marL="342900" indent="-342900">
              <a:buFont typeface="Wingdings" panose="05000000000000000000" pitchFamily="2" charset="2"/>
              <a:buChar char="Ø"/>
            </a:pPr>
            <a:r>
              <a:rPr lang="zh-CN" altLang="en-US" sz="2000" b="1">
                <a:solidFill>
                  <a:srgbClr val="007C6A"/>
                </a:solidFill>
                <a:latin typeface="Arial" panose="020B0604020202020204" pitchFamily="34" charset="0"/>
              </a:rPr>
              <a:t>悲观锁</a:t>
            </a:r>
            <a:r>
              <a:rPr lang="en-US" altLang="zh-CN" sz="2000" b="1">
                <a:solidFill>
                  <a:srgbClr val="007C6A"/>
                </a:solidFill>
                <a:latin typeface="Arial" panose="020B0604020202020204" pitchFamily="34" charset="0"/>
              </a:rPr>
              <a:t>(Pessimistic Lock), </a:t>
            </a:r>
            <a:r>
              <a:rPr lang="zh-CN" altLang="en-US" sz="2000">
                <a:solidFill>
                  <a:srgbClr val="007C6A"/>
                </a:solidFill>
                <a:latin typeface="Arial" panose="020B0604020202020204" pitchFamily="34" charset="0"/>
              </a:rPr>
              <a:t>顾名思义，就是很悲观，每次去拿数据的时候都认为别人会修改，所以每次在拿数据的时候都会上锁，这样别人想拿这个数据就会</a:t>
            </a:r>
            <a:r>
              <a:rPr lang="en-US" altLang="zh-CN" sz="2000">
                <a:solidFill>
                  <a:srgbClr val="007C6A"/>
                </a:solidFill>
                <a:latin typeface="Arial" panose="020B0604020202020204" pitchFamily="34" charset="0"/>
              </a:rPr>
              <a:t>block</a:t>
            </a:r>
            <a:r>
              <a:rPr lang="zh-CN" altLang="en-US" sz="2000">
                <a:solidFill>
                  <a:srgbClr val="007C6A"/>
                </a:solidFill>
                <a:latin typeface="Arial" panose="020B0604020202020204" pitchFamily="34" charset="0"/>
              </a:rPr>
              <a:t>直到它拿到锁。</a:t>
            </a:r>
            <a:r>
              <a:rPr lang="zh-CN" altLang="en-US" sz="2000" b="1">
                <a:solidFill>
                  <a:srgbClr val="C00000"/>
                </a:solidFill>
                <a:latin typeface="Arial" panose="020B0604020202020204" pitchFamily="34" charset="0"/>
              </a:rPr>
              <a:t>传统的关系型数据库里边就用到了很多这种锁机制</a:t>
            </a:r>
            <a:r>
              <a:rPr lang="zh-CN" altLang="en-US" sz="2000">
                <a:solidFill>
                  <a:srgbClr val="007C6A"/>
                </a:solidFill>
                <a:latin typeface="Arial" panose="020B0604020202020204" pitchFamily="34" charset="0"/>
              </a:rPr>
              <a:t>，比如行锁，表锁等，读锁，写锁等，都是在做操作之前先上锁。</a:t>
            </a:r>
            <a:endParaRPr lang="zh-CN" altLang="en-US" sz="2000">
              <a:solidFill>
                <a:srgbClr val="007C6A"/>
              </a:solidFill>
            </a:endParaRPr>
          </a:p>
        </p:txBody>
      </p:sp>
      <p:sp>
        <p:nvSpPr>
          <p:cNvPr id="51" name="矩形 50">
            <a:extLst>
              <a:ext uri="{FF2B5EF4-FFF2-40B4-BE49-F238E27FC236}">
                <a16:creationId xmlns:a16="http://schemas.microsoft.com/office/drawing/2014/main" id="{E34B291D-6ECE-4616-840D-62E46D364A94}"/>
              </a:ext>
            </a:extLst>
          </p:cNvPr>
          <p:cNvSpPr/>
          <p:nvPr/>
        </p:nvSpPr>
        <p:spPr>
          <a:xfrm>
            <a:off x="276740" y="2988162"/>
            <a:ext cx="7344816" cy="1938992"/>
          </a:xfrm>
          <a:prstGeom prst="rect">
            <a:avLst/>
          </a:prstGeom>
        </p:spPr>
        <p:txBody>
          <a:bodyPr wrap="square">
            <a:spAutoFit/>
          </a:bodyPr>
          <a:lstStyle/>
          <a:p>
            <a:pPr marL="285750" indent="-285750">
              <a:buFont typeface="Wingdings" panose="05000000000000000000" pitchFamily="2" charset="2"/>
              <a:buChar char="Ø"/>
            </a:pPr>
            <a:r>
              <a:rPr lang="zh-CN" altLang="en-US" sz="2000" b="1" dirty="0">
                <a:solidFill>
                  <a:srgbClr val="007C6A"/>
                </a:solidFill>
                <a:latin typeface="Arial" panose="020B0604020202020204" pitchFamily="34" charset="0"/>
              </a:rPr>
              <a:t>乐观锁</a:t>
            </a:r>
            <a:r>
              <a:rPr lang="en-US" altLang="zh-CN" sz="2000" b="1" dirty="0">
                <a:solidFill>
                  <a:srgbClr val="007C6A"/>
                </a:solidFill>
                <a:latin typeface="Arial" panose="020B0604020202020204" pitchFamily="34" charset="0"/>
              </a:rPr>
              <a:t>(Optimistic Lock), </a:t>
            </a:r>
            <a:r>
              <a:rPr lang="zh-CN" altLang="en-US" sz="2000" dirty="0">
                <a:solidFill>
                  <a:srgbClr val="007C6A"/>
                </a:solidFill>
                <a:latin typeface="Arial" panose="020B0604020202020204" pitchFamily="34" charset="0"/>
              </a:rPr>
              <a:t>顾名思义，就是很乐观，每次去拿数据的时候都认为别人不会修改，所以不会上锁，但是在更新的时候会判断一下在此期间别人有没有去更新这个数据，可以使用版本号等机制。</a:t>
            </a:r>
            <a:r>
              <a:rPr lang="zh-CN" altLang="en-US" sz="2000" b="1" dirty="0">
                <a:solidFill>
                  <a:srgbClr val="C00000"/>
                </a:solidFill>
                <a:latin typeface="Arial" panose="020B0604020202020204" pitchFamily="34" charset="0"/>
              </a:rPr>
              <a:t>乐观锁适用于多读的应用类型，这样可以提高吞吐量</a:t>
            </a:r>
            <a:r>
              <a:rPr lang="zh-CN" altLang="en-US" sz="2000" dirty="0">
                <a:solidFill>
                  <a:srgbClr val="007C6A"/>
                </a:solidFill>
                <a:latin typeface="Arial" panose="020B0604020202020204" pitchFamily="34" charset="0"/>
              </a:rPr>
              <a:t>。</a:t>
            </a:r>
            <a:r>
              <a:rPr lang="en-US" altLang="zh-CN" sz="2000" dirty="0" err="1">
                <a:solidFill>
                  <a:srgbClr val="C00000"/>
                </a:solidFill>
                <a:latin typeface="Arial" panose="020B0604020202020204" pitchFamily="34" charset="0"/>
              </a:rPr>
              <a:t>Redis</a:t>
            </a:r>
            <a:r>
              <a:rPr lang="zh-CN" altLang="en-US" sz="2000" dirty="0">
                <a:solidFill>
                  <a:srgbClr val="C00000"/>
                </a:solidFill>
                <a:latin typeface="Arial" panose="020B0604020202020204" pitchFamily="34" charset="0"/>
              </a:rPr>
              <a:t>就是利用这种</a:t>
            </a:r>
            <a:r>
              <a:rPr lang="en-US" altLang="zh-CN" sz="2000" dirty="0">
                <a:solidFill>
                  <a:srgbClr val="C00000"/>
                </a:solidFill>
                <a:latin typeface="Arial" panose="020B0604020202020204" pitchFamily="34" charset="0"/>
              </a:rPr>
              <a:t>check-and-set</a:t>
            </a:r>
            <a:r>
              <a:rPr lang="zh-CN" altLang="en-US" sz="2000" dirty="0">
                <a:solidFill>
                  <a:srgbClr val="C00000"/>
                </a:solidFill>
                <a:latin typeface="Arial" panose="020B0604020202020204" pitchFamily="34" charset="0"/>
              </a:rPr>
              <a:t>机制实现事务的。</a:t>
            </a:r>
            <a:endParaRPr lang="zh-CN" altLang="en-US" sz="2000" dirty="0">
              <a:solidFill>
                <a:srgbClr val="C00000"/>
              </a:solidFill>
            </a:endParaRPr>
          </a:p>
        </p:txBody>
      </p:sp>
    </p:spTree>
    <p:custDataLst>
      <p:tags r:id="rId1"/>
    </p:custDataLst>
    <p:extLst>
      <p:ext uri="{BB962C8B-B14F-4D97-AF65-F5344CB8AC3E}">
        <p14:creationId xmlns:p14="http://schemas.microsoft.com/office/powerpoint/2010/main" val="37855904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a:ln/>
                <a:effectLst>
                  <a:outerShdw blurRad="38100" dist="19050" dir="2700000" algn="tl" rotWithShape="0">
                    <a:schemeClr val="dk1">
                      <a:alpha val="40000"/>
                    </a:schemeClr>
                  </a:outerShdw>
                </a:effectLst>
              </a:rPr>
              <a:t>Redis</a:t>
            </a:r>
            <a:r>
              <a:rPr lang="zh-CN" altLang="en-US" sz="2000">
                <a:ln/>
                <a:effectLst>
                  <a:outerShdw blurRad="38100" dist="19050" dir="2700000" algn="tl" rotWithShape="0">
                    <a:schemeClr val="dk1">
                      <a:alpha val="40000"/>
                    </a:schemeClr>
                  </a:outerShdw>
                </a:effectLst>
              </a:rPr>
              <a:t>事务</a:t>
            </a:r>
            <a:endParaRPr lang="en-US" altLang="zh-CN" sz="2000">
              <a:ln/>
              <a:effectLst>
                <a:outerShdw blurRad="38100" dist="19050" dir="2700000" algn="tl" rotWithShape="0">
                  <a:schemeClr val="dk1">
                    <a:alpha val="40000"/>
                  </a:schemeClr>
                </a:outerShdw>
              </a:effectLst>
            </a:endParaRPr>
          </a:p>
        </p:txBody>
      </p:sp>
      <p:sp>
        <p:nvSpPr>
          <p:cNvPr id="6" name="矩形 5">
            <a:extLst>
              <a:ext uri="{FF2B5EF4-FFF2-40B4-BE49-F238E27FC236}">
                <a16:creationId xmlns:a16="http://schemas.microsoft.com/office/drawing/2014/main" id="{D3DCB96C-BA0A-483B-8B02-FA522F2190A8}"/>
              </a:ext>
            </a:extLst>
          </p:cNvPr>
          <p:cNvSpPr/>
          <p:nvPr/>
        </p:nvSpPr>
        <p:spPr>
          <a:xfrm>
            <a:off x="280256" y="400110"/>
            <a:ext cx="7632848" cy="1700530"/>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zh-CN" b="1" dirty="0">
                <a:solidFill>
                  <a:srgbClr val="007C6A"/>
                </a:solidFill>
                <a:latin typeface="Arial" panose="020B0604020202020204" pitchFamily="34" charset="0"/>
              </a:rPr>
              <a:t>WATCH key [key ...]</a:t>
            </a:r>
            <a:endParaRPr lang="en-US" altLang="zh-CN" dirty="0">
              <a:solidFill>
                <a:srgbClr val="007C6A"/>
              </a:solidFill>
              <a:latin typeface="Arial" panose="020B0604020202020204" pitchFamily="34" charset="0"/>
            </a:endParaRPr>
          </a:p>
          <a:p>
            <a:pPr marL="742950" lvl="1" indent="-285750">
              <a:lnSpc>
                <a:spcPct val="150000"/>
              </a:lnSpc>
              <a:buFont typeface="Arial" panose="020B0604020202020204" pitchFamily="34" charset="0"/>
              <a:buChar char="•"/>
            </a:pPr>
            <a:r>
              <a:rPr lang="zh-CN" altLang="en-US" dirty="0">
                <a:solidFill>
                  <a:srgbClr val="007C6A"/>
                </a:solidFill>
                <a:latin typeface="Arial" panose="020B0604020202020204" pitchFamily="34" charset="0"/>
              </a:rPr>
              <a:t>在执行</a:t>
            </a:r>
            <a:r>
              <a:rPr lang="en-US" altLang="zh-CN" dirty="0">
                <a:solidFill>
                  <a:srgbClr val="007C6A"/>
                </a:solidFill>
                <a:latin typeface="Arial" panose="020B0604020202020204" pitchFamily="34" charset="0"/>
              </a:rPr>
              <a:t>multi</a:t>
            </a:r>
            <a:r>
              <a:rPr lang="zh-CN" altLang="en-US" dirty="0">
                <a:solidFill>
                  <a:srgbClr val="007C6A"/>
                </a:solidFill>
                <a:latin typeface="Arial" panose="020B0604020202020204" pitchFamily="34" charset="0"/>
              </a:rPr>
              <a:t>之前，先执行</a:t>
            </a:r>
            <a:r>
              <a:rPr lang="en-US" altLang="zh-CN" dirty="0">
                <a:solidFill>
                  <a:srgbClr val="007C6A"/>
                </a:solidFill>
                <a:latin typeface="Arial" panose="020B0604020202020204" pitchFamily="34" charset="0"/>
              </a:rPr>
              <a:t>watch key1 [key2],</a:t>
            </a:r>
            <a:r>
              <a:rPr lang="zh-CN" altLang="en-US" dirty="0">
                <a:solidFill>
                  <a:srgbClr val="007C6A"/>
                </a:solidFill>
                <a:latin typeface="Arial" panose="020B0604020202020204" pitchFamily="34" charset="0"/>
              </a:rPr>
              <a:t>可以监视一个</a:t>
            </a:r>
            <a:r>
              <a:rPr lang="en-US" altLang="zh-CN" dirty="0">
                <a:solidFill>
                  <a:srgbClr val="007C6A"/>
                </a:solidFill>
                <a:latin typeface="Arial" panose="020B0604020202020204" pitchFamily="34" charset="0"/>
              </a:rPr>
              <a:t>(</a:t>
            </a:r>
            <a:r>
              <a:rPr lang="zh-CN" altLang="en-US" dirty="0">
                <a:solidFill>
                  <a:srgbClr val="007C6A"/>
                </a:solidFill>
                <a:latin typeface="Arial" panose="020B0604020202020204" pitchFamily="34" charset="0"/>
              </a:rPr>
              <a:t>或多个</a:t>
            </a:r>
            <a:r>
              <a:rPr lang="en-US" altLang="zh-CN" dirty="0">
                <a:solidFill>
                  <a:srgbClr val="007C6A"/>
                </a:solidFill>
                <a:latin typeface="Arial" panose="020B0604020202020204" pitchFamily="34" charset="0"/>
              </a:rPr>
              <a:t>) key </a:t>
            </a:r>
            <a:r>
              <a:rPr lang="zh-CN" altLang="en-US" dirty="0">
                <a:solidFill>
                  <a:srgbClr val="007C6A"/>
                </a:solidFill>
                <a:latin typeface="Arial" panose="020B0604020202020204" pitchFamily="34" charset="0"/>
              </a:rPr>
              <a:t>，如果在事务执行之前这个</a:t>
            </a:r>
            <a:r>
              <a:rPr lang="en-US" altLang="zh-CN" dirty="0">
                <a:solidFill>
                  <a:srgbClr val="007C6A"/>
                </a:solidFill>
                <a:latin typeface="Arial" panose="020B0604020202020204" pitchFamily="34" charset="0"/>
              </a:rPr>
              <a:t>(</a:t>
            </a:r>
            <a:r>
              <a:rPr lang="zh-CN" altLang="en-US" dirty="0">
                <a:solidFill>
                  <a:srgbClr val="007C6A"/>
                </a:solidFill>
                <a:latin typeface="Arial" panose="020B0604020202020204" pitchFamily="34" charset="0"/>
              </a:rPr>
              <a:t>或这些</a:t>
            </a:r>
            <a:r>
              <a:rPr lang="en-US" altLang="zh-CN" dirty="0">
                <a:solidFill>
                  <a:srgbClr val="007C6A"/>
                </a:solidFill>
                <a:latin typeface="Arial" panose="020B0604020202020204" pitchFamily="34" charset="0"/>
              </a:rPr>
              <a:t>) key </a:t>
            </a:r>
            <a:r>
              <a:rPr lang="zh-CN" altLang="en-US" dirty="0">
                <a:solidFill>
                  <a:srgbClr val="007C6A"/>
                </a:solidFill>
                <a:latin typeface="Arial" panose="020B0604020202020204" pitchFamily="34" charset="0"/>
              </a:rPr>
              <a:t>被其他命令所改动，那么事务将被打断。</a:t>
            </a:r>
            <a:endParaRPr lang="zh-CN" altLang="en-US" b="0" i="0" dirty="0">
              <a:solidFill>
                <a:srgbClr val="007C6A"/>
              </a:solidFill>
              <a:effectLst/>
              <a:latin typeface="Arial" panose="020B0604020202020204" pitchFamily="34" charset="0"/>
            </a:endParaRPr>
          </a:p>
        </p:txBody>
      </p:sp>
      <p:pic>
        <p:nvPicPr>
          <p:cNvPr id="7" name="图片 6">
            <a:extLst>
              <a:ext uri="{FF2B5EF4-FFF2-40B4-BE49-F238E27FC236}">
                <a16:creationId xmlns:a16="http://schemas.microsoft.com/office/drawing/2014/main" id="{EA8B8AAB-20C3-42C0-8894-67B479641AA6}"/>
              </a:ext>
            </a:extLst>
          </p:cNvPr>
          <p:cNvPicPr>
            <a:picLocks noChangeAspect="1"/>
          </p:cNvPicPr>
          <p:nvPr/>
        </p:nvPicPr>
        <p:blipFill>
          <a:blip r:embed="rId3" cstate="print"/>
          <a:stretch>
            <a:fillRect/>
          </a:stretch>
        </p:blipFill>
        <p:spPr>
          <a:xfrm>
            <a:off x="979578" y="2052778"/>
            <a:ext cx="5156178" cy="2956543"/>
          </a:xfrm>
          <a:prstGeom prst="rect">
            <a:avLst/>
          </a:prstGeom>
        </p:spPr>
      </p:pic>
    </p:spTree>
    <p:custDataLst>
      <p:tags r:id="rId1"/>
    </p:custDataLst>
    <p:extLst>
      <p:ext uri="{BB962C8B-B14F-4D97-AF65-F5344CB8AC3E}">
        <p14:creationId xmlns:p14="http://schemas.microsoft.com/office/powerpoint/2010/main" val="19730350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a:ln/>
                <a:effectLst>
                  <a:outerShdw blurRad="38100" dist="19050" dir="2700000" algn="tl" rotWithShape="0">
                    <a:schemeClr val="dk1">
                      <a:alpha val="40000"/>
                    </a:schemeClr>
                  </a:outerShdw>
                </a:effectLst>
              </a:rPr>
              <a:t>Redis</a:t>
            </a:r>
            <a:r>
              <a:rPr lang="zh-CN" altLang="en-US" sz="2000">
                <a:ln/>
                <a:effectLst>
                  <a:outerShdw blurRad="38100" dist="19050" dir="2700000" algn="tl" rotWithShape="0">
                    <a:schemeClr val="dk1">
                      <a:alpha val="40000"/>
                    </a:schemeClr>
                  </a:outerShdw>
                </a:effectLst>
              </a:rPr>
              <a:t>事务</a:t>
            </a:r>
            <a:endParaRPr lang="en-US" altLang="zh-CN" sz="2000">
              <a:ln/>
              <a:effectLst>
                <a:outerShdw blurRad="38100" dist="19050" dir="2700000" algn="tl" rotWithShape="0">
                  <a:schemeClr val="dk1">
                    <a:alpha val="40000"/>
                  </a:schemeClr>
                </a:outerShdw>
              </a:effectLst>
            </a:endParaRPr>
          </a:p>
        </p:txBody>
      </p:sp>
      <p:sp>
        <p:nvSpPr>
          <p:cNvPr id="8" name="矩形 7">
            <a:extLst>
              <a:ext uri="{FF2B5EF4-FFF2-40B4-BE49-F238E27FC236}">
                <a16:creationId xmlns:a16="http://schemas.microsoft.com/office/drawing/2014/main" id="{D25A1214-9F4F-4713-8064-2D4785B28FA7}"/>
              </a:ext>
            </a:extLst>
          </p:cNvPr>
          <p:cNvSpPr/>
          <p:nvPr/>
        </p:nvSpPr>
        <p:spPr>
          <a:xfrm>
            <a:off x="1187624" y="1268760"/>
            <a:ext cx="266420" cy="369332"/>
          </a:xfrm>
          <a:prstGeom prst="rect">
            <a:avLst/>
          </a:prstGeom>
        </p:spPr>
        <p:txBody>
          <a:bodyPr wrap="none">
            <a:spAutoFit/>
          </a:bodyPr>
          <a:lstStyle/>
          <a:p>
            <a:r>
              <a:rPr lang="zh-CN" altLang="en-US">
                <a:solidFill>
                  <a:srgbClr val="1E1E1E"/>
                </a:solidFill>
                <a:latin typeface="Verdana" panose="020B0604030504040204" pitchFamily="34" charset="0"/>
              </a:rPr>
              <a:t> </a:t>
            </a:r>
            <a:endParaRPr lang="zh-CN" altLang="en-US" sz="1600" b="1">
              <a:solidFill>
                <a:prstClr val="black"/>
              </a:solidFill>
              <a:latin typeface="System"/>
            </a:endParaRPr>
          </a:p>
        </p:txBody>
      </p:sp>
      <p:sp>
        <p:nvSpPr>
          <p:cNvPr id="9" name="矩形 8">
            <a:extLst>
              <a:ext uri="{FF2B5EF4-FFF2-40B4-BE49-F238E27FC236}">
                <a16:creationId xmlns:a16="http://schemas.microsoft.com/office/drawing/2014/main" id="{BDDC1BC7-2173-4C8E-84D5-1D674FCD32EC}"/>
              </a:ext>
            </a:extLst>
          </p:cNvPr>
          <p:cNvSpPr/>
          <p:nvPr/>
        </p:nvSpPr>
        <p:spPr>
          <a:xfrm>
            <a:off x="206490" y="553179"/>
            <a:ext cx="7632848" cy="1800493"/>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zh-CN" sz="2000" dirty="0" err="1">
                <a:solidFill>
                  <a:srgbClr val="007C6A"/>
                </a:solidFill>
                <a:latin typeface="Verdana" panose="020B0604030504040204" pitchFamily="34" charset="0"/>
              </a:rPr>
              <a:t>unwatch</a:t>
            </a:r>
            <a:endParaRPr lang="en-US" altLang="zh-CN" sz="2000" dirty="0">
              <a:solidFill>
                <a:srgbClr val="007C6A"/>
              </a:solidFill>
              <a:latin typeface="Arial" panose="020B0604020202020204" pitchFamily="34" charset="0"/>
            </a:endParaRPr>
          </a:p>
          <a:p>
            <a:pPr marL="742950" lvl="1" indent="-285750">
              <a:lnSpc>
                <a:spcPct val="150000"/>
              </a:lnSpc>
              <a:buFont typeface="Arial" panose="020B0604020202020204" pitchFamily="34" charset="0"/>
              <a:buChar char="•"/>
            </a:pPr>
            <a:r>
              <a:rPr lang="zh-CN" altLang="en-US" dirty="0">
                <a:solidFill>
                  <a:srgbClr val="007C6A"/>
                </a:solidFill>
              </a:rPr>
              <a:t>取消 </a:t>
            </a:r>
            <a:r>
              <a:rPr lang="en-US" altLang="zh-CN" dirty="0">
                <a:solidFill>
                  <a:srgbClr val="007C6A"/>
                </a:solidFill>
                <a:hlinkClick r:id="rId3"/>
              </a:rPr>
              <a:t>WATCH</a:t>
            </a:r>
            <a:r>
              <a:rPr lang="en-US" altLang="zh-CN" dirty="0">
                <a:solidFill>
                  <a:srgbClr val="007C6A"/>
                </a:solidFill>
              </a:rPr>
              <a:t> </a:t>
            </a:r>
            <a:r>
              <a:rPr lang="zh-CN" altLang="en-US" dirty="0">
                <a:solidFill>
                  <a:srgbClr val="007C6A"/>
                </a:solidFill>
              </a:rPr>
              <a:t>命令对所有 </a:t>
            </a:r>
            <a:r>
              <a:rPr lang="en-US" altLang="zh-CN" dirty="0">
                <a:solidFill>
                  <a:srgbClr val="007C6A"/>
                </a:solidFill>
              </a:rPr>
              <a:t>key </a:t>
            </a:r>
            <a:r>
              <a:rPr lang="zh-CN" altLang="en-US" dirty="0">
                <a:solidFill>
                  <a:srgbClr val="007C6A"/>
                </a:solidFill>
              </a:rPr>
              <a:t>的监视</a:t>
            </a:r>
            <a:r>
              <a:rPr lang="zh-CN" altLang="en-US" dirty="0">
                <a:solidFill>
                  <a:srgbClr val="007C6A"/>
                </a:solidFill>
                <a:latin typeface="Arial" panose="020B0604020202020204" pitchFamily="34" charset="0"/>
              </a:rPr>
              <a:t>。</a:t>
            </a:r>
            <a:endParaRPr lang="en-US" altLang="zh-CN" dirty="0">
              <a:solidFill>
                <a:srgbClr val="007C6A"/>
              </a:solidFill>
              <a:latin typeface="Arial" panose="020B0604020202020204" pitchFamily="34" charset="0"/>
            </a:endParaRPr>
          </a:p>
          <a:p>
            <a:pPr marL="742950" lvl="1" indent="-285750">
              <a:lnSpc>
                <a:spcPct val="150000"/>
              </a:lnSpc>
              <a:buFont typeface="Arial" panose="020B0604020202020204" pitchFamily="34" charset="0"/>
              <a:buChar char="•"/>
            </a:pPr>
            <a:r>
              <a:rPr lang="zh-CN" altLang="en-US" dirty="0">
                <a:solidFill>
                  <a:srgbClr val="007C6A"/>
                </a:solidFill>
              </a:rPr>
              <a:t>如果在执行 </a:t>
            </a:r>
            <a:r>
              <a:rPr lang="en-US" altLang="zh-CN" dirty="0">
                <a:solidFill>
                  <a:srgbClr val="007C6A"/>
                </a:solidFill>
                <a:hlinkClick r:id="rId3"/>
              </a:rPr>
              <a:t>WATCH</a:t>
            </a:r>
            <a:r>
              <a:rPr lang="en-US" altLang="zh-CN" dirty="0">
                <a:solidFill>
                  <a:srgbClr val="007C6A"/>
                </a:solidFill>
              </a:rPr>
              <a:t> </a:t>
            </a:r>
            <a:r>
              <a:rPr lang="zh-CN" altLang="en-US" dirty="0">
                <a:solidFill>
                  <a:srgbClr val="007C6A"/>
                </a:solidFill>
              </a:rPr>
              <a:t>命令之后， </a:t>
            </a:r>
            <a:r>
              <a:rPr lang="en-US" altLang="zh-CN" dirty="0">
                <a:solidFill>
                  <a:srgbClr val="007C6A"/>
                </a:solidFill>
                <a:hlinkClick r:id="rId4"/>
              </a:rPr>
              <a:t>EXEC</a:t>
            </a:r>
            <a:r>
              <a:rPr lang="en-US" altLang="zh-CN" dirty="0">
                <a:solidFill>
                  <a:srgbClr val="007C6A"/>
                </a:solidFill>
              </a:rPr>
              <a:t> </a:t>
            </a:r>
            <a:r>
              <a:rPr lang="zh-CN" altLang="en-US" dirty="0">
                <a:solidFill>
                  <a:srgbClr val="007C6A"/>
                </a:solidFill>
              </a:rPr>
              <a:t>命令或 </a:t>
            </a:r>
            <a:r>
              <a:rPr lang="en-US" altLang="zh-CN" dirty="0">
                <a:solidFill>
                  <a:srgbClr val="007C6A"/>
                </a:solidFill>
                <a:hlinkClick r:id="rId5"/>
              </a:rPr>
              <a:t>DISCARD</a:t>
            </a:r>
            <a:r>
              <a:rPr lang="en-US" altLang="zh-CN" dirty="0">
                <a:solidFill>
                  <a:srgbClr val="007C6A"/>
                </a:solidFill>
              </a:rPr>
              <a:t> </a:t>
            </a:r>
            <a:r>
              <a:rPr lang="zh-CN" altLang="en-US" dirty="0">
                <a:solidFill>
                  <a:srgbClr val="007C6A"/>
                </a:solidFill>
              </a:rPr>
              <a:t>命令先被执行了的话，那么就不需要再执行 </a:t>
            </a:r>
            <a:r>
              <a:rPr lang="en-US" altLang="zh-CN" dirty="0">
                <a:solidFill>
                  <a:srgbClr val="007C6A"/>
                </a:solidFill>
                <a:hlinkClick r:id="rId6"/>
              </a:rPr>
              <a:t>UNWATCH</a:t>
            </a:r>
            <a:r>
              <a:rPr lang="en-US" altLang="zh-CN" dirty="0">
                <a:solidFill>
                  <a:srgbClr val="007C6A"/>
                </a:solidFill>
              </a:rPr>
              <a:t> </a:t>
            </a:r>
            <a:r>
              <a:rPr lang="zh-CN" altLang="en-US" dirty="0">
                <a:solidFill>
                  <a:srgbClr val="007C6A"/>
                </a:solidFill>
              </a:rPr>
              <a:t>了。</a:t>
            </a:r>
            <a:endParaRPr lang="zh-CN" altLang="en-US" b="0" i="0" dirty="0">
              <a:solidFill>
                <a:srgbClr val="007C6A"/>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7222575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a:ln/>
                <a:effectLst>
                  <a:outerShdw blurRad="38100" dist="19050" dir="2700000" algn="tl" rotWithShape="0">
                    <a:schemeClr val="dk1">
                      <a:alpha val="40000"/>
                    </a:schemeClr>
                  </a:outerShdw>
                </a:effectLst>
              </a:rPr>
              <a:t>Redis</a:t>
            </a:r>
            <a:r>
              <a:rPr lang="zh-CN" altLang="en-US" sz="2000">
                <a:ln/>
                <a:effectLst>
                  <a:outerShdw blurRad="38100" dist="19050" dir="2700000" algn="tl" rotWithShape="0">
                    <a:schemeClr val="dk1">
                      <a:alpha val="40000"/>
                    </a:schemeClr>
                  </a:outerShdw>
                </a:effectLst>
              </a:rPr>
              <a:t>事务</a:t>
            </a:r>
            <a:endParaRPr lang="en-US" altLang="zh-CN" sz="2000">
              <a:ln/>
              <a:effectLst>
                <a:outerShdw blurRad="38100" dist="19050" dir="2700000" algn="tl" rotWithShape="0">
                  <a:schemeClr val="dk1">
                    <a:alpha val="40000"/>
                  </a:schemeClr>
                </a:outerShdw>
              </a:effectLst>
            </a:endParaRPr>
          </a:p>
        </p:txBody>
      </p:sp>
      <p:sp>
        <p:nvSpPr>
          <p:cNvPr id="8" name="矩形 7">
            <a:extLst>
              <a:ext uri="{FF2B5EF4-FFF2-40B4-BE49-F238E27FC236}">
                <a16:creationId xmlns:a16="http://schemas.microsoft.com/office/drawing/2014/main" id="{D25A1214-9F4F-4713-8064-2D4785B28FA7}"/>
              </a:ext>
            </a:extLst>
          </p:cNvPr>
          <p:cNvSpPr/>
          <p:nvPr/>
        </p:nvSpPr>
        <p:spPr>
          <a:xfrm>
            <a:off x="1187624" y="1268760"/>
            <a:ext cx="266420" cy="369332"/>
          </a:xfrm>
          <a:prstGeom prst="rect">
            <a:avLst/>
          </a:prstGeom>
        </p:spPr>
        <p:txBody>
          <a:bodyPr wrap="none">
            <a:spAutoFit/>
          </a:bodyPr>
          <a:lstStyle/>
          <a:p>
            <a:r>
              <a:rPr lang="zh-CN" altLang="en-US">
                <a:solidFill>
                  <a:srgbClr val="1E1E1E"/>
                </a:solidFill>
                <a:latin typeface="Verdana" panose="020B0604030504040204" pitchFamily="34" charset="0"/>
              </a:rPr>
              <a:t> </a:t>
            </a:r>
            <a:endParaRPr lang="zh-CN" altLang="en-US" sz="1600" b="1">
              <a:solidFill>
                <a:prstClr val="black"/>
              </a:solidFill>
              <a:latin typeface="System"/>
            </a:endParaRPr>
          </a:p>
        </p:txBody>
      </p:sp>
      <p:sp>
        <p:nvSpPr>
          <p:cNvPr id="6" name="矩形 5">
            <a:extLst>
              <a:ext uri="{FF2B5EF4-FFF2-40B4-BE49-F238E27FC236}">
                <a16:creationId xmlns:a16="http://schemas.microsoft.com/office/drawing/2014/main" id="{280CB381-3588-4609-BEDE-499B78E91BFF}"/>
              </a:ext>
            </a:extLst>
          </p:cNvPr>
          <p:cNvSpPr/>
          <p:nvPr/>
        </p:nvSpPr>
        <p:spPr>
          <a:xfrm>
            <a:off x="308149" y="396858"/>
            <a:ext cx="1459054" cy="461665"/>
          </a:xfrm>
          <a:prstGeom prst="rect">
            <a:avLst/>
          </a:prstGeom>
        </p:spPr>
        <p:txBody>
          <a:bodyPr wrap="none">
            <a:spAutoFit/>
          </a:bodyPr>
          <a:lstStyle/>
          <a:p>
            <a:pPr marL="342900" indent="-342900">
              <a:buFont typeface="Wingdings" panose="05000000000000000000" pitchFamily="2" charset="2"/>
              <a:buChar char="Ø"/>
            </a:pPr>
            <a:r>
              <a:rPr lang="zh-CN" altLang="en-US" sz="2400" b="1">
                <a:solidFill>
                  <a:srgbClr val="007C6A"/>
                </a:solidFill>
                <a:latin typeface="Verdana" panose="020B0604030504040204" pitchFamily="34" charset="0"/>
              </a:rPr>
              <a:t>三特性</a:t>
            </a:r>
            <a:endParaRPr lang="en-US" altLang="zh-CN" sz="2400" b="1">
              <a:solidFill>
                <a:srgbClr val="007C6A"/>
              </a:solidFill>
              <a:latin typeface="Verdana" panose="020B0604030504040204" pitchFamily="34" charset="0"/>
            </a:endParaRPr>
          </a:p>
        </p:txBody>
      </p:sp>
      <p:sp>
        <p:nvSpPr>
          <p:cNvPr id="7" name="矩形 6">
            <a:extLst>
              <a:ext uri="{FF2B5EF4-FFF2-40B4-BE49-F238E27FC236}">
                <a16:creationId xmlns:a16="http://schemas.microsoft.com/office/drawing/2014/main" id="{B7795126-904D-49C7-903C-C906568B0B08}"/>
              </a:ext>
            </a:extLst>
          </p:cNvPr>
          <p:cNvSpPr/>
          <p:nvPr/>
        </p:nvSpPr>
        <p:spPr>
          <a:xfrm>
            <a:off x="755576" y="693804"/>
            <a:ext cx="7632848" cy="1384995"/>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sz="2000" dirty="0">
                <a:solidFill>
                  <a:srgbClr val="007C6A"/>
                </a:solidFill>
                <a:latin typeface="宋体" panose="02010600030101010101" pitchFamily="2" charset="-122"/>
              </a:rPr>
              <a:t>单独的隔离操作</a:t>
            </a:r>
            <a:r>
              <a:rPr lang="en-US" altLang="zh-CN" sz="2000" dirty="0">
                <a:solidFill>
                  <a:srgbClr val="007C6A"/>
                </a:solidFill>
                <a:latin typeface="Verdana" panose="020B0604030504040204" pitchFamily="34" charset="0"/>
              </a:rPr>
              <a:t> </a:t>
            </a:r>
            <a:endParaRPr lang="en-US" altLang="zh-CN" sz="2000" dirty="0">
              <a:solidFill>
                <a:srgbClr val="007C6A"/>
              </a:solidFill>
              <a:latin typeface="Arial" panose="020B0604020202020204" pitchFamily="34" charset="0"/>
            </a:endParaRPr>
          </a:p>
          <a:p>
            <a:pPr marL="742950" lvl="1" indent="-285750">
              <a:lnSpc>
                <a:spcPct val="150000"/>
              </a:lnSpc>
              <a:buFont typeface="Arial" panose="020B0604020202020204" pitchFamily="34" charset="0"/>
              <a:buChar char="•"/>
            </a:pPr>
            <a:r>
              <a:rPr lang="zh-CN" altLang="en-US" dirty="0">
                <a:solidFill>
                  <a:srgbClr val="007C6A"/>
                </a:solidFill>
              </a:rPr>
              <a:t>事务中的所有命令都会序列化、按顺序地执行。事务在执行的过程中，不会被其他客户端发送来的命令请求所打断。 </a:t>
            </a:r>
            <a:endParaRPr lang="zh-CN" altLang="en-US" b="0" i="0" dirty="0">
              <a:solidFill>
                <a:srgbClr val="007C6A"/>
              </a:solidFill>
              <a:effectLst/>
              <a:latin typeface="Arial" panose="020B0604020202020204" pitchFamily="34" charset="0"/>
            </a:endParaRPr>
          </a:p>
        </p:txBody>
      </p:sp>
      <p:sp>
        <p:nvSpPr>
          <p:cNvPr id="10" name="矩形 9">
            <a:extLst>
              <a:ext uri="{FF2B5EF4-FFF2-40B4-BE49-F238E27FC236}">
                <a16:creationId xmlns:a16="http://schemas.microsoft.com/office/drawing/2014/main" id="{F3C90CB0-D1EF-474E-81F9-F7EAAB7F8282}"/>
              </a:ext>
            </a:extLst>
          </p:cNvPr>
          <p:cNvSpPr/>
          <p:nvPr/>
        </p:nvSpPr>
        <p:spPr>
          <a:xfrm>
            <a:off x="755576" y="1896302"/>
            <a:ext cx="7632848" cy="1800493"/>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sz="2000" dirty="0">
                <a:solidFill>
                  <a:srgbClr val="007C6A"/>
                </a:solidFill>
                <a:latin typeface="宋体" panose="02010600030101010101" pitchFamily="2" charset="-122"/>
              </a:rPr>
              <a:t>没有隔离级别的概念</a:t>
            </a:r>
            <a:r>
              <a:rPr lang="en-US" altLang="zh-CN" sz="2000" dirty="0">
                <a:solidFill>
                  <a:srgbClr val="007C6A"/>
                </a:solidFill>
                <a:latin typeface="Verdana" panose="020B0604030504040204" pitchFamily="34" charset="0"/>
              </a:rPr>
              <a:t> </a:t>
            </a:r>
            <a:endParaRPr lang="en-US" altLang="zh-CN" sz="2000" dirty="0">
              <a:solidFill>
                <a:srgbClr val="007C6A"/>
              </a:solidFill>
              <a:latin typeface="Arial" panose="020B0604020202020204" pitchFamily="34" charset="0"/>
            </a:endParaRPr>
          </a:p>
          <a:p>
            <a:pPr marL="742950" lvl="1" indent="-285750">
              <a:lnSpc>
                <a:spcPct val="150000"/>
              </a:lnSpc>
              <a:buFont typeface="Arial" panose="020B0604020202020204" pitchFamily="34" charset="0"/>
              <a:buChar char="•"/>
            </a:pPr>
            <a:r>
              <a:rPr lang="zh-CN" altLang="en-US" dirty="0">
                <a:solidFill>
                  <a:srgbClr val="007C6A"/>
                </a:solidFill>
              </a:rPr>
              <a:t>队列中的命令没有提交之前都不会实际的被执行，因为事务提交前任何指令都不会被实际执行，也就不存在“事务内的查询要看到事务里的更新，在事务外查询不能看到”这个让人万分头痛的问题 </a:t>
            </a:r>
            <a:endParaRPr lang="zh-CN" altLang="en-US" b="0" i="0" dirty="0">
              <a:solidFill>
                <a:srgbClr val="007C6A"/>
              </a:solidFill>
              <a:effectLst/>
              <a:latin typeface="Arial" panose="020B0604020202020204" pitchFamily="34" charset="0"/>
            </a:endParaRPr>
          </a:p>
        </p:txBody>
      </p:sp>
      <p:sp>
        <p:nvSpPr>
          <p:cNvPr id="11" name="矩形 10">
            <a:extLst>
              <a:ext uri="{FF2B5EF4-FFF2-40B4-BE49-F238E27FC236}">
                <a16:creationId xmlns:a16="http://schemas.microsoft.com/office/drawing/2014/main" id="{3EA54502-3E67-42D8-AF99-2FE3A5F9FAFF}"/>
              </a:ext>
            </a:extLst>
          </p:cNvPr>
          <p:cNvSpPr/>
          <p:nvPr/>
        </p:nvSpPr>
        <p:spPr>
          <a:xfrm>
            <a:off x="729669" y="3515441"/>
            <a:ext cx="7632848" cy="1384995"/>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sz="2000">
                <a:solidFill>
                  <a:srgbClr val="007C6A"/>
                </a:solidFill>
              </a:rPr>
              <a:t>不保证原子性</a:t>
            </a:r>
            <a:r>
              <a:rPr lang="en-US" altLang="zh-CN" sz="2000">
                <a:solidFill>
                  <a:srgbClr val="007C6A"/>
                </a:solidFill>
                <a:latin typeface="Verdana" panose="020B0604030504040204" pitchFamily="34" charset="0"/>
              </a:rPr>
              <a:t> </a:t>
            </a:r>
            <a:endParaRPr lang="en-US" altLang="zh-CN" sz="2000">
              <a:solidFill>
                <a:srgbClr val="007C6A"/>
              </a:solidFill>
              <a:latin typeface="Arial" panose="020B0604020202020204" pitchFamily="34" charset="0"/>
            </a:endParaRPr>
          </a:p>
          <a:p>
            <a:pPr marL="742950" lvl="1" indent="-285750">
              <a:lnSpc>
                <a:spcPct val="150000"/>
              </a:lnSpc>
              <a:buFont typeface="Arial" panose="020B0604020202020204" pitchFamily="34" charset="0"/>
              <a:buChar char="•"/>
            </a:pPr>
            <a:r>
              <a:rPr lang="en-US" altLang="zh-CN">
                <a:solidFill>
                  <a:srgbClr val="007C6A"/>
                </a:solidFill>
              </a:rPr>
              <a:t>Redis</a:t>
            </a:r>
            <a:r>
              <a:rPr lang="zh-CN" altLang="en-US">
                <a:solidFill>
                  <a:srgbClr val="007C6A"/>
                </a:solidFill>
              </a:rPr>
              <a:t>同一个事务中如果有一条命令执行失败，其后的命令仍然会被执行，没有回滚 </a:t>
            </a:r>
            <a:endParaRPr lang="zh-CN" altLang="en-US" b="0" i="0">
              <a:solidFill>
                <a:srgbClr val="007C6A"/>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10467635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a:ln/>
                <a:effectLst>
                  <a:outerShdw blurRad="38100" dist="19050" dir="2700000" algn="tl" rotWithShape="0">
                    <a:schemeClr val="dk1">
                      <a:alpha val="40000"/>
                    </a:schemeClr>
                  </a:outerShdw>
                </a:effectLst>
              </a:rPr>
              <a:t>Redis</a:t>
            </a:r>
            <a:r>
              <a:rPr lang="zh-CN" altLang="en-US" sz="2000">
                <a:ln/>
                <a:effectLst>
                  <a:outerShdw blurRad="38100" dist="19050" dir="2700000" algn="tl" rotWithShape="0">
                    <a:schemeClr val="dk1">
                      <a:alpha val="40000"/>
                    </a:schemeClr>
                  </a:outerShdw>
                </a:effectLst>
              </a:rPr>
              <a:t>事务</a:t>
            </a:r>
            <a:endParaRPr lang="en-US" altLang="zh-CN" sz="2000">
              <a:ln/>
              <a:effectLst>
                <a:outerShdw blurRad="38100" dist="19050" dir="2700000" algn="tl" rotWithShape="0">
                  <a:schemeClr val="dk1">
                    <a:alpha val="40000"/>
                  </a:schemeClr>
                </a:outerShdw>
              </a:effectLst>
            </a:endParaRPr>
          </a:p>
        </p:txBody>
      </p:sp>
      <p:sp>
        <p:nvSpPr>
          <p:cNvPr id="9" name="矩形 8">
            <a:extLst>
              <a:ext uri="{FF2B5EF4-FFF2-40B4-BE49-F238E27FC236}">
                <a16:creationId xmlns:a16="http://schemas.microsoft.com/office/drawing/2014/main" id="{D9B30482-F43C-4C14-8DCA-0ADEE7A54808}"/>
              </a:ext>
            </a:extLst>
          </p:cNvPr>
          <p:cNvSpPr/>
          <p:nvPr/>
        </p:nvSpPr>
        <p:spPr>
          <a:xfrm>
            <a:off x="573935" y="568626"/>
            <a:ext cx="3568606" cy="654988"/>
          </a:xfrm>
          <a:prstGeom prst="rect">
            <a:avLst/>
          </a:prstGeom>
        </p:spPr>
        <p:txBody>
          <a:bodyPr wrap="none">
            <a:spAutoFit/>
          </a:bodyPr>
          <a:lstStyle/>
          <a:p>
            <a:pPr>
              <a:lnSpc>
                <a:spcPct val="150000"/>
              </a:lnSpc>
            </a:pPr>
            <a:r>
              <a:rPr lang="en-US" altLang="zh-CN" sz="2800" b="1">
                <a:solidFill>
                  <a:srgbClr val="007C6A"/>
                </a:solidFill>
                <a:latin typeface="Arial" panose="020B0604020202020204" pitchFamily="34" charset="0"/>
              </a:rPr>
              <a:t>Redis</a:t>
            </a:r>
            <a:r>
              <a:rPr lang="zh-CN" altLang="en-US" sz="2800" b="1">
                <a:solidFill>
                  <a:srgbClr val="007C6A"/>
                </a:solidFill>
                <a:latin typeface="Arial" panose="020B0604020202020204" pitchFamily="34" charset="0"/>
              </a:rPr>
              <a:t>事务</a:t>
            </a:r>
            <a:r>
              <a:rPr lang="en-US" altLang="zh-CN" sz="2800" b="1">
                <a:solidFill>
                  <a:srgbClr val="007C6A"/>
                </a:solidFill>
                <a:latin typeface="Arial" panose="020B0604020202020204" pitchFamily="34" charset="0"/>
              </a:rPr>
              <a:t>--</a:t>
            </a:r>
            <a:r>
              <a:rPr lang="zh-CN" altLang="en-US" sz="2800" b="1">
                <a:solidFill>
                  <a:srgbClr val="007C6A"/>
                </a:solidFill>
                <a:latin typeface="Arial" panose="020B0604020202020204" pitchFamily="34" charset="0"/>
              </a:rPr>
              <a:t>秒杀案例</a:t>
            </a:r>
          </a:p>
        </p:txBody>
      </p:sp>
    </p:spTree>
    <p:custDataLst>
      <p:tags r:id="rId1"/>
    </p:custDataLst>
    <p:extLst>
      <p:ext uri="{BB962C8B-B14F-4D97-AF65-F5344CB8AC3E}">
        <p14:creationId xmlns:p14="http://schemas.microsoft.com/office/powerpoint/2010/main" val="31359709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a:ln/>
                <a:effectLst>
                  <a:outerShdw blurRad="38100" dist="19050" dir="2700000" algn="tl" rotWithShape="0">
                    <a:schemeClr val="dk1">
                      <a:alpha val="40000"/>
                    </a:schemeClr>
                  </a:outerShdw>
                </a:effectLst>
              </a:rPr>
              <a:t>Redis</a:t>
            </a:r>
            <a:r>
              <a:rPr lang="zh-CN" altLang="en-US" sz="2000">
                <a:ln/>
                <a:effectLst>
                  <a:outerShdw blurRad="38100" dist="19050" dir="2700000" algn="tl" rotWithShape="0">
                    <a:schemeClr val="dk1">
                      <a:alpha val="40000"/>
                    </a:schemeClr>
                  </a:outerShdw>
                </a:effectLst>
              </a:rPr>
              <a:t>事务</a:t>
            </a:r>
            <a:endParaRPr lang="en-US" altLang="zh-CN" sz="2000">
              <a:ln/>
              <a:effectLst>
                <a:outerShdw blurRad="38100" dist="19050" dir="2700000" algn="tl" rotWithShape="0">
                  <a:schemeClr val="dk1">
                    <a:alpha val="40000"/>
                  </a:schemeClr>
                </a:outerShdw>
              </a:effectLst>
            </a:endParaRPr>
          </a:p>
        </p:txBody>
      </p:sp>
      <p:sp>
        <p:nvSpPr>
          <p:cNvPr id="4" name="矩形 3">
            <a:extLst>
              <a:ext uri="{FF2B5EF4-FFF2-40B4-BE49-F238E27FC236}">
                <a16:creationId xmlns:a16="http://schemas.microsoft.com/office/drawing/2014/main" id="{219F48B4-4067-40D9-BCDD-014103E441B2}"/>
              </a:ext>
            </a:extLst>
          </p:cNvPr>
          <p:cNvSpPr/>
          <p:nvPr/>
        </p:nvSpPr>
        <p:spPr>
          <a:xfrm>
            <a:off x="242273" y="400110"/>
            <a:ext cx="3373039"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a:solidFill>
                  <a:srgbClr val="007C6A"/>
                </a:solidFill>
                <a:latin typeface="Arial" panose="020B0604020202020204" pitchFamily="34" charset="0"/>
              </a:rPr>
              <a:t>Redis</a:t>
            </a:r>
            <a:r>
              <a:rPr lang="zh-CN" altLang="en-US" sz="2400" b="1">
                <a:solidFill>
                  <a:srgbClr val="007C6A"/>
                </a:solidFill>
                <a:latin typeface="Arial" panose="020B0604020202020204" pitchFamily="34" charset="0"/>
              </a:rPr>
              <a:t>事务</a:t>
            </a:r>
            <a:r>
              <a:rPr lang="en-US" altLang="zh-CN" sz="2400" b="1">
                <a:solidFill>
                  <a:srgbClr val="007C6A"/>
                </a:solidFill>
                <a:latin typeface="Arial" panose="020B0604020202020204" pitchFamily="34" charset="0"/>
              </a:rPr>
              <a:t>--</a:t>
            </a:r>
            <a:r>
              <a:rPr lang="zh-CN" altLang="en-US" sz="2400" b="1">
                <a:solidFill>
                  <a:srgbClr val="007C6A"/>
                </a:solidFill>
                <a:latin typeface="Arial" panose="020B0604020202020204" pitchFamily="34" charset="0"/>
              </a:rPr>
              <a:t>秒杀案例</a:t>
            </a:r>
          </a:p>
        </p:txBody>
      </p:sp>
      <p:sp>
        <p:nvSpPr>
          <p:cNvPr id="6" name="矩形 5">
            <a:extLst>
              <a:ext uri="{FF2B5EF4-FFF2-40B4-BE49-F238E27FC236}">
                <a16:creationId xmlns:a16="http://schemas.microsoft.com/office/drawing/2014/main" id="{472CE1D2-074D-4611-BAE8-2F7B391CFA15}"/>
              </a:ext>
            </a:extLst>
          </p:cNvPr>
          <p:cNvSpPr/>
          <p:nvPr/>
        </p:nvSpPr>
        <p:spPr>
          <a:xfrm>
            <a:off x="618407" y="1046441"/>
            <a:ext cx="4572000" cy="400110"/>
          </a:xfrm>
          <a:prstGeom prst="rect">
            <a:avLst/>
          </a:prstGeom>
        </p:spPr>
        <p:txBody>
          <a:bodyPr>
            <a:spAutoFit/>
          </a:bodyPr>
          <a:lstStyle/>
          <a:p>
            <a:r>
              <a:rPr lang="en-US" altLang="zh-CN" sz="2000">
                <a:solidFill>
                  <a:srgbClr val="007C6A"/>
                </a:solidFill>
              </a:rPr>
              <a:t> </a:t>
            </a:r>
            <a:r>
              <a:rPr lang="zh-CN" altLang="en-US" sz="2000">
                <a:solidFill>
                  <a:srgbClr val="007C6A"/>
                </a:solidFill>
              </a:rPr>
              <a:t>解决计数器和人员记录的事务操作</a:t>
            </a:r>
          </a:p>
        </p:txBody>
      </p:sp>
      <p:sp>
        <p:nvSpPr>
          <p:cNvPr id="7" name="右箭头 5">
            <a:extLst>
              <a:ext uri="{FF2B5EF4-FFF2-40B4-BE49-F238E27FC236}">
                <a16:creationId xmlns:a16="http://schemas.microsoft.com/office/drawing/2014/main" id="{EFD9EF18-A99B-4C17-9301-A38DA07F73A3}"/>
              </a:ext>
            </a:extLst>
          </p:cNvPr>
          <p:cNvSpPr/>
          <p:nvPr/>
        </p:nvSpPr>
        <p:spPr>
          <a:xfrm>
            <a:off x="525548" y="2318062"/>
            <a:ext cx="864096" cy="792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右箭头 6">
            <a:extLst>
              <a:ext uri="{FF2B5EF4-FFF2-40B4-BE49-F238E27FC236}">
                <a16:creationId xmlns:a16="http://schemas.microsoft.com/office/drawing/2014/main" id="{AAC0CF49-E50E-4074-95A9-EE481F54D6E7}"/>
              </a:ext>
            </a:extLst>
          </p:cNvPr>
          <p:cNvSpPr/>
          <p:nvPr/>
        </p:nvSpPr>
        <p:spPr>
          <a:xfrm>
            <a:off x="7587090" y="2488342"/>
            <a:ext cx="1296144" cy="792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0" name="表格 9">
            <a:extLst>
              <a:ext uri="{FF2B5EF4-FFF2-40B4-BE49-F238E27FC236}">
                <a16:creationId xmlns:a16="http://schemas.microsoft.com/office/drawing/2014/main" id="{F1FDEC8F-F0B4-4659-BF72-81CBB7C65B93}"/>
              </a:ext>
            </a:extLst>
          </p:cNvPr>
          <p:cNvGraphicFramePr>
            <a:graphicFrameLocks noGrp="1"/>
          </p:cNvGraphicFramePr>
          <p:nvPr>
            <p:extLst>
              <p:ext uri="{D42A27DB-BD31-4B8C-83A1-F6EECF244321}">
                <p14:modId xmlns:p14="http://schemas.microsoft.com/office/powerpoint/2010/main" val="2875534698"/>
              </p:ext>
            </p:extLst>
          </p:nvPr>
        </p:nvGraphicFramePr>
        <p:xfrm>
          <a:off x="4047360" y="2142706"/>
          <a:ext cx="3971778" cy="1483360"/>
        </p:xfrm>
        <a:graphic>
          <a:graphicData uri="http://schemas.openxmlformats.org/drawingml/2006/table">
            <a:tbl>
              <a:tblPr firstRow="1" bandRow="1">
                <a:tableStyleId>{5C22544A-7EE6-4342-B048-85BDC9FD1C3A}</a:tableStyleId>
              </a:tblPr>
              <a:tblGrid>
                <a:gridCol w="1985889">
                  <a:extLst>
                    <a:ext uri="{9D8B030D-6E8A-4147-A177-3AD203B41FA5}">
                      <a16:colId xmlns:a16="http://schemas.microsoft.com/office/drawing/2014/main" val="20000"/>
                    </a:ext>
                  </a:extLst>
                </a:gridCol>
                <a:gridCol w="1985889">
                  <a:extLst>
                    <a:ext uri="{9D8B030D-6E8A-4147-A177-3AD203B41FA5}">
                      <a16:colId xmlns:a16="http://schemas.microsoft.com/office/drawing/2014/main" val="20001"/>
                    </a:ext>
                  </a:extLst>
                </a:gridCol>
              </a:tblGrid>
              <a:tr h="370840">
                <a:tc>
                  <a:txBody>
                    <a:bodyPr/>
                    <a:lstStyle/>
                    <a:p>
                      <a:r>
                        <a:rPr lang="en-US" altLang="zh-CN"/>
                        <a:t>key</a:t>
                      </a:r>
                      <a:endParaRPr lang="zh-CN" altLang="en-US"/>
                    </a:p>
                  </a:txBody>
                  <a:tcPr/>
                </a:tc>
                <a:tc>
                  <a:txBody>
                    <a:bodyPr/>
                    <a:lstStyle/>
                    <a:p>
                      <a:r>
                        <a:rPr lang="en-US" altLang="zh-CN"/>
                        <a:t>set</a:t>
                      </a:r>
                      <a:endParaRPr lang="zh-CN" altLang="en-US"/>
                    </a:p>
                  </a:txBody>
                  <a:tcPr/>
                </a:tc>
                <a:extLst>
                  <a:ext uri="{0D108BD9-81ED-4DB2-BD59-A6C34878D82A}">
                    <a16:rowId xmlns:a16="http://schemas.microsoft.com/office/drawing/2014/main" val="10000"/>
                  </a:ext>
                </a:extLst>
              </a:tr>
              <a:tr h="370840">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a:t>sk:prod-id:usr</a:t>
                      </a:r>
                      <a:endParaRPr lang="zh-CN" altLang="en-US"/>
                    </a:p>
                    <a:p>
                      <a:pPr algn="ctr"/>
                      <a:endParaRPr lang="zh-CN" altLang="en-US"/>
                    </a:p>
                  </a:txBody>
                  <a:tcPr/>
                </a:tc>
                <a:tc>
                  <a:txBody>
                    <a:bodyPr/>
                    <a:lstStyle/>
                    <a:p>
                      <a:r>
                        <a:rPr lang="zh-CN" altLang="en-US"/>
                        <a:t>成功者的</a:t>
                      </a:r>
                      <a:r>
                        <a:rPr lang="en-US" altLang="zh-CN"/>
                        <a:t>user_id</a:t>
                      </a:r>
                      <a:endParaRPr lang="zh-CN" altLang="en-US"/>
                    </a:p>
                  </a:txBody>
                  <a:tcPr/>
                </a:tc>
                <a:extLst>
                  <a:ext uri="{0D108BD9-81ED-4DB2-BD59-A6C34878D82A}">
                    <a16:rowId xmlns:a16="http://schemas.microsoft.com/office/drawing/2014/main" val="10001"/>
                  </a:ext>
                </a:extLst>
              </a:tr>
              <a:tr h="370840">
                <a:tc vMerge="1">
                  <a:txBody>
                    <a:bodyPr/>
                    <a:lstStyle/>
                    <a:p>
                      <a:endParaRPr lang="zh-CN" alt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a:t>成功者的</a:t>
                      </a:r>
                      <a:r>
                        <a:rPr lang="en-US" altLang="zh-CN"/>
                        <a:t>user_id</a:t>
                      </a:r>
                      <a:endParaRPr lang="zh-CN" altLang="en-US"/>
                    </a:p>
                  </a:txBody>
                  <a:tcPr/>
                </a:tc>
                <a:extLst>
                  <a:ext uri="{0D108BD9-81ED-4DB2-BD59-A6C34878D82A}">
                    <a16:rowId xmlns:a16="http://schemas.microsoft.com/office/drawing/2014/main" val="10002"/>
                  </a:ext>
                </a:extLst>
              </a:tr>
              <a:tr h="370840">
                <a:tc vMerge="1">
                  <a:txBody>
                    <a:bodyPr/>
                    <a:lstStyle/>
                    <a:p>
                      <a:endParaRPr lang="zh-CN" alt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a:t>成功者的</a:t>
                      </a:r>
                      <a:r>
                        <a:rPr lang="en-US" altLang="zh-CN"/>
                        <a:t>user_id</a:t>
                      </a:r>
                      <a:endParaRPr lang="zh-CN" altLang="en-US"/>
                    </a:p>
                  </a:txBody>
                  <a:tcPr/>
                </a:tc>
                <a:extLst>
                  <a:ext uri="{0D108BD9-81ED-4DB2-BD59-A6C34878D82A}">
                    <a16:rowId xmlns:a16="http://schemas.microsoft.com/office/drawing/2014/main" val="10003"/>
                  </a:ext>
                </a:extLst>
              </a:tr>
            </a:tbl>
          </a:graphicData>
        </a:graphic>
      </p:graphicFrame>
      <p:graphicFrame>
        <p:nvGraphicFramePr>
          <p:cNvPr id="11" name="表格 10">
            <a:extLst>
              <a:ext uri="{FF2B5EF4-FFF2-40B4-BE49-F238E27FC236}">
                <a16:creationId xmlns:a16="http://schemas.microsoft.com/office/drawing/2014/main" id="{AE62CD51-42FB-4A0C-BA43-668DABA42734}"/>
              </a:ext>
            </a:extLst>
          </p:cNvPr>
          <p:cNvGraphicFramePr>
            <a:graphicFrameLocks noGrp="1"/>
          </p:cNvGraphicFramePr>
          <p:nvPr>
            <p:extLst>
              <p:ext uri="{D42A27DB-BD31-4B8C-83A1-F6EECF244321}">
                <p14:modId xmlns:p14="http://schemas.microsoft.com/office/powerpoint/2010/main" val="4283882842"/>
              </p:ext>
            </p:extLst>
          </p:nvPr>
        </p:nvGraphicFramePr>
        <p:xfrm>
          <a:off x="1538417" y="2318062"/>
          <a:ext cx="2360170" cy="1280160"/>
        </p:xfrm>
        <a:graphic>
          <a:graphicData uri="http://schemas.openxmlformats.org/drawingml/2006/table">
            <a:tbl>
              <a:tblPr firstRow="1" bandRow="1">
                <a:tableStyleId>{5C22544A-7EE6-4342-B048-85BDC9FD1C3A}</a:tableStyleId>
              </a:tblPr>
              <a:tblGrid>
                <a:gridCol w="1180085">
                  <a:extLst>
                    <a:ext uri="{9D8B030D-6E8A-4147-A177-3AD203B41FA5}">
                      <a16:colId xmlns:a16="http://schemas.microsoft.com/office/drawing/2014/main" val="20000"/>
                    </a:ext>
                  </a:extLst>
                </a:gridCol>
                <a:gridCol w="1180085">
                  <a:extLst>
                    <a:ext uri="{9D8B030D-6E8A-4147-A177-3AD203B41FA5}">
                      <a16:colId xmlns:a16="http://schemas.microsoft.com/office/drawing/2014/main" val="20001"/>
                    </a:ext>
                  </a:extLst>
                </a:gridCol>
              </a:tblGrid>
              <a:tr h="365760">
                <a:tc>
                  <a:txBody>
                    <a:bodyPr/>
                    <a:lstStyle/>
                    <a:p>
                      <a:r>
                        <a:rPr lang="en-US" altLang="zh-CN"/>
                        <a:t>key</a:t>
                      </a:r>
                      <a:endParaRPr lang="zh-CN" altLang="en-US"/>
                    </a:p>
                  </a:txBody>
                  <a:tcPr/>
                </a:tc>
                <a:tc>
                  <a:txBody>
                    <a:bodyPr/>
                    <a:lstStyle/>
                    <a:p>
                      <a:r>
                        <a:rPr lang="en-US" altLang="zh-CN"/>
                        <a:t>string</a:t>
                      </a:r>
                      <a:endParaRPr lang="zh-CN" altLang="en-US"/>
                    </a:p>
                  </a:txBody>
                  <a:tcPr/>
                </a:tc>
                <a:extLst>
                  <a:ext uri="{0D108BD9-81ED-4DB2-BD59-A6C34878D82A}">
                    <a16:rowId xmlns:a16="http://schemas.microsoft.com/office/drawing/2014/main" val="10000"/>
                  </a:ext>
                </a:extLst>
              </a:tr>
              <a:tr h="9144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a:t>sk:prodid:qt</a:t>
                      </a:r>
                      <a:endParaRPr lang="zh-CN" altLang="en-US"/>
                    </a:p>
                    <a:p>
                      <a:pPr algn="ctr"/>
                      <a:endParaRPr lang="zh-CN" altLang="en-US"/>
                    </a:p>
                  </a:txBody>
                  <a:tcPr/>
                </a:tc>
                <a:tc>
                  <a:txBody>
                    <a:bodyPr/>
                    <a:lstStyle/>
                    <a:p>
                      <a:r>
                        <a:rPr lang="zh-CN" altLang="en-US"/>
                        <a:t>剩余个数</a:t>
                      </a:r>
                    </a:p>
                  </a:txBody>
                  <a:tcPr/>
                </a:tc>
                <a:extLst>
                  <a:ext uri="{0D108BD9-81ED-4DB2-BD59-A6C34878D82A}">
                    <a16:rowId xmlns:a16="http://schemas.microsoft.com/office/drawing/2014/main" val="10001"/>
                  </a:ext>
                </a:extLst>
              </a:tr>
            </a:tbl>
          </a:graphicData>
        </a:graphic>
      </p:graphicFrame>
      <p:sp>
        <p:nvSpPr>
          <p:cNvPr id="12" name="减号 11">
            <a:extLst>
              <a:ext uri="{FF2B5EF4-FFF2-40B4-BE49-F238E27FC236}">
                <a16:creationId xmlns:a16="http://schemas.microsoft.com/office/drawing/2014/main" id="{686A473B-8592-4568-A808-04B5C25666B3}"/>
              </a:ext>
            </a:extLst>
          </p:cNvPr>
          <p:cNvSpPr/>
          <p:nvPr/>
        </p:nvSpPr>
        <p:spPr>
          <a:xfrm>
            <a:off x="2114481" y="3784486"/>
            <a:ext cx="473721" cy="360040"/>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851E2D05-9242-4A17-8B2B-3C023B0E423B}"/>
              </a:ext>
            </a:extLst>
          </p:cNvPr>
          <p:cNvSpPr/>
          <p:nvPr/>
        </p:nvSpPr>
        <p:spPr>
          <a:xfrm>
            <a:off x="2500160" y="3641339"/>
            <a:ext cx="1107996" cy="646331"/>
          </a:xfrm>
          <a:prstGeom prst="rect">
            <a:avLst/>
          </a:prstGeom>
          <a:noFill/>
        </p:spPr>
        <p:txBody>
          <a:bodyPr wrap="none" lIns="91440" tIns="45720" rIns="91440" bIns="45720">
            <a:spAutoFit/>
          </a:bodyPr>
          <a:lstStyle/>
          <a:p>
            <a:pPr algn="ctr"/>
            <a:r>
              <a:rPr lang="zh-CN" altLang="en-US" sz="3600">
                <a:ln w="0"/>
                <a:solidFill>
                  <a:schemeClr val="accent1"/>
                </a:solidFill>
                <a:effectLst>
                  <a:outerShdw blurRad="38100" dist="25400" dir="5400000" algn="ctr" rotWithShape="0">
                    <a:srgbClr val="6E747A">
                      <a:alpha val="43000"/>
                    </a:srgbClr>
                  </a:outerShdw>
                </a:effectLst>
              </a:rPr>
              <a:t>个数</a:t>
            </a:r>
          </a:p>
        </p:txBody>
      </p:sp>
      <p:sp>
        <p:nvSpPr>
          <p:cNvPr id="14" name="矩形 13">
            <a:extLst>
              <a:ext uri="{FF2B5EF4-FFF2-40B4-BE49-F238E27FC236}">
                <a16:creationId xmlns:a16="http://schemas.microsoft.com/office/drawing/2014/main" id="{DD2F5BF7-74BB-426D-A3C1-3DD38ED0D4AD}"/>
              </a:ext>
            </a:extLst>
          </p:cNvPr>
          <p:cNvSpPr/>
          <p:nvPr/>
        </p:nvSpPr>
        <p:spPr>
          <a:xfrm>
            <a:off x="6923901" y="3641339"/>
            <a:ext cx="646331" cy="646331"/>
          </a:xfrm>
          <a:prstGeom prst="rect">
            <a:avLst/>
          </a:prstGeom>
          <a:noFill/>
        </p:spPr>
        <p:txBody>
          <a:bodyPr wrap="none" lIns="91440" tIns="45720" rIns="91440" bIns="45720">
            <a:spAutoFit/>
          </a:bodyPr>
          <a:lstStyle/>
          <a:p>
            <a:pPr algn="ctr"/>
            <a:r>
              <a:rPr lang="zh-CN" altLang="en-US" sz="3600">
                <a:ln w="0"/>
                <a:solidFill>
                  <a:schemeClr val="accent1"/>
                </a:solidFill>
                <a:effectLst>
                  <a:outerShdw blurRad="38100" dist="25400" dir="5400000" algn="ctr" rotWithShape="0">
                    <a:srgbClr val="6E747A">
                      <a:alpha val="43000"/>
                    </a:srgbClr>
                  </a:outerShdw>
                </a:effectLst>
              </a:rPr>
              <a:t>人</a:t>
            </a:r>
          </a:p>
        </p:txBody>
      </p:sp>
      <p:sp>
        <p:nvSpPr>
          <p:cNvPr id="15" name="加号 14">
            <a:extLst>
              <a:ext uri="{FF2B5EF4-FFF2-40B4-BE49-F238E27FC236}">
                <a16:creationId xmlns:a16="http://schemas.microsoft.com/office/drawing/2014/main" id="{9C1AE655-C27D-400D-92A2-CFFD91081A86}"/>
              </a:ext>
            </a:extLst>
          </p:cNvPr>
          <p:cNvSpPr/>
          <p:nvPr/>
        </p:nvSpPr>
        <p:spPr>
          <a:xfrm>
            <a:off x="6431544" y="3705295"/>
            <a:ext cx="509215" cy="518421"/>
          </a:xfrm>
          <a:prstGeom prst="mathPlus">
            <a:avLst>
              <a:gd name="adj1" fmla="val 134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7B35D61C-D0D1-460B-BD23-64A972318A77}"/>
              </a:ext>
            </a:extLst>
          </p:cNvPr>
          <p:cNvSpPr/>
          <p:nvPr/>
        </p:nvSpPr>
        <p:spPr>
          <a:xfrm>
            <a:off x="1363220" y="1891886"/>
            <a:ext cx="1690938" cy="400110"/>
          </a:xfrm>
          <a:prstGeom prst="rect">
            <a:avLst/>
          </a:prstGeom>
        </p:spPr>
        <p:txBody>
          <a:bodyPr wrap="square">
            <a:spAutoFit/>
          </a:bodyPr>
          <a:lstStyle/>
          <a:p>
            <a:r>
              <a:rPr lang="zh-CN" altLang="en-US" sz="2000">
                <a:solidFill>
                  <a:srgbClr val="007C6A"/>
                </a:solidFill>
              </a:rPr>
              <a:t>商品库存</a:t>
            </a:r>
          </a:p>
        </p:txBody>
      </p:sp>
      <p:sp>
        <p:nvSpPr>
          <p:cNvPr id="17" name="矩形 16">
            <a:extLst>
              <a:ext uri="{FF2B5EF4-FFF2-40B4-BE49-F238E27FC236}">
                <a16:creationId xmlns:a16="http://schemas.microsoft.com/office/drawing/2014/main" id="{13B02EC3-726F-408E-A1D2-511632115DB8}"/>
              </a:ext>
            </a:extLst>
          </p:cNvPr>
          <p:cNvSpPr/>
          <p:nvPr/>
        </p:nvSpPr>
        <p:spPr>
          <a:xfrm>
            <a:off x="4011751" y="1717068"/>
            <a:ext cx="2279193" cy="400110"/>
          </a:xfrm>
          <a:prstGeom prst="rect">
            <a:avLst/>
          </a:prstGeom>
        </p:spPr>
        <p:txBody>
          <a:bodyPr wrap="square">
            <a:spAutoFit/>
          </a:bodyPr>
          <a:lstStyle/>
          <a:p>
            <a:r>
              <a:rPr lang="zh-CN" altLang="en-US" sz="2000">
                <a:solidFill>
                  <a:srgbClr val="007C6A"/>
                </a:solidFill>
              </a:rPr>
              <a:t>秒杀成功者清单</a:t>
            </a:r>
          </a:p>
        </p:txBody>
      </p:sp>
    </p:spTree>
    <p:custDataLst>
      <p:tags r:id="rId1"/>
    </p:custDataLst>
    <p:extLst>
      <p:ext uri="{BB962C8B-B14F-4D97-AF65-F5344CB8AC3E}">
        <p14:creationId xmlns:p14="http://schemas.microsoft.com/office/powerpoint/2010/main" val="36469619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a:ln/>
                <a:effectLst>
                  <a:outerShdw blurRad="38100" dist="19050" dir="2700000" algn="tl" rotWithShape="0">
                    <a:schemeClr val="dk1">
                      <a:alpha val="40000"/>
                    </a:schemeClr>
                  </a:outerShdw>
                </a:effectLst>
              </a:rPr>
              <a:t>Redis</a:t>
            </a:r>
            <a:r>
              <a:rPr lang="zh-CN" altLang="en-US" sz="2000">
                <a:ln/>
                <a:effectLst>
                  <a:outerShdw blurRad="38100" dist="19050" dir="2700000" algn="tl" rotWithShape="0">
                    <a:schemeClr val="dk1">
                      <a:alpha val="40000"/>
                    </a:schemeClr>
                  </a:outerShdw>
                </a:effectLst>
              </a:rPr>
              <a:t>事务</a:t>
            </a:r>
            <a:endParaRPr lang="en-US" altLang="zh-CN" sz="2000">
              <a:ln/>
              <a:effectLst>
                <a:outerShdw blurRad="38100" dist="19050" dir="2700000" algn="tl" rotWithShape="0">
                  <a:schemeClr val="dk1">
                    <a:alpha val="40000"/>
                  </a:schemeClr>
                </a:outerShdw>
              </a:effectLst>
            </a:endParaRPr>
          </a:p>
        </p:txBody>
      </p:sp>
      <p:sp>
        <p:nvSpPr>
          <p:cNvPr id="18" name="矩形 17">
            <a:extLst>
              <a:ext uri="{FF2B5EF4-FFF2-40B4-BE49-F238E27FC236}">
                <a16:creationId xmlns:a16="http://schemas.microsoft.com/office/drawing/2014/main" id="{AF97B2F1-D474-4D2B-AA2C-D235CA83F5A3}"/>
              </a:ext>
            </a:extLst>
          </p:cNvPr>
          <p:cNvSpPr/>
          <p:nvPr/>
        </p:nvSpPr>
        <p:spPr>
          <a:xfrm>
            <a:off x="264772" y="400110"/>
            <a:ext cx="3991798"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dirty="0" err="1">
                <a:solidFill>
                  <a:srgbClr val="007C6A"/>
                </a:solidFill>
                <a:latin typeface="Arial" panose="020B0604020202020204" pitchFamily="34" charset="0"/>
              </a:rPr>
              <a:t>Redis</a:t>
            </a:r>
            <a:r>
              <a:rPr lang="zh-CN" altLang="en-US" sz="2400" b="1" dirty="0">
                <a:solidFill>
                  <a:srgbClr val="007C6A"/>
                </a:solidFill>
                <a:latin typeface="Arial" panose="020B0604020202020204" pitchFamily="34" charset="0"/>
              </a:rPr>
              <a:t>事务</a:t>
            </a:r>
            <a:r>
              <a:rPr lang="en-US" altLang="zh-CN" sz="2400" b="1" dirty="0">
                <a:solidFill>
                  <a:srgbClr val="007C6A"/>
                </a:solidFill>
                <a:latin typeface="Arial" panose="020B0604020202020204" pitchFamily="34" charset="0"/>
              </a:rPr>
              <a:t>--</a:t>
            </a:r>
            <a:r>
              <a:rPr lang="zh-CN" altLang="en-US" sz="2400" b="1" dirty="0">
                <a:solidFill>
                  <a:srgbClr val="007C6A"/>
                </a:solidFill>
                <a:latin typeface="Arial" panose="020B0604020202020204" pitchFamily="34" charset="0"/>
              </a:rPr>
              <a:t>秒杀并发模拟</a:t>
            </a:r>
          </a:p>
        </p:txBody>
      </p:sp>
      <p:sp>
        <p:nvSpPr>
          <p:cNvPr id="19" name="矩形 18">
            <a:extLst>
              <a:ext uri="{FF2B5EF4-FFF2-40B4-BE49-F238E27FC236}">
                <a16:creationId xmlns:a16="http://schemas.microsoft.com/office/drawing/2014/main" id="{A360E885-878F-4287-9D7D-0EEDBFFD87CB}"/>
              </a:ext>
            </a:extLst>
          </p:cNvPr>
          <p:cNvSpPr/>
          <p:nvPr/>
        </p:nvSpPr>
        <p:spPr>
          <a:xfrm>
            <a:off x="640906" y="1046441"/>
            <a:ext cx="6896674" cy="3785652"/>
          </a:xfrm>
          <a:prstGeom prst="rect">
            <a:avLst/>
          </a:prstGeom>
        </p:spPr>
        <p:txBody>
          <a:bodyPr wrap="square">
            <a:spAutoFit/>
          </a:bodyPr>
          <a:lstStyle/>
          <a:p>
            <a:r>
              <a:rPr lang="en-US" altLang="zh-CN" sz="2000" dirty="0">
                <a:solidFill>
                  <a:srgbClr val="007C6A"/>
                </a:solidFill>
              </a:rPr>
              <a:t> </a:t>
            </a:r>
            <a:r>
              <a:rPr lang="zh-CN" altLang="en-US" sz="2000" dirty="0">
                <a:solidFill>
                  <a:srgbClr val="007C6A"/>
                </a:solidFill>
              </a:rPr>
              <a:t>使用工具</a:t>
            </a:r>
            <a:r>
              <a:rPr lang="en-US" altLang="zh-CN" sz="2000" dirty="0" err="1">
                <a:solidFill>
                  <a:srgbClr val="007C6A"/>
                </a:solidFill>
              </a:rPr>
              <a:t>ab</a:t>
            </a:r>
            <a:endParaRPr lang="en-US" altLang="zh-CN" sz="2000" dirty="0">
              <a:solidFill>
                <a:srgbClr val="007C6A"/>
              </a:solidFill>
            </a:endParaRPr>
          </a:p>
          <a:p>
            <a:r>
              <a:rPr lang="en-US" altLang="zh-CN" sz="2000" dirty="0">
                <a:solidFill>
                  <a:srgbClr val="007C6A"/>
                </a:solidFill>
              </a:rPr>
              <a:t>CentOS6 </a:t>
            </a:r>
            <a:r>
              <a:rPr lang="zh-CN" altLang="en-US" sz="2000" dirty="0">
                <a:solidFill>
                  <a:srgbClr val="007C6A"/>
                </a:solidFill>
              </a:rPr>
              <a:t>默认安装</a:t>
            </a:r>
            <a:endParaRPr lang="en-US" altLang="zh-CN" sz="2000" dirty="0">
              <a:solidFill>
                <a:srgbClr val="007C6A"/>
              </a:solidFill>
            </a:endParaRPr>
          </a:p>
          <a:p>
            <a:r>
              <a:rPr lang="en-US" altLang="zh-CN" sz="2000" dirty="0">
                <a:solidFill>
                  <a:srgbClr val="007C6A"/>
                </a:solidFill>
              </a:rPr>
              <a:t>CentOS7</a:t>
            </a:r>
            <a:r>
              <a:rPr lang="zh-CN" altLang="en-US" sz="2000" dirty="0">
                <a:solidFill>
                  <a:srgbClr val="007C6A"/>
                </a:solidFill>
              </a:rPr>
              <a:t>需要手动安装</a:t>
            </a:r>
            <a:endParaRPr lang="en-US" altLang="zh-CN" sz="2000" dirty="0">
              <a:solidFill>
                <a:srgbClr val="007C6A"/>
              </a:solidFill>
            </a:endParaRPr>
          </a:p>
          <a:p>
            <a:endParaRPr lang="en-US" altLang="zh-CN" sz="2000" dirty="0">
              <a:solidFill>
                <a:srgbClr val="007C6A"/>
              </a:solidFill>
            </a:endParaRPr>
          </a:p>
          <a:p>
            <a:r>
              <a:rPr lang="en-US" altLang="zh-CN" sz="2000" dirty="0">
                <a:solidFill>
                  <a:srgbClr val="007C6A"/>
                </a:solidFill>
              </a:rPr>
              <a:t>1</a:t>
            </a:r>
            <a:r>
              <a:rPr lang="zh-CN" altLang="en-US" sz="2000" dirty="0">
                <a:solidFill>
                  <a:srgbClr val="007C6A"/>
                </a:solidFill>
              </a:rPr>
              <a:t>、联网：</a:t>
            </a:r>
            <a:r>
              <a:rPr lang="en-US" altLang="zh-CN" sz="2000" dirty="0">
                <a:solidFill>
                  <a:srgbClr val="007C6A"/>
                </a:solidFill>
              </a:rPr>
              <a:t>yum install </a:t>
            </a:r>
            <a:r>
              <a:rPr lang="en-US" altLang="zh-CN" sz="2000" dirty="0" err="1">
                <a:solidFill>
                  <a:srgbClr val="007C6A"/>
                </a:solidFill>
              </a:rPr>
              <a:t>httpd</a:t>
            </a:r>
            <a:r>
              <a:rPr lang="en-US" altLang="zh-CN" sz="2000" dirty="0">
                <a:solidFill>
                  <a:srgbClr val="007C6A"/>
                </a:solidFill>
              </a:rPr>
              <a:t>-tools</a:t>
            </a:r>
          </a:p>
          <a:p>
            <a:r>
              <a:rPr lang="en-US" altLang="zh-CN" sz="2000" dirty="0">
                <a:solidFill>
                  <a:srgbClr val="007C6A"/>
                </a:solidFill>
              </a:rPr>
              <a:t>2</a:t>
            </a:r>
            <a:r>
              <a:rPr lang="zh-CN" altLang="en-US" sz="2000" dirty="0">
                <a:solidFill>
                  <a:srgbClr val="007C6A"/>
                </a:solidFill>
              </a:rPr>
              <a:t>、无网络：</a:t>
            </a:r>
            <a:endParaRPr lang="en-US" altLang="zh-CN" sz="2000" dirty="0">
              <a:solidFill>
                <a:srgbClr val="007C6A"/>
              </a:solidFill>
            </a:endParaRPr>
          </a:p>
          <a:p>
            <a:r>
              <a:rPr lang="zh-CN" altLang="en-US" sz="2000" dirty="0">
                <a:solidFill>
                  <a:srgbClr val="007C6A"/>
                </a:solidFill>
                <a:latin typeface="微软雅黑" panose="020B0503020204020204" pitchFamily="34" charset="-122"/>
                <a:ea typeface="微软雅黑" panose="020B0503020204020204" pitchFamily="34" charset="-122"/>
              </a:rPr>
              <a:t>（</a:t>
            </a:r>
            <a:r>
              <a:rPr lang="en-US" altLang="zh-CN" sz="2000" dirty="0">
                <a:solidFill>
                  <a:srgbClr val="007C6A"/>
                </a:solidFill>
                <a:latin typeface="微软雅黑" panose="020B0503020204020204" pitchFamily="34" charset="-122"/>
                <a:ea typeface="微软雅黑" panose="020B0503020204020204" pitchFamily="34" charset="-122"/>
              </a:rPr>
              <a:t>1</a:t>
            </a:r>
            <a:r>
              <a:rPr lang="zh-CN" altLang="en-US" sz="2000" dirty="0">
                <a:solidFill>
                  <a:srgbClr val="007C6A"/>
                </a:solidFill>
                <a:latin typeface="微软雅黑" panose="020B0503020204020204" pitchFamily="34" charset="-122"/>
                <a:ea typeface="微软雅黑" panose="020B0503020204020204" pitchFamily="34" charset="-122"/>
              </a:rPr>
              <a:t>）</a:t>
            </a:r>
            <a:r>
              <a:rPr lang="en-US" altLang="zh-CN" sz="2000" dirty="0">
                <a:solidFill>
                  <a:srgbClr val="007C6A"/>
                </a:solidFill>
                <a:latin typeface="微软雅黑" panose="020B0503020204020204" pitchFamily="34" charset="-122"/>
                <a:ea typeface="微软雅黑" panose="020B0503020204020204" pitchFamily="34" charset="-122"/>
              </a:rPr>
              <a:t> </a:t>
            </a:r>
            <a:r>
              <a:rPr lang="zh-CN" altLang="en-US" sz="2000" dirty="0">
                <a:solidFill>
                  <a:srgbClr val="007C6A"/>
                </a:solidFill>
              </a:rPr>
              <a:t>进入</a:t>
            </a:r>
            <a:r>
              <a:rPr lang="en-US" altLang="zh-CN" sz="2000" dirty="0" err="1">
                <a:solidFill>
                  <a:srgbClr val="007C6A"/>
                </a:solidFill>
                <a:latin typeface="微软雅黑" panose="020B0503020204020204" pitchFamily="34" charset="-122"/>
                <a:ea typeface="微软雅黑" panose="020B0503020204020204" pitchFamily="34" charset="-122"/>
              </a:rPr>
              <a:t>cd</a:t>
            </a:r>
            <a:r>
              <a:rPr lang="en-US" altLang="zh-CN" sz="2000" dirty="0">
                <a:solidFill>
                  <a:srgbClr val="007C6A"/>
                </a:solidFill>
                <a:latin typeface="微软雅黑" panose="020B0503020204020204" pitchFamily="34" charset="-122"/>
                <a:ea typeface="微软雅黑" panose="020B0503020204020204" pitchFamily="34" charset="-122"/>
              </a:rPr>
              <a:t>  /run/media/root/</a:t>
            </a:r>
            <a:r>
              <a:rPr lang="en-US" altLang="zh-CN" sz="2000" dirty="0" err="1">
                <a:solidFill>
                  <a:srgbClr val="007C6A"/>
                </a:solidFill>
                <a:latin typeface="微软雅黑" panose="020B0503020204020204" pitchFamily="34" charset="-122"/>
                <a:ea typeface="微软雅黑" panose="020B0503020204020204" pitchFamily="34" charset="-122"/>
              </a:rPr>
              <a:t>CentOS</a:t>
            </a:r>
            <a:r>
              <a:rPr lang="en-US" altLang="zh-CN" sz="2000" dirty="0">
                <a:solidFill>
                  <a:srgbClr val="007C6A"/>
                </a:solidFill>
                <a:latin typeface="微软雅黑" panose="020B0503020204020204" pitchFamily="34" charset="-122"/>
                <a:ea typeface="微软雅黑" panose="020B0503020204020204" pitchFamily="34" charset="-122"/>
              </a:rPr>
              <a:t> 7 x86_64/Packages</a:t>
            </a:r>
            <a:r>
              <a:rPr lang="zh-CN" altLang="en-US" sz="2000" dirty="0">
                <a:solidFill>
                  <a:srgbClr val="007C6A"/>
                </a:solidFill>
                <a:latin typeface="微软雅黑" panose="020B0503020204020204" pitchFamily="34" charset="-122"/>
                <a:ea typeface="微软雅黑" panose="020B0503020204020204" pitchFamily="34" charset="-122"/>
              </a:rPr>
              <a:t>（路径跟</a:t>
            </a:r>
            <a:r>
              <a:rPr lang="en-US" altLang="zh-CN" sz="2000" dirty="0">
                <a:solidFill>
                  <a:srgbClr val="007C6A"/>
                </a:solidFill>
                <a:latin typeface="微软雅黑" panose="020B0503020204020204" pitchFamily="34" charset="-122"/>
                <a:ea typeface="微软雅黑" panose="020B0503020204020204" pitchFamily="34" charset="-122"/>
              </a:rPr>
              <a:t>centos6</a:t>
            </a:r>
            <a:r>
              <a:rPr lang="zh-CN" altLang="en-US" sz="2000" dirty="0">
                <a:solidFill>
                  <a:srgbClr val="007C6A"/>
                </a:solidFill>
                <a:latin typeface="微软雅黑" panose="020B0503020204020204" pitchFamily="34" charset="-122"/>
                <a:ea typeface="微软雅黑" panose="020B0503020204020204" pitchFamily="34" charset="-122"/>
              </a:rPr>
              <a:t>不同）</a:t>
            </a:r>
            <a:endParaRPr lang="en-US" altLang="zh-CN" sz="2000" dirty="0">
              <a:solidFill>
                <a:srgbClr val="007C6A"/>
              </a:solidFill>
              <a:latin typeface="微软雅黑" panose="020B0503020204020204" pitchFamily="34" charset="-122"/>
              <a:ea typeface="微软雅黑" panose="020B0503020204020204" pitchFamily="34" charset="-122"/>
            </a:endParaRPr>
          </a:p>
          <a:p>
            <a:r>
              <a:rPr lang="zh-CN" altLang="en-US" sz="2000" dirty="0">
                <a:solidFill>
                  <a:srgbClr val="007C6A"/>
                </a:solidFill>
                <a:latin typeface="微软雅黑" panose="020B0503020204020204" pitchFamily="34" charset="-122"/>
                <a:ea typeface="微软雅黑" panose="020B0503020204020204" pitchFamily="34" charset="-122"/>
              </a:rPr>
              <a:t>（</a:t>
            </a:r>
            <a:r>
              <a:rPr lang="en-US" altLang="zh-CN" sz="2000" dirty="0">
                <a:solidFill>
                  <a:srgbClr val="007C6A"/>
                </a:solidFill>
                <a:latin typeface="微软雅黑" panose="020B0503020204020204" pitchFamily="34" charset="-122"/>
                <a:ea typeface="微软雅黑" panose="020B0503020204020204" pitchFamily="34" charset="-122"/>
              </a:rPr>
              <a:t>2</a:t>
            </a:r>
            <a:r>
              <a:rPr lang="zh-CN" altLang="en-US" sz="2000" dirty="0">
                <a:solidFill>
                  <a:srgbClr val="007C6A"/>
                </a:solidFill>
                <a:latin typeface="微软雅黑" panose="020B0503020204020204" pitchFamily="34" charset="-122"/>
                <a:ea typeface="微软雅黑" panose="020B0503020204020204" pitchFamily="34" charset="-122"/>
              </a:rPr>
              <a:t>）</a:t>
            </a:r>
            <a:r>
              <a:rPr lang="en-US" altLang="zh-CN" sz="2000" dirty="0">
                <a:solidFill>
                  <a:srgbClr val="007C6A"/>
                </a:solidFill>
                <a:latin typeface="微软雅黑" panose="020B0503020204020204" pitchFamily="34" charset="-122"/>
                <a:ea typeface="微软雅黑" panose="020B0503020204020204" pitchFamily="34" charset="-122"/>
              </a:rPr>
              <a:t> </a:t>
            </a:r>
            <a:r>
              <a:rPr lang="zh-CN" altLang="en-US" sz="2000" dirty="0">
                <a:solidFill>
                  <a:srgbClr val="007C6A"/>
                </a:solidFill>
                <a:latin typeface="微软雅黑" panose="020B0503020204020204" pitchFamily="34" charset="-122"/>
                <a:ea typeface="微软雅黑" panose="020B0503020204020204" pitchFamily="34" charset="-122"/>
              </a:rPr>
              <a:t>顺序安装</a:t>
            </a:r>
            <a:endParaRPr lang="en-US" altLang="zh-CN" sz="2000" dirty="0">
              <a:solidFill>
                <a:srgbClr val="007C6A"/>
              </a:solidFill>
              <a:latin typeface="微软雅黑" panose="020B0503020204020204" pitchFamily="34" charset="-122"/>
              <a:ea typeface="微软雅黑" panose="020B0503020204020204" pitchFamily="34" charset="-122"/>
            </a:endParaRPr>
          </a:p>
          <a:p>
            <a:r>
              <a:rPr lang="en-US" altLang="zh-CN" sz="2000" dirty="0">
                <a:solidFill>
                  <a:srgbClr val="007C6A"/>
                </a:solidFill>
                <a:latin typeface="微软雅黑" panose="020B0503020204020204" pitchFamily="34" charset="-122"/>
                <a:ea typeface="微软雅黑" panose="020B0503020204020204" pitchFamily="34" charset="-122"/>
              </a:rPr>
              <a:t>      </a:t>
            </a:r>
            <a:r>
              <a:rPr lang="es-ES" altLang="zh-CN" sz="2000" dirty="0">
                <a:solidFill>
                  <a:srgbClr val="007C6A"/>
                </a:solidFill>
                <a:latin typeface="微软雅黑" panose="020B0503020204020204" pitchFamily="34" charset="-122"/>
                <a:ea typeface="微软雅黑" panose="020B0503020204020204" pitchFamily="34" charset="-122"/>
              </a:rPr>
              <a:t>apr-1.4.8-3.el7.x86_64.rpm</a:t>
            </a:r>
          </a:p>
          <a:p>
            <a:r>
              <a:rPr lang="es-ES" altLang="zh-CN" sz="2000" dirty="0">
                <a:solidFill>
                  <a:srgbClr val="007C6A"/>
                </a:solidFill>
                <a:latin typeface="微软雅黑" panose="020B0503020204020204" pitchFamily="34" charset="-122"/>
                <a:ea typeface="微软雅黑" panose="020B0503020204020204" pitchFamily="34" charset="-122"/>
              </a:rPr>
              <a:t>      apr-util-1.5.2-6.el7.x86_64.rpm</a:t>
            </a:r>
          </a:p>
          <a:p>
            <a:r>
              <a:rPr lang="es-ES" altLang="zh-CN" sz="2000" dirty="0">
                <a:solidFill>
                  <a:srgbClr val="007C6A"/>
                </a:solidFill>
                <a:latin typeface="微软雅黑" panose="020B0503020204020204" pitchFamily="34" charset="-122"/>
                <a:ea typeface="微软雅黑" panose="020B0503020204020204" pitchFamily="34" charset="-122"/>
              </a:rPr>
              <a:t>      httpd-tools-2.4.6-67.el7.centos.x86_64.rpm</a:t>
            </a:r>
            <a:r>
              <a:rPr lang="en-US" altLang="zh-CN" sz="2000" dirty="0">
                <a:solidFill>
                  <a:srgbClr val="007C6A"/>
                </a:solidFill>
                <a:latin typeface="微软雅黑" panose="020B0503020204020204" pitchFamily="34" charset="-122"/>
                <a:ea typeface="微软雅黑" panose="020B0503020204020204" pitchFamily="34" charset="-122"/>
              </a:rPr>
              <a:t>  </a:t>
            </a:r>
            <a:endParaRPr lang="zh-CN" altLang="en-US" sz="2000" dirty="0">
              <a:solidFill>
                <a:srgbClr val="007C6A"/>
              </a:solidFill>
            </a:endParaRPr>
          </a:p>
        </p:txBody>
      </p:sp>
    </p:spTree>
    <p:custDataLst>
      <p:tags r:id="rId1"/>
    </p:custDataLst>
    <p:extLst>
      <p:ext uri="{BB962C8B-B14F-4D97-AF65-F5344CB8AC3E}">
        <p14:creationId xmlns:p14="http://schemas.microsoft.com/office/powerpoint/2010/main" val="17365653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a:ln/>
                <a:effectLst>
                  <a:outerShdw blurRad="38100" dist="19050" dir="2700000" algn="tl" rotWithShape="0">
                    <a:schemeClr val="dk1">
                      <a:alpha val="40000"/>
                    </a:schemeClr>
                  </a:outerShdw>
                </a:effectLst>
              </a:rPr>
              <a:t>Redis</a:t>
            </a:r>
            <a:r>
              <a:rPr lang="zh-CN" altLang="en-US" sz="2000">
                <a:ln/>
                <a:effectLst>
                  <a:outerShdw blurRad="38100" dist="19050" dir="2700000" algn="tl" rotWithShape="0">
                    <a:schemeClr val="dk1">
                      <a:alpha val="40000"/>
                    </a:schemeClr>
                  </a:outerShdw>
                </a:effectLst>
              </a:rPr>
              <a:t>事务</a:t>
            </a:r>
            <a:endParaRPr lang="en-US" altLang="zh-CN" sz="2000">
              <a:ln/>
              <a:effectLst>
                <a:outerShdw blurRad="38100" dist="19050" dir="2700000" algn="tl" rotWithShape="0">
                  <a:schemeClr val="dk1">
                    <a:alpha val="40000"/>
                  </a:schemeClr>
                </a:outerShdw>
              </a:effectLst>
            </a:endParaRPr>
          </a:p>
        </p:txBody>
      </p:sp>
      <p:sp>
        <p:nvSpPr>
          <p:cNvPr id="6" name="矩形 5">
            <a:extLst>
              <a:ext uri="{FF2B5EF4-FFF2-40B4-BE49-F238E27FC236}">
                <a16:creationId xmlns:a16="http://schemas.microsoft.com/office/drawing/2014/main" id="{8D8C8255-38FD-4AE7-98F0-6EBB97D0E015}"/>
              </a:ext>
            </a:extLst>
          </p:cNvPr>
          <p:cNvSpPr/>
          <p:nvPr/>
        </p:nvSpPr>
        <p:spPr>
          <a:xfrm>
            <a:off x="6610956" y="1464301"/>
            <a:ext cx="1213904" cy="592766"/>
          </a:xfrm>
          <a:prstGeom prst="rect">
            <a:avLst/>
          </a:prstGeom>
          <a:solidFill>
            <a:srgbClr val="FA9D27"/>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a:t>-N</a:t>
            </a:r>
            <a:endParaRPr lang="zh-CN" altLang="en-US"/>
          </a:p>
        </p:txBody>
      </p:sp>
      <p:sp>
        <p:nvSpPr>
          <p:cNvPr id="7" name="矩形 6">
            <a:extLst>
              <a:ext uri="{FF2B5EF4-FFF2-40B4-BE49-F238E27FC236}">
                <a16:creationId xmlns:a16="http://schemas.microsoft.com/office/drawing/2014/main" id="{C179D7EF-B73F-49E1-97CD-7A0436869C43}"/>
              </a:ext>
            </a:extLst>
          </p:cNvPr>
          <p:cNvSpPr/>
          <p:nvPr/>
        </p:nvSpPr>
        <p:spPr>
          <a:xfrm>
            <a:off x="2178359" y="2423339"/>
            <a:ext cx="418704" cy="369332"/>
          </a:xfrm>
          <a:prstGeom prst="rect">
            <a:avLst/>
          </a:prstGeom>
        </p:spPr>
        <p:txBody>
          <a:bodyPr wrap="none">
            <a:spAutoFit/>
          </a:bodyPr>
          <a:lstStyle/>
          <a:p>
            <a:r>
              <a:rPr lang="en-US" altLang="zh-CN"/>
              <a:t>10</a:t>
            </a:r>
            <a:endParaRPr lang="zh-CN" altLang="en-US"/>
          </a:p>
        </p:txBody>
      </p:sp>
      <p:sp>
        <p:nvSpPr>
          <p:cNvPr id="8" name="文本框 7">
            <a:extLst>
              <a:ext uri="{FF2B5EF4-FFF2-40B4-BE49-F238E27FC236}">
                <a16:creationId xmlns:a16="http://schemas.microsoft.com/office/drawing/2014/main" id="{57EB8785-7EC3-4561-82F3-82C38DF8464E}"/>
              </a:ext>
            </a:extLst>
          </p:cNvPr>
          <p:cNvSpPr txBox="1"/>
          <p:nvPr/>
        </p:nvSpPr>
        <p:spPr>
          <a:xfrm>
            <a:off x="5601568" y="956543"/>
            <a:ext cx="532518" cy="369332"/>
          </a:xfrm>
          <a:prstGeom prst="rect">
            <a:avLst/>
          </a:prstGeom>
          <a:noFill/>
        </p:spPr>
        <p:txBody>
          <a:bodyPr wrap="none" rtlCol="0">
            <a:spAutoFit/>
          </a:bodyPr>
          <a:lstStyle/>
          <a:p>
            <a:r>
              <a:rPr lang="zh-CN" altLang="en-US"/>
              <a:t>减</a:t>
            </a:r>
            <a:r>
              <a:rPr lang="en-US" altLang="zh-CN"/>
              <a:t>1</a:t>
            </a:r>
            <a:endParaRPr lang="zh-CN" altLang="en-US"/>
          </a:p>
        </p:txBody>
      </p:sp>
      <p:sp>
        <p:nvSpPr>
          <p:cNvPr id="9" name="流程图: 数据 8">
            <a:extLst>
              <a:ext uri="{FF2B5EF4-FFF2-40B4-BE49-F238E27FC236}">
                <a16:creationId xmlns:a16="http://schemas.microsoft.com/office/drawing/2014/main" id="{C0225499-4658-4608-813C-286DBBFC39E7}"/>
              </a:ext>
            </a:extLst>
          </p:cNvPr>
          <p:cNvSpPr/>
          <p:nvPr/>
        </p:nvSpPr>
        <p:spPr>
          <a:xfrm>
            <a:off x="2596431" y="3273476"/>
            <a:ext cx="2479486" cy="783664"/>
          </a:xfrm>
          <a:prstGeom prst="flowChartInputOutpu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a:t>
            </a:r>
            <a:r>
              <a:rPr lang="zh-CN" altLang="en-US"/>
              <a:t>、</a:t>
            </a:r>
            <a:r>
              <a:rPr lang="zh-CN" altLang="en-US" sz="1400"/>
              <a:t>检查是否还有库存</a:t>
            </a:r>
            <a:endParaRPr lang="en-US" altLang="zh-CN" sz="1400"/>
          </a:p>
          <a:p>
            <a:pPr algn="ctr"/>
            <a:r>
              <a:rPr lang="en-US" altLang="zh-CN" sz="1400"/>
              <a:t>2</a:t>
            </a:r>
            <a:r>
              <a:rPr lang="zh-CN" altLang="en-US" sz="1400"/>
              <a:t>、如果有则减</a:t>
            </a:r>
            <a:r>
              <a:rPr lang="en-US" altLang="zh-CN" sz="1400"/>
              <a:t>1</a:t>
            </a:r>
            <a:endParaRPr lang="zh-CN" altLang="en-US" sz="1400"/>
          </a:p>
        </p:txBody>
      </p:sp>
      <p:cxnSp>
        <p:nvCxnSpPr>
          <p:cNvPr id="10" name="直接连接符 9">
            <a:extLst>
              <a:ext uri="{FF2B5EF4-FFF2-40B4-BE49-F238E27FC236}">
                <a16:creationId xmlns:a16="http://schemas.microsoft.com/office/drawing/2014/main" id="{22B5173E-E978-4F5C-BA39-ECB6E8BF56E8}"/>
              </a:ext>
            </a:extLst>
          </p:cNvPr>
          <p:cNvCxnSpPr>
            <a:cxnSpLocks/>
            <a:endCxn id="9" idx="2"/>
          </p:cNvCxnSpPr>
          <p:nvPr/>
        </p:nvCxnSpPr>
        <p:spPr>
          <a:xfrm>
            <a:off x="1910427" y="2185376"/>
            <a:ext cx="933953" cy="1479932"/>
          </a:xfrm>
          <a:prstGeom prst="line">
            <a:avLst/>
          </a:prstGeom>
          <a:ln w="76200">
            <a:solidFill>
              <a:srgbClr val="C00000"/>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2841B522-9FA5-49B4-A65B-3F1DC3817D91}"/>
              </a:ext>
            </a:extLst>
          </p:cNvPr>
          <p:cNvCxnSpPr>
            <a:cxnSpLocks/>
            <a:endCxn id="6" idx="1"/>
          </p:cNvCxnSpPr>
          <p:nvPr/>
        </p:nvCxnSpPr>
        <p:spPr>
          <a:xfrm flipV="1">
            <a:off x="5398066" y="1760684"/>
            <a:ext cx="1212890" cy="399173"/>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599975B-7C6B-450F-BA20-7F8C030D4BD0}"/>
              </a:ext>
            </a:extLst>
          </p:cNvPr>
          <p:cNvCxnSpPr>
            <a:cxnSpLocks/>
          </p:cNvCxnSpPr>
          <p:nvPr/>
        </p:nvCxnSpPr>
        <p:spPr>
          <a:xfrm>
            <a:off x="2093554" y="1697512"/>
            <a:ext cx="884697" cy="597070"/>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BC306070-BCBA-4D66-A9F4-A2EF283E96F8}"/>
              </a:ext>
            </a:extLst>
          </p:cNvPr>
          <p:cNvCxnSpPr>
            <a:cxnSpLocks/>
          </p:cNvCxnSpPr>
          <p:nvPr/>
        </p:nvCxnSpPr>
        <p:spPr>
          <a:xfrm flipV="1">
            <a:off x="5050017" y="2131151"/>
            <a:ext cx="1516835" cy="1493070"/>
          </a:xfrm>
          <a:prstGeom prst="line">
            <a:avLst/>
          </a:prstGeom>
          <a:ln w="76200">
            <a:solidFill>
              <a:srgbClr val="C00000"/>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FF256D22-AF29-4942-AD4A-E2EB80FA0A1E}"/>
              </a:ext>
            </a:extLst>
          </p:cNvPr>
          <p:cNvCxnSpPr>
            <a:cxnSpLocks/>
          </p:cNvCxnSpPr>
          <p:nvPr/>
        </p:nvCxnSpPr>
        <p:spPr>
          <a:xfrm flipV="1">
            <a:off x="2077799" y="1149239"/>
            <a:ext cx="927409" cy="263395"/>
          </a:xfrm>
          <a:prstGeom prst="line">
            <a:avLst/>
          </a:prstGeom>
          <a:ln w="76200">
            <a:solidFill>
              <a:srgbClr val="FB9C25"/>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035F0C1B-6A1D-4435-8A31-9AA647E64C85}"/>
              </a:ext>
            </a:extLst>
          </p:cNvPr>
          <p:cNvCxnSpPr>
            <a:cxnSpLocks/>
          </p:cNvCxnSpPr>
          <p:nvPr/>
        </p:nvCxnSpPr>
        <p:spPr>
          <a:xfrm>
            <a:off x="4977100" y="1339673"/>
            <a:ext cx="1496412" cy="216481"/>
          </a:xfrm>
          <a:prstGeom prst="line">
            <a:avLst/>
          </a:prstGeom>
          <a:ln w="76200">
            <a:solidFill>
              <a:srgbClr val="FB9C25"/>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16" name="流程图: 数据 15">
            <a:extLst>
              <a:ext uri="{FF2B5EF4-FFF2-40B4-BE49-F238E27FC236}">
                <a16:creationId xmlns:a16="http://schemas.microsoft.com/office/drawing/2014/main" id="{62EC315B-7F43-4710-AA64-BE6BABD9F833}"/>
              </a:ext>
            </a:extLst>
          </p:cNvPr>
          <p:cNvSpPr/>
          <p:nvPr/>
        </p:nvSpPr>
        <p:spPr>
          <a:xfrm>
            <a:off x="2812380" y="742518"/>
            <a:ext cx="2519662" cy="721783"/>
          </a:xfrm>
          <a:prstGeom prst="flowChartInputOutput">
            <a:avLst/>
          </a:prstGeom>
          <a:solidFill>
            <a:srgbClr val="FB9C25"/>
          </a:solidFill>
          <a:ln>
            <a:solidFill>
              <a:srgbClr val="FB9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1</a:t>
            </a:r>
            <a:r>
              <a:rPr lang="zh-CN" altLang="en-US" sz="1400"/>
              <a:t>、检查是否还有库存</a:t>
            </a:r>
            <a:endParaRPr lang="en-US" altLang="zh-CN" sz="1400"/>
          </a:p>
          <a:p>
            <a:pPr algn="ctr"/>
            <a:r>
              <a:rPr lang="en-US" altLang="zh-CN" sz="1400"/>
              <a:t>2</a:t>
            </a:r>
            <a:r>
              <a:rPr lang="zh-CN" altLang="en-US" sz="1400"/>
              <a:t>、如果有则减</a:t>
            </a:r>
            <a:r>
              <a:rPr lang="en-US" altLang="zh-CN" sz="1100"/>
              <a:t>1</a:t>
            </a:r>
            <a:endParaRPr lang="zh-CN" altLang="en-US" sz="1100"/>
          </a:p>
        </p:txBody>
      </p:sp>
      <p:sp>
        <p:nvSpPr>
          <p:cNvPr id="17" name="流程图: 数据 16">
            <a:extLst>
              <a:ext uri="{FF2B5EF4-FFF2-40B4-BE49-F238E27FC236}">
                <a16:creationId xmlns:a16="http://schemas.microsoft.com/office/drawing/2014/main" id="{29295DBB-7B62-4AFA-A826-33E56B171AF4}"/>
              </a:ext>
            </a:extLst>
          </p:cNvPr>
          <p:cNvSpPr/>
          <p:nvPr/>
        </p:nvSpPr>
        <p:spPr>
          <a:xfrm>
            <a:off x="2822163" y="1904092"/>
            <a:ext cx="2504885" cy="942851"/>
          </a:xfrm>
          <a:prstGeom prst="flowChartInputOutput">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1</a:t>
            </a:r>
            <a:r>
              <a:rPr lang="zh-CN" altLang="en-US" sz="1400"/>
              <a:t>、检查是否还有库存</a:t>
            </a:r>
            <a:endParaRPr lang="en-US" altLang="zh-CN" sz="1400"/>
          </a:p>
          <a:p>
            <a:pPr algn="ctr"/>
            <a:r>
              <a:rPr lang="en-US" altLang="zh-CN" sz="1400"/>
              <a:t>2</a:t>
            </a:r>
            <a:r>
              <a:rPr lang="zh-CN" altLang="en-US" sz="1400"/>
              <a:t>、如果有则减</a:t>
            </a:r>
            <a:r>
              <a:rPr lang="en-US" altLang="zh-CN" sz="1400"/>
              <a:t>1</a:t>
            </a:r>
            <a:endParaRPr lang="zh-CN" altLang="en-US" sz="1400"/>
          </a:p>
        </p:txBody>
      </p:sp>
      <p:sp>
        <p:nvSpPr>
          <p:cNvPr id="20" name="矩形 19">
            <a:extLst>
              <a:ext uri="{FF2B5EF4-FFF2-40B4-BE49-F238E27FC236}">
                <a16:creationId xmlns:a16="http://schemas.microsoft.com/office/drawing/2014/main" id="{139E86B9-9B65-4C3C-8F23-C69C7915B0B0}"/>
              </a:ext>
            </a:extLst>
          </p:cNvPr>
          <p:cNvSpPr/>
          <p:nvPr/>
        </p:nvSpPr>
        <p:spPr>
          <a:xfrm>
            <a:off x="696523" y="1395645"/>
            <a:ext cx="1213904" cy="592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10</a:t>
            </a:r>
            <a:endParaRPr lang="zh-CN" altLang="en-US"/>
          </a:p>
        </p:txBody>
      </p:sp>
      <p:sp>
        <p:nvSpPr>
          <p:cNvPr id="21" name="矩形 20">
            <a:extLst>
              <a:ext uri="{FF2B5EF4-FFF2-40B4-BE49-F238E27FC236}">
                <a16:creationId xmlns:a16="http://schemas.microsoft.com/office/drawing/2014/main" id="{B1F86DC8-AC46-4F41-B854-7EB2B961022A}"/>
              </a:ext>
            </a:extLst>
          </p:cNvPr>
          <p:cNvSpPr/>
          <p:nvPr/>
        </p:nvSpPr>
        <p:spPr>
          <a:xfrm>
            <a:off x="1347089" y="3718605"/>
            <a:ext cx="769763" cy="369332"/>
          </a:xfrm>
          <a:prstGeom prst="rect">
            <a:avLst/>
          </a:prstGeom>
        </p:spPr>
        <p:txBody>
          <a:bodyPr wrap="none">
            <a:spAutoFit/>
          </a:bodyPr>
          <a:lstStyle/>
          <a:p>
            <a:r>
              <a:rPr lang="zh-CN" altLang="en-US"/>
              <a:t>用户</a:t>
            </a:r>
            <a:r>
              <a:rPr lang="en-US" altLang="zh-CN"/>
              <a:t>C</a:t>
            </a:r>
            <a:endParaRPr lang="zh-CN" altLang="en-US"/>
          </a:p>
        </p:txBody>
      </p:sp>
      <p:sp>
        <p:nvSpPr>
          <p:cNvPr id="22" name="矩形 21">
            <a:extLst>
              <a:ext uri="{FF2B5EF4-FFF2-40B4-BE49-F238E27FC236}">
                <a16:creationId xmlns:a16="http://schemas.microsoft.com/office/drawing/2014/main" id="{1BA76BCF-5DBF-40AE-8807-61DBB6BB927C}"/>
              </a:ext>
            </a:extLst>
          </p:cNvPr>
          <p:cNvSpPr/>
          <p:nvPr/>
        </p:nvSpPr>
        <p:spPr>
          <a:xfrm>
            <a:off x="1469084" y="837150"/>
            <a:ext cx="779381" cy="369332"/>
          </a:xfrm>
          <a:prstGeom prst="rect">
            <a:avLst/>
          </a:prstGeom>
        </p:spPr>
        <p:txBody>
          <a:bodyPr wrap="none">
            <a:spAutoFit/>
          </a:bodyPr>
          <a:lstStyle/>
          <a:p>
            <a:r>
              <a:rPr lang="zh-CN" altLang="en-US"/>
              <a:t>用户</a:t>
            </a:r>
            <a:r>
              <a:rPr lang="en-US" altLang="zh-CN"/>
              <a:t>A</a:t>
            </a:r>
            <a:endParaRPr lang="zh-CN" altLang="en-US"/>
          </a:p>
        </p:txBody>
      </p:sp>
      <p:sp>
        <p:nvSpPr>
          <p:cNvPr id="23" name="文本框 22">
            <a:extLst>
              <a:ext uri="{FF2B5EF4-FFF2-40B4-BE49-F238E27FC236}">
                <a16:creationId xmlns:a16="http://schemas.microsoft.com/office/drawing/2014/main" id="{6818F2D9-0E58-4419-B912-401BB5568FAB}"/>
              </a:ext>
            </a:extLst>
          </p:cNvPr>
          <p:cNvSpPr txBox="1"/>
          <p:nvPr/>
        </p:nvSpPr>
        <p:spPr>
          <a:xfrm>
            <a:off x="5471993" y="1619079"/>
            <a:ext cx="532518" cy="369332"/>
          </a:xfrm>
          <a:prstGeom prst="rect">
            <a:avLst/>
          </a:prstGeom>
          <a:noFill/>
        </p:spPr>
        <p:txBody>
          <a:bodyPr wrap="none" rtlCol="0">
            <a:spAutoFit/>
          </a:bodyPr>
          <a:lstStyle/>
          <a:p>
            <a:r>
              <a:rPr lang="zh-CN" altLang="en-US"/>
              <a:t>减</a:t>
            </a:r>
            <a:r>
              <a:rPr lang="en-US" altLang="zh-CN"/>
              <a:t>1</a:t>
            </a:r>
            <a:endParaRPr lang="zh-CN" altLang="en-US"/>
          </a:p>
        </p:txBody>
      </p:sp>
      <p:sp>
        <p:nvSpPr>
          <p:cNvPr id="24" name="矩形 23">
            <a:extLst>
              <a:ext uri="{FF2B5EF4-FFF2-40B4-BE49-F238E27FC236}">
                <a16:creationId xmlns:a16="http://schemas.microsoft.com/office/drawing/2014/main" id="{4D1B5228-8C6C-4806-A596-1AFFC66E1BEF}"/>
              </a:ext>
            </a:extLst>
          </p:cNvPr>
          <p:cNvSpPr/>
          <p:nvPr/>
        </p:nvSpPr>
        <p:spPr>
          <a:xfrm>
            <a:off x="2272789" y="1527347"/>
            <a:ext cx="771365" cy="369332"/>
          </a:xfrm>
          <a:prstGeom prst="rect">
            <a:avLst/>
          </a:prstGeom>
        </p:spPr>
        <p:txBody>
          <a:bodyPr wrap="none">
            <a:spAutoFit/>
          </a:bodyPr>
          <a:lstStyle/>
          <a:p>
            <a:r>
              <a:rPr lang="zh-CN" altLang="en-US"/>
              <a:t>用户</a:t>
            </a:r>
            <a:r>
              <a:rPr lang="en-US" altLang="zh-CN"/>
              <a:t>B</a:t>
            </a:r>
            <a:endParaRPr lang="zh-CN" altLang="en-US"/>
          </a:p>
        </p:txBody>
      </p:sp>
      <p:sp>
        <p:nvSpPr>
          <p:cNvPr id="25" name="矩形 24">
            <a:extLst>
              <a:ext uri="{FF2B5EF4-FFF2-40B4-BE49-F238E27FC236}">
                <a16:creationId xmlns:a16="http://schemas.microsoft.com/office/drawing/2014/main" id="{5FF9C419-63C9-42A0-BA49-83F95DC15BE7}"/>
              </a:ext>
            </a:extLst>
          </p:cNvPr>
          <p:cNvSpPr/>
          <p:nvPr/>
        </p:nvSpPr>
        <p:spPr>
          <a:xfrm>
            <a:off x="384103" y="411585"/>
            <a:ext cx="1422184" cy="461665"/>
          </a:xfrm>
          <a:prstGeom prst="rect">
            <a:avLst/>
          </a:prstGeom>
        </p:spPr>
        <p:txBody>
          <a:bodyPr wrap="none">
            <a:spAutoFit/>
          </a:bodyPr>
          <a:lstStyle/>
          <a:p>
            <a:r>
              <a:rPr lang="zh-CN" altLang="en-US" sz="2400" b="1">
                <a:solidFill>
                  <a:srgbClr val="007C6A"/>
                </a:solidFill>
              </a:rPr>
              <a:t>超卖问题</a:t>
            </a:r>
          </a:p>
        </p:txBody>
      </p:sp>
      <p:sp>
        <p:nvSpPr>
          <p:cNvPr id="26" name="矩形 25">
            <a:extLst>
              <a:ext uri="{FF2B5EF4-FFF2-40B4-BE49-F238E27FC236}">
                <a16:creationId xmlns:a16="http://schemas.microsoft.com/office/drawing/2014/main" id="{BB42CB38-2D1C-4F55-BE4A-0387ED83DF21}"/>
              </a:ext>
            </a:extLst>
          </p:cNvPr>
          <p:cNvSpPr/>
          <p:nvPr/>
        </p:nvSpPr>
        <p:spPr>
          <a:xfrm>
            <a:off x="2213358" y="963141"/>
            <a:ext cx="418704" cy="369332"/>
          </a:xfrm>
          <a:prstGeom prst="rect">
            <a:avLst/>
          </a:prstGeom>
        </p:spPr>
        <p:txBody>
          <a:bodyPr wrap="none">
            <a:spAutoFit/>
          </a:bodyPr>
          <a:lstStyle/>
          <a:p>
            <a:r>
              <a:rPr lang="en-US" altLang="zh-CN"/>
              <a:t>10</a:t>
            </a:r>
            <a:endParaRPr lang="zh-CN" altLang="en-US"/>
          </a:p>
        </p:txBody>
      </p:sp>
      <p:sp>
        <p:nvSpPr>
          <p:cNvPr id="27" name="矩形 26">
            <a:extLst>
              <a:ext uri="{FF2B5EF4-FFF2-40B4-BE49-F238E27FC236}">
                <a16:creationId xmlns:a16="http://schemas.microsoft.com/office/drawing/2014/main" id="{28D80A26-3493-4054-951E-47929D23AC47}"/>
              </a:ext>
            </a:extLst>
          </p:cNvPr>
          <p:cNvSpPr/>
          <p:nvPr/>
        </p:nvSpPr>
        <p:spPr>
          <a:xfrm>
            <a:off x="1958699" y="2984223"/>
            <a:ext cx="418704" cy="369332"/>
          </a:xfrm>
          <a:prstGeom prst="rect">
            <a:avLst/>
          </a:prstGeom>
        </p:spPr>
        <p:txBody>
          <a:bodyPr wrap="none">
            <a:spAutoFit/>
          </a:bodyPr>
          <a:lstStyle/>
          <a:p>
            <a:r>
              <a:rPr lang="en-US" altLang="zh-CN"/>
              <a:t>10</a:t>
            </a:r>
            <a:endParaRPr lang="zh-CN" altLang="en-US"/>
          </a:p>
        </p:txBody>
      </p:sp>
      <p:sp>
        <p:nvSpPr>
          <p:cNvPr id="28" name="矩形 27">
            <a:extLst>
              <a:ext uri="{FF2B5EF4-FFF2-40B4-BE49-F238E27FC236}">
                <a16:creationId xmlns:a16="http://schemas.microsoft.com/office/drawing/2014/main" id="{E9E7A670-9FEE-4255-876A-671A05E3A9B5}"/>
              </a:ext>
            </a:extLst>
          </p:cNvPr>
          <p:cNvSpPr/>
          <p:nvPr/>
        </p:nvSpPr>
        <p:spPr>
          <a:xfrm>
            <a:off x="3485887" y="3923596"/>
            <a:ext cx="883575" cy="923330"/>
          </a:xfrm>
          <a:prstGeom prst="rect">
            <a:avLst/>
          </a:prstGeom>
          <a:noFill/>
        </p:spPr>
        <p:txBody>
          <a:bodyPr wrap="none" lIns="91440" tIns="45720" rIns="91440" bIns="45720">
            <a:spAutoFit/>
          </a:bodyPr>
          <a:lstStyle/>
          <a:p>
            <a:pPr algn="ctr"/>
            <a:r>
              <a:rPr lang="en-US" altLang="zh-CN" sz="5400">
                <a:ln w="0"/>
                <a:solidFill>
                  <a:schemeClr val="accent1"/>
                </a:solidFill>
                <a:effectLst>
                  <a:outerShdw blurRad="38100" dist="25400" dir="5400000" algn="ctr" rotWithShape="0">
                    <a:srgbClr val="6E747A">
                      <a:alpha val="43000"/>
                    </a:srgbClr>
                  </a:outerShdw>
                </a:effectLst>
              </a:rPr>
              <a:t>....</a:t>
            </a:r>
            <a:endParaRPr lang="zh-CN" altLang="en-US" sz="5400">
              <a:ln w="0"/>
              <a:solidFill>
                <a:schemeClr val="accent1"/>
              </a:solidFill>
              <a:effectLst>
                <a:outerShdw blurRad="38100" dist="25400" dir="5400000" algn="ctr" rotWithShape="0">
                  <a:srgbClr val="6E747A">
                    <a:alpha val="43000"/>
                  </a:srgbClr>
                </a:outerShdw>
              </a:effectLst>
            </a:endParaRPr>
          </a:p>
        </p:txBody>
      </p:sp>
      <p:cxnSp>
        <p:nvCxnSpPr>
          <p:cNvPr id="29" name="直接连接符 28">
            <a:extLst>
              <a:ext uri="{FF2B5EF4-FFF2-40B4-BE49-F238E27FC236}">
                <a16:creationId xmlns:a16="http://schemas.microsoft.com/office/drawing/2014/main" id="{3F8F13C9-C472-407F-81A7-2185C752CE2E}"/>
              </a:ext>
            </a:extLst>
          </p:cNvPr>
          <p:cNvCxnSpPr>
            <a:cxnSpLocks/>
          </p:cNvCxnSpPr>
          <p:nvPr/>
        </p:nvCxnSpPr>
        <p:spPr>
          <a:xfrm>
            <a:off x="1347089" y="2391528"/>
            <a:ext cx="1274338" cy="2252674"/>
          </a:xfrm>
          <a:prstGeom prst="line">
            <a:avLst/>
          </a:prstGeom>
          <a:ln w="76200">
            <a:solidFill>
              <a:schemeClr val="accent1"/>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09FE5515-9022-463D-97E4-A709046DF46C}"/>
              </a:ext>
            </a:extLst>
          </p:cNvPr>
          <p:cNvCxnSpPr>
            <a:cxnSpLocks/>
          </p:cNvCxnSpPr>
          <p:nvPr/>
        </p:nvCxnSpPr>
        <p:spPr>
          <a:xfrm flipV="1">
            <a:off x="5095254" y="2301462"/>
            <a:ext cx="1782272" cy="2244034"/>
          </a:xfrm>
          <a:prstGeom prst="line">
            <a:avLst/>
          </a:prstGeom>
          <a:ln w="76200">
            <a:solidFill>
              <a:schemeClr val="accent1"/>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D4A5DB2A-F337-486C-B914-EA02F72C469B}"/>
              </a:ext>
            </a:extLst>
          </p:cNvPr>
          <p:cNvSpPr txBox="1"/>
          <p:nvPr/>
        </p:nvSpPr>
        <p:spPr>
          <a:xfrm>
            <a:off x="5471993" y="3216464"/>
            <a:ext cx="532518" cy="369332"/>
          </a:xfrm>
          <a:prstGeom prst="rect">
            <a:avLst/>
          </a:prstGeom>
          <a:noFill/>
        </p:spPr>
        <p:txBody>
          <a:bodyPr wrap="none" rtlCol="0">
            <a:spAutoFit/>
          </a:bodyPr>
          <a:lstStyle/>
          <a:p>
            <a:r>
              <a:rPr lang="zh-CN" altLang="en-US"/>
              <a:t>减</a:t>
            </a:r>
            <a:r>
              <a:rPr lang="en-US" altLang="zh-CN"/>
              <a:t>1</a:t>
            </a:r>
            <a:endParaRPr lang="zh-CN" altLang="en-US"/>
          </a:p>
        </p:txBody>
      </p:sp>
      <p:sp>
        <p:nvSpPr>
          <p:cNvPr id="32" name="文本框 31">
            <a:extLst>
              <a:ext uri="{FF2B5EF4-FFF2-40B4-BE49-F238E27FC236}">
                <a16:creationId xmlns:a16="http://schemas.microsoft.com/office/drawing/2014/main" id="{AFCD808E-DFC5-45F4-89B9-F43166B95895}"/>
              </a:ext>
            </a:extLst>
          </p:cNvPr>
          <p:cNvSpPr txBox="1"/>
          <p:nvPr/>
        </p:nvSpPr>
        <p:spPr>
          <a:xfrm>
            <a:off x="5453872" y="2414213"/>
            <a:ext cx="532518" cy="369332"/>
          </a:xfrm>
          <a:prstGeom prst="rect">
            <a:avLst/>
          </a:prstGeom>
          <a:noFill/>
        </p:spPr>
        <p:txBody>
          <a:bodyPr wrap="none" rtlCol="0">
            <a:spAutoFit/>
          </a:bodyPr>
          <a:lstStyle/>
          <a:p>
            <a:r>
              <a:rPr lang="zh-CN" altLang="en-US"/>
              <a:t>减</a:t>
            </a:r>
            <a:r>
              <a:rPr lang="en-US" altLang="zh-CN"/>
              <a:t>1</a:t>
            </a:r>
            <a:endParaRPr lang="zh-CN" altLang="en-US"/>
          </a:p>
        </p:txBody>
      </p:sp>
    </p:spTree>
    <p:custDataLst>
      <p:tags r:id="rId1"/>
    </p:custDataLst>
    <p:extLst>
      <p:ext uri="{BB962C8B-B14F-4D97-AF65-F5344CB8AC3E}">
        <p14:creationId xmlns:p14="http://schemas.microsoft.com/office/powerpoint/2010/main" val="17466252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a:ln/>
                <a:effectLst>
                  <a:outerShdw blurRad="38100" dist="19050" dir="2700000" algn="tl" rotWithShape="0">
                    <a:schemeClr val="dk1">
                      <a:alpha val="40000"/>
                    </a:schemeClr>
                  </a:outerShdw>
                </a:effectLst>
              </a:rPr>
              <a:t>Redis</a:t>
            </a:r>
            <a:r>
              <a:rPr lang="zh-CN" altLang="en-US" sz="2000">
                <a:ln/>
                <a:effectLst>
                  <a:outerShdw blurRad="38100" dist="19050" dir="2700000" algn="tl" rotWithShape="0">
                    <a:schemeClr val="dk1">
                      <a:alpha val="40000"/>
                    </a:schemeClr>
                  </a:outerShdw>
                </a:effectLst>
              </a:rPr>
              <a:t>事务</a:t>
            </a:r>
            <a:endParaRPr lang="en-US" altLang="zh-CN" sz="2000">
              <a:ln/>
              <a:effectLst>
                <a:outerShdw blurRad="38100" dist="19050" dir="2700000" algn="tl" rotWithShape="0">
                  <a:schemeClr val="dk1">
                    <a:alpha val="40000"/>
                  </a:schemeClr>
                </a:outerShdw>
              </a:effectLst>
            </a:endParaRPr>
          </a:p>
        </p:txBody>
      </p:sp>
      <p:sp>
        <p:nvSpPr>
          <p:cNvPr id="62" name="矩形 61">
            <a:extLst>
              <a:ext uri="{FF2B5EF4-FFF2-40B4-BE49-F238E27FC236}">
                <a16:creationId xmlns:a16="http://schemas.microsoft.com/office/drawing/2014/main" id="{551B6E20-C549-446E-BA17-B40908ADE11F}"/>
              </a:ext>
            </a:extLst>
          </p:cNvPr>
          <p:cNvSpPr/>
          <p:nvPr/>
        </p:nvSpPr>
        <p:spPr>
          <a:xfrm>
            <a:off x="330173" y="522649"/>
            <a:ext cx="5026246" cy="400110"/>
          </a:xfrm>
          <a:prstGeom prst="rect">
            <a:avLst/>
          </a:prstGeom>
        </p:spPr>
        <p:txBody>
          <a:bodyPr wrap="square">
            <a:spAutoFit/>
          </a:bodyPr>
          <a:lstStyle/>
          <a:p>
            <a:r>
              <a:rPr lang="en-US" altLang="zh-CN" sz="2000" dirty="0">
                <a:solidFill>
                  <a:srgbClr val="007C6A"/>
                </a:solidFill>
              </a:rPr>
              <a:t>2</a:t>
            </a:r>
            <a:r>
              <a:rPr lang="zh-CN" altLang="en-US" sz="2000" dirty="0">
                <a:solidFill>
                  <a:srgbClr val="007C6A"/>
                </a:solidFill>
              </a:rPr>
              <a:t>、利用乐观锁淘汰用户，解决超卖问题。</a:t>
            </a:r>
          </a:p>
        </p:txBody>
      </p:sp>
      <p:sp>
        <p:nvSpPr>
          <p:cNvPr id="63" name="矩形 62">
            <a:extLst>
              <a:ext uri="{FF2B5EF4-FFF2-40B4-BE49-F238E27FC236}">
                <a16:creationId xmlns:a16="http://schemas.microsoft.com/office/drawing/2014/main" id="{4C749BC2-8B2B-4655-9826-28F4DD757E9C}"/>
              </a:ext>
            </a:extLst>
          </p:cNvPr>
          <p:cNvSpPr/>
          <p:nvPr/>
        </p:nvSpPr>
        <p:spPr>
          <a:xfrm>
            <a:off x="4362869" y="2096341"/>
            <a:ext cx="1213904" cy="592766"/>
          </a:xfrm>
          <a:prstGeom prst="rect">
            <a:avLst/>
          </a:prstGeom>
          <a:solidFill>
            <a:srgbClr val="FA9D27"/>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a:t>9</a:t>
            </a:r>
            <a:endParaRPr lang="zh-CN" altLang="en-US"/>
          </a:p>
        </p:txBody>
      </p:sp>
      <p:sp>
        <p:nvSpPr>
          <p:cNvPr id="64" name="矩形 63">
            <a:extLst>
              <a:ext uri="{FF2B5EF4-FFF2-40B4-BE49-F238E27FC236}">
                <a16:creationId xmlns:a16="http://schemas.microsoft.com/office/drawing/2014/main" id="{866D6464-311A-4D4E-AA41-AFB906029349}"/>
              </a:ext>
            </a:extLst>
          </p:cNvPr>
          <p:cNvSpPr/>
          <p:nvPr/>
        </p:nvSpPr>
        <p:spPr>
          <a:xfrm>
            <a:off x="1521936" y="1337089"/>
            <a:ext cx="418704" cy="369332"/>
          </a:xfrm>
          <a:prstGeom prst="rect">
            <a:avLst/>
          </a:prstGeom>
        </p:spPr>
        <p:txBody>
          <a:bodyPr wrap="none">
            <a:spAutoFit/>
          </a:bodyPr>
          <a:lstStyle/>
          <a:p>
            <a:r>
              <a:rPr lang="en-US" altLang="zh-CN"/>
              <a:t>10</a:t>
            </a:r>
            <a:endParaRPr lang="zh-CN" altLang="en-US"/>
          </a:p>
        </p:txBody>
      </p:sp>
      <p:sp>
        <p:nvSpPr>
          <p:cNvPr id="65" name="文本框 64">
            <a:extLst>
              <a:ext uri="{FF2B5EF4-FFF2-40B4-BE49-F238E27FC236}">
                <a16:creationId xmlns:a16="http://schemas.microsoft.com/office/drawing/2014/main" id="{87A61ED0-7ACB-46EF-91D6-B635B4D678C5}"/>
              </a:ext>
            </a:extLst>
          </p:cNvPr>
          <p:cNvSpPr txBox="1"/>
          <p:nvPr/>
        </p:nvSpPr>
        <p:spPr>
          <a:xfrm>
            <a:off x="3827145" y="1394984"/>
            <a:ext cx="301686" cy="369332"/>
          </a:xfrm>
          <a:prstGeom prst="rect">
            <a:avLst/>
          </a:prstGeom>
          <a:noFill/>
        </p:spPr>
        <p:txBody>
          <a:bodyPr wrap="none" rtlCol="0">
            <a:spAutoFit/>
          </a:bodyPr>
          <a:lstStyle/>
          <a:p>
            <a:r>
              <a:rPr lang="en-US" altLang="zh-CN"/>
              <a:t>9</a:t>
            </a:r>
            <a:endParaRPr lang="zh-CN" altLang="en-US"/>
          </a:p>
        </p:txBody>
      </p:sp>
      <p:sp>
        <p:nvSpPr>
          <p:cNvPr id="66" name="流程图: 数据 65">
            <a:extLst>
              <a:ext uri="{FF2B5EF4-FFF2-40B4-BE49-F238E27FC236}">
                <a16:creationId xmlns:a16="http://schemas.microsoft.com/office/drawing/2014/main" id="{74E703EA-BFF2-4610-97E1-8561DAFB7393}"/>
              </a:ext>
            </a:extLst>
          </p:cNvPr>
          <p:cNvSpPr/>
          <p:nvPr/>
        </p:nvSpPr>
        <p:spPr>
          <a:xfrm>
            <a:off x="5827500" y="2528580"/>
            <a:ext cx="2249073" cy="1165822"/>
          </a:xfrm>
          <a:prstGeom prst="flowChartInputOutpu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a:t>
            </a:r>
            <a:r>
              <a:rPr lang="zh-CN" altLang="en-US"/>
              <a:t>、检查是否还有库存</a:t>
            </a:r>
            <a:endParaRPr lang="en-US" altLang="zh-CN"/>
          </a:p>
          <a:p>
            <a:pPr algn="ctr"/>
            <a:r>
              <a:rPr lang="en-US" altLang="zh-CN"/>
              <a:t>2</a:t>
            </a:r>
            <a:r>
              <a:rPr lang="zh-CN" altLang="en-US"/>
              <a:t>、如果有则减</a:t>
            </a:r>
            <a:r>
              <a:rPr lang="en-US" altLang="zh-CN"/>
              <a:t>1</a:t>
            </a:r>
            <a:endParaRPr lang="zh-CN" altLang="en-US"/>
          </a:p>
        </p:txBody>
      </p:sp>
      <p:sp>
        <p:nvSpPr>
          <p:cNvPr id="67" name="矩形 66">
            <a:extLst>
              <a:ext uri="{FF2B5EF4-FFF2-40B4-BE49-F238E27FC236}">
                <a16:creationId xmlns:a16="http://schemas.microsoft.com/office/drawing/2014/main" id="{FCDB99F5-3620-4B1A-9685-DC2A8701AFBD}"/>
              </a:ext>
            </a:extLst>
          </p:cNvPr>
          <p:cNvSpPr/>
          <p:nvPr/>
        </p:nvSpPr>
        <p:spPr>
          <a:xfrm>
            <a:off x="7818138" y="1537989"/>
            <a:ext cx="1213904" cy="592766"/>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8</a:t>
            </a:r>
            <a:endParaRPr lang="zh-CN" altLang="en-US"/>
          </a:p>
        </p:txBody>
      </p:sp>
      <p:cxnSp>
        <p:nvCxnSpPr>
          <p:cNvPr id="68" name="直接连接符 67">
            <a:extLst>
              <a:ext uri="{FF2B5EF4-FFF2-40B4-BE49-F238E27FC236}">
                <a16:creationId xmlns:a16="http://schemas.microsoft.com/office/drawing/2014/main" id="{3B2F7D02-A721-47AC-B928-6976935C2AA9}"/>
              </a:ext>
            </a:extLst>
          </p:cNvPr>
          <p:cNvCxnSpPr/>
          <p:nvPr/>
        </p:nvCxnSpPr>
        <p:spPr>
          <a:xfrm>
            <a:off x="5373712" y="2715916"/>
            <a:ext cx="753466" cy="324054"/>
          </a:xfrm>
          <a:prstGeom prst="line">
            <a:avLst/>
          </a:prstGeom>
          <a:ln w="76200">
            <a:solidFill>
              <a:srgbClr val="C00000"/>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B48A9C2B-4DED-49B0-BDF5-EB3FBBEA7F39}"/>
              </a:ext>
            </a:extLst>
          </p:cNvPr>
          <p:cNvCxnSpPr/>
          <p:nvPr/>
        </p:nvCxnSpPr>
        <p:spPr>
          <a:xfrm flipV="1">
            <a:off x="3751273" y="2747999"/>
            <a:ext cx="1138886" cy="416631"/>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70" name="乘号 69">
            <a:extLst>
              <a:ext uri="{FF2B5EF4-FFF2-40B4-BE49-F238E27FC236}">
                <a16:creationId xmlns:a16="http://schemas.microsoft.com/office/drawing/2014/main" id="{20EA1C50-C67C-4B8D-B93D-0895C64C916F}"/>
              </a:ext>
            </a:extLst>
          </p:cNvPr>
          <p:cNvSpPr/>
          <p:nvPr/>
        </p:nvSpPr>
        <p:spPr>
          <a:xfrm>
            <a:off x="3995530" y="2591256"/>
            <a:ext cx="605784" cy="573374"/>
          </a:xfrm>
          <a:prstGeom prst="mathMultiply">
            <a:avLst/>
          </a:prstGeom>
          <a:solidFill>
            <a:srgbClr val="FA9D27"/>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cxnSp>
        <p:nvCxnSpPr>
          <p:cNvPr id="71" name="直接连接符 70">
            <a:extLst>
              <a:ext uri="{FF2B5EF4-FFF2-40B4-BE49-F238E27FC236}">
                <a16:creationId xmlns:a16="http://schemas.microsoft.com/office/drawing/2014/main" id="{8C76CE63-8A7D-4B35-8D0A-69B9EAA5FD33}"/>
              </a:ext>
            </a:extLst>
          </p:cNvPr>
          <p:cNvCxnSpPr>
            <a:cxnSpLocks/>
          </p:cNvCxnSpPr>
          <p:nvPr/>
        </p:nvCxnSpPr>
        <p:spPr>
          <a:xfrm>
            <a:off x="1165854" y="2762117"/>
            <a:ext cx="1001059" cy="346842"/>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id="{C8AF5093-89DF-459E-B42E-EDB698E9C751}"/>
              </a:ext>
            </a:extLst>
          </p:cNvPr>
          <p:cNvCxnSpPr>
            <a:cxnSpLocks/>
          </p:cNvCxnSpPr>
          <p:nvPr/>
        </p:nvCxnSpPr>
        <p:spPr>
          <a:xfrm flipV="1">
            <a:off x="7971043" y="2211068"/>
            <a:ext cx="559318" cy="889158"/>
          </a:xfrm>
          <a:prstGeom prst="line">
            <a:avLst/>
          </a:prstGeom>
          <a:ln w="76200">
            <a:solidFill>
              <a:srgbClr val="C00000"/>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73" name="矩形 72">
            <a:extLst>
              <a:ext uri="{FF2B5EF4-FFF2-40B4-BE49-F238E27FC236}">
                <a16:creationId xmlns:a16="http://schemas.microsoft.com/office/drawing/2014/main" id="{2D89B5AF-7107-4D14-960D-348C2962E94C}"/>
              </a:ext>
            </a:extLst>
          </p:cNvPr>
          <p:cNvSpPr/>
          <p:nvPr/>
        </p:nvSpPr>
        <p:spPr>
          <a:xfrm>
            <a:off x="4650436" y="1603540"/>
            <a:ext cx="723276" cy="461665"/>
          </a:xfrm>
          <a:prstGeom prst="rect">
            <a:avLst/>
          </a:prstGeom>
          <a:noFill/>
        </p:spPr>
        <p:txBody>
          <a:bodyPr wrap="none" lIns="91440" tIns="45720" rIns="91440" bIns="45720">
            <a:spAutoFit/>
          </a:bodyPr>
          <a:lstStyle/>
          <a:p>
            <a:pPr algn="ctr"/>
            <a:r>
              <a:rPr lang="en-US" altLang="zh-CN" sz="2400" b="1">
                <a:ln w="22225">
                  <a:solidFill>
                    <a:schemeClr val="accent2"/>
                  </a:solidFill>
                  <a:prstDash val="solid"/>
                </a:ln>
                <a:solidFill>
                  <a:schemeClr val="accent2">
                    <a:lumMod val="40000"/>
                    <a:lumOff val="60000"/>
                  </a:schemeClr>
                </a:solidFill>
              </a:rPr>
              <a:t>v1.1</a:t>
            </a:r>
            <a:endParaRPr lang="zh-CN" altLang="en-US" sz="2400" b="1" cap="none" spc="0">
              <a:ln w="22225">
                <a:solidFill>
                  <a:schemeClr val="accent2"/>
                </a:solidFill>
                <a:prstDash val="solid"/>
              </a:ln>
              <a:solidFill>
                <a:schemeClr val="accent2">
                  <a:lumMod val="40000"/>
                  <a:lumOff val="60000"/>
                </a:schemeClr>
              </a:solidFill>
              <a:effectLst/>
            </a:endParaRPr>
          </a:p>
        </p:txBody>
      </p:sp>
      <p:sp>
        <p:nvSpPr>
          <p:cNvPr id="74" name="矩形 73">
            <a:extLst>
              <a:ext uri="{FF2B5EF4-FFF2-40B4-BE49-F238E27FC236}">
                <a16:creationId xmlns:a16="http://schemas.microsoft.com/office/drawing/2014/main" id="{370391E8-64A2-410D-9FF9-835BB71839C1}"/>
              </a:ext>
            </a:extLst>
          </p:cNvPr>
          <p:cNvSpPr/>
          <p:nvPr/>
        </p:nvSpPr>
        <p:spPr>
          <a:xfrm>
            <a:off x="300322" y="1626901"/>
            <a:ext cx="723276" cy="461665"/>
          </a:xfrm>
          <a:prstGeom prst="rect">
            <a:avLst/>
          </a:prstGeom>
          <a:noFill/>
        </p:spPr>
        <p:txBody>
          <a:bodyPr wrap="none" lIns="91440" tIns="45720" rIns="91440" bIns="45720">
            <a:spAutoFit/>
          </a:bodyPr>
          <a:lstStyle/>
          <a:p>
            <a:pPr algn="ctr"/>
            <a:r>
              <a:rPr lang="en-US" altLang="zh-CN" sz="2400" b="1">
                <a:ln w="22225">
                  <a:solidFill>
                    <a:schemeClr val="accent2"/>
                  </a:solidFill>
                  <a:prstDash val="solid"/>
                </a:ln>
                <a:solidFill>
                  <a:schemeClr val="accent2">
                    <a:lumMod val="40000"/>
                    <a:lumOff val="60000"/>
                  </a:schemeClr>
                </a:solidFill>
              </a:rPr>
              <a:t>v1.0</a:t>
            </a:r>
            <a:endParaRPr lang="zh-CN" altLang="en-US" sz="2400" b="1" cap="none" spc="0">
              <a:ln w="22225">
                <a:solidFill>
                  <a:schemeClr val="accent2"/>
                </a:solidFill>
                <a:prstDash val="solid"/>
              </a:ln>
              <a:solidFill>
                <a:schemeClr val="accent2">
                  <a:lumMod val="40000"/>
                  <a:lumOff val="60000"/>
                </a:schemeClr>
              </a:solidFill>
              <a:effectLst/>
            </a:endParaRPr>
          </a:p>
        </p:txBody>
      </p:sp>
      <p:sp>
        <p:nvSpPr>
          <p:cNvPr id="75" name="矩形 74">
            <a:extLst>
              <a:ext uri="{FF2B5EF4-FFF2-40B4-BE49-F238E27FC236}">
                <a16:creationId xmlns:a16="http://schemas.microsoft.com/office/drawing/2014/main" id="{0BE56F00-CF44-4902-A288-08B9F90E445D}"/>
              </a:ext>
            </a:extLst>
          </p:cNvPr>
          <p:cNvSpPr/>
          <p:nvPr/>
        </p:nvSpPr>
        <p:spPr>
          <a:xfrm>
            <a:off x="2481658" y="3787731"/>
            <a:ext cx="723276" cy="461665"/>
          </a:xfrm>
          <a:prstGeom prst="rect">
            <a:avLst/>
          </a:prstGeom>
          <a:noFill/>
        </p:spPr>
        <p:txBody>
          <a:bodyPr wrap="none" lIns="91440" tIns="45720" rIns="91440" bIns="45720">
            <a:spAutoFit/>
          </a:bodyPr>
          <a:lstStyle/>
          <a:p>
            <a:pPr algn="ctr"/>
            <a:r>
              <a:rPr lang="en-US" altLang="zh-CN" sz="2400" b="1">
                <a:ln w="22225">
                  <a:solidFill>
                    <a:schemeClr val="accent2"/>
                  </a:solidFill>
                  <a:prstDash val="solid"/>
                </a:ln>
                <a:solidFill>
                  <a:schemeClr val="accent2">
                    <a:lumMod val="40000"/>
                    <a:lumOff val="60000"/>
                  </a:schemeClr>
                </a:solidFill>
              </a:rPr>
              <a:t>v1.0</a:t>
            </a:r>
            <a:endParaRPr lang="zh-CN" altLang="en-US" sz="2400" b="1" cap="none" spc="0">
              <a:ln w="22225">
                <a:solidFill>
                  <a:schemeClr val="accent2"/>
                </a:solidFill>
                <a:prstDash val="solid"/>
              </a:ln>
              <a:solidFill>
                <a:schemeClr val="accent2">
                  <a:lumMod val="40000"/>
                  <a:lumOff val="60000"/>
                </a:schemeClr>
              </a:solidFill>
              <a:effectLst/>
            </a:endParaRPr>
          </a:p>
        </p:txBody>
      </p:sp>
      <p:sp>
        <p:nvSpPr>
          <p:cNvPr id="76" name="矩形 75">
            <a:extLst>
              <a:ext uri="{FF2B5EF4-FFF2-40B4-BE49-F238E27FC236}">
                <a16:creationId xmlns:a16="http://schemas.microsoft.com/office/drawing/2014/main" id="{3E30F255-D94C-43FA-B49E-412B5A34FEB1}"/>
              </a:ext>
            </a:extLst>
          </p:cNvPr>
          <p:cNvSpPr/>
          <p:nvPr/>
        </p:nvSpPr>
        <p:spPr>
          <a:xfrm>
            <a:off x="2486443" y="754637"/>
            <a:ext cx="723276" cy="461665"/>
          </a:xfrm>
          <a:prstGeom prst="rect">
            <a:avLst/>
          </a:prstGeom>
          <a:noFill/>
        </p:spPr>
        <p:txBody>
          <a:bodyPr wrap="none" lIns="91440" tIns="45720" rIns="91440" bIns="45720">
            <a:spAutoFit/>
          </a:bodyPr>
          <a:lstStyle/>
          <a:p>
            <a:pPr algn="ctr"/>
            <a:r>
              <a:rPr lang="en-US" altLang="zh-CN" sz="2400" b="1">
                <a:ln w="22225">
                  <a:solidFill>
                    <a:schemeClr val="accent2"/>
                  </a:solidFill>
                  <a:prstDash val="solid"/>
                </a:ln>
                <a:solidFill>
                  <a:schemeClr val="accent2">
                    <a:lumMod val="40000"/>
                    <a:lumOff val="60000"/>
                  </a:schemeClr>
                </a:solidFill>
              </a:rPr>
              <a:t>v1.0</a:t>
            </a:r>
            <a:endParaRPr lang="zh-CN" altLang="en-US" sz="2400" b="1" cap="none" spc="0">
              <a:ln w="22225">
                <a:solidFill>
                  <a:schemeClr val="accent2"/>
                </a:solidFill>
                <a:prstDash val="solid"/>
              </a:ln>
              <a:solidFill>
                <a:schemeClr val="accent2">
                  <a:lumMod val="40000"/>
                  <a:lumOff val="60000"/>
                </a:schemeClr>
              </a:solidFill>
              <a:effectLst/>
            </a:endParaRPr>
          </a:p>
        </p:txBody>
      </p:sp>
      <p:sp>
        <p:nvSpPr>
          <p:cNvPr id="77" name="矩形 76">
            <a:extLst>
              <a:ext uri="{FF2B5EF4-FFF2-40B4-BE49-F238E27FC236}">
                <a16:creationId xmlns:a16="http://schemas.microsoft.com/office/drawing/2014/main" id="{6B2E7CB8-575B-43FD-A169-5911126F08DA}"/>
              </a:ext>
            </a:extLst>
          </p:cNvPr>
          <p:cNvSpPr/>
          <p:nvPr/>
        </p:nvSpPr>
        <p:spPr>
          <a:xfrm>
            <a:off x="6599836" y="2112983"/>
            <a:ext cx="723276" cy="461665"/>
          </a:xfrm>
          <a:prstGeom prst="rect">
            <a:avLst/>
          </a:prstGeom>
          <a:noFill/>
        </p:spPr>
        <p:txBody>
          <a:bodyPr wrap="none" lIns="91440" tIns="45720" rIns="91440" bIns="45720">
            <a:spAutoFit/>
          </a:bodyPr>
          <a:lstStyle/>
          <a:p>
            <a:pPr algn="ctr"/>
            <a:r>
              <a:rPr lang="en-US" altLang="zh-CN" sz="2400" b="1">
                <a:ln w="22225">
                  <a:solidFill>
                    <a:schemeClr val="accent2"/>
                  </a:solidFill>
                  <a:prstDash val="solid"/>
                </a:ln>
                <a:solidFill>
                  <a:schemeClr val="accent2">
                    <a:lumMod val="40000"/>
                    <a:lumOff val="60000"/>
                  </a:schemeClr>
                </a:solidFill>
              </a:rPr>
              <a:t>v1.1</a:t>
            </a:r>
            <a:endParaRPr lang="zh-CN" altLang="en-US" sz="2400" b="1" cap="none" spc="0">
              <a:ln w="22225">
                <a:solidFill>
                  <a:schemeClr val="accent2"/>
                </a:solidFill>
                <a:prstDash val="solid"/>
              </a:ln>
              <a:solidFill>
                <a:schemeClr val="accent2">
                  <a:lumMod val="40000"/>
                  <a:lumOff val="60000"/>
                </a:schemeClr>
              </a:solidFill>
              <a:effectLst/>
            </a:endParaRPr>
          </a:p>
        </p:txBody>
      </p:sp>
      <p:sp>
        <p:nvSpPr>
          <p:cNvPr id="78" name="矩形 77">
            <a:extLst>
              <a:ext uri="{FF2B5EF4-FFF2-40B4-BE49-F238E27FC236}">
                <a16:creationId xmlns:a16="http://schemas.microsoft.com/office/drawing/2014/main" id="{57E95F60-09C1-4A51-B5F9-28EDB56935F5}"/>
              </a:ext>
            </a:extLst>
          </p:cNvPr>
          <p:cNvSpPr/>
          <p:nvPr/>
        </p:nvSpPr>
        <p:spPr>
          <a:xfrm>
            <a:off x="8024381" y="1165236"/>
            <a:ext cx="723276" cy="461665"/>
          </a:xfrm>
          <a:prstGeom prst="rect">
            <a:avLst/>
          </a:prstGeom>
          <a:noFill/>
        </p:spPr>
        <p:txBody>
          <a:bodyPr wrap="none" lIns="91440" tIns="45720" rIns="91440" bIns="45720">
            <a:spAutoFit/>
          </a:bodyPr>
          <a:lstStyle/>
          <a:p>
            <a:pPr algn="ctr"/>
            <a:r>
              <a:rPr lang="en-US" altLang="zh-CN" sz="2400" b="1">
                <a:ln w="22225">
                  <a:solidFill>
                    <a:schemeClr val="accent2"/>
                  </a:solidFill>
                  <a:prstDash val="solid"/>
                </a:ln>
                <a:solidFill>
                  <a:schemeClr val="accent2">
                    <a:lumMod val="40000"/>
                    <a:lumOff val="60000"/>
                  </a:schemeClr>
                </a:solidFill>
              </a:rPr>
              <a:t>v1.2</a:t>
            </a:r>
            <a:endParaRPr lang="zh-CN" altLang="en-US" sz="2400" b="1" cap="none" spc="0">
              <a:ln w="22225">
                <a:solidFill>
                  <a:schemeClr val="accent2"/>
                </a:solidFill>
                <a:prstDash val="solid"/>
              </a:ln>
              <a:solidFill>
                <a:schemeClr val="accent2">
                  <a:lumMod val="40000"/>
                  <a:lumOff val="60000"/>
                </a:schemeClr>
              </a:solidFill>
              <a:effectLst/>
            </a:endParaRPr>
          </a:p>
        </p:txBody>
      </p:sp>
      <p:sp>
        <p:nvSpPr>
          <p:cNvPr id="79" name="文本框 78">
            <a:extLst>
              <a:ext uri="{FF2B5EF4-FFF2-40B4-BE49-F238E27FC236}">
                <a16:creationId xmlns:a16="http://schemas.microsoft.com/office/drawing/2014/main" id="{E74712FF-020A-4601-A310-1B5BDCDAC3C5}"/>
              </a:ext>
            </a:extLst>
          </p:cNvPr>
          <p:cNvSpPr txBox="1"/>
          <p:nvPr/>
        </p:nvSpPr>
        <p:spPr>
          <a:xfrm>
            <a:off x="4167566" y="3032880"/>
            <a:ext cx="1297150" cy="400110"/>
          </a:xfrm>
          <a:prstGeom prst="rect">
            <a:avLst/>
          </a:prstGeom>
          <a:noFill/>
        </p:spPr>
        <p:txBody>
          <a:bodyPr wrap="none" rtlCol="0">
            <a:spAutoFit/>
          </a:bodyPr>
          <a:lstStyle/>
          <a:p>
            <a:r>
              <a:rPr lang="en-US" altLang="zh-CN" sz="2000" b="1">
                <a:solidFill>
                  <a:srgbClr val="C00000"/>
                </a:solidFill>
              </a:rPr>
              <a:t>v1.0!=v1.1</a:t>
            </a:r>
            <a:endParaRPr lang="zh-CN" altLang="en-US" sz="2000" b="1">
              <a:solidFill>
                <a:srgbClr val="C00000"/>
              </a:solidFill>
            </a:endParaRPr>
          </a:p>
        </p:txBody>
      </p:sp>
      <p:cxnSp>
        <p:nvCxnSpPr>
          <p:cNvPr id="80" name="直接连接符 79">
            <a:extLst>
              <a:ext uri="{FF2B5EF4-FFF2-40B4-BE49-F238E27FC236}">
                <a16:creationId xmlns:a16="http://schemas.microsoft.com/office/drawing/2014/main" id="{0FF91B05-4516-4C3F-97A9-2D94BB7138F4}"/>
              </a:ext>
            </a:extLst>
          </p:cNvPr>
          <p:cNvCxnSpPr>
            <a:cxnSpLocks/>
          </p:cNvCxnSpPr>
          <p:nvPr/>
        </p:nvCxnSpPr>
        <p:spPr>
          <a:xfrm flipV="1">
            <a:off x="1165854" y="1595872"/>
            <a:ext cx="1180848" cy="363944"/>
          </a:xfrm>
          <a:prstGeom prst="line">
            <a:avLst/>
          </a:prstGeom>
          <a:ln w="76200">
            <a:solidFill>
              <a:srgbClr val="FB9C25"/>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81" name="直接连接符 80">
            <a:extLst>
              <a:ext uri="{FF2B5EF4-FFF2-40B4-BE49-F238E27FC236}">
                <a16:creationId xmlns:a16="http://schemas.microsoft.com/office/drawing/2014/main" id="{09DB7B98-949F-4E9A-A503-C8115C3928D1}"/>
              </a:ext>
            </a:extLst>
          </p:cNvPr>
          <p:cNvCxnSpPr/>
          <p:nvPr/>
        </p:nvCxnSpPr>
        <p:spPr>
          <a:xfrm>
            <a:off x="3655417" y="1651915"/>
            <a:ext cx="780342" cy="379867"/>
          </a:xfrm>
          <a:prstGeom prst="line">
            <a:avLst/>
          </a:prstGeom>
          <a:ln w="76200">
            <a:solidFill>
              <a:srgbClr val="FB9C25"/>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82" name="流程图: 数据 81">
            <a:extLst>
              <a:ext uri="{FF2B5EF4-FFF2-40B4-BE49-F238E27FC236}">
                <a16:creationId xmlns:a16="http://schemas.microsoft.com/office/drawing/2014/main" id="{32E29089-89BB-46AE-BE45-8FEA197863A0}"/>
              </a:ext>
            </a:extLst>
          </p:cNvPr>
          <p:cNvSpPr/>
          <p:nvPr/>
        </p:nvSpPr>
        <p:spPr>
          <a:xfrm>
            <a:off x="2086107" y="1148187"/>
            <a:ext cx="1794421" cy="982568"/>
          </a:xfrm>
          <a:prstGeom prst="flowChartInputOutput">
            <a:avLst/>
          </a:prstGeom>
          <a:solidFill>
            <a:srgbClr val="FB9C25"/>
          </a:solidFill>
          <a:ln>
            <a:solidFill>
              <a:srgbClr val="FB9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1</a:t>
            </a:r>
            <a:r>
              <a:rPr lang="zh-CN" altLang="en-US" sz="1400"/>
              <a:t>、检查是否还有库存</a:t>
            </a:r>
            <a:endParaRPr lang="en-US" altLang="zh-CN" sz="1400"/>
          </a:p>
          <a:p>
            <a:pPr algn="ctr"/>
            <a:r>
              <a:rPr lang="en-US" altLang="zh-CN" sz="1400"/>
              <a:t>2</a:t>
            </a:r>
            <a:r>
              <a:rPr lang="zh-CN" altLang="en-US" sz="1400"/>
              <a:t>、如果有则减</a:t>
            </a:r>
            <a:r>
              <a:rPr lang="en-US" altLang="zh-CN" sz="1100"/>
              <a:t>1</a:t>
            </a:r>
            <a:endParaRPr lang="zh-CN" altLang="en-US" sz="1100"/>
          </a:p>
        </p:txBody>
      </p:sp>
      <p:sp>
        <p:nvSpPr>
          <p:cNvPr id="83" name="流程图: 数据 82">
            <a:extLst>
              <a:ext uri="{FF2B5EF4-FFF2-40B4-BE49-F238E27FC236}">
                <a16:creationId xmlns:a16="http://schemas.microsoft.com/office/drawing/2014/main" id="{483BDA20-6E78-402A-9D7B-4933CB57619B}"/>
              </a:ext>
            </a:extLst>
          </p:cNvPr>
          <p:cNvSpPr/>
          <p:nvPr/>
        </p:nvSpPr>
        <p:spPr>
          <a:xfrm>
            <a:off x="1905145" y="2628356"/>
            <a:ext cx="2121324" cy="1026400"/>
          </a:xfrm>
          <a:prstGeom prst="flowChartInputOutput">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t>1</a:t>
            </a:r>
            <a:r>
              <a:rPr lang="zh-CN" altLang="en-US" sz="1600"/>
              <a:t>、检查是否还有库存</a:t>
            </a:r>
            <a:endParaRPr lang="en-US" altLang="zh-CN" sz="1600"/>
          </a:p>
          <a:p>
            <a:pPr algn="ctr"/>
            <a:r>
              <a:rPr lang="en-US" altLang="zh-CN" sz="1600"/>
              <a:t>2</a:t>
            </a:r>
            <a:r>
              <a:rPr lang="zh-CN" altLang="en-US" sz="1600"/>
              <a:t>、如果有则减</a:t>
            </a:r>
            <a:r>
              <a:rPr lang="en-US" altLang="zh-CN" sz="1600"/>
              <a:t>1</a:t>
            </a:r>
            <a:endParaRPr lang="zh-CN" altLang="en-US" sz="1600"/>
          </a:p>
        </p:txBody>
      </p:sp>
      <p:sp>
        <p:nvSpPr>
          <p:cNvPr id="84" name="矩形 83">
            <a:extLst>
              <a:ext uri="{FF2B5EF4-FFF2-40B4-BE49-F238E27FC236}">
                <a16:creationId xmlns:a16="http://schemas.microsoft.com/office/drawing/2014/main" id="{D35EF5A8-4CB2-470D-8BC2-F4F99BAA373C}"/>
              </a:ext>
            </a:extLst>
          </p:cNvPr>
          <p:cNvSpPr/>
          <p:nvPr/>
        </p:nvSpPr>
        <p:spPr>
          <a:xfrm>
            <a:off x="462373" y="2031782"/>
            <a:ext cx="1213904" cy="592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10</a:t>
            </a:r>
            <a:endParaRPr lang="zh-CN" altLang="en-US"/>
          </a:p>
        </p:txBody>
      </p:sp>
      <p:sp>
        <p:nvSpPr>
          <p:cNvPr id="85" name="矩形 84">
            <a:extLst>
              <a:ext uri="{FF2B5EF4-FFF2-40B4-BE49-F238E27FC236}">
                <a16:creationId xmlns:a16="http://schemas.microsoft.com/office/drawing/2014/main" id="{41542D4D-519A-48B0-97A3-8EC4B3A34406}"/>
              </a:ext>
            </a:extLst>
          </p:cNvPr>
          <p:cNvSpPr/>
          <p:nvPr/>
        </p:nvSpPr>
        <p:spPr>
          <a:xfrm>
            <a:off x="1324470" y="2877943"/>
            <a:ext cx="418704" cy="369332"/>
          </a:xfrm>
          <a:prstGeom prst="rect">
            <a:avLst/>
          </a:prstGeom>
        </p:spPr>
        <p:txBody>
          <a:bodyPr wrap="none">
            <a:spAutoFit/>
          </a:bodyPr>
          <a:lstStyle/>
          <a:p>
            <a:r>
              <a:rPr lang="en-US" altLang="zh-CN"/>
              <a:t>10</a:t>
            </a:r>
            <a:endParaRPr lang="zh-CN" altLang="en-US"/>
          </a:p>
        </p:txBody>
      </p:sp>
      <p:sp>
        <p:nvSpPr>
          <p:cNvPr id="86" name="矩形 85">
            <a:extLst>
              <a:ext uri="{FF2B5EF4-FFF2-40B4-BE49-F238E27FC236}">
                <a16:creationId xmlns:a16="http://schemas.microsoft.com/office/drawing/2014/main" id="{4438BFF1-82C3-416D-901C-2E7D5542BEFB}"/>
              </a:ext>
            </a:extLst>
          </p:cNvPr>
          <p:cNvSpPr/>
          <p:nvPr/>
        </p:nvSpPr>
        <p:spPr>
          <a:xfrm>
            <a:off x="5752598" y="2406590"/>
            <a:ext cx="301686" cy="369332"/>
          </a:xfrm>
          <a:prstGeom prst="rect">
            <a:avLst/>
          </a:prstGeom>
        </p:spPr>
        <p:txBody>
          <a:bodyPr wrap="none">
            <a:spAutoFit/>
          </a:bodyPr>
          <a:lstStyle/>
          <a:p>
            <a:r>
              <a:rPr lang="en-US" altLang="zh-CN"/>
              <a:t>9</a:t>
            </a:r>
            <a:endParaRPr lang="zh-CN" altLang="en-US"/>
          </a:p>
        </p:txBody>
      </p:sp>
      <p:sp>
        <p:nvSpPr>
          <p:cNvPr id="87" name="矩形 86">
            <a:extLst>
              <a:ext uri="{FF2B5EF4-FFF2-40B4-BE49-F238E27FC236}">
                <a16:creationId xmlns:a16="http://schemas.microsoft.com/office/drawing/2014/main" id="{61566BC5-7F49-41E1-9D47-BFF5E757B920}"/>
              </a:ext>
            </a:extLst>
          </p:cNvPr>
          <p:cNvSpPr/>
          <p:nvPr/>
        </p:nvSpPr>
        <p:spPr>
          <a:xfrm>
            <a:off x="1067427" y="3285424"/>
            <a:ext cx="771365" cy="369332"/>
          </a:xfrm>
          <a:prstGeom prst="rect">
            <a:avLst/>
          </a:prstGeom>
        </p:spPr>
        <p:txBody>
          <a:bodyPr wrap="none">
            <a:spAutoFit/>
          </a:bodyPr>
          <a:lstStyle/>
          <a:p>
            <a:r>
              <a:rPr lang="zh-CN" altLang="en-US"/>
              <a:t>用户</a:t>
            </a:r>
            <a:r>
              <a:rPr lang="en-US" altLang="zh-CN"/>
              <a:t>B</a:t>
            </a:r>
            <a:endParaRPr lang="zh-CN" altLang="en-US"/>
          </a:p>
        </p:txBody>
      </p:sp>
      <p:sp>
        <p:nvSpPr>
          <p:cNvPr id="88" name="矩形 87">
            <a:extLst>
              <a:ext uri="{FF2B5EF4-FFF2-40B4-BE49-F238E27FC236}">
                <a16:creationId xmlns:a16="http://schemas.microsoft.com/office/drawing/2014/main" id="{30FB3D48-1A2B-476C-B589-BBAA62AE99EB}"/>
              </a:ext>
            </a:extLst>
          </p:cNvPr>
          <p:cNvSpPr/>
          <p:nvPr/>
        </p:nvSpPr>
        <p:spPr>
          <a:xfrm>
            <a:off x="5154736" y="3413506"/>
            <a:ext cx="769763" cy="369332"/>
          </a:xfrm>
          <a:prstGeom prst="rect">
            <a:avLst/>
          </a:prstGeom>
        </p:spPr>
        <p:txBody>
          <a:bodyPr wrap="none">
            <a:spAutoFit/>
          </a:bodyPr>
          <a:lstStyle/>
          <a:p>
            <a:r>
              <a:rPr lang="zh-CN" altLang="en-US"/>
              <a:t>用户</a:t>
            </a:r>
            <a:r>
              <a:rPr lang="en-US" altLang="zh-CN"/>
              <a:t>C</a:t>
            </a:r>
            <a:endParaRPr lang="zh-CN" altLang="en-US"/>
          </a:p>
        </p:txBody>
      </p:sp>
      <p:sp>
        <p:nvSpPr>
          <p:cNvPr id="89" name="矩形 88">
            <a:extLst>
              <a:ext uri="{FF2B5EF4-FFF2-40B4-BE49-F238E27FC236}">
                <a16:creationId xmlns:a16="http://schemas.microsoft.com/office/drawing/2014/main" id="{6B4D4562-2302-43ED-B47B-B7601FED8358}"/>
              </a:ext>
            </a:extLst>
          </p:cNvPr>
          <p:cNvSpPr/>
          <p:nvPr/>
        </p:nvSpPr>
        <p:spPr>
          <a:xfrm>
            <a:off x="934779" y="1067177"/>
            <a:ext cx="779381" cy="369332"/>
          </a:xfrm>
          <a:prstGeom prst="rect">
            <a:avLst/>
          </a:prstGeom>
        </p:spPr>
        <p:txBody>
          <a:bodyPr wrap="none">
            <a:spAutoFit/>
          </a:bodyPr>
          <a:lstStyle/>
          <a:p>
            <a:r>
              <a:rPr lang="zh-CN" altLang="en-US"/>
              <a:t>用户</a:t>
            </a:r>
            <a:r>
              <a:rPr lang="en-US" altLang="zh-CN"/>
              <a:t>A</a:t>
            </a:r>
            <a:endParaRPr lang="zh-CN" altLang="en-US"/>
          </a:p>
        </p:txBody>
      </p:sp>
      <p:sp>
        <p:nvSpPr>
          <p:cNvPr id="90" name="矩形 89">
            <a:extLst>
              <a:ext uri="{FF2B5EF4-FFF2-40B4-BE49-F238E27FC236}">
                <a16:creationId xmlns:a16="http://schemas.microsoft.com/office/drawing/2014/main" id="{7ACADDEC-423E-48C6-A80C-74B626CC7DD1}"/>
              </a:ext>
            </a:extLst>
          </p:cNvPr>
          <p:cNvSpPr/>
          <p:nvPr/>
        </p:nvSpPr>
        <p:spPr>
          <a:xfrm>
            <a:off x="5858582" y="3697012"/>
            <a:ext cx="2531462" cy="1077218"/>
          </a:xfrm>
          <a:prstGeom prst="rect">
            <a:avLst/>
          </a:prstGeom>
        </p:spPr>
        <p:txBody>
          <a:bodyPr wrap="none">
            <a:spAutoFit/>
          </a:bodyPr>
          <a:lstStyle/>
          <a:p>
            <a:r>
              <a:rPr lang="zh-CN" altLang="en-US" sz="1600" b="1">
                <a:solidFill>
                  <a:srgbClr val="007C6A"/>
                </a:solidFill>
              </a:rPr>
              <a:t>秒杀结果：</a:t>
            </a:r>
            <a:endParaRPr lang="en-US" altLang="zh-CN" sz="1600" b="1">
              <a:solidFill>
                <a:srgbClr val="007C6A"/>
              </a:solidFill>
            </a:endParaRPr>
          </a:p>
          <a:p>
            <a:r>
              <a:rPr lang="zh-CN" altLang="en-US" sz="1600" b="1">
                <a:solidFill>
                  <a:srgbClr val="007C6A"/>
                </a:solidFill>
              </a:rPr>
              <a:t>用户</a:t>
            </a:r>
            <a:r>
              <a:rPr lang="en-US" altLang="zh-CN" sz="1600" b="1">
                <a:solidFill>
                  <a:srgbClr val="007C6A"/>
                </a:solidFill>
              </a:rPr>
              <a:t>A</a:t>
            </a:r>
            <a:r>
              <a:rPr lang="zh-CN" altLang="en-US" sz="1600" b="1">
                <a:solidFill>
                  <a:srgbClr val="007C6A"/>
                </a:solidFill>
              </a:rPr>
              <a:t>、用户</a:t>
            </a:r>
            <a:r>
              <a:rPr lang="en-US" altLang="zh-CN" sz="1600" b="1">
                <a:solidFill>
                  <a:srgbClr val="007C6A"/>
                </a:solidFill>
              </a:rPr>
              <a:t>C</a:t>
            </a:r>
            <a:r>
              <a:rPr lang="zh-CN" altLang="en-US" sz="1600" b="1">
                <a:solidFill>
                  <a:srgbClr val="007C6A"/>
                </a:solidFill>
              </a:rPr>
              <a:t>成功购买。</a:t>
            </a:r>
          </a:p>
          <a:p>
            <a:r>
              <a:rPr lang="zh-CN" altLang="en-US" sz="1600" b="1">
                <a:solidFill>
                  <a:srgbClr val="007C6A"/>
                </a:solidFill>
              </a:rPr>
              <a:t>用户</a:t>
            </a:r>
            <a:r>
              <a:rPr lang="en-US" altLang="zh-CN" sz="1600" b="1">
                <a:solidFill>
                  <a:srgbClr val="007C6A"/>
                </a:solidFill>
              </a:rPr>
              <a:t>B</a:t>
            </a:r>
            <a:r>
              <a:rPr lang="zh-CN" altLang="en-US" sz="1600" b="1">
                <a:solidFill>
                  <a:srgbClr val="007C6A"/>
                </a:solidFill>
              </a:rPr>
              <a:t>失败。</a:t>
            </a:r>
            <a:endParaRPr lang="en-US" altLang="zh-CN" sz="1600" b="1">
              <a:solidFill>
                <a:srgbClr val="007C6A"/>
              </a:solidFill>
            </a:endParaRPr>
          </a:p>
          <a:p>
            <a:r>
              <a:rPr lang="zh-CN" altLang="en-US" sz="1600" b="1">
                <a:solidFill>
                  <a:srgbClr val="007C6A"/>
                </a:solidFill>
              </a:rPr>
              <a:t>库存 </a:t>
            </a:r>
            <a:r>
              <a:rPr lang="en-US" altLang="zh-CN" sz="1600" b="1">
                <a:solidFill>
                  <a:srgbClr val="007C6A"/>
                </a:solidFill>
              </a:rPr>
              <a:t>-2 </a:t>
            </a:r>
            <a:r>
              <a:rPr lang="zh-CN" altLang="en-US" sz="1600" b="1">
                <a:solidFill>
                  <a:srgbClr val="007C6A"/>
                </a:solidFill>
              </a:rPr>
              <a:t>。</a:t>
            </a:r>
          </a:p>
        </p:txBody>
      </p:sp>
    </p:spTree>
    <p:custDataLst>
      <p:tags r:id="rId1"/>
    </p:custDataLst>
    <p:extLst>
      <p:ext uri="{BB962C8B-B14F-4D97-AF65-F5344CB8AC3E}">
        <p14:creationId xmlns:p14="http://schemas.microsoft.com/office/powerpoint/2010/main" val="4263407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500"/>
                                        <p:tgtEl>
                                          <p:spTgt spid="8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4"/>
                                        </p:tgtEl>
                                        <p:attrNameLst>
                                          <p:attrName>style.visibility</p:attrName>
                                        </p:attrNameLst>
                                      </p:cBhvr>
                                      <p:to>
                                        <p:strVal val="visible"/>
                                      </p:to>
                                    </p:set>
                                    <p:animEffect transition="in" filter="fade">
                                      <p:cBhvr>
                                        <p:cTn id="12" dur="500"/>
                                        <p:tgtEl>
                                          <p:spTgt spid="7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0"/>
                                        </p:tgtEl>
                                        <p:attrNameLst>
                                          <p:attrName>style.visibility</p:attrName>
                                        </p:attrNameLst>
                                      </p:cBhvr>
                                      <p:to>
                                        <p:strVal val="visible"/>
                                      </p:to>
                                    </p:set>
                                    <p:animEffect transition="in" filter="fade">
                                      <p:cBhvr>
                                        <p:cTn id="17" dur="500"/>
                                        <p:tgtEl>
                                          <p:spTgt spid="8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9"/>
                                        </p:tgtEl>
                                        <p:attrNameLst>
                                          <p:attrName>style.visibility</p:attrName>
                                        </p:attrNameLst>
                                      </p:cBhvr>
                                      <p:to>
                                        <p:strVal val="visible"/>
                                      </p:to>
                                    </p:set>
                                    <p:animEffect transition="in" filter="fade">
                                      <p:cBhvr>
                                        <p:cTn id="20" dur="500"/>
                                        <p:tgtEl>
                                          <p:spTgt spid="8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4"/>
                                        </p:tgtEl>
                                        <p:attrNameLst>
                                          <p:attrName>style.visibility</p:attrName>
                                        </p:attrNameLst>
                                      </p:cBhvr>
                                      <p:to>
                                        <p:strVal val="visible"/>
                                      </p:to>
                                    </p:set>
                                    <p:animEffect transition="in" filter="fade">
                                      <p:cBhvr>
                                        <p:cTn id="23" dur="500"/>
                                        <p:tgtEl>
                                          <p:spTgt spid="6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6"/>
                                        </p:tgtEl>
                                        <p:attrNameLst>
                                          <p:attrName>style.visibility</p:attrName>
                                        </p:attrNameLst>
                                      </p:cBhvr>
                                      <p:to>
                                        <p:strVal val="visible"/>
                                      </p:to>
                                    </p:set>
                                    <p:animEffect transition="in" filter="fade">
                                      <p:cBhvr>
                                        <p:cTn id="28" dur="500"/>
                                        <p:tgtEl>
                                          <p:spTgt spid="7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2"/>
                                        </p:tgtEl>
                                        <p:attrNameLst>
                                          <p:attrName>style.visibility</p:attrName>
                                        </p:attrNameLst>
                                      </p:cBhvr>
                                      <p:to>
                                        <p:strVal val="visible"/>
                                      </p:to>
                                    </p:set>
                                    <p:animEffect transition="in" filter="fade">
                                      <p:cBhvr>
                                        <p:cTn id="31" dur="500"/>
                                        <p:tgtEl>
                                          <p:spTgt spid="8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71"/>
                                        </p:tgtEl>
                                        <p:attrNameLst>
                                          <p:attrName>style.visibility</p:attrName>
                                        </p:attrNameLst>
                                      </p:cBhvr>
                                      <p:to>
                                        <p:strVal val="visible"/>
                                      </p:to>
                                    </p:set>
                                    <p:animEffect transition="in" filter="fade">
                                      <p:cBhvr>
                                        <p:cTn id="36" dur="500"/>
                                        <p:tgtEl>
                                          <p:spTgt spid="7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87"/>
                                        </p:tgtEl>
                                        <p:attrNameLst>
                                          <p:attrName>style.visibility</p:attrName>
                                        </p:attrNameLst>
                                      </p:cBhvr>
                                      <p:to>
                                        <p:strVal val="visible"/>
                                      </p:to>
                                    </p:set>
                                    <p:animEffect transition="in" filter="fade">
                                      <p:cBhvr>
                                        <p:cTn id="39" dur="500"/>
                                        <p:tgtEl>
                                          <p:spTgt spid="8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85"/>
                                        </p:tgtEl>
                                        <p:attrNameLst>
                                          <p:attrName>style.visibility</p:attrName>
                                        </p:attrNameLst>
                                      </p:cBhvr>
                                      <p:to>
                                        <p:strVal val="visible"/>
                                      </p:to>
                                    </p:set>
                                    <p:animEffect transition="in" filter="fade">
                                      <p:cBhvr>
                                        <p:cTn id="42" dur="500"/>
                                        <p:tgtEl>
                                          <p:spTgt spid="8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3"/>
                                        </p:tgtEl>
                                        <p:attrNameLst>
                                          <p:attrName>style.visibility</p:attrName>
                                        </p:attrNameLst>
                                      </p:cBhvr>
                                      <p:to>
                                        <p:strVal val="visible"/>
                                      </p:to>
                                    </p:set>
                                    <p:animEffect transition="in" filter="fade">
                                      <p:cBhvr>
                                        <p:cTn id="47" dur="500"/>
                                        <p:tgtEl>
                                          <p:spTgt spid="8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75"/>
                                        </p:tgtEl>
                                        <p:attrNameLst>
                                          <p:attrName>style.visibility</p:attrName>
                                        </p:attrNameLst>
                                      </p:cBhvr>
                                      <p:to>
                                        <p:strVal val="visible"/>
                                      </p:to>
                                    </p:set>
                                    <p:animEffect transition="in" filter="fade">
                                      <p:cBhvr>
                                        <p:cTn id="50" dur="500"/>
                                        <p:tgtEl>
                                          <p:spTgt spid="75"/>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81"/>
                                        </p:tgtEl>
                                        <p:attrNameLst>
                                          <p:attrName>style.visibility</p:attrName>
                                        </p:attrNameLst>
                                      </p:cBhvr>
                                      <p:to>
                                        <p:strVal val="visible"/>
                                      </p:to>
                                    </p:set>
                                    <p:animEffect transition="in" filter="fade">
                                      <p:cBhvr>
                                        <p:cTn id="55" dur="500"/>
                                        <p:tgtEl>
                                          <p:spTgt spid="8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65"/>
                                        </p:tgtEl>
                                        <p:attrNameLst>
                                          <p:attrName>style.visibility</p:attrName>
                                        </p:attrNameLst>
                                      </p:cBhvr>
                                      <p:to>
                                        <p:strVal val="visible"/>
                                      </p:to>
                                    </p:set>
                                    <p:animEffect transition="in" filter="fade">
                                      <p:cBhvr>
                                        <p:cTn id="58" dur="500"/>
                                        <p:tgtEl>
                                          <p:spTgt spid="65"/>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63"/>
                                        </p:tgtEl>
                                        <p:attrNameLst>
                                          <p:attrName>style.visibility</p:attrName>
                                        </p:attrNameLst>
                                      </p:cBhvr>
                                      <p:to>
                                        <p:strVal val="visible"/>
                                      </p:to>
                                    </p:set>
                                    <p:animEffect transition="in" filter="fade">
                                      <p:cBhvr>
                                        <p:cTn id="63" dur="500"/>
                                        <p:tgtEl>
                                          <p:spTgt spid="6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73"/>
                                        </p:tgtEl>
                                        <p:attrNameLst>
                                          <p:attrName>style.visibility</p:attrName>
                                        </p:attrNameLst>
                                      </p:cBhvr>
                                      <p:to>
                                        <p:strVal val="visible"/>
                                      </p:to>
                                    </p:set>
                                    <p:animEffect transition="in" filter="fade">
                                      <p:cBhvr>
                                        <p:cTn id="66" dur="500"/>
                                        <p:tgtEl>
                                          <p:spTgt spid="73"/>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69"/>
                                        </p:tgtEl>
                                        <p:attrNameLst>
                                          <p:attrName>style.visibility</p:attrName>
                                        </p:attrNameLst>
                                      </p:cBhvr>
                                      <p:to>
                                        <p:strVal val="visible"/>
                                      </p:to>
                                    </p:set>
                                    <p:animEffect transition="in" filter="fade">
                                      <p:cBhvr>
                                        <p:cTn id="71" dur="500"/>
                                        <p:tgtEl>
                                          <p:spTgt spid="69"/>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79"/>
                                        </p:tgtEl>
                                        <p:attrNameLst>
                                          <p:attrName>style.visibility</p:attrName>
                                        </p:attrNameLst>
                                      </p:cBhvr>
                                      <p:to>
                                        <p:strVal val="visible"/>
                                      </p:to>
                                    </p:set>
                                    <p:animEffect transition="in" filter="fade">
                                      <p:cBhvr>
                                        <p:cTn id="76" dur="500"/>
                                        <p:tgtEl>
                                          <p:spTgt spid="79"/>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70"/>
                                        </p:tgtEl>
                                        <p:attrNameLst>
                                          <p:attrName>style.visibility</p:attrName>
                                        </p:attrNameLst>
                                      </p:cBhvr>
                                      <p:to>
                                        <p:strVal val="visible"/>
                                      </p:to>
                                    </p:set>
                                    <p:animEffect transition="in" filter="fade">
                                      <p:cBhvr>
                                        <p:cTn id="81" dur="500"/>
                                        <p:tgtEl>
                                          <p:spTgt spid="70"/>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86"/>
                                        </p:tgtEl>
                                        <p:attrNameLst>
                                          <p:attrName>style.visibility</p:attrName>
                                        </p:attrNameLst>
                                      </p:cBhvr>
                                      <p:to>
                                        <p:strVal val="visible"/>
                                      </p:to>
                                    </p:set>
                                    <p:animEffect transition="in" filter="fade">
                                      <p:cBhvr>
                                        <p:cTn id="86" dur="500"/>
                                        <p:tgtEl>
                                          <p:spTgt spid="86"/>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88"/>
                                        </p:tgtEl>
                                        <p:attrNameLst>
                                          <p:attrName>style.visibility</p:attrName>
                                        </p:attrNameLst>
                                      </p:cBhvr>
                                      <p:to>
                                        <p:strVal val="visible"/>
                                      </p:to>
                                    </p:set>
                                    <p:animEffect transition="in" filter="fade">
                                      <p:cBhvr>
                                        <p:cTn id="89" dur="500"/>
                                        <p:tgtEl>
                                          <p:spTgt spid="88"/>
                                        </p:tgtEl>
                                      </p:cBhvr>
                                    </p:animEffect>
                                  </p:childTnLst>
                                </p:cTn>
                              </p:par>
                              <p:par>
                                <p:cTn id="90" presetID="10" presetClass="entr" presetSubtype="0" fill="hold" nodeType="withEffect">
                                  <p:stCondLst>
                                    <p:cond delay="0"/>
                                  </p:stCondLst>
                                  <p:childTnLst>
                                    <p:set>
                                      <p:cBhvr>
                                        <p:cTn id="91" dur="1" fill="hold">
                                          <p:stCondLst>
                                            <p:cond delay="0"/>
                                          </p:stCondLst>
                                        </p:cTn>
                                        <p:tgtEl>
                                          <p:spTgt spid="68"/>
                                        </p:tgtEl>
                                        <p:attrNameLst>
                                          <p:attrName>style.visibility</p:attrName>
                                        </p:attrNameLst>
                                      </p:cBhvr>
                                      <p:to>
                                        <p:strVal val="visible"/>
                                      </p:to>
                                    </p:set>
                                    <p:animEffect transition="in" filter="fade">
                                      <p:cBhvr>
                                        <p:cTn id="92" dur="500"/>
                                        <p:tgtEl>
                                          <p:spTgt spid="68"/>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66"/>
                                        </p:tgtEl>
                                        <p:attrNameLst>
                                          <p:attrName>style.visibility</p:attrName>
                                        </p:attrNameLst>
                                      </p:cBhvr>
                                      <p:to>
                                        <p:strVal val="visible"/>
                                      </p:to>
                                    </p:set>
                                    <p:animEffect transition="in" filter="fade">
                                      <p:cBhvr>
                                        <p:cTn id="97" dur="500"/>
                                        <p:tgtEl>
                                          <p:spTgt spid="66"/>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77"/>
                                        </p:tgtEl>
                                        <p:attrNameLst>
                                          <p:attrName>style.visibility</p:attrName>
                                        </p:attrNameLst>
                                      </p:cBhvr>
                                      <p:to>
                                        <p:strVal val="visible"/>
                                      </p:to>
                                    </p:set>
                                    <p:animEffect transition="in" filter="fade">
                                      <p:cBhvr>
                                        <p:cTn id="100" dur="500"/>
                                        <p:tgtEl>
                                          <p:spTgt spid="77"/>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nodeType="clickEffect">
                                  <p:stCondLst>
                                    <p:cond delay="0"/>
                                  </p:stCondLst>
                                  <p:childTnLst>
                                    <p:set>
                                      <p:cBhvr>
                                        <p:cTn id="104" dur="1" fill="hold">
                                          <p:stCondLst>
                                            <p:cond delay="0"/>
                                          </p:stCondLst>
                                        </p:cTn>
                                        <p:tgtEl>
                                          <p:spTgt spid="72"/>
                                        </p:tgtEl>
                                        <p:attrNameLst>
                                          <p:attrName>style.visibility</p:attrName>
                                        </p:attrNameLst>
                                      </p:cBhvr>
                                      <p:to>
                                        <p:strVal val="visible"/>
                                      </p:to>
                                    </p:set>
                                    <p:animEffect transition="in" filter="fade">
                                      <p:cBhvr>
                                        <p:cTn id="105" dur="500"/>
                                        <p:tgtEl>
                                          <p:spTgt spid="72"/>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67"/>
                                        </p:tgtEl>
                                        <p:attrNameLst>
                                          <p:attrName>style.visibility</p:attrName>
                                        </p:attrNameLst>
                                      </p:cBhvr>
                                      <p:to>
                                        <p:strVal val="visible"/>
                                      </p:to>
                                    </p:set>
                                    <p:animEffect transition="in" filter="fade">
                                      <p:cBhvr>
                                        <p:cTn id="108" dur="500"/>
                                        <p:tgtEl>
                                          <p:spTgt spid="67"/>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grpId="0" nodeType="clickEffect">
                                  <p:stCondLst>
                                    <p:cond delay="0"/>
                                  </p:stCondLst>
                                  <p:childTnLst>
                                    <p:set>
                                      <p:cBhvr>
                                        <p:cTn id="112" dur="1" fill="hold">
                                          <p:stCondLst>
                                            <p:cond delay="0"/>
                                          </p:stCondLst>
                                        </p:cTn>
                                        <p:tgtEl>
                                          <p:spTgt spid="78"/>
                                        </p:tgtEl>
                                        <p:attrNameLst>
                                          <p:attrName>style.visibility</p:attrName>
                                        </p:attrNameLst>
                                      </p:cBhvr>
                                      <p:to>
                                        <p:strVal val="visible"/>
                                      </p:to>
                                    </p:set>
                                    <p:animEffect transition="in" filter="fade">
                                      <p:cBhvr>
                                        <p:cTn id="113" dur="500"/>
                                        <p:tgtEl>
                                          <p:spTgt spid="78"/>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90"/>
                                        </p:tgtEl>
                                        <p:attrNameLst>
                                          <p:attrName>style.visibility</p:attrName>
                                        </p:attrNameLst>
                                      </p:cBhvr>
                                      <p:to>
                                        <p:strVal val="visible"/>
                                      </p:to>
                                    </p:set>
                                    <p:animEffect transition="in" filter="fade">
                                      <p:cBhvr>
                                        <p:cTn id="116"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4" grpId="0"/>
      <p:bldP spid="65" grpId="0"/>
      <p:bldP spid="66" grpId="0" animBg="1"/>
      <p:bldP spid="67" grpId="0" animBg="1"/>
      <p:bldP spid="70" grpId="0" animBg="1"/>
      <p:bldP spid="73" grpId="0"/>
      <p:bldP spid="74" grpId="0"/>
      <p:bldP spid="75" grpId="0"/>
      <p:bldP spid="76" grpId="0"/>
      <p:bldP spid="77" grpId="0"/>
      <p:bldP spid="78" grpId="0"/>
      <p:bldP spid="79" grpId="0"/>
      <p:bldP spid="82" grpId="0" animBg="1"/>
      <p:bldP spid="83" grpId="0" animBg="1"/>
      <p:bldP spid="84" grpId="0" animBg="1"/>
      <p:bldP spid="85" grpId="0"/>
      <p:bldP spid="86" grpId="0"/>
      <p:bldP spid="87" grpId="0"/>
      <p:bldP spid="88" grpId="0"/>
      <p:bldP spid="89" grpId="0"/>
      <p:bldP spid="90"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a:ln/>
                <a:effectLst>
                  <a:outerShdw blurRad="38100" dist="19050" dir="2700000" algn="tl" rotWithShape="0">
                    <a:schemeClr val="dk1">
                      <a:alpha val="40000"/>
                    </a:schemeClr>
                  </a:outerShdw>
                </a:effectLst>
              </a:rPr>
              <a:t>Redis</a:t>
            </a:r>
            <a:r>
              <a:rPr lang="zh-CN" altLang="en-US" sz="2000">
                <a:ln/>
                <a:effectLst>
                  <a:outerShdw blurRad="38100" dist="19050" dir="2700000" algn="tl" rotWithShape="0">
                    <a:schemeClr val="dk1">
                      <a:alpha val="40000"/>
                    </a:schemeClr>
                  </a:outerShdw>
                </a:effectLst>
              </a:rPr>
              <a:t>事务</a:t>
            </a:r>
            <a:endParaRPr lang="en-US" altLang="zh-CN" sz="2000">
              <a:ln/>
              <a:effectLst>
                <a:outerShdw blurRad="38100" dist="19050" dir="2700000" algn="tl" rotWithShape="0">
                  <a:schemeClr val="dk1">
                    <a:alpha val="40000"/>
                  </a:schemeClr>
                </a:outerShdw>
              </a:effectLst>
            </a:endParaRPr>
          </a:p>
        </p:txBody>
      </p:sp>
      <p:sp>
        <p:nvSpPr>
          <p:cNvPr id="32" name="矩形 31">
            <a:extLst>
              <a:ext uri="{FF2B5EF4-FFF2-40B4-BE49-F238E27FC236}">
                <a16:creationId xmlns:a16="http://schemas.microsoft.com/office/drawing/2014/main" id="{73C694E2-1FDF-4E5E-A73D-0B117533B799}"/>
              </a:ext>
            </a:extLst>
          </p:cNvPr>
          <p:cNvSpPr/>
          <p:nvPr/>
        </p:nvSpPr>
        <p:spPr>
          <a:xfrm>
            <a:off x="226687" y="400110"/>
            <a:ext cx="1401346"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dirty="0">
                <a:solidFill>
                  <a:srgbClr val="007C6A"/>
                </a:solidFill>
                <a:latin typeface="Arial" panose="020B0604020202020204" pitchFamily="34" charset="0"/>
              </a:rPr>
              <a:t>链接池</a:t>
            </a:r>
          </a:p>
        </p:txBody>
      </p:sp>
      <p:sp>
        <p:nvSpPr>
          <p:cNvPr id="33" name="文本框 32">
            <a:extLst>
              <a:ext uri="{FF2B5EF4-FFF2-40B4-BE49-F238E27FC236}">
                <a16:creationId xmlns:a16="http://schemas.microsoft.com/office/drawing/2014/main" id="{B2DF9942-8BC3-4B96-89AC-61CBA088C342}"/>
              </a:ext>
            </a:extLst>
          </p:cNvPr>
          <p:cNvSpPr txBox="1"/>
          <p:nvPr/>
        </p:nvSpPr>
        <p:spPr>
          <a:xfrm>
            <a:off x="304078" y="1479064"/>
            <a:ext cx="9143016" cy="461665"/>
          </a:xfrm>
          <a:prstGeom prst="rect">
            <a:avLst/>
          </a:prstGeom>
          <a:noFill/>
        </p:spPr>
        <p:txBody>
          <a:bodyPr wrap="none" rtlCol="0">
            <a:spAutoFit/>
          </a:bodyPr>
          <a:lstStyle/>
          <a:p>
            <a:pPr marL="342900" indent="-342900">
              <a:buFont typeface="Arial" panose="020B0604020202020204" pitchFamily="34" charset="0"/>
              <a:buChar char="•"/>
            </a:pPr>
            <a:r>
              <a:rPr lang="zh-CN" altLang="en-US" sz="2400">
                <a:solidFill>
                  <a:srgbClr val="007C6A"/>
                </a:solidFill>
              </a:rPr>
              <a:t>节省每次连接</a:t>
            </a:r>
            <a:r>
              <a:rPr lang="en-US" altLang="zh-CN" sz="2400">
                <a:solidFill>
                  <a:srgbClr val="007C6A"/>
                </a:solidFill>
              </a:rPr>
              <a:t>redis</a:t>
            </a:r>
            <a:r>
              <a:rPr lang="zh-CN" altLang="en-US" sz="2400">
                <a:solidFill>
                  <a:srgbClr val="007C6A"/>
                </a:solidFill>
              </a:rPr>
              <a:t>服务带来的消耗，把连接好的实例反复利用。</a:t>
            </a:r>
          </a:p>
        </p:txBody>
      </p:sp>
      <p:sp>
        <p:nvSpPr>
          <p:cNvPr id="34" name="文本框 33">
            <a:extLst>
              <a:ext uri="{FF2B5EF4-FFF2-40B4-BE49-F238E27FC236}">
                <a16:creationId xmlns:a16="http://schemas.microsoft.com/office/drawing/2014/main" id="{E3824824-173E-4B77-A1CF-69ADB27EDBE4}"/>
              </a:ext>
            </a:extLst>
          </p:cNvPr>
          <p:cNvSpPr txBox="1"/>
          <p:nvPr/>
        </p:nvSpPr>
        <p:spPr>
          <a:xfrm>
            <a:off x="304078" y="2780239"/>
            <a:ext cx="3916457" cy="461665"/>
          </a:xfrm>
          <a:prstGeom prst="rect">
            <a:avLst/>
          </a:prstGeom>
          <a:noFill/>
        </p:spPr>
        <p:txBody>
          <a:bodyPr wrap="none" rtlCol="0">
            <a:spAutoFit/>
          </a:bodyPr>
          <a:lstStyle/>
          <a:p>
            <a:pPr marL="342900" indent="-342900">
              <a:buFont typeface="Arial" panose="020B0604020202020204" pitchFamily="34" charset="0"/>
              <a:buChar char="•"/>
            </a:pPr>
            <a:r>
              <a:rPr lang="zh-CN" altLang="en-US" sz="2400">
                <a:solidFill>
                  <a:srgbClr val="007C6A"/>
                </a:solidFill>
              </a:rPr>
              <a:t>通过参数管理连接的行为</a:t>
            </a:r>
          </a:p>
        </p:txBody>
      </p:sp>
      <p:sp>
        <p:nvSpPr>
          <p:cNvPr id="35" name="文本框 34">
            <a:extLst>
              <a:ext uri="{FF2B5EF4-FFF2-40B4-BE49-F238E27FC236}">
                <a16:creationId xmlns:a16="http://schemas.microsoft.com/office/drawing/2014/main" id="{9DDF42E0-5763-4AD3-A776-7D2A78C11290}"/>
              </a:ext>
            </a:extLst>
          </p:cNvPr>
          <p:cNvSpPr txBox="1"/>
          <p:nvPr/>
        </p:nvSpPr>
        <p:spPr>
          <a:xfrm>
            <a:off x="304078" y="4212826"/>
            <a:ext cx="2031325" cy="461665"/>
          </a:xfrm>
          <a:prstGeom prst="rect">
            <a:avLst/>
          </a:prstGeom>
          <a:noFill/>
        </p:spPr>
        <p:txBody>
          <a:bodyPr wrap="none" rtlCol="0">
            <a:spAutoFit/>
          </a:bodyPr>
          <a:lstStyle/>
          <a:p>
            <a:r>
              <a:rPr lang="zh-CN" altLang="en-US" sz="2400">
                <a:solidFill>
                  <a:srgbClr val="007C6A"/>
                </a:solidFill>
              </a:rPr>
              <a:t>代码见项目中</a:t>
            </a:r>
          </a:p>
        </p:txBody>
      </p:sp>
    </p:spTree>
    <p:custDataLst>
      <p:tags r:id="rId1"/>
    </p:custDataLst>
    <p:extLst>
      <p:ext uri="{BB962C8B-B14F-4D97-AF65-F5344CB8AC3E}">
        <p14:creationId xmlns:p14="http://schemas.microsoft.com/office/powerpoint/2010/main" val="1035485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79063" y="117"/>
            <a:ext cx="3220754" cy="400110"/>
          </a:xfrm>
          <a:prstGeom prst="rect">
            <a:avLst/>
          </a:prstGeom>
          <a:noFill/>
          <a:ln>
            <a:noFill/>
          </a:ln>
        </p:spPr>
        <p:txBody>
          <a:bodyPr wrap="none" rtlCol="0" anchor="t">
            <a:spAutoFit/>
          </a:bodyPr>
          <a:lstStyle/>
          <a:p>
            <a:pPr algn="ctr"/>
            <a:r>
              <a:rPr lang="en-US" altLang="zh-CN" sz="2000">
                <a:ln/>
                <a:solidFill>
                  <a:schemeClr val="tx1"/>
                </a:solidFill>
                <a:effectLst>
                  <a:outerShdw blurRad="38100" dist="19050" dir="2700000" algn="tl" rotWithShape="0">
                    <a:schemeClr val="dk1">
                      <a:alpha val="40000"/>
                    </a:schemeClr>
                  </a:outerShdw>
                </a:effectLst>
              </a:rPr>
              <a:t>Redis</a:t>
            </a:r>
            <a:r>
              <a:rPr lang="zh-CN" altLang="en-US" sz="2000">
                <a:ln/>
                <a:effectLst>
                  <a:outerShdw blurRad="38100" dist="19050" dir="2700000" algn="tl" rotWithShape="0">
                    <a:schemeClr val="dk1">
                      <a:alpha val="40000"/>
                    </a:schemeClr>
                  </a:outerShdw>
                </a:effectLst>
              </a:rPr>
              <a:t>五大数据类型</a:t>
            </a:r>
            <a:r>
              <a:rPr lang="en-US" altLang="zh-CN" sz="2000">
                <a:ln/>
                <a:effectLst>
                  <a:outerShdw blurRad="38100" dist="19050" dir="2700000" algn="tl" rotWithShape="0">
                    <a:schemeClr val="dk1">
                      <a:alpha val="40000"/>
                    </a:schemeClr>
                  </a:outerShdw>
                </a:effectLst>
              </a:rPr>
              <a:t>--String</a:t>
            </a:r>
            <a:endParaRPr lang="zh-CN" altLang="en-US" sz="2000">
              <a:ln/>
              <a:solidFill>
                <a:schemeClr val="tx1"/>
              </a:solidFill>
              <a:effectLst>
                <a:outerShdw blurRad="38100" dist="19050" dir="2700000" algn="tl" rotWithShape="0">
                  <a:schemeClr val="dk1">
                    <a:alpha val="40000"/>
                  </a:schemeClr>
                </a:outerShdw>
              </a:effectLst>
            </a:endParaRPr>
          </a:p>
        </p:txBody>
      </p:sp>
      <p:sp>
        <p:nvSpPr>
          <p:cNvPr id="6" name="矩形 5">
            <a:extLst>
              <a:ext uri="{FF2B5EF4-FFF2-40B4-BE49-F238E27FC236}">
                <a16:creationId xmlns:a16="http://schemas.microsoft.com/office/drawing/2014/main" id="{7CA4C1EC-4662-4B9C-B24E-2238C90B6C59}"/>
              </a:ext>
            </a:extLst>
          </p:cNvPr>
          <p:cNvSpPr/>
          <p:nvPr/>
        </p:nvSpPr>
        <p:spPr>
          <a:xfrm>
            <a:off x="655164" y="1365988"/>
            <a:ext cx="7992888" cy="3046988"/>
          </a:xfrm>
          <a:prstGeom prst="rect">
            <a:avLst/>
          </a:prstGeom>
        </p:spPr>
        <p:txBody>
          <a:bodyPr wrap="square">
            <a:spAutoFit/>
          </a:bodyPr>
          <a:lstStyle/>
          <a:p>
            <a:pPr marL="285750" indent="-285750">
              <a:buFont typeface="Wingdings" panose="05000000000000000000" pitchFamily="2" charset="2"/>
              <a:buChar char="Ø"/>
            </a:pPr>
            <a:r>
              <a:rPr lang="en-US" altLang="zh-CN" sz="2400" b="1">
                <a:solidFill>
                  <a:srgbClr val="007C6A"/>
                </a:solidFill>
                <a:latin typeface="+mn-ea"/>
              </a:rPr>
              <a:t>String</a:t>
            </a:r>
            <a:r>
              <a:rPr lang="zh-CN" altLang="en-US" sz="2400" b="1">
                <a:solidFill>
                  <a:srgbClr val="007C6A"/>
                </a:solidFill>
                <a:latin typeface="+mn-ea"/>
              </a:rPr>
              <a:t>是</a:t>
            </a:r>
            <a:r>
              <a:rPr lang="en-US" altLang="zh-CN" sz="2400" b="1">
                <a:solidFill>
                  <a:srgbClr val="007C6A"/>
                </a:solidFill>
                <a:latin typeface="+mn-ea"/>
              </a:rPr>
              <a:t>Redis</a:t>
            </a:r>
            <a:r>
              <a:rPr lang="zh-CN" altLang="en-US" sz="2400" b="1">
                <a:solidFill>
                  <a:srgbClr val="007C6A"/>
                </a:solidFill>
                <a:latin typeface="+mn-ea"/>
              </a:rPr>
              <a:t>最基本的类型，你可以理解成与</a:t>
            </a:r>
            <a:r>
              <a:rPr lang="en-US" altLang="zh-CN" sz="2400" b="1">
                <a:solidFill>
                  <a:srgbClr val="007C6A"/>
                </a:solidFill>
                <a:latin typeface="+mn-ea"/>
              </a:rPr>
              <a:t>Memcached</a:t>
            </a:r>
            <a:r>
              <a:rPr lang="zh-CN" altLang="en-US" sz="2400" b="1">
                <a:solidFill>
                  <a:srgbClr val="007C6A"/>
                </a:solidFill>
                <a:latin typeface="+mn-ea"/>
              </a:rPr>
              <a:t>一模一样的类型，一个</a:t>
            </a:r>
            <a:r>
              <a:rPr lang="en-US" altLang="zh-CN" sz="2400" b="1">
                <a:solidFill>
                  <a:srgbClr val="007C6A"/>
                </a:solidFill>
                <a:latin typeface="+mn-ea"/>
              </a:rPr>
              <a:t>key</a:t>
            </a:r>
            <a:r>
              <a:rPr lang="zh-CN" altLang="en-US" sz="2400" b="1">
                <a:solidFill>
                  <a:srgbClr val="007C6A"/>
                </a:solidFill>
                <a:latin typeface="+mn-ea"/>
              </a:rPr>
              <a:t>对应一个</a:t>
            </a:r>
            <a:r>
              <a:rPr lang="en-US" altLang="zh-CN" sz="2400" b="1">
                <a:solidFill>
                  <a:srgbClr val="007C6A"/>
                </a:solidFill>
                <a:latin typeface="+mn-ea"/>
              </a:rPr>
              <a:t>value</a:t>
            </a:r>
            <a:r>
              <a:rPr lang="zh-CN" altLang="en-US" sz="2400" b="1">
                <a:solidFill>
                  <a:srgbClr val="007C6A"/>
                </a:solidFill>
                <a:latin typeface="+mn-ea"/>
              </a:rPr>
              <a:t>。</a:t>
            </a:r>
          </a:p>
          <a:p>
            <a:endParaRPr lang="zh-CN" altLang="en-US" sz="2400" b="1">
              <a:solidFill>
                <a:srgbClr val="007C6A"/>
              </a:solidFill>
              <a:latin typeface="+mn-ea"/>
            </a:endParaRPr>
          </a:p>
          <a:p>
            <a:pPr marL="285750" indent="-285750">
              <a:buFont typeface="Wingdings" panose="05000000000000000000" pitchFamily="2" charset="2"/>
              <a:buChar char="Ø"/>
            </a:pPr>
            <a:r>
              <a:rPr lang="en-US" altLang="zh-CN" sz="2400" b="1">
                <a:solidFill>
                  <a:srgbClr val="007C6A"/>
                </a:solidFill>
                <a:latin typeface="+mn-ea"/>
              </a:rPr>
              <a:t>String</a:t>
            </a:r>
            <a:r>
              <a:rPr lang="zh-CN" altLang="en-US" sz="2400" b="1">
                <a:solidFill>
                  <a:srgbClr val="007C6A"/>
                </a:solidFill>
                <a:latin typeface="+mn-ea"/>
              </a:rPr>
              <a:t>类型是二进制安全的。意味着</a:t>
            </a:r>
            <a:r>
              <a:rPr lang="en-US" altLang="zh-CN" sz="2400" b="1">
                <a:solidFill>
                  <a:srgbClr val="007C6A"/>
                </a:solidFill>
                <a:latin typeface="+mn-ea"/>
              </a:rPr>
              <a:t>Redis</a:t>
            </a:r>
            <a:r>
              <a:rPr lang="zh-CN" altLang="en-US" sz="2400" b="1">
                <a:solidFill>
                  <a:srgbClr val="007C6A"/>
                </a:solidFill>
                <a:latin typeface="+mn-ea"/>
              </a:rPr>
              <a:t>的</a:t>
            </a:r>
            <a:r>
              <a:rPr lang="en-US" altLang="zh-CN" sz="2400" b="1">
                <a:solidFill>
                  <a:srgbClr val="007C6A"/>
                </a:solidFill>
                <a:latin typeface="+mn-ea"/>
              </a:rPr>
              <a:t>string</a:t>
            </a:r>
            <a:r>
              <a:rPr lang="zh-CN" altLang="en-US" sz="2400" b="1">
                <a:solidFill>
                  <a:srgbClr val="007C6A"/>
                </a:solidFill>
                <a:latin typeface="+mn-ea"/>
              </a:rPr>
              <a:t>可以包含任何数据。比如</a:t>
            </a:r>
            <a:r>
              <a:rPr lang="en-US" altLang="zh-CN" sz="2400" b="1">
                <a:solidFill>
                  <a:srgbClr val="007C6A"/>
                </a:solidFill>
                <a:latin typeface="+mn-ea"/>
              </a:rPr>
              <a:t>jpg</a:t>
            </a:r>
            <a:r>
              <a:rPr lang="zh-CN" altLang="en-US" sz="2400" b="1">
                <a:solidFill>
                  <a:srgbClr val="007C6A"/>
                </a:solidFill>
                <a:latin typeface="+mn-ea"/>
              </a:rPr>
              <a:t>图片或者序列化的对象 。</a:t>
            </a:r>
          </a:p>
          <a:p>
            <a:endParaRPr lang="zh-CN" altLang="en-US" sz="2400" b="1">
              <a:solidFill>
                <a:srgbClr val="007C6A"/>
              </a:solidFill>
              <a:latin typeface="+mn-ea"/>
            </a:endParaRPr>
          </a:p>
          <a:p>
            <a:pPr marL="285750" indent="-285750">
              <a:buFont typeface="Wingdings" panose="05000000000000000000" pitchFamily="2" charset="2"/>
              <a:buChar char="Ø"/>
            </a:pPr>
            <a:r>
              <a:rPr lang="en-US" altLang="zh-CN" sz="2400" b="1">
                <a:solidFill>
                  <a:srgbClr val="007C6A"/>
                </a:solidFill>
                <a:latin typeface="+mn-ea"/>
              </a:rPr>
              <a:t>String</a:t>
            </a:r>
            <a:r>
              <a:rPr lang="zh-CN" altLang="en-US" sz="2400" b="1">
                <a:solidFill>
                  <a:srgbClr val="007C6A"/>
                </a:solidFill>
                <a:latin typeface="+mn-ea"/>
              </a:rPr>
              <a:t>类型是</a:t>
            </a:r>
            <a:r>
              <a:rPr lang="en-US" altLang="zh-CN" sz="2400" b="1">
                <a:solidFill>
                  <a:srgbClr val="007C6A"/>
                </a:solidFill>
                <a:latin typeface="+mn-ea"/>
              </a:rPr>
              <a:t>Redis</a:t>
            </a:r>
            <a:r>
              <a:rPr lang="zh-CN" altLang="en-US" sz="2400" b="1">
                <a:solidFill>
                  <a:srgbClr val="007C6A"/>
                </a:solidFill>
                <a:latin typeface="+mn-ea"/>
              </a:rPr>
              <a:t>最基本的数据类型，一个</a:t>
            </a:r>
            <a:r>
              <a:rPr lang="en-US" altLang="zh-CN" sz="2400" b="1">
                <a:solidFill>
                  <a:srgbClr val="007C6A"/>
                </a:solidFill>
                <a:latin typeface="+mn-ea"/>
              </a:rPr>
              <a:t>Redis</a:t>
            </a:r>
            <a:r>
              <a:rPr lang="zh-CN" altLang="en-US" sz="2400" b="1">
                <a:solidFill>
                  <a:srgbClr val="007C6A"/>
                </a:solidFill>
                <a:latin typeface="+mn-ea"/>
              </a:rPr>
              <a:t>中字符串</a:t>
            </a:r>
            <a:r>
              <a:rPr lang="en-US" altLang="zh-CN" sz="2400" b="1">
                <a:solidFill>
                  <a:srgbClr val="007C6A"/>
                </a:solidFill>
                <a:latin typeface="+mn-ea"/>
              </a:rPr>
              <a:t>value</a:t>
            </a:r>
            <a:r>
              <a:rPr lang="zh-CN" altLang="en-US" sz="2400" b="1">
                <a:solidFill>
                  <a:srgbClr val="007C6A"/>
                </a:solidFill>
                <a:latin typeface="+mn-ea"/>
              </a:rPr>
              <a:t>最多可以是</a:t>
            </a:r>
            <a:r>
              <a:rPr lang="en-US" altLang="zh-CN" sz="2400" b="1">
                <a:solidFill>
                  <a:srgbClr val="007C6A"/>
                </a:solidFill>
                <a:latin typeface="+mn-ea"/>
              </a:rPr>
              <a:t>512M</a:t>
            </a:r>
            <a:endParaRPr lang="zh-CN" altLang="en-US" sz="2400" b="1">
              <a:solidFill>
                <a:srgbClr val="007C6A"/>
              </a:solidFill>
              <a:latin typeface="+mn-ea"/>
            </a:endParaRPr>
          </a:p>
        </p:txBody>
      </p:sp>
      <p:sp>
        <p:nvSpPr>
          <p:cNvPr id="7" name="矩形 6">
            <a:extLst>
              <a:ext uri="{FF2B5EF4-FFF2-40B4-BE49-F238E27FC236}">
                <a16:creationId xmlns:a16="http://schemas.microsoft.com/office/drawing/2014/main" id="{5C6B8118-3FB6-4053-B6D0-03964A6FDFD9}"/>
              </a:ext>
            </a:extLst>
          </p:cNvPr>
          <p:cNvSpPr/>
          <p:nvPr/>
        </p:nvSpPr>
        <p:spPr>
          <a:xfrm>
            <a:off x="479063" y="523828"/>
            <a:ext cx="1271502" cy="523220"/>
          </a:xfrm>
          <a:prstGeom prst="rect">
            <a:avLst/>
          </a:prstGeom>
        </p:spPr>
        <p:txBody>
          <a:bodyPr wrap="none">
            <a:spAutoFit/>
          </a:bodyPr>
          <a:lstStyle/>
          <a:p>
            <a:r>
              <a:rPr lang="en-US" altLang="zh-CN" sz="2800" b="1">
                <a:solidFill>
                  <a:srgbClr val="007C6A"/>
                </a:solidFill>
                <a:latin typeface="+mn-ea"/>
              </a:rPr>
              <a:t>String</a:t>
            </a:r>
            <a:endParaRPr lang="zh-CN" altLang="en-US" sz="2800">
              <a:solidFill>
                <a:srgbClr val="007C6A"/>
              </a:solidFill>
            </a:endParaRPr>
          </a:p>
        </p:txBody>
      </p:sp>
    </p:spTree>
    <p:custDataLst>
      <p:tags r:id="rId1"/>
    </p:custDataLst>
    <p:extLst>
      <p:ext uri="{BB962C8B-B14F-4D97-AF65-F5344CB8AC3E}">
        <p14:creationId xmlns:p14="http://schemas.microsoft.com/office/powerpoint/2010/main" val="342820333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a:ln/>
                <a:effectLst>
                  <a:outerShdw blurRad="38100" dist="19050" dir="2700000" algn="tl" rotWithShape="0">
                    <a:schemeClr val="dk1">
                      <a:alpha val="40000"/>
                    </a:schemeClr>
                  </a:outerShdw>
                </a:effectLst>
              </a:rPr>
              <a:t>Redis</a:t>
            </a:r>
            <a:r>
              <a:rPr lang="zh-CN" altLang="en-US" sz="2000">
                <a:ln/>
                <a:effectLst>
                  <a:outerShdw blurRad="38100" dist="19050" dir="2700000" algn="tl" rotWithShape="0">
                    <a:schemeClr val="dk1">
                      <a:alpha val="40000"/>
                    </a:schemeClr>
                  </a:outerShdw>
                </a:effectLst>
              </a:rPr>
              <a:t>事务</a:t>
            </a:r>
            <a:endParaRPr lang="en-US" altLang="zh-CN" sz="2000">
              <a:ln/>
              <a:effectLst>
                <a:outerShdw blurRad="38100" dist="19050" dir="2700000" algn="tl" rotWithShape="0">
                  <a:schemeClr val="dk1">
                    <a:alpha val="40000"/>
                  </a:schemeClr>
                </a:outerShdw>
              </a:effectLst>
            </a:endParaRPr>
          </a:p>
        </p:txBody>
      </p:sp>
      <p:sp>
        <p:nvSpPr>
          <p:cNvPr id="7" name="矩形 6">
            <a:extLst>
              <a:ext uri="{FF2B5EF4-FFF2-40B4-BE49-F238E27FC236}">
                <a16:creationId xmlns:a16="http://schemas.microsoft.com/office/drawing/2014/main" id="{BACD0BFE-3E8A-474B-99C7-C78B5853688C}"/>
              </a:ext>
            </a:extLst>
          </p:cNvPr>
          <p:cNvSpPr/>
          <p:nvPr/>
        </p:nvSpPr>
        <p:spPr>
          <a:xfrm>
            <a:off x="520553" y="1120190"/>
            <a:ext cx="8208912" cy="3395160"/>
          </a:xfrm>
          <a:prstGeom prst="rect">
            <a:avLst/>
          </a:prstGeom>
        </p:spPr>
        <p:txBody>
          <a:bodyPr wrap="square">
            <a:spAutoFit/>
          </a:bodyPr>
          <a:lstStyle/>
          <a:p>
            <a:pPr>
              <a:lnSpc>
                <a:spcPct val="150000"/>
              </a:lnSpc>
            </a:pPr>
            <a:r>
              <a:rPr lang="en-US" altLang="zh-CN" b="1" dirty="0" err="1"/>
              <a:t>MaxTotal</a:t>
            </a:r>
            <a:r>
              <a:rPr lang="zh-CN" altLang="en-US" sz="1600" dirty="0">
                <a:solidFill>
                  <a:srgbClr val="000000"/>
                </a:solidFill>
                <a:latin typeface="Verdana" panose="020B0604030504040204" pitchFamily="34" charset="0"/>
              </a:rPr>
              <a:t>：控制一个</a:t>
            </a:r>
            <a:r>
              <a:rPr lang="en-US" altLang="zh-CN" sz="1600" dirty="0">
                <a:solidFill>
                  <a:srgbClr val="000000"/>
                </a:solidFill>
                <a:latin typeface="Verdana" panose="020B0604030504040204" pitchFamily="34" charset="0"/>
                <a:ea typeface="Verdana" panose="020B0604030504040204" pitchFamily="34" charset="0"/>
              </a:rPr>
              <a:t>pool</a:t>
            </a:r>
            <a:r>
              <a:rPr lang="zh-CN" altLang="en-US" sz="1600" dirty="0">
                <a:solidFill>
                  <a:srgbClr val="000000"/>
                </a:solidFill>
                <a:latin typeface="Verdana" panose="020B0604030504040204" pitchFamily="34" charset="0"/>
                <a:ea typeface="Verdana" panose="020B0604030504040204" pitchFamily="34" charset="0"/>
              </a:rPr>
              <a:t>可分配多少个</a:t>
            </a:r>
            <a:r>
              <a:rPr lang="en-US" altLang="zh-CN" sz="1600" dirty="0" err="1">
                <a:solidFill>
                  <a:srgbClr val="000000"/>
                </a:solidFill>
                <a:latin typeface="Verdana" panose="020B0604030504040204" pitchFamily="34" charset="0"/>
                <a:ea typeface="Verdana" panose="020B0604030504040204" pitchFamily="34" charset="0"/>
              </a:rPr>
              <a:t>jedis</a:t>
            </a:r>
            <a:r>
              <a:rPr lang="zh-CN" altLang="en-US" sz="1600" dirty="0">
                <a:solidFill>
                  <a:srgbClr val="000000"/>
                </a:solidFill>
                <a:latin typeface="Verdana" panose="020B0604030504040204" pitchFamily="34" charset="0"/>
                <a:ea typeface="Verdana" panose="020B0604030504040204" pitchFamily="34" charset="0"/>
              </a:rPr>
              <a:t>实例，通过</a:t>
            </a:r>
            <a:r>
              <a:rPr lang="en-US" altLang="zh-CN" sz="1600" dirty="0" err="1">
                <a:solidFill>
                  <a:srgbClr val="000000"/>
                </a:solidFill>
                <a:latin typeface="Verdana" panose="020B0604030504040204" pitchFamily="34" charset="0"/>
                <a:ea typeface="Verdana" panose="020B0604030504040204" pitchFamily="34" charset="0"/>
              </a:rPr>
              <a:t>pool.getResource</a:t>
            </a:r>
            <a:r>
              <a:rPr lang="en-US" altLang="zh-CN" sz="1600" dirty="0">
                <a:solidFill>
                  <a:srgbClr val="000000"/>
                </a:solidFill>
                <a:latin typeface="Verdana" panose="020B0604030504040204" pitchFamily="34" charset="0"/>
                <a:ea typeface="Verdana" panose="020B0604030504040204" pitchFamily="34" charset="0"/>
              </a:rPr>
              <a:t>()</a:t>
            </a:r>
            <a:r>
              <a:rPr lang="zh-CN" altLang="en-US" sz="1600" dirty="0">
                <a:solidFill>
                  <a:srgbClr val="000000"/>
                </a:solidFill>
                <a:latin typeface="Verdana" panose="020B0604030504040204" pitchFamily="34" charset="0"/>
                <a:ea typeface="Verdana" panose="020B0604030504040204" pitchFamily="34" charset="0"/>
              </a:rPr>
              <a:t>来获取；如果赋值为</a:t>
            </a:r>
            <a:r>
              <a:rPr lang="en-US" altLang="zh-CN" sz="1600" dirty="0">
                <a:solidFill>
                  <a:srgbClr val="000000"/>
                </a:solidFill>
                <a:latin typeface="Verdana" panose="020B0604030504040204" pitchFamily="34" charset="0"/>
                <a:ea typeface="Verdana" panose="020B0604030504040204" pitchFamily="34" charset="0"/>
              </a:rPr>
              <a:t>-1</a:t>
            </a:r>
            <a:r>
              <a:rPr lang="zh-CN" altLang="en-US" sz="1600" dirty="0">
                <a:solidFill>
                  <a:srgbClr val="000000"/>
                </a:solidFill>
                <a:latin typeface="Verdana" panose="020B0604030504040204" pitchFamily="34" charset="0"/>
                <a:ea typeface="Verdana" panose="020B0604030504040204" pitchFamily="34" charset="0"/>
              </a:rPr>
              <a:t>，则表示不限制；如果</a:t>
            </a:r>
            <a:r>
              <a:rPr lang="en-US" altLang="zh-CN" sz="1600" dirty="0">
                <a:solidFill>
                  <a:srgbClr val="000000"/>
                </a:solidFill>
                <a:latin typeface="Verdana" panose="020B0604030504040204" pitchFamily="34" charset="0"/>
                <a:ea typeface="Verdana" panose="020B0604030504040204" pitchFamily="34" charset="0"/>
              </a:rPr>
              <a:t>pool</a:t>
            </a:r>
            <a:r>
              <a:rPr lang="zh-CN" altLang="en-US" sz="1600" dirty="0">
                <a:solidFill>
                  <a:srgbClr val="000000"/>
                </a:solidFill>
                <a:latin typeface="Verdana" panose="020B0604030504040204" pitchFamily="34" charset="0"/>
                <a:ea typeface="Verdana" panose="020B0604030504040204" pitchFamily="34" charset="0"/>
              </a:rPr>
              <a:t>已经分配了</a:t>
            </a:r>
            <a:r>
              <a:rPr lang="en-US" altLang="zh-CN" dirty="0" err="1"/>
              <a:t>MaxTotal</a:t>
            </a:r>
            <a:r>
              <a:rPr lang="zh-CN" altLang="en-US" sz="1600" dirty="0">
                <a:solidFill>
                  <a:srgbClr val="000000"/>
                </a:solidFill>
                <a:latin typeface="Verdana" panose="020B0604030504040204" pitchFamily="34" charset="0"/>
                <a:ea typeface="Verdana" panose="020B0604030504040204" pitchFamily="34" charset="0"/>
              </a:rPr>
              <a:t>个</a:t>
            </a:r>
            <a:r>
              <a:rPr lang="en-US" altLang="zh-CN" sz="1600" dirty="0" err="1">
                <a:solidFill>
                  <a:srgbClr val="000000"/>
                </a:solidFill>
                <a:latin typeface="Verdana" panose="020B0604030504040204" pitchFamily="34" charset="0"/>
                <a:ea typeface="Verdana" panose="020B0604030504040204" pitchFamily="34" charset="0"/>
              </a:rPr>
              <a:t>jedis</a:t>
            </a:r>
            <a:r>
              <a:rPr lang="zh-CN" altLang="en-US" sz="1600" dirty="0">
                <a:solidFill>
                  <a:srgbClr val="000000"/>
                </a:solidFill>
                <a:latin typeface="Verdana" panose="020B0604030504040204" pitchFamily="34" charset="0"/>
                <a:ea typeface="Verdana" panose="020B0604030504040204" pitchFamily="34" charset="0"/>
              </a:rPr>
              <a:t>实例，则此时</a:t>
            </a:r>
            <a:r>
              <a:rPr lang="en-US" altLang="zh-CN" sz="1600" dirty="0">
                <a:solidFill>
                  <a:srgbClr val="000000"/>
                </a:solidFill>
                <a:latin typeface="Verdana" panose="020B0604030504040204" pitchFamily="34" charset="0"/>
                <a:ea typeface="Verdana" panose="020B0604030504040204" pitchFamily="34" charset="0"/>
              </a:rPr>
              <a:t>pool</a:t>
            </a:r>
            <a:r>
              <a:rPr lang="zh-CN" altLang="en-US" sz="1600" dirty="0">
                <a:solidFill>
                  <a:srgbClr val="000000"/>
                </a:solidFill>
                <a:latin typeface="Verdana" panose="020B0604030504040204" pitchFamily="34" charset="0"/>
                <a:ea typeface="Verdana" panose="020B0604030504040204" pitchFamily="34" charset="0"/>
              </a:rPr>
              <a:t>的状态为</a:t>
            </a:r>
            <a:r>
              <a:rPr lang="en-US" altLang="zh-CN" sz="1600" dirty="0">
                <a:solidFill>
                  <a:srgbClr val="000000"/>
                </a:solidFill>
                <a:latin typeface="Verdana" panose="020B0604030504040204" pitchFamily="34" charset="0"/>
                <a:ea typeface="Verdana" panose="020B0604030504040204" pitchFamily="34" charset="0"/>
              </a:rPr>
              <a:t>exhausted</a:t>
            </a:r>
            <a:r>
              <a:rPr lang="zh-CN" altLang="en-US" sz="1600" dirty="0">
                <a:solidFill>
                  <a:srgbClr val="000000"/>
                </a:solidFill>
                <a:latin typeface="Verdana" panose="020B0604030504040204" pitchFamily="34" charset="0"/>
                <a:ea typeface="Verdana" panose="020B0604030504040204" pitchFamily="34" charset="0"/>
              </a:rPr>
              <a:t>。</a:t>
            </a:r>
            <a:endParaRPr lang="zh-CN" altLang="en-US" sz="1050" dirty="0">
              <a:solidFill>
                <a:srgbClr val="000000"/>
              </a:solidFill>
              <a:latin typeface="Verdana" panose="020B0604030504040204" pitchFamily="34" charset="0"/>
              <a:ea typeface="Verdana" panose="020B0604030504040204" pitchFamily="34" charset="0"/>
            </a:endParaRPr>
          </a:p>
          <a:p>
            <a:pPr>
              <a:lnSpc>
                <a:spcPct val="150000"/>
              </a:lnSpc>
            </a:pPr>
            <a:r>
              <a:rPr lang="en-US" altLang="zh-CN" sz="1600" b="1" dirty="0" err="1">
                <a:latin typeface="Verdana" panose="020B0604030504040204" pitchFamily="34" charset="0"/>
                <a:ea typeface="Verdana" panose="020B0604030504040204" pitchFamily="34" charset="0"/>
              </a:rPr>
              <a:t>maxIdle</a:t>
            </a:r>
            <a:r>
              <a:rPr lang="zh-CN" altLang="en-US" sz="1600" dirty="0">
                <a:solidFill>
                  <a:srgbClr val="000000"/>
                </a:solidFill>
                <a:latin typeface="Verdana" panose="020B0604030504040204" pitchFamily="34" charset="0"/>
                <a:ea typeface="Verdana" panose="020B0604030504040204" pitchFamily="34" charset="0"/>
              </a:rPr>
              <a:t>：控制一个</a:t>
            </a:r>
            <a:r>
              <a:rPr lang="en-US" altLang="zh-CN" sz="1600" dirty="0">
                <a:solidFill>
                  <a:srgbClr val="000000"/>
                </a:solidFill>
                <a:latin typeface="Verdana" panose="020B0604030504040204" pitchFamily="34" charset="0"/>
                <a:ea typeface="Verdana" panose="020B0604030504040204" pitchFamily="34" charset="0"/>
              </a:rPr>
              <a:t>pool</a:t>
            </a:r>
            <a:r>
              <a:rPr lang="zh-CN" altLang="en-US" sz="1600" dirty="0">
                <a:solidFill>
                  <a:srgbClr val="000000"/>
                </a:solidFill>
                <a:latin typeface="Verdana" panose="020B0604030504040204" pitchFamily="34" charset="0"/>
                <a:ea typeface="Verdana" panose="020B0604030504040204" pitchFamily="34" charset="0"/>
              </a:rPr>
              <a:t>最多有多少个状态为</a:t>
            </a:r>
            <a:r>
              <a:rPr lang="en-US" altLang="zh-CN" sz="1600" dirty="0">
                <a:solidFill>
                  <a:srgbClr val="000000"/>
                </a:solidFill>
                <a:latin typeface="Verdana" panose="020B0604030504040204" pitchFamily="34" charset="0"/>
                <a:ea typeface="Verdana" panose="020B0604030504040204" pitchFamily="34" charset="0"/>
              </a:rPr>
              <a:t>idle(</a:t>
            </a:r>
            <a:r>
              <a:rPr lang="zh-CN" altLang="en-US" sz="1600" dirty="0">
                <a:solidFill>
                  <a:srgbClr val="000000"/>
                </a:solidFill>
                <a:latin typeface="Verdana" panose="020B0604030504040204" pitchFamily="34" charset="0"/>
                <a:ea typeface="Verdana" panose="020B0604030504040204" pitchFamily="34" charset="0"/>
              </a:rPr>
              <a:t>空闲</a:t>
            </a:r>
            <a:r>
              <a:rPr lang="en-US" altLang="zh-CN" sz="1600" dirty="0">
                <a:solidFill>
                  <a:srgbClr val="000000"/>
                </a:solidFill>
                <a:latin typeface="Verdana" panose="020B0604030504040204" pitchFamily="34" charset="0"/>
                <a:ea typeface="Verdana" panose="020B0604030504040204" pitchFamily="34" charset="0"/>
              </a:rPr>
              <a:t>)</a:t>
            </a:r>
            <a:r>
              <a:rPr lang="zh-CN" altLang="en-US" sz="1600" dirty="0">
                <a:solidFill>
                  <a:srgbClr val="000000"/>
                </a:solidFill>
                <a:latin typeface="Verdana" panose="020B0604030504040204" pitchFamily="34" charset="0"/>
                <a:ea typeface="Verdana" panose="020B0604030504040204" pitchFamily="34" charset="0"/>
              </a:rPr>
              <a:t>的</a:t>
            </a:r>
            <a:r>
              <a:rPr lang="en-US" altLang="zh-CN" sz="1600" dirty="0" err="1">
                <a:solidFill>
                  <a:srgbClr val="000000"/>
                </a:solidFill>
                <a:latin typeface="Verdana" panose="020B0604030504040204" pitchFamily="34" charset="0"/>
                <a:ea typeface="Verdana" panose="020B0604030504040204" pitchFamily="34" charset="0"/>
              </a:rPr>
              <a:t>jedis</a:t>
            </a:r>
            <a:r>
              <a:rPr lang="zh-CN" altLang="en-US" sz="1600" dirty="0">
                <a:solidFill>
                  <a:srgbClr val="000000"/>
                </a:solidFill>
                <a:latin typeface="Verdana" panose="020B0604030504040204" pitchFamily="34" charset="0"/>
                <a:ea typeface="Verdana" panose="020B0604030504040204" pitchFamily="34" charset="0"/>
              </a:rPr>
              <a:t>实例；</a:t>
            </a:r>
            <a:endParaRPr lang="zh-CN" altLang="en-US" sz="1050" dirty="0">
              <a:solidFill>
                <a:srgbClr val="000000"/>
              </a:solidFill>
              <a:latin typeface="Verdana" panose="020B0604030504040204" pitchFamily="34" charset="0"/>
              <a:ea typeface="Verdana" panose="020B0604030504040204" pitchFamily="34" charset="0"/>
            </a:endParaRPr>
          </a:p>
          <a:p>
            <a:pPr>
              <a:lnSpc>
                <a:spcPct val="150000"/>
              </a:lnSpc>
            </a:pPr>
            <a:r>
              <a:rPr lang="en-US" altLang="zh-CN" b="1" dirty="0" err="1"/>
              <a:t>MaxWaitMillis</a:t>
            </a:r>
            <a:r>
              <a:rPr lang="zh-CN" altLang="en-US" sz="1600" dirty="0">
                <a:solidFill>
                  <a:srgbClr val="000000"/>
                </a:solidFill>
                <a:latin typeface="Verdana" panose="020B0604030504040204" pitchFamily="34" charset="0"/>
                <a:ea typeface="Verdana" panose="020B0604030504040204" pitchFamily="34" charset="0"/>
              </a:rPr>
              <a:t>：表示当</a:t>
            </a:r>
            <a:r>
              <a:rPr lang="en-US" altLang="zh-CN" sz="1600" dirty="0">
                <a:solidFill>
                  <a:srgbClr val="000000"/>
                </a:solidFill>
                <a:latin typeface="Verdana" panose="020B0604030504040204" pitchFamily="34" charset="0"/>
                <a:ea typeface="Verdana" panose="020B0604030504040204" pitchFamily="34" charset="0"/>
              </a:rPr>
              <a:t>borrow</a:t>
            </a:r>
            <a:r>
              <a:rPr lang="zh-CN" altLang="en-US" sz="1600" dirty="0">
                <a:solidFill>
                  <a:srgbClr val="000000"/>
                </a:solidFill>
                <a:latin typeface="Verdana" panose="020B0604030504040204" pitchFamily="34" charset="0"/>
                <a:ea typeface="Verdana" panose="020B0604030504040204" pitchFamily="34" charset="0"/>
              </a:rPr>
              <a:t>一个</a:t>
            </a:r>
            <a:r>
              <a:rPr lang="en-US" altLang="zh-CN" sz="1600" dirty="0" err="1">
                <a:solidFill>
                  <a:srgbClr val="000000"/>
                </a:solidFill>
                <a:latin typeface="Verdana" panose="020B0604030504040204" pitchFamily="34" charset="0"/>
                <a:ea typeface="Verdana" panose="020B0604030504040204" pitchFamily="34" charset="0"/>
              </a:rPr>
              <a:t>jedis</a:t>
            </a:r>
            <a:r>
              <a:rPr lang="zh-CN" altLang="en-US" sz="1600" dirty="0">
                <a:solidFill>
                  <a:srgbClr val="000000"/>
                </a:solidFill>
                <a:latin typeface="Verdana" panose="020B0604030504040204" pitchFamily="34" charset="0"/>
                <a:ea typeface="Verdana" panose="020B0604030504040204" pitchFamily="34" charset="0"/>
              </a:rPr>
              <a:t>实例时，最大的等待毫秒数，如果超过等待时间，则直接抛</a:t>
            </a:r>
            <a:r>
              <a:rPr lang="en-US" altLang="zh-CN" sz="1600" dirty="0" err="1">
                <a:solidFill>
                  <a:srgbClr val="000000"/>
                </a:solidFill>
                <a:latin typeface="Verdana" panose="020B0604030504040204" pitchFamily="34" charset="0"/>
                <a:ea typeface="Verdana" panose="020B0604030504040204" pitchFamily="34" charset="0"/>
              </a:rPr>
              <a:t>JedisConnectionException</a:t>
            </a:r>
            <a:r>
              <a:rPr lang="zh-CN" altLang="en-US" sz="1600" dirty="0">
                <a:solidFill>
                  <a:srgbClr val="000000"/>
                </a:solidFill>
                <a:latin typeface="Verdana" panose="020B0604030504040204" pitchFamily="34" charset="0"/>
                <a:ea typeface="Verdana" panose="020B0604030504040204" pitchFamily="34" charset="0"/>
              </a:rPr>
              <a:t>；</a:t>
            </a:r>
            <a:endParaRPr lang="zh-CN" altLang="en-US" sz="1050" dirty="0">
              <a:solidFill>
                <a:srgbClr val="000000"/>
              </a:solidFill>
              <a:latin typeface="Verdana" panose="020B0604030504040204" pitchFamily="34" charset="0"/>
              <a:ea typeface="Verdana" panose="020B0604030504040204" pitchFamily="34" charset="0"/>
            </a:endParaRPr>
          </a:p>
          <a:p>
            <a:pPr>
              <a:lnSpc>
                <a:spcPct val="150000"/>
              </a:lnSpc>
            </a:pPr>
            <a:r>
              <a:rPr lang="en-US" altLang="zh-CN" sz="1600" b="1" dirty="0" err="1">
                <a:latin typeface="Verdana" panose="020B0604030504040204" pitchFamily="34" charset="0"/>
                <a:ea typeface="Verdana" panose="020B0604030504040204" pitchFamily="34" charset="0"/>
              </a:rPr>
              <a:t>testOnBorrow</a:t>
            </a:r>
            <a:r>
              <a:rPr lang="zh-CN" altLang="en-US" sz="1600" dirty="0">
                <a:solidFill>
                  <a:srgbClr val="000000"/>
                </a:solidFill>
                <a:latin typeface="Verdana" panose="020B0604030504040204" pitchFamily="34" charset="0"/>
                <a:ea typeface="Verdana" panose="020B0604030504040204" pitchFamily="34" charset="0"/>
              </a:rPr>
              <a:t>：获得一个</a:t>
            </a:r>
            <a:r>
              <a:rPr lang="en-US" altLang="zh-CN" sz="1600" dirty="0" err="1">
                <a:solidFill>
                  <a:srgbClr val="000000"/>
                </a:solidFill>
                <a:latin typeface="Verdana" panose="020B0604030504040204" pitchFamily="34" charset="0"/>
                <a:ea typeface="Verdana" panose="020B0604030504040204" pitchFamily="34" charset="0"/>
              </a:rPr>
              <a:t>jedis</a:t>
            </a:r>
            <a:r>
              <a:rPr lang="zh-CN" altLang="en-US" sz="1600" dirty="0">
                <a:solidFill>
                  <a:srgbClr val="000000"/>
                </a:solidFill>
                <a:latin typeface="Verdana" panose="020B0604030504040204" pitchFamily="34" charset="0"/>
                <a:ea typeface="Verdana" panose="020B0604030504040204" pitchFamily="34" charset="0"/>
              </a:rPr>
              <a:t>实例的时候是否检查连接可用性（</a:t>
            </a:r>
            <a:r>
              <a:rPr lang="en-US" altLang="zh-CN" sz="1600" dirty="0">
                <a:solidFill>
                  <a:srgbClr val="000000"/>
                </a:solidFill>
                <a:latin typeface="Verdana" panose="020B0604030504040204" pitchFamily="34" charset="0"/>
                <a:ea typeface="Verdana" panose="020B0604030504040204" pitchFamily="34" charset="0"/>
              </a:rPr>
              <a:t>ping()</a:t>
            </a:r>
            <a:r>
              <a:rPr lang="zh-CN" altLang="en-US" sz="1600" dirty="0">
                <a:solidFill>
                  <a:srgbClr val="000000"/>
                </a:solidFill>
                <a:latin typeface="Verdana" panose="020B0604030504040204" pitchFamily="34" charset="0"/>
                <a:ea typeface="Verdana" panose="020B0604030504040204" pitchFamily="34" charset="0"/>
              </a:rPr>
              <a:t>）；如果为</a:t>
            </a:r>
            <a:r>
              <a:rPr lang="en-US" altLang="zh-CN" sz="1600" dirty="0">
                <a:solidFill>
                  <a:srgbClr val="000000"/>
                </a:solidFill>
                <a:latin typeface="Verdana" panose="020B0604030504040204" pitchFamily="34" charset="0"/>
                <a:ea typeface="Verdana" panose="020B0604030504040204" pitchFamily="34" charset="0"/>
              </a:rPr>
              <a:t>true</a:t>
            </a:r>
            <a:r>
              <a:rPr lang="zh-CN" altLang="en-US" sz="1600" dirty="0">
                <a:solidFill>
                  <a:srgbClr val="000000"/>
                </a:solidFill>
                <a:latin typeface="Verdana" panose="020B0604030504040204" pitchFamily="34" charset="0"/>
                <a:ea typeface="Verdana" panose="020B0604030504040204" pitchFamily="34" charset="0"/>
              </a:rPr>
              <a:t>，则得到的</a:t>
            </a:r>
            <a:r>
              <a:rPr lang="en-US" altLang="zh-CN" sz="1600" dirty="0" err="1">
                <a:solidFill>
                  <a:srgbClr val="000000"/>
                </a:solidFill>
                <a:latin typeface="Verdana" panose="020B0604030504040204" pitchFamily="34" charset="0"/>
                <a:ea typeface="Verdana" panose="020B0604030504040204" pitchFamily="34" charset="0"/>
              </a:rPr>
              <a:t>jedis</a:t>
            </a:r>
            <a:r>
              <a:rPr lang="zh-CN" altLang="en-US" sz="1600" dirty="0">
                <a:solidFill>
                  <a:srgbClr val="000000"/>
                </a:solidFill>
                <a:latin typeface="Verdana" panose="020B0604030504040204" pitchFamily="34" charset="0"/>
                <a:ea typeface="Verdana" panose="020B0604030504040204" pitchFamily="34" charset="0"/>
              </a:rPr>
              <a:t>实例均是可用的；</a:t>
            </a:r>
            <a:endParaRPr lang="zh-CN" altLang="en-US" sz="1050" dirty="0">
              <a:solidFill>
                <a:srgbClr val="000000"/>
              </a:solidFill>
              <a:latin typeface="Verdana" panose="020B0604030504040204" pitchFamily="34" charset="0"/>
              <a:ea typeface="Verdana" panose="020B0604030504040204" pitchFamily="34" charset="0"/>
            </a:endParaRPr>
          </a:p>
          <a:p>
            <a:pPr>
              <a:lnSpc>
                <a:spcPct val="150000"/>
              </a:lnSpc>
            </a:pPr>
            <a:r>
              <a:rPr lang="zh-CN" altLang="en-US" sz="1050" dirty="0">
                <a:latin typeface="Verdana" panose="020B0604030504040204" pitchFamily="34" charset="0"/>
              </a:rPr>
              <a:t> </a:t>
            </a:r>
          </a:p>
        </p:txBody>
      </p:sp>
      <p:sp>
        <p:nvSpPr>
          <p:cNvPr id="8" name="矩形 7">
            <a:extLst>
              <a:ext uri="{FF2B5EF4-FFF2-40B4-BE49-F238E27FC236}">
                <a16:creationId xmlns:a16="http://schemas.microsoft.com/office/drawing/2014/main" id="{6B404CBB-8E7B-4722-9F78-F9FFB8055966}"/>
              </a:ext>
            </a:extLst>
          </p:cNvPr>
          <p:cNvSpPr/>
          <p:nvPr/>
        </p:nvSpPr>
        <p:spPr>
          <a:xfrm>
            <a:off x="232521" y="400110"/>
            <a:ext cx="2020105"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Arial" panose="020B0604020202020204" pitchFamily="34" charset="0"/>
              </a:rPr>
              <a:t>链接池参数</a:t>
            </a:r>
          </a:p>
        </p:txBody>
      </p:sp>
    </p:spTree>
    <p:custDataLst>
      <p:tags r:id="rId1"/>
    </p:custDataLst>
    <p:extLst>
      <p:ext uri="{BB962C8B-B14F-4D97-AF65-F5344CB8AC3E}">
        <p14:creationId xmlns:p14="http://schemas.microsoft.com/office/powerpoint/2010/main" val="2594325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a:ln/>
                <a:effectLst>
                  <a:outerShdw blurRad="38100" dist="19050" dir="2700000" algn="tl" rotWithShape="0">
                    <a:schemeClr val="dk1">
                      <a:alpha val="40000"/>
                    </a:schemeClr>
                  </a:outerShdw>
                </a:effectLst>
              </a:rPr>
              <a:t>Redis</a:t>
            </a:r>
            <a:r>
              <a:rPr lang="zh-CN" altLang="en-US" sz="2000">
                <a:ln/>
                <a:effectLst>
                  <a:outerShdw blurRad="38100" dist="19050" dir="2700000" algn="tl" rotWithShape="0">
                    <a:schemeClr val="dk1">
                      <a:alpha val="40000"/>
                    </a:schemeClr>
                  </a:outerShdw>
                </a:effectLst>
              </a:rPr>
              <a:t>事务</a:t>
            </a:r>
            <a:endParaRPr lang="en-US" altLang="zh-CN" sz="2000">
              <a:ln/>
              <a:effectLst>
                <a:outerShdw blurRad="38100" dist="19050" dir="2700000" algn="tl" rotWithShape="0">
                  <a:schemeClr val="dk1">
                    <a:alpha val="40000"/>
                  </a:schemeClr>
                </a:outerShdw>
              </a:effectLst>
            </a:endParaRPr>
          </a:p>
        </p:txBody>
      </p:sp>
      <p:sp>
        <p:nvSpPr>
          <p:cNvPr id="6" name="矩形 5">
            <a:extLst>
              <a:ext uri="{FF2B5EF4-FFF2-40B4-BE49-F238E27FC236}">
                <a16:creationId xmlns:a16="http://schemas.microsoft.com/office/drawing/2014/main" id="{7CBC620A-DB0B-49DE-B855-C4D3C805632B}"/>
              </a:ext>
            </a:extLst>
          </p:cNvPr>
          <p:cNvSpPr/>
          <p:nvPr/>
        </p:nvSpPr>
        <p:spPr>
          <a:xfrm>
            <a:off x="203641" y="400110"/>
            <a:ext cx="1725152"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dirty="0">
                <a:solidFill>
                  <a:srgbClr val="007C6A"/>
                </a:solidFill>
                <a:latin typeface="Arial" panose="020B0604020202020204" pitchFamily="34" charset="0"/>
              </a:rPr>
              <a:t>LUA</a:t>
            </a:r>
            <a:r>
              <a:rPr lang="zh-CN" altLang="en-US" sz="2400" b="1" dirty="0">
                <a:solidFill>
                  <a:srgbClr val="007C6A"/>
                </a:solidFill>
                <a:latin typeface="Arial" panose="020B0604020202020204" pitchFamily="34" charset="0"/>
              </a:rPr>
              <a:t>脚本</a:t>
            </a:r>
          </a:p>
        </p:txBody>
      </p:sp>
      <p:pic>
        <p:nvPicPr>
          <p:cNvPr id="9" name="图片 8">
            <a:extLst>
              <a:ext uri="{FF2B5EF4-FFF2-40B4-BE49-F238E27FC236}">
                <a16:creationId xmlns:a16="http://schemas.microsoft.com/office/drawing/2014/main" id="{4B15C798-78D9-4790-B0AC-1CFCCF5A814E}"/>
              </a:ext>
            </a:extLst>
          </p:cNvPr>
          <p:cNvPicPr>
            <a:picLocks noChangeAspect="1"/>
          </p:cNvPicPr>
          <p:nvPr/>
        </p:nvPicPr>
        <p:blipFill>
          <a:blip r:embed="rId3" cstate="print"/>
          <a:stretch>
            <a:fillRect/>
          </a:stretch>
        </p:blipFill>
        <p:spPr>
          <a:xfrm>
            <a:off x="6592967" y="544669"/>
            <a:ext cx="1870894" cy="1760074"/>
          </a:xfrm>
          <a:prstGeom prst="rect">
            <a:avLst/>
          </a:prstGeom>
        </p:spPr>
      </p:pic>
      <p:sp>
        <p:nvSpPr>
          <p:cNvPr id="10" name="矩形 9">
            <a:extLst>
              <a:ext uri="{FF2B5EF4-FFF2-40B4-BE49-F238E27FC236}">
                <a16:creationId xmlns:a16="http://schemas.microsoft.com/office/drawing/2014/main" id="{DD507A97-F987-4724-BEE4-AFA7E3FECFE5}"/>
              </a:ext>
            </a:extLst>
          </p:cNvPr>
          <p:cNvSpPr/>
          <p:nvPr/>
        </p:nvSpPr>
        <p:spPr>
          <a:xfrm>
            <a:off x="313734" y="1136020"/>
            <a:ext cx="6264696" cy="1477328"/>
          </a:xfrm>
          <a:prstGeom prst="rect">
            <a:avLst/>
          </a:prstGeom>
        </p:spPr>
        <p:txBody>
          <a:bodyPr wrap="square">
            <a:spAutoFit/>
          </a:bodyPr>
          <a:lstStyle/>
          <a:p>
            <a:r>
              <a:rPr lang="en-US" altLang="zh-CN" dirty="0">
                <a:solidFill>
                  <a:srgbClr val="007C6A"/>
                </a:solidFill>
                <a:latin typeface="arial" panose="020B0604020202020204" pitchFamily="34" charset="0"/>
              </a:rPr>
              <a:t>        </a:t>
            </a:r>
            <a:r>
              <a:rPr lang="en-US" altLang="zh-CN" dirty="0" err="1">
                <a:solidFill>
                  <a:srgbClr val="007C6A"/>
                </a:solidFill>
                <a:latin typeface="arial" panose="020B0604020202020204" pitchFamily="34" charset="0"/>
              </a:rPr>
              <a:t>Lua</a:t>
            </a:r>
            <a:r>
              <a:rPr lang="zh-CN" altLang="en-US" dirty="0">
                <a:solidFill>
                  <a:srgbClr val="007C6A"/>
                </a:solidFill>
                <a:latin typeface="arial" panose="020B0604020202020204" pitchFamily="34" charset="0"/>
              </a:rPr>
              <a:t> 是一个小巧的</a:t>
            </a:r>
            <a:r>
              <a:rPr lang="zh-CN" altLang="en-US" dirty="0">
                <a:solidFill>
                  <a:srgbClr val="007C6A"/>
                </a:solidFill>
                <a:latin typeface="arial" panose="020B0604020202020204" pitchFamily="34" charset="0"/>
                <a:hlinkClick r:id="rId4"/>
              </a:rPr>
              <a:t>脚本语言</a:t>
            </a:r>
            <a:r>
              <a:rPr lang="zh-CN" altLang="en-US" dirty="0">
                <a:solidFill>
                  <a:srgbClr val="007C6A"/>
                </a:solidFill>
                <a:latin typeface="arial" panose="020B0604020202020204" pitchFamily="34" charset="0"/>
              </a:rPr>
              <a:t>，</a:t>
            </a:r>
            <a:r>
              <a:rPr lang="en-US" altLang="zh-CN" dirty="0" err="1">
                <a:solidFill>
                  <a:srgbClr val="007C6A"/>
                </a:solidFill>
                <a:latin typeface="arial" panose="020B0604020202020204" pitchFamily="34" charset="0"/>
              </a:rPr>
              <a:t>Lua</a:t>
            </a:r>
            <a:r>
              <a:rPr lang="zh-CN" altLang="en-US" dirty="0">
                <a:solidFill>
                  <a:srgbClr val="007C6A"/>
                </a:solidFill>
                <a:latin typeface="arial" panose="020B0604020202020204" pitchFamily="34" charset="0"/>
              </a:rPr>
              <a:t>脚本可以很容易的被</a:t>
            </a:r>
            <a:r>
              <a:rPr lang="en-US" altLang="zh-CN" dirty="0">
                <a:solidFill>
                  <a:srgbClr val="007C6A"/>
                </a:solidFill>
                <a:latin typeface="arial" panose="020B0604020202020204" pitchFamily="34" charset="0"/>
              </a:rPr>
              <a:t>C/C++ </a:t>
            </a:r>
            <a:r>
              <a:rPr lang="zh-CN" altLang="en-US" dirty="0">
                <a:solidFill>
                  <a:srgbClr val="007C6A"/>
                </a:solidFill>
                <a:latin typeface="arial" panose="020B0604020202020204" pitchFamily="34" charset="0"/>
              </a:rPr>
              <a:t>代码调用，也可以反过来调用</a:t>
            </a:r>
            <a:r>
              <a:rPr lang="en-US" altLang="zh-CN" dirty="0">
                <a:solidFill>
                  <a:srgbClr val="007C6A"/>
                </a:solidFill>
                <a:latin typeface="arial" panose="020B0604020202020204" pitchFamily="34" charset="0"/>
              </a:rPr>
              <a:t>C/C++</a:t>
            </a:r>
            <a:r>
              <a:rPr lang="zh-CN" altLang="en-US" dirty="0">
                <a:solidFill>
                  <a:srgbClr val="007C6A"/>
                </a:solidFill>
                <a:latin typeface="arial" panose="020B0604020202020204" pitchFamily="34" charset="0"/>
              </a:rPr>
              <a:t>的函数，</a:t>
            </a:r>
            <a:r>
              <a:rPr lang="en-US" altLang="zh-CN" dirty="0" err="1">
                <a:solidFill>
                  <a:srgbClr val="007C6A"/>
                </a:solidFill>
                <a:latin typeface="arial" panose="020B0604020202020204" pitchFamily="34" charset="0"/>
              </a:rPr>
              <a:t>Lua</a:t>
            </a:r>
            <a:r>
              <a:rPr lang="zh-CN" altLang="en-US" dirty="0">
                <a:solidFill>
                  <a:srgbClr val="007C6A"/>
                </a:solidFill>
                <a:latin typeface="arial" panose="020B0604020202020204" pitchFamily="34" charset="0"/>
              </a:rPr>
              <a:t>并没有提供强大的库，一个完整的</a:t>
            </a:r>
            <a:r>
              <a:rPr lang="en-US" altLang="zh-CN" dirty="0" err="1">
                <a:solidFill>
                  <a:srgbClr val="007C6A"/>
                </a:solidFill>
                <a:latin typeface="arial" panose="020B0604020202020204" pitchFamily="34" charset="0"/>
              </a:rPr>
              <a:t>Lua</a:t>
            </a:r>
            <a:r>
              <a:rPr lang="zh-CN" altLang="en-US" dirty="0">
                <a:solidFill>
                  <a:srgbClr val="007C6A"/>
                </a:solidFill>
                <a:latin typeface="arial" panose="020B0604020202020204" pitchFamily="34" charset="0"/>
              </a:rPr>
              <a:t>解释器不过</a:t>
            </a:r>
            <a:r>
              <a:rPr lang="en-US" altLang="zh-CN" dirty="0">
                <a:solidFill>
                  <a:srgbClr val="007C6A"/>
                </a:solidFill>
                <a:latin typeface="arial" panose="020B0604020202020204" pitchFamily="34" charset="0"/>
              </a:rPr>
              <a:t>200k</a:t>
            </a:r>
            <a:r>
              <a:rPr lang="zh-CN" altLang="en-US" dirty="0">
                <a:solidFill>
                  <a:srgbClr val="007C6A"/>
                </a:solidFill>
                <a:latin typeface="arial" panose="020B0604020202020204" pitchFamily="34" charset="0"/>
              </a:rPr>
              <a:t>，所以</a:t>
            </a:r>
            <a:r>
              <a:rPr lang="en-US" altLang="zh-CN" dirty="0" err="1">
                <a:solidFill>
                  <a:srgbClr val="007C6A"/>
                </a:solidFill>
                <a:latin typeface="arial" panose="020B0604020202020204" pitchFamily="34" charset="0"/>
              </a:rPr>
              <a:t>Lua</a:t>
            </a:r>
            <a:r>
              <a:rPr lang="zh-CN" altLang="en-US" dirty="0">
                <a:solidFill>
                  <a:srgbClr val="007C6A"/>
                </a:solidFill>
                <a:latin typeface="arial" panose="020B0604020202020204" pitchFamily="34" charset="0"/>
              </a:rPr>
              <a:t>不适合作为开发独立应用程序的语言，而是作为嵌入式脚本语言。</a:t>
            </a:r>
            <a:endParaRPr lang="zh-CN" altLang="en-US" dirty="0">
              <a:solidFill>
                <a:srgbClr val="007C6A"/>
              </a:solidFill>
            </a:endParaRPr>
          </a:p>
        </p:txBody>
      </p:sp>
      <p:sp>
        <p:nvSpPr>
          <p:cNvPr id="11" name="矩形 10">
            <a:extLst>
              <a:ext uri="{FF2B5EF4-FFF2-40B4-BE49-F238E27FC236}">
                <a16:creationId xmlns:a16="http://schemas.microsoft.com/office/drawing/2014/main" id="{8C3CBD27-0326-423C-98F7-3E06FF22E000}"/>
              </a:ext>
            </a:extLst>
          </p:cNvPr>
          <p:cNvSpPr/>
          <p:nvPr/>
        </p:nvSpPr>
        <p:spPr>
          <a:xfrm>
            <a:off x="313734" y="3040653"/>
            <a:ext cx="8150127" cy="923330"/>
          </a:xfrm>
          <a:prstGeom prst="rect">
            <a:avLst/>
          </a:prstGeom>
        </p:spPr>
        <p:txBody>
          <a:bodyPr wrap="square">
            <a:spAutoFit/>
          </a:bodyPr>
          <a:lstStyle/>
          <a:p>
            <a:r>
              <a:rPr lang="zh-CN" altLang="en-US">
                <a:solidFill>
                  <a:srgbClr val="007C6A"/>
                </a:solidFill>
              </a:rPr>
              <a:t>       很多应用程序、游戏使用</a:t>
            </a:r>
            <a:r>
              <a:rPr lang="en-US" altLang="zh-CN">
                <a:solidFill>
                  <a:srgbClr val="007C6A"/>
                </a:solidFill>
              </a:rPr>
              <a:t>LUA</a:t>
            </a:r>
            <a:r>
              <a:rPr lang="zh-CN" altLang="en-US">
                <a:solidFill>
                  <a:srgbClr val="007C6A"/>
                </a:solidFill>
              </a:rPr>
              <a:t>作为自己的嵌入式脚本语言，以此来实现可配置性、可扩展性。这其中包括魔兽争霸地图、魔兽世界、博德之门、愤怒的小鸟等众多游戏插件或外挂。</a:t>
            </a:r>
          </a:p>
        </p:txBody>
      </p:sp>
    </p:spTree>
    <p:custDataLst>
      <p:tags r:id="rId1"/>
    </p:custDataLst>
    <p:extLst>
      <p:ext uri="{BB962C8B-B14F-4D97-AF65-F5344CB8AC3E}">
        <p14:creationId xmlns:p14="http://schemas.microsoft.com/office/powerpoint/2010/main" val="30722193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a:ln/>
                <a:effectLst>
                  <a:outerShdw blurRad="38100" dist="19050" dir="2700000" algn="tl" rotWithShape="0">
                    <a:schemeClr val="dk1">
                      <a:alpha val="40000"/>
                    </a:schemeClr>
                  </a:outerShdw>
                </a:effectLst>
              </a:rPr>
              <a:t>Redis</a:t>
            </a:r>
            <a:r>
              <a:rPr lang="zh-CN" altLang="en-US" sz="2000">
                <a:ln/>
                <a:effectLst>
                  <a:outerShdw blurRad="38100" dist="19050" dir="2700000" algn="tl" rotWithShape="0">
                    <a:schemeClr val="dk1">
                      <a:alpha val="40000"/>
                    </a:schemeClr>
                  </a:outerShdw>
                </a:effectLst>
              </a:rPr>
              <a:t>事务</a:t>
            </a:r>
            <a:endParaRPr lang="en-US" altLang="zh-CN" sz="2000">
              <a:ln/>
              <a:effectLst>
                <a:outerShdw blurRad="38100" dist="19050" dir="2700000" algn="tl" rotWithShape="0">
                  <a:schemeClr val="dk1">
                    <a:alpha val="40000"/>
                  </a:schemeClr>
                </a:outerShdw>
              </a:effectLst>
            </a:endParaRPr>
          </a:p>
        </p:txBody>
      </p:sp>
      <p:sp>
        <p:nvSpPr>
          <p:cNvPr id="7" name="矩形 6">
            <a:extLst>
              <a:ext uri="{FF2B5EF4-FFF2-40B4-BE49-F238E27FC236}">
                <a16:creationId xmlns:a16="http://schemas.microsoft.com/office/drawing/2014/main" id="{224D03F0-F330-4F77-854B-738572ADD892}"/>
              </a:ext>
            </a:extLst>
          </p:cNvPr>
          <p:cNvSpPr/>
          <p:nvPr/>
        </p:nvSpPr>
        <p:spPr>
          <a:xfrm>
            <a:off x="213435" y="355771"/>
            <a:ext cx="4110421"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dirty="0">
                <a:solidFill>
                  <a:srgbClr val="007C6A"/>
                </a:solidFill>
                <a:latin typeface="Arial" panose="020B0604020202020204" pitchFamily="34" charset="0"/>
              </a:rPr>
              <a:t>LUA</a:t>
            </a:r>
            <a:r>
              <a:rPr lang="zh-CN" altLang="en-US" sz="2400" b="1" dirty="0">
                <a:solidFill>
                  <a:srgbClr val="007C6A"/>
                </a:solidFill>
                <a:latin typeface="Arial" panose="020B0604020202020204" pitchFamily="34" charset="0"/>
              </a:rPr>
              <a:t>脚本在</a:t>
            </a:r>
            <a:r>
              <a:rPr lang="en-US" altLang="zh-CN" sz="2400" b="1" dirty="0" err="1">
                <a:solidFill>
                  <a:srgbClr val="007C6A"/>
                </a:solidFill>
                <a:latin typeface="Arial" panose="020B0604020202020204" pitchFamily="34" charset="0"/>
              </a:rPr>
              <a:t>Redis</a:t>
            </a:r>
            <a:r>
              <a:rPr lang="zh-CN" altLang="en-US" sz="2400" b="1" dirty="0">
                <a:solidFill>
                  <a:srgbClr val="007C6A"/>
                </a:solidFill>
                <a:latin typeface="Arial" panose="020B0604020202020204" pitchFamily="34" charset="0"/>
              </a:rPr>
              <a:t>中的优势</a:t>
            </a:r>
          </a:p>
        </p:txBody>
      </p:sp>
      <p:sp>
        <p:nvSpPr>
          <p:cNvPr id="8" name="文本框 7">
            <a:extLst>
              <a:ext uri="{FF2B5EF4-FFF2-40B4-BE49-F238E27FC236}">
                <a16:creationId xmlns:a16="http://schemas.microsoft.com/office/drawing/2014/main" id="{CC0CF347-73C4-4555-B954-8B540E916472}"/>
              </a:ext>
            </a:extLst>
          </p:cNvPr>
          <p:cNvSpPr txBox="1"/>
          <p:nvPr/>
        </p:nvSpPr>
        <p:spPr>
          <a:xfrm>
            <a:off x="290826" y="944391"/>
            <a:ext cx="7737558" cy="1200329"/>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solidFill>
                  <a:srgbClr val="007C6A"/>
                </a:solidFill>
              </a:rPr>
              <a:t>将复杂的或者多步的</a:t>
            </a:r>
            <a:r>
              <a:rPr lang="en-US" altLang="zh-CN" sz="2400" dirty="0" err="1">
                <a:solidFill>
                  <a:srgbClr val="007C6A"/>
                </a:solidFill>
              </a:rPr>
              <a:t>redis</a:t>
            </a:r>
            <a:r>
              <a:rPr lang="zh-CN" altLang="en-US" sz="2400" dirty="0">
                <a:solidFill>
                  <a:srgbClr val="007C6A"/>
                </a:solidFill>
              </a:rPr>
              <a:t>操作，写为一个脚本，一次提交给</a:t>
            </a:r>
            <a:r>
              <a:rPr lang="en-US" altLang="zh-CN" sz="2400" dirty="0" err="1">
                <a:solidFill>
                  <a:srgbClr val="007C6A"/>
                </a:solidFill>
              </a:rPr>
              <a:t>redis</a:t>
            </a:r>
            <a:r>
              <a:rPr lang="zh-CN" altLang="en-US" sz="2400" dirty="0">
                <a:solidFill>
                  <a:srgbClr val="007C6A"/>
                </a:solidFill>
              </a:rPr>
              <a:t>执行，减少反复连接</a:t>
            </a:r>
            <a:r>
              <a:rPr lang="en-US" altLang="zh-CN" sz="2400" dirty="0" err="1">
                <a:solidFill>
                  <a:srgbClr val="007C6A"/>
                </a:solidFill>
              </a:rPr>
              <a:t>redis</a:t>
            </a:r>
            <a:r>
              <a:rPr lang="zh-CN" altLang="en-US" sz="2400" dirty="0">
                <a:solidFill>
                  <a:srgbClr val="007C6A"/>
                </a:solidFill>
              </a:rPr>
              <a:t>的次数。提升性能。</a:t>
            </a:r>
          </a:p>
        </p:txBody>
      </p:sp>
      <p:sp>
        <p:nvSpPr>
          <p:cNvPr id="12" name="文本框 11">
            <a:extLst>
              <a:ext uri="{FF2B5EF4-FFF2-40B4-BE49-F238E27FC236}">
                <a16:creationId xmlns:a16="http://schemas.microsoft.com/office/drawing/2014/main" id="{2B1E7AD8-A60E-41F6-8C20-6B5160C7EB7E}"/>
              </a:ext>
            </a:extLst>
          </p:cNvPr>
          <p:cNvSpPr txBox="1"/>
          <p:nvPr/>
        </p:nvSpPr>
        <p:spPr>
          <a:xfrm>
            <a:off x="320711" y="2319611"/>
            <a:ext cx="7737558" cy="830997"/>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solidFill>
                  <a:srgbClr val="007C6A"/>
                </a:solidFill>
              </a:rPr>
              <a:t>LUA</a:t>
            </a:r>
            <a:r>
              <a:rPr lang="zh-CN" altLang="en-US" sz="2400" dirty="0">
                <a:solidFill>
                  <a:srgbClr val="007C6A"/>
                </a:solidFill>
              </a:rPr>
              <a:t>脚本是类似</a:t>
            </a:r>
            <a:r>
              <a:rPr lang="en-US" altLang="zh-CN" sz="2400" dirty="0" err="1">
                <a:solidFill>
                  <a:srgbClr val="007C6A"/>
                </a:solidFill>
              </a:rPr>
              <a:t>redis</a:t>
            </a:r>
            <a:r>
              <a:rPr lang="zh-CN" altLang="en-US" sz="2400" dirty="0">
                <a:solidFill>
                  <a:srgbClr val="007C6A"/>
                </a:solidFill>
              </a:rPr>
              <a:t>事务，有一定的原子性，不会被其他命令插队，可以完成一些</a:t>
            </a:r>
            <a:r>
              <a:rPr lang="en-US" altLang="zh-CN" sz="2400" dirty="0" err="1">
                <a:solidFill>
                  <a:srgbClr val="007C6A"/>
                </a:solidFill>
              </a:rPr>
              <a:t>redis</a:t>
            </a:r>
            <a:r>
              <a:rPr lang="zh-CN" altLang="en-US" sz="2400" dirty="0">
                <a:solidFill>
                  <a:srgbClr val="007C6A"/>
                </a:solidFill>
              </a:rPr>
              <a:t>事务性的操作。</a:t>
            </a:r>
          </a:p>
        </p:txBody>
      </p:sp>
      <p:sp>
        <p:nvSpPr>
          <p:cNvPr id="13" name="文本框 12">
            <a:extLst>
              <a:ext uri="{FF2B5EF4-FFF2-40B4-BE49-F238E27FC236}">
                <a16:creationId xmlns:a16="http://schemas.microsoft.com/office/drawing/2014/main" id="{21564934-3FDC-4425-86E2-421BCC93D32C}"/>
              </a:ext>
            </a:extLst>
          </p:cNvPr>
          <p:cNvSpPr txBox="1"/>
          <p:nvPr/>
        </p:nvSpPr>
        <p:spPr>
          <a:xfrm>
            <a:off x="320711" y="3490868"/>
            <a:ext cx="7737558" cy="830997"/>
          </a:xfrm>
          <a:prstGeom prst="rect">
            <a:avLst/>
          </a:prstGeom>
          <a:noFill/>
        </p:spPr>
        <p:txBody>
          <a:bodyPr wrap="square" rtlCol="0">
            <a:spAutoFit/>
          </a:bodyPr>
          <a:lstStyle/>
          <a:p>
            <a:pPr marL="342900" indent="-342900">
              <a:buFont typeface="Arial" panose="020B0604020202020204" pitchFamily="34" charset="0"/>
              <a:buChar char="•"/>
            </a:pPr>
            <a:r>
              <a:rPr lang="zh-CN" altLang="en-US" sz="2400">
                <a:solidFill>
                  <a:srgbClr val="007C6A"/>
                </a:solidFill>
              </a:rPr>
              <a:t>但是注意</a:t>
            </a:r>
            <a:r>
              <a:rPr lang="en-US" altLang="zh-CN" sz="2400" err="1">
                <a:solidFill>
                  <a:srgbClr val="007C6A"/>
                </a:solidFill>
              </a:rPr>
              <a:t>redis</a:t>
            </a:r>
            <a:r>
              <a:rPr lang="zh-CN" altLang="en-US" sz="2400">
                <a:solidFill>
                  <a:srgbClr val="007C6A"/>
                </a:solidFill>
              </a:rPr>
              <a:t>的</a:t>
            </a:r>
            <a:r>
              <a:rPr lang="en-US" altLang="zh-CN" sz="2400" err="1">
                <a:solidFill>
                  <a:srgbClr val="007C6A"/>
                </a:solidFill>
              </a:rPr>
              <a:t>lua</a:t>
            </a:r>
            <a:r>
              <a:rPr lang="zh-CN" altLang="en-US" sz="2400">
                <a:solidFill>
                  <a:srgbClr val="007C6A"/>
                </a:solidFill>
              </a:rPr>
              <a:t>脚本功能，只有在</a:t>
            </a:r>
            <a:r>
              <a:rPr lang="en-US" altLang="zh-CN" sz="2400">
                <a:solidFill>
                  <a:srgbClr val="007C6A"/>
                </a:solidFill>
              </a:rPr>
              <a:t>2.6</a:t>
            </a:r>
            <a:r>
              <a:rPr lang="zh-CN" altLang="en-US" sz="2400">
                <a:solidFill>
                  <a:srgbClr val="007C6A"/>
                </a:solidFill>
              </a:rPr>
              <a:t>以上的版本才可以使用。</a:t>
            </a:r>
          </a:p>
        </p:txBody>
      </p:sp>
    </p:spTree>
    <p:custDataLst>
      <p:tags r:id="rId1"/>
    </p:custDataLst>
    <p:extLst>
      <p:ext uri="{BB962C8B-B14F-4D97-AF65-F5344CB8AC3E}">
        <p14:creationId xmlns:p14="http://schemas.microsoft.com/office/powerpoint/2010/main" val="20335613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a:ln/>
                <a:effectLst>
                  <a:outerShdw blurRad="38100" dist="19050" dir="2700000" algn="tl" rotWithShape="0">
                    <a:schemeClr val="dk1">
                      <a:alpha val="40000"/>
                    </a:schemeClr>
                  </a:outerShdw>
                </a:effectLst>
              </a:rPr>
              <a:t>Redis</a:t>
            </a:r>
            <a:r>
              <a:rPr lang="zh-CN" altLang="en-US" sz="2000">
                <a:ln/>
                <a:effectLst>
                  <a:outerShdw blurRad="38100" dist="19050" dir="2700000" algn="tl" rotWithShape="0">
                    <a:schemeClr val="dk1">
                      <a:alpha val="40000"/>
                    </a:schemeClr>
                  </a:outerShdw>
                </a:effectLst>
              </a:rPr>
              <a:t>事务</a:t>
            </a:r>
            <a:endParaRPr lang="en-US" altLang="zh-CN" sz="2000">
              <a:ln/>
              <a:effectLst>
                <a:outerShdw blurRad="38100" dist="19050" dir="2700000" algn="tl" rotWithShape="0">
                  <a:schemeClr val="dk1">
                    <a:alpha val="40000"/>
                  </a:schemeClr>
                </a:outerShdw>
              </a:effectLst>
            </a:endParaRPr>
          </a:p>
        </p:txBody>
      </p:sp>
      <p:sp>
        <p:nvSpPr>
          <p:cNvPr id="9" name="矩形 8">
            <a:extLst>
              <a:ext uri="{FF2B5EF4-FFF2-40B4-BE49-F238E27FC236}">
                <a16:creationId xmlns:a16="http://schemas.microsoft.com/office/drawing/2014/main" id="{347FFB7C-C8F7-4F98-B8B6-6FA5E62271F5}"/>
              </a:ext>
            </a:extLst>
          </p:cNvPr>
          <p:cNvSpPr/>
          <p:nvPr/>
        </p:nvSpPr>
        <p:spPr>
          <a:xfrm>
            <a:off x="422938" y="400110"/>
            <a:ext cx="5026246" cy="400110"/>
          </a:xfrm>
          <a:prstGeom prst="rect">
            <a:avLst/>
          </a:prstGeom>
        </p:spPr>
        <p:txBody>
          <a:bodyPr wrap="square">
            <a:spAutoFit/>
          </a:bodyPr>
          <a:lstStyle/>
          <a:p>
            <a:r>
              <a:rPr lang="zh-CN" altLang="en-US" sz="2000">
                <a:solidFill>
                  <a:srgbClr val="007C6A"/>
                </a:solidFill>
              </a:rPr>
              <a:t>利用</a:t>
            </a:r>
            <a:r>
              <a:rPr lang="en-US" altLang="zh-CN" sz="2000">
                <a:solidFill>
                  <a:srgbClr val="007C6A"/>
                </a:solidFill>
              </a:rPr>
              <a:t>lua</a:t>
            </a:r>
            <a:r>
              <a:rPr lang="zh-CN" altLang="en-US" sz="2000">
                <a:solidFill>
                  <a:srgbClr val="007C6A"/>
                </a:solidFill>
              </a:rPr>
              <a:t>脚本淘汰用户，解决超卖问题。</a:t>
            </a:r>
          </a:p>
        </p:txBody>
      </p:sp>
      <p:sp>
        <p:nvSpPr>
          <p:cNvPr id="10" name="矩形 9">
            <a:extLst>
              <a:ext uri="{FF2B5EF4-FFF2-40B4-BE49-F238E27FC236}">
                <a16:creationId xmlns:a16="http://schemas.microsoft.com/office/drawing/2014/main" id="{A9D4B146-CB74-4445-88EE-22EED6D3CB49}"/>
              </a:ext>
            </a:extLst>
          </p:cNvPr>
          <p:cNvSpPr/>
          <p:nvPr/>
        </p:nvSpPr>
        <p:spPr>
          <a:xfrm>
            <a:off x="7573895" y="3252875"/>
            <a:ext cx="1213904" cy="592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库存数</a:t>
            </a:r>
            <a:r>
              <a:rPr lang="en-US" altLang="zh-CN"/>
              <a:t>100</a:t>
            </a:r>
            <a:endParaRPr lang="zh-CN" altLang="en-US"/>
          </a:p>
        </p:txBody>
      </p:sp>
      <p:cxnSp>
        <p:nvCxnSpPr>
          <p:cNvPr id="11" name="直接连接符 10">
            <a:extLst>
              <a:ext uri="{FF2B5EF4-FFF2-40B4-BE49-F238E27FC236}">
                <a16:creationId xmlns:a16="http://schemas.microsoft.com/office/drawing/2014/main" id="{F6B1D49D-DBF4-4FC8-BA18-F428080EAD5B}"/>
              </a:ext>
            </a:extLst>
          </p:cNvPr>
          <p:cNvCxnSpPr/>
          <p:nvPr/>
        </p:nvCxnSpPr>
        <p:spPr>
          <a:xfrm flipV="1">
            <a:off x="7156146" y="3583176"/>
            <a:ext cx="485734" cy="2"/>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14" name="流程图: 数据 13">
            <a:extLst>
              <a:ext uri="{FF2B5EF4-FFF2-40B4-BE49-F238E27FC236}">
                <a16:creationId xmlns:a16="http://schemas.microsoft.com/office/drawing/2014/main" id="{725E6A1A-A04E-4224-A782-FBE780963D9E}"/>
              </a:ext>
            </a:extLst>
          </p:cNvPr>
          <p:cNvSpPr/>
          <p:nvPr/>
        </p:nvSpPr>
        <p:spPr>
          <a:xfrm>
            <a:off x="3865523" y="2475580"/>
            <a:ext cx="1555477" cy="2256074"/>
          </a:xfrm>
          <a:prstGeom prst="flowChartInputOutput">
            <a:avLst/>
          </a:prstGeom>
          <a:solidFill>
            <a:srgbClr val="FB9C25"/>
          </a:solidFill>
          <a:ln>
            <a:solidFill>
              <a:srgbClr val="FB9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a:t>
            </a:r>
            <a:r>
              <a:rPr lang="zh-CN" altLang="en-US"/>
              <a:t>、检查是否还有库存</a:t>
            </a:r>
            <a:endParaRPr lang="en-US" altLang="zh-CN"/>
          </a:p>
          <a:p>
            <a:pPr algn="ctr"/>
            <a:r>
              <a:rPr lang="en-US" altLang="zh-CN"/>
              <a:t>2</a:t>
            </a:r>
            <a:r>
              <a:rPr lang="zh-CN" altLang="en-US"/>
              <a:t>、如果有则减</a:t>
            </a:r>
            <a:r>
              <a:rPr lang="en-US" altLang="zh-CN" sz="1400"/>
              <a:t>1</a:t>
            </a:r>
            <a:endParaRPr lang="zh-CN" altLang="en-US" sz="1400"/>
          </a:p>
        </p:txBody>
      </p:sp>
      <p:cxnSp>
        <p:nvCxnSpPr>
          <p:cNvPr id="15" name="直接连接符 14">
            <a:extLst>
              <a:ext uri="{FF2B5EF4-FFF2-40B4-BE49-F238E27FC236}">
                <a16:creationId xmlns:a16="http://schemas.microsoft.com/office/drawing/2014/main" id="{1A7E4206-7709-4D03-84C5-9222E06165FD}"/>
              </a:ext>
            </a:extLst>
          </p:cNvPr>
          <p:cNvCxnSpPr/>
          <p:nvPr/>
        </p:nvCxnSpPr>
        <p:spPr>
          <a:xfrm>
            <a:off x="5313822" y="3538265"/>
            <a:ext cx="496684" cy="21986"/>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16" name="流程图: 数据 15">
            <a:extLst>
              <a:ext uri="{FF2B5EF4-FFF2-40B4-BE49-F238E27FC236}">
                <a16:creationId xmlns:a16="http://schemas.microsoft.com/office/drawing/2014/main" id="{497CDB62-4BD0-4B17-AA17-3657A4E0B957}"/>
              </a:ext>
            </a:extLst>
          </p:cNvPr>
          <p:cNvSpPr/>
          <p:nvPr/>
        </p:nvSpPr>
        <p:spPr>
          <a:xfrm>
            <a:off x="5703328" y="2482003"/>
            <a:ext cx="1555477" cy="2217654"/>
          </a:xfrm>
          <a:prstGeom prst="flowChartInputOutput">
            <a:avLst/>
          </a:prstGeom>
          <a:solidFill>
            <a:srgbClr val="FB9C25"/>
          </a:solidFill>
          <a:ln>
            <a:solidFill>
              <a:srgbClr val="FB9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a:t>
            </a:r>
            <a:r>
              <a:rPr lang="zh-CN" altLang="en-US"/>
              <a:t>、检查是否还有库存</a:t>
            </a:r>
            <a:endParaRPr lang="en-US" altLang="zh-CN"/>
          </a:p>
          <a:p>
            <a:pPr algn="ctr"/>
            <a:r>
              <a:rPr lang="en-US" altLang="zh-CN"/>
              <a:t>2</a:t>
            </a:r>
            <a:r>
              <a:rPr lang="zh-CN" altLang="en-US"/>
              <a:t>、如果有则减</a:t>
            </a:r>
            <a:r>
              <a:rPr lang="en-US" altLang="zh-CN" sz="1400"/>
              <a:t>1</a:t>
            </a:r>
            <a:endParaRPr lang="zh-CN" altLang="en-US" sz="1400"/>
          </a:p>
        </p:txBody>
      </p:sp>
      <p:sp>
        <p:nvSpPr>
          <p:cNvPr id="17" name="矩形 16">
            <a:extLst>
              <a:ext uri="{FF2B5EF4-FFF2-40B4-BE49-F238E27FC236}">
                <a16:creationId xmlns:a16="http://schemas.microsoft.com/office/drawing/2014/main" id="{EF40B4EC-DBBB-4E55-9715-A81F96EB7225}"/>
              </a:ext>
            </a:extLst>
          </p:cNvPr>
          <p:cNvSpPr/>
          <p:nvPr/>
        </p:nvSpPr>
        <p:spPr>
          <a:xfrm>
            <a:off x="6199993" y="2072660"/>
            <a:ext cx="779381" cy="369332"/>
          </a:xfrm>
          <a:prstGeom prst="rect">
            <a:avLst/>
          </a:prstGeom>
        </p:spPr>
        <p:txBody>
          <a:bodyPr wrap="none">
            <a:spAutoFit/>
          </a:bodyPr>
          <a:lstStyle/>
          <a:p>
            <a:r>
              <a:rPr lang="zh-CN" altLang="en-US"/>
              <a:t>用户</a:t>
            </a:r>
            <a:r>
              <a:rPr lang="en-US" altLang="zh-CN"/>
              <a:t>A</a:t>
            </a:r>
            <a:endParaRPr lang="zh-CN" altLang="en-US"/>
          </a:p>
        </p:txBody>
      </p:sp>
      <p:sp>
        <p:nvSpPr>
          <p:cNvPr id="18" name="矩形 17">
            <a:extLst>
              <a:ext uri="{FF2B5EF4-FFF2-40B4-BE49-F238E27FC236}">
                <a16:creationId xmlns:a16="http://schemas.microsoft.com/office/drawing/2014/main" id="{3FA51F2D-F42C-4443-A4F5-5313B21F0BEF}"/>
              </a:ext>
            </a:extLst>
          </p:cNvPr>
          <p:cNvSpPr/>
          <p:nvPr/>
        </p:nvSpPr>
        <p:spPr>
          <a:xfrm>
            <a:off x="104754" y="2516714"/>
            <a:ext cx="771365" cy="369332"/>
          </a:xfrm>
          <a:prstGeom prst="rect">
            <a:avLst/>
          </a:prstGeom>
        </p:spPr>
        <p:txBody>
          <a:bodyPr wrap="none">
            <a:spAutoFit/>
          </a:bodyPr>
          <a:lstStyle/>
          <a:p>
            <a:r>
              <a:rPr lang="zh-CN" altLang="en-US"/>
              <a:t>用户</a:t>
            </a:r>
            <a:r>
              <a:rPr lang="en-US" altLang="zh-CN"/>
              <a:t>B</a:t>
            </a:r>
            <a:endParaRPr lang="zh-CN" altLang="en-US"/>
          </a:p>
        </p:txBody>
      </p:sp>
      <p:sp>
        <p:nvSpPr>
          <p:cNvPr id="19" name="矩形 18">
            <a:extLst>
              <a:ext uri="{FF2B5EF4-FFF2-40B4-BE49-F238E27FC236}">
                <a16:creationId xmlns:a16="http://schemas.microsoft.com/office/drawing/2014/main" id="{5C50946D-3724-40C7-B56C-E25DF115B57E}"/>
              </a:ext>
            </a:extLst>
          </p:cNvPr>
          <p:cNvSpPr/>
          <p:nvPr/>
        </p:nvSpPr>
        <p:spPr>
          <a:xfrm>
            <a:off x="4215226" y="2044811"/>
            <a:ext cx="771365" cy="369332"/>
          </a:xfrm>
          <a:prstGeom prst="rect">
            <a:avLst/>
          </a:prstGeom>
        </p:spPr>
        <p:txBody>
          <a:bodyPr wrap="none">
            <a:spAutoFit/>
          </a:bodyPr>
          <a:lstStyle/>
          <a:p>
            <a:r>
              <a:rPr lang="zh-CN" altLang="en-US"/>
              <a:t>用户</a:t>
            </a:r>
            <a:r>
              <a:rPr lang="en-US" altLang="zh-CN"/>
              <a:t>B</a:t>
            </a:r>
            <a:endParaRPr lang="zh-CN" altLang="en-US"/>
          </a:p>
        </p:txBody>
      </p:sp>
      <p:sp>
        <p:nvSpPr>
          <p:cNvPr id="20" name="矩形 19">
            <a:extLst>
              <a:ext uri="{FF2B5EF4-FFF2-40B4-BE49-F238E27FC236}">
                <a16:creationId xmlns:a16="http://schemas.microsoft.com/office/drawing/2014/main" id="{0128CFB8-7AC1-4696-B648-BE798743B477}"/>
              </a:ext>
            </a:extLst>
          </p:cNvPr>
          <p:cNvSpPr/>
          <p:nvPr/>
        </p:nvSpPr>
        <p:spPr>
          <a:xfrm>
            <a:off x="3912873" y="800220"/>
            <a:ext cx="5026246" cy="1015663"/>
          </a:xfrm>
          <a:prstGeom prst="rect">
            <a:avLst/>
          </a:prstGeom>
        </p:spPr>
        <p:txBody>
          <a:bodyPr wrap="square">
            <a:spAutoFit/>
          </a:bodyPr>
          <a:lstStyle/>
          <a:p>
            <a:r>
              <a:rPr lang="en-US" altLang="zh-CN" sz="2000" dirty="0" err="1">
                <a:solidFill>
                  <a:srgbClr val="007C6A"/>
                </a:solidFill>
              </a:rPr>
              <a:t>redis</a:t>
            </a:r>
            <a:r>
              <a:rPr lang="en-US" altLang="zh-CN" sz="2000" dirty="0">
                <a:solidFill>
                  <a:srgbClr val="007C6A"/>
                </a:solidFill>
              </a:rPr>
              <a:t> 2.6</a:t>
            </a:r>
            <a:r>
              <a:rPr lang="zh-CN" altLang="en-US" sz="2000" dirty="0">
                <a:solidFill>
                  <a:srgbClr val="007C6A"/>
                </a:solidFill>
              </a:rPr>
              <a:t>版本以后，通过</a:t>
            </a:r>
            <a:r>
              <a:rPr lang="en-US" altLang="zh-CN" sz="2000" dirty="0" err="1">
                <a:solidFill>
                  <a:srgbClr val="007C6A"/>
                </a:solidFill>
              </a:rPr>
              <a:t>lua</a:t>
            </a:r>
            <a:r>
              <a:rPr lang="zh-CN" altLang="en-US" sz="2000" dirty="0">
                <a:solidFill>
                  <a:srgbClr val="007C6A"/>
                </a:solidFill>
              </a:rPr>
              <a:t>脚本解决争抢问题，实际上是</a:t>
            </a:r>
            <a:r>
              <a:rPr lang="en-US" altLang="zh-CN" sz="2000" dirty="0" err="1">
                <a:solidFill>
                  <a:srgbClr val="007C6A"/>
                </a:solidFill>
              </a:rPr>
              <a:t>redis</a:t>
            </a:r>
            <a:r>
              <a:rPr lang="en-US" altLang="zh-CN" sz="2000" dirty="0">
                <a:solidFill>
                  <a:srgbClr val="007C6A"/>
                </a:solidFill>
              </a:rPr>
              <a:t> </a:t>
            </a:r>
            <a:r>
              <a:rPr lang="zh-CN" altLang="en-US" sz="2000" dirty="0">
                <a:solidFill>
                  <a:srgbClr val="007C6A"/>
                </a:solidFill>
              </a:rPr>
              <a:t>利用其单线程的特性，用任务队列的方式解决多任务并发问题。</a:t>
            </a:r>
          </a:p>
        </p:txBody>
      </p:sp>
      <p:sp>
        <p:nvSpPr>
          <p:cNvPr id="21" name="流程图: 数据 20">
            <a:extLst>
              <a:ext uri="{FF2B5EF4-FFF2-40B4-BE49-F238E27FC236}">
                <a16:creationId xmlns:a16="http://schemas.microsoft.com/office/drawing/2014/main" id="{926F5E0E-650F-4B40-B3B2-6A36D0A445E3}"/>
              </a:ext>
            </a:extLst>
          </p:cNvPr>
          <p:cNvSpPr/>
          <p:nvPr/>
        </p:nvSpPr>
        <p:spPr>
          <a:xfrm>
            <a:off x="1974296" y="2475580"/>
            <a:ext cx="1555477" cy="2256074"/>
          </a:xfrm>
          <a:prstGeom prst="flowChartInputOutput">
            <a:avLst/>
          </a:prstGeom>
          <a:solidFill>
            <a:srgbClr val="FB9C25"/>
          </a:solidFill>
          <a:ln>
            <a:solidFill>
              <a:srgbClr val="FB9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a:t>
            </a:r>
            <a:r>
              <a:rPr lang="zh-CN" altLang="en-US"/>
              <a:t>、检查是否还有库存</a:t>
            </a:r>
            <a:endParaRPr lang="en-US" altLang="zh-CN"/>
          </a:p>
          <a:p>
            <a:pPr algn="ctr"/>
            <a:r>
              <a:rPr lang="en-US" altLang="zh-CN"/>
              <a:t>2</a:t>
            </a:r>
            <a:r>
              <a:rPr lang="zh-CN" altLang="en-US"/>
              <a:t>、如果有则减</a:t>
            </a:r>
            <a:r>
              <a:rPr lang="en-US" altLang="zh-CN" sz="1400"/>
              <a:t>1</a:t>
            </a:r>
            <a:endParaRPr lang="zh-CN" altLang="en-US" sz="1400"/>
          </a:p>
        </p:txBody>
      </p:sp>
      <p:cxnSp>
        <p:nvCxnSpPr>
          <p:cNvPr id="22" name="直接连接符 21">
            <a:extLst>
              <a:ext uri="{FF2B5EF4-FFF2-40B4-BE49-F238E27FC236}">
                <a16:creationId xmlns:a16="http://schemas.microsoft.com/office/drawing/2014/main" id="{FF3E1D64-EA59-42A8-8637-CB272D2AA7E7}"/>
              </a:ext>
            </a:extLst>
          </p:cNvPr>
          <p:cNvCxnSpPr/>
          <p:nvPr/>
        </p:nvCxnSpPr>
        <p:spPr>
          <a:xfrm>
            <a:off x="3442882" y="3569544"/>
            <a:ext cx="469991" cy="0"/>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7D0A6C39-51A4-4970-9815-E75692FEB294}"/>
              </a:ext>
            </a:extLst>
          </p:cNvPr>
          <p:cNvSpPr/>
          <p:nvPr/>
        </p:nvSpPr>
        <p:spPr>
          <a:xfrm>
            <a:off x="2498170" y="2096045"/>
            <a:ext cx="769763" cy="369332"/>
          </a:xfrm>
          <a:prstGeom prst="rect">
            <a:avLst/>
          </a:prstGeom>
        </p:spPr>
        <p:txBody>
          <a:bodyPr wrap="none">
            <a:spAutoFit/>
          </a:bodyPr>
          <a:lstStyle/>
          <a:p>
            <a:r>
              <a:rPr lang="zh-CN" altLang="en-US"/>
              <a:t>用户</a:t>
            </a:r>
            <a:r>
              <a:rPr lang="en-US" altLang="zh-CN"/>
              <a:t>C</a:t>
            </a:r>
            <a:endParaRPr lang="zh-CN" altLang="en-US"/>
          </a:p>
        </p:txBody>
      </p:sp>
      <p:sp>
        <p:nvSpPr>
          <p:cNvPr id="24" name="矩形 23">
            <a:extLst>
              <a:ext uri="{FF2B5EF4-FFF2-40B4-BE49-F238E27FC236}">
                <a16:creationId xmlns:a16="http://schemas.microsoft.com/office/drawing/2014/main" id="{CCB67C21-7F2B-4270-BC56-34BAB3ABC54B}"/>
              </a:ext>
            </a:extLst>
          </p:cNvPr>
          <p:cNvSpPr/>
          <p:nvPr/>
        </p:nvSpPr>
        <p:spPr>
          <a:xfrm>
            <a:off x="503996" y="1526855"/>
            <a:ext cx="769763" cy="369332"/>
          </a:xfrm>
          <a:prstGeom prst="rect">
            <a:avLst/>
          </a:prstGeom>
        </p:spPr>
        <p:txBody>
          <a:bodyPr wrap="none">
            <a:spAutoFit/>
          </a:bodyPr>
          <a:lstStyle/>
          <a:p>
            <a:r>
              <a:rPr lang="zh-CN" altLang="en-US"/>
              <a:t>用户</a:t>
            </a:r>
            <a:r>
              <a:rPr lang="en-US" altLang="zh-CN"/>
              <a:t>C</a:t>
            </a:r>
            <a:endParaRPr lang="zh-CN" altLang="en-US"/>
          </a:p>
        </p:txBody>
      </p:sp>
      <p:sp>
        <p:nvSpPr>
          <p:cNvPr id="25" name="矩形 24">
            <a:extLst>
              <a:ext uri="{FF2B5EF4-FFF2-40B4-BE49-F238E27FC236}">
                <a16:creationId xmlns:a16="http://schemas.microsoft.com/office/drawing/2014/main" id="{B5FF9A74-9CBF-4A37-8BE6-0BE15F9188D5}"/>
              </a:ext>
            </a:extLst>
          </p:cNvPr>
          <p:cNvSpPr/>
          <p:nvPr/>
        </p:nvSpPr>
        <p:spPr>
          <a:xfrm>
            <a:off x="109496" y="3631750"/>
            <a:ext cx="779381" cy="369332"/>
          </a:xfrm>
          <a:prstGeom prst="rect">
            <a:avLst/>
          </a:prstGeom>
        </p:spPr>
        <p:txBody>
          <a:bodyPr wrap="none">
            <a:spAutoFit/>
          </a:bodyPr>
          <a:lstStyle/>
          <a:p>
            <a:r>
              <a:rPr lang="zh-CN" altLang="en-US"/>
              <a:t>用户</a:t>
            </a:r>
            <a:r>
              <a:rPr lang="en-US" altLang="zh-CN"/>
              <a:t>A</a:t>
            </a:r>
            <a:endParaRPr lang="zh-CN" altLang="en-US"/>
          </a:p>
        </p:txBody>
      </p:sp>
      <p:cxnSp>
        <p:nvCxnSpPr>
          <p:cNvPr id="26" name="直接连接符 25">
            <a:extLst>
              <a:ext uri="{FF2B5EF4-FFF2-40B4-BE49-F238E27FC236}">
                <a16:creationId xmlns:a16="http://schemas.microsoft.com/office/drawing/2014/main" id="{98B65EFA-4E32-4C0F-AE95-DFC1D360920C}"/>
              </a:ext>
            </a:extLst>
          </p:cNvPr>
          <p:cNvCxnSpPr/>
          <p:nvPr/>
        </p:nvCxnSpPr>
        <p:spPr>
          <a:xfrm>
            <a:off x="1115512" y="1896187"/>
            <a:ext cx="490907" cy="989859"/>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BA4F1F8B-99C9-4E40-9C79-4D16D27B1E7E}"/>
              </a:ext>
            </a:extLst>
          </p:cNvPr>
          <p:cNvCxnSpPr/>
          <p:nvPr/>
        </p:nvCxnSpPr>
        <p:spPr>
          <a:xfrm>
            <a:off x="803768" y="2874302"/>
            <a:ext cx="802651" cy="287770"/>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299ACA28-5CC1-4AC8-A0C8-D3D6E65E1845}"/>
              </a:ext>
            </a:extLst>
          </p:cNvPr>
          <p:cNvCxnSpPr/>
          <p:nvPr/>
        </p:nvCxnSpPr>
        <p:spPr>
          <a:xfrm flipV="1">
            <a:off x="949056" y="3560251"/>
            <a:ext cx="458778" cy="194323"/>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348763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1000"/>
                                        <p:tgtEl>
                                          <p:spTgt spid="24"/>
                                        </p:tgtEl>
                                      </p:cBhvr>
                                    </p:animEffect>
                                  </p:childTnLst>
                                </p:cTn>
                              </p:par>
                              <p:par>
                                <p:cTn id="8" presetID="22" presetClass="entr" presetSubtype="8"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left)">
                                      <p:cBhvr>
                                        <p:cTn id="10" dur="1000"/>
                                        <p:tgtEl>
                                          <p:spTgt spid="2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left)">
                                      <p:cBhvr>
                                        <p:cTn id="13" dur="1000"/>
                                        <p:tgtEl>
                                          <p:spTgt spid="18"/>
                                        </p:tgtEl>
                                      </p:cBhvr>
                                    </p:animEffect>
                                  </p:childTnLst>
                                </p:cTn>
                              </p:par>
                              <p:par>
                                <p:cTn id="14" presetID="22" presetClass="entr" presetSubtype="8" fill="hold"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wipe(left)">
                                      <p:cBhvr>
                                        <p:cTn id="16" dur="1000"/>
                                        <p:tgtEl>
                                          <p:spTgt spid="27"/>
                                        </p:tgtEl>
                                      </p:cBhvr>
                                    </p:animEffect>
                                  </p:childTnLst>
                                </p:cTn>
                              </p:par>
                              <p:par>
                                <p:cTn id="17" presetID="2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wipe(left)">
                                      <p:cBhvr>
                                        <p:cTn id="19" dur="1000"/>
                                        <p:tgtEl>
                                          <p:spTgt spid="28"/>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left)">
                                      <p:cBhvr>
                                        <p:cTn id="22" dur="10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1000"/>
                                        <p:tgtEl>
                                          <p:spTgt spid="10"/>
                                        </p:tgtEl>
                                      </p:cBhvr>
                                    </p:animEffect>
                                  </p:childTnLst>
                                </p:cTn>
                              </p:par>
                              <p:par>
                                <p:cTn id="28" presetID="22" presetClass="entr" presetSubtype="8" fill="hold"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left)">
                                      <p:cBhvr>
                                        <p:cTn id="30" dur="10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left)">
                                      <p:cBhvr>
                                        <p:cTn id="35" dur="1000"/>
                                        <p:tgtEl>
                                          <p:spTgt spid="23"/>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wipe(left)">
                                      <p:cBhvr>
                                        <p:cTn id="38" dur="1000"/>
                                        <p:tgtEl>
                                          <p:spTgt spid="21"/>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left)">
                                      <p:cBhvr>
                                        <p:cTn id="41" dur="1000"/>
                                        <p:tgtEl>
                                          <p:spTgt spid="19"/>
                                        </p:tgtEl>
                                      </p:cBhvr>
                                    </p:animEffect>
                                  </p:childTnLst>
                                </p:cTn>
                              </p:par>
                              <p:par>
                                <p:cTn id="42" presetID="22" presetClass="entr" presetSubtype="8" fill="hold"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left)">
                                      <p:cBhvr>
                                        <p:cTn id="44" dur="1000"/>
                                        <p:tgtEl>
                                          <p:spTgt spid="22"/>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left)">
                                      <p:cBhvr>
                                        <p:cTn id="47" dur="1000"/>
                                        <p:tgtEl>
                                          <p:spTgt spid="14"/>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wipe(left)">
                                      <p:cBhvr>
                                        <p:cTn id="50" dur="1000"/>
                                        <p:tgtEl>
                                          <p:spTgt spid="17"/>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wipe(left)">
                                      <p:cBhvr>
                                        <p:cTn id="53" dur="1000"/>
                                        <p:tgtEl>
                                          <p:spTgt spid="16"/>
                                        </p:tgtEl>
                                      </p:cBhvr>
                                    </p:animEffect>
                                  </p:childTnLst>
                                </p:cTn>
                              </p:par>
                              <p:par>
                                <p:cTn id="54" presetID="22" presetClass="entr" presetSubtype="8" fill="hold"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wipe(left)">
                                      <p:cBhvr>
                                        <p:cTn id="56"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P spid="16" grpId="0" animBg="1"/>
      <p:bldP spid="17" grpId="0"/>
      <p:bldP spid="18" grpId="0"/>
      <p:bldP spid="19" grpId="0"/>
      <p:bldP spid="21" grpId="0" animBg="1"/>
      <p:bldP spid="23" grpId="0"/>
      <p:bldP spid="24" grpId="0"/>
      <p:bldP spid="25" grpId="0"/>
    </p:bldLst>
  </p:timing>
</p:sld>
</file>

<file path=ppt/slides/slide64.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33" name="矩形 32">
            <a:extLst>
              <a:ext uri="{FF2B5EF4-FFF2-40B4-BE49-F238E27FC236}">
                <a16:creationId xmlns:a16="http://schemas.microsoft.com/office/drawing/2014/main" id="{3B5855A4-3BD7-4E6F-9C1E-FF4A86EE8B01}"/>
              </a:ext>
            </a:extLst>
          </p:cNvPr>
          <p:cNvSpPr/>
          <p:nvPr/>
        </p:nvSpPr>
        <p:spPr>
          <a:xfrm>
            <a:off x="2618359" y="1071926"/>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37260" y="429260"/>
            <a:ext cx="1402080" cy="829945"/>
          </a:xfrm>
          <a:prstGeom prst="rect">
            <a:avLst/>
          </a:prstGeom>
          <a:noFill/>
          <a:ln>
            <a:noFill/>
          </a:ln>
        </p:spPr>
        <p:txBody>
          <a:bodyPr wrap="square" rtlCol="0" anchor="t">
            <a:spAutoFit/>
          </a:bodyPr>
          <a:lstStyle/>
          <a:p>
            <a:pPr algn="ctr"/>
            <a:r>
              <a:rPr lang="zh-CN" altLang="en-US" sz="4800" b="1">
                <a:ln/>
                <a:solidFill>
                  <a:schemeClr val="bg1"/>
                </a:solidFill>
                <a:effectLst>
                  <a:outerShdw blurRad="38100" dist="19050" dir="2700000" algn="tl" rotWithShape="0">
                    <a:schemeClr val="dk1">
                      <a:alpha val="40000"/>
                    </a:schemeClr>
                  </a:outerShdw>
                </a:effectLst>
              </a:rPr>
              <a:t>目录</a:t>
            </a:r>
          </a:p>
        </p:txBody>
      </p:sp>
      <p:sp>
        <p:nvSpPr>
          <p:cNvPr id="6" name="矩形 5"/>
          <p:cNvSpPr/>
          <p:nvPr/>
        </p:nvSpPr>
        <p:spPr>
          <a:xfrm>
            <a:off x="2613407" y="72163"/>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613407" y="559943"/>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对角圆角矩形 10"/>
          <p:cNvSpPr/>
          <p:nvPr/>
        </p:nvSpPr>
        <p:spPr>
          <a:xfrm>
            <a:off x="3409061" y="121158"/>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对角圆角矩形 12"/>
          <p:cNvSpPr/>
          <p:nvPr/>
        </p:nvSpPr>
        <p:spPr>
          <a:xfrm>
            <a:off x="3409061" y="626618"/>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chemeClr val="bg1"/>
                </a:solidFill>
                <a:effectLst>
                  <a:outerShdw blurRad="38100" dist="19050" dir="2700000" algn="tl" rotWithShape="0">
                    <a:schemeClr val="dk1">
                      <a:alpha val="40000"/>
                    </a:schemeClr>
                  </a:outerShdw>
                </a:effectLst>
                <a:sym typeface="+mn-ea"/>
              </a:rPr>
              <a:t>Redis</a:t>
            </a:r>
            <a:r>
              <a:rPr lang="zh-CN" altLang="en-US" sz="2000" dirty="0" smtClean="0">
                <a:solidFill>
                  <a:schemeClr val="bg1"/>
                </a:solidFill>
                <a:effectLst>
                  <a:outerShdw blurRad="38100" dist="19050" dir="2700000" algn="tl" rotWithShape="0">
                    <a:schemeClr val="dk1">
                      <a:alpha val="40000"/>
                    </a:schemeClr>
                  </a:outerShdw>
                </a:effectLst>
                <a:sym typeface="+mn-ea"/>
              </a:rPr>
              <a:t>简介 </a:t>
            </a:r>
            <a:r>
              <a:rPr lang="en-US" altLang="zh-CN" sz="2000" dirty="0" smtClean="0">
                <a:solidFill>
                  <a:schemeClr val="bg1"/>
                </a:solidFill>
                <a:effectLst>
                  <a:outerShdw blurRad="38100" dist="19050" dir="2700000" algn="tl" rotWithShape="0">
                    <a:schemeClr val="dk1">
                      <a:alpha val="40000"/>
                    </a:schemeClr>
                  </a:outerShdw>
                </a:effectLst>
                <a:sym typeface="+mn-ea"/>
              </a:rPr>
              <a:t>&amp; </a:t>
            </a:r>
            <a:r>
              <a:rPr lang="zh-CN" altLang="en-US" sz="2000" dirty="0" smtClean="0">
                <a:solidFill>
                  <a:schemeClr val="bg1"/>
                </a:solidFill>
                <a:effectLst>
                  <a:outerShdw blurRad="38100" dist="19050" dir="2700000" algn="tl" rotWithShape="0">
                    <a:schemeClr val="dk1">
                      <a:alpha val="40000"/>
                    </a:schemeClr>
                  </a:outerShdw>
                </a:effectLst>
                <a:sym typeface="+mn-ea"/>
              </a:rPr>
              <a:t>安装</a:t>
            </a:r>
            <a:endParaRPr lang="zh-CN" altLang="en-US" sz="2000" dirty="0"/>
          </a:p>
        </p:txBody>
      </p:sp>
      <p:sp>
        <p:nvSpPr>
          <p:cNvPr id="16" name="矩形 15"/>
          <p:cNvSpPr/>
          <p:nvPr/>
        </p:nvSpPr>
        <p:spPr>
          <a:xfrm>
            <a:off x="2591182" y="-18795"/>
            <a:ext cx="415290" cy="584775"/>
          </a:xfrm>
          <a:prstGeom prst="rect">
            <a:avLst/>
          </a:prstGeom>
          <a:noFill/>
          <a:ln>
            <a:noFill/>
          </a:ln>
        </p:spPr>
        <p:txBody>
          <a:bodyPr wrap="square" rtlCol="0" anchor="t">
            <a:spAutoFit/>
          </a:bodyPr>
          <a:lstStyle/>
          <a:p>
            <a:pPr algn="ctr"/>
            <a:r>
              <a:rPr lang="en-US" altLang="zh-CN" sz="3200" b="1">
                <a:ln/>
                <a:solidFill>
                  <a:schemeClr val="bg1"/>
                </a:solidFill>
                <a:effectLst>
                  <a:outerShdw blurRad="38100" dist="19050" dir="2700000" algn="tl" rotWithShape="0">
                    <a:schemeClr val="dk1">
                      <a:alpha val="40000"/>
                    </a:schemeClr>
                  </a:outerShdw>
                </a:effectLst>
              </a:rPr>
              <a:t>1</a:t>
            </a:r>
          </a:p>
        </p:txBody>
      </p:sp>
      <p:sp>
        <p:nvSpPr>
          <p:cNvPr id="17" name="矩形 16"/>
          <p:cNvSpPr/>
          <p:nvPr/>
        </p:nvSpPr>
        <p:spPr>
          <a:xfrm>
            <a:off x="2600707" y="468503"/>
            <a:ext cx="405766" cy="584775"/>
          </a:xfrm>
          <a:prstGeom prst="rect">
            <a:avLst/>
          </a:prstGeom>
          <a:noFill/>
          <a:ln>
            <a:noFill/>
          </a:ln>
        </p:spPr>
        <p:txBody>
          <a:bodyPr wrap="square" rtlCol="0" anchor="t">
            <a:spAutoFit/>
          </a:bodyPr>
          <a:lstStyle/>
          <a:p>
            <a:pPr algn="ctr"/>
            <a:r>
              <a:rPr lang="en-US" altLang="zh-CN" sz="3200" b="1">
                <a:ln/>
                <a:solidFill>
                  <a:schemeClr val="bg1"/>
                </a:solidFill>
                <a:effectLst>
                  <a:outerShdw blurRad="38100" dist="19050" dir="2700000" algn="tl" rotWithShape="0">
                    <a:schemeClr val="dk1">
                      <a:alpha val="40000"/>
                    </a:schemeClr>
                  </a:outerShdw>
                </a:effectLst>
              </a:rPr>
              <a:t>2</a:t>
            </a:r>
          </a:p>
        </p:txBody>
      </p:sp>
      <p:sp>
        <p:nvSpPr>
          <p:cNvPr id="18" name="矩形 17"/>
          <p:cNvSpPr/>
          <p:nvPr/>
        </p:nvSpPr>
        <p:spPr>
          <a:xfrm>
            <a:off x="2535873" y="968528"/>
            <a:ext cx="598805" cy="584775"/>
          </a:xfrm>
          <a:prstGeom prst="rect">
            <a:avLst/>
          </a:prstGeom>
          <a:noFill/>
          <a:ln>
            <a:noFill/>
          </a:ln>
        </p:spPr>
        <p:txBody>
          <a:bodyPr wrap="square" rtlCol="0" anchor="t">
            <a:spAutoFit/>
          </a:bodyPr>
          <a:lstStyle/>
          <a:p>
            <a:pPr algn="ctr"/>
            <a:r>
              <a:rPr lang="en-US" altLang="zh-CN" sz="3200" b="1">
                <a:ln/>
                <a:solidFill>
                  <a:schemeClr val="bg1"/>
                </a:solidFill>
                <a:effectLst>
                  <a:outerShdw blurRad="38100" dist="19050" dir="2700000" algn="tl" rotWithShape="0">
                    <a:schemeClr val="dk1">
                      <a:alpha val="40000"/>
                    </a:schemeClr>
                  </a:outerShdw>
                </a:effectLst>
              </a:rPr>
              <a:t>3</a:t>
            </a:r>
          </a:p>
        </p:txBody>
      </p:sp>
      <p:sp>
        <p:nvSpPr>
          <p:cNvPr id="20" name="矩形 19"/>
          <p:cNvSpPr/>
          <p:nvPr/>
        </p:nvSpPr>
        <p:spPr>
          <a:xfrm>
            <a:off x="3694048" y="97320"/>
            <a:ext cx="2542032" cy="400110"/>
          </a:xfrm>
          <a:prstGeom prst="rect">
            <a:avLst/>
          </a:prstGeom>
          <a:noFill/>
          <a:ln>
            <a:noFill/>
          </a:ln>
        </p:spPr>
        <p:txBody>
          <a:bodyPr wrap="square" rtlCol="0" anchor="t">
            <a:spAutoFit/>
          </a:bodyPr>
          <a:lstStyle/>
          <a:p>
            <a:pPr algn="ctr"/>
            <a:r>
              <a:rPr lang="en-US" altLang="zh-CN" sz="2000">
                <a:ln/>
                <a:solidFill>
                  <a:schemeClr val="bg1"/>
                </a:solidFill>
                <a:effectLst>
                  <a:outerShdw blurRad="38100" dist="19050" dir="2700000" algn="tl" rotWithShape="0">
                    <a:schemeClr val="dk1">
                      <a:alpha val="40000"/>
                    </a:schemeClr>
                  </a:outerShdw>
                </a:effectLst>
              </a:rPr>
              <a:t>NoSQL</a:t>
            </a:r>
            <a:r>
              <a:rPr lang="zh-CN" altLang="en-US" sz="2000">
                <a:ln/>
                <a:solidFill>
                  <a:schemeClr val="bg1"/>
                </a:solidFill>
                <a:effectLst>
                  <a:outerShdw blurRad="38100" dist="19050" dir="2700000" algn="tl" rotWithShape="0">
                    <a:schemeClr val="dk1">
                      <a:alpha val="40000"/>
                    </a:schemeClr>
                  </a:outerShdw>
                </a:effectLst>
              </a:rPr>
              <a:t>数据库简介</a:t>
            </a:r>
          </a:p>
        </p:txBody>
      </p:sp>
      <p:sp>
        <p:nvSpPr>
          <p:cNvPr id="35" name="对角圆角矩形 10">
            <a:extLst>
              <a:ext uri="{FF2B5EF4-FFF2-40B4-BE49-F238E27FC236}">
                <a16:creationId xmlns:a16="http://schemas.microsoft.com/office/drawing/2014/main" id="{BA126F65-E118-4CB8-8206-56869A13DF4A}"/>
              </a:ext>
            </a:extLst>
          </p:cNvPr>
          <p:cNvSpPr/>
          <p:nvPr/>
        </p:nvSpPr>
        <p:spPr>
          <a:xfrm>
            <a:off x="3426523" y="1103566"/>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9E5A37C4-6387-417D-A285-F92A448049F7}"/>
              </a:ext>
            </a:extLst>
          </p:cNvPr>
          <p:cNvSpPr/>
          <p:nvPr/>
        </p:nvSpPr>
        <p:spPr>
          <a:xfrm>
            <a:off x="3715574" y="1091547"/>
            <a:ext cx="2498979" cy="400110"/>
          </a:xfrm>
          <a:prstGeom prst="rect">
            <a:avLst/>
          </a:prstGeom>
          <a:noFill/>
          <a:ln>
            <a:noFill/>
          </a:ln>
        </p:spPr>
        <p:txBody>
          <a:bodyPr wrap="square" rtlCol="0" anchor="t">
            <a:spAutoFit/>
          </a:bodyPr>
          <a:lstStyle/>
          <a:p>
            <a:pPr algn="ctr"/>
            <a:r>
              <a:rPr lang="en-US" altLang="zh-CN" sz="2000" b="1">
                <a:ln/>
                <a:solidFill>
                  <a:schemeClr val="bg1"/>
                </a:solidFill>
                <a:effectLst>
                  <a:outerShdw blurRad="38100" dist="19050" dir="2700000" algn="tl" rotWithShape="0">
                    <a:schemeClr val="dk1">
                      <a:alpha val="40000"/>
                    </a:schemeClr>
                  </a:outerShdw>
                </a:effectLst>
              </a:rPr>
              <a:t>Redis</a:t>
            </a:r>
            <a:r>
              <a:rPr lang="zh-CN" altLang="en-US" sz="2000" b="1">
                <a:ln/>
                <a:solidFill>
                  <a:schemeClr val="bg1"/>
                </a:solidFill>
                <a:effectLst>
                  <a:outerShdw blurRad="38100" dist="19050" dir="2700000" algn="tl" rotWithShape="0">
                    <a:schemeClr val="dk1">
                      <a:alpha val="40000"/>
                    </a:schemeClr>
                  </a:outerShdw>
                </a:effectLst>
              </a:rPr>
              <a:t>五大数据类型</a:t>
            </a:r>
          </a:p>
        </p:txBody>
      </p:sp>
      <p:sp>
        <p:nvSpPr>
          <p:cNvPr id="37" name="矩形 36">
            <a:extLst>
              <a:ext uri="{FF2B5EF4-FFF2-40B4-BE49-F238E27FC236}">
                <a16:creationId xmlns:a16="http://schemas.microsoft.com/office/drawing/2014/main" id="{502AD45E-B2DF-4006-A2DE-FA6FCD08EFDD}"/>
              </a:ext>
            </a:extLst>
          </p:cNvPr>
          <p:cNvSpPr/>
          <p:nvPr/>
        </p:nvSpPr>
        <p:spPr>
          <a:xfrm>
            <a:off x="2619503" y="1517015"/>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对角圆角矩形 12">
            <a:extLst>
              <a:ext uri="{FF2B5EF4-FFF2-40B4-BE49-F238E27FC236}">
                <a16:creationId xmlns:a16="http://schemas.microsoft.com/office/drawing/2014/main" id="{3E6C64D6-FA2A-4CDB-BF93-7A45498C8245}"/>
              </a:ext>
            </a:extLst>
          </p:cNvPr>
          <p:cNvSpPr/>
          <p:nvPr/>
        </p:nvSpPr>
        <p:spPr>
          <a:xfrm>
            <a:off x="3415157" y="1583690"/>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chemeClr val="bg1"/>
                </a:solidFill>
                <a:effectLst>
                  <a:outerShdw blurRad="38100" dist="19050" dir="2700000" algn="tl" rotWithShape="0">
                    <a:schemeClr val="dk1">
                      <a:alpha val="40000"/>
                    </a:schemeClr>
                  </a:outerShdw>
                </a:effectLst>
                <a:sym typeface="+mn-ea"/>
              </a:rPr>
              <a:t>Redis</a:t>
            </a:r>
            <a:r>
              <a:rPr lang="zh-CN" altLang="en-US" sz="2000">
                <a:solidFill>
                  <a:schemeClr val="bg1"/>
                </a:solidFill>
                <a:effectLst>
                  <a:outerShdw blurRad="38100" dist="19050" dir="2700000" algn="tl" rotWithShape="0">
                    <a:schemeClr val="dk1">
                      <a:alpha val="40000"/>
                    </a:schemeClr>
                  </a:outerShdw>
                </a:effectLst>
                <a:sym typeface="+mn-ea"/>
              </a:rPr>
              <a:t>相关配置</a:t>
            </a:r>
            <a:endParaRPr lang="zh-CN" altLang="en-US" sz="2000"/>
          </a:p>
        </p:txBody>
      </p:sp>
      <p:sp>
        <p:nvSpPr>
          <p:cNvPr id="39" name="矩形 38">
            <a:extLst>
              <a:ext uri="{FF2B5EF4-FFF2-40B4-BE49-F238E27FC236}">
                <a16:creationId xmlns:a16="http://schemas.microsoft.com/office/drawing/2014/main" id="{A75A78ED-ABC0-4DCE-B48B-5F8ED2C708D8}"/>
              </a:ext>
            </a:extLst>
          </p:cNvPr>
          <p:cNvSpPr/>
          <p:nvPr/>
        </p:nvSpPr>
        <p:spPr>
          <a:xfrm>
            <a:off x="2606803" y="1425575"/>
            <a:ext cx="405766" cy="584775"/>
          </a:xfrm>
          <a:prstGeom prst="rect">
            <a:avLst/>
          </a:prstGeom>
          <a:noFill/>
          <a:ln>
            <a:noFill/>
          </a:ln>
        </p:spPr>
        <p:txBody>
          <a:bodyPr wrap="square" rtlCol="0" anchor="t">
            <a:spAutoFit/>
          </a:bodyPr>
          <a:lstStyle/>
          <a:p>
            <a:pPr algn="ctr"/>
            <a:r>
              <a:rPr lang="en-US" altLang="zh-CN" sz="3200" b="1">
                <a:ln/>
                <a:solidFill>
                  <a:schemeClr val="bg1"/>
                </a:solidFill>
                <a:effectLst>
                  <a:outerShdw blurRad="38100" dist="19050" dir="2700000" algn="tl" rotWithShape="0">
                    <a:schemeClr val="dk1">
                      <a:alpha val="40000"/>
                    </a:schemeClr>
                  </a:outerShdw>
                </a:effectLst>
              </a:rPr>
              <a:t>4</a:t>
            </a:r>
          </a:p>
        </p:txBody>
      </p:sp>
      <p:sp>
        <p:nvSpPr>
          <p:cNvPr id="40" name="矩形 39">
            <a:extLst>
              <a:ext uri="{FF2B5EF4-FFF2-40B4-BE49-F238E27FC236}">
                <a16:creationId xmlns:a16="http://schemas.microsoft.com/office/drawing/2014/main" id="{DAE290E9-BD61-4CD0-BECA-D58129866430}"/>
              </a:ext>
            </a:extLst>
          </p:cNvPr>
          <p:cNvSpPr/>
          <p:nvPr/>
        </p:nvSpPr>
        <p:spPr>
          <a:xfrm>
            <a:off x="2612263" y="2028998"/>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BBC2494D-4C3D-41FD-848B-3AAED1B09D69}"/>
              </a:ext>
            </a:extLst>
          </p:cNvPr>
          <p:cNvSpPr/>
          <p:nvPr/>
        </p:nvSpPr>
        <p:spPr>
          <a:xfrm>
            <a:off x="2529777" y="1925600"/>
            <a:ext cx="598805" cy="584775"/>
          </a:xfrm>
          <a:prstGeom prst="rect">
            <a:avLst/>
          </a:prstGeom>
          <a:noFill/>
          <a:ln>
            <a:noFill/>
          </a:ln>
        </p:spPr>
        <p:txBody>
          <a:bodyPr wrap="square" rtlCol="0" anchor="t">
            <a:spAutoFit/>
          </a:bodyPr>
          <a:lstStyle/>
          <a:p>
            <a:pPr algn="ctr"/>
            <a:r>
              <a:rPr lang="en-US" altLang="zh-CN" sz="3200" b="1">
                <a:ln/>
                <a:solidFill>
                  <a:schemeClr val="bg1"/>
                </a:solidFill>
                <a:effectLst>
                  <a:outerShdw blurRad="38100" dist="19050" dir="2700000" algn="tl" rotWithShape="0">
                    <a:schemeClr val="dk1">
                      <a:alpha val="40000"/>
                    </a:schemeClr>
                  </a:outerShdw>
                </a:effectLst>
              </a:rPr>
              <a:t>5</a:t>
            </a:r>
          </a:p>
        </p:txBody>
      </p:sp>
      <p:sp>
        <p:nvSpPr>
          <p:cNvPr id="42" name="对角圆角矩形 10">
            <a:extLst>
              <a:ext uri="{FF2B5EF4-FFF2-40B4-BE49-F238E27FC236}">
                <a16:creationId xmlns:a16="http://schemas.microsoft.com/office/drawing/2014/main" id="{54F94325-EE7E-4C5B-809D-A9A84CEFCCF6}"/>
              </a:ext>
            </a:extLst>
          </p:cNvPr>
          <p:cNvSpPr/>
          <p:nvPr/>
        </p:nvSpPr>
        <p:spPr>
          <a:xfrm>
            <a:off x="3420427" y="2060638"/>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34F1762F-DCB8-4438-B0B9-9A94164587B7}"/>
              </a:ext>
            </a:extLst>
          </p:cNvPr>
          <p:cNvSpPr/>
          <p:nvPr/>
        </p:nvSpPr>
        <p:spPr>
          <a:xfrm>
            <a:off x="3420427" y="2036923"/>
            <a:ext cx="3089275" cy="400110"/>
          </a:xfrm>
          <a:prstGeom prst="rect">
            <a:avLst/>
          </a:prstGeom>
          <a:noFill/>
          <a:ln>
            <a:noFill/>
          </a:ln>
        </p:spPr>
        <p:txBody>
          <a:bodyPr wrap="square" rtlCol="0" anchor="t">
            <a:spAutoFit/>
          </a:bodyPr>
          <a:lstStyle/>
          <a:p>
            <a:pPr algn="ctr"/>
            <a:r>
              <a:rPr lang="en-US" altLang="zh-CN" sz="2000">
                <a:ln/>
                <a:solidFill>
                  <a:schemeClr val="bg1"/>
                </a:solidFill>
                <a:effectLst>
                  <a:outerShdw blurRad="38100" dist="19050" dir="2700000" algn="tl" rotWithShape="0">
                    <a:schemeClr val="dk1">
                      <a:alpha val="40000"/>
                    </a:schemeClr>
                  </a:outerShdw>
                </a:effectLst>
              </a:rPr>
              <a:t>Redis</a:t>
            </a:r>
            <a:r>
              <a:rPr lang="zh-CN" altLang="en-US" sz="2000">
                <a:ln/>
                <a:solidFill>
                  <a:schemeClr val="bg1"/>
                </a:solidFill>
                <a:effectLst>
                  <a:outerShdw blurRad="38100" dist="19050" dir="2700000" algn="tl" rotWithShape="0">
                    <a:schemeClr val="dk1">
                      <a:alpha val="40000"/>
                    </a:schemeClr>
                  </a:outerShdw>
                </a:effectLst>
              </a:rPr>
              <a:t>的</a:t>
            </a:r>
            <a:r>
              <a:rPr lang="en-US" altLang="zh-CN" sz="2000">
                <a:ln/>
                <a:solidFill>
                  <a:schemeClr val="bg1"/>
                </a:solidFill>
                <a:effectLst>
                  <a:outerShdw blurRad="38100" dist="19050" dir="2700000" algn="tl" rotWithShape="0">
                    <a:schemeClr val="dk1">
                      <a:alpha val="40000"/>
                    </a:schemeClr>
                  </a:outerShdw>
                </a:effectLst>
              </a:rPr>
              <a:t>java</a:t>
            </a:r>
            <a:r>
              <a:rPr lang="zh-CN" altLang="en-US" sz="2000">
                <a:ln/>
                <a:solidFill>
                  <a:schemeClr val="bg1"/>
                </a:solidFill>
                <a:effectLst>
                  <a:outerShdw blurRad="38100" dist="19050" dir="2700000" algn="tl" rotWithShape="0">
                    <a:schemeClr val="dk1">
                      <a:alpha val="40000"/>
                    </a:schemeClr>
                  </a:outerShdw>
                </a:effectLst>
              </a:rPr>
              <a:t>客户端</a:t>
            </a:r>
            <a:r>
              <a:rPr lang="en-US" altLang="zh-CN" sz="2000" err="1">
                <a:ln/>
                <a:solidFill>
                  <a:schemeClr val="bg1"/>
                </a:solidFill>
                <a:effectLst>
                  <a:outerShdw blurRad="38100" dist="19050" dir="2700000" algn="tl" rotWithShape="0">
                    <a:schemeClr val="dk1">
                      <a:alpha val="40000"/>
                    </a:schemeClr>
                  </a:outerShdw>
                </a:effectLst>
              </a:rPr>
              <a:t>Jedis</a:t>
            </a:r>
            <a:endParaRPr lang="zh-CN" altLang="en-US" sz="2000">
              <a:ln/>
              <a:solidFill>
                <a:schemeClr val="bg1"/>
              </a:solidFill>
              <a:effectLst>
                <a:outerShdw blurRad="38100" dist="19050" dir="2700000" algn="tl" rotWithShape="0">
                  <a:schemeClr val="dk1">
                    <a:alpha val="40000"/>
                  </a:schemeClr>
                </a:outerShdw>
              </a:effectLst>
            </a:endParaRPr>
          </a:p>
        </p:txBody>
      </p:sp>
      <p:sp>
        <p:nvSpPr>
          <p:cNvPr id="44" name="矩形 43">
            <a:extLst>
              <a:ext uri="{FF2B5EF4-FFF2-40B4-BE49-F238E27FC236}">
                <a16:creationId xmlns:a16="http://schemas.microsoft.com/office/drawing/2014/main" id="{9F9C9F27-D754-4CBE-9365-A9340326016A}"/>
              </a:ext>
            </a:extLst>
          </p:cNvPr>
          <p:cNvSpPr/>
          <p:nvPr/>
        </p:nvSpPr>
        <p:spPr>
          <a:xfrm>
            <a:off x="3977767" y="4296710"/>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CFEBB3A7-2558-4D1D-B741-9B44AB4888AA}"/>
              </a:ext>
            </a:extLst>
          </p:cNvPr>
          <p:cNvSpPr/>
          <p:nvPr/>
        </p:nvSpPr>
        <p:spPr>
          <a:xfrm>
            <a:off x="3972815" y="3296947"/>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E37B77FD-DDED-4416-8913-24F20F522A11}"/>
              </a:ext>
            </a:extLst>
          </p:cNvPr>
          <p:cNvSpPr/>
          <p:nvPr/>
        </p:nvSpPr>
        <p:spPr>
          <a:xfrm>
            <a:off x="3972815" y="3784727"/>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对角圆角矩形 10">
            <a:extLst>
              <a:ext uri="{FF2B5EF4-FFF2-40B4-BE49-F238E27FC236}">
                <a16:creationId xmlns:a16="http://schemas.microsoft.com/office/drawing/2014/main" id="{F1B8FD77-C302-4F1C-A445-8A3A0B9DA9A6}"/>
              </a:ext>
            </a:extLst>
          </p:cNvPr>
          <p:cNvSpPr/>
          <p:nvPr/>
        </p:nvSpPr>
        <p:spPr>
          <a:xfrm>
            <a:off x="4768469" y="3345942"/>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对角圆角矩形 12">
            <a:extLst>
              <a:ext uri="{FF2B5EF4-FFF2-40B4-BE49-F238E27FC236}">
                <a16:creationId xmlns:a16="http://schemas.microsoft.com/office/drawing/2014/main" id="{33969D58-31BB-4E73-8564-892BC9102D89}"/>
              </a:ext>
            </a:extLst>
          </p:cNvPr>
          <p:cNvSpPr/>
          <p:nvPr/>
        </p:nvSpPr>
        <p:spPr>
          <a:xfrm>
            <a:off x="4768469" y="3851402"/>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chemeClr val="bg1"/>
                </a:solidFill>
                <a:effectLst>
                  <a:outerShdw blurRad="38100" dist="19050" dir="2700000" algn="tl" rotWithShape="0">
                    <a:schemeClr val="dk1">
                      <a:alpha val="40000"/>
                    </a:schemeClr>
                  </a:outerShdw>
                </a:effectLst>
                <a:sym typeface="+mn-ea"/>
              </a:rPr>
              <a:t>Redis</a:t>
            </a:r>
            <a:r>
              <a:rPr lang="zh-CN" altLang="en-US" sz="2000">
                <a:solidFill>
                  <a:schemeClr val="bg1"/>
                </a:solidFill>
                <a:effectLst>
                  <a:outerShdw blurRad="38100" dist="19050" dir="2700000" algn="tl" rotWithShape="0">
                    <a:schemeClr val="dk1">
                      <a:alpha val="40000"/>
                    </a:schemeClr>
                  </a:outerShdw>
                </a:effectLst>
                <a:sym typeface="+mn-ea"/>
              </a:rPr>
              <a:t>主从复制</a:t>
            </a:r>
            <a:endParaRPr lang="zh-CN" altLang="en-US" sz="2000"/>
          </a:p>
        </p:txBody>
      </p:sp>
      <p:sp>
        <p:nvSpPr>
          <p:cNvPr id="49" name="矩形 48">
            <a:extLst>
              <a:ext uri="{FF2B5EF4-FFF2-40B4-BE49-F238E27FC236}">
                <a16:creationId xmlns:a16="http://schemas.microsoft.com/office/drawing/2014/main" id="{6A7CC901-A5C3-4F5E-AC52-112720ADF1EE}"/>
              </a:ext>
            </a:extLst>
          </p:cNvPr>
          <p:cNvSpPr/>
          <p:nvPr/>
        </p:nvSpPr>
        <p:spPr>
          <a:xfrm>
            <a:off x="3960115" y="3693287"/>
            <a:ext cx="405766" cy="584775"/>
          </a:xfrm>
          <a:prstGeom prst="rect">
            <a:avLst/>
          </a:prstGeom>
          <a:noFill/>
          <a:ln>
            <a:noFill/>
          </a:ln>
        </p:spPr>
        <p:txBody>
          <a:bodyPr wrap="square" rtlCol="0" anchor="t">
            <a:spAutoFit/>
          </a:bodyPr>
          <a:lstStyle/>
          <a:p>
            <a:pPr algn="ctr"/>
            <a:r>
              <a:rPr lang="en-US" altLang="zh-CN" sz="3200" b="1">
                <a:ln/>
                <a:solidFill>
                  <a:schemeClr val="bg1"/>
                </a:solidFill>
                <a:effectLst>
                  <a:outerShdw blurRad="38100" dist="19050" dir="2700000" algn="tl" rotWithShape="0">
                    <a:schemeClr val="dk1">
                      <a:alpha val="40000"/>
                    </a:schemeClr>
                  </a:outerShdw>
                </a:effectLst>
              </a:rPr>
              <a:t>8</a:t>
            </a:r>
          </a:p>
        </p:txBody>
      </p:sp>
      <p:sp>
        <p:nvSpPr>
          <p:cNvPr id="50" name="矩形 49">
            <a:extLst>
              <a:ext uri="{FF2B5EF4-FFF2-40B4-BE49-F238E27FC236}">
                <a16:creationId xmlns:a16="http://schemas.microsoft.com/office/drawing/2014/main" id="{56F1B7A8-63F9-4053-BC54-FBD620FA790F}"/>
              </a:ext>
            </a:extLst>
          </p:cNvPr>
          <p:cNvSpPr/>
          <p:nvPr/>
        </p:nvSpPr>
        <p:spPr>
          <a:xfrm>
            <a:off x="3895281" y="4193312"/>
            <a:ext cx="598805" cy="584775"/>
          </a:xfrm>
          <a:prstGeom prst="rect">
            <a:avLst/>
          </a:prstGeom>
          <a:noFill/>
          <a:ln>
            <a:noFill/>
          </a:ln>
        </p:spPr>
        <p:txBody>
          <a:bodyPr wrap="square" rtlCol="0" anchor="t">
            <a:spAutoFit/>
          </a:bodyPr>
          <a:lstStyle/>
          <a:p>
            <a:pPr algn="ctr"/>
            <a:r>
              <a:rPr lang="en-US" altLang="zh-CN" sz="3200" b="1">
                <a:ln/>
                <a:solidFill>
                  <a:schemeClr val="bg1"/>
                </a:solidFill>
                <a:effectLst>
                  <a:outerShdw blurRad="38100" dist="19050" dir="2700000" algn="tl" rotWithShape="0">
                    <a:schemeClr val="dk1">
                      <a:alpha val="40000"/>
                    </a:schemeClr>
                  </a:outerShdw>
                </a:effectLst>
              </a:rPr>
              <a:t>9</a:t>
            </a:r>
          </a:p>
        </p:txBody>
      </p:sp>
      <p:sp>
        <p:nvSpPr>
          <p:cNvPr id="51" name="矩形 50">
            <a:extLst>
              <a:ext uri="{FF2B5EF4-FFF2-40B4-BE49-F238E27FC236}">
                <a16:creationId xmlns:a16="http://schemas.microsoft.com/office/drawing/2014/main" id="{38DCB5D1-7392-4D6D-B0D6-D062C73DE380}"/>
              </a:ext>
            </a:extLst>
          </p:cNvPr>
          <p:cNvSpPr/>
          <p:nvPr/>
        </p:nvSpPr>
        <p:spPr>
          <a:xfrm>
            <a:off x="5205984" y="3297809"/>
            <a:ext cx="2249170" cy="400110"/>
          </a:xfrm>
          <a:prstGeom prst="rect">
            <a:avLst/>
          </a:prstGeom>
          <a:noFill/>
          <a:ln>
            <a:noFill/>
          </a:ln>
        </p:spPr>
        <p:txBody>
          <a:bodyPr wrap="square" rtlCol="0" anchor="t">
            <a:spAutoFit/>
          </a:bodyPr>
          <a:lstStyle/>
          <a:p>
            <a:pPr algn="ctr"/>
            <a:r>
              <a:rPr lang="en-US" altLang="zh-CN" sz="2000">
                <a:ln/>
                <a:solidFill>
                  <a:schemeClr val="bg1"/>
                </a:solidFill>
                <a:effectLst>
                  <a:outerShdw blurRad="38100" dist="19050" dir="2700000" algn="tl" rotWithShape="0">
                    <a:schemeClr val="dk1">
                      <a:alpha val="40000"/>
                    </a:schemeClr>
                  </a:outerShdw>
                </a:effectLst>
              </a:rPr>
              <a:t>Redis</a:t>
            </a:r>
            <a:r>
              <a:rPr lang="zh-CN" altLang="en-US" sz="2000">
                <a:ln/>
                <a:solidFill>
                  <a:schemeClr val="bg1"/>
                </a:solidFill>
                <a:effectLst>
                  <a:outerShdw blurRad="38100" dist="19050" dir="2700000" algn="tl" rotWithShape="0">
                    <a:schemeClr val="dk1">
                      <a:alpha val="40000"/>
                    </a:schemeClr>
                  </a:outerShdw>
                </a:effectLst>
              </a:rPr>
              <a:t>持久化</a:t>
            </a:r>
          </a:p>
        </p:txBody>
      </p:sp>
      <p:sp>
        <p:nvSpPr>
          <p:cNvPr id="52" name="对角圆角矩形 10">
            <a:extLst>
              <a:ext uri="{FF2B5EF4-FFF2-40B4-BE49-F238E27FC236}">
                <a16:creationId xmlns:a16="http://schemas.microsoft.com/office/drawing/2014/main" id="{DB58D05F-BE3B-446B-84B0-EF282DB8B05F}"/>
              </a:ext>
            </a:extLst>
          </p:cNvPr>
          <p:cNvSpPr/>
          <p:nvPr/>
        </p:nvSpPr>
        <p:spPr>
          <a:xfrm>
            <a:off x="4785931" y="4328350"/>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a:extLst>
              <a:ext uri="{FF2B5EF4-FFF2-40B4-BE49-F238E27FC236}">
                <a16:creationId xmlns:a16="http://schemas.microsoft.com/office/drawing/2014/main" id="{94107485-367D-48AA-88DE-B58801A0E12F}"/>
              </a:ext>
            </a:extLst>
          </p:cNvPr>
          <p:cNvSpPr/>
          <p:nvPr/>
        </p:nvSpPr>
        <p:spPr>
          <a:xfrm>
            <a:off x="5188077" y="4316196"/>
            <a:ext cx="2249170" cy="400110"/>
          </a:xfrm>
          <a:prstGeom prst="rect">
            <a:avLst/>
          </a:prstGeom>
          <a:noFill/>
          <a:ln>
            <a:noFill/>
          </a:ln>
        </p:spPr>
        <p:txBody>
          <a:bodyPr wrap="square" rtlCol="0" anchor="t">
            <a:spAutoFit/>
          </a:bodyPr>
          <a:lstStyle/>
          <a:p>
            <a:pPr algn="ctr"/>
            <a:r>
              <a:rPr lang="en-US" altLang="zh-CN" sz="2000">
                <a:ln/>
                <a:solidFill>
                  <a:schemeClr val="bg1"/>
                </a:solidFill>
                <a:effectLst>
                  <a:outerShdw blurRad="38100" dist="19050" dir="2700000" algn="tl" rotWithShape="0">
                    <a:schemeClr val="dk1">
                      <a:alpha val="40000"/>
                    </a:schemeClr>
                  </a:outerShdw>
                </a:effectLst>
              </a:rPr>
              <a:t>Redis</a:t>
            </a:r>
            <a:r>
              <a:rPr lang="zh-CN" altLang="en-US" sz="2000">
                <a:ln/>
                <a:solidFill>
                  <a:schemeClr val="bg1"/>
                </a:solidFill>
                <a:effectLst>
                  <a:outerShdw blurRad="38100" dist="19050" dir="2700000" algn="tl" rotWithShape="0">
                    <a:schemeClr val="dk1">
                      <a:alpha val="40000"/>
                    </a:schemeClr>
                  </a:outerShdw>
                </a:effectLst>
              </a:rPr>
              <a:t>集群</a:t>
            </a:r>
          </a:p>
        </p:txBody>
      </p:sp>
      <p:sp>
        <p:nvSpPr>
          <p:cNvPr id="54" name="矩形 53">
            <a:extLst>
              <a:ext uri="{FF2B5EF4-FFF2-40B4-BE49-F238E27FC236}">
                <a16:creationId xmlns:a16="http://schemas.microsoft.com/office/drawing/2014/main" id="{E00BB73F-021F-4E02-AB42-8ED3739B6F19}"/>
              </a:ext>
            </a:extLst>
          </p:cNvPr>
          <p:cNvSpPr/>
          <p:nvPr/>
        </p:nvSpPr>
        <p:spPr>
          <a:xfrm>
            <a:off x="3978911" y="2815463"/>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对角圆角矩形 12">
            <a:extLst>
              <a:ext uri="{FF2B5EF4-FFF2-40B4-BE49-F238E27FC236}">
                <a16:creationId xmlns:a16="http://schemas.microsoft.com/office/drawing/2014/main" id="{2CB169A2-CDF7-4155-B55C-FAB2A467C688}"/>
              </a:ext>
            </a:extLst>
          </p:cNvPr>
          <p:cNvSpPr/>
          <p:nvPr/>
        </p:nvSpPr>
        <p:spPr>
          <a:xfrm>
            <a:off x="4774565" y="2882138"/>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chemeClr val="bg1"/>
                </a:solidFill>
                <a:effectLst>
                  <a:outerShdw blurRad="38100" dist="19050" dir="2700000" algn="tl" rotWithShape="0">
                    <a:schemeClr val="dk1">
                      <a:alpha val="40000"/>
                    </a:schemeClr>
                  </a:outerShdw>
                </a:effectLst>
                <a:sym typeface="+mn-ea"/>
              </a:rPr>
              <a:t>Redis</a:t>
            </a:r>
            <a:r>
              <a:rPr lang="zh-CN" altLang="en-US" sz="2000">
                <a:solidFill>
                  <a:schemeClr val="bg1"/>
                </a:solidFill>
                <a:effectLst>
                  <a:outerShdw blurRad="38100" dist="19050" dir="2700000" algn="tl" rotWithShape="0">
                    <a:schemeClr val="dk1">
                      <a:alpha val="40000"/>
                    </a:schemeClr>
                  </a:outerShdw>
                </a:effectLst>
                <a:sym typeface="+mn-ea"/>
              </a:rPr>
              <a:t>事务</a:t>
            </a:r>
            <a:endParaRPr lang="zh-CN" altLang="en-US" sz="2000"/>
          </a:p>
        </p:txBody>
      </p:sp>
      <p:sp>
        <p:nvSpPr>
          <p:cNvPr id="56" name="矩形 55">
            <a:extLst>
              <a:ext uri="{FF2B5EF4-FFF2-40B4-BE49-F238E27FC236}">
                <a16:creationId xmlns:a16="http://schemas.microsoft.com/office/drawing/2014/main" id="{354373C6-CD64-464B-BE78-A1BBB603D731}"/>
              </a:ext>
            </a:extLst>
          </p:cNvPr>
          <p:cNvSpPr/>
          <p:nvPr/>
        </p:nvSpPr>
        <p:spPr>
          <a:xfrm>
            <a:off x="3966211" y="2724023"/>
            <a:ext cx="405766" cy="584775"/>
          </a:xfrm>
          <a:prstGeom prst="rect">
            <a:avLst/>
          </a:prstGeom>
          <a:noFill/>
          <a:ln>
            <a:noFill/>
          </a:ln>
        </p:spPr>
        <p:txBody>
          <a:bodyPr wrap="square" rtlCol="0" anchor="t">
            <a:spAutoFit/>
          </a:bodyPr>
          <a:lstStyle/>
          <a:p>
            <a:pPr algn="ctr"/>
            <a:r>
              <a:rPr lang="en-US" altLang="zh-CN" sz="3200" b="1">
                <a:ln/>
                <a:solidFill>
                  <a:schemeClr val="bg1"/>
                </a:solidFill>
                <a:effectLst>
                  <a:outerShdw blurRad="38100" dist="19050" dir="2700000" algn="tl" rotWithShape="0">
                    <a:schemeClr val="dk1">
                      <a:alpha val="40000"/>
                    </a:schemeClr>
                  </a:outerShdw>
                </a:effectLst>
              </a:rPr>
              <a:t>6</a:t>
            </a:r>
          </a:p>
        </p:txBody>
      </p:sp>
      <p:sp>
        <p:nvSpPr>
          <p:cNvPr id="57" name="矩形 56">
            <a:extLst>
              <a:ext uri="{FF2B5EF4-FFF2-40B4-BE49-F238E27FC236}">
                <a16:creationId xmlns:a16="http://schemas.microsoft.com/office/drawing/2014/main" id="{64D00D25-DC96-46BD-86A9-F02D23F4A910}"/>
              </a:ext>
            </a:extLst>
          </p:cNvPr>
          <p:cNvSpPr/>
          <p:nvPr/>
        </p:nvSpPr>
        <p:spPr>
          <a:xfrm>
            <a:off x="3972815" y="3205476"/>
            <a:ext cx="415290" cy="584775"/>
          </a:xfrm>
          <a:prstGeom prst="rect">
            <a:avLst/>
          </a:prstGeom>
          <a:noFill/>
          <a:ln>
            <a:noFill/>
          </a:ln>
        </p:spPr>
        <p:txBody>
          <a:bodyPr wrap="square" rtlCol="0" anchor="t">
            <a:spAutoFit/>
          </a:bodyPr>
          <a:lstStyle/>
          <a:p>
            <a:pPr algn="ctr"/>
            <a:r>
              <a:rPr lang="en-US" altLang="zh-CN" sz="3200" b="1">
                <a:ln/>
                <a:solidFill>
                  <a:schemeClr val="bg1"/>
                </a:solidFill>
                <a:effectLst>
                  <a:outerShdw blurRad="38100" dist="19050" dir="2700000" algn="tl" rotWithShape="0">
                    <a:schemeClr val="dk1">
                      <a:alpha val="40000"/>
                    </a:schemeClr>
                  </a:outerShdw>
                </a:effectLst>
              </a:rPr>
              <a:t>7</a:t>
            </a:r>
          </a:p>
        </p:txBody>
      </p:sp>
      <p:sp>
        <p:nvSpPr>
          <p:cNvPr id="3" name="矩形 2">
            <a:extLst>
              <a:ext uri="{FF2B5EF4-FFF2-40B4-BE49-F238E27FC236}">
                <a16:creationId xmlns:a16="http://schemas.microsoft.com/office/drawing/2014/main" id="{00B87D3A-D325-4ADB-B9EB-BA74877775A4}"/>
              </a:ext>
            </a:extLst>
          </p:cNvPr>
          <p:cNvSpPr/>
          <p:nvPr/>
        </p:nvSpPr>
        <p:spPr>
          <a:xfrm>
            <a:off x="4774564" y="3315954"/>
            <a:ext cx="3089275" cy="400110"/>
          </a:xfrm>
          <a:prstGeom prst="rect">
            <a:avLst/>
          </a:prstGeom>
          <a:noFill/>
          <a:ln w="762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22189598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611339" cy="400110"/>
          </a:xfrm>
          <a:prstGeom prst="rect">
            <a:avLst/>
          </a:prstGeom>
          <a:noFill/>
          <a:ln>
            <a:noFill/>
          </a:ln>
        </p:spPr>
        <p:txBody>
          <a:bodyPr wrap="none" rtlCol="0" anchor="t">
            <a:spAutoFit/>
          </a:bodyPr>
          <a:lstStyle/>
          <a:p>
            <a:r>
              <a:rPr lang="en-US" altLang="zh-CN" sz="2000">
                <a:ln/>
                <a:effectLst>
                  <a:outerShdw blurRad="38100" dist="19050" dir="2700000" algn="tl" rotWithShape="0">
                    <a:schemeClr val="dk1">
                      <a:alpha val="40000"/>
                    </a:schemeClr>
                  </a:outerShdw>
                </a:effectLst>
              </a:rPr>
              <a:t>Redis</a:t>
            </a:r>
            <a:r>
              <a:rPr lang="zh-CN" altLang="en-US" sz="2000">
                <a:ln/>
                <a:effectLst>
                  <a:outerShdw blurRad="38100" dist="19050" dir="2700000" algn="tl" rotWithShape="0">
                    <a:schemeClr val="dk1">
                      <a:alpha val="40000"/>
                    </a:schemeClr>
                  </a:outerShdw>
                </a:effectLst>
              </a:rPr>
              <a:t>持久化</a:t>
            </a:r>
            <a:endParaRPr lang="en-US" altLang="zh-CN" sz="2000">
              <a:ln/>
              <a:effectLst>
                <a:outerShdw blurRad="38100" dist="19050" dir="2700000" algn="tl" rotWithShape="0">
                  <a:schemeClr val="dk1">
                    <a:alpha val="40000"/>
                  </a:schemeClr>
                </a:outerShdw>
              </a:effectLst>
            </a:endParaRPr>
          </a:p>
        </p:txBody>
      </p:sp>
      <p:pic>
        <p:nvPicPr>
          <p:cNvPr id="29" name="图片 28">
            <a:extLst>
              <a:ext uri="{FF2B5EF4-FFF2-40B4-BE49-F238E27FC236}">
                <a16:creationId xmlns:a16="http://schemas.microsoft.com/office/drawing/2014/main" id="{1003A454-1CF1-4EFB-9DEA-603A96367ABE}"/>
              </a:ext>
            </a:extLst>
          </p:cNvPr>
          <p:cNvPicPr>
            <a:picLocks noChangeAspect="1"/>
          </p:cNvPicPr>
          <p:nvPr/>
        </p:nvPicPr>
        <p:blipFill>
          <a:blip r:embed="rId3" cstate="print"/>
          <a:stretch>
            <a:fillRect/>
          </a:stretch>
        </p:blipFill>
        <p:spPr>
          <a:xfrm>
            <a:off x="503548" y="597997"/>
            <a:ext cx="8136904" cy="2903477"/>
          </a:xfrm>
          <a:prstGeom prst="rect">
            <a:avLst/>
          </a:prstGeom>
          <a:ln>
            <a:solidFill>
              <a:schemeClr val="accent1"/>
            </a:solidFill>
          </a:ln>
        </p:spPr>
      </p:pic>
      <p:sp>
        <p:nvSpPr>
          <p:cNvPr id="30" name="矩形 29">
            <a:extLst>
              <a:ext uri="{FF2B5EF4-FFF2-40B4-BE49-F238E27FC236}">
                <a16:creationId xmlns:a16="http://schemas.microsoft.com/office/drawing/2014/main" id="{38CE3061-E9FA-4A15-93AC-C4FDD9A59F66}"/>
              </a:ext>
            </a:extLst>
          </p:cNvPr>
          <p:cNvSpPr/>
          <p:nvPr/>
        </p:nvSpPr>
        <p:spPr>
          <a:xfrm>
            <a:off x="868717" y="3533652"/>
            <a:ext cx="7056784"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000">
                <a:solidFill>
                  <a:srgbClr val="007C6A"/>
                </a:solidFill>
              </a:rPr>
              <a:t>Redis </a:t>
            </a:r>
            <a:r>
              <a:rPr lang="zh-CN" altLang="en-US" sz="2000">
                <a:solidFill>
                  <a:srgbClr val="007C6A"/>
                </a:solidFill>
              </a:rPr>
              <a:t>提供了</a:t>
            </a:r>
            <a:r>
              <a:rPr lang="en-US" altLang="zh-CN" sz="2000">
                <a:solidFill>
                  <a:srgbClr val="007C6A"/>
                </a:solidFill>
              </a:rPr>
              <a:t>2</a:t>
            </a:r>
            <a:r>
              <a:rPr lang="zh-CN" altLang="en-US" sz="2000">
                <a:solidFill>
                  <a:srgbClr val="007C6A"/>
                </a:solidFill>
              </a:rPr>
              <a:t>个不同形式的持久化方式。</a:t>
            </a:r>
            <a:endParaRPr lang="en-US" altLang="zh-CN" sz="2000">
              <a:solidFill>
                <a:srgbClr val="007C6A"/>
              </a:solidFill>
            </a:endParaRPr>
          </a:p>
          <a:p>
            <a:pPr marL="342900" indent="-342900">
              <a:lnSpc>
                <a:spcPct val="150000"/>
              </a:lnSpc>
              <a:buFont typeface="Arial" panose="020B0604020202020204" pitchFamily="34" charset="0"/>
              <a:buChar char="•"/>
            </a:pPr>
            <a:r>
              <a:rPr lang="en-US" altLang="zh-CN" sz="2000">
                <a:solidFill>
                  <a:srgbClr val="007C6A"/>
                </a:solidFill>
              </a:rPr>
              <a:t>RDB </a:t>
            </a:r>
            <a:r>
              <a:rPr lang="zh-CN" altLang="en-US" sz="2000">
                <a:solidFill>
                  <a:srgbClr val="007C6A"/>
                </a:solidFill>
              </a:rPr>
              <a:t>（</a:t>
            </a:r>
            <a:r>
              <a:rPr lang="en-US" altLang="zh-CN" sz="2000">
                <a:solidFill>
                  <a:srgbClr val="007C6A"/>
                </a:solidFill>
              </a:rPr>
              <a:t>Redis </a:t>
            </a:r>
            <a:r>
              <a:rPr lang="en-US" altLang="zh-CN" sz="2000" err="1">
                <a:solidFill>
                  <a:srgbClr val="007C6A"/>
                </a:solidFill>
              </a:rPr>
              <a:t>DataBase</a:t>
            </a:r>
            <a:r>
              <a:rPr lang="zh-CN" altLang="en-US" sz="2000">
                <a:solidFill>
                  <a:srgbClr val="007C6A"/>
                </a:solidFill>
              </a:rPr>
              <a:t>）</a:t>
            </a:r>
            <a:endParaRPr lang="en-US" altLang="zh-CN" sz="2000">
              <a:solidFill>
                <a:srgbClr val="007C6A"/>
              </a:solidFill>
            </a:endParaRPr>
          </a:p>
          <a:p>
            <a:pPr marL="342900" indent="-342900">
              <a:lnSpc>
                <a:spcPct val="150000"/>
              </a:lnSpc>
              <a:buFont typeface="Arial" panose="020B0604020202020204" pitchFamily="34" charset="0"/>
              <a:buChar char="•"/>
            </a:pPr>
            <a:r>
              <a:rPr lang="en-US" altLang="zh-CN" sz="2000">
                <a:solidFill>
                  <a:srgbClr val="007C6A"/>
                </a:solidFill>
              </a:rPr>
              <a:t>AOF </a:t>
            </a:r>
            <a:r>
              <a:rPr lang="zh-CN" altLang="en-US" sz="2000">
                <a:solidFill>
                  <a:srgbClr val="007C6A"/>
                </a:solidFill>
              </a:rPr>
              <a:t>（</a:t>
            </a:r>
            <a:r>
              <a:rPr lang="en-US" altLang="zh-CN" sz="2000">
                <a:solidFill>
                  <a:srgbClr val="007C6A"/>
                </a:solidFill>
              </a:rPr>
              <a:t>Append Of File</a:t>
            </a:r>
            <a:r>
              <a:rPr lang="zh-CN" altLang="en-US" sz="2000">
                <a:solidFill>
                  <a:srgbClr val="007C6A"/>
                </a:solidFill>
              </a:rPr>
              <a:t>）</a:t>
            </a:r>
            <a:endParaRPr lang="en-US" altLang="zh-CN" sz="2000">
              <a:solidFill>
                <a:srgbClr val="007C6A"/>
              </a:solidFill>
            </a:endParaRPr>
          </a:p>
        </p:txBody>
      </p:sp>
    </p:spTree>
    <p:custDataLst>
      <p:tags r:id="rId1"/>
    </p:custDataLst>
    <p:extLst>
      <p:ext uri="{BB962C8B-B14F-4D97-AF65-F5344CB8AC3E}">
        <p14:creationId xmlns:p14="http://schemas.microsoft.com/office/powerpoint/2010/main" val="30066951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324675" cy="400110"/>
          </a:xfrm>
          <a:prstGeom prst="rect">
            <a:avLst/>
          </a:prstGeom>
          <a:noFill/>
          <a:ln>
            <a:noFill/>
          </a:ln>
        </p:spPr>
        <p:txBody>
          <a:bodyPr wrap="none" rtlCol="0" anchor="t">
            <a:spAutoFit/>
          </a:bodyPr>
          <a:lstStyle/>
          <a:p>
            <a:r>
              <a:rPr lang="en-US" altLang="zh-CN" sz="2000">
                <a:ln/>
                <a:effectLst>
                  <a:outerShdw blurRad="38100" dist="19050" dir="2700000" algn="tl" rotWithShape="0">
                    <a:schemeClr val="dk1">
                      <a:alpha val="40000"/>
                    </a:schemeClr>
                  </a:outerShdw>
                </a:effectLst>
              </a:rPr>
              <a:t>Redis</a:t>
            </a:r>
            <a:r>
              <a:rPr lang="zh-CN" altLang="en-US" sz="2000">
                <a:ln/>
                <a:effectLst>
                  <a:outerShdw blurRad="38100" dist="19050" dir="2700000" algn="tl" rotWithShape="0">
                    <a:schemeClr val="dk1">
                      <a:alpha val="40000"/>
                    </a:schemeClr>
                  </a:outerShdw>
                </a:effectLst>
              </a:rPr>
              <a:t>持久化</a:t>
            </a:r>
            <a:r>
              <a:rPr lang="en-US" altLang="zh-CN" sz="2000">
                <a:ln/>
                <a:effectLst>
                  <a:outerShdw blurRad="38100" dist="19050" dir="2700000" algn="tl" rotWithShape="0">
                    <a:schemeClr val="dk1">
                      <a:alpha val="40000"/>
                    </a:schemeClr>
                  </a:outerShdw>
                </a:effectLst>
              </a:rPr>
              <a:t>--RDB</a:t>
            </a:r>
          </a:p>
        </p:txBody>
      </p:sp>
      <p:sp>
        <p:nvSpPr>
          <p:cNvPr id="6" name="矩形 5">
            <a:extLst>
              <a:ext uri="{FF2B5EF4-FFF2-40B4-BE49-F238E27FC236}">
                <a16:creationId xmlns:a16="http://schemas.microsoft.com/office/drawing/2014/main" id="{C160E9CB-E9EA-4C56-83C3-30AB454B8F3F}"/>
              </a:ext>
            </a:extLst>
          </p:cNvPr>
          <p:cNvSpPr/>
          <p:nvPr/>
        </p:nvSpPr>
        <p:spPr>
          <a:xfrm>
            <a:off x="354022" y="662675"/>
            <a:ext cx="1194558" cy="461665"/>
          </a:xfrm>
          <a:prstGeom prst="rect">
            <a:avLst/>
          </a:prstGeom>
        </p:spPr>
        <p:txBody>
          <a:bodyPr wrap="none">
            <a:spAutoFit/>
          </a:bodyPr>
          <a:lstStyle/>
          <a:p>
            <a:pPr marL="342900" indent="-342900">
              <a:buFont typeface="Wingdings" panose="05000000000000000000" pitchFamily="2" charset="2"/>
              <a:buChar char="Ø"/>
            </a:pPr>
            <a:r>
              <a:rPr lang="en-US" altLang="zh-CN" sz="2400">
                <a:solidFill>
                  <a:srgbClr val="007C6A"/>
                </a:solidFill>
                <a:latin typeface="Verdana" panose="020B0604030504040204" pitchFamily="34" charset="0"/>
              </a:rPr>
              <a:t>RDB</a:t>
            </a:r>
          </a:p>
        </p:txBody>
      </p:sp>
      <p:sp>
        <p:nvSpPr>
          <p:cNvPr id="7" name="矩形 6">
            <a:extLst>
              <a:ext uri="{FF2B5EF4-FFF2-40B4-BE49-F238E27FC236}">
                <a16:creationId xmlns:a16="http://schemas.microsoft.com/office/drawing/2014/main" id="{DC67C664-9187-48FE-8609-767EA163666F}"/>
              </a:ext>
            </a:extLst>
          </p:cNvPr>
          <p:cNvSpPr/>
          <p:nvPr/>
        </p:nvSpPr>
        <p:spPr>
          <a:xfrm>
            <a:off x="642054" y="1310747"/>
            <a:ext cx="7056784" cy="1424621"/>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dirty="0">
                <a:solidFill>
                  <a:srgbClr val="007C6A"/>
                </a:solidFill>
              </a:rPr>
              <a:t>在指定的时间间隔内将内存中的数据集</a:t>
            </a:r>
            <a:r>
              <a:rPr lang="zh-CN" altLang="en-US" sz="2000" b="1" dirty="0">
                <a:solidFill>
                  <a:srgbClr val="FF0000"/>
                </a:solidFill>
              </a:rPr>
              <a:t>快照</a:t>
            </a:r>
            <a:r>
              <a:rPr lang="zh-CN" altLang="en-US" sz="2000" dirty="0">
                <a:solidFill>
                  <a:srgbClr val="007C6A"/>
                </a:solidFill>
              </a:rPr>
              <a:t>写入磁盘，也就是行话讲的</a:t>
            </a:r>
            <a:r>
              <a:rPr lang="en-US" altLang="zh-CN" sz="2000" dirty="0">
                <a:solidFill>
                  <a:srgbClr val="007C6A"/>
                </a:solidFill>
              </a:rPr>
              <a:t>Snapshot</a:t>
            </a:r>
            <a:r>
              <a:rPr lang="zh-CN" altLang="en-US" sz="2000" dirty="0">
                <a:solidFill>
                  <a:srgbClr val="007C6A"/>
                </a:solidFill>
              </a:rPr>
              <a:t>快照，它恢复时是将快照文件直接读到内存里。</a:t>
            </a:r>
          </a:p>
        </p:txBody>
      </p:sp>
    </p:spTree>
    <p:custDataLst>
      <p:tags r:id="rId1"/>
    </p:custDataLst>
    <p:extLst>
      <p:ext uri="{BB962C8B-B14F-4D97-AF65-F5344CB8AC3E}">
        <p14:creationId xmlns:p14="http://schemas.microsoft.com/office/powerpoint/2010/main" val="428204031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324675" cy="400110"/>
          </a:xfrm>
          <a:prstGeom prst="rect">
            <a:avLst/>
          </a:prstGeom>
          <a:noFill/>
          <a:ln>
            <a:noFill/>
          </a:ln>
        </p:spPr>
        <p:txBody>
          <a:bodyPr wrap="none" rtlCol="0" anchor="t">
            <a:spAutoFit/>
          </a:bodyPr>
          <a:lstStyle/>
          <a:p>
            <a:r>
              <a:rPr lang="en-US" altLang="zh-CN" sz="2000">
                <a:ln/>
                <a:effectLst>
                  <a:outerShdw blurRad="38100" dist="19050" dir="2700000" algn="tl" rotWithShape="0">
                    <a:schemeClr val="dk1">
                      <a:alpha val="40000"/>
                    </a:schemeClr>
                  </a:outerShdw>
                </a:effectLst>
              </a:rPr>
              <a:t>Redis</a:t>
            </a:r>
            <a:r>
              <a:rPr lang="zh-CN" altLang="en-US" sz="2000">
                <a:ln/>
                <a:effectLst>
                  <a:outerShdw blurRad="38100" dist="19050" dir="2700000" algn="tl" rotWithShape="0">
                    <a:schemeClr val="dk1">
                      <a:alpha val="40000"/>
                    </a:schemeClr>
                  </a:outerShdw>
                </a:effectLst>
              </a:rPr>
              <a:t>持久化</a:t>
            </a:r>
            <a:r>
              <a:rPr lang="en-US" altLang="zh-CN" sz="2000">
                <a:ln/>
                <a:effectLst>
                  <a:outerShdw blurRad="38100" dist="19050" dir="2700000" algn="tl" rotWithShape="0">
                    <a:schemeClr val="dk1">
                      <a:alpha val="40000"/>
                    </a:schemeClr>
                  </a:outerShdw>
                </a:effectLst>
              </a:rPr>
              <a:t>--RDB</a:t>
            </a:r>
          </a:p>
        </p:txBody>
      </p:sp>
      <p:sp>
        <p:nvSpPr>
          <p:cNvPr id="8" name="矩形 7">
            <a:extLst>
              <a:ext uri="{FF2B5EF4-FFF2-40B4-BE49-F238E27FC236}">
                <a16:creationId xmlns:a16="http://schemas.microsoft.com/office/drawing/2014/main" id="{D326CF47-9107-435D-97EC-AC01B0DFB01C}"/>
              </a:ext>
            </a:extLst>
          </p:cNvPr>
          <p:cNvSpPr/>
          <p:nvPr/>
        </p:nvSpPr>
        <p:spPr>
          <a:xfrm>
            <a:off x="426030" y="1104460"/>
            <a:ext cx="8208912" cy="2809615"/>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000" dirty="0" err="1">
                <a:solidFill>
                  <a:srgbClr val="007C6A"/>
                </a:solidFill>
              </a:rPr>
              <a:t>Redis</a:t>
            </a:r>
            <a:r>
              <a:rPr lang="zh-CN" altLang="en-US" sz="2000" dirty="0">
                <a:solidFill>
                  <a:srgbClr val="007C6A"/>
                </a:solidFill>
              </a:rPr>
              <a:t>会单独创建（</a:t>
            </a:r>
            <a:r>
              <a:rPr lang="en-US" altLang="zh-CN" sz="2000" dirty="0">
                <a:solidFill>
                  <a:srgbClr val="007C6A"/>
                </a:solidFill>
              </a:rPr>
              <a:t>fork</a:t>
            </a:r>
            <a:r>
              <a:rPr lang="zh-CN" altLang="en-US" sz="2000" dirty="0">
                <a:solidFill>
                  <a:srgbClr val="007C6A"/>
                </a:solidFill>
              </a:rPr>
              <a:t>）一个子进程来进行持久化，会先将数据写入到一个临时文件中，待持久化过程都结束了，再用这个临时文件替换上次持久化好的文件。整个过程中，主进程是不进行任何</a:t>
            </a:r>
            <a:r>
              <a:rPr lang="en-US" altLang="zh-CN" sz="2000" dirty="0">
                <a:solidFill>
                  <a:srgbClr val="007C6A"/>
                </a:solidFill>
              </a:rPr>
              <a:t>IO</a:t>
            </a:r>
            <a:r>
              <a:rPr lang="zh-CN" altLang="en-US" sz="2000" dirty="0">
                <a:solidFill>
                  <a:srgbClr val="007C6A"/>
                </a:solidFill>
              </a:rPr>
              <a:t>操作的，这就确保了极高的性能如果需要进行大规模数据的恢复，且对于数据恢复的完整性不是非常敏感，那</a:t>
            </a:r>
            <a:r>
              <a:rPr lang="en-US" altLang="zh-CN" sz="2000" dirty="0">
                <a:solidFill>
                  <a:srgbClr val="007C6A"/>
                </a:solidFill>
              </a:rPr>
              <a:t>RDB</a:t>
            </a:r>
            <a:r>
              <a:rPr lang="zh-CN" altLang="en-US" sz="2000" dirty="0">
                <a:solidFill>
                  <a:srgbClr val="007C6A"/>
                </a:solidFill>
              </a:rPr>
              <a:t>方式要比</a:t>
            </a:r>
            <a:r>
              <a:rPr lang="en-US" altLang="zh-CN" sz="2000" dirty="0">
                <a:solidFill>
                  <a:srgbClr val="007C6A"/>
                </a:solidFill>
              </a:rPr>
              <a:t>AOF</a:t>
            </a:r>
            <a:r>
              <a:rPr lang="zh-CN" altLang="en-US" sz="2000" dirty="0">
                <a:solidFill>
                  <a:srgbClr val="007C6A"/>
                </a:solidFill>
              </a:rPr>
              <a:t>方式更加的高效。</a:t>
            </a:r>
            <a:r>
              <a:rPr lang="en-US" altLang="zh-CN" sz="2000" dirty="0">
                <a:solidFill>
                  <a:srgbClr val="007C6A"/>
                </a:solidFill>
              </a:rPr>
              <a:t>RDB</a:t>
            </a:r>
            <a:r>
              <a:rPr lang="zh-CN" altLang="en-US" sz="2000" dirty="0">
                <a:solidFill>
                  <a:srgbClr val="007C6A"/>
                </a:solidFill>
              </a:rPr>
              <a:t>的缺点是最后一次持久化后的数据可能丢失。</a:t>
            </a:r>
          </a:p>
        </p:txBody>
      </p:sp>
      <p:sp>
        <p:nvSpPr>
          <p:cNvPr id="9" name="矩形 8">
            <a:extLst>
              <a:ext uri="{FF2B5EF4-FFF2-40B4-BE49-F238E27FC236}">
                <a16:creationId xmlns:a16="http://schemas.microsoft.com/office/drawing/2014/main" id="{C96B3D58-1B3A-4F8D-AA47-F83277BE15D3}"/>
              </a:ext>
            </a:extLst>
          </p:cNvPr>
          <p:cNvSpPr/>
          <p:nvPr/>
        </p:nvSpPr>
        <p:spPr>
          <a:xfrm>
            <a:off x="210006" y="528396"/>
            <a:ext cx="2993127" cy="461665"/>
          </a:xfrm>
          <a:prstGeom prst="rect">
            <a:avLst/>
          </a:prstGeom>
        </p:spPr>
        <p:txBody>
          <a:bodyPr wrap="none">
            <a:spAutoFit/>
          </a:bodyPr>
          <a:lstStyle/>
          <a:p>
            <a:pPr marL="342900" indent="-342900">
              <a:buFont typeface="Wingdings" panose="05000000000000000000" pitchFamily="2" charset="2"/>
              <a:buChar char="Ø"/>
            </a:pPr>
            <a:r>
              <a:rPr lang="zh-CN" altLang="en-US" sz="2400">
                <a:solidFill>
                  <a:srgbClr val="007C6A"/>
                </a:solidFill>
                <a:latin typeface="Verdana" panose="020B0604030504040204" pitchFamily="34" charset="0"/>
              </a:rPr>
              <a:t>备份是如何执行的</a:t>
            </a:r>
            <a:endParaRPr lang="en-US" altLang="zh-CN" sz="2400">
              <a:solidFill>
                <a:srgbClr val="007C6A"/>
              </a:solidFill>
              <a:latin typeface="Verdana" panose="020B0604030504040204" pitchFamily="34" charset="0"/>
            </a:endParaRPr>
          </a:p>
        </p:txBody>
      </p:sp>
    </p:spTree>
    <p:custDataLst>
      <p:tags r:id="rId1"/>
    </p:custDataLst>
    <p:extLst>
      <p:ext uri="{BB962C8B-B14F-4D97-AF65-F5344CB8AC3E}">
        <p14:creationId xmlns:p14="http://schemas.microsoft.com/office/powerpoint/2010/main" val="253431357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324675" cy="400110"/>
          </a:xfrm>
          <a:prstGeom prst="rect">
            <a:avLst/>
          </a:prstGeom>
          <a:noFill/>
          <a:ln>
            <a:noFill/>
          </a:ln>
        </p:spPr>
        <p:txBody>
          <a:bodyPr wrap="none" rtlCol="0" anchor="t">
            <a:spAutoFit/>
          </a:bodyPr>
          <a:lstStyle/>
          <a:p>
            <a:r>
              <a:rPr lang="en-US" altLang="zh-CN" sz="2000">
                <a:ln/>
                <a:effectLst>
                  <a:outerShdw blurRad="38100" dist="19050" dir="2700000" algn="tl" rotWithShape="0">
                    <a:schemeClr val="dk1">
                      <a:alpha val="40000"/>
                    </a:schemeClr>
                  </a:outerShdw>
                </a:effectLst>
              </a:rPr>
              <a:t>Redis</a:t>
            </a:r>
            <a:r>
              <a:rPr lang="zh-CN" altLang="en-US" sz="2000">
                <a:ln/>
                <a:effectLst>
                  <a:outerShdw blurRad="38100" dist="19050" dir="2700000" algn="tl" rotWithShape="0">
                    <a:schemeClr val="dk1">
                      <a:alpha val="40000"/>
                    </a:schemeClr>
                  </a:outerShdw>
                </a:effectLst>
              </a:rPr>
              <a:t>持久化</a:t>
            </a:r>
            <a:r>
              <a:rPr lang="en-US" altLang="zh-CN" sz="2000">
                <a:ln/>
                <a:effectLst>
                  <a:outerShdw blurRad="38100" dist="19050" dir="2700000" algn="tl" rotWithShape="0">
                    <a:schemeClr val="dk1">
                      <a:alpha val="40000"/>
                    </a:schemeClr>
                  </a:outerShdw>
                </a:effectLst>
              </a:rPr>
              <a:t>--RDB</a:t>
            </a:r>
          </a:p>
        </p:txBody>
      </p:sp>
      <p:sp>
        <p:nvSpPr>
          <p:cNvPr id="6" name="矩形 5">
            <a:extLst>
              <a:ext uri="{FF2B5EF4-FFF2-40B4-BE49-F238E27FC236}">
                <a16:creationId xmlns:a16="http://schemas.microsoft.com/office/drawing/2014/main" id="{A197BB40-7EAB-454D-8B24-AC951635DFB7}"/>
              </a:ext>
            </a:extLst>
          </p:cNvPr>
          <p:cNvSpPr/>
          <p:nvPr/>
        </p:nvSpPr>
        <p:spPr>
          <a:xfrm>
            <a:off x="276266" y="515144"/>
            <a:ext cx="1757212" cy="461665"/>
          </a:xfrm>
          <a:prstGeom prst="rect">
            <a:avLst/>
          </a:prstGeom>
        </p:spPr>
        <p:txBody>
          <a:bodyPr wrap="none">
            <a:spAutoFit/>
          </a:bodyPr>
          <a:lstStyle/>
          <a:p>
            <a:pPr marL="342900" indent="-342900">
              <a:buFont typeface="Wingdings" panose="05000000000000000000" pitchFamily="2" charset="2"/>
              <a:buChar char="Ø"/>
            </a:pPr>
            <a:r>
              <a:rPr lang="zh-CN" altLang="en-US" sz="2400" dirty="0">
                <a:solidFill>
                  <a:srgbClr val="007C6A"/>
                </a:solidFill>
                <a:latin typeface="Verdana" panose="020B0604030504040204" pitchFamily="34" charset="0"/>
              </a:rPr>
              <a:t>关于</a:t>
            </a:r>
            <a:r>
              <a:rPr lang="en-US" altLang="zh-CN" sz="2400" dirty="0">
                <a:solidFill>
                  <a:srgbClr val="007C6A"/>
                </a:solidFill>
                <a:latin typeface="Verdana" panose="020B0604030504040204" pitchFamily="34" charset="0"/>
              </a:rPr>
              <a:t>fork</a:t>
            </a:r>
          </a:p>
        </p:txBody>
      </p:sp>
      <p:sp>
        <p:nvSpPr>
          <p:cNvPr id="7" name="矩形 6">
            <a:extLst>
              <a:ext uri="{FF2B5EF4-FFF2-40B4-BE49-F238E27FC236}">
                <a16:creationId xmlns:a16="http://schemas.microsoft.com/office/drawing/2014/main" id="{6EF62E70-034F-4D05-82ED-ED1FB1BB5762}"/>
              </a:ext>
            </a:extLst>
          </p:cNvPr>
          <p:cNvSpPr/>
          <p:nvPr/>
        </p:nvSpPr>
        <p:spPr>
          <a:xfrm>
            <a:off x="708314" y="1091208"/>
            <a:ext cx="7416824" cy="3416320"/>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400" dirty="0">
                <a:solidFill>
                  <a:srgbClr val="007C6A"/>
                </a:solidFill>
                <a:latin typeface="Courier New" panose="02070309020205020404" pitchFamily="49" charset="0"/>
              </a:rPr>
              <a:t>   在</a:t>
            </a:r>
            <a:r>
              <a:rPr lang="en-US" altLang="zh-CN" sz="2400" dirty="0">
                <a:solidFill>
                  <a:srgbClr val="007C6A"/>
                </a:solidFill>
                <a:latin typeface="Courier New" panose="02070309020205020404" pitchFamily="49" charset="0"/>
              </a:rPr>
              <a:t>Linux</a:t>
            </a:r>
            <a:r>
              <a:rPr lang="zh-CN" altLang="en-US" sz="2400" dirty="0">
                <a:solidFill>
                  <a:srgbClr val="007C6A"/>
                </a:solidFill>
                <a:latin typeface="Courier New" panose="02070309020205020404" pitchFamily="49" charset="0"/>
              </a:rPr>
              <a:t>程序中，</a:t>
            </a:r>
            <a:r>
              <a:rPr lang="en-US" altLang="zh-CN" sz="2400" dirty="0">
                <a:solidFill>
                  <a:srgbClr val="007C6A"/>
                </a:solidFill>
                <a:latin typeface="Courier New" panose="02070309020205020404" pitchFamily="49" charset="0"/>
              </a:rPr>
              <a:t>fork()</a:t>
            </a:r>
            <a:r>
              <a:rPr lang="zh-CN" altLang="en-US" sz="2400" dirty="0">
                <a:solidFill>
                  <a:srgbClr val="007C6A"/>
                </a:solidFill>
                <a:latin typeface="Courier New" panose="02070309020205020404" pitchFamily="49" charset="0"/>
              </a:rPr>
              <a:t>会产生一个和父进程完全相同的子进程，但子进程在此后多会</a:t>
            </a:r>
            <a:r>
              <a:rPr lang="en-US" altLang="zh-CN" sz="2400" dirty="0">
                <a:solidFill>
                  <a:srgbClr val="007C6A"/>
                </a:solidFill>
                <a:latin typeface="Courier New" panose="02070309020205020404" pitchFamily="49" charset="0"/>
              </a:rPr>
              <a:t>exec</a:t>
            </a:r>
            <a:r>
              <a:rPr lang="zh-CN" altLang="en-US" sz="2400" dirty="0">
                <a:solidFill>
                  <a:srgbClr val="007C6A"/>
                </a:solidFill>
                <a:latin typeface="Courier New" panose="02070309020205020404" pitchFamily="49" charset="0"/>
              </a:rPr>
              <a:t>系统调用，出于效率考虑，</a:t>
            </a:r>
            <a:r>
              <a:rPr lang="en-US" altLang="zh-CN" sz="2400" dirty="0">
                <a:solidFill>
                  <a:srgbClr val="007C6A"/>
                </a:solidFill>
                <a:latin typeface="Courier New" panose="02070309020205020404" pitchFamily="49" charset="0"/>
              </a:rPr>
              <a:t>Linux</a:t>
            </a:r>
            <a:r>
              <a:rPr lang="zh-CN" altLang="en-US" sz="2400" dirty="0">
                <a:solidFill>
                  <a:srgbClr val="007C6A"/>
                </a:solidFill>
                <a:latin typeface="Courier New" panose="02070309020205020404" pitchFamily="49" charset="0"/>
              </a:rPr>
              <a:t>中引入了“写时复制技术”，</a:t>
            </a:r>
            <a:r>
              <a:rPr lang="zh-CN" altLang="en-US" sz="2400" b="1" dirty="0">
                <a:solidFill>
                  <a:srgbClr val="007C6A"/>
                </a:solidFill>
                <a:latin typeface="Courier New" panose="02070309020205020404" pitchFamily="49" charset="0"/>
              </a:rPr>
              <a:t>一般情况父进程和子进程会共用同一段物理内存</a:t>
            </a:r>
            <a:r>
              <a:rPr lang="zh-CN" altLang="en-US" sz="2400" dirty="0">
                <a:solidFill>
                  <a:srgbClr val="007C6A"/>
                </a:solidFill>
                <a:latin typeface="Courier New" panose="02070309020205020404" pitchFamily="49" charset="0"/>
              </a:rPr>
              <a:t>，只有进程空间的各段的内容要发生变化时，才会将父进程的内容复制一份给子进程，。</a:t>
            </a:r>
            <a:endParaRPr lang="zh-CN" altLang="en-US" sz="2400" dirty="0">
              <a:solidFill>
                <a:srgbClr val="007C6A"/>
              </a:solidFill>
            </a:endParaRPr>
          </a:p>
        </p:txBody>
      </p:sp>
    </p:spTree>
    <p:custDataLst>
      <p:tags r:id="rId1"/>
    </p:custDataLst>
    <p:extLst>
      <p:ext uri="{BB962C8B-B14F-4D97-AF65-F5344CB8AC3E}">
        <p14:creationId xmlns:p14="http://schemas.microsoft.com/office/powerpoint/2010/main" val="381055181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324675" cy="400110"/>
          </a:xfrm>
          <a:prstGeom prst="rect">
            <a:avLst/>
          </a:prstGeom>
          <a:noFill/>
          <a:ln>
            <a:noFill/>
          </a:ln>
        </p:spPr>
        <p:txBody>
          <a:bodyPr wrap="none" rtlCol="0" anchor="t">
            <a:spAutoFit/>
          </a:bodyPr>
          <a:lstStyle/>
          <a:p>
            <a:r>
              <a:rPr lang="en-US" altLang="zh-CN" sz="2000">
                <a:ln/>
                <a:effectLst>
                  <a:outerShdw blurRad="38100" dist="19050" dir="2700000" algn="tl" rotWithShape="0">
                    <a:schemeClr val="dk1">
                      <a:alpha val="40000"/>
                    </a:schemeClr>
                  </a:outerShdw>
                </a:effectLst>
              </a:rPr>
              <a:t>Redis</a:t>
            </a:r>
            <a:r>
              <a:rPr lang="zh-CN" altLang="en-US" sz="2000">
                <a:ln/>
                <a:effectLst>
                  <a:outerShdw blurRad="38100" dist="19050" dir="2700000" algn="tl" rotWithShape="0">
                    <a:schemeClr val="dk1">
                      <a:alpha val="40000"/>
                    </a:schemeClr>
                  </a:outerShdw>
                </a:effectLst>
              </a:rPr>
              <a:t>持久化</a:t>
            </a:r>
            <a:r>
              <a:rPr lang="en-US" altLang="zh-CN" sz="2000">
                <a:ln/>
                <a:effectLst>
                  <a:outerShdw blurRad="38100" dist="19050" dir="2700000" algn="tl" rotWithShape="0">
                    <a:schemeClr val="dk1">
                      <a:alpha val="40000"/>
                    </a:schemeClr>
                  </a:outerShdw>
                </a:effectLst>
              </a:rPr>
              <a:t>--RDB</a:t>
            </a:r>
          </a:p>
        </p:txBody>
      </p:sp>
      <p:sp>
        <p:nvSpPr>
          <p:cNvPr id="8" name="矩形 7">
            <a:extLst>
              <a:ext uri="{FF2B5EF4-FFF2-40B4-BE49-F238E27FC236}">
                <a16:creationId xmlns:a16="http://schemas.microsoft.com/office/drawing/2014/main" id="{3D03903F-FAA7-40FE-A018-2DB03C48AB00}"/>
              </a:ext>
            </a:extLst>
          </p:cNvPr>
          <p:cNvSpPr/>
          <p:nvPr/>
        </p:nvSpPr>
        <p:spPr>
          <a:xfrm>
            <a:off x="575794" y="1040727"/>
            <a:ext cx="6124625" cy="400110"/>
          </a:xfrm>
          <a:prstGeom prst="rect">
            <a:avLst/>
          </a:prstGeom>
        </p:spPr>
        <p:txBody>
          <a:bodyPr wrap="none">
            <a:spAutoFit/>
          </a:bodyPr>
          <a:lstStyle/>
          <a:p>
            <a:pPr marL="285750" indent="-285750" algn="r">
              <a:buFont typeface="Arial" panose="020B0604020202020204" pitchFamily="34" charset="0"/>
              <a:buChar char="•"/>
            </a:pPr>
            <a:r>
              <a:rPr lang="zh-CN" altLang="en-US" sz="2000">
                <a:solidFill>
                  <a:srgbClr val="007C6A"/>
                </a:solidFill>
                <a:latin typeface="Verdana" panose="020B0604030504040204" pitchFamily="34" charset="0"/>
              </a:rPr>
              <a:t>在</a:t>
            </a:r>
            <a:r>
              <a:rPr lang="en-US" altLang="zh-CN" sz="2000" err="1">
                <a:solidFill>
                  <a:srgbClr val="007C6A"/>
                </a:solidFill>
                <a:latin typeface="Verdana" panose="020B0604030504040204" pitchFamily="34" charset="0"/>
              </a:rPr>
              <a:t>redis.conf</a:t>
            </a:r>
            <a:r>
              <a:rPr lang="zh-CN" altLang="en-US" sz="2000">
                <a:solidFill>
                  <a:srgbClr val="007C6A"/>
                </a:solidFill>
                <a:latin typeface="Verdana" panose="020B0604030504040204" pitchFamily="34" charset="0"/>
              </a:rPr>
              <a:t>中配置文件名称，默认为</a:t>
            </a:r>
            <a:r>
              <a:rPr lang="en-US" altLang="zh-CN" sz="2000" err="1">
                <a:solidFill>
                  <a:srgbClr val="007C6A"/>
                </a:solidFill>
                <a:latin typeface="Verdana" panose="020B0604030504040204" pitchFamily="34" charset="0"/>
              </a:rPr>
              <a:t>dump.rdb</a:t>
            </a:r>
            <a:endParaRPr lang="zh-CN" altLang="en-US" sz="2000">
              <a:solidFill>
                <a:srgbClr val="007C6A"/>
              </a:solidFill>
              <a:latin typeface="Verdana" panose="020B0604030504040204" pitchFamily="34" charset="0"/>
            </a:endParaRPr>
          </a:p>
        </p:txBody>
      </p:sp>
      <p:sp>
        <p:nvSpPr>
          <p:cNvPr id="9" name="矩形 8">
            <a:extLst>
              <a:ext uri="{FF2B5EF4-FFF2-40B4-BE49-F238E27FC236}">
                <a16:creationId xmlns:a16="http://schemas.microsoft.com/office/drawing/2014/main" id="{265D638F-DE26-4B55-BA13-26D859269DE4}"/>
              </a:ext>
            </a:extLst>
          </p:cNvPr>
          <p:cNvSpPr/>
          <p:nvPr/>
        </p:nvSpPr>
        <p:spPr>
          <a:xfrm>
            <a:off x="223258" y="553435"/>
            <a:ext cx="2893741" cy="461665"/>
          </a:xfrm>
          <a:prstGeom prst="rect">
            <a:avLst/>
          </a:prstGeom>
        </p:spPr>
        <p:txBody>
          <a:bodyPr wrap="none">
            <a:spAutoFit/>
          </a:bodyPr>
          <a:lstStyle/>
          <a:p>
            <a:pPr marL="342900" indent="-342900">
              <a:buFont typeface="Wingdings" panose="05000000000000000000" pitchFamily="2" charset="2"/>
              <a:buChar char="Ø"/>
            </a:pPr>
            <a:r>
              <a:rPr lang="en-US" altLang="zh-CN" sz="2400" err="1">
                <a:solidFill>
                  <a:srgbClr val="007C6A"/>
                </a:solidFill>
                <a:latin typeface="Verdana" panose="020B0604030504040204" pitchFamily="34" charset="0"/>
              </a:rPr>
              <a:t>rdb</a:t>
            </a:r>
            <a:r>
              <a:rPr lang="zh-CN" altLang="en-US" sz="2400">
                <a:solidFill>
                  <a:srgbClr val="007C6A"/>
                </a:solidFill>
                <a:latin typeface="Verdana" panose="020B0604030504040204" pitchFamily="34" charset="0"/>
              </a:rPr>
              <a:t>的保存的文件</a:t>
            </a:r>
            <a:endParaRPr lang="en-US" altLang="zh-CN" sz="2400">
              <a:solidFill>
                <a:srgbClr val="007C6A"/>
              </a:solidFill>
              <a:latin typeface="Verdana" panose="020B0604030504040204" pitchFamily="34" charset="0"/>
            </a:endParaRPr>
          </a:p>
        </p:txBody>
      </p:sp>
      <p:sp>
        <p:nvSpPr>
          <p:cNvPr id="10" name="矩形 9">
            <a:extLst>
              <a:ext uri="{FF2B5EF4-FFF2-40B4-BE49-F238E27FC236}">
                <a16:creationId xmlns:a16="http://schemas.microsoft.com/office/drawing/2014/main" id="{B0CB7E60-CD90-4A18-A61F-DD1069E597D6}"/>
              </a:ext>
            </a:extLst>
          </p:cNvPr>
          <p:cNvSpPr/>
          <p:nvPr/>
        </p:nvSpPr>
        <p:spPr>
          <a:xfrm>
            <a:off x="655306" y="2361614"/>
            <a:ext cx="7488832" cy="707886"/>
          </a:xfrm>
          <a:prstGeom prst="rect">
            <a:avLst/>
          </a:prstGeom>
        </p:spPr>
        <p:txBody>
          <a:bodyPr wrap="square">
            <a:spAutoFit/>
          </a:bodyPr>
          <a:lstStyle/>
          <a:p>
            <a:pPr marL="285750" indent="-285750">
              <a:buFont typeface="Arial" panose="020B0604020202020204" pitchFamily="34" charset="0"/>
              <a:buChar char="•"/>
            </a:pPr>
            <a:r>
              <a:rPr lang="en-US" altLang="zh-CN" sz="2000" dirty="0" err="1">
                <a:solidFill>
                  <a:srgbClr val="007C6A"/>
                </a:solidFill>
                <a:latin typeface="Verdana" panose="020B0604030504040204" pitchFamily="34" charset="0"/>
              </a:rPr>
              <a:t>rdb</a:t>
            </a:r>
            <a:r>
              <a:rPr lang="zh-CN" altLang="en-US" sz="2000" dirty="0">
                <a:solidFill>
                  <a:srgbClr val="007C6A"/>
                </a:solidFill>
                <a:latin typeface="Verdana" panose="020B0604030504040204" pitchFamily="34" charset="0"/>
              </a:rPr>
              <a:t>文件的保存路径，也可以修改。默认为</a:t>
            </a:r>
            <a:r>
              <a:rPr lang="en-US" altLang="zh-CN" sz="2000" dirty="0" err="1">
                <a:solidFill>
                  <a:srgbClr val="007C6A"/>
                </a:solidFill>
                <a:latin typeface="Verdana" panose="020B0604030504040204" pitchFamily="34" charset="0"/>
              </a:rPr>
              <a:t>Redis</a:t>
            </a:r>
            <a:r>
              <a:rPr lang="zh-CN" altLang="en-US" sz="2000" dirty="0">
                <a:solidFill>
                  <a:srgbClr val="007C6A"/>
                </a:solidFill>
                <a:latin typeface="Verdana" panose="020B0604030504040204" pitchFamily="34" charset="0"/>
              </a:rPr>
              <a:t>启动时命令行所在的目录下</a:t>
            </a:r>
          </a:p>
        </p:txBody>
      </p:sp>
      <p:pic>
        <p:nvPicPr>
          <p:cNvPr id="11" name="图片 10">
            <a:extLst>
              <a:ext uri="{FF2B5EF4-FFF2-40B4-BE49-F238E27FC236}">
                <a16:creationId xmlns:a16="http://schemas.microsoft.com/office/drawing/2014/main" id="{8FF63AF8-6713-407F-BABA-896FD3981236}"/>
              </a:ext>
            </a:extLst>
          </p:cNvPr>
          <p:cNvPicPr>
            <a:picLocks noChangeAspect="1"/>
          </p:cNvPicPr>
          <p:nvPr/>
        </p:nvPicPr>
        <p:blipFill>
          <a:blip r:embed="rId3" cstate="print"/>
          <a:stretch>
            <a:fillRect/>
          </a:stretch>
        </p:blipFill>
        <p:spPr>
          <a:xfrm>
            <a:off x="913347" y="3069500"/>
            <a:ext cx="5545897" cy="1649931"/>
          </a:xfrm>
          <a:prstGeom prst="rect">
            <a:avLst/>
          </a:prstGeom>
        </p:spPr>
      </p:pic>
      <p:pic>
        <p:nvPicPr>
          <p:cNvPr id="12" name="图片 11">
            <a:extLst>
              <a:ext uri="{FF2B5EF4-FFF2-40B4-BE49-F238E27FC236}">
                <a16:creationId xmlns:a16="http://schemas.microsoft.com/office/drawing/2014/main" id="{EB0BDD36-78B1-471F-9EE8-5C45287C8A9D}"/>
              </a:ext>
            </a:extLst>
          </p:cNvPr>
          <p:cNvPicPr>
            <a:picLocks noChangeAspect="1"/>
          </p:cNvPicPr>
          <p:nvPr/>
        </p:nvPicPr>
        <p:blipFill>
          <a:blip r:embed="rId4" cstate="print"/>
          <a:stretch>
            <a:fillRect/>
          </a:stretch>
        </p:blipFill>
        <p:spPr>
          <a:xfrm>
            <a:off x="833835" y="1551427"/>
            <a:ext cx="3977991" cy="597296"/>
          </a:xfrm>
          <a:prstGeom prst="rect">
            <a:avLst/>
          </a:prstGeom>
        </p:spPr>
      </p:pic>
    </p:spTree>
    <p:custDataLst>
      <p:tags r:id="rId1"/>
    </p:custDataLst>
    <p:extLst>
      <p:ext uri="{BB962C8B-B14F-4D97-AF65-F5344CB8AC3E}">
        <p14:creationId xmlns:p14="http://schemas.microsoft.com/office/powerpoint/2010/main" val="1265351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79063" y="117"/>
            <a:ext cx="3220754" cy="400110"/>
          </a:xfrm>
          <a:prstGeom prst="rect">
            <a:avLst/>
          </a:prstGeom>
          <a:noFill/>
          <a:ln>
            <a:noFill/>
          </a:ln>
        </p:spPr>
        <p:txBody>
          <a:bodyPr wrap="none" rtlCol="0" anchor="t">
            <a:spAutoFit/>
          </a:bodyPr>
          <a:lstStyle/>
          <a:p>
            <a:pPr algn="ctr"/>
            <a:r>
              <a:rPr lang="en-US" altLang="zh-CN" sz="2000">
                <a:ln/>
                <a:solidFill>
                  <a:schemeClr val="tx1"/>
                </a:solidFill>
                <a:effectLst>
                  <a:outerShdw blurRad="38100" dist="19050" dir="2700000" algn="tl" rotWithShape="0">
                    <a:schemeClr val="dk1">
                      <a:alpha val="40000"/>
                    </a:schemeClr>
                  </a:outerShdw>
                </a:effectLst>
              </a:rPr>
              <a:t>Redis</a:t>
            </a:r>
            <a:r>
              <a:rPr lang="zh-CN" altLang="en-US" sz="2000">
                <a:ln/>
                <a:effectLst>
                  <a:outerShdw blurRad="38100" dist="19050" dir="2700000" algn="tl" rotWithShape="0">
                    <a:schemeClr val="dk1">
                      <a:alpha val="40000"/>
                    </a:schemeClr>
                  </a:outerShdw>
                </a:effectLst>
              </a:rPr>
              <a:t>五大数据类型</a:t>
            </a:r>
            <a:r>
              <a:rPr lang="en-US" altLang="zh-CN" sz="2000">
                <a:ln/>
                <a:effectLst>
                  <a:outerShdw blurRad="38100" dist="19050" dir="2700000" algn="tl" rotWithShape="0">
                    <a:schemeClr val="dk1">
                      <a:alpha val="40000"/>
                    </a:schemeClr>
                  </a:outerShdw>
                </a:effectLst>
              </a:rPr>
              <a:t>--String</a:t>
            </a:r>
            <a:endParaRPr lang="zh-CN" altLang="en-US" sz="2000">
              <a:ln/>
              <a:solidFill>
                <a:schemeClr val="tx1"/>
              </a:solidFill>
              <a:effectLst>
                <a:outerShdw blurRad="38100" dist="19050" dir="2700000" algn="tl" rotWithShape="0">
                  <a:schemeClr val="dk1">
                    <a:alpha val="40000"/>
                  </a:schemeClr>
                </a:outerShdw>
              </a:effectLst>
            </a:endParaRPr>
          </a:p>
        </p:txBody>
      </p:sp>
      <p:sp>
        <p:nvSpPr>
          <p:cNvPr id="8" name="矩形 7">
            <a:extLst>
              <a:ext uri="{FF2B5EF4-FFF2-40B4-BE49-F238E27FC236}">
                <a16:creationId xmlns:a16="http://schemas.microsoft.com/office/drawing/2014/main" id="{3E2B7520-1084-4626-BCEF-6F3527E29A71}"/>
              </a:ext>
            </a:extLst>
          </p:cNvPr>
          <p:cNvSpPr/>
          <p:nvPr/>
        </p:nvSpPr>
        <p:spPr>
          <a:xfrm>
            <a:off x="501818" y="400227"/>
            <a:ext cx="1886350"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a:solidFill>
                  <a:srgbClr val="007C6A"/>
                </a:solidFill>
              </a:rPr>
              <a:t>get   &lt;key&gt;</a:t>
            </a:r>
          </a:p>
        </p:txBody>
      </p:sp>
      <p:sp>
        <p:nvSpPr>
          <p:cNvPr id="9" name="矩形 8">
            <a:extLst>
              <a:ext uri="{FF2B5EF4-FFF2-40B4-BE49-F238E27FC236}">
                <a16:creationId xmlns:a16="http://schemas.microsoft.com/office/drawing/2014/main" id="{799E533E-FCF3-487C-9A62-3BD039B7144B}"/>
              </a:ext>
            </a:extLst>
          </p:cNvPr>
          <p:cNvSpPr/>
          <p:nvPr/>
        </p:nvSpPr>
        <p:spPr>
          <a:xfrm>
            <a:off x="3715911" y="407930"/>
            <a:ext cx="2848857" cy="583108"/>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查询对应键值</a:t>
            </a:r>
            <a:endParaRPr lang="en-US" altLang="zh-CN" sz="2400" b="1">
              <a:solidFill>
                <a:srgbClr val="007C6A"/>
              </a:solidFill>
            </a:endParaRPr>
          </a:p>
        </p:txBody>
      </p:sp>
      <p:sp>
        <p:nvSpPr>
          <p:cNvPr id="10" name="矩形 9">
            <a:extLst>
              <a:ext uri="{FF2B5EF4-FFF2-40B4-BE49-F238E27FC236}">
                <a16:creationId xmlns:a16="http://schemas.microsoft.com/office/drawing/2014/main" id="{F30806BE-7713-4DFE-BFAF-0775A6992349}"/>
              </a:ext>
            </a:extLst>
          </p:cNvPr>
          <p:cNvSpPr/>
          <p:nvPr/>
        </p:nvSpPr>
        <p:spPr>
          <a:xfrm>
            <a:off x="496478" y="1126623"/>
            <a:ext cx="3002489"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a:solidFill>
                  <a:srgbClr val="007C6A"/>
                </a:solidFill>
              </a:rPr>
              <a:t>set   &lt;key&gt;  &lt;value&gt;</a:t>
            </a:r>
          </a:p>
        </p:txBody>
      </p:sp>
      <p:sp>
        <p:nvSpPr>
          <p:cNvPr id="11" name="矩形 10">
            <a:extLst>
              <a:ext uri="{FF2B5EF4-FFF2-40B4-BE49-F238E27FC236}">
                <a16:creationId xmlns:a16="http://schemas.microsoft.com/office/drawing/2014/main" id="{94F851E1-7087-4EFE-9B5E-E5A2B545B9EB}"/>
              </a:ext>
            </a:extLst>
          </p:cNvPr>
          <p:cNvSpPr/>
          <p:nvPr/>
        </p:nvSpPr>
        <p:spPr>
          <a:xfrm>
            <a:off x="3699817" y="1077216"/>
            <a:ext cx="2539478"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添加键值对</a:t>
            </a:r>
            <a:endParaRPr lang="en-US" altLang="zh-CN" sz="2400" b="1">
              <a:solidFill>
                <a:srgbClr val="007C6A"/>
              </a:solidFill>
            </a:endParaRPr>
          </a:p>
        </p:txBody>
      </p:sp>
      <p:sp>
        <p:nvSpPr>
          <p:cNvPr id="12" name="矩形 11">
            <a:extLst>
              <a:ext uri="{FF2B5EF4-FFF2-40B4-BE49-F238E27FC236}">
                <a16:creationId xmlns:a16="http://schemas.microsoft.com/office/drawing/2014/main" id="{68379C99-C3B8-497A-8B07-E67B9DB0BCFE}"/>
              </a:ext>
            </a:extLst>
          </p:cNvPr>
          <p:cNvSpPr/>
          <p:nvPr/>
        </p:nvSpPr>
        <p:spPr>
          <a:xfrm>
            <a:off x="503449" y="1828603"/>
            <a:ext cx="3517566" cy="589072"/>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a:solidFill>
                  <a:srgbClr val="007C6A"/>
                </a:solidFill>
              </a:rPr>
              <a:t>append  &lt;key&gt;  &lt;value&gt;</a:t>
            </a:r>
          </a:p>
        </p:txBody>
      </p:sp>
      <p:sp>
        <p:nvSpPr>
          <p:cNvPr id="13" name="矩形 12">
            <a:extLst>
              <a:ext uri="{FF2B5EF4-FFF2-40B4-BE49-F238E27FC236}">
                <a16:creationId xmlns:a16="http://schemas.microsoft.com/office/drawing/2014/main" id="{A5594E87-B18F-4AE6-8872-F9412EC3BE61}"/>
              </a:ext>
            </a:extLst>
          </p:cNvPr>
          <p:cNvSpPr/>
          <p:nvPr/>
        </p:nvSpPr>
        <p:spPr>
          <a:xfrm>
            <a:off x="4021015" y="1772954"/>
            <a:ext cx="4070345" cy="1134413"/>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rPr>
              <a:t>将给定的</a:t>
            </a:r>
            <a:r>
              <a:rPr lang="en-US" altLang="zh-CN" sz="2400" b="1" dirty="0">
                <a:solidFill>
                  <a:srgbClr val="007C6A"/>
                </a:solidFill>
              </a:rPr>
              <a:t>&lt;value&gt; </a:t>
            </a:r>
            <a:r>
              <a:rPr lang="zh-CN" altLang="en-US" sz="2400" b="1" dirty="0">
                <a:solidFill>
                  <a:srgbClr val="007C6A"/>
                </a:solidFill>
              </a:rPr>
              <a:t>追加</a:t>
            </a:r>
            <a:endParaRPr lang="en-US" altLang="zh-CN" sz="2400" b="1" dirty="0">
              <a:solidFill>
                <a:srgbClr val="007C6A"/>
              </a:solidFill>
            </a:endParaRPr>
          </a:p>
          <a:p>
            <a:pPr lvl="1">
              <a:lnSpc>
                <a:spcPct val="150000"/>
              </a:lnSpc>
            </a:pPr>
            <a:r>
              <a:rPr lang="zh-CN" altLang="en-US" sz="2400" b="1" dirty="0">
                <a:solidFill>
                  <a:srgbClr val="007C6A"/>
                </a:solidFill>
              </a:rPr>
              <a:t>    到原值的末尾</a:t>
            </a:r>
            <a:endParaRPr lang="en-US" altLang="zh-CN" sz="2400" b="1" dirty="0">
              <a:solidFill>
                <a:srgbClr val="007C6A"/>
              </a:solidFill>
            </a:endParaRPr>
          </a:p>
        </p:txBody>
      </p:sp>
      <p:sp>
        <p:nvSpPr>
          <p:cNvPr id="14" name="矩形 13">
            <a:extLst>
              <a:ext uri="{FF2B5EF4-FFF2-40B4-BE49-F238E27FC236}">
                <a16:creationId xmlns:a16="http://schemas.microsoft.com/office/drawing/2014/main" id="{92B3F743-7F0E-4A8F-B36A-65D9C145B5A6}"/>
              </a:ext>
            </a:extLst>
          </p:cNvPr>
          <p:cNvSpPr/>
          <p:nvPr/>
        </p:nvSpPr>
        <p:spPr>
          <a:xfrm>
            <a:off x="496221" y="2918719"/>
            <a:ext cx="2215350" cy="589072"/>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strlen</a:t>
            </a:r>
            <a:r>
              <a:rPr lang="en-US" altLang="zh-CN" sz="2400" b="1">
                <a:solidFill>
                  <a:srgbClr val="007C6A"/>
                </a:solidFill>
              </a:rPr>
              <a:t>  &lt;key&gt;</a:t>
            </a:r>
          </a:p>
        </p:txBody>
      </p:sp>
      <p:sp>
        <p:nvSpPr>
          <p:cNvPr id="15" name="矩形 14">
            <a:extLst>
              <a:ext uri="{FF2B5EF4-FFF2-40B4-BE49-F238E27FC236}">
                <a16:creationId xmlns:a16="http://schemas.microsoft.com/office/drawing/2014/main" id="{832842C5-FB1F-4B66-8C3D-3D2BD651D915}"/>
              </a:ext>
            </a:extLst>
          </p:cNvPr>
          <p:cNvSpPr/>
          <p:nvPr/>
        </p:nvSpPr>
        <p:spPr>
          <a:xfrm>
            <a:off x="3715911" y="2938024"/>
            <a:ext cx="2848857"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获得值的长度</a:t>
            </a:r>
            <a:endParaRPr lang="en-US" altLang="zh-CN" sz="2400" b="1">
              <a:solidFill>
                <a:srgbClr val="007C6A"/>
              </a:solidFill>
            </a:endParaRPr>
          </a:p>
        </p:txBody>
      </p:sp>
      <p:sp>
        <p:nvSpPr>
          <p:cNvPr id="16" name="矩形 15">
            <a:extLst>
              <a:ext uri="{FF2B5EF4-FFF2-40B4-BE49-F238E27FC236}">
                <a16:creationId xmlns:a16="http://schemas.microsoft.com/office/drawing/2014/main" id="{8DC3F573-4663-4FD8-A066-AAB2205ED112}"/>
              </a:ext>
            </a:extLst>
          </p:cNvPr>
          <p:cNvSpPr/>
          <p:nvPr/>
        </p:nvSpPr>
        <p:spPr>
          <a:xfrm>
            <a:off x="3699817" y="3689283"/>
            <a:ext cx="3831498" cy="1134413"/>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只有在 </a:t>
            </a:r>
            <a:r>
              <a:rPr lang="en-US" altLang="zh-CN" sz="2400" b="1">
                <a:solidFill>
                  <a:srgbClr val="007C6A"/>
                </a:solidFill>
              </a:rPr>
              <a:t>key </a:t>
            </a:r>
            <a:r>
              <a:rPr lang="zh-CN" altLang="en-US" sz="2400" b="1">
                <a:solidFill>
                  <a:srgbClr val="007C6A"/>
                </a:solidFill>
              </a:rPr>
              <a:t>不存在时</a:t>
            </a:r>
            <a:endParaRPr lang="en-US" altLang="zh-CN" sz="2400" b="1">
              <a:solidFill>
                <a:srgbClr val="007C6A"/>
              </a:solidFill>
            </a:endParaRPr>
          </a:p>
          <a:p>
            <a:pPr lvl="1">
              <a:lnSpc>
                <a:spcPct val="150000"/>
              </a:lnSpc>
            </a:pPr>
            <a:r>
              <a:rPr lang="en-US" altLang="zh-CN" sz="2400" b="1">
                <a:solidFill>
                  <a:srgbClr val="007C6A"/>
                </a:solidFill>
              </a:rPr>
              <a:t>    </a:t>
            </a:r>
            <a:r>
              <a:rPr lang="zh-CN" altLang="en-US" sz="2400" b="1">
                <a:solidFill>
                  <a:srgbClr val="007C6A"/>
                </a:solidFill>
              </a:rPr>
              <a:t>设置 </a:t>
            </a:r>
            <a:r>
              <a:rPr lang="en-US" altLang="zh-CN" sz="2400" b="1">
                <a:solidFill>
                  <a:srgbClr val="007C6A"/>
                </a:solidFill>
              </a:rPr>
              <a:t>key </a:t>
            </a:r>
            <a:r>
              <a:rPr lang="zh-CN" altLang="en-US" sz="2400" b="1">
                <a:solidFill>
                  <a:srgbClr val="007C6A"/>
                </a:solidFill>
              </a:rPr>
              <a:t>的值</a:t>
            </a:r>
          </a:p>
        </p:txBody>
      </p:sp>
      <p:sp>
        <p:nvSpPr>
          <p:cNvPr id="17" name="矩形 16">
            <a:extLst>
              <a:ext uri="{FF2B5EF4-FFF2-40B4-BE49-F238E27FC236}">
                <a16:creationId xmlns:a16="http://schemas.microsoft.com/office/drawing/2014/main" id="{146EC3F2-346A-43EA-8CDE-A55832E3D5E5}"/>
              </a:ext>
            </a:extLst>
          </p:cNvPr>
          <p:cNvSpPr/>
          <p:nvPr/>
        </p:nvSpPr>
        <p:spPr>
          <a:xfrm>
            <a:off x="479063" y="3693382"/>
            <a:ext cx="3236848"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setnx</a:t>
            </a:r>
            <a:r>
              <a:rPr lang="en-US" altLang="zh-CN" sz="2400" b="1">
                <a:solidFill>
                  <a:srgbClr val="007C6A"/>
                </a:solidFill>
              </a:rPr>
              <a:t>  &lt;key&gt;  &lt;value&gt;</a:t>
            </a:r>
          </a:p>
        </p:txBody>
      </p:sp>
    </p:spTree>
    <p:custDataLst>
      <p:tags r:id="rId1"/>
    </p:custDataLst>
    <p:extLst>
      <p:ext uri="{BB962C8B-B14F-4D97-AF65-F5344CB8AC3E}">
        <p14:creationId xmlns:p14="http://schemas.microsoft.com/office/powerpoint/2010/main" val="142531809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324675" cy="400110"/>
          </a:xfrm>
          <a:prstGeom prst="rect">
            <a:avLst/>
          </a:prstGeom>
          <a:noFill/>
          <a:ln>
            <a:noFill/>
          </a:ln>
        </p:spPr>
        <p:txBody>
          <a:bodyPr wrap="none" rtlCol="0" anchor="t">
            <a:spAutoFit/>
          </a:bodyPr>
          <a:lstStyle/>
          <a:p>
            <a:r>
              <a:rPr lang="en-US" altLang="zh-CN" sz="2000">
                <a:ln/>
                <a:effectLst>
                  <a:outerShdw blurRad="38100" dist="19050" dir="2700000" algn="tl" rotWithShape="0">
                    <a:schemeClr val="dk1">
                      <a:alpha val="40000"/>
                    </a:schemeClr>
                  </a:outerShdw>
                </a:effectLst>
              </a:rPr>
              <a:t>Redis</a:t>
            </a:r>
            <a:r>
              <a:rPr lang="zh-CN" altLang="en-US" sz="2000">
                <a:ln/>
                <a:effectLst>
                  <a:outerShdw blurRad="38100" dist="19050" dir="2700000" algn="tl" rotWithShape="0">
                    <a:schemeClr val="dk1">
                      <a:alpha val="40000"/>
                    </a:schemeClr>
                  </a:outerShdw>
                </a:effectLst>
              </a:rPr>
              <a:t>持久化</a:t>
            </a:r>
            <a:r>
              <a:rPr lang="en-US" altLang="zh-CN" sz="2000">
                <a:ln/>
                <a:effectLst>
                  <a:outerShdw blurRad="38100" dist="19050" dir="2700000" algn="tl" rotWithShape="0">
                    <a:schemeClr val="dk1">
                      <a:alpha val="40000"/>
                    </a:schemeClr>
                  </a:outerShdw>
                </a:effectLst>
              </a:rPr>
              <a:t>--RDB</a:t>
            </a:r>
          </a:p>
        </p:txBody>
      </p:sp>
      <p:sp>
        <p:nvSpPr>
          <p:cNvPr id="19" name="矩形 18">
            <a:extLst>
              <a:ext uri="{FF2B5EF4-FFF2-40B4-BE49-F238E27FC236}">
                <a16:creationId xmlns:a16="http://schemas.microsoft.com/office/drawing/2014/main" id="{37375C49-5A61-44B3-B552-81249B48F96C}"/>
              </a:ext>
            </a:extLst>
          </p:cNvPr>
          <p:cNvSpPr/>
          <p:nvPr/>
        </p:nvSpPr>
        <p:spPr>
          <a:xfrm>
            <a:off x="312646" y="515144"/>
            <a:ext cx="2585964" cy="461665"/>
          </a:xfrm>
          <a:prstGeom prst="rect">
            <a:avLst/>
          </a:prstGeom>
        </p:spPr>
        <p:txBody>
          <a:bodyPr wrap="none">
            <a:spAutoFit/>
          </a:bodyPr>
          <a:lstStyle/>
          <a:p>
            <a:pPr marL="342900" indent="-342900">
              <a:buFont typeface="Wingdings" panose="05000000000000000000" pitchFamily="2" charset="2"/>
              <a:buChar char="Ø"/>
            </a:pPr>
            <a:r>
              <a:rPr lang="en-US" altLang="zh-CN" sz="2400" err="1">
                <a:solidFill>
                  <a:srgbClr val="007C6A"/>
                </a:solidFill>
                <a:latin typeface="Verdana" panose="020B0604030504040204" pitchFamily="34" charset="0"/>
              </a:rPr>
              <a:t>rdb</a:t>
            </a:r>
            <a:r>
              <a:rPr lang="zh-CN" altLang="en-US" sz="2400">
                <a:solidFill>
                  <a:srgbClr val="007C6A"/>
                </a:solidFill>
                <a:latin typeface="Verdana" panose="020B0604030504040204" pitchFamily="34" charset="0"/>
              </a:rPr>
              <a:t>的保存策略</a:t>
            </a:r>
            <a:endParaRPr lang="en-US" altLang="zh-CN" sz="2400">
              <a:solidFill>
                <a:srgbClr val="007C6A"/>
              </a:solidFill>
              <a:latin typeface="Verdana" panose="020B0604030504040204" pitchFamily="34" charset="0"/>
            </a:endParaRPr>
          </a:p>
        </p:txBody>
      </p:sp>
      <p:pic>
        <p:nvPicPr>
          <p:cNvPr id="20" name="图片 19">
            <a:extLst>
              <a:ext uri="{FF2B5EF4-FFF2-40B4-BE49-F238E27FC236}">
                <a16:creationId xmlns:a16="http://schemas.microsoft.com/office/drawing/2014/main" id="{9D8D765C-8EE3-4452-81E1-C90F81995FBA}"/>
              </a:ext>
            </a:extLst>
          </p:cNvPr>
          <p:cNvPicPr>
            <a:picLocks noChangeAspect="1"/>
          </p:cNvPicPr>
          <p:nvPr/>
        </p:nvPicPr>
        <p:blipFill>
          <a:blip r:embed="rId3" cstate="print"/>
          <a:stretch>
            <a:fillRect/>
          </a:stretch>
        </p:blipFill>
        <p:spPr>
          <a:xfrm>
            <a:off x="672686" y="1163216"/>
            <a:ext cx="6216672" cy="926406"/>
          </a:xfrm>
          <a:prstGeom prst="rect">
            <a:avLst/>
          </a:prstGeom>
          <a:ln>
            <a:solidFill>
              <a:schemeClr val="accent1"/>
            </a:solidFill>
          </a:ln>
        </p:spPr>
      </p:pic>
      <p:pic>
        <p:nvPicPr>
          <p:cNvPr id="21" name="图片 20">
            <a:extLst>
              <a:ext uri="{FF2B5EF4-FFF2-40B4-BE49-F238E27FC236}">
                <a16:creationId xmlns:a16="http://schemas.microsoft.com/office/drawing/2014/main" id="{230B1BD2-F803-4350-8443-9E735485466E}"/>
              </a:ext>
            </a:extLst>
          </p:cNvPr>
          <p:cNvPicPr>
            <a:picLocks noChangeAspect="1"/>
          </p:cNvPicPr>
          <p:nvPr/>
        </p:nvPicPr>
        <p:blipFill>
          <a:blip r:embed="rId4" cstate="print"/>
          <a:stretch>
            <a:fillRect/>
          </a:stretch>
        </p:blipFill>
        <p:spPr>
          <a:xfrm>
            <a:off x="659164" y="2241181"/>
            <a:ext cx="3352192" cy="873794"/>
          </a:xfrm>
          <a:prstGeom prst="rect">
            <a:avLst/>
          </a:prstGeom>
          <a:ln>
            <a:solidFill>
              <a:schemeClr val="accent1"/>
            </a:solidFill>
          </a:ln>
        </p:spPr>
      </p:pic>
      <p:sp>
        <p:nvSpPr>
          <p:cNvPr id="22" name="矩形 21">
            <a:extLst>
              <a:ext uri="{FF2B5EF4-FFF2-40B4-BE49-F238E27FC236}">
                <a16:creationId xmlns:a16="http://schemas.microsoft.com/office/drawing/2014/main" id="{A38A362E-6115-4E03-835B-3AC1B57225A3}"/>
              </a:ext>
            </a:extLst>
          </p:cNvPr>
          <p:cNvSpPr/>
          <p:nvPr/>
        </p:nvSpPr>
        <p:spPr>
          <a:xfrm>
            <a:off x="521036" y="3539480"/>
            <a:ext cx="2377574" cy="461665"/>
          </a:xfrm>
          <a:prstGeom prst="rect">
            <a:avLst/>
          </a:prstGeom>
        </p:spPr>
        <p:txBody>
          <a:bodyPr wrap="none">
            <a:spAutoFit/>
          </a:bodyPr>
          <a:lstStyle/>
          <a:p>
            <a:pPr marL="342900" indent="-342900">
              <a:buFont typeface="Wingdings" panose="05000000000000000000" pitchFamily="2" charset="2"/>
              <a:buChar char="Ø"/>
            </a:pPr>
            <a:r>
              <a:rPr lang="zh-CN" altLang="en-US" sz="2400">
                <a:solidFill>
                  <a:srgbClr val="007C6A"/>
                </a:solidFill>
                <a:latin typeface="Verdana" panose="020B0604030504040204" pitchFamily="34" charset="0"/>
              </a:rPr>
              <a:t>手动保存快照</a:t>
            </a:r>
            <a:endParaRPr lang="en-US" altLang="zh-CN" sz="2400">
              <a:solidFill>
                <a:srgbClr val="007C6A"/>
              </a:solidFill>
              <a:latin typeface="Verdana" panose="020B0604030504040204" pitchFamily="34" charset="0"/>
            </a:endParaRPr>
          </a:p>
        </p:txBody>
      </p:sp>
      <p:sp>
        <p:nvSpPr>
          <p:cNvPr id="23" name="矩形 22">
            <a:extLst>
              <a:ext uri="{FF2B5EF4-FFF2-40B4-BE49-F238E27FC236}">
                <a16:creationId xmlns:a16="http://schemas.microsoft.com/office/drawing/2014/main" id="{9F3D07CD-EE05-437A-90BA-F4D5CEC8B32A}"/>
              </a:ext>
            </a:extLst>
          </p:cNvPr>
          <p:cNvSpPr/>
          <p:nvPr/>
        </p:nvSpPr>
        <p:spPr>
          <a:xfrm>
            <a:off x="881076" y="4187552"/>
            <a:ext cx="5768274" cy="707886"/>
          </a:xfrm>
          <a:prstGeom prst="rect">
            <a:avLst/>
          </a:prstGeom>
        </p:spPr>
        <p:txBody>
          <a:bodyPr wrap="square">
            <a:spAutoFit/>
          </a:bodyPr>
          <a:lstStyle/>
          <a:p>
            <a:pPr marL="285750" indent="-285750">
              <a:buFont typeface="Arial" panose="020B0604020202020204" pitchFamily="34" charset="0"/>
              <a:buChar char="•"/>
            </a:pPr>
            <a:r>
              <a:rPr lang="zh-CN" altLang="en-US" sz="2000" dirty="0">
                <a:solidFill>
                  <a:srgbClr val="007C6A"/>
                </a:solidFill>
                <a:latin typeface="Verdana" panose="020B0604030504040204" pitchFamily="34" charset="0"/>
              </a:rPr>
              <a:t>命令</a:t>
            </a:r>
            <a:r>
              <a:rPr lang="en-US" altLang="zh-CN" sz="2000" dirty="0">
                <a:solidFill>
                  <a:srgbClr val="007C6A"/>
                </a:solidFill>
                <a:latin typeface="Verdana" panose="020B0604030504040204" pitchFamily="34" charset="0"/>
              </a:rPr>
              <a:t>save: </a:t>
            </a:r>
            <a:r>
              <a:rPr lang="zh-CN" altLang="en-US" sz="2000" dirty="0">
                <a:solidFill>
                  <a:srgbClr val="007C6A"/>
                </a:solidFill>
              </a:rPr>
              <a:t>只管保存，其它不管，全部阻塞</a:t>
            </a:r>
          </a:p>
          <a:p>
            <a:pPr marL="285750" indent="-285750">
              <a:buFont typeface="Arial" panose="020B0604020202020204" pitchFamily="34" charset="0"/>
              <a:buChar char="•"/>
            </a:pPr>
            <a:r>
              <a:rPr lang="en-US" altLang="zh-CN" sz="2000" dirty="0">
                <a:solidFill>
                  <a:srgbClr val="007C6A"/>
                </a:solidFill>
                <a:latin typeface="Verdana" panose="020B0604030504040204" pitchFamily="34" charset="0"/>
              </a:rPr>
              <a:t>save </a:t>
            </a:r>
            <a:r>
              <a:rPr lang="en-US" altLang="zh-CN" sz="2000" dirty="0" err="1">
                <a:solidFill>
                  <a:srgbClr val="007C6A"/>
                </a:solidFill>
                <a:latin typeface="Verdana" panose="020B0604030504040204" pitchFamily="34" charset="0"/>
              </a:rPr>
              <a:t>vs</a:t>
            </a:r>
            <a:r>
              <a:rPr lang="en-US" altLang="zh-CN" sz="2000" dirty="0">
                <a:solidFill>
                  <a:srgbClr val="007C6A"/>
                </a:solidFill>
                <a:latin typeface="Verdana" panose="020B0604030504040204" pitchFamily="34" charset="0"/>
              </a:rPr>
              <a:t> </a:t>
            </a:r>
            <a:r>
              <a:rPr lang="en-US" altLang="zh-CN" sz="2000" dirty="0" err="1">
                <a:solidFill>
                  <a:srgbClr val="007C6A"/>
                </a:solidFill>
                <a:latin typeface="Verdana" panose="020B0604030504040204" pitchFamily="34" charset="0"/>
              </a:rPr>
              <a:t>bgsave</a:t>
            </a:r>
            <a:endParaRPr lang="zh-CN" altLang="en-US" sz="2000" dirty="0">
              <a:solidFill>
                <a:srgbClr val="007C6A"/>
              </a:solidFill>
              <a:latin typeface="Verdana" panose="020B0604030504040204" pitchFamily="34" charset="0"/>
            </a:endParaRPr>
          </a:p>
        </p:txBody>
      </p:sp>
    </p:spTree>
    <p:custDataLst>
      <p:tags r:id="rId1"/>
    </p:custDataLst>
    <p:extLst>
      <p:ext uri="{BB962C8B-B14F-4D97-AF65-F5344CB8AC3E}">
        <p14:creationId xmlns:p14="http://schemas.microsoft.com/office/powerpoint/2010/main" val="274884715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324675" cy="400110"/>
          </a:xfrm>
          <a:prstGeom prst="rect">
            <a:avLst/>
          </a:prstGeom>
          <a:noFill/>
          <a:ln>
            <a:noFill/>
          </a:ln>
        </p:spPr>
        <p:txBody>
          <a:bodyPr wrap="none" rtlCol="0" anchor="t">
            <a:spAutoFit/>
          </a:bodyPr>
          <a:lstStyle/>
          <a:p>
            <a:r>
              <a:rPr lang="en-US" altLang="zh-CN" sz="2000">
                <a:ln/>
                <a:effectLst>
                  <a:outerShdw blurRad="38100" dist="19050" dir="2700000" algn="tl" rotWithShape="0">
                    <a:schemeClr val="dk1">
                      <a:alpha val="40000"/>
                    </a:schemeClr>
                  </a:outerShdw>
                </a:effectLst>
              </a:rPr>
              <a:t>Redis</a:t>
            </a:r>
            <a:r>
              <a:rPr lang="zh-CN" altLang="en-US" sz="2000">
                <a:ln/>
                <a:effectLst>
                  <a:outerShdw blurRad="38100" dist="19050" dir="2700000" algn="tl" rotWithShape="0">
                    <a:schemeClr val="dk1">
                      <a:alpha val="40000"/>
                    </a:schemeClr>
                  </a:outerShdw>
                </a:effectLst>
              </a:rPr>
              <a:t>持久化</a:t>
            </a:r>
            <a:r>
              <a:rPr lang="en-US" altLang="zh-CN" sz="2000">
                <a:ln/>
                <a:effectLst>
                  <a:outerShdw blurRad="38100" dist="19050" dir="2700000" algn="tl" rotWithShape="0">
                    <a:schemeClr val="dk1">
                      <a:alpha val="40000"/>
                    </a:schemeClr>
                  </a:outerShdw>
                </a:effectLst>
              </a:rPr>
              <a:t>--RDB</a:t>
            </a:r>
          </a:p>
        </p:txBody>
      </p:sp>
      <p:sp>
        <p:nvSpPr>
          <p:cNvPr id="8" name="矩形 7">
            <a:extLst>
              <a:ext uri="{FF2B5EF4-FFF2-40B4-BE49-F238E27FC236}">
                <a16:creationId xmlns:a16="http://schemas.microsoft.com/office/drawing/2014/main" id="{100B7363-914C-43B2-B3E4-09C235E92CDE}"/>
              </a:ext>
            </a:extLst>
          </p:cNvPr>
          <p:cNvSpPr/>
          <p:nvPr/>
        </p:nvSpPr>
        <p:spPr>
          <a:xfrm>
            <a:off x="223258" y="503649"/>
            <a:ext cx="4514954"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a:solidFill>
                  <a:srgbClr val="007C6A"/>
                </a:solidFill>
              </a:rPr>
              <a:t>stop-writes-on-</a:t>
            </a:r>
            <a:r>
              <a:rPr lang="en-US" altLang="zh-CN" sz="2400" dirty="0" err="1">
                <a:solidFill>
                  <a:srgbClr val="007C6A"/>
                </a:solidFill>
              </a:rPr>
              <a:t>bgsave</a:t>
            </a:r>
            <a:r>
              <a:rPr lang="en-US" altLang="zh-CN" sz="2400" dirty="0">
                <a:solidFill>
                  <a:srgbClr val="007C6A"/>
                </a:solidFill>
              </a:rPr>
              <a:t>-error yes</a:t>
            </a:r>
            <a:endParaRPr lang="en-US" altLang="zh-CN" sz="2400" dirty="0">
              <a:solidFill>
                <a:srgbClr val="007C6A"/>
              </a:solidFill>
              <a:latin typeface="Verdana" panose="020B0604030504040204" pitchFamily="34" charset="0"/>
            </a:endParaRPr>
          </a:p>
        </p:txBody>
      </p:sp>
      <p:sp>
        <p:nvSpPr>
          <p:cNvPr id="9" name="矩形 8">
            <a:extLst>
              <a:ext uri="{FF2B5EF4-FFF2-40B4-BE49-F238E27FC236}">
                <a16:creationId xmlns:a16="http://schemas.microsoft.com/office/drawing/2014/main" id="{D245F873-E039-4D40-B0C8-018794E6CC93}"/>
              </a:ext>
            </a:extLst>
          </p:cNvPr>
          <p:cNvSpPr/>
          <p:nvPr/>
        </p:nvSpPr>
        <p:spPr>
          <a:xfrm>
            <a:off x="573935" y="928499"/>
            <a:ext cx="6465488" cy="400110"/>
          </a:xfrm>
          <a:prstGeom prst="rect">
            <a:avLst/>
          </a:prstGeom>
        </p:spPr>
        <p:txBody>
          <a:bodyPr wrap="none">
            <a:spAutoFit/>
          </a:bodyPr>
          <a:lstStyle/>
          <a:p>
            <a:pPr marL="285750" indent="-285750">
              <a:buFont typeface="Arial" panose="020B0604020202020204" pitchFamily="34" charset="0"/>
              <a:buChar char="•"/>
            </a:pPr>
            <a:r>
              <a:rPr lang="zh-CN" altLang="en-US" sz="2000">
                <a:solidFill>
                  <a:srgbClr val="007C6A"/>
                </a:solidFill>
                <a:latin typeface="Verdana" panose="020B0604030504040204" pitchFamily="34" charset="0"/>
              </a:rPr>
              <a:t>当</a:t>
            </a:r>
            <a:r>
              <a:rPr lang="en-US" altLang="zh-CN" sz="2000">
                <a:solidFill>
                  <a:srgbClr val="007C6A"/>
                </a:solidFill>
                <a:latin typeface="Verdana" panose="020B0604030504040204" pitchFamily="34" charset="0"/>
              </a:rPr>
              <a:t>Redis</a:t>
            </a:r>
            <a:r>
              <a:rPr lang="zh-CN" altLang="en-US" sz="2000">
                <a:solidFill>
                  <a:srgbClr val="007C6A"/>
                </a:solidFill>
                <a:latin typeface="Verdana" panose="020B0604030504040204" pitchFamily="34" charset="0"/>
              </a:rPr>
              <a:t>无法写入磁盘的话，直接关掉</a:t>
            </a:r>
            <a:r>
              <a:rPr lang="en-US" altLang="zh-CN" sz="2000">
                <a:solidFill>
                  <a:srgbClr val="007C6A"/>
                </a:solidFill>
                <a:latin typeface="Verdana" panose="020B0604030504040204" pitchFamily="34" charset="0"/>
              </a:rPr>
              <a:t>Redis</a:t>
            </a:r>
            <a:r>
              <a:rPr lang="zh-CN" altLang="en-US" sz="2000">
                <a:solidFill>
                  <a:srgbClr val="007C6A"/>
                </a:solidFill>
                <a:latin typeface="Verdana" panose="020B0604030504040204" pitchFamily="34" charset="0"/>
              </a:rPr>
              <a:t>的写操作</a:t>
            </a:r>
          </a:p>
        </p:txBody>
      </p:sp>
      <p:sp>
        <p:nvSpPr>
          <p:cNvPr id="10" name="矩形 9">
            <a:extLst>
              <a:ext uri="{FF2B5EF4-FFF2-40B4-BE49-F238E27FC236}">
                <a16:creationId xmlns:a16="http://schemas.microsoft.com/office/drawing/2014/main" id="{F2DEB550-9B51-4107-ABEB-136AF74D4C77}"/>
              </a:ext>
            </a:extLst>
          </p:cNvPr>
          <p:cNvSpPr/>
          <p:nvPr/>
        </p:nvSpPr>
        <p:spPr>
          <a:xfrm>
            <a:off x="223258" y="1736642"/>
            <a:ext cx="3024995" cy="461665"/>
          </a:xfrm>
          <a:prstGeom prst="rect">
            <a:avLst/>
          </a:prstGeom>
        </p:spPr>
        <p:txBody>
          <a:bodyPr wrap="none">
            <a:spAutoFit/>
          </a:bodyPr>
          <a:lstStyle/>
          <a:p>
            <a:pPr marL="342900" indent="-342900">
              <a:buFont typeface="Wingdings" panose="05000000000000000000" pitchFamily="2" charset="2"/>
              <a:buChar char="Ø"/>
            </a:pPr>
            <a:r>
              <a:rPr lang="en-US" altLang="zh-CN" sz="2400" err="1">
                <a:solidFill>
                  <a:srgbClr val="007C6A"/>
                </a:solidFill>
              </a:rPr>
              <a:t>rdbcompression</a:t>
            </a:r>
            <a:r>
              <a:rPr lang="en-US" altLang="zh-CN" sz="2400">
                <a:solidFill>
                  <a:srgbClr val="007C6A"/>
                </a:solidFill>
              </a:rPr>
              <a:t> yes</a:t>
            </a:r>
            <a:endParaRPr lang="en-US" altLang="zh-CN" sz="2400">
              <a:solidFill>
                <a:srgbClr val="007C6A"/>
              </a:solidFill>
              <a:latin typeface="Verdana" panose="020B0604030504040204" pitchFamily="34" charset="0"/>
            </a:endParaRPr>
          </a:p>
        </p:txBody>
      </p:sp>
      <p:sp>
        <p:nvSpPr>
          <p:cNvPr id="11" name="矩形 10">
            <a:extLst>
              <a:ext uri="{FF2B5EF4-FFF2-40B4-BE49-F238E27FC236}">
                <a16:creationId xmlns:a16="http://schemas.microsoft.com/office/drawing/2014/main" id="{A77CECFF-EBD6-42FE-B84D-593E1A934ABE}"/>
              </a:ext>
            </a:extLst>
          </p:cNvPr>
          <p:cNvSpPr/>
          <p:nvPr/>
        </p:nvSpPr>
        <p:spPr>
          <a:xfrm>
            <a:off x="573935" y="2238755"/>
            <a:ext cx="3724096" cy="400110"/>
          </a:xfrm>
          <a:prstGeom prst="rect">
            <a:avLst/>
          </a:prstGeom>
        </p:spPr>
        <p:txBody>
          <a:bodyPr wrap="none">
            <a:spAutoFit/>
          </a:bodyPr>
          <a:lstStyle/>
          <a:p>
            <a:pPr marL="285750" indent="-285750">
              <a:buFont typeface="Arial" panose="020B0604020202020204" pitchFamily="34" charset="0"/>
              <a:buChar char="•"/>
            </a:pPr>
            <a:r>
              <a:rPr lang="zh-CN" altLang="en-US" sz="2000">
                <a:solidFill>
                  <a:srgbClr val="007C6A"/>
                </a:solidFill>
                <a:latin typeface="Verdana" panose="020B0604030504040204" pitchFamily="34" charset="0"/>
              </a:rPr>
              <a:t>进行</a:t>
            </a:r>
            <a:r>
              <a:rPr lang="en-US" altLang="zh-CN" sz="2000" err="1">
                <a:solidFill>
                  <a:srgbClr val="007C6A"/>
                </a:solidFill>
                <a:latin typeface="Verdana" panose="020B0604030504040204" pitchFamily="34" charset="0"/>
              </a:rPr>
              <a:t>rdb</a:t>
            </a:r>
            <a:r>
              <a:rPr lang="zh-CN" altLang="en-US" sz="2000">
                <a:solidFill>
                  <a:srgbClr val="007C6A"/>
                </a:solidFill>
                <a:latin typeface="Verdana" panose="020B0604030504040204" pitchFamily="34" charset="0"/>
              </a:rPr>
              <a:t>保存时，将文件压缩</a:t>
            </a:r>
          </a:p>
        </p:txBody>
      </p:sp>
      <p:sp>
        <p:nvSpPr>
          <p:cNvPr id="12" name="矩形 11">
            <a:extLst>
              <a:ext uri="{FF2B5EF4-FFF2-40B4-BE49-F238E27FC236}">
                <a16:creationId xmlns:a16="http://schemas.microsoft.com/office/drawing/2014/main" id="{725F628B-E341-4CDE-B8F5-850907BAA49F}"/>
              </a:ext>
            </a:extLst>
          </p:cNvPr>
          <p:cNvSpPr/>
          <p:nvPr/>
        </p:nvSpPr>
        <p:spPr>
          <a:xfrm>
            <a:off x="247161" y="3089779"/>
            <a:ext cx="2676054" cy="461665"/>
          </a:xfrm>
          <a:prstGeom prst="rect">
            <a:avLst/>
          </a:prstGeom>
        </p:spPr>
        <p:txBody>
          <a:bodyPr wrap="none">
            <a:spAutoFit/>
          </a:bodyPr>
          <a:lstStyle/>
          <a:p>
            <a:pPr marL="342900" indent="-342900">
              <a:buFont typeface="Wingdings" panose="05000000000000000000" pitchFamily="2" charset="2"/>
              <a:buChar char="Ø"/>
            </a:pPr>
            <a:r>
              <a:rPr lang="en-US" altLang="zh-CN" sz="2400" err="1">
                <a:solidFill>
                  <a:srgbClr val="007C6A"/>
                </a:solidFill>
              </a:rPr>
              <a:t>rdbchecksum</a:t>
            </a:r>
            <a:r>
              <a:rPr lang="en-US" altLang="zh-CN" sz="2400">
                <a:solidFill>
                  <a:srgbClr val="007C6A"/>
                </a:solidFill>
              </a:rPr>
              <a:t> yes</a:t>
            </a:r>
            <a:endParaRPr lang="en-US" altLang="zh-CN" sz="2400">
              <a:solidFill>
                <a:srgbClr val="007C6A"/>
              </a:solidFill>
              <a:latin typeface="Verdana" panose="020B0604030504040204" pitchFamily="34" charset="0"/>
            </a:endParaRPr>
          </a:p>
        </p:txBody>
      </p:sp>
      <p:sp>
        <p:nvSpPr>
          <p:cNvPr id="13" name="矩形 12">
            <a:extLst>
              <a:ext uri="{FF2B5EF4-FFF2-40B4-BE49-F238E27FC236}">
                <a16:creationId xmlns:a16="http://schemas.microsoft.com/office/drawing/2014/main" id="{E2D415E3-5C9F-4D75-96BE-636FD8C8F94F}"/>
              </a:ext>
            </a:extLst>
          </p:cNvPr>
          <p:cNvSpPr/>
          <p:nvPr/>
        </p:nvSpPr>
        <p:spPr>
          <a:xfrm>
            <a:off x="573935" y="3551444"/>
            <a:ext cx="6912768" cy="1015663"/>
          </a:xfrm>
          <a:prstGeom prst="rect">
            <a:avLst/>
          </a:prstGeom>
        </p:spPr>
        <p:txBody>
          <a:bodyPr wrap="square">
            <a:spAutoFit/>
          </a:bodyPr>
          <a:lstStyle/>
          <a:p>
            <a:pPr marL="285750" indent="-285750">
              <a:buFont typeface="Arial" panose="020B0604020202020204" pitchFamily="34" charset="0"/>
              <a:buChar char="•"/>
            </a:pPr>
            <a:r>
              <a:rPr lang="zh-CN" altLang="en-US" sz="2000">
                <a:solidFill>
                  <a:srgbClr val="007C6A"/>
                </a:solidFill>
                <a:latin typeface="Verdana" panose="020B0604030504040204" pitchFamily="34" charset="0"/>
              </a:rPr>
              <a:t>在存储快照后，还可以让</a:t>
            </a:r>
            <a:r>
              <a:rPr lang="en-US" altLang="zh-CN" sz="2000">
                <a:solidFill>
                  <a:srgbClr val="007C6A"/>
                </a:solidFill>
                <a:latin typeface="Verdana" panose="020B0604030504040204" pitchFamily="34" charset="0"/>
              </a:rPr>
              <a:t>Redis</a:t>
            </a:r>
            <a:r>
              <a:rPr lang="zh-CN" altLang="en-US" sz="2000">
                <a:solidFill>
                  <a:srgbClr val="007C6A"/>
                </a:solidFill>
                <a:latin typeface="Verdana" panose="020B0604030504040204" pitchFamily="34" charset="0"/>
              </a:rPr>
              <a:t>使用</a:t>
            </a:r>
            <a:r>
              <a:rPr lang="en-US" altLang="zh-CN" sz="2000">
                <a:solidFill>
                  <a:srgbClr val="007C6A"/>
                </a:solidFill>
                <a:latin typeface="Verdana" panose="020B0604030504040204" pitchFamily="34" charset="0"/>
              </a:rPr>
              <a:t>CRC64</a:t>
            </a:r>
            <a:r>
              <a:rPr lang="zh-CN" altLang="en-US" sz="2000">
                <a:solidFill>
                  <a:srgbClr val="007C6A"/>
                </a:solidFill>
                <a:latin typeface="Verdana" panose="020B0604030504040204" pitchFamily="34" charset="0"/>
              </a:rPr>
              <a:t>算法来进行数据校验，但是这样做会增加大约</a:t>
            </a:r>
            <a:r>
              <a:rPr lang="en-US" altLang="zh-CN" sz="2000">
                <a:solidFill>
                  <a:srgbClr val="007C6A"/>
                </a:solidFill>
                <a:latin typeface="Verdana" panose="020B0604030504040204" pitchFamily="34" charset="0"/>
              </a:rPr>
              <a:t>10%</a:t>
            </a:r>
            <a:r>
              <a:rPr lang="zh-CN" altLang="en-US" sz="2000">
                <a:solidFill>
                  <a:srgbClr val="007C6A"/>
                </a:solidFill>
                <a:latin typeface="Verdana" panose="020B0604030504040204" pitchFamily="34" charset="0"/>
              </a:rPr>
              <a:t>的性能消耗，如果希望获取到最大的性能提升，可以关闭此功能</a:t>
            </a:r>
          </a:p>
        </p:txBody>
      </p:sp>
    </p:spTree>
    <p:custDataLst>
      <p:tags r:id="rId1"/>
    </p:custDataLst>
    <p:extLst>
      <p:ext uri="{BB962C8B-B14F-4D97-AF65-F5344CB8AC3E}">
        <p14:creationId xmlns:p14="http://schemas.microsoft.com/office/powerpoint/2010/main" val="312791461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324675" cy="400110"/>
          </a:xfrm>
          <a:prstGeom prst="rect">
            <a:avLst/>
          </a:prstGeom>
          <a:noFill/>
          <a:ln>
            <a:noFill/>
          </a:ln>
        </p:spPr>
        <p:txBody>
          <a:bodyPr wrap="none" rtlCol="0" anchor="t">
            <a:spAutoFit/>
          </a:bodyPr>
          <a:lstStyle/>
          <a:p>
            <a:r>
              <a:rPr lang="en-US" altLang="zh-CN" sz="2000">
                <a:ln/>
                <a:effectLst>
                  <a:outerShdw blurRad="38100" dist="19050" dir="2700000" algn="tl" rotWithShape="0">
                    <a:schemeClr val="dk1">
                      <a:alpha val="40000"/>
                    </a:schemeClr>
                  </a:outerShdw>
                </a:effectLst>
              </a:rPr>
              <a:t>Redis</a:t>
            </a:r>
            <a:r>
              <a:rPr lang="zh-CN" altLang="en-US" sz="2000">
                <a:ln/>
                <a:effectLst>
                  <a:outerShdw blurRad="38100" dist="19050" dir="2700000" algn="tl" rotWithShape="0">
                    <a:schemeClr val="dk1">
                      <a:alpha val="40000"/>
                    </a:schemeClr>
                  </a:outerShdw>
                </a:effectLst>
              </a:rPr>
              <a:t>持久化</a:t>
            </a:r>
            <a:r>
              <a:rPr lang="en-US" altLang="zh-CN" sz="2000">
                <a:ln/>
                <a:effectLst>
                  <a:outerShdw blurRad="38100" dist="19050" dir="2700000" algn="tl" rotWithShape="0">
                    <a:schemeClr val="dk1">
                      <a:alpha val="40000"/>
                    </a:schemeClr>
                  </a:outerShdw>
                </a:effectLst>
              </a:rPr>
              <a:t>--RDB</a:t>
            </a:r>
          </a:p>
        </p:txBody>
      </p:sp>
      <p:sp>
        <p:nvSpPr>
          <p:cNvPr id="14" name="矩形 13">
            <a:extLst>
              <a:ext uri="{FF2B5EF4-FFF2-40B4-BE49-F238E27FC236}">
                <a16:creationId xmlns:a16="http://schemas.microsoft.com/office/drawing/2014/main" id="{69A4E87C-72B6-4A34-8BD5-17D202D6BE98}"/>
              </a:ext>
            </a:extLst>
          </p:cNvPr>
          <p:cNvSpPr/>
          <p:nvPr/>
        </p:nvSpPr>
        <p:spPr>
          <a:xfrm>
            <a:off x="268762" y="501892"/>
            <a:ext cx="1970411"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err="1">
                <a:solidFill>
                  <a:srgbClr val="007C6A"/>
                </a:solidFill>
                <a:latin typeface="Verdana" panose="020B0604030504040204" pitchFamily="34" charset="0"/>
              </a:rPr>
              <a:t>rdb</a:t>
            </a:r>
            <a:r>
              <a:rPr lang="zh-CN" altLang="en-US" sz="2400" dirty="0">
                <a:solidFill>
                  <a:srgbClr val="007C6A"/>
                </a:solidFill>
                <a:latin typeface="Verdana" panose="020B0604030504040204" pitchFamily="34" charset="0"/>
              </a:rPr>
              <a:t>的备份</a:t>
            </a:r>
            <a:endParaRPr lang="en-US" altLang="zh-CN" sz="2400" dirty="0">
              <a:solidFill>
                <a:srgbClr val="007C6A"/>
              </a:solidFill>
              <a:latin typeface="Verdana" panose="020B0604030504040204" pitchFamily="34" charset="0"/>
            </a:endParaRPr>
          </a:p>
        </p:txBody>
      </p:sp>
      <p:sp>
        <p:nvSpPr>
          <p:cNvPr id="15" name="矩形 14">
            <a:extLst>
              <a:ext uri="{FF2B5EF4-FFF2-40B4-BE49-F238E27FC236}">
                <a16:creationId xmlns:a16="http://schemas.microsoft.com/office/drawing/2014/main" id="{6B21AA0E-307B-418A-8DCA-036342677F80}"/>
              </a:ext>
            </a:extLst>
          </p:cNvPr>
          <p:cNvSpPr/>
          <p:nvPr/>
        </p:nvSpPr>
        <p:spPr>
          <a:xfrm>
            <a:off x="577780" y="1144737"/>
            <a:ext cx="5440913" cy="400110"/>
          </a:xfrm>
          <a:prstGeom prst="rect">
            <a:avLst/>
          </a:prstGeom>
        </p:spPr>
        <p:txBody>
          <a:bodyPr wrap="none">
            <a:spAutoFit/>
          </a:bodyPr>
          <a:lstStyle/>
          <a:p>
            <a:pPr marL="285750" indent="-285750">
              <a:buFont typeface="Arial" panose="020B0604020202020204" pitchFamily="34" charset="0"/>
              <a:buChar char="•"/>
            </a:pPr>
            <a:r>
              <a:rPr lang="zh-CN" altLang="en-US" sz="2000">
                <a:solidFill>
                  <a:srgbClr val="007C6A"/>
                </a:solidFill>
                <a:latin typeface="Verdana" panose="020B0604030504040204" pitchFamily="34" charset="0"/>
              </a:rPr>
              <a:t>先通过</a:t>
            </a:r>
            <a:r>
              <a:rPr lang="en-US" altLang="zh-CN" sz="2000" err="1">
                <a:solidFill>
                  <a:srgbClr val="007C6A"/>
                </a:solidFill>
                <a:latin typeface="Verdana" panose="020B0604030504040204" pitchFamily="34" charset="0"/>
              </a:rPr>
              <a:t>config</a:t>
            </a:r>
            <a:r>
              <a:rPr lang="en-US" altLang="zh-CN" sz="2000">
                <a:solidFill>
                  <a:srgbClr val="007C6A"/>
                </a:solidFill>
                <a:latin typeface="Verdana" panose="020B0604030504040204" pitchFamily="34" charset="0"/>
              </a:rPr>
              <a:t> get </a:t>
            </a:r>
            <a:r>
              <a:rPr lang="en-US" altLang="zh-CN" sz="2000" err="1">
                <a:solidFill>
                  <a:srgbClr val="007C6A"/>
                </a:solidFill>
                <a:latin typeface="Verdana" panose="020B0604030504040204" pitchFamily="34" charset="0"/>
              </a:rPr>
              <a:t>dir</a:t>
            </a:r>
            <a:r>
              <a:rPr lang="en-US" altLang="zh-CN" sz="2000">
                <a:solidFill>
                  <a:srgbClr val="007C6A"/>
                </a:solidFill>
                <a:latin typeface="Verdana" panose="020B0604030504040204" pitchFamily="34" charset="0"/>
              </a:rPr>
              <a:t>  </a:t>
            </a:r>
            <a:r>
              <a:rPr lang="zh-CN" altLang="en-US" sz="2000">
                <a:solidFill>
                  <a:srgbClr val="007C6A"/>
                </a:solidFill>
                <a:latin typeface="Verdana" panose="020B0604030504040204" pitchFamily="34" charset="0"/>
              </a:rPr>
              <a:t>查询</a:t>
            </a:r>
            <a:r>
              <a:rPr lang="en-US" altLang="zh-CN" sz="2000" err="1">
                <a:solidFill>
                  <a:srgbClr val="007C6A"/>
                </a:solidFill>
                <a:latin typeface="Verdana" panose="020B0604030504040204" pitchFamily="34" charset="0"/>
              </a:rPr>
              <a:t>rdb</a:t>
            </a:r>
            <a:r>
              <a:rPr lang="zh-CN" altLang="en-US" sz="2000">
                <a:solidFill>
                  <a:srgbClr val="007C6A"/>
                </a:solidFill>
                <a:latin typeface="Verdana" panose="020B0604030504040204" pitchFamily="34" charset="0"/>
              </a:rPr>
              <a:t>文件的目录</a:t>
            </a:r>
            <a:r>
              <a:rPr lang="en-US" altLang="zh-CN" sz="2000">
                <a:solidFill>
                  <a:srgbClr val="007C6A"/>
                </a:solidFill>
                <a:latin typeface="Verdana" panose="020B0604030504040204" pitchFamily="34" charset="0"/>
              </a:rPr>
              <a:t> </a:t>
            </a:r>
            <a:endParaRPr lang="zh-CN" altLang="en-US" sz="2000">
              <a:solidFill>
                <a:srgbClr val="007C6A"/>
              </a:solidFill>
              <a:latin typeface="Verdana" panose="020B0604030504040204" pitchFamily="34" charset="0"/>
            </a:endParaRPr>
          </a:p>
        </p:txBody>
      </p:sp>
      <p:sp>
        <p:nvSpPr>
          <p:cNvPr id="16" name="矩形 15">
            <a:extLst>
              <a:ext uri="{FF2B5EF4-FFF2-40B4-BE49-F238E27FC236}">
                <a16:creationId xmlns:a16="http://schemas.microsoft.com/office/drawing/2014/main" id="{0F382013-B137-4633-AC00-4824F9496A5E}"/>
              </a:ext>
            </a:extLst>
          </p:cNvPr>
          <p:cNvSpPr/>
          <p:nvPr/>
        </p:nvSpPr>
        <p:spPr>
          <a:xfrm>
            <a:off x="577780" y="1726028"/>
            <a:ext cx="3980577" cy="400110"/>
          </a:xfrm>
          <a:prstGeom prst="rect">
            <a:avLst/>
          </a:prstGeom>
        </p:spPr>
        <p:txBody>
          <a:bodyPr wrap="none">
            <a:spAutoFit/>
          </a:bodyPr>
          <a:lstStyle/>
          <a:p>
            <a:pPr marL="285750" indent="-285750">
              <a:buFont typeface="Arial" panose="020B0604020202020204" pitchFamily="34" charset="0"/>
              <a:buChar char="•"/>
            </a:pPr>
            <a:r>
              <a:rPr lang="zh-CN" altLang="en-US" sz="2000" dirty="0">
                <a:solidFill>
                  <a:srgbClr val="007C6A"/>
                </a:solidFill>
                <a:latin typeface="Verdana" panose="020B0604030504040204" pitchFamily="34" charset="0"/>
              </a:rPr>
              <a:t>将</a:t>
            </a:r>
            <a:r>
              <a:rPr lang="en-US" altLang="zh-CN" sz="2000" dirty="0">
                <a:solidFill>
                  <a:srgbClr val="007C6A"/>
                </a:solidFill>
                <a:latin typeface="Verdana" panose="020B0604030504040204" pitchFamily="34" charset="0"/>
              </a:rPr>
              <a:t>*.rdb</a:t>
            </a:r>
            <a:r>
              <a:rPr lang="zh-CN" altLang="en-US" sz="2000" dirty="0">
                <a:solidFill>
                  <a:srgbClr val="007C6A"/>
                </a:solidFill>
                <a:latin typeface="Verdana" panose="020B0604030504040204" pitchFamily="34" charset="0"/>
              </a:rPr>
              <a:t>的文件拷贝到别的地方</a:t>
            </a:r>
          </a:p>
        </p:txBody>
      </p:sp>
      <p:sp>
        <p:nvSpPr>
          <p:cNvPr id="17" name="矩形 16">
            <a:extLst>
              <a:ext uri="{FF2B5EF4-FFF2-40B4-BE49-F238E27FC236}">
                <a16:creationId xmlns:a16="http://schemas.microsoft.com/office/drawing/2014/main" id="{545C4208-BE69-4A54-B7E2-15FB41A4716F}"/>
              </a:ext>
            </a:extLst>
          </p:cNvPr>
          <p:cNvSpPr/>
          <p:nvPr/>
        </p:nvSpPr>
        <p:spPr>
          <a:xfrm>
            <a:off x="268762" y="2571750"/>
            <a:ext cx="1970411" cy="461665"/>
          </a:xfrm>
          <a:prstGeom prst="rect">
            <a:avLst/>
          </a:prstGeom>
        </p:spPr>
        <p:txBody>
          <a:bodyPr wrap="none">
            <a:spAutoFit/>
          </a:bodyPr>
          <a:lstStyle/>
          <a:p>
            <a:pPr marL="342900" indent="-342900">
              <a:buFont typeface="Wingdings" panose="05000000000000000000" pitchFamily="2" charset="2"/>
              <a:buChar char="Ø"/>
            </a:pPr>
            <a:r>
              <a:rPr lang="en-US" altLang="zh-CN" sz="2400" err="1">
                <a:solidFill>
                  <a:srgbClr val="007C6A"/>
                </a:solidFill>
                <a:latin typeface="Verdana" panose="020B0604030504040204" pitchFamily="34" charset="0"/>
              </a:rPr>
              <a:t>rdb</a:t>
            </a:r>
            <a:r>
              <a:rPr lang="zh-CN" altLang="en-US" sz="2400">
                <a:solidFill>
                  <a:srgbClr val="007C6A"/>
                </a:solidFill>
                <a:latin typeface="Verdana" panose="020B0604030504040204" pitchFamily="34" charset="0"/>
              </a:rPr>
              <a:t>的恢复</a:t>
            </a:r>
            <a:endParaRPr lang="en-US" altLang="zh-CN" sz="2400">
              <a:solidFill>
                <a:srgbClr val="007C6A"/>
              </a:solidFill>
              <a:latin typeface="Verdana" panose="020B0604030504040204" pitchFamily="34" charset="0"/>
            </a:endParaRPr>
          </a:p>
        </p:txBody>
      </p:sp>
      <p:sp>
        <p:nvSpPr>
          <p:cNvPr id="18" name="矩形 17">
            <a:extLst>
              <a:ext uri="{FF2B5EF4-FFF2-40B4-BE49-F238E27FC236}">
                <a16:creationId xmlns:a16="http://schemas.microsoft.com/office/drawing/2014/main" id="{3DC93A72-EBFC-4F96-AED1-C9F91BC4B770}"/>
              </a:ext>
            </a:extLst>
          </p:cNvPr>
          <p:cNvSpPr/>
          <p:nvPr/>
        </p:nvSpPr>
        <p:spPr>
          <a:xfrm>
            <a:off x="536433" y="3966614"/>
            <a:ext cx="4320413" cy="400110"/>
          </a:xfrm>
          <a:prstGeom prst="rect">
            <a:avLst/>
          </a:prstGeom>
        </p:spPr>
        <p:txBody>
          <a:bodyPr wrap="none">
            <a:spAutoFit/>
          </a:bodyPr>
          <a:lstStyle/>
          <a:p>
            <a:pPr marL="285750" indent="-285750">
              <a:buFont typeface="Arial" panose="020B0604020202020204" pitchFamily="34" charset="0"/>
              <a:buChar char="•"/>
            </a:pPr>
            <a:r>
              <a:rPr lang="zh-CN" altLang="en-US" sz="2000">
                <a:solidFill>
                  <a:srgbClr val="007C6A"/>
                </a:solidFill>
                <a:latin typeface="Verdana" panose="020B0604030504040204" pitchFamily="34" charset="0"/>
              </a:rPr>
              <a:t>先把备份的文件拷贝到工作目录下</a:t>
            </a:r>
          </a:p>
        </p:txBody>
      </p:sp>
      <p:sp>
        <p:nvSpPr>
          <p:cNvPr id="19" name="矩形 18">
            <a:extLst>
              <a:ext uri="{FF2B5EF4-FFF2-40B4-BE49-F238E27FC236}">
                <a16:creationId xmlns:a16="http://schemas.microsoft.com/office/drawing/2014/main" id="{F1D29F53-4ECE-4CE0-ACE7-CA630F99565C}"/>
              </a:ext>
            </a:extLst>
          </p:cNvPr>
          <p:cNvSpPr/>
          <p:nvPr/>
        </p:nvSpPr>
        <p:spPr>
          <a:xfrm>
            <a:off x="536433" y="3324984"/>
            <a:ext cx="1673984" cy="400110"/>
          </a:xfrm>
          <a:prstGeom prst="rect">
            <a:avLst/>
          </a:prstGeom>
        </p:spPr>
        <p:txBody>
          <a:bodyPr wrap="none">
            <a:spAutoFit/>
          </a:bodyPr>
          <a:lstStyle/>
          <a:p>
            <a:pPr marL="285750" indent="-285750">
              <a:buFont typeface="Arial" panose="020B0604020202020204" pitchFamily="34" charset="0"/>
              <a:buChar char="•"/>
            </a:pPr>
            <a:r>
              <a:rPr lang="zh-CN" altLang="en-US" sz="2000">
                <a:solidFill>
                  <a:srgbClr val="007C6A"/>
                </a:solidFill>
                <a:latin typeface="Verdana" panose="020B0604030504040204" pitchFamily="34" charset="0"/>
              </a:rPr>
              <a:t>关闭</a:t>
            </a:r>
            <a:r>
              <a:rPr lang="en-US" altLang="zh-CN" sz="2000">
                <a:solidFill>
                  <a:srgbClr val="007C6A"/>
                </a:solidFill>
                <a:latin typeface="Verdana" panose="020B0604030504040204" pitchFamily="34" charset="0"/>
              </a:rPr>
              <a:t>Redis</a:t>
            </a:r>
            <a:endParaRPr lang="zh-CN" altLang="en-US" sz="2000">
              <a:solidFill>
                <a:srgbClr val="007C6A"/>
              </a:solidFill>
              <a:latin typeface="Verdana" panose="020B0604030504040204" pitchFamily="34" charset="0"/>
            </a:endParaRPr>
          </a:p>
        </p:txBody>
      </p:sp>
      <p:sp>
        <p:nvSpPr>
          <p:cNvPr id="20" name="矩形 19">
            <a:extLst>
              <a:ext uri="{FF2B5EF4-FFF2-40B4-BE49-F238E27FC236}">
                <a16:creationId xmlns:a16="http://schemas.microsoft.com/office/drawing/2014/main" id="{B0F1D812-3A1E-4E6A-82BF-0D1A67009130}"/>
              </a:ext>
            </a:extLst>
          </p:cNvPr>
          <p:cNvSpPr/>
          <p:nvPr/>
        </p:nvSpPr>
        <p:spPr>
          <a:xfrm>
            <a:off x="562706" y="4608244"/>
            <a:ext cx="4165051" cy="400110"/>
          </a:xfrm>
          <a:prstGeom prst="rect">
            <a:avLst/>
          </a:prstGeom>
        </p:spPr>
        <p:txBody>
          <a:bodyPr wrap="none">
            <a:spAutoFit/>
          </a:bodyPr>
          <a:lstStyle/>
          <a:p>
            <a:pPr marL="285750" indent="-285750">
              <a:buFont typeface="Arial" panose="020B0604020202020204" pitchFamily="34" charset="0"/>
              <a:buChar char="•"/>
            </a:pPr>
            <a:r>
              <a:rPr lang="zh-CN" altLang="en-US" sz="2000">
                <a:solidFill>
                  <a:srgbClr val="007C6A"/>
                </a:solidFill>
                <a:latin typeface="Verdana" panose="020B0604030504040204" pitchFamily="34" charset="0"/>
              </a:rPr>
              <a:t>启动</a:t>
            </a:r>
            <a:r>
              <a:rPr lang="en-US" altLang="zh-CN" sz="2000">
                <a:solidFill>
                  <a:srgbClr val="007C6A"/>
                </a:solidFill>
                <a:latin typeface="Verdana" panose="020B0604030504040204" pitchFamily="34" charset="0"/>
              </a:rPr>
              <a:t>Redis, </a:t>
            </a:r>
            <a:r>
              <a:rPr lang="zh-CN" altLang="en-US" sz="2000">
                <a:solidFill>
                  <a:srgbClr val="007C6A"/>
                </a:solidFill>
                <a:latin typeface="Verdana" panose="020B0604030504040204" pitchFamily="34" charset="0"/>
              </a:rPr>
              <a:t>备份数据会直接加载</a:t>
            </a:r>
          </a:p>
        </p:txBody>
      </p:sp>
    </p:spTree>
    <p:custDataLst>
      <p:tags r:id="rId1"/>
    </p:custDataLst>
    <p:extLst>
      <p:ext uri="{BB962C8B-B14F-4D97-AF65-F5344CB8AC3E}">
        <p14:creationId xmlns:p14="http://schemas.microsoft.com/office/powerpoint/2010/main" val="21222928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324675" cy="400110"/>
          </a:xfrm>
          <a:prstGeom prst="rect">
            <a:avLst/>
          </a:prstGeom>
          <a:noFill/>
          <a:ln>
            <a:noFill/>
          </a:ln>
        </p:spPr>
        <p:txBody>
          <a:bodyPr wrap="none" rtlCol="0" anchor="t">
            <a:spAutoFit/>
          </a:bodyPr>
          <a:lstStyle/>
          <a:p>
            <a:r>
              <a:rPr lang="en-US" altLang="zh-CN" sz="2000">
                <a:ln/>
                <a:effectLst>
                  <a:outerShdw blurRad="38100" dist="19050" dir="2700000" algn="tl" rotWithShape="0">
                    <a:schemeClr val="dk1">
                      <a:alpha val="40000"/>
                    </a:schemeClr>
                  </a:outerShdw>
                </a:effectLst>
              </a:rPr>
              <a:t>Redis</a:t>
            </a:r>
            <a:r>
              <a:rPr lang="zh-CN" altLang="en-US" sz="2000">
                <a:ln/>
                <a:effectLst>
                  <a:outerShdw blurRad="38100" dist="19050" dir="2700000" algn="tl" rotWithShape="0">
                    <a:schemeClr val="dk1">
                      <a:alpha val="40000"/>
                    </a:schemeClr>
                  </a:outerShdw>
                </a:effectLst>
              </a:rPr>
              <a:t>持久化</a:t>
            </a:r>
            <a:r>
              <a:rPr lang="en-US" altLang="zh-CN" sz="2000">
                <a:ln/>
                <a:effectLst>
                  <a:outerShdw blurRad="38100" dist="19050" dir="2700000" algn="tl" rotWithShape="0">
                    <a:schemeClr val="dk1">
                      <a:alpha val="40000"/>
                    </a:schemeClr>
                  </a:outerShdw>
                </a:effectLst>
              </a:rPr>
              <a:t>--RDB</a:t>
            </a:r>
          </a:p>
        </p:txBody>
      </p:sp>
      <p:sp>
        <p:nvSpPr>
          <p:cNvPr id="10" name="矩形 9">
            <a:extLst>
              <a:ext uri="{FF2B5EF4-FFF2-40B4-BE49-F238E27FC236}">
                <a16:creationId xmlns:a16="http://schemas.microsoft.com/office/drawing/2014/main" id="{37B486FF-76F8-4362-8079-FFB7D4650ECD}"/>
              </a:ext>
            </a:extLst>
          </p:cNvPr>
          <p:cNvSpPr/>
          <p:nvPr/>
        </p:nvSpPr>
        <p:spPr>
          <a:xfrm>
            <a:off x="268761" y="515144"/>
            <a:ext cx="1970411" cy="461665"/>
          </a:xfrm>
          <a:prstGeom prst="rect">
            <a:avLst/>
          </a:prstGeom>
        </p:spPr>
        <p:txBody>
          <a:bodyPr wrap="none">
            <a:spAutoFit/>
          </a:bodyPr>
          <a:lstStyle/>
          <a:p>
            <a:pPr marL="342900" indent="-342900">
              <a:buFont typeface="Wingdings" panose="05000000000000000000" pitchFamily="2" charset="2"/>
              <a:buChar char="Ø"/>
            </a:pPr>
            <a:r>
              <a:rPr lang="en-US" altLang="zh-CN" sz="2400" err="1">
                <a:solidFill>
                  <a:srgbClr val="007C6A"/>
                </a:solidFill>
                <a:latin typeface="Verdana" panose="020B0604030504040204" pitchFamily="34" charset="0"/>
              </a:rPr>
              <a:t>rdb</a:t>
            </a:r>
            <a:r>
              <a:rPr lang="zh-CN" altLang="en-US" sz="2400">
                <a:solidFill>
                  <a:srgbClr val="007C6A"/>
                </a:solidFill>
                <a:latin typeface="Verdana" panose="020B0604030504040204" pitchFamily="34" charset="0"/>
              </a:rPr>
              <a:t>的优点</a:t>
            </a:r>
            <a:endParaRPr lang="en-US" altLang="zh-CN" sz="2400">
              <a:solidFill>
                <a:srgbClr val="007C6A"/>
              </a:solidFill>
              <a:latin typeface="Verdana" panose="020B0604030504040204" pitchFamily="34" charset="0"/>
            </a:endParaRPr>
          </a:p>
        </p:txBody>
      </p:sp>
      <p:sp>
        <p:nvSpPr>
          <p:cNvPr id="11" name="矩形 10">
            <a:extLst>
              <a:ext uri="{FF2B5EF4-FFF2-40B4-BE49-F238E27FC236}">
                <a16:creationId xmlns:a16="http://schemas.microsoft.com/office/drawing/2014/main" id="{D2DE22B4-E13D-4097-ABA4-9A0DC05C436F}"/>
              </a:ext>
            </a:extLst>
          </p:cNvPr>
          <p:cNvSpPr/>
          <p:nvPr/>
        </p:nvSpPr>
        <p:spPr>
          <a:xfrm>
            <a:off x="700809" y="1083704"/>
            <a:ext cx="2319866" cy="461665"/>
          </a:xfrm>
          <a:prstGeom prst="rect">
            <a:avLst/>
          </a:prstGeom>
        </p:spPr>
        <p:txBody>
          <a:bodyPr wrap="none">
            <a:spAutoFit/>
          </a:bodyPr>
          <a:lstStyle/>
          <a:p>
            <a:pPr marL="285750" indent="-285750">
              <a:buFont typeface="Arial" panose="020B0604020202020204" pitchFamily="34" charset="0"/>
              <a:buChar char="•"/>
            </a:pPr>
            <a:r>
              <a:rPr lang="zh-CN" altLang="en-US" sz="2400">
                <a:solidFill>
                  <a:srgbClr val="007C6A"/>
                </a:solidFill>
                <a:latin typeface="Verdana" panose="020B0604030504040204" pitchFamily="34" charset="0"/>
              </a:rPr>
              <a:t>节省磁盘空间</a:t>
            </a:r>
          </a:p>
        </p:txBody>
      </p:sp>
      <p:sp>
        <p:nvSpPr>
          <p:cNvPr id="12" name="矩形 11">
            <a:extLst>
              <a:ext uri="{FF2B5EF4-FFF2-40B4-BE49-F238E27FC236}">
                <a16:creationId xmlns:a16="http://schemas.microsoft.com/office/drawing/2014/main" id="{1691A88D-9912-417F-86ED-8B99770AEB10}"/>
              </a:ext>
            </a:extLst>
          </p:cNvPr>
          <p:cNvSpPr/>
          <p:nvPr/>
        </p:nvSpPr>
        <p:spPr>
          <a:xfrm>
            <a:off x="712402" y="1505449"/>
            <a:ext cx="2012089" cy="461665"/>
          </a:xfrm>
          <a:prstGeom prst="rect">
            <a:avLst/>
          </a:prstGeom>
        </p:spPr>
        <p:txBody>
          <a:bodyPr wrap="none">
            <a:spAutoFit/>
          </a:bodyPr>
          <a:lstStyle/>
          <a:p>
            <a:pPr marL="285750" indent="-285750">
              <a:buFont typeface="Arial" panose="020B0604020202020204" pitchFamily="34" charset="0"/>
              <a:buChar char="•"/>
            </a:pPr>
            <a:r>
              <a:rPr lang="zh-CN" altLang="en-US" sz="2400">
                <a:solidFill>
                  <a:srgbClr val="007C6A"/>
                </a:solidFill>
                <a:latin typeface="Verdana" panose="020B0604030504040204" pitchFamily="34" charset="0"/>
              </a:rPr>
              <a:t>恢复速度快</a:t>
            </a:r>
          </a:p>
        </p:txBody>
      </p:sp>
      <p:sp>
        <p:nvSpPr>
          <p:cNvPr id="13" name="矩形 12">
            <a:extLst>
              <a:ext uri="{FF2B5EF4-FFF2-40B4-BE49-F238E27FC236}">
                <a16:creationId xmlns:a16="http://schemas.microsoft.com/office/drawing/2014/main" id="{9CEB6BB4-B9AC-4268-810C-6169D60CC731}"/>
              </a:ext>
            </a:extLst>
          </p:cNvPr>
          <p:cNvSpPr/>
          <p:nvPr/>
        </p:nvSpPr>
        <p:spPr>
          <a:xfrm>
            <a:off x="268760" y="2234074"/>
            <a:ext cx="1970411" cy="461665"/>
          </a:xfrm>
          <a:prstGeom prst="rect">
            <a:avLst/>
          </a:prstGeom>
        </p:spPr>
        <p:txBody>
          <a:bodyPr wrap="none">
            <a:spAutoFit/>
          </a:bodyPr>
          <a:lstStyle/>
          <a:p>
            <a:pPr marL="342900" indent="-342900">
              <a:buFont typeface="Wingdings" panose="05000000000000000000" pitchFamily="2" charset="2"/>
              <a:buChar char="Ø"/>
            </a:pPr>
            <a:r>
              <a:rPr lang="en-US" altLang="zh-CN" sz="2400" err="1">
                <a:solidFill>
                  <a:srgbClr val="007C6A"/>
                </a:solidFill>
                <a:latin typeface="Verdana" panose="020B0604030504040204" pitchFamily="34" charset="0"/>
              </a:rPr>
              <a:t>rdb</a:t>
            </a:r>
            <a:r>
              <a:rPr lang="zh-CN" altLang="en-US" sz="2400">
                <a:solidFill>
                  <a:srgbClr val="007C6A"/>
                </a:solidFill>
                <a:latin typeface="Verdana" panose="020B0604030504040204" pitchFamily="34" charset="0"/>
              </a:rPr>
              <a:t>的缺点</a:t>
            </a:r>
            <a:endParaRPr lang="en-US" altLang="zh-CN" sz="2400">
              <a:solidFill>
                <a:srgbClr val="007C6A"/>
              </a:solidFill>
              <a:latin typeface="Verdana" panose="020B0604030504040204" pitchFamily="34" charset="0"/>
            </a:endParaRPr>
          </a:p>
        </p:txBody>
      </p:sp>
      <p:sp>
        <p:nvSpPr>
          <p:cNvPr id="21" name="矩形 20">
            <a:extLst>
              <a:ext uri="{FF2B5EF4-FFF2-40B4-BE49-F238E27FC236}">
                <a16:creationId xmlns:a16="http://schemas.microsoft.com/office/drawing/2014/main" id="{9536D2EA-0A87-4E64-BA2A-2EF52311844C}"/>
              </a:ext>
            </a:extLst>
          </p:cNvPr>
          <p:cNvSpPr/>
          <p:nvPr/>
        </p:nvSpPr>
        <p:spPr>
          <a:xfrm>
            <a:off x="712402" y="3680507"/>
            <a:ext cx="7920880" cy="1200329"/>
          </a:xfrm>
          <a:prstGeom prst="rect">
            <a:avLst/>
          </a:prstGeom>
        </p:spPr>
        <p:txBody>
          <a:bodyPr wrap="squar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在备份周期在一定间隔时间做一次备份，所以如果</a:t>
            </a:r>
            <a:r>
              <a:rPr lang="en-US" altLang="zh-CN" sz="2400" dirty="0" err="1">
                <a:solidFill>
                  <a:srgbClr val="007C6A"/>
                </a:solidFill>
                <a:latin typeface="Verdana" panose="020B0604030504040204" pitchFamily="34" charset="0"/>
              </a:rPr>
              <a:t>Redis</a:t>
            </a:r>
            <a:r>
              <a:rPr lang="zh-CN" altLang="en-US" sz="2400" dirty="0" smtClean="0">
                <a:solidFill>
                  <a:srgbClr val="007C6A"/>
                </a:solidFill>
                <a:latin typeface="Verdana" panose="020B0604030504040204" pitchFamily="34" charset="0"/>
              </a:rPr>
              <a:t>意外宕掉</a:t>
            </a:r>
            <a:r>
              <a:rPr lang="zh-CN" altLang="en-US" sz="2400" dirty="0">
                <a:solidFill>
                  <a:srgbClr val="007C6A"/>
                </a:solidFill>
                <a:latin typeface="Verdana" panose="020B0604030504040204" pitchFamily="34" charset="0"/>
              </a:rPr>
              <a:t>的话，就会丢失最后一次快照后的所有修改。</a:t>
            </a:r>
          </a:p>
        </p:txBody>
      </p:sp>
      <p:sp>
        <p:nvSpPr>
          <p:cNvPr id="22" name="矩形 21">
            <a:extLst>
              <a:ext uri="{FF2B5EF4-FFF2-40B4-BE49-F238E27FC236}">
                <a16:creationId xmlns:a16="http://schemas.microsoft.com/office/drawing/2014/main" id="{063CBDEC-4951-474D-AB90-62FBF72B2003}"/>
              </a:ext>
            </a:extLst>
          </p:cNvPr>
          <p:cNvSpPr/>
          <p:nvPr/>
        </p:nvSpPr>
        <p:spPr>
          <a:xfrm>
            <a:off x="712402" y="2786349"/>
            <a:ext cx="7920880" cy="830997"/>
          </a:xfrm>
          <a:prstGeom prst="rect">
            <a:avLst/>
          </a:prstGeom>
        </p:spPr>
        <p:txBody>
          <a:bodyPr wrap="square">
            <a:spAutoFit/>
          </a:bodyPr>
          <a:lstStyle/>
          <a:p>
            <a:pPr marL="285750" indent="-285750">
              <a:buFont typeface="Arial" panose="020B0604020202020204" pitchFamily="34" charset="0"/>
              <a:buChar char="•"/>
            </a:pPr>
            <a:r>
              <a:rPr lang="zh-CN" altLang="en-US" sz="2400">
                <a:solidFill>
                  <a:srgbClr val="007C6A"/>
                </a:solidFill>
                <a:latin typeface="Verdana" panose="020B0604030504040204" pitchFamily="34" charset="0"/>
              </a:rPr>
              <a:t>虽然</a:t>
            </a:r>
            <a:r>
              <a:rPr lang="en-US" altLang="zh-CN" sz="2400">
                <a:solidFill>
                  <a:srgbClr val="007C6A"/>
                </a:solidFill>
                <a:latin typeface="Verdana" panose="020B0604030504040204" pitchFamily="34" charset="0"/>
              </a:rPr>
              <a:t>Redis</a:t>
            </a:r>
            <a:r>
              <a:rPr lang="zh-CN" altLang="en-US" sz="2400">
                <a:solidFill>
                  <a:srgbClr val="007C6A"/>
                </a:solidFill>
                <a:latin typeface="Verdana" panose="020B0604030504040204" pitchFamily="34" charset="0"/>
              </a:rPr>
              <a:t>在</a:t>
            </a:r>
            <a:r>
              <a:rPr lang="en-US" altLang="zh-CN" sz="2400">
                <a:solidFill>
                  <a:srgbClr val="007C6A"/>
                </a:solidFill>
                <a:latin typeface="Verdana" panose="020B0604030504040204" pitchFamily="34" charset="0"/>
              </a:rPr>
              <a:t>fork</a:t>
            </a:r>
            <a:r>
              <a:rPr lang="zh-CN" altLang="en-US" sz="2400">
                <a:solidFill>
                  <a:srgbClr val="007C6A"/>
                </a:solidFill>
                <a:latin typeface="Verdana" panose="020B0604030504040204" pitchFamily="34" charset="0"/>
              </a:rPr>
              <a:t>时使用了写时拷贝技术</a:t>
            </a:r>
            <a:r>
              <a:rPr lang="en-US" altLang="zh-CN" sz="2400">
                <a:solidFill>
                  <a:srgbClr val="007C6A"/>
                </a:solidFill>
                <a:latin typeface="Verdana" panose="020B0604030504040204" pitchFamily="34" charset="0"/>
              </a:rPr>
              <a:t>,</a:t>
            </a:r>
            <a:r>
              <a:rPr lang="zh-CN" altLang="en-US" sz="2400">
                <a:solidFill>
                  <a:srgbClr val="007C6A"/>
                </a:solidFill>
                <a:latin typeface="Verdana" panose="020B0604030504040204" pitchFamily="34" charset="0"/>
              </a:rPr>
              <a:t>但是如果数据庞大时还是比较消耗性能。</a:t>
            </a:r>
            <a:endParaRPr lang="en-US" altLang="zh-CN" sz="2400">
              <a:solidFill>
                <a:srgbClr val="007C6A"/>
              </a:solidFill>
              <a:latin typeface="Verdana" panose="020B0604030504040204" pitchFamily="34" charset="0"/>
            </a:endParaRPr>
          </a:p>
        </p:txBody>
      </p:sp>
      <p:pic>
        <p:nvPicPr>
          <p:cNvPr id="23" name="图片 22">
            <a:extLst>
              <a:ext uri="{FF2B5EF4-FFF2-40B4-BE49-F238E27FC236}">
                <a16:creationId xmlns:a16="http://schemas.microsoft.com/office/drawing/2014/main" id="{62772915-0EF1-4C12-B79A-07E13B4E6B8D}"/>
              </a:ext>
            </a:extLst>
          </p:cNvPr>
          <p:cNvPicPr>
            <a:picLocks noChangeAspect="1"/>
          </p:cNvPicPr>
          <p:nvPr/>
        </p:nvPicPr>
        <p:blipFill>
          <a:blip r:embed="rId3" cstate="print"/>
          <a:stretch>
            <a:fillRect/>
          </a:stretch>
        </p:blipFill>
        <p:spPr>
          <a:xfrm>
            <a:off x="3620885" y="529463"/>
            <a:ext cx="4564726" cy="1929897"/>
          </a:xfrm>
          <a:prstGeom prst="rect">
            <a:avLst/>
          </a:prstGeom>
        </p:spPr>
      </p:pic>
    </p:spTree>
    <p:custDataLst>
      <p:tags r:id="rId1"/>
    </p:custDataLst>
    <p:extLst>
      <p:ext uri="{BB962C8B-B14F-4D97-AF65-F5344CB8AC3E}">
        <p14:creationId xmlns:p14="http://schemas.microsoft.com/office/powerpoint/2010/main" val="379613441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err="1">
                <a:ln/>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持久化</a:t>
            </a:r>
            <a:r>
              <a:rPr lang="en-US" altLang="zh-CN" sz="2000" dirty="0">
                <a:ln/>
                <a:effectLst>
                  <a:outerShdw blurRad="38100" dist="19050" dir="2700000" algn="tl" rotWithShape="0">
                    <a:schemeClr val="dk1">
                      <a:alpha val="40000"/>
                    </a:schemeClr>
                  </a:outerShdw>
                </a:effectLst>
              </a:rPr>
              <a:t>—AOF</a:t>
            </a:r>
          </a:p>
        </p:txBody>
      </p:sp>
      <p:sp>
        <p:nvSpPr>
          <p:cNvPr id="14" name="矩形 13">
            <a:extLst>
              <a:ext uri="{FF2B5EF4-FFF2-40B4-BE49-F238E27FC236}">
                <a16:creationId xmlns:a16="http://schemas.microsoft.com/office/drawing/2014/main" id="{736307B8-385F-4ADB-AD1F-DB8FAADE82DB}"/>
              </a:ext>
            </a:extLst>
          </p:cNvPr>
          <p:cNvSpPr/>
          <p:nvPr/>
        </p:nvSpPr>
        <p:spPr>
          <a:xfrm>
            <a:off x="301013" y="535901"/>
            <a:ext cx="1159292"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a:solidFill>
                  <a:srgbClr val="007C6A"/>
                </a:solidFill>
                <a:latin typeface="Verdana" panose="020B0604030504040204" pitchFamily="34" charset="0"/>
              </a:rPr>
              <a:t>AOF</a:t>
            </a:r>
          </a:p>
        </p:txBody>
      </p:sp>
      <p:sp>
        <p:nvSpPr>
          <p:cNvPr id="15" name="矩形 14">
            <a:extLst>
              <a:ext uri="{FF2B5EF4-FFF2-40B4-BE49-F238E27FC236}">
                <a16:creationId xmlns:a16="http://schemas.microsoft.com/office/drawing/2014/main" id="{1912F417-2034-4AC4-B9F9-9FA1C21545B4}"/>
              </a:ext>
            </a:extLst>
          </p:cNvPr>
          <p:cNvSpPr/>
          <p:nvPr/>
        </p:nvSpPr>
        <p:spPr>
          <a:xfrm>
            <a:off x="445029" y="1327989"/>
            <a:ext cx="7920880" cy="2862322"/>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400" dirty="0">
                <a:solidFill>
                  <a:srgbClr val="FF0000"/>
                </a:solidFill>
                <a:latin typeface="Verdana" panose="020B0604030504040204" pitchFamily="34" charset="0"/>
              </a:rPr>
              <a:t>以日志的形式来记录每个写操作</a:t>
            </a:r>
            <a:r>
              <a:rPr lang="zh-CN" altLang="en-US" sz="2400" dirty="0">
                <a:solidFill>
                  <a:srgbClr val="007C6A"/>
                </a:solidFill>
                <a:latin typeface="Verdana" panose="020B0604030504040204" pitchFamily="34" charset="0"/>
              </a:rPr>
              <a:t>，将</a:t>
            </a:r>
            <a:r>
              <a:rPr lang="en-US" altLang="zh-CN" sz="2400" dirty="0" err="1">
                <a:solidFill>
                  <a:srgbClr val="007C6A"/>
                </a:solidFill>
                <a:latin typeface="Verdana" panose="020B0604030504040204" pitchFamily="34" charset="0"/>
              </a:rPr>
              <a:t>Redis</a:t>
            </a:r>
            <a:r>
              <a:rPr lang="zh-CN" altLang="en-US" sz="2400" dirty="0">
                <a:solidFill>
                  <a:srgbClr val="007C6A"/>
                </a:solidFill>
                <a:latin typeface="Verdana" panose="020B0604030504040204" pitchFamily="34" charset="0"/>
              </a:rPr>
              <a:t>执行过的所有写指令记录下来</a:t>
            </a:r>
            <a:r>
              <a:rPr lang="en-US" altLang="zh-CN" sz="2400" dirty="0">
                <a:solidFill>
                  <a:srgbClr val="007C6A"/>
                </a:solidFill>
                <a:latin typeface="Verdana" panose="020B0604030504040204" pitchFamily="34" charset="0"/>
              </a:rPr>
              <a:t>(</a:t>
            </a:r>
            <a:r>
              <a:rPr lang="zh-CN" altLang="en-US" sz="2400" dirty="0">
                <a:solidFill>
                  <a:srgbClr val="007C6A"/>
                </a:solidFill>
                <a:latin typeface="Verdana" panose="020B0604030504040204" pitchFamily="34" charset="0"/>
              </a:rPr>
              <a:t>读操作不记录</a:t>
            </a:r>
            <a:r>
              <a:rPr lang="en-US" altLang="zh-CN" sz="2400" dirty="0">
                <a:solidFill>
                  <a:srgbClr val="007C6A"/>
                </a:solidFill>
                <a:latin typeface="Verdana" panose="020B0604030504040204" pitchFamily="34" charset="0"/>
              </a:rPr>
              <a:t>)</a:t>
            </a:r>
            <a:r>
              <a:rPr lang="zh-CN" altLang="en-US" sz="2400" dirty="0">
                <a:solidFill>
                  <a:srgbClr val="007C6A"/>
                </a:solidFill>
                <a:latin typeface="Verdana" panose="020B0604030504040204" pitchFamily="34" charset="0"/>
              </a:rPr>
              <a:t>，只许追加文件但不可以改写文件，</a:t>
            </a:r>
            <a:r>
              <a:rPr lang="en-US" altLang="zh-CN" sz="2400" dirty="0" err="1">
                <a:solidFill>
                  <a:srgbClr val="007C6A"/>
                </a:solidFill>
                <a:latin typeface="Verdana" panose="020B0604030504040204" pitchFamily="34" charset="0"/>
              </a:rPr>
              <a:t>Redis</a:t>
            </a:r>
            <a:r>
              <a:rPr lang="zh-CN" altLang="en-US" sz="2400" dirty="0">
                <a:solidFill>
                  <a:srgbClr val="007C6A"/>
                </a:solidFill>
                <a:latin typeface="Verdana" panose="020B0604030504040204" pitchFamily="34" charset="0"/>
              </a:rPr>
              <a:t>启动之初会读取该文件重新构建数据，换言之，</a:t>
            </a:r>
            <a:r>
              <a:rPr lang="en-US" altLang="zh-CN" sz="2400" dirty="0" err="1">
                <a:solidFill>
                  <a:srgbClr val="007C6A"/>
                </a:solidFill>
                <a:latin typeface="Verdana" panose="020B0604030504040204" pitchFamily="34" charset="0"/>
              </a:rPr>
              <a:t>Redis</a:t>
            </a:r>
            <a:r>
              <a:rPr lang="zh-CN" altLang="en-US" sz="2400" dirty="0">
                <a:solidFill>
                  <a:srgbClr val="007C6A"/>
                </a:solidFill>
                <a:latin typeface="Verdana" panose="020B0604030504040204" pitchFamily="34" charset="0"/>
              </a:rPr>
              <a:t>重启的话就根据日志文件的内容将写指令从前到后执行一次以完成数据的恢复工作。</a:t>
            </a:r>
          </a:p>
        </p:txBody>
      </p:sp>
    </p:spTree>
    <p:custDataLst>
      <p:tags r:id="rId1"/>
    </p:custDataLst>
    <p:extLst>
      <p:ext uri="{BB962C8B-B14F-4D97-AF65-F5344CB8AC3E}">
        <p14:creationId xmlns:p14="http://schemas.microsoft.com/office/powerpoint/2010/main" val="58565162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a:ln/>
                <a:effectLst>
                  <a:outerShdw blurRad="38100" dist="19050" dir="2700000" algn="tl" rotWithShape="0">
                    <a:schemeClr val="dk1">
                      <a:alpha val="40000"/>
                    </a:schemeClr>
                  </a:outerShdw>
                </a:effectLst>
              </a:rPr>
              <a:t>Redis</a:t>
            </a:r>
            <a:r>
              <a:rPr lang="zh-CN" altLang="en-US" sz="2000">
                <a:ln/>
                <a:effectLst>
                  <a:outerShdw blurRad="38100" dist="19050" dir="2700000" algn="tl" rotWithShape="0">
                    <a:schemeClr val="dk1">
                      <a:alpha val="40000"/>
                    </a:schemeClr>
                  </a:outerShdw>
                </a:effectLst>
              </a:rPr>
              <a:t>持久化</a:t>
            </a:r>
            <a:r>
              <a:rPr lang="en-US" altLang="zh-CN" sz="2000">
                <a:ln/>
                <a:effectLst>
                  <a:outerShdw blurRad="38100" dist="19050" dir="2700000" algn="tl" rotWithShape="0">
                    <a:schemeClr val="dk1">
                      <a:alpha val="40000"/>
                    </a:schemeClr>
                  </a:outerShdw>
                </a:effectLst>
              </a:rPr>
              <a:t>—AOF</a:t>
            </a:r>
          </a:p>
        </p:txBody>
      </p:sp>
      <p:sp>
        <p:nvSpPr>
          <p:cNvPr id="6" name="矩形 5">
            <a:extLst>
              <a:ext uri="{FF2B5EF4-FFF2-40B4-BE49-F238E27FC236}">
                <a16:creationId xmlns:a16="http://schemas.microsoft.com/office/drawing/2014/main" id="{18BDE4EC-50FA-453C-8DA5-6727CF2B482F}"/>
              </a:ext>
            </a:extLst>
          </p:cNvPr>
          <p:cNvSpPr/>
          <p:nvPr/>
        </p:nvSpPr>
        <p:spPr>
          <a:xfrm>
            <a:off x="395930" y="2430337"/>
            <a:ext cx="7611123" cy="400110"/>
          </a:xfrm>
          <a:prstGeom prst="rect">
            <a:avLst/>
          </a:prstGeom>
        </p:spPr>
        <p:txBody>
          <a:bodyPr wrap="none">
            <a:spAutoFit/>
          </a:bodyPr>
          <a:lstStyle/>
          <a:p>
            <a:pPr marL="285750" indent="-285750">
              <a:buFont typeface="Arial" panose="020B0604020202020204" pitchFamily="34" charset="0"/>
              <a:buChar char="•"/>
            </a:pPr>
            <a:r>
              <a:rPr lang="zh-CN" altLang="en-US" sz="2000">
                <a:solidFill>
                  <a:srgbClr val="007C6A"/>
                </a:solidFill>
                <a:latin typeface="Verdana" panose="020B0604030504040204" pitchFamily="34" charset="0"/>
              </a:rPr>
              <a:t>可以在</a:t>
            </a:r>
            <a:r>
              <a:rPr lang="en-US" altLang="zh-CN" sz="2000">
                <a:solidFill>
                  <a:srgbClr val="007C6A"/>
                </a:solidFill>
                <a:latin typeface="Verdana" panose="020B0604030504040204" pitchFamily="34" charset="0"/>
              </a:rPr>
              <a:t>redis.conf</a:t>
            </a:r>
            <a:r>
              <a:rPr lang="zh-CN" altLang="en-US" sz="2000">
                <a:solidFill>
                  <a:srgbClr val="007C6A"/>
                </a:solidFill>
                <a:latin typeface="Verdana" panose="020B0604030504040204" pitchFamily="34" charset="0"/>
              </a:rPr>
              <a:t>中配置文件名称，默认为</a:t>
            </a:r>
            <a:r>
              <a:rPr lang="en-US" altLang="zh-CN" sz="2000">
                <a:solidFill>
                  <a:srgbClr val="007C6A"/>
                </a:solidFill>
                <a:latin typeface="Verdana" panose="020B0604030504040204" pitchFamily="34" charset="0"/>
              </a:rPr>
              <a:t> </a:t>
            </a:r>
            <a:r>
              <a:rPr lang="en-US" altLang="zh-CN" sz="2000" err="1">
                <a:solidFill>
                  <a:srgbClr val="007C6A"/>
                </a:solidFill>
                <a:latin typeface="Verdana" panose="020B0604030504040204" pitchFamily="34" charset="0"/>
              </a:rPr>
              <a:t>appendonly.aof</a:t>
            </a:r>
            <a:r>
              <a:rPr lang="en-US" altLang="zh-CN" sz="2000">
                <a:solidFill>
                  <a:srgbClr val="007C6A"/>
                </a:solidFill>
                <a:latin typeface="Verdana" panose="020B0604030504040204" pitchFamily="34" charset="0"/>
              </a:rPr>
              <a:t> </a:t>
            </a:r>
            <a:endParaRPr lang="zh-CN" altLang="en-US" sz="2000">
              <a:solidFill>
                <a:srgbClr val="007C6A"/>
              </a:solidFill>
              <a:latin typeface="Verdana" panose="020B0604030504040204" pitchFamily="34" charset="0"/>
            </a:endParaRPr>
          </a:p>
        </p:txBody>
      </p:sp>
      <p:sp>
        <p:nvSpPr>
          <p:cNvPr id="7" name="矩形 6">
            <a:extLst>
              <a:ext uri="{FF2B5EF4-FFF2-40B4-BE49-F238E27FC236}">
                <a16:creationId xmlns:a16="http://schemas.microsoft.com/office/drawing/2014/main" id="{6D3A4643-19A4-4587-BFE4-AAA8EA1D0141}"/>
              </a:ext>
            </a:extLst>
          </p:cNvPr>
          <p:cNvSpPr/>
          <p:nvPr/>
        </p:nvSpPr>
        <p:spPr>
          <a:xfrm>
            <a:off x="395930" y="4346363"/>
            <a:ext cx="7488832" cy="400110"/>
          </a:xfrm>
          <a:prstGeom prst="rect">
            <a:avLst/>
          </a:prstGeom>
        </p:spPr>
        <p:txBody>
          <a:bodyPr wrap="square">
            <a:spAutoFit/>
          </a:bodyPr>
          <a:lstStyle/>
          <a:p>
            <a:pPr marL="285750" indent="-285750">
              <a:buFont typeface="Arial" panose="020B0604020202020204" pitchFamily="34" charset="0"/>
              <a:buChar char="•"/>
            </a:pPr>
            <a:r>
              <a:rPr lang="en-US" altLang="zh-CN" sz="2000" dirty="0">
                <a:solidFill>
                  <a:srgbClr val="007C6A"/>
                </a:solidFill>
                <a:latin typeface="Verdana" panose="020B0604030504040204" pitchFamily="34" charset="0"/>
              </a:rPr>
              <a:t>AOF</a:t>
            </a:r>
            <a:r>
              <a:rPr lang="zh-CN" altLang="en-US" sz="2000" dirty="0">
                <a:solidFill>
                  <a:srgbClr val="007C6A"/>
                </a:solidFill>
                <a:latin typeface="Verdana" panose="020B0604030504040204" pitchFamily="34" charset="0"/>
              </a:rPr>
              <a:t>文件的保存路径，同</a:t>
            </a:r>
            <a:r>
              <a:rPr lang="en-US" altLang="zh-CN" sz="2000" dirty="0">
                <a:solidFill>
                  <a:srgbClr val="007C6A"/>
                </a:solidFill>
                <a:latin typeface="Verdana" panose="020B0604030504040204" pitchFamily="34" charset="0"/>
              </a:rPr>
              <a:t>RDB</a:t>
            </a:r>
            <a:r>
              <a:rPr lang="zh-CN" altLang="en-US" sz="2000" dirty="0">
                <a:solidFill>
                  <a:srgbClr val="007C6A"/>
                </a:solidFill>
                <a:latin typeface="Verdana" panose="020B0604030504040204" pitchFamily="34" charset="0"/>
              </a:rPr>
              <a:t>的路径一致。</a:t>
            </a:r>
          </a:p>
        </p:txBody>
      </p:sp>
      <p:sp>
        <p:nvSpPr>
          <p:cNvPr id="8" name="矩形 7">
            <a:extLst>
              <a:ext uri="{FF2B5EF4-FFF2-40B4-BE49-F238E27FC236}">
                <a16:creationId xmlns:a16="http://schemas.microsoft.com/office/drawing/2014/main" id="{31C22230-9C48-416A-A7A9-69A77059AC9A}"/>
              </a:ext>
            </a:extLst>
          </p:cNvPr>
          <p:cNvSpPr/>
          <p:nvPr/>
        </p:nvSpPr>
        <p:spPr>
          <a:xfrm>
            <a:off x="395930" y="518174"/>
            <a:ext cx="5614037" cy="400110"/>
          </a:xfrm>
          <a:prstGeom prst="rect">
            <a:avLst/>
          </a:prstGeom>
        </p:spPr>
        <p:txBody>
          <a:bodyPr wrap="none">
            <a:spAutoFit/>
          </a:bodyPr>
          <a:lstStyle/>
          <a:p>
            <a:pPr marL="285750" indent="-285750">
              <a:buFont typeface="Arial" panose="020B0604020202020204" pitchFamily="34" charset="0"/>
              <a:buChar char="•"/>
            </a:pPr>
            <a:r>
              <a:rPr lang="en-US" altLang="zh-CN" sz="2000">
                <a:solidFill>
                  <a:srgbClr val="FF0000"/>
                </a:solidFill>
                <a:latin typeface="Verdana" panose="020B0604030504040204" pitchFamily="34" charset="0"/>
              </a:rPr>
              <a:t>AOF</a:t>
            </a:r>
            <a:r>
              <a:rPr lang="zh-CN" altLang="en-US" sz="2000">
                <a:solidFill>
                  <a:srgbClr val="FF0000"/>
                </a:solidFill>
                <a:latin typeface="Verdana" panose="020B0604030504040204" pitchFamily="34" charset="0"/>
              </a:rPr>
              <a:t>默认不开启，需要手动在配置文件中配置</a:t>
            </a:r>
          </a:p>
        </p:txBody>
      </p:sp>
      <p:pic>
        <p:nvPicPr>
          <p:cNvPr id="9" name="图片 8">
            <a:extLst>
              <a:ext uri="{FF2B5EF4-FFF2-40B4-BE49-F238E27FC236}">
                <a16:creationId xmlns:a16="http://schemas.microsoft.com/office/drawing/2014/main" id="{07168263-0082-43B6-A00D-580A2714D434}"/>
              </a:ext>
            </a:extLst>
          </p:cNvPr>
          <p:cNvPicPr>
            <a:picLocks noChangeAspect="1"/>
          </p:cNvPicPr>
          <p:nvPr/>
        </p:nvPicPr>
        <p:blipFill>
          <a:blip r:embed="rId3" cstate="print"/>
          <a:stretch>
            <a:fillRect/>
          </a:stretch>
        </p:blipFill>
        <p:spPr>
          <a:xfrm>
            <a:off x="793469" y="1124956"/>
            <a:ext cx="5991225" cy="1200150"/>
          </a:xfrm>
          <a:prstGeom prst="rect">
            <a:avLst/>
          </a:prstGeom>
          <a:ln>
            <a:solidFill>
              <a:schemeClr val="accent1"/>
            </a:solidFill>
          </a:ln>
        </p:spPr>
      </p:pic>
      <p:pic>
        <p:nvPicPr>
          <p:cNvPr id="10" name="图片 9">
            <a:extLst>
              <a:ext uri="{FF2B5EF4-FFF2-40B4-BE49-F238E27FC236}">
                <a16:creationId xmlns:a16="http://schemas.microsoft.com/office/drawing/2014/main" id="{E59C499A-F026-4161-ABCB-3ADCC8F5482B}"/>
              </a:ext>
            </a:extLst>
          </p:cNvPr>
          <p:cNvPicPr>
            <a:picLocks noChangeAspect="1"/>
          </p:cNvPicPr>
          <p:nvPr/>
        </p:nvPicPr>
        <p:blipFill>
          <a:blip r:embed="rId4" cstate="print"/>
          <a:stretch>
            <a:fillRect/>
          </a:stretch>
        </p:blipFill>
        <p:spPr>
          <a:xfrm>
            <a:off x="793469" y="3113323"/>
            <a:ext cx="5753100" cy="752475"/>
          </a:xfrm>
          <a:prstGeom prst="rect">
            <a:avLst/>
          </a:prstGeom>
          <a:ln>
            <a:solidFill>
              <a:schemeClr val="accent1"/>
            </a:solidFill>
          </a:ln>
        </p:spPr>
      </p:pic>
    </p:spTree>
    <p:custDataLst>
      <p:tags r:id="rId1"/>
    </p:custDataLst>
    <p:extLst>
      <p:ext uri="{BB962C8B-B14F-4D97-AF65-F5344CB8AC3E}">
        <p14:creationId xmlns:p14="http://schemas.microsoft.com/office/powerpoint/2010/main" val="67644990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a:ln/>
                <a:effectLst>
                  <a:outerShdw blurRad="38100" dist="19050" dir="2700000" algn="tl" rotWithShape="0">
                    <a:schemeClr val="dk1">
                      <a:alpha val="40000"/>
                    </a:schemeClr>
                  </a:outerShdw>
                </a:effectLst>
              </a:rPr>
              <a:t>Redis</a:t>
            </a:r>
            <a:r>
              <a:rPr lang="zh-CN" altLang="en-US" sz="2000">
                <a:ln/>
                <a:effectLst>
                  <a:outerShdw blurRad="38100" dist="19050" dir="2700000" algn="tl" rotWithShape="0">
                    <a:schemeClr val="dk1">
                      <a:alpha val="40000"/>
                    </a:schemeClr>
                  </a:outerShdw>
                </a:effectLst>
              </a:rPr>
              <a:t>持久化</a:t>
            </a:r>
            <a:r>
              <a:rPr lang="en-US" altLang="zh-CN" sz="2000">
                <a:ln/>
                <a:effectLst>
                  <a:outerShdw blurRad="38100" dist="19050" dir="2700000" algn="tl" rotWithShape="0">
                    <a:schemeClr val="dk1">
                      <a:alpha val="40000"/>
                    </a:schemeClr>
                  </a:outerShdw>
                </a:effectLst>
              </a:rPr>
              <a:t>—AOF</a:t>
            </a:r>
          </a:p>
        </p:txBody>
      </p:sp>
      <p:sp>
        <p:nvSpPr>
          <p:cNvPr id="11" name="矩形 10">
            <a:extLst>
              <a:ext uri="{FF2B5EF4-FFF2-40B4-BE49-F238E27FC236}">
                <a16:creationId xmlns:a16="http://schemas.microsoft.com/office/drawing/2014/main" id="{B1082FD9-CFA6-49EC-A99C-5DB36EEBE1FC}"/>
              </a:ext>
            </a:extLst>
          </p:cNvPr>
          <p:cNvSpPr/>
          <p:nvPr/>
        </p:nvSpPr>
        <p:spPr>
          <a:xfrm>
            <a:off x="340770" y="572141"/>
            <a:ext cx="5652509"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a:solidFill>
                  <a:srgbClr val="007C6A"/>
                </a:solidFill>
                <a:latin typeface="Verdana" panose="020B0604030504040204" pitchFamily="34" charset="0"/>
              </a:rPr>
              <a:t>AOF</a:t>
            </a:r>
            <a:r>
              <a:rPr lang="zh-CN" altLang="en-US" sz="2400" dirty="0">
                <a:solidFill>
                  <a:srgbClr val="007C6A"/>
                </a:solidFill>
                <a:latin typeface="Verdana" panose="020B0604030504040204" pitchFamily="34" charset="0"/>
              </a:rPr>
              <a:t>和</a:t>
            </a:r>
            <a:r>
              <a:rPr lang="en-US" altLang="zh-CN" sz="2400" dirty="0">
                <a:solidFill>
                  <a:srgbClr val="007C6A"/>
                </a:solidFill>
                <a:latin typeface="Verdana" panose="020B0604030504040204" pitchFamily="34" charset="0"/>
              </a:rPr>
              <a:t>RDB</a:t>
            </a:r>
            <a:r>
              <a:rPr lang="zh-CN" altLang="en-US" sz="2400" dirty="0">
                <a:solidFill>
                  <a:srgbClr val="007C6A"/>
                </a:solidFill>
                <a:latin typeface="Verdana" panose="020B0604030504040204" pitchFamily="34" charset="0"/>
              </a:rPr>
              <a:t>同时开启，</a:t>
            </a:r>
            <a:r>
              <a:rPr lang="en-US" altLang="zh-CN" sz="2400" dirty="0" err="1">
                <a:solidFill>
                  <a:srgbClr val="007C6A"/>
                </a:solidFill>
                <a:latin typeface="Verdana" panose="020B0604030504040204" pitchFamily="34" charset="0"/>
              </a:rPr>
              <a:t>redis</a:t>
            </a:r>
            <a:r>
              <a:rPr lang="zh-CN" altLang="en-US" sz="2400" dirty="0">
                <a:solidFill>
                  <a:srgbClr val="007C6A"/>
                </a:solidFill>
                <a:latin typeface="Verdana" panose="020B0604030504040204" pitchFamily="34" charset="0"/>
              </a:rPr>
              <a:t>听谁的？</a:t>
            </a:r>
            <a:endParaRPr lang="en-US" altLang="zh-CN" sz="2400" dirty="0">
              <a:solidFill>
                <a:srgbClr val="007C6A"/>
              </a:solidFill>
              <a:latin typeface="Verdana" panose="020B0604030504040204" pitchFamily="34" charset="0"/>
            </a:endParaRPr>
          </a:p>
        </p:txBody>
      </p:sp>
    </p:spTree>
    <p:custDataLst>
      <p:tags r:id="rId1"/>
    </p:custDataLst>
    <p:extLst>
      <p:ext uri="{BB962C8B-B14F-4D97-AF65-F5344CB8AC3E}">
        <p14:creationId xmlns:p14="http://schemas.microsoft.com/office/powerpoint/2010/main" val="14112896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a:ln/>
                <a:effectLst>
                  <a:outerShdw blurRad="38100" dist="19050" dir="2700000" algn="tl" rotWithShape="0">
                    <a:schemeClr val="dk1">
                      <a:alpha val="40000"/>
                    </a:schemeClr>
                  </a:outerShdw>
                </a:effectLst>
              </a:rPr>
              <a:t>Redis</a:t>
            </a:r>
            <a:r>
              <a:rPr lang="zh-CN" altLang="en-US" sz="2000">
                <a:ln/>
                <a:effectLst>
                  <a:outerShdw blurRad="38100" dist="19050" dir="2700000" algn="tl" rotWithShape="0">
                    <a:schemeClr val="dk1">
                      <a:alpha val="40000"/>
                    </a:schemeClr>
                  </a:outerShdw>
                </a:effectLst>
              </a:rPr>
              <a:t>持久化</a:t>
            </a:r>
            <a:r>
              <a:rPr lang="en-US" altLang="zh-CN" sz="2000">
                <a:ln/>
                <a:effectLst>
                  <a:outerShdw blurRad="38100" dist="19050" dir="2700000" algn="tl" rotWithShape="0">
                    <a:schemeClr val="dk1">
                      <a:alpha val="40000"/>
                    </a:schemeClr>
                  </a:outerShdw>
                </a:effectLst>
              </a:rPr>
              <a:t>—AOF</a:t>
            </a:r>
          </a:p>
        </p:txBody>
      </p:sp>
      <p:sp>
        <p:nvSpPr>
          <p:cNvPr id="4" name="矩形 3">
            <a:extLst>
              <a:ext uri="{FF2B5EF4-FFF2-40B4-BE49-F238E27FC236}">
                <a16:creationId xmlns:a16="http://schemas.microsoft.com/office/drawing/2014/main" id="{12B8663F-000C-429B-9CAF-79F2CDF4FB41}"/>
              </a:ext>
            </a:extLst>
          </p:cNvPr>
          <p:cNvSpPr/>
          <p:nvPr/>
        </p:nvSpPr>
        <p:spPr>
          <a:xfrm>
            <a:off x="634469" y="2087538"/>
            <a:ext cx="6760184" cy="461665"/>
          </a:xfrm>
          <a:prstGeom prst="rect">
            <a:avLst/>
          </a:prstGeom>
        </p:spPr>
        <p:txBody>
          <a:bodyPr wrap="none">
            <a:spAutoFit/>
          </a:bodyPr>
          <a:lstStyle/>
          <a:p>
            <a:pPr marL="342900" indent="-342900">
              <a:buFont typeface="Arial" panose="020B0604020202020204" pitchFamily="34" charset="0"/>
              <a:buChar char="•"/>
            </a:pPr>
            <a:r>
              <a:rPr lang="en-US" altLang="zh-CN" sz="2400">
                <a:solidFill>
                  <a:srgbClr val="FF0000"/>
                </a:solidFill>
                <a:latin typeface="Verdana" panose="020B0604030504040204" pitchFamily="34" charset="0"/>
              </a:rPr>
              <a:t>AOF</a:t>
            </a:r>
            <a:r>
              <a:rPr lang="zh-CN" altLang="en-US" sz="2400">
                <a:solidFill>
                  <a:srgbClr val="FF0000"/>
                </a:solidFill>
                <a:latin typeface="Verdana" panose="020B0604030504040204" pitchFamily="34" charset="0"/>
              </a:rPr>
              <a:t>和</a:t>
            </a:r>
            <a:r>
              <a:rPr lang="en-US" altLang="zh-CN" sz="2400">
                <a:solidFill>
                  <a:srgbClr val="FF0000"/>
                </a:solidFill>
                <a:latin typeface="Verdana" panose="020B0604030504040204" pitchFamily="34" charset="0"/>
              </a:rPr>
              <a:t>RDB</a:t>
            </a:r>
            <a:r>
              <a:rPr lang="zh-CN" altLang="en-US" sz="2400">
                <a:solidFill>
                  <a:srgbClr val="FF0000"/>
                </a:solidFill>
                <a:latin typeface="Verdana" panose="020B0604030504040204" pitchFamily="34" charset="0"/>
              </a:rPr>
              <a:t>同时开启，系统默认取</a:t>
            </a:r>
            <a:r>
              <a:rPr lang="en-US" altLang="zh-CN" sz="2400">
                <a:solidFill>
                  <a:srgbClr val="FF0000"/>
                </a:solidFill>
                <a:latin typeface="Verdana" panose="020B0604030504040204" pitchFamily="34" charset="0"/>
              </a:rPr>
              <a:t>AOF</a:t>
            </a:r>
            <a:r>
              <a:rPr lang="zh-CN" altLang="en-US" sz="2400">
                <a:solidFill>
                  <a:srgbClr val="FF0000"/>
                </a:solidFill>
                <a:latin typeface="Verdana" panose="020B0604030504040204" pitchFamily="34" charset="0"/>
              </a:rPr>
              <a:t>的数据</a:t>
            </a:r>
          </a:p>
        </p:txBody>
      </p:sp>
      <p:sp>
        <p:nvSpPr>
          <p:cNvPr id="6" name="矩形 5">
            <a:extLst>
              <a:ext uri="{FF2B5EF4-FFF2-40B4-BE49-F238E27FC236}">
                <a16:creationId xmlns:a16="http://schemas.microsoft.com/office/drawing/2014/main" id="{285BC25C-A3A0-4E22-852D-24C48D47B95B}"/>
              </a:ext>
            </a:extLst>
          </p:cNvPr>
          <p:cNvSpPr/>
          <p:nvPr/>
        </p:nvSpPr>
        <p:spPr>
          <a:xfrm>
            <a:off x="233444" y="2960692"/>
            <a:ext cx="3005951" cy="461665"/>
          </a:xfrm>
          <a:prstGeom prst="rect">
            <a:avLst/>
          </a:prstGeom>
        </p:spPr>
        <p:txBody>
          <a:bodyPr wrap="none">
            <a:spAutoFit/>
          </a:bodyPr>
          <a:lstStyle/>
          <a:p>
            <a:pPr marL="342900" indent="-342900">
              <a:buFont typeface="Wingdings" panose="05000000000000000000" pitchFamily="2" charset="2"/>
              <a:buChar char="Ø"/>
            </a:pPr>
            <a:r>
              <a:rPr lang="en-US" altLang="zh-CN" sz="2400">
                <a:solidFill>
                  <a:srgbClr val="007C6A"/>
                </a:solidFill>
                <a:latin typeface="Verdana" panose="020B0604030504040204" pitchFamily="34" charset="0"/>
              </a:rPr>
              <a:t>AOF</a:t>
            </a:r>
            <a:r>
              <a:rPr lang="zh-CN" altLang="en-US" sz="2400">
                <a:solidFill>
                  <a:srgbClr val="007C6A"/>
                </a:solidFill>
                <a:latin typeface="Verdana" panose="020B0604030504040204" pitchFamily="34" charset="0"/>
              </a:rPr>
              <a:t>文件故障恢复</a:t>
            </a:r>
            <a:endParaRPr lang="en-US" altLang="zh-CN" sz="2400">
              <a:solidFill>
                <a:srgbClr val="007C6A"/>
              </a:solidFill>
              <a:latin typeface="Verdana" panose="020B0604030504040204" pitchFamily="34" charset="0"/>
            </a:endParaRPr>
          </a:p>
        </p:txBody>
      </p:sp>
      <p:sp>
        <p:nvSpPr>
          <p:cNvPr id="7" name="矩形 6">
            <a:extLst>
              <a:ext uri="{FF2B5EF4-FFF2-40B4-BE49-F238E27FC236}">
                <a16:creationId xmlns:a16="http://schemas.microsoft.com/office/drawing/2014/main" id="{6C764232-9C90-48D3-BBDC-485A6032796A}"/>
              </a:ext>
            </a:extLst>
          </p:cNvPr>
          <p:cNvSpPr/>
          <p:nvPr/>
        </p:nvSpPr>
        <p:spPr>
          <a:xfrm>
            <a:off x="634469" y="880445"/>
            <a:ext cx="7488832" cy="1200329"/>
          </a:xfrm>
          <a:prstGeom prst="rect">
            <a:avLst/>
          </a:prstGeom>
        </p:spPr>
        <p:txBody>
          <a:bodyPr wrap="square">
            <a:spAutoFit/>
          </a:bodyPr>
          <a:lstStyle/>
          <a:p>
            <a:pPr marL="342900" indent="-342900">
              <a:buFont typeface="Arial" panose="020B0604020202020204" pitchFamily="34" charset="0"/>
              <a:buChar char="•"/>
            </a:pPr>
            <a:r>
              <a:rPr lang="en-US" altLang="zh-CN" sz="2400">
                <a:solidFill>
                  <a:srgbClr val="007C6A"/>
                </a:solidFill>
              </a:rPr>
              <a:t>AOF</a:t>
            </a:r>
            <a:r>
              <a:rPr lang="zh-CN" altLang="en-US" sz="2400">
                <a:solidFill>
                  <a:srgbClr val="007C6A"/>
                </a:solidFill>
              </a:rPr>
              <a:t>的备份机制和性能虽然和</a:t>
            </a:r>
            <a:r>
              <a:rPr lang="en-US" altLang="zh-CN" sz="2400">
                <a:solidFill>
                  <a:srgbClr val="007C6A"/>
                </a:solidFill>
              </a:rPr>
              <a:t>RDB</a:t>
            </a:r>
            <a:r>
              <a:rPr lang="zh-CN" altLang="en-US" sz="2400">
                <a:solidFill>
                  <a:srgbClr val="007C6A"/>
                </a:solidFill>
              </a:rPr>
              <a:t>不同</a:t>
            </a:r>
            <a:r>
              <a:rPr lang="en-US" altLang="zh-CN" sz="2400">
                <a:solidFill>
                  <a:srgbClr val="007C6A"/>
                </a:solidFill>
              </a:rPr>
              <a:t>, </a:t>
            </a:r>
            <a:r>
              <a:rPr lang="zh-CN" altLang="en-US" sz="2400">
                <a:solidFill>
                  <a:srgbClr val="007C6A"/>
                </a:solidFill>
              </a:rPr>
              <a:t>但是备份和恢复的操作同</a:t>
            </a:r>
            <a:r>
              <a:rPr lang="en-US" altLang="zh-CN" sz="2400">
                <a:solidFill>
                  <a:srgbClr val="007C6A"/>
                </a:solidFill>
              </a:rPr>
              <a:t>RDB</a:t>
            </a:r>
            <a:r>
              <a:rPr lang="zh-CN" altLang="en-US" sz="2400">
                <a:solidFill>
                  <a:srgbClr val="007C6A"/>
                </a:solidFill>
              </a:rPr>
              <a:t>一样，都是拷贝备份文件，需要恢复时再拷贝到</a:t>
            </a:r>
            <a:r>
              <a:rPr lang="en-US" altLang="zh-CN" sz="2400">
                <a:solidFill>
                  <a:srgbClr val="007C6A"/>
                </a:solidFill>
              </a:rPr>
              <a:t>Redis</a:t>
            </a:r>
            <a:r>
              <a:rPr lang="zh-CN" altLang="en-US" sz="2400">
                <a:solidFill>
                  <a:srgbClr val="007C6A"/>
                </a:solidFill>
              </a:rPr>
              <a:t>工作目录下，启动系统即加载。</a:t>
            </a:r>
            <a:endParaRPr lang="zh-CN" altLang="en-US" sz="2400">
              <a:solidFill>
                <a:srgbClr val="007C6A"/>
              </a:solidFill>
              <a:latin typeface="Verdana" panose="020B0604030504040204" pitchFamily="34" charset="0"/>
            </a:endParaRPr>
          </a:p>
        </p:txBody>
      </p:sp>
      <p:sp>
        <p:nvSpPr>
          <p:cNvPr id="8" name="矩形 7">
            <a:extLst>
              <a:ext uri="{FF2B5EF4-FFF2-40B4-BE49-F238E27FC236}">
                <a16:creationId xmlns:a16="http://schemas.microsoft.com/office/drawing/2014/main" id="{44DFF685-8F53-4AF0-BDD9-08AA615E612B}"/>
              </a:ext>
            </a:extLst>
          </p:cNvPr>
          <p:cNvSpPr/>
          <p:nvPr/>
        </p:nvSpPr>
        <p:spPr>
          <a:xfrm>
            <a:off x="634469" y="3502901"/>
            <a:ext cx="7488832" cy="400110"/>
          </a:xfrm>
          <a:prstGeom prst="rect">
            <a:avLst/>
          </a:prstGeom>
        </p:spPr>
        <p:txBody>
          <a:bodyPr wrap="square">
            <a:spAutoFit/>
          </a:bodyPr>
          <a:lstStyle/>
          <a:p>
            <a:pPr marL="285750" indent="-285750">
              <a:buFont typeface="Arial" panose="020B0604020202020204" pitchFamily="34" charset="0"/>
              <a:buChar char="•"/>
            </a:pPr>
            <a:r>
              <a:rPr lang="en-US" altLang="zh-CN" sz="2000">
                <a:solidFill>
                  <a:srgbClr val="007C6A"/>
                </a:solidFill>
                <a:latin typeface="Verdana" panose="020B0604030504040204" pitchFamily="34" charset="0"/>
              </a:rPr>
              <a:t>AOF</a:t>
            </a:r>
            <a:r>
              <a:rPr lang="zh-CN" altLang="en-US" sz="2000">
                <a:solidFill>
                  <a:srgbClr val="007C6A"/>
                </a:solidFill>
                <a:latin typeface="Verdana" panose="020B0604030504040204" pitchFamily="34" charset="0"/>
              </a:rPr>
              <a:t>文件的保存路径，同</a:t>
            </a:r>
            <a:r>
              <a:rPr lang="en-US" altLang="zh-CN" sz="2000">
                <a:solidFill>
                  <a:srgbClr val="007C6A"/>
                </a:solidFill>
                <a:latin typeface="Verdana" panose="020B0604030504040204" pitchFamily="34" charset="0"/>
              </a:rPr>
              <a:t>RDB</a:t>
            </a:r>
            <a:r>
              <a:rPr lang="zh-CN" altLang="en-US" sz="2000">
                <a:solidFill>
                  <a:srgbClr val="007C6A"/>
                </a:solidFill>
                <a:latin typeface="Verdana" panose="020B0604030504040204" pitchFamily="34" charset="0"/>
              </a:rPr>
              <a:t>的路径一致。</a:t>
            </a:r>
          </a:p>
        </p:txBody>
      </p:sp>
      <p:sp>
        <p:nvSpPr>
          <p:cNvPr id="9" name="矩形 8">
            <a:extLst>
              <a:ext uri="{FF2B5EF4-FFF2-40B4-BE49-F238E27FC236}">
                <a16:creationId xmlns:a16="http://schemas.microsoft.com/office/drawing/2014/main" id="{5922D53F-B5B0-48A5-B148-118CD232CD86}"/>
              </a:ext>
            </a:extLst>
          </p:cNvPr>
          <p:cNvSpPr/>
          <p:nvPr/>
        </p:nvSpPr>
        <p:spPr>
          <a:xfrm>
            <a:off x="233444" y="500047"/>
            <a:ext cx="3009157" cy="461665"/>
          </a:xfrm>
          <a:prstGeom prst="rect">
            <a:avLst/>
          </a:prstGeom>
        </p:spPr>
        <p:txBody>
          <a:bodyPr wrap="none">
            <a:spAutoFit/>
          </a:bodyPr>
          <a:lstStyle/>
          <a:p>
            <a:pPr marL="342900" indent="-342900">
              <a:buFont typeface="Wingdings" panose="05000000000000000000" pitchFamily="2" charset="2"/>
              <a:buChar char="Ø"/>
            </a:pPr>
            <a:r>
              <a:rPr lang="en-US" altLang="zh-CN" sz="2400">
                <a:solidFill>
                  <a:srgbClr val="007C6A"/>
                </a:solidFill>
                <a:latin typeface="Verdana" panose="020B0604030504040204" pitchFamily="34" charset="0"/>
              </a:rPr>
              <a:t>AOF</a:t>
            </a:r>
            <a:r>
              <a:rPr lang="zh-CN" altLang="en-US" sz="2400">
                <a:solidFill>
                  <a:srgbClr val="007C6A"/>
                </a:solidFill>
                <a:latin typeface="Verdana" panose="020B0604030504040204" pitchFamily="34" charset="0"/>
              </a:rPr>
              <a:t>文件故障</a:t>
            </a:r>
            <a:r>
              <a:rPr lang="zh-CN" altLang="en-US" sz="2400" b="1">
                <a:solidFill>
                  <a:srgbClr val="007C6A"/>
                </a:solidFill>
                <a:latin typeface="Verdana" panose="020B0604030504040204" pitchFamily="34" charset="0"/>
              </a:rPr>
              <a:t>备份</a:t>
            </a:r>
            <a:endParaRPr lang="en-US" altLang="zh-CN" sz="2400">
              <a:solidFill>
                <a:srgbClr val="007C6A"/>
              </a:solidFill>
              <a:latin typeface="Verdana" panose="020B0604030504040204" pitchFamily="34" charset="0"/>
            </a:endParaRPr>
          </a:p>
        </p:txBody>
      </p:sp>
      <p:sp>
        <p:nvSpPr>
          <p:cNvPr id="10" name="矩形 9">
            <a:extLst>
              <a:ext uri="{FF2B5EF4-FFF2-40B4-BE49-F238E27FC236}">
                <a16:creationId xmlns:a16="http://schemas.microsoft.com/office/drawing/2014/main" id="{E6453728-09E6-4D26-972C-71B7C7E5299C}"/>
              </a:ext>
            </a:extLst>
          </p:cNvPr>
          <p:cNvSpPr/>
          <p:nvPr/>
        </p:nvSpPr>
        <p:spPr>
          <a:xfrm>
            <a:off x="634469" y="3960486"/>
            <a:ext cx="7488832" cy="707886"/>
          </a:xfrm>
          <a:prstGeom prst="rect">
            <a:avLst/>
          </a:prstGeom>
        </p:spPr>
        <p:txBody>
          <a:bodyPr wrap="square">
            <a:spAutoFit/>
          </a:bodyPr>
          <a:lstStyle/>
          <a:p>
            <a:pPr marL="285750" indent="-285750">
              <a:buFont typeface="Arial" panose="020B0604020202020204" pitchFamily="34" charset="0"/>
              <a:buChar char="•"/>
            </a:pPr>
            <a:r>
              <a:rPr lang="zh-CN" altLang="en-US" sz="2000" dirty="0">
                <a:solidFill>
                  <a:srgbClr val="007C6A"/>
                </a:solidFill>
                <a:latin typeface="Verdana" panose="020B0604030504040204" pitchFamily="34" charset="0"/>
              </a:rPr>
              <a:t>如遇到</a:t>
            </a:r>
            <a:r>
              <a:rPr lang="en-US" altLang="zh-CN" sz="2000" dirty="0">
                <a:solidFill>
                  <a:srgbClr val="007C6A"/>
                </a:solidFill>
                <a:latin typeface="Verdana" panose="020B0604030504040204" pitchFamily="34" charset="0"/>
              </a:rPr>
              <a:t>AOF</a:t>
            </a:r>
            <a:r>
              <a:rPr lang="zh-CN" altLang="en-US" sz="2000" dirty="0">
                <a:solidFill>
                  <a:srgbClr val="007C6A"/>
                </a:solidFill>
                <a:latin typeface="Verdana" panose="020B0604030504040204" pitchFamily="34" charset="0"/>
              </a:rPr>
              <a:t>文件损坏，可通过</a:t>
            </a:r>
            <a:endParaRPr lang="en-US" altLang="zh-CN" sz="2000" dirty="0">
              <a:solidFill>
                <a:srgbClr val="007C6A"/>
              </a:solidFill>
              <a:latin typeface="Verdana" panose="020B0604030504040204" pitchFamily="34" charset="0"/>
            </a:endParaRPr>
          </a:p>
          <a:p>
            <a:r>
              <a:rPr lang="en-US" altLang="zh-CN" sz="2000" dirty="0">
                <a:solidFill>
                  <a:srgbClr val="007C6A"/>
                </a:solidFill>
                <a:latin typeface="Verdana" panose="020B0604030504040204" pitchFamily="34" charset="0"/>
              </a:rPr>
              <a:t>     </a:t>
            </a:r>
            <a:r>
              <a:rPr lang="en-US" altLang="zh-CN" sz="2000" dirty="0" err="1">
                <a:solidFill>
                  <a:srgbClr val="007C6A"/>
                </a:solidFill>
                <a:latin typeface="Verdana" panose="020B0604030504040204" pitchFamily="34" charset="0"/>
              </a:rPr>
              <a:t>redis</a:t>
            </a:r>
            <a:r>
              <a:rPr lang="en-US" altLang="zh-CN" sz="2000" dirty="0">
                <a:solidFill>
                  <a:srgbClr val="007C6A"/>
                </a:solidFill>
                <a:latin typeface="Verdana" panose="020B0604030504040204" pitchFamily="34" charset="0"/>
              </a:rPr>
              <a:t>-check-</a:t>
            </a:r>
            <a:r>
              <a:rPr lang="en-US" altLang="zh-CN" sz="2000" dirty="0" err="1">
                <a:solidFill>
                  <a:srgbClr val="007C6A"/>
                </a:solidFill>
                <a:latin typeface="Verdana" panose="020B0604030504040204" pitchFamily="34" charset="0"/>
              </a:rPr>
              <a:t>aof</a:t>
            </a:r>
            <a:r>
              <a:rPr lang="en-US" altLang="zh-CN" sz="2000" dirty="0">
                <a:solidFill>
                  <a:srgbClr val="007C6A"/>
                </a:solidFill>
                <a:latin typeface="Verdana" panose="020B0604030504040204" pitchFamily="34" charset="0"/>
              </a:rPr>
              <a:t>  --fix  appendonly.aof   </a:t>
            </a:r>
            <a:r>
              <a:rPr lang="zh-CN" altLang="en-US" sz="2000" dirty="0">
                <a:solidFill>
                  <a:srgbClr val="007C6A"/>
                </a:solidFill>
                <a:latin typeface="Verdana" panose="020B0604030504040204" pitchFamily="34" charset="0"/>
              </a:rPr>
              <a:t>进行恢复</a:t>
            </a:r>
          </a:p>
        </p:txBody>
      </p:sp>
    </p:spTree>
    <p:custDataLst>
      <p:tags r:id="rId1"/>
    </p:custDataLst>
    <p:extLst>
      <p:ext uri="{BB962C8B-B14F-4D97-AF65-F5344CB8AC3E}">
        <p14:creationId xmlns:p14="http://schemas.microsoft.com/office/powerpoint/2010/main" val="20099040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a:ln/>
                <a:effectLst>
                  <a:outerShdw blurRad="38100" dist="19050" dir="2700000" algn="tl" rotWithShape="0">
                    <a:schemeClr val="dk1">
                      <a:alpha val="40000"/>
                    </a:schemeClr>
                  </a:outerShdw>
                </a:effectLst>
              </a:rPr>
              <a:t>Redis</a:t>
            </a:r>
            <a:r>
              <a:rPr lang="zh-CN" altLang="en-US" sz="2000">
                <a:ln/>
                <a:effectLst>
                  <a:outerShdw blurRad="38100" dist="19050" dir="2700000" algn="tl" rotWithShape="0">
                    <a:schemeClr val="dk1">
                      <a:alpha val="40000"/>
                    </a:schemeClr>
                  </a:outerShdw>
                </a:effectLst>
              </a:rPr>
              <a:t>持久化</a:t>
            </a:r>
            <a:r>
              <a:rPr lang="en-US" altLang="zh-CN" sz="2000">
                <a:ln/>
                <a:effectLst>
                  <a:outerShdw blurRad="38100" dist="19050" dir="2700000" algn="tl" rotWithShape="0">
                    <a:schemeClr val="dk1">
                      <a:alpha val="40000"/>
                    </a:schemeClr>
                  </a:outerShdw>
                </a:effectLst>
              </a:rPr>
              <a:t>—AOF</a:t>
            </a:r>
          </a:p>
        </p:txBody>
      </p:sp>
      <p:sp>
        <p:nvSpPr>
          <p:cNvPr id="11" name="矩形 10">
            <a:extLst>
              <a:ext uri="{FF2B5EF4-FFF2-40B4-BE49-F238E27FC236}">
                <a16:creationId xmlns:a16="http://schemas.microsoft.com/office/drawing/2014/main" id="{F1F160B5-58BD-4773-A346-4C0085895703}"/>
              </a:ext>
            </a:extLst>
          </p:cNvPr>
          <p:cNvSpPr/>
          <p:nvPr/>
        </p:nvSpPr>
        <p:spPr>
          <a:xfrm>
            <a:off x="230763" y="462980"/>
            <a:ext cx="3005951" cy="461665"/>
          </a:xfrm>
          <a:prstGeom prst="rect">
            <a:avLst/>
          </a:prstGeom>
        </p:spPr>
        <p:txBody>
          <a:bodyPr wrap="none">
            <a:spAutoFit/>
          </a:bodyPr>
          <a:lstStyle/>
          <a:p>
            <a:pPr marL="342900" indent="-342900">
              <a:buFont typeface="Wingdings" panose="05000000000000000000" pitchFamily="2" charset="2"/>
              <a:buChar char="Ø"/>
            </a:pPr>
            <a:r>
              <a:rPr lang="en-US" altLang="zh-CN" sz="2400">
                <a:solidFill>
                  <a:srgbClr val="007C6A"/>
                </a:solidFill>
                <a:latin typeface="Verdana" panose="020B0604030504040204" pitchFamily="34" charset="0"/>
              </a:rPr>
              <a:t>AOF</a:t>
            </a:r>
            <a:r>
              <a:rPr lang="zh-CN" altLang="en-US" sz="2400">
                <a:solidFill>
                  <a:srgbClr val="007C6A"/>
                </a:solidFill>
                <a:latin typeface="Verdana" panose="020B0604030504040204" pitchFamily="34" charset="0"/>
              </a:rPr>
              <a:t>同步频率设置</a:t>
            </a:r>
            <a:endParaRPr lang="en-US" altLang="zh-CN" sz="2400">
              <a:solidFill>
                <a:srgbClr val="007C6A"/>
              </a:solidFill>
              <a:latin typeface="Verdana" panose="020B0604030504040204" pitchFamily="34" charset="0"/>
            </a:endParaRPr>
          </a:p>
        </p:txBody>
      </p:sp>
      <p:pic>
        <p:nvPicPr>
          <p:cNvPr id="12" name="图片 11">
            <a:extLst>
              <a:ext uri="{FF2B5EF4-FFF2-40B4-BE49-F238E27FC236}">
                <a16:creationId xmlns:a16="http://schemas.microsoft.com/office/drawing/2014/main" id="{5EBC2F75-F2D8-44A7-8360-63D81D0D8039}"/>
              </a:ext>
            </a:extLst>
          </p:cNvPr>
          <p:cNvPicPr>
            <a:picLocks noChangeAspect="1"/>
          </p:cNvPicPr>
          <p:nvPr/>
        </p:nvPicPr>
        <p:blipFill>
          <a:blip r:embed="rId3" cstate="print"/>
          <a:stretch>
            <a:fillRect/>
          </a:stretch>
        </p:blipFill>
        <p:spPr>
          <a:xfrm>
            <a:off x="1166867" y="2977987"/>
            <a:ext cx="5930071" cy="1728192"/>
          </a:xfrm>
          <a:prstGeom prst="rect">
            <a:avLst/>
          </a:prstGeom>
          <a:ln>
            <a:solidFill>
              <a:schemeClr val="accent1"/>
            </a:solidFill>
          </a:ln>
        </p:spPr>
      </p:pic>
      <p:sp>
        <p:nvSpPr>
          <p:cNvPr id="13" name="矩形 12">
            <a:extLst>
              <a:ext uri="{FF2B5EF4-FFF2-40B4-BE49-F238E27FC236}">
                <a16:creationId xmlns:a16="http://schemas.microsoft.com/office/drawing/2014/main" id="{9B6E82DB-425E-4148-9D54-D484C0D38EF7}"/>
              </a:ext>
            </a:extLst>
          </p:cNvPr>
          <p:cNvSpPr/>
          <p:nvPr/>
        </p:nvSpPr>
        <p:spPr>
          <a:xfrm>
            <a:off x="662811" y="1121794"/>
            <a:ext cx="7488832" cy="400110"/>
          </a:xfrm>
          <a:prstGeom prst="rect">
            <a:avLst/>
          </a:prstGeom>
        </p:spPr>
        <p:txBody>
          <a:bodyPr wrap="square">
            <a:spAutoFit/>
          </a:bodyPr>
          <a:lstStyle/>
          <a:p>
            <a:pPr marL="285750" indent="-285750">
              <a:buFont typeface="Arial" panose="020B0604020202020204" pitchFamily="34" charset="0"/>
              <a:buChar char="•"/>
            </a:pPr>
            <a:r>
              <a:rPr lang="zh-CN" altLang="en-US" sz="2000">
                <a:solidFill>
                  <a:srgbClr val="007C6A"/>
                </a:solidFill>
                <a:latin typeface="Verdana" panose="020B0604030504040204" pitchFamily="34" charset="0"/>
              </a:rPr>
              <a:t>始终同步，每次</a:t>
            </a:r>
            <a:r>
              <a:rPr lang="en-US" altLang="zh-CN" sz="2000">
                <a:solidFill>
                  <a:srgbClr val="007C6A"/>
                </a:solidFill>
                <a:latin typeface="Verdana" panose="020B0604030504040204" pitchFamily="34" charset="0"/>
              </a:rPr>
              <a:t>Redis</a:t>
            </a:r>
            <a:r>
              <a:rPr lang="zh-CN" altLang="en-US" sz="2000">
                <a:solidFill>
                  <a:srgbClr val="007C6A"/>
                </a:solidFill>
                <a:latin typeface="Verdana" panose="020B0604030504040204" pitchFamily="34" charset="0"/>
              </a:rPr>
              <a:t>的写入都会立刻记入日志</a:t>
            </a:r>
          </a:p>
        </p:txBody>
      </p:sp>
      <p:sp>
        <p:nvSpPr>
          <p:cNvPr id="14" name="矩形 13">
            <a:extLst>
              <a:ext uri="{FF2B5EF4-FFF2-40B4-BE49-F238E27FC236}">
                <a16:creationId xmlns:a16="http://schemas.microsoft.com/office/drawing/2014/main" id="{303D1167-61B5-437A-A206-B9164458F765}"/>
              </a:ext>
            </a:extLst>
          </p:cNvPr>
          <p:cNvSpPr/>
          <p:nvPr/>
        </p:nvSpPr>
        <p:spPr>
          <a:xfrm>
            <a:off x="662811" y="1652417"/>
            <a:ext cx="7488832" cy="707886"/>
          </a:xfrm>
          <a:prstGeom prst="rect">
            <a:avLst/>
          </a:prstGeom>
        </p:spPr>
        <p:txBody>
          <a:bodyPr wrap="square">
            <a:spAutoFit/>
          </a:bodyPr>
          <a:lstStyle/>
          <a:p>
            <a:pPr marL="285750" indent="-285750">
              <a:buFont typeface="Arial" panose="020B0604020202020204" pitchFamily="34" charset="0"/>
              <a:buChar char="•"/>
            </a:pPr>
            <a:r>
              <a:rPr lang="zh-CN" altLang="en-US" sz="2000">
                <a:solidFill>
                  <a:srgbClr val="007C6A"/>
                </a:solidFill>
                <a:latin typeface="Verdana" panose="020B0604030504040204" pitchFamily="34" charset="0"/>
              </a:rPr>
              <a:t>每秒同步，每秒记入日志一次，如果宕机，本秒的数据可能丢失。</a:t>
            </a:r>
          </a:p>
        </p:txBody>
      </p:sp>
      <p:sp>
        <p:nvSpPr>
          <p:cNvPr id="15" name="矩形 14">
            <a:extLst>
              <a:ext uri="{FF2B5EF4-FFF2-40B4-BE49-F238E27FC236}">
                <a16:creationId xmlns:a16="http://schemas.microsoft.com/office/drawing/2014/main" id="{90E04F3D-A181-481D-B6F3-34EDFBECD515}"/>
              </a:ext>
            </a:extLst>
          </p:cNvPr>
          <p:cNvSpPr/>
          <p:nvPr/>
        </p:nvSpPr>
        <p:spPr>
          <a:xfrm>
            <a:off x="662811" y="2480458"/>
            <a:ext cx="7488832" cy="400110"/>
          </a:xfrm>
          <a:prstGeom prst="rect">
            <a:avLst/>
          </a:prstGeom>
        </p:spPr>
        <p:txBody>
          <a:bodyPr wrap="square">
            <a:spAutoFit/>
          </a:bodyPr>
          <a:lstStyle/>
          <a:p>
            <a:pPr marL="285750" indent="-285750">
              <a:buFont typeface="Arial" panose="020B0604020202020204" pitchFamily="34" charset="0"/>
              <a:buChar char="•"/>
            </a:pPr>
            <a:r>
              <a:rPr lang="zh-CN" altLang="en-US" sz="2000">
                <a:solidFill>
                  <a:srgbClr val="007C6A"/>
                </a:solidFill>
                <a:latin typeface="Verdana" panose="020B0604030504040204" pitchFamily="34" charset="0"/>
              </a:rPr>
              <a:t>把不主动进行同步，把同步时机交给操作系统。</a:t>
            </a:r>
          </a:p>
        </p:txBody>
      </p:sp>
    </p:spTree>
    <p:custDataLst>
      <p:tags r:id="rId1"/>
    </p:custDataLst>
    <p:extLst>
      <p:ext uri="{BB962C8B-B14F-4D97-AF65-F5344CB8AC3E}">
        <p14:creationId xmlns:p14="http://schemas.microsoft.com/office/powerpoint/2010/main" val="179244804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a:ln/>
                <a:effectLst>
                  <a:outerShdw blurRad="38100" dist="19050" dir="2700000" algn="tl" rotWithShape="0">
                    <a:schemeClr val="dk1">
                      <a:alpha val="40000"/>
                    </a:schemeClr>
                  </a:outerShdw>
                </a:effectLst>
              </a:rPr>
              <a:t>Redis</a:t>
            </a:r>
            <a:r>
              <a:rPr lang="zh-CN" altLang="en-US" sz="2000">
                <a:ln/>
                <a:effectLst>
                  <a:outerShdw blurRad="38100" dist="19050" dir="2700000" algn="tl" rotWithShape="0">
                    <a:schemeClr val="dk1">
                      <a:alpha val="40000"/>
                    </a:schemeClr>
                  </a:outerShdw>
                </a:effectLst>
              </a:rPr>
              <a:t>持久化</a:t>
            </a:r>
            <a:r>
              <a:rPr lang="en-US" altLang="zh-CN" sz="2000">
                <a:ln/>
                <a:effectLst>
                  <a:outerShdw blurRad="38100" dist="19050" dir="2700000" algn="tl" rotWithShape="0">
                    <a:schemeClr val="dk1">
                      <a:alpha val="40000"/>
                    </a:schemeClr>
                  </a:outerShdw>
                </a:effectLst>
              </a:rPr>
              <a:t>—AOF</a:t>
            </a:r>
          </a:p>
        </p:txBody>
      </p:sp>
      <p:sp>
        <p:nvSpPr>
          <p:cNvPr id="8" name="矩形 7">
            <a:extLst>
              <a:ext uri="{FF2B5EF4-FFF2-40B4-BE49-F238E27FC236}">
                <a16:creationId xmlns:a16="http://schemas.microsoft.com/office/drawing/2014/main" id="{C0FEEE38-4F3B-4959-80C7-8C7870212036}"/>
              </a:ext>
            </a:extLst>
          </p:cNvPr>
          <p:cNvSpPr/>
          <p:nvPr/>
        </p:nvSpPr>
        <p:spPr>
          <a:xfrm>
            <a:off x="280256" y="524880"/>
            <a:ext cx="1693605" cy="461665"/>
          </a:xfrm>
          <a:prstGeom prst="rect">
            <a:avLst/>
          </a:prstGeom>
        </p:spPr>
        <p:txBody>
          <a:bodyPr wrap="none">
            <a:spAutoFit/>
          </a:bodyPr>
          <a:lstStyle/>
          <a:p>
            <a:pPr marL="342900" indent="-342900">
              <a:buFont typeface="Wingdings" panose="05000000000000000000" pitchFamily="2" charset="2"/>
              <a:buChar char="Ø"/>
            </a:pPr>
            <a:r>
              <a:rPr lang="en-US" altLang="zh-CN" sz="2400">
                <a:solidFill>
                  <a:srgbClr val="007C6A"/>
                </a:solidFill>
                <a:latin typeface="Verdana" panose="020B0604030504040204" pitchFamily="34" charset="0"/>
              </a:rPr>
              <a:t>Rewrite</a:t>
            </a:r>
          </a:p>
        </p:txBody>
      </p:sp>
      <p:sp>
        <p:nvSpPr>
          <p:cNvPr id="9" name="矩形 8">
            <a:extLst>
              <a:ext uri="{FF2B5EF4-FFF2-40B4-BE49-F238E27FC236}">
                <a16:creationId xmlns:a16="http://schemas.microsoft.com/office/drawing/2014/main" id="{0414F318-CA81-4F88-A6EB-3B73AB2D758D}"/>
              </a:ext>
            </a:extLst>
          </p:cNvPr>
          <p:cNvSpPr/>
          <p:nvPr/>
        </p:nvSpPr>
        <p:spPr>
          <a:xfrm>
            <a:off x="496280" y="1090130"/>
            <a:ext cx="7488832" cy="1886286"/>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000" dirty="0">
                <a:solidFill>
                  <a:srgbClr val="007C6A"/>
                </a:solidFill>
              </a:rPr>
              <a:t>AOF</a:t>
            </a:r>
            <a:r>
              <a:rPr lang="zh-CN" altLang="en-US" sz="2000" dirty="0">
                <a:solidFill>
                  <a:srgbClr val="007C6A"/>
                </a:solidFill>
              </a:rPr>
              <a:t>采用文件追加方式，文件会越来越大为避免出现此种情况，新增了重写机制</a:t>
            </a:r>
            <a:r>
              <a:rPr lang="en-US" altLang="zh-CN" sz="2000" dirty="0">
                <a:solidFill>
                  <a:srgbClr val="007C6A"/>
                </a:solidFill>
              </a:rPr>
              <a:t>,</a:t>
            </a:r>
            <a:r>
              <a:rPr lang="zh-CN" altLang="en-US" sz="2000" dirty="0">
                <a:solidFill>
                  <a:srgbClr val="007C6A"/>
                </a:solidFill>
              </a:rPr>
              <a:t>当</a:t>
            </a:r>
            <a:r>
              <a:rPr lang="en-US" altLang="zh-CN" sz="2000" dirty="0">
                <a:solidFill>
                  <a:srgbClr val="007C6A"/>
                </a:solidFill>
              </a:rPr>
              <a:t>AOF</a:t>
            </a:r>
            <a:r>
              <a:rPr lang="zh-CN" altLang="en-US" sz="2000" dirty="0">
                <a:solidFill>
                  <a:srgbClr val="007C6A"/>
                </a:solidFill>
              </a:rPr>
              <a:t>文件的大小超过所设定的阈值时，</a:t>
            </a:r>
            <a:r>
              <a:rPr lang="en-US" altLang="zh-CN" sz="2000" dirty="0" err="1">
                <a:solidFill>
                  <a:srgbClr val="007C6A"/>
                </a:solidFill>
              </a:rPr>
              <a:t>Redis</a:t>
            </a:r>
            <a:r>
              <a:rPr lang="zh-CN" altLang="en-US" sz="2000" dirty="0">
                <a:solidFill>
                  <a:srgbClr val="007C6A"/>
                </a:solidFill>
              </a:rPr>
              <a:t>就会启动</a:t>
            </a:r>
            <a:r>
              <a:rPr lang="en-US" altLang="zh-CN" sz="2000" dirty="0">
                <a:solidFill>
                  <a:srgbClr val="007C6A"/>
                </a:solidFill>
              </a:rPr>
              <a:t>AOF</a:t>
            </a:r>
            <a:r>
              <a:rPr lang="zh-CN" altLang="en-US" sz="2000" dirty="0">
                <a:solidFill>
                  <a:srgbClr val="007C6A"/>
                </a:solidFill>
              </a:rPr>
              <a:t>文件的内容压缩，只保留可以恢复数据的最小指令集</a:t>
            </a:r>
            <a:r>
              <a:rPr lang="en-US" altLang="zh-CN" sz="2000" dirty="0">
                <a:solidFill>
                  <a:srgbClr val="007C6A"/>
                </a:solidFill>
              </a:rPr>
              <a:t>.</a:t>
            </a:r>
            <a:r>
              <a:rPr lang="zh-CN" altLang="en-US" sz="2000" dirty="0">
                <a:solidFill>
                  <a:srgbClr val="007C6A"/>
                </a:solidFill>
              </a:rPr>
              <a:t>可以使用命令</a:t>
            </a:r>
            <a:r>
              <a:rPr lang="en-US" altLang="zh-CN" sz="2000" dirty="0" err="1">
                <a:solidFill>
                  <a:srgbClr val="007C6A"/>
                </a:solidFill>
              </a:rPr>
              <a:t>bgrewriteaof</a:t>
            </a:r>
            <a:r>
              <a:rPr lang="zh-CN" altLang="en-US" sz="2000" dirty="0">
                <a:solidFill>
                  <a:srgbClr val="007C6A"/>
                </a:solidFill>
              </a:rPr>
              <a:t>。</a:t>
            </a:r>
            <a:endParaRPr lang="en-US" altLang="zh-CN" sz="2000" dirty="0">
              <a:solidFill>
                <a:srgbClr val="007C6A"/>
              </a:solidFill>
            </a:endParaRPr>
          </a:p>
        </p:txBody>
      </p:sp>
    </p:spTree>
    <p:custDataLst>
      <p:tags r:id="rId1"/>
    </p:custDataLst>
    <p:extLst>
      <p:ext uri="{BB962C8B-B14F-4D97-AF65-F5344CB8AC3E}">
        <p14:creationId xmlns:p14="http://schemas.microsoft.com/office/powerpoint/2010/main" val="1783163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79063" y="117"/>
            <a:ext cx="3220754" cy="400110"/>
          </a:xfrm>
          <a:prstGeom prst="rect">
            <a:avLst/>
          </a:prstGeom>
          <a:noFill/>
          <a:ln>
            <a:noFill/>
          </a:ln>
        </p:spPr>
        <p:txBody>
          <a:bodyPr wrap="none" rtlCol="0" anchor="t">
            <a:spAutoFit/>
          </a:bodyPr>
          <a:lstStyle/>
          <a:p>
            <a:pPr algn="ctr"/>
            <a:r>
              <a:rPr lang="en-US" altLang="zh-CN" sz="2000">
                <a:ln/>
                <a:solidFill>
                  <a:schemeClr val="tx1"/>
                </a:solidFill>
                <a:effectLst>
                  <a:outerShdw blurRad="38100" dist="19050" dir="2700000" algn="tl" rotWithShape="0">
                    <a:schemeClr val="dk1">
                      <a:alpha val="40000"/>
                    </a:schemeClr>
                  </a:outerShdw>
                </a:effectLst>
              </a:rPr>
              <a:t>Redis</a:t>
            </a:r>
            <a:r>
              <a:rPr lang="zh-CN" altLang="en-US" sz="2000">
                <a:ln/>
                <a:effectLst>
                  <a:outerShdw blurRad="38100" dist="19050" dir="2700000" algn="tl" rotWithShape="0">
                    <a:schemeClr val="dk1">
                      <a:alpha val="40000"/>
                    </a:schemeClr>
                  </a:outerShdw>
                </a:effectLst>
              </a:rPr>
              <a:t>五大数据类型</a:t>
            </a:r>
            <a:r>
              <a:rPr lang="en-US" altLang="zh-CN" sz="2000">
                <a:ln/>
                <a:effectLst>
                  <a:outerShdw blurRad="38100" dist="19050" dir="2700000" algn="tl" rotWithShape="0">
                    <a:schemeClr val="dk1">
                      <a:alpha val="40000"/>
                    </a:schemeClr>
                  </a:outerShdw>
                </a:effectLst>
              </a:rPr>
              <a:t>--String</a:t>
            </a:r>
            <a:endParaRPr lang="zh-CN" altLang="en-US" sz="2000">
              <a:ln/>
              <a:solidFill>
                <a:schemeClr val="tx1"/>
              </a:solidFill>
              <a:effectLst>
                <a:outerShdw blurRad="38100" dist="19050" dir="2700000" algn="tl" rotWithShape="0">
                  <a:schemeClr val="dk1">
                    <a:alpha val="40000"/>
                  </a:schemeClr>
                </a:outerShdw>
              </a:effectLst>
            </a:endParaRPr>
          </a:p>
        </p:txBody>
      </p:sp>
      <p:sp>
        <p:nvSpPr>
          <p:cNvPr id="18" name="矩形 17">
            <a:extLst>
              <a:ext uri="{FF2B5EF4-FFF2-40B4-BE49-F238E27FC236}">
                <a16:creationId xmlns:a16="http://schemas.microsoft.com/office/drawing/2014/main" id="{8864B474-1A9A-40A0-AC45-B4692315F7CB}"/>
              </a:ext>
            </a:extLst>
          </p:cNvPr>
          <p:cNvSpPr/>
          <p:nvPr/>
        </p:nvSpPr>
        <p:spPr>
          <a:xfrm>
            <a:off x="479063" y="276605"/>
            <a:ext cx="1891800"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dirty="0" err="1">
                <a:solidFill>
                  <a:srgbClr val="007C6A"/>
                </a:solidFill>
              </a:rPr>
              <a:t>incr</a:t>
            </a:r>
            <a:r>
              <a:rPr lang="en-US" altLang="zh-CN" sz="2400" b="1" dirty="0">
                <a:solidFill>
                  <a:srgbClr val="007C6A"/>
                </a:solidFill>
              </a:rPr>
              <a:t>  &lt;key&gt;</a:t>
            </a:r>
          </a:p>
        </p:txBody>
      </p:sp>
      <p:sp>
        <p:nvSpPr>
          <p:cNvPr id="19" name="矩形 18">
            <a:extLst>
              <a:ext uri="{FF2B5EF4-FFF2-40B4-BE49-F238E27FC236}">
                <a16:creationId xmlns:a16="http://schemas.microsoft.com/office/drawing/2014/main" id="{6D5BA7C1-7BDF-437C-8FC7-9D2B6A9B3289}"/>
              </a:ext>
            </a:extLst>
          </p:cNvPr>
          <p:cNvSpPr/>
          <p:nvPr/>
        </p:nvSpPr>
        <p:spPr>
          <a:xfrm>
            <a:off x="544607" y="803287"/>
            <a:ext cx="6798656" cy="1200329"/>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将 </a:t>
            </a:r>
            <a:r>
              <a:rPr lang="en-US" altLang="zh-CN" sz="2400" b="1">
                <a:solidFill>
                  <a:srgbClr val="007C6A"/>
                </a:solidFill>
              </a:rPr>
              <a:t>key </a:t>
            </a:r>
            <a:r>
              <a:rPr lang="zh-CN" altLang="en-US" sz="2400" b="1">
                <a:solidFill>
                  <a:srgbClr val="007C6A"/>
                </a:solidFill>
              </a:rPr>
              <a:t>中储存的数字值增</a:t>
            </a:r>
            <a:r>
              <a:rPr lang="en-US" altLang="zh-CN" sz="2400" b="1">
                <a:solidFill>
                  <a:srgbClr val="007C6A"/>
                </a:solidFill>
              </a:rPr>
              <a:t>1</a:t>
            </a:r>
          </a:p>
          <a:p>
            <a:pPr marL="800100" lvl="1" indent="-342900">
              <a:lnSpc>
                <a:spcPct val="150000"/>
              </a:lnSpc>
              <a:buFont typeface="Arial" panose="020B0604020202020204" pitchFamily="34" charset="0"/>
              <a:buChar char="•"/>
            </a:pPr>
            <a:r>
              <a:rPr lang="zh-CN" altLang="en-US" sz="2400" b="1">
                <a:solidFill>
                  <a:srgbClr val="007C6A"/>
                </a:solidFill>
              </a:rPr>
              <a:t>只能对数字值操作，如果为空，新增值为</a:t>
            </a:r>
            <a:r>
              <a:rPr lang="en-US" altLang="zh-CN" sz="2400" b="1">
                <a:solidFill>
                  <a:srgbClr val="007C6A"/>
                </a:solidFill>
              </a:rPr>
              <a:t>1</a:t>
            </a:r>
          </a:p>
        </p:txBody>
      </p:sp>
      <p:sp>
        <p:nvSpPr>
          <p:cNvPr id="20" name="矩形 19">
            <a:extLst>
              <a:ext uri="{FF2B5EF4-FFF2-40B4-BE49-F238E27FC236}">
                <a16:creationId xmlns:a16="http://schemas.microsoft.com/office/drawing/2014/main" id="{38414A90-DF70-4B9A-8649-535EBF3EDE14}"/>
              </a:ext>
            </a:extLst>
          </p:cNvPr>
          <p:cNvSpPr/>
          <p:nvPr/>
        </p:nvSpPr>
        <p:spPr>
          <a:xfrm>
            <a:off x="544607" y="1883967"/>
            <a:ext cx="1971950"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dirty="0" err="1">
                <a:solidFill>
                  <a:srgbClr val="007C6A"/>
                </a:solidFill>
              </a:rPr>
              <a:t>decr</a:t>
            </a:r>
            <a:r>
              <a:rPr lang="en-US" altLang="zh-CN" sz="2400" b="1" dirty="0">
                <a:solidFill>
                  <a:srgbClr val="007C6A"/>
                </a:solidFill>
              </a:rPr>
              <a:t>  &lt;key&gt;</a:t>
            </a:r>
          </a:p>
        </p:txBody>
      </p:sp>
      <p:sp>
        <p:nvSpPr>
          <p:cNvPr id="21" name="矩形 20">
            <a:extLst>
              <a:ext uri="{FF2B5EF4-FFF2-40B4-BE49-F238E27FC236}">
                <a16:creationId xmlns:a16="http://schemas.microsoft.com/office/drawing/2014/main" id="{6BA1351D-344C-4AE8-A03D-1C7CC393D258}"/>
              </a:ext>
            </a:extLst>
          </p:cNvPr>
          <p:cNvSpPr/>
          <p:nvPr/>
        </p:nvSpPr>
        <p:spPr>
          <a:xfrm>
            <a:off x="610151" y="2410649"/>
            <a:ext cx="6798656" cy="1200329"/>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rPr>
              <a:t>将 </a:t>
            </a:r>
            <a:r>
              <a:rPr lang="en-US" altLang="zh-CN" sz="2400" b="1" dirty="0">
                <a:solidFill>
                  <a:srgbClr val="007C6A"/>
                </a:solidFill>
              </a:rPr>
              <a:t>key </a:t>
            </a:r>
            <a:r>
              <a:rPr lang="zh-CN" altLang="en-US" sz="2400" b="1" dirty="0">
                <a:solidFill>
                  <a:srgbClr val="007C6A"/>
                </a:solidFill>
              </a:rPr>
              <a:t>中储存的数字值减</a:t>
            </a:r>
            <a:r>
              <a:rPr lang="en-US" altLang="zh-CN" sz="2400" b="1" dirty="0">
                <a:solidFill>
                  <a:srgbClr val="007C6A"/>
                </a:solidFill>
              </a:rPr>
              <a:t>1</a:t>
            </a:r>
          </a:p>
          <a:p>
            <a:pPr marL="800100" lvl="1" indent="-342900">
              <a:lnSpc>
                <a:spcPct val="150000"/>
              </a:lnSpc>
              <a:buFont typeface="Arial" panose="020B0604020202020204" pitchFamily="34" charset="0"/>
              <a:buChar char="•"/>
            </a:pPr>
            <a:r>
              <a:rPr lang="zh-CN" altLang="en-US" sz="2400" b="1" dirty="0">
                <a:solidFill>
                  <a:srgbClr val="007C6A"/>
                </a:solidFill>
              </a:rPr>
              <a:t>只能对数字值操作，如果为空，新增值为</a:t>
            </a:r>
            <a:r>
              <a:rPr lang="en-US" altLang="zh-CN" sz="2400" b="1" dirty="0">
                <a:solidFill>
                  <a:srgbClr val="007C6A"/>
                </a:solidFill>
              </a:rPr>
              <a:t>-1</a:t>
            </a:r>
          </a:p>
        </p:txBody>
      </p:sp>
      <p:sp>
        <p:nvSpPr>
          <p:cNvPr id="22" name="矩形 21">
            <a:extLst>
              <a:ext uri="{FF2B5EF4-FFF2-40B4-BE49-F238E27FC236}">
                <a16:creationId xmlns:a16="http://schemas.microsoft.com/office/drawing/2014/main" id="{02961C70-2FF2-40C6-A79F-5347E7AA3E89}"/>
              </a:ext>
            </a:extLst>
          </p:cNvPr>
          <p:cNvSpPr/>
          <p:nvPr/>
        </p:nvSpPr>
        <p:spPr>
          <a:xfrm>
            <a:off x="610151" y="3712104"/>
            <a:ext cx="4403578"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dirty="0" err="1">
                <a:solidFill>
                  <a:srgbClr val="007C6A"/>
                </a:solidFill>
              </a:rPr>
              <a:t>incrby</a:t>
            </a:r>
            <a:r>
              <a:rPr lang="en-US" altLang="zh-CN" sz="2400" b="1" dirty="0">
                <a:solidFill>
                  <a:srgbClr val="007C6A"/>
                </a:solidFill>
              </a:rPr>
              <a:t> / </a:t>
            </a:r>
            <a:r>
              <a:rPr lang="en-US" altLang="zh-CN" sz="2400" b="1" dirty="0" err="1">
                <a:solidFill>
                  <a:srgbClr val="007C6A"/>
                </a:solidFill>
              </a:rPr>
              <a:t>decrby</a:t>
            </a:r>
            <a:r>
              <a:rPr lang="en-US" altLang="zh-CN" sz="2400" b="1" dirty="0">
                <a:solidFill>
                  <a:srgbClr val="007C6A"/>
                </a:solidFill>
              </a:rPr>
              <a:t>  &lt;key&gt;  &lt;</a:t>
            </a:r>
            <a:r>
              <a:rPr lang="zh-CN" altLang="en-US" sz="2400" b="1" dirty="0">
                <a:solidFill>
                  <a:srgbClr val="007C6A"/>
                </a:solidFill>
              </a:rPr>
              <a:t>步长</a:t>
            </a:r>
            <a:r>
              <a:rPr lang="en-US" altLang="zh-CN" sz="2400" b="1" dirty="0">
                <a:solidFill>
                  <a:srgbClr val="007C6A"/>
                </a:solidFill>
              </a:rPr>
              <a:t>&gt;</a:t>
            </a:r>
          </a:p>
        </p:txBody>
      </p:sp>
      <p:sp>
        <p:nvSpPr>
          <p:cNvPr id="23" name="矩形 22">
            <a:extLst>
              <a:ext uri="{FF2B5EF4-FFF2-40B4-BE49-F238E27FC236}">
                <a16:creationId xmlns:a16="http://schemas.microsoft.com/office/drawing/2014/main" id="{525D63B3-9027-4B67-A848-EBEF3DD021B2}"/>
              </a:ext>
            </a:extLst>
          </p:cNvPr>
          <p:cNvSpPr/>
          <p:nvPr/>
        </p:nvSpPr>
        <p:spPr>
          <a:xfrm>
            <a:off x="675695" y="4238786"/>
            <a:ext cx="6827446"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将 </a:t>
            </a:r>
            <a:r>
              <a:rPr lang="en-US" altLang="zh-CN" sz="2400" b="1">
                <a:solidFill>
                  <a:srgbClr val="007C6A"/>
                </a:solidFill>
              </a:rPr>
              <a:t>key </a:t>
            </a:r>
            <a:r>
              <a:rPr lang="zh-CN" altLang="en-US" sz="2400" b="1">
                <a:solidFill>
                  <a:srgbClr val="007C6A"/>
                </a:solidFill>
              </a:rPr>
              <a:t>中储存的数字值增减。自定义步长。</a:t>
            </a:r>
            <a:endParaRPr lang="en-US" altLang="zh-CN" sz="2400" b="1">
              <a:solidFill>
                <a:srgbClr val="007C6A"/>
              </a:solidFill>
            </a:endParaRPr>
          </a:p>
        </p:txBody>
      </p:sp>
    </p:spTree>
    <p:custDataLst>
      <p:tags r:id="rId1"/>
    </p:custDataLst>
    <p:extLst>
      <p:ext uri="{BB962C8B-B14F-4D97-AF65-F5344CB8AC3E}">
        <p14:creationId xmlns:p14="http://schemas.microsoft.com/office/powerpoint/2010/main" val="274562922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a:ln/>
                <a:effectLst>
                  <a:outerShdw blurRad="38100" dist="19050" dir="2700000" algn="tl" rotWithShape="0">
                    <a:schemeClr val="dk1">
                      <a:alpha val="40000"/>
                    </a:schemeClr>
                  </a:outerShdw>
                </a:effectLst>
              </a:rPr>
              <a:t>Redis</a:t>
            </a:r>
            <a:r>
              <a:rPr lang="zh-CN" altLang="en-US" sz="2000">
                <a:ln/>
                <a:effectLst>
                  <a:outerShdw blurRad="38100" dist="19050" dir="2700000" algn="tl" rotWithShape="0">
                    <a:schemeClr val="dk1">
                      <a:alpha val="40000"/>
                    </a:schemeClr>
                  </a:outerShdw>
                </a:effectLst>
              </a:rPr>
              <a:t>持久化</a:t>
            </a:r>
            <a:r>
              <a:rPr lang="en-US" altLang="zh-CN" sz="2000">
                <a:ln/>
                <a:effectLst>
                  <a:outerShdw blurRad="38100" dist="19050" dir="2700000" algn="tl" rotWithShape="0">
                    <a:schemeClr val="dk1">
                      <a:alpha val="40000"/>
                    </a:schemeClr>
                  </a:outerShdw>
                </a:effectLst>
              </a:rPr>
              <a:t>—AOF</a:t>
            </a:r>
          </a:p>
        </p:txBody>
      </p:sp>
      <p:sp>
        <p:nvSpPr>
          <p:cNvPr id="6" name="矩形 5">
            <a:extLst>
              <a:ext uri="{FF2B5EF4-FFF2-40B4-BE49-F238E27FC236}">
                <a16:creationId xmlns:a16="http://schemas.microsoft.com/office/drawing/2014/main" id="{2A081C03-099D-4D15-A9EF-69E39378E933}"/>
              </a:ext>
            </a:extLst>
          </p:cNvPr>
          <p:cNvSpPr/>
          <p:nvPr/>
        </p:nvSpPr>
        <p:spPr>
          <a:xfrm>
            <a:off x="253751" y="551384"/>
            <a:ext cx="3513013" cy="461665"/>
          </a:xfrm>
          <a:prstGeom prst="rect">
            <a:avLst/>
          </a:prstGeom>
        </p:spPr>
        <p:txBody>
          <a:bodyPr wrap="none">
            <a:spAutoFit/>
          </a:bodyPr>
          <a:lstStyle/>
          <a:p>
            <a:pPr marL="342900" indent="-342900">
              <a:buFont typeface="Wingdings" panose="05000000000000000000" pitchFamily="2" charset="2"/>
              <a:buChar char="Ø"/>
            </a:pPr>
            <a:r>
              <a:rPr lang="en-US" altLang="zh-CN" sz="2400">
                <a:solidFill>
                  <a:srgbClr val="007C6A"/>
                </a:solidFill>
                <a:latin typeface="Verdana" panose="020B0604030504040204" pitchFamily="34" charset="0"/>
              </a:rPr>
              <a:t>Redis</a:t>
            </a:r>
            <a:r>
              <a:rPr lang="zh-CN" altLang="en-US" sz="2400">
                <a:solidFill>
                  <a:srgbClr val="007C6A"/>
                </a:solidFill>
                <a:latin typeface="Verdana" panose="020B0604030504040204" pitchFamily="34" charset="0"/>
              </a:rPr>
              <a:t>如何实现重写？</a:t>
            </a:r>
            <a:endParaRPr lang="en-US" altLang="zh-CN" sz="2400">
              <a:solidFill>
                <a:srgbClr val="007C6A"/>
              </a:solidFill>
              <a:latin typeface="Verdana" panose="020B0604030504040204" pitchFamily="34" charset="0"/>
            </a:endParaRPr>
          </a:p>
        </p:txBody>
      </p:sp>
      <p:sp>
        <p:nvSpPr>
          <p:cNvPr id="7" name="矩形 6">
            <a:extLst>
              <a:ext uri="{FF2B5EF4-FFF2-40B4-BE49-F238E27FC236}">
                <a16:creationId xmlns:a16="http://schemas.microsoft.com/office/drawing/2014/main" id="{08FAC974-BCD1-4F82-94F1-64BDAD55D1AB}"/>
              </a:ext>
            </a:extLst>
          </p:cNvPr>
          <p:cNvSpPr/>
          <p:nvPr/>
        </p:nvSpPr>
        <p:spPr>
          <a:xfrm>
            <a:off x="613791" y="1343472"/>
            <a:ext cx="7272808" cy="2400657"/>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000">
                <a:solidFill>
                  <a:srgbClr val="007C6A"/>
                </a:solidFill>
              </a:rPr>
              <a:t>AOF</a:t>
            </a:r>
            <a:r>
              <a:rPr lang="zh-CN" altLang="en-US" sz="2000">
                <a:solidFill>
                  <a:srgbClr val="007C6A"/>
                </a:solidFill>
              </a:rPr>
              <a:t>文件持续增长而过大时，会</a:t>
            </a:r>
            <a:r>
              <a:rPr lang="en-US" altLang="zh-CN" sz="2000">
                <a:solidFill>
                  <a:srgbClr val="007C6A"/>
                </a:solidFill>
              </a:rPr>
              <a:t>fork</a:t>
            </a:r>
            <a:r>
              <a:rPr lang="zh-CN" altLang="en-US" sz="2000">
                <a:solidFill>
                  <a:srgbClr val="007C6A"/>
                </a:solidFill>
              </a:rPr>
              <a:t>出一条新进程来将文件重写</a:t>
            </a:r>
            <a:r>
              <a:rPr lang="en-US" altLang="zh-CN" sz="2000">
                <a:solidFill>
                  <a:srgbClr val="007C6A"/>
                </a:solidFill>
              </a:rPr>
              <a:t>(</a:t>
            </a:r>
            <a:r>
              <a:rPr lang="zh-CN" altLang="en-US" sz="2000">
                <a:solidFill>
                  <a:srgbClr val="007C6A"/>
                </a:solidFill>
              </a:rPr>
              <a:t>也是先写临时文件最后再</a:t>
            </a:r>
            <a:r>
              <a:rPr lang="en-US" altLang="zh-CN" sz="2000">
                <a:solidFill>
                  <a:srgbClr val="007C6A"/>
                </a:solidFill>
              </a:rPr>
              <a:t>rename)</a:t>
            </a:r>
            <a:r>
              <a:rPr lang="zh-CN" altLang="en-US" sz="2000">
                <a:solidFill>
                  <a:srgbClr val="007C6A"/>
                </a:solidFill>
              </a:rPr>
              <a:t>，遍历新进程的内存中数据，每条记录有一条的</a:t>
            </a:r>
            <a:r>
              <a:rPr lang="en-US" altLang="zh-CN" sz="2000">
                <a:solidFill>
                  <a:srgbClr val="007C6A"/>
                </a:solidFill>
              </a:rPr>
              <a:t>Set</a:t>
            </a:r>
            <a:r>
              <a:rPr lang="zh-CN" altLang="en-US" sz="2000">
                <a:solidFill>
                  <a:srgbClr val="007C6A"/>
                </a:solidFill>
              </a:rPr>
              <a:t>语句。重写</a:t>
            </a:r>
            <a:r>
              <a:rPr lang="en-US" altLang="zh-CN" sz="2000" err="1">
                <a:solidFill>
                  <a:srgbClr val="007C6A"/>
                </a:solidFill>
              </a:rPr>
              <a:t>aof</a:t>
            </a:r>
            <a:r>
              <a:rPr lang="zh-CN" altLang="en-US" sz="2000">
                <a:solidFill>
                  <a:srgbClr val="007C6A"/>
                </a:solidFill>
              </a:rPr>
              <a:t>文件的操作，并没有读取旧的</a:t>
            </a:r>
            <a:r>
              <a:rPr lang="en-US" altLang="zh-CN" sz="2000" err="1">
                <a:solidFill>
                  <a:srgbClr val="007C6A"/>
                </a:solidFill>
              </a:rPr>
              <a:t>aof</a:t>
            </a:r>
            <a:r>
              <a:rPr lang="zh-CN" altLang="en-US" sz="2000">
                <a:solidFill>
                  <a:srgbClr val="007C6A"/>
                </a:solidFill>
              </a:rPr>
              <a:t>文件，而是将整个内存中的数据库内容用命令的方式重写了一个新的</a:t>
            </a:r>
            <a:r>
              <a:rPr lang="en-US" altLang="zh-CN" sz="2000" err="1">
                <a:solidFill>
                  <a:srgbClr val="007C6A"/>
                </a:solidFill>
              </a:rPr>
              <a:t>aof</a:t>
            </a:r>
            <a:r>
              <a:rPr lang="zh-CN" altLang="en-US" sz="2000">
                <a:solidFill>
                  <a:srgbClr val="007C6A"/>
                </a:solidFill>
              </a:rPr>
              <a:t>文件，这点和快照有点类似。</a:t>
            </a:r>
          </a:p>
        </p:txBody>
      </p:sp>
    </p:spTree>
    <p:custDataLst>
      <p:tags r:id="rId1"/>
    </p:custDataLst>
    <p:extLst>
      <p:ext uri="{BB962C8B-B14F-4D97-AF65-F5344CB8AC3E}">
        <p14:creationId xmlns:p14="http://schemas.microsoft.com/office/powerpoint/2010/main" val="11567691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a:ln/>
                <a:effectLst>
                  <a:outerShdw blurRad="38100" dist="19050" dir="2700000" algn="tl" rotWithShape="0">
                    <a:schemeClr val="dk1">
                      <a:alpha val="40000"/>
                    </a:schemeClr>
                  </a:outerShdw>
                </a:effectLst>
              </a:rPr>
              <a:t>Redis</a:t>
            </a:r>
            <a:r>
              <a:rPr lang="zh-CN" altLang="en-US" sz="2000">
                <a:ln/>
                <a:effectLst>
                  <a:outerShdw blurRad="38100" dist="19050" dir="2700000" algn="tl" rotWithShape="0">
                    <a:schemeClr val="dk1">
                      <a:alpha val="40000"/>
                    </a:schemeClr>
                  </a:outerShdw>
                </a:effectLst>
              </a:rPr>
              <a:t>持久化</a:t>
            </a:r>
            <a:r>
              <a:rPr lang="en-US" altLang="zh-CN" sz="2000">
                <a:ln/>
                <a:effectLst>
                  <a:outerShdw blurRad="38100" dist="19050" dir="2700000" algn="tl" rotWithShape="0">
                    <a:schemeClr val="dk1">
                      <a:alpha val="40000"/>
                    </a:schemeClr>
                  </a:outerShdw>
                </a:effectLst>
              </a:rPr>
              <a:t>—AOF</a:t>
            </a:r>
          </a:p>
        </p:txBody>
      </p:sp>
      <p:sp>
        <p:nvSpPr>
          <p:cNvPr id="8" name="矩形 7">
            <a:extLst>
              <a:ext uri="{FF2B5EF4-FFF2-40B4-BE49-F238E27FC236}">
                <a16:creationId xmlns:a16="http://schemas.microsoft.com/office/drawing/2014/main" id="{CDEE570B-D95B-4C1A-A9D1-DCFC3890214F}"/>
              </a:ext>
            </a:extLst>
          </p:cNvPr>
          <p:cNvSpPr/>
          <p:nvPr/>
        </p:nvSpPr>
        <p:spPr>
          <a:xfrm>
            <a:off x="253751" y="507639"/>
            <a:ext cx="1762021" cy="461665"/>
          </a:xfrm>
          <a:prstGeom prst="rect">
            <a:avLst/>
          </a:prstGeom>
        </p:spPr>
        <p:txBody>
          <a:bodyPr wrap="none">
            <a:spAutoFit/>
          </a:bodyPr>
          <a:lstStyle/>
          <a:p>
            <a:pPr marL="342900" indent="-342900">
              <a:buFont typeface="Wingdings" panose="05000000000000000000" pitchFamily="2" charset="2"/>
              <a:buChar char="Ø"/>
            </a:pPr>
            <a:r>
              <a:rPr lang="zh-CN" altLang="en-US" sz="2400">
                <a:solidFill>
                  <a:srgbClr val="007C6A"/>
                </a:solidFill>
                <a:latin typeface="Verdana" panose="020B0604030504040204" pitchFamily="34" charset="0"/>
              </a:rPr>
              <a:t>何时重写</a:t>
            </a:r>
            <a:endParaRPr lang="en-US" altLang="zh-CN" sz="2400">
              <a:solidFill>
                <a:srgbClr val="007C6A"/>
              </a:solidFill>
              <a:latin typeface="Verdana" panose="020B0604030504040204" pitchFamily="34" charset="0"/>
            </a:endParaRPr>
          </a:p>
        </p:txBody>
      </p:sp>
      <p:sp>
        <p:nvSpPr>
          <p:cNvPr id="9" name="矩形 8">
            <a:extLst>
              <a:ext uri="{FF2B5EF4-FFF2-40B4-BE49-F238E27FC236}">
                <a16:creationId xmlns:a16="http://schemas.microsoft.com/office/drawing/2014/main" id="{37A81428-F535-47CB-827D-9C9A91AE0177}"/>
              </a:ext>
            </a:extLst>
          </p:cNvPr>
          <p:cNvSpPr/>
          <p:nvPr/>
        </p:nvSpPr>
        <p:spPr>
          <a:xfrm>
            <a:off x="573935" y="799106"/>
            <a:ext cx="7488832"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a:solidFill>
                  <a:srgbClr val="007C6A"/>
                </a:solidFill>
              </a:rPr>
              <a:t>重写虽然可以节约大量磁盘空间，减少恢复时间。但是每次重写还是有一定的负担的，因此设定</a:t>
            </a:r>
            <a:r>
              <a:rPr lang="en-US" altLang="zh-CN" sz="2000">
                <a:solidFill>
                  <a:srgbClr val="007C6A"/>
                </a:solidFill>
              </a:rPr>
              <a:t>Redis</a:t>
            </a:r>
            <a:r>
              <a:rPr lang="zh-CN" altLang="en-US" sz="2000">
                <a:solidFill>
                  <a:srgbClr val="007C6A"/>
                </a:solidFill>
              </a:rPr>
              <a:t>要满足一定条件才会进行重写。</a:t>
            </a:r>
            <a:endParaRPr lang="en-US" altLang="zh-CN" sz="2000">
              <a:solidFill>
                <a:srgbClr val="007C6A"/>
              </a:solidFill>
            </a:endParaRPr>
          </a:p>
        </p:txBody>
      </p:sp>
      <p:pic>
        <p:nvPicPr>
          <p:cNvPr id="10" name="图片 9">
            <a:extLst>
              <a:ext uri="{FF2B5EF4-FFF2-40B4-BE49-F238E27FC236}">
                <a16:creationId xmlns:a16="http://schemas.microsoft.com/office/drawing/2014/main" id="{5792BB7E-9CA6-4895-BDD1-DADD9DAF2ABF}"/>
              </a:ext>
            </a:extLst>
          </p:cNvPr>
          <p:cNvPicPr>
            <a:picLocks noChangeAspect="1"/>
          </p:cNvPicPr>
          <p:nvPr/>
        </p:nvPicPr>
        <p:blipFill>
          <a:blip r:embed="rId3" cstate="print"/>
          <a:stretch>
            <a:fillRect/>
          </a:stretch>
        </p:blipFill>
        <p:spPr>
          <a:xfrm>
            <a:off x="1081233" y="2276434"/>
            <a:ext cx="5879267" cy="1072569"/>
          </a:xfrm>
          <a:prstGeom prst="rect">
            <a:avLst/>
          </a:prstGeom>
          <a:ln>
            <a:solidFill>
              <a:schemeClr val="accent1"/>
            </a:solidFill>
          </a:ln>
        </p:spPr>
      </p:pic>
      <p:sp>
        <p:nvSpPr>
          <p:cNvPr id="11" name="矩形 10">
            <a:extLst>
              <a:ext uri="{FF2B5EF4-FFF2-40B4-BE49-F238E27FC236}">
                <a16:creationId xmlns:a16="http://schemas.microsoft.com/office/drawing/2014/main" id="{8F01C355-F141-4B49-B561-0EEB5DAD4C9B}"/>
              </a:ext>
            </a:extLst>
          </p:cNvPr>
          <p:cNvSpPr/>
          <p:nvPr/>
        </p:nvSpPr>
        <p:spPr>
          <a:xfrm>
            <a:off x="573935" y="3286139"/>
            <a:ext cx="7912847"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a:solidFill>
                  <a:srgbClr val="007C6A"/>
                </a:solidFill>
              </a:rPr>
              <a:t>系统载入时或者上次重写完毕时，</a:t>
            </a:r>
            <a:r>
              <a:rPr lang="en-US" altLang="zh-CN" sz="2000">
                <a:solidFill>
                  <a:srgbClr val="007C6A"/>
                </a:solidFill>
              </a:rPr>
              <a:t>Redis</a:t>
            </a:r>
            <a:r>
              <a:rPr lang="zh-CN" altLang="en-US" sz="2000">
                <a:solidFill>
                  <a:srgbClr val="007C6A"/>
                </a:solidFill>
              </a:rPr>
              <a:t>会记录此时</a:t>
            </a:r>
            <a:r>
              <a:rPr lang="en-US" altLang="zh-CN" sz="2000">
                <a:solidFill>
                  <a:srgbClr val="007C6A"/>
                </a:solidFill>
              </a:rPr>
              <a:t>AOF</a:t>
            </a:r>
            <a:r>
              <a:rPr lang="zh-CN" altLang="en-US" sz="2000">
                <a:solidFill>
                  <a:srgbClr val="007C6A"/>
                </a:solidFill>
              </a:rPr>
              <a:t>大小，设为</a:t>
            </a:r>
            <a:r>
              <a:rPr lang="en-US" altLang="zh-CN" sz="2000" err="1">
                <a:solidFill>
                  <a:srgbClr val="007C6A"/>
                </a:solidFill>
              </a:rPr>
              <a:t>base_size</a:t>
            </a:r>
            <a:r>
              <a:rPr lang="en-US" altLang="zh-CN" sz="2000">
                <a:solidFill>
                  <a:srgbClr val="007C6A"/>
                </a:solidFill>
              </a:rPr>
              <a:t>,</a:t>
            </a:r>
            <a:r>
              <a:rPr lang="zh-CN" altLang="en-US" sz="2000">
                <a:solidFill>
                  <a:srgbClr val="007C6A"/>
                </a:solidFill>
              </a:rPr>
              <a:t>如果</a:t>
            </a:r>
            <a:r>
              <a:rPr lang="en-US" altLang="zh-CN" sz="2000">
                <a:solidFill>
                  <a:srgbClr val="007C6A"/>
                </a:solidFill>
              </a:rPr>
              <a:t>Redis</a:t>
            </a:r>
            <a:r>
              <a:rPr lang="zh-CN" altLang="en-US" sz="2000">
                <a:solidFill>
                  <a:srgbClr val="007C6A"/>
                </a:solidFill>
              </a:rPr>
              <a:t>的</a:t>
            </a:r>
            <a:r>
              <a:rPr lang="en-US" altLang="zh-CN" sz="2000">
                <a:solidFill>
                  <a:srgbClr val="007C6A"/>
                </a:solidFill>
              </a:rPr>
              <a:t>AOF</a:t>
            </a:r>
            <a:r>
              <a:rPr lang="zh-CN" altLang="en-US" sz="2000">
                <a:solidFill>
                  <a:srgbClr val="007C6A"/>
                </a:solidFill>
              </a:rPr>
              <a:t>当前大小</a:t>
            </a:r>
            <a:r>
              <a:rPr lang="en-US" altLang="zh-CN" sz="2000">
                <a:solidFill>
                  <a:srgbClr val="007C6A"/>
                </a:solidFill>
              </a:rPr>
              <a:t>&gt;= </a:t>
            </a:r>
            <a:r>
              <a:rPr lang="en-US" altLang="zh-CN" sz="2000" err="1">
                <a:solidFill>
                  <a:srgbClr val="007C6A"/>
                </a:solidFill>
              </a:rPr>
              <a:t>base_size</a:t>
            </a:r>
            <a:r>
              <a:rPr lang="en-US" altLang="zh-CN" sz="2000">
                <a:solidFill>
                  <a:srgbClr val="007C6A"/>
                </a:solidFill>
              </a:rPr>
              <a:t> +</a:t>
            </a:r>
            <a:r>
              <a:rPr lang="en-US" altLang="zh-CN" sz="2000" err="1">
                <a:solidFill>
                  <a:srgbClr val="007C6A"/>
                </a:solidFill>
              </a:rPr>
              <a:t>base_size</a:t>
            </a:r>
            <a:r>
              <a:rPr lang="en-US" altLang="zh-CN" sz="2000">
                <a:solidFill>
                  <a:srgbClr val="007C6A"/>
                </a:solidFill>
              </a:rPr>
              <a:t>*100% (</a:t>
            </a:r>
            <a:r>
              <a:rPr lang="zh-CN" altLang="en-US" sz="2000">
                <a:solidFill>
                  <a:srgbClr val="007C6A"/>
                </a:solidFill>
              </a:rPr>
              <a:t>默认</a:t>
            </a:r>
            <a:r>
              <a:rPr lang="en-US" altLang="zh-CN" sz="2000">
                <a:solidFill>
                  <a:srgbClr val="007C6A"/>
                </a:solidFill>
              </a:rPr>
              <a:t>)</a:t>
            </a:r>
            <a:r>
              <a:rPr lang="zh-CN" altLang="en-US" sz="2000">
                <a:solidFill>
                  <a:srgbClr val="007C6A"/>
                </a:solidFill>
              </a:rPr>
              <a:t>且当前大小</a:t>
            </a:r>
            <a:r>
              <a:rPr lang="en-US" altLang="zh-CN" sz="2000">
                <a:solidFill>
                  <a:srgbClr val="007C6A"/>
                </a:solidFill>
              </a:rPr>
              <a:t>&gt;=64mb(</a:t>
            </a:r>
            <a:r>
              <a:rPr lang="zh-CN" altLang="en-US" sz="2000">
                <a:solidFill>
                  <a:srgbClr val="007C6A"/>
                </a:solidFill>
              </a:rPr>
              <a:t>默认</a:t>
            </a:r>
            <a:r>
              <a:rPr lang="en-US" altLang="zh-CN" sz="2000">
                <a:solidFill>
                  <a:srgbClr val="007C6A"/>
                </a:solidFill>
              </a:rPr>
              <a:t>)</a:t>
            </a:r>
            <a:r>
              <a:rPr lang="zh-CN" altLang="en-US" sz="2000">
                <a:solidFill>
                  <a:srgbClr val="007C6A"/>
                </a:solidFill>
              </a:rPr>
              <a:t>的情况下，</a:t>
            </a:r>
            <a:r>
              <a:rPr lang="en-US" altLang="zh-CN" sz="2000">
                <a:solidFill>
                  <a:srgbClr val="007C6A"/>
                </a:solidFill>
              </a:rPr>
              <a:t>Redis</a:t>
            </a:r>
            <a:r>
              <a:rPr lang="zh-CN" altLang="en-US" sz="2000">
                <a:solidFill>
                  <a:srgbClr val="007C6A"/>
                </a:solidFill>
              </a:rPr>
              <a:t>会对</a:t>
            </a:r>
            <a:r>
              <a:rPr lang="en-US" altLang="zh-CN" sz="2000">
                <a:solidFill>
                  <a:srgbClr val="007C6A"/>
                </a:solidFill>
              </a:rPr>
              <a:t>AOF</a:t>
            </a:r>
            <a:r>
              <a:rPr lang="zh-CN" altLang="en-US" sz="2000">
                <a:solidFill>
                  <a:srgbClr val="007C6A"/>
                </a:solidFill>
              </a:rPr>
              <a:t>进行重写。</a:t>
            </a:r>
            <a:endParaRPr lang="en-US" altLang="zh-CN" sz="2000">
              <a:solidFill>
                <a:srgbClr val="007C6A"/>
              </a:solidFill>
            </a:endParaRPr>
          </a:p>
        </p:txBody>
      </p:sp>
    </p:spTree>
    <p:custDataLst>
      <p:tags r:id="rId1"/>
    </p:custDataLst>
    <p:extLst>
      <p:ext uri="{BB962C8B-B14F-4D97-AF65-F5344CB8AC3E}">
        <p14:creationId xmlns:p14="http://schemas.microsoft.com/office/powerpoint/2010/main" val="218895717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a:ln/>
                <a:effectLst>
                  <a:outerShdw blurRad="38100" dist="19050" dir="2700000" algn="tl" rotWithShape="0">
                    <a:schemeClr val="dk1">
                      <a:alpha val="40000"/>
                    </a:schemeClr>
                  </a:outerShdw>
                </a:effectLst>
              </a:rPr>
              <a:t>Redis</a:t>
            </a:r>
            <a:r>
              <a:rPr lang="zh-CN" altLang="en-US" sz="2000">
                <a:ln/>
                <a:effectLst>
                  <a:outerShdw blurRad="38100" dist="19050" dir="2700000" algn="tl" rotWithShape="0">
                    <a:schemeClr val="dk1">
                      <a:alpha val="40000"/>
                    </a:schemeClr>
                  </a:outerShdw>
                </a:effectLst>
              </a:rPr>
              <a:t>持久化</a:t>
            </a:r>
            <a:r>
              <a:rPr lang="en-US" altLang="zh-CN" sz="2000">
                <a:ln/>
                <a:effectLst>
                  <a:outerShdw blurRad="38100" dist="19050" dir="2700000" algn="tl" rotWithShape="0">
                    <a:schemeClr val="dk1">
                      <a:alpha val="40000"/>
                    </a:schemeClr>
                  </a:outerShdw>
                </a:effectLst>
              </a:rPr>
              <a:t>—AOF</a:t>
            </a:r>
          </a:p>
        </p:txBody>
      </p:sp>
      <p:sp>
        <p:nvSpPr>
          <p:cNvPr id="7" name="矩形 6">
            <a:extLst>
              <a:ext uri="{FF2B5EF4-FFF2-40B4-BE49-F238E27FC236}">
                <a16:creationId xmlns:a16="http://schemas.microsoft.com/office/drawing/2014/main" id="{74A789AA-DFC3-44F5-A773-8F497B95B5DE}"/>
              </a:ext>
            </a:extLst>
          </p:cNvPr>
          <p:cNvSpPr/>
          <p:nvPr/>
        </p:nvSpPr>
        <p:spPr>
          <a:xfrm>
            <a:off x="229004" y="713548"/>
            <a:ext cx="2082621" cy="461665"/>
          </a:xfrm>
          <a:prstGeom prst="rect">
            <a:avLst/>
          </a:prstGeom>
        </p:spPr>
        <p:txBody>
          <a:bodyPr wrap="none">
            <a:spAutoFit/>
          </a:bodyPr>
          <a:lstStyle/>
          <a:p>
            <a:pPr marL="342900" indent="-342900">
              <a:buFont typeface="Wingdings" panose="05000000000000000000" pitchFamily="2" charset="2"/>
              <a:buChar char="Ø"/>
            </a:pPr>
            <a:r>
              <a:rPr lang="en-US" altLang="zh-CN" sz="2400">
                <a:solidFill>
                  <a:srgbClr val="007C6A"/>
                </a:solidFill>
                <a:latin typeface="Verdana" panose="020B0604030504040204" pitchFamily="34" charset="0"/>
              </a:rPr>
              <a:t>AOF</a:t>
            </a:r>
            <a:r>
              <a:rPr lang="zh-CN" altLang="en-US" sz="2400">
                <a:solidFill>
                  <a:srgbClr val="007C6A"/>
                </a:solidFill>
                <a:latin typeface="Verdana" panose="020B0604030504040204" pitchFamily="34" charset="0"/>
              </a:rPr>
              <a:t>的优点</a:t>
            </a:r>
            <a:endParaRPr lang="en-US" altLang="zh-CN" sz="2400">
              <a:solidFill>
                <a:srgbClr val="007C6A"/>
              </a:solidFill>
              <a:latin typeface="Verdana" panose="020B0604030504040204" pitchFamily="34" charset="0"/>
            </a:endParaRPr>
          </a:p>
        </p:txBody>
      </p:sp>
      <p:sp>
        <p:nvSpPr>
          <p:cNvPr id="12" name="矩形 11">
            <a:extLst>
              <a:ext uri="{FF2B5EF4-FFF2-40B4-BE49-F238E27FC236}">
                <a16:creationId xmlns:a16="http://schemas.microsoft.com/office/drawing/2014/main" id="{C9F9EE9C-84BB-4174-B5B1-1F723A2DFB13}"/>
              </a:ext>
            </a:extLst>
          </p:cNvPr>
          <p:cNvSpPr/>
          <p:nvPr/>
        </p:nvSpPr>
        <p:spPr>
          <a:xfrm>
            <a:off x="560683" y="1388603"/>
            <a:ext cx="5705408" cy="461665"/>
          </a:xfrm>
          <a:prstGeom prst="rect">
            <a:avLst/>
          </a:prstGeom>
        </p:spPr>
        <p:txBody>
          <a:bodyPr wrap="none">
            <a:spAutoFit/>
          </a:bodyPr>
          <a:lstStyle/>
          <a:p>
            <a:pPr marL="285750" indent="-285750">
              <a:buFont typeface="Arial" panose="020B0604020202020204" pitchFamily="34" charset="0"/>
              <a:buChar char="•"/>
            </a:pPr>
            <a:r>
              <a:rPr lang="zh-CN" altLang="en-US" sz="2400">
                <a:solidFill>
                  <a:srgbClr val="007C6A"/>
                </a:solidFill>
                <a:latin typeface="Verdana" panose="020B0604030504040204" pitchFamily="34" charset="0"/>
              </a:rPr>
              <a:t>备份机制更稳健，丢失数据概率更低。</a:t>
            </a:r>
          </a:p>
        </p:txBody>
      </p:sp>
      <p:sp>
        <p:nvSpPr>
          <p:cNvPr id="13" name="矩形 12">
            <a:extLst>
              <a:ext uri="{FF2B5EF4-FFF2-40B4-BE49-F238E27FC236}">
                <a16:creationId xmlns:a16="http://schemas.microsoft.com/office/drawing/2014/main" id="{E57E11E9-1055-4ABC-9E90-A3C23A7307D1}"/>
              </a:ext>
            </a:extLst>
          </p:cNvPr>
          <p:cNvSpPr/>
          <p:nvPr/>
        </p:nvSpPr>
        <p:spPr>
          <a:xfrm>
            <a:off x="572276" y="1903112"/>
            <a:ext cx="8180445" cy="461665"/>
          </a:xfrm>
          <a:prstGeom prst="rect">
            <a:avLst/>
          </a:prstGeom>
        </p:spPr>
        <p:txBody>
          <a:bodyPr wrap="none">
            <a:spAutoFit/>
          </a:bodyPr>
          <a:lstStyle/>
          <a:p>
            <a:pPr marL="285750" indent="-285750">
              <a:buFont typeface="Arial" panose="020B0604020202020204" pitchFamily="34" charset="0"/>
              <a:buChar char="•"/>
            </a:pPr>
            <a:r>
              <a:rPr lang="zh-CN" altLang="en-US" sz="2400">
                <a:solidFill>
                  <a:srgbClr val="007C6A"/>
                </a:solidFill>
                <a:latin typeface="Verdana" panose="020B0604030504040204" pitchFamily="34" charset="0"/>
              </a:rPr>
              <a:t>可读的日志文本，通过操作</a:t>
            </a:r>
            <a:r>
              <a:rPr lang="en-US" altLang="zh-CN" sz="2400">
                <a:solidFill>
                  <a:srgbClr val="007C6A"/>
                </a:solidFill>
                <a:latin typeface="Verdana" panose="020B0604030504040204" pitchFamily="34" charset="0"/>
              </a:rPr>
              <a:t>AOF</a:t>
            </a:r>
            <a:r>
              <a:rPr lang="zh-CN" altLang="en-US" sz="2400">
                <a:solidFill>
                  <a:srgbClr val="007C6A"/>
                </a:solidFill>
                <a:latin typeface="Verdana" panose="020B0604030504040204" pitchFamily="34" charset="0"/>
              </a:rPr>
              <a:t>稳健，可以处理误操作。</a:t>
            </a:r>
          </a:p>
        </p:txBody>
      </p:sp>
      <p:sp>
        <p:nvSpPr>
          <p:cNvPr id="14" name="矩形 13">
            <a:extLst>
              <a:ext uri="{FF2B5EF4-FFF2-40B4-BE49-F238E27FC236}">
                <a16:creationId xmlns:a16="http://schemas.microsoft.com/office/drawing/2014/main" id="{E74EAB1D-2D33-473D-9B14-EDFC5562C0B6}"/>
              </a:ext>
            </a:extLst>
          </p:cNvPr>
          <p:cNvSpPr/>
          <p:nvPr/>
        </p:nvSpPr>
        <p:spPr>
          <a:xfrm>
            <a:off x="229004" y="2446108"/>
            <a:ext cx="2082621" cy="461665"/>
          </a:xfrm>
          <a:prstGeom prst="rect">
            <a:avLst/>
          </a:prstGeom>
        </p:spPr>
        <p:txBody>
          <a:bodyPr wrap="none">
            <a:spAutoFit/>
          </a:bodyPr>
          <a:lstStyle/>
          <a:p>
            <a:pPr marL="342900" indent="-342900">
              <a:buFont typeface="Wingdings" panose="05000000000000000000" pitchFamily="2" charset="2"/>
              <a:buChar char="Ø"/>
            </a:pPr>
            <a:r>
              <a:rPr lang="en-US" altLang="zh-CN" sz="2400">
                <a:solidFill>
                  <a:srgbClr val="007C6A"/>
                </a:solidFill>
                <a:latin typeface="Verdana" panose="020B0604030504040204" pitchFamily="34" charset="0"/>
              </a:rPr>
              <a:t>AOF</a:t>
            </a:r>
            <a:r>
              <a:rPr lang="zh-CN" altLang="en-US" sz="2400">
                <a:solidFill>
                  <a:srgbClr val="007C6A"/>
                </a:solidFill>
                <a:latin typeface="Verdana" panose="020B0604030504040204" pitchFamily="34" charset="0"/>
              </a:rPr>
              <a:t>的缺点</a:t>
            </a:r>
            <a:endParaRPr lang="en-US" altLang="zh-CN" sz="2400">
              <a:solidFill>
                <a:srgbClr val="007C6A"/>
              </a:solidFill>
              <a:latin typeface="Verdana" panose="020B0604030504040204" pitchFamily="34" charset="0"/>
            </a:endParaRPr>
          </a:p>
        </p:txBody>
      </p:sp>
      <p:sp>
        <p:nvSpPr>
          <p:cNvPr id="15" name="矩形 14">
            <a:extLst>
              <a:ext uri="{FF2B5EF4-FFF2-40B4-BE49-F238E27FC236}">
                <a16:creationId xmlns:a16="http://schemas.microsoft.com/office/drawing/2014/main" id="{683FA3DE-130F-4243-ABCD-64F74B7C8575}"/>
              </a:ext>
            </a:extLst>
          </p:cNvPr>
          <p:cNvSpPr/>
          <p:nvPr/>
        </p:nvSpPr>
        <p:spPr>
          <a:xfrm>
            <a:off x="560683" y="2890330"/>
            <a:ext cx="7920880" cy="461665"/>
          </a:xfrm>
          <a:prstGeom prst="rect">
            <a:avLst/>
          </a:prstGeom>
        </p:spPr>
        <p:txBody>
          <a:bodyPr wrap="square">
            <a:spAutoFit/>
          </a:bodyPr>
          <a:lstStyle/>
          <a:p>
            <a:pPr marL="285750" indent="-285750">
              <a:buFont typeface="Arial" panose="020B0604020202020204" pitchFamily="34" charset="0"/>
              <a:buChar char="•"/>
            </a:pPr>
            <a:r>
              <a:rPr lang="zh-CN" altLang="en-US" sz="2400">
                <a:solidFill>
                  <a:srgbClr val="007C6A"/>
                </a:solidFill>
                <a:latin typeface="Verdana" panose="020B0604030504040204" pitchFamily="34" charset="0"/>
              </a:rPr>
              <a:t>比起</a:t>
            </a:r>
            <a:r>
              <a:rPr lang="en-US" altLang="zh-CN" sz="2400">
                <a:solidFill>
                  <a:srgbClr val="007C6A"/>
                </a:solidFill>
                <a:latin typeface="Verdana" panose="020B0604030504040204" pitchFamily="34" charset="0"/>
              </a:rPr>
              <a:t>RDB</a:t>
            </a:r>
            <a:r>
              <a:rPr lang="zh-CN" altLang="en-US" sz="2400">
                <a:solidFill>
                  <a:srgbClr val="007C6A"/>
                </a:solidFill>
                <a:latin typeface="Verdana" panose="020B0604030504040204" pitchFamily="34" charset="0"/>
              </a:rPr>
              <a:t>占用更多的磁盘空间。</a:t>
            </a:r>
          </a:p>
        </p:txBody>
      </p:sp>
      <p:sp>
        <p:nvSpPr>
          <p:cNvPr id="16" name="矩形 15">
            <a:extLst>
              <a:ext uri="{FF2B5EF4-FFF2-40B4-BE49-F238E27FC236}">
                <a16:creationId xmlns:a16="http://schemas.microsoft.com/office/drawing/2014/main" id="{E9B3DC4B-FC83-4875-B943-3924D154A2A2}"/>
              </a:ext>
            </a:extLst>
          </p:cNvPr>
          <p:cNvSpPr/>
          <p:nvPr/>
        </p:nvSpPr>
        <p:spPr>
          <a:xfrm>
            <a:off x="594325" y="4112720"/>
            <a:ext cx="7920880" cy="461665"/>
          </a:xfrm>
          <a:prstGeom prst="rect">
            <a:avLst/>
          </a:prstGeom>
        </p:spPr>
        <p:txBody>
          <a:bodyPr wrap="square">
            <a:spAutoFit/>
          </a:bodyPr>
          <a:lstStyle/>
          <a:p>
            <a:pPr marL="285750" indent="-285750">
              <a:buFont typeface="Arial" panose="020B0604020202020204" pitchFamily="34" charset="0"/>
              <a:buChar char="•"/>
            </a:pPr>
            <a:r>
              <a:rPr lang="zh-CN" altLang="en-US" sz="2400">
                <a:solidFill>
                  <a:srgbClr val="007C6A"/>
                </a:solidFill>
                <a:latin typeface="Verdana" panose="020B0604030504040204" pitchFamily="34" charset="0"/>
              </a:rPr>
              <a:t>每次读写都同步的话，有一定的性能压力。</a:t>
            </a:r>
            <a:endParaRPr lang="en-US" altLang="zh-CN" sz="2400">
              <a:solidFill>
                <a:srgbClr val="007C6A"/>
              </a:solidFill>
              <a:latin typeface="Verdana" panose="020B0604030504040204" pitchFamily="34" charset="0"/>
            </a:endParaRPr>
          </a:p>
        </p:txBody>
      </p:sp>
      <p:sp>
        <p:nvSpPr>
          <p:cNvPr id="17" name="矩形 16">
            <a:extLst>
              <a:ext uri="{FF2B5EF4-FFF2-40B4-BE49-F238E27FC236}">
                <a16:creationId xmlns:a16="http://schemas.microsoft.com/office/drawing/2014/main" id="{760BCD65-62AA-40AA-B216-689F947EF430}"/>
              </a:ext>
            </a:extLst>
          </p:cNvPr>
          <p:cNvSpPr/>
          <p:nvPr/>
        </p:nvSpPr>
        <p:spPr>
          <a:xfrm>
            <a:off x="576899" y="3501525"/>
            <a:ext cx="7920880" cy="461665"/>
          </a:xfrm>
          <a:prstGeom prst="rect">
            <a:avLst/>
          </a:prstGeom>
        </p:spPr>
        <p:txBody>
          <a:bodyPr wrap="square">
            <a:spAutoFit/>
          </a:bodyPr>
          <a:lstStyle/>
          <a:p>
            <a:pPr marL="285750" indent="-285750">
              <a:buFont typeface="Arial" panose="020B0604020202020204" pitchFamily="34" charset="0"/>
              <a:buChar char="•"/>
            </a:pPr>
            <a:r>
              <a:rPr lang="zh-CN" altLang="en-US" sz="2400">
                <a:solidFill>
                  <a:srgbClr val="007C6A"/>
                </a:solidFill>
                <a:latin typeface="Verdana" panose="020B0604030504040204" pitchFamily="34" charset="0"/>
              </a:rPr>
              <a:t>恢复备份速度要慢。</a:t>
            </a:r>
            <a:endParaRPr lang="en-US" altLang="zh-CN" sz="2400">
              <a:solidFill>
                <a:srgbClr val="007C6A"/>
              </a:solidFill>
              <a:latin typeface="Verdana" panose="020B0604030504040204" pitchFamily="34" charset="0"/>
            </a:endParaRPr>
          </a:p>
        </p:txBody>
      </p:sp>
      <p:sp>
        <p:nvSpPr>
          <p:cNvPr id="18" name="矩形 17">
            <a:extLst>
              <a:ext uri="{FF2B5EF4-FFF2-40B4-BE49-F238E27FC236}">
                <a16:creationId xmlns:a16="http://schemas.microsoft.com/office/drawing/2014/main" id="{7D6B21B8-E385-4018-B4E3-D811414B6549}"/>
              </a:ext>
            </a:extLst>
          </p:cNvPr>
          <p:cNvSpPr/>
          <p:nvPr/>
        </p:nvSpPr>
        <p:spPr>
          <a:xfrm>
            <a:off x="598873" y="4688573"/>
            <a:ext cx="7920880" cy="461665"/>
          </a:xfrm>
          <a:prstGeom prst="rect">
            <a:avLst/>
          </a:prstGeom>
        </p:spPr>
        <p:txBody>
          <a:bodyPr wrap="squar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存在个别</a:t>
            </a:r>
            <a:r>
              <a:rPr lang="en-US" altLang="zh-CN" sz="2400" dirty="0">
                <a:solidFill>
                  <a:srgbClr val="007C6A"/>
                </a:solidFill>
                <a:latin typeface="Verdana" panose="020B0604030504040204" pitchFamily="34" charset="0"/>
              </a:rPr>
              <a:t>Bug</a:t>
            </a:r>
            <a:r>
              <a:rPr lang="zh-CN" altLang="en-US" sz="2400" dirty="0">
                <a:solidFill>
                  <a:srgbClr val="007C6A"/>
                </a:solidFill>
                <a:latin typeface="Verdana" panose="020B0604030504040204" pitchFamily="34" charset="0"/>
              </a:rPr>
              <a:t>，造成恢复不能。</a:t>
            </a:r>
            <a:endParaRPr lang="en-US" altLang="zh-CN" sz="2400" dirty="0">
              <a:solidFill>
                <a:srgbClr val="007C6A"/>
              </a:solidFill>
              <a:latin typeface="Verdana" panose="020B0604030504040204" pitchFamily="34" charset="0"/>
            </a:endParaRPr>
          </a:p>
        </p:txBody>
      </p:sp>
      <p:pic>
        <p:nvPicPr>
          <p:cNvPr id="19" name="图片 18">
            <a:extLst>
              <a:ext uri="{FF2B5EF4-FFF2-40B4-BE49-F238E27FC236}">
                <a16:creationId xmlns:a16="http://schemas.microsoft.com/office/drawing/2014/main" id="{FB086436-5F05-4594-B49D-640C4B705CD1}"/>
              </a:ext>
            </a:extLst>
          </p:cNvPr>
          <p:cNvPicPr>
            <a:picLocks noChangeAspect="1"/>
          </p:cNvPicPr>
          <p:nvPr/>
        </p:nvPicPr>
        <p:blipFill>
          <a:blip r:embed="rId3" cstate="print"/>
          <a:stretch>
            <a:fillRect/>
          </a:stretch>
        </p:blipFill>
        <p:spPr>
          <a:xfrm>
            <a:off x="4042740" y="476587"/>
            <a:ext cx="5101260" cy="999745"/>
          </a:xfrm>
          <a:prstGeom prst="rect">
            <a:avLst/>
          </a:prstGeom>
        </p:spPr>
      </p:pic>
    </p:spTree>
    <p:custDataLst>
      <p:tags r:id="rId1"/>
    </p:custDataLst>
    <p:extLst>
      <p:ext uri="{BB962C8B-B14F-4D97-AF65-F5344CB8AC3E}">
        <p14:creationId xmlns:p14="http://schemas.microsoft.com/office/powerpoint/2010/main" val="195273482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a:ln/>
                <a:effectLst>
                  <a:outerShdw blurRad="38100" dist="19050" dir="2700000" algn="tl" rotWithShape="0">
                    <a:schemeClr val="dk1">
                      <a:alpha val="40000"/>
                    </a:schemeClr>
                  </a:outerShdw>
                </a:effectLst>
              </a:rPr>
              <a:t>Redis</a:t>
            </a:r>
            <a:r>
              <a:rPr lang="zh-CN" altLang="en-US" sz="2000">
                <a:ln/>
                <a:effectLst>
                  <a:outerShdw blurRad="38100" dist="19050" dir="2700000" algn="tl" rotWithShape="0">
                    <a:schemeClr val="dk1">
                      <a:alpha val="40000"/>
                    </a:schemeClr>
                  </a:outerShdw>
                </a:effectLst>
              </a:rPr>
              <a:t>持久化</a:t>
            </a:r>
            <a:endParaRPr lang="en-US" altLang="zh-CN" sz="2000">
              <a:ln/>
              <a:effectLst>
                <a:outerShdw blurRad="38100" dist="19050" dir="2700000" algn="tl" rotWithShape="0">
                  <a:schemeClr val="dk1">
                    <a:alpha val="40000"/>
                  </a:schemeClr>
                </a:outerShdw>
              </a:effectLst>
            </a:endParaRPr>
          </a:p>
        </p:txBody>
      </p:sp>
      <p:sp>
        <p:nvSpPr>
          <p:cNvPr id="20" name="矩形 19">
            <a:extLst>
              <a:ext uri="{FF2B5EF4-FFF2-40B4-BE49-F238E27FC236}">
                <a16:creationId xmlns:a16="http://schemas.microsoft.com/office/drawing/2014/main" id="{B7098064-41BD-4A68-9F50-1B6D90D31969}"/>
              </a:ext>
            </a:extLst>
          </p:cNvPr>
          <p:cNvSpPr/>
          <p:nvPr/>
        </p:nvSpPr>
        <p:spPr>
          <a:xfrm>
            <a:off x="255509" y="635136"/>
            <a:ext cx="1762021" cy="461665"/>
          </a:xfrm>
          <a:prstGeom prst="rect">
            <a:avLst/>
          </a:prstGeom>
        </p:spPr>
        <p:txBody>
          <a:bodyPr wrap="none">
            <a:spAutoFit/>
          </a:bodyPr>
          <a:lstStyle/>
          <a:p>
            <a:pPr marL="342900" indent="-342900">
              <a:buFont typeface="Wingdings" panose="05000000000000000000" pitchFamily="2" charset="2"/>
              <a:buChar char="Ø"/>
            </a:pPr>
            <a:r>
              <a:rPr lang="zh-CN" altLang="en-US" sz="2400" b="1">
                <a:solidFill>
                  <a:srgbClr val="007C6A"/>
                </a:solidFill>
                <a:latin typeface="Verdana" panose="020B0604030504040204" pitchFamily="34" charset="0"/>
              </a:rPr>
              <a:t>用哪个好</a:t>
            </a:r>
            <a:endParaRPr lang="en-US" altLang="zh-CN" sz="2400" b="1">
              <a:solidFill>
                <a:srgbClr val="007C6A"/>
              </a:solidFill>
              <a:latin typeface="Verdana" panose="020B0604030504040204" pitchFamily="34" charset="0"/>
            </a:endParaRPr>
          </a:p>
        </p:txBody>
      </p:sp>
      <p:sp>
        <p:nvSpPr>
          <p:cNvPr id="21" name="矩形 20">
            <a:extLst>
              <a:ext uri="{FF2B5EF4-FFF2-40B4-BE49-F238E27FC236}">
                <a16:creationId xmlns:a16="http://schemas.microsoft.com/office/drawing/2014/main" id="{A9C30680-4B66-4C9A-8FD1-9706FB51AB9B}"/>
              </a:ext>
            </a:extLst>
          </p:cNvPr>
          <p:cNvSpPr/>
          <p:nvPr/>
        </p:nvSpPr>
        <p:spPr>
          <a:xfrm>
            <a:off x="687557" y="1282486"/>
            <a:ext cx="3550972" cy="461665"/>
          </a:xfrm>
          <a:prstGeom prst="rect">
            <a:avLst/>
          </a:prstGeom>
        </p:spPr>
        <p:txBody>
          <a:bodyPr wrap="none">
            <a:spAutoFit/>
          </a:bodyPr>
          <a:lstStyle/>
          <a:p>
            <a:pPr marL="285750" indent="-285750">
              <a:buFont typeface="Arial" panose="020B0604020202020204" pitchFamily="34" charset="0"/>
              <a:buChar char="•"/>
            </a:pPr>
            <a:r>
              <a:rPr lang="zh-CN" altLang="en-US" sz="2400">
                <a:solidFill>
                  <a:srgbClr val="007C6A"/>
                </a:solidFill>
                <a:latin typeface="Verdana" panose="020B0604030504040204" pitchFamily="34" charset="0"/>
              </a:rPr>
              <a:t>官方推荐两个都启用。</a:t>
            </a:r>
          </a:p>
        </p:txBody>
      </p:sp>
      <p:sp>
        <p:nvSpPr>
          <p:cNvPr id="22" name="矩形 21">
            <a:extLst>
              <a:ext uri="{FF2B5EF4-FFF2-40B4-BE49-F238E27FC236}">
                <a16:creationId xmlns:a16="http://schemas.microsoft.com/office/drawing/2014/main" id="{000B0BA1-76B8-417C-B38A-4BA25EFE2386}"/>
              </a:ext>
            </a:extLst>
          </p:cNvPr>
          <p:cNvSpPr/>
          <p:nvPr/>
        </p:nvSpPr>
        <p:spPr>
          <a:xfrm>
            <a:off x="712672" y="2074574"/>
            <a:ext cx="6061275" cy="461665"/>
          </a:xfrm>
          <a:prstGeom prst="rect">
            <a:avLst/>
          </a:prstGeom>
        </p:spPr>
        <p:txBody>
          <a:bodyPr wrap="non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如果对数据不敏感，可以选单独用</a:t>
            </a:r>
            <a:r>
              <a:rPr lang="en-US" altLang="zh-CN" sz="2400" dirty="0">
                <a:solidFill>
                  <a:srgbClr val="007C6A"/>
                </a:solidFill>
                <a:latin typeface="Verdana" panose="020B0604030504040204" pitchFamily="34" charset="0"/>
              </a:rPr>
              <a:t>RDB</a:t>
            </a:r>
            <a:r>
              <a:rPr lang="zh-CN" altLang="en-US" sz="2400" dirty="0">
                <a:solidFill>
                  <a:srgbClr val="007C6A"/>
                </a:solidFill>
                <a:latin typeface="Verdana" panose="020B0604030504040204" pitchFamily="34" charset="0"/>
              </a:rPr>
              <a:t>。</a:t>
            </a:r>
          </a:p>
        </p:txBody>
      </p:sp>
      <p:sp>
        <p:nvSpPr>
          <p:cNvPr id="23" name="矩形 22">
            <a:extLst>
              <a:ext uri="{FF2B5EF4-FFF2-40B4-BE49-F238E27FC236}">
                <a16:creationId xmlns:a16="http://schemas.microsoft.com/office/drawing/2014/main" id="{009A8094-42C3-4DEA-A221-E2E1DF0D9022}"/>
              </a:ext>
            </a:extLst>
          </p:cNvPr>
          <p:cNvSpPr/>
          <p:nvPr/>
        </p:nvSpPr>
        <p:spPr>
          <a:xfrm>
            <a:off x="712672" y="2896776"/>
            <a:ext cx="6426759" cy="461665"/>
          </a:xfrm>
          <a:prstGeom prst="rect">
            <a:avLst/>
          </a:prstGeom>
        </p:spPr>
        <p:txBody>
          <a:bodyPr wrap="non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不建议单独用 </a:t>
            </a:r>
            <a:r>
              <a:rPr lang="en-US" altLang="zh-CN" sz="2400" dirty="0">
                <a:solidFill>
                  <a:srgbClr val="007C6A"/>
                </a:solidFill>
                <a:latin typeface="Verdana" panose="020B0604030504040204" pitchFamily="34" charset="0"/>
              </a:rPr>
              <a:t>AOF</a:t>
            </a:r>
            <a:r>
              <a:rPr lang="zh-CN" altLang="en-US" sz="2400" dirty="0">
                <a:solidFill>
                  <a:srgbClr val="007C6A"/>
                </a:solidFill>
                <a:latin typeface="Verdana" panose="020B0604030504040204" pitchFamily="34" charset="0"/>
              </a:rPr>
              <a:t>，因为可能会出现</a:t>
            </a:r>
            <a:r>
              <a:rPr lang="en-US" altLang="zh-CN" sz="2400" dirty="0">
                <a:solidFill>
                  <a:srgbClr val="007C6A"/>
                </a:solidFill>
                <a:latin typeface="Verdana" panose="020B0604030504040204" pitchFamily="34" charset="0"/>
              </a:rPr>
              <a:t>Bug</a:t>
            </a:r>
            <a:r>
              <a:rPr lang="zh-CN" altLang="en-US" sz="2400" dirty="0">
                <a:solidFill>
                  <a:srgbClr val="007C6A"/>
                </a:solidFill>
                <a:latin typeface="Verdana" panose="020B0604030504040204" pitchFamily="34" charset="0"/>
              </a:rPr>
              <a:t>。</a:t>
            </a:r>
          </a:p>
        </p:txBody>
      </p:sp>
      <p:sp>
        <p:nvSpPr>
          <p:cNvPr id="24" name="矩形 23">
            <a:extLst>
              <a:ext uri="{FF2B5EF4-FFF2-40B4-BE49-F238E27FC236}">
                <a16:creationId xmlns:a16="http://schemas.microsoft.com/office/drawing/2014/main" id="{398596CF-EA36-45C8-90F6-0D4A86332396}"/>
              </a:ext>
            </a:extLst>
          </p:cNvPr>
          <p:cNvSpPr/>
          <p:nvPr/>
        </p:nvSpPr>
        <p:spPr>
          <a:xfrm>
            <a:off x="712672" y="3729811"/>
            <a:ext cx="5705408" cy="461665"/>
          </a:xfrm>
          <a:prstGeom prst="rect">
            <a:avLst/>
          </a:prstGeom>
        </p:spPr>
        <p:txBody>
          <a:bodyPr wrap="non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如果只是做纯内存缓存，可以都不用。</a:t>
            </a:r>
          </a:p>
        </p:txBody>
      </p:sp>
    </p:spTree>
    <p:custDataLst>
      <p:tags r:id="rId1"/>
    </p:custDataLst>
    <p:extLst>
      <p:ext uri="{BB962C8B-B14F-4D97-AF65-F5344CB8AC3E}">
        <p14:creationId xmlns:p14="http://schemas.microsoft.com/office/powerpoint/2010/main" val="3691245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79063" y="117"/>
            <a:ext cx="3220754" cy="400110"/>
          </a:xfrm>
          <a:prstGeom prst="rect">
            <a:avLst/>
          </a:prstGeom>
          <a:noFill/>
          <a:ln>
            <a:noFill/>
          </a:ln>
        </p:spPr>
        <p:txBody>
          <a:bodyPr wrap="none" rtlCol="0" anchor="t">
            <a:spAutoFit/>
          </a:bodyPr>
          <a:lstStyle/>
          <a:p>
            <a:pPr algn="ctr"/>
            <a:r>
              <a:rPr lang="en-US" altLang="zh-CN" sz="2000">
                <a:ln/>
                <a:solidFill>
                  <a:schemeClr val="tx1"/>
                </a:solidFill>
                <a:effectLst>
                  <a:outerShdw blurRad="38100" dist="19050" dir="2700000" algn="tl" rotWithShape="0">
                    <a:schemeClr val="dk1">
                      <a:alpha val="40000"/>
                    </a:schemeClr>
                  </a:outerShdw>
                </a:effectLst>
              </a:rPr>
              <a:t>Redis</a:t>
            </a:r>
            <a:r>
              <a:rPr lang="zh-CN" altLang="en-US" sz="2000">
                <a:ln/>
                <a:effectLst>
                  <a:outerShdw blurRad="38100" dist="19050" dir="2700000" algn="tl" rotWithShape="0">
                    <a:schemeClr val="dk1">
                      <a:alpha val="40000"/>
                    </a:schemeClr>
                  </a:outerShdw>
                </a:effectLst>
              </a:rPr>
              <a:t>五大数据类型</a:t>
            </a:r>
            <a:r>
              <a:rPr lang="en-US" altLang="zh-CN" sz="2000">
                <a:ln/>
                <a:effectLst>
                  <a:outerShdw blurRad="38100" dist="19050" dir="2700000" algn="tl" rotWithShape="0">
                    <a:schemeClr val="dk1">
                      <a:alpha val="40000"/>
                    </a:schemeClr>
                  </a:outerShdw>
                </a:effectLst>
              </a:rPr>
              <a:t>--String</a:t>
            </a:r>
            <a:endParaRPr lang="zh-CN" altLang="en-US" sz="2000">
              <a:ln/>
              <a:solidFill>
                <a:schemeClr val="tx1"/>
              </a:solidFill>
              <a:effectLst>
                <a:outerShdw blurRad="38100" dist="19050" dir="2700000" algn="tl" rotWithShape="0">
                  <a:schemeClr val="dk1">
                    <a:alpha val="40000"/>
                  </a:schemeClr>
                </a:outerShdw>
              </a:effectLst>
            </a:endParaRPr>
          </a:p>
        </p:txBody>
      </p:sp>
      <p:sp>
        <p:nvSpPr>
          <p:cNvPr id="9" name="矩形 8">
            <a:extLst>
              <a:ext uri="{FF2B5EF4-FFF2-40B4-BE49-F238E27FC236}">
                <a16:creationId xmlns:a16="http://schemas.microsoft.com/office/drawing/2014/main" id="{2B248DB4-B916-44E8-95AE-9C00EEAE5EE7}"/>
              </a:ext>
            </a:extLst>
          </p:cNvPr>
          <p:cNvSpPr/>
          <p:nvPr/>
        </p:nvSpPr>
        <p:spPr>
          <a:xfrm>
            <a:off x="683568" y="424138"/>
            <a:ext cx="1459054" cy="583108"/>
          </a:xfrm>
          <a:prstGeom prst="rect">
            <a:avLst/>
          </a:prstGeom>
        </p:spPr>
        <p:txBody>
          <a:bodyPr wrap="none">
            <a:spAutoFit/>
          </a:bodyPr>
          <a:lstStyle/>
          <a:p>
            <a:pPr marL="342900" indent="-342900">
              <a:lnSpc>
                <a:spcPct val="150000"/>
              </a:lnSpc>
              <a:buFont typeface="Wingdings" panose="05000000000000000000" pitchFamily="2" charset="2"/>
              <a:buChar char="Ø"/>
            </a:pPr>
            <a:r>
              <a:rPr lang="zh-CN" altLang="en-US" sz="2400" b="1">
                <a:solidFill>
                  <a:srgbClr val="007C6A"/>
                </a:solidFill>
              </a:rPr>
              <a:t>原子性</a:t>
            </a:r>
            <a:endParaRPr lang="en-US" altLang="zh-CN" sz="2400" b="1">
              <a:solidFill>
                <a:srgbClr val="007C6A"/>
              </a:solidFill>
            </a:endParaRPr>
          </a:p>
        </p:txBody>
      </p:sp>
      <p:pic>
        <p:nvPicPr>
          <p:cNvPr id="10" name="图片 9">
            <a:extLst>
              <a:ext uri="{FF2B5EF4-FFF2-40B4-BE49-F238E27FC236}">
                <a16:creationId xmlns:a16="http://schemas.microsoft.com/office/drawing/2014/main" id="{378B7B13-069E-4082-B852-40661C0107F1}"/>
              </a:ext>
            </a:extLst>
          </p:cNvPr>
          <p:cNvPicPr>
            <a:picLocks noChangeAspect="1"/>
          </p:cNvPicPr>
          <p:nvPr/>
        </p:nvPicPr>
        <p:blipFill>
          <a:blip r:embed="rId3" cstate="print"/>
          <a:stretch>
            <a:fillRect/>
          </a:stretch>
        </p:blipFill>
        <p:spPr>
          <a:xfrm>
            <a:off x="5111552" y="491595"/>
            <a:ext cx="3180952" cy="1761905"/>
          </a:xfrm>
          <a:prstGeom prst="rect">
            <a:avLst/>
          </a:prstGeom>
          <a:ln>
            <a:solidFill>
              <a:schemeClr val="accent1"/>
            </a:solidFill>
          </a:ln>
        </p:spPr>
      </p:pic>
      <p:sp>
        <p:nvSpPr>
          <p:cNvPr id="11" name="矩形 10">
            <a:extLst>
              <a:ext uri="{FF2B5EF4-FFF2-40B4-BE49-F238E27FC236}">
                <a16:creationId xmlns:a16="http://schemas.microsoft.com/office/drawing/2014/main" id="{A19D44B3-C57F-4AA1-8271-63B4B9F47787}"/>
              </a:ext>
            </a:extLst>
          </p:cNvPr>
          <p:cNvSpPr/>
          <p:nvPr/>
        </p:nvSpPr>
        <p:spPr>
          <a:xfrm>
            <a:off x="395536" y="1216226"/>
            <a:ext cx="4572000" cy="1200329"/>
          </a:xfrm>
          <a:prstGeom prst="rect">
            <a:avLst/>
          </a:prstGeom>
        </p:spPr>
        <p:txBody>
          <a:bodyPr>
            <a:spAutoFit/>
          </a:bodyPr>
          <a:lstStyle/>
          <a:p>
            <a:pPr marL="285750" indent="-285750">
              <a:buFont typeface="Arial" panose="020B0604020202020204" pitchFamily="34" charset="0"/>
              <a:buChar char="•"/>
            </a:pPr>
            <a:r>
              <a:rPr lang="zh-CN" altLang="en-US">
                <a:solidFill>
                  <a:srgbClr val="007C6A"/>
                </a:solidFill>
                <a:latin typeface="arial" panose="020B0604020202020204" pitchFamily="34" charset="0"/>
              </a:rPr>
              <a:t>所谓原子操作是指不会被线程调度机制打断的操作；这种操作一旦开始，就一直运行到结束，中间不会有任何 </a:t>
            </a:r>
            <a:r>
              <a:rPr lang="en-US" altLang="zh-CN">
                <a:solidFill>
                  <a:srgbClr val="007C6A"/>
                </a:solidFill>
                <a:latin typeface="arial" panose="020B0604020202020204" pitchFamily="34" charset="0"/>
              </a:rPr>
              <a:t>context switch </a:t>
            </a:r>
            <a:r>
              <a:rPr lang="zh-CN" altLang="en-US">
                <a:solidFill>
                  <a:srgbClr val="007C6A"/>
                </a:solidFill>
                <a:latin typeface="arial" panose="020B0604020202020204" pitchFamily="34" charset="0"/>
              </a:rPr>
              <a:t>（切换到另一个线程）。</a:t>
            </a:r>
            <a:endParaRPr lang="zh-CN" altLang="en-US">
              <a:solidFill>
                <a:srgbClr val="007C6A"/>
              </a:solidFill>
            </a:endParaRPr>
          </a:p>
        </p:txBody>
      </p:sp>
      <p:sp>
        <p:nvSpPr>
          <p:cNvPr id="12" name="矩形 11">
            <a:extLst>
              <a:ext uri="{FF2B5EF4-FFF2-40B4-BE49-F238E27FC236}">
                <a16:creationId xmlns:a16="http://schemas.microsoft.com/office/drawing/2014/main" id="{262C4579-1399-4E1A-895B-F17271FAE949}"/>
              </a:ext>
            </a:extLst>
          </p:cNvPr>
          <p:cNvSpPr/>
          <p:nvPr/>
        </p:nvSpPr>
        <p:spPr>
          <a:xfrm>
            <a:off x="543556" y="2474844"/>
            <a:ext cx="7844868" cy="923330"/>
          </a:xfrm>
          <a:prstGeom prst="rect">
            <a:avLst/>
          </a:prstGeom>
        </p:spPr>
        <p:txBody>
          <a:bodyPr wrap="square">
            <a:spAutoFit/>
          </a:bodyPr>
          <a:lstStyle/>
          <a:p>
            <a:r>
              <a:rPr lang="zh-CN" altLang="en-US" dirty="0">
                <a:solidFill>
                  <a:srgbClr val="007C6A"/>
                </a:solidFill>
                <a:latin typeface="Hiragino Sans GB W3"/>
              </a:rPr>
              <a:t>（</a:t>
            </a:r>
            <a:r>
              <a:rPr lang="en-US" altLang="zh-CN" dirty="0">
                <a:solidFill>
                  <a:srgbClr val="007C6A"/>
                </a:solidFill>
                <a:latin typeface="Hiragino Sans GB W3"/>
              </a:rPr>
              <a:t>1</a:t>
            </a:r>
            <a:r>
              <a:rPr lang="zh-CN" altLang="en-US" dirty="0">
                <a:solidFill>
                  <a:srgbClr val="007C6A"/>
                </a:solidFill>
                <a:latin typeface="Hiragino Sans GB W3"/>
              </a:rPr>
              <a:t>） 在单线程中， 能够在单条指令中完成的操作都可以认为是</a:t>
            </a:r>
            <a:r>
              <a:rPr lang="en-US" altLang="zh-CN" dirty="0">
                <a:solidFill>
                  <a:srgbClr val="007C6A"/>
                </a:solidFill>
                <a:latin typeface="Hiragino Sans GB W3"/>
              </a:rPr>
              <a:t>" </a:t>
            </a:r>
            <a:r>
              <a:rPr lang="zh-CN" altLang="en-US" dirty="0">
                <a:solidFill>
                  <a:srgbClr val="007C6A"/>
                </a:solidFill>
                <a:latin typeface="Hiragino Sans GB W3"/>
              </a:rPr>
              <a:t>原子操作</a:t>
            </a:r>
            <a:r>
              <a:rPr lang="en-US" altLang="zh-CN" dirty="0">
                <a:solidFill>
                  <a:srgbClr val="007C6A"/>
                </a:solidFill>
                <a:latin typeface="Hiragino Sans GB W3"/>
              </a:rPr>
              <a:t>"</a:t>
            </a:r>
            <a:r>
              <a:rPr lang="zh-CN" altLang="en-US" dirty="0">
                <a:solidFill>
                  <a:srgbClr val="007C6A"/>
                </a:solidFill>
                <a:latin typeface="Hiragino Sans GB W3"/>
              </a:rPr>
              <a:t>，因为中断只能发生于指令之间。</a:t>
            </a:r>
          </a:p>
          <a:p>
            <a:r>
              <a:rPr lang="zh-CN" altLang="en-US" dirty="0">
                <a:solidFill>
                  <a:srgbClr val="007C6A"/>
                </a:solidFill>
                <a:latin typeface="Hiragino Sans GB W3"/>
              </a:rPr>
              <a:t>（</a:t>
            </a:r>
            <a:r>
              <a:rPr lang="en-US" altLang="zh-CN" dirty="0">
                <a:solidFill>
                  <a:srgbClr val="007C6A"/>
                </a:solidFill>
                <a:latin typeface="Hiragino Sans GB W3"/>
              </a:rPr>
              <a:t>2</a:t>
            </a:r>
            <a:r>
              <a:rPr lang="zh-CN" altLang="en-US" dirty="0">
                <a:solidFill>
                  <a:srgbClr val="007C6A"/>
                </a:solidFill>
                <a:latin typeface="Hiragino Sans GB W3"/>
              </a:rPr>
              <a:t>）在多线程中，不能被其它进程（线程）打断的操作就叫原子操作。</a:t>
            </a:r>
            <a:endParaRPr lang="zh-CN" altLang="en-US" b="0" i="0" dirty="0">
              <a:solidFill>
                <a:srgbClr val="007C6A"/>
              </a:solidFill>
              <a:effectLst/>
              <a:latin typeface="Hiragino Sans GB W3"/>
            </a:endParaRPr>
          </a:p>
        </p:txBody>
      </p:sp>
      <p:sp>
        <p:nvSpPr>
          <p:cNvPr id="13" name="矩形 12">
            <a:extLst>
              <a:ext uri="{FF2B5EF4-FFF2-40B4-BE49-F238E27FC236}">
                <a16:creationId xmlns:a16="http://schemas.microsoft.com/office/drawing/2014/main" id="{0C44B804-8379-428E-8D25-AD5F82FAF657}"/>
              </a:ext>
            </a:extLst>
          </p:cNvPr>
          <p:cNvSpPr/>
          <p:nvPr/>
        </p:nvSpPr>
        <p:spPr>
          <a:xfrm>
            <a:off x="634040" y="4169502"/>
            <a:ext cx="7844868" cy="369332"/>
          </a:xfrm>
          <a:prstGeom prst="rect">
            <a:avLst/>
          </a:prstGeom>
        </p:spPr>
        <p:txBody>
          <a:bodyPr wrap="square">
            <a:spAutoFit/>
          </a:bodyPr>
          <a:lstStyle/>
          <a:p>
            <a:r>
              <a:rPr lang="en-US" altLang="zh-CN" b="1" i="0" dirty="0">
                <a:solidFill>
                  <a:srgbClr val="007C6A"/>
                </a:solidFill>
                <a:effectLst/>
                <a:latin typeface="Hiragino Sans GB W3"/>
              </a:rPr>
              <a:t>java</a:t>
            </a:r>
            <a:r>
              <a:rPr lang="zh-CN" altLang="en-US" b="1" i="0" dirty="0">
                <a:solidFill>
                  <a:srgbClr val="007C6A"/>
                </a:solidFill>
                <a:effectLst/>
                <a:latin typeface="Hiragino Sans GB W3"/>
              </a:rPr>
              <a:t>中的</a:t>
            </a:r>
            <a:r>
              <a:rPr lang="en-US" altLang="zh-CN" b="1" i="0" dirty="0" err="1">
                <a:solidFill>
                  <a:srgbClr val="007C6A"/>
                </a:solidFill>
                <a:effectLst/>
                <a:latin typeface="Hiragino Sans GB W3"/>
              </a:rPr>
              <a:t>i</a:t>
            </a:r>
            <a:r>
              <a:rPr lang="en-US" altLang="zh-CN" b="1" i="0" dirty="0">
                <a:solidFill>
                  <a:srgbClr val="007C6A"/>
                </a:solidFill>
                <a:effectLst/>
                <a:latin typeface="Hiragino Sans GB W3"/>
              </a:rPr>
              <a:t>++</a:t>
            </a:r>
            <a:r>
              <a:rPr lang="zh-CN" altLang="en-US" b="1" i="0" dirty="0">
                <a:solidFill>
                  <a:srgbClr val="007C6A"/>
                </a:solidFill>
                <a:effectLst/>
                <a:latin typeface="Hiragino Sans GB W3"/>
              </a:rPr>
              <a:t>是否是原子操作？</a:t>
            </a:r>
          </a:p>
        </p:txBody>
      </p:sp>
      <p:sp>
        <p:nvSpPr>
          <p:cNvPr id="14" name="矩形 13">
            <a:extLst>
              <a:ext uri="{FF2B5EF4-FFF2-40B4-BE49-F238E27FC236}">
                <a16:creationId xmlns:a16="http://schemas.microsoft.com/office/drawing/2014/main" id="{E4A8D4A6-5E54-4A20-BE2E-A15CA2113C31}"/>
              </a:ext>
            </a:extLst>
          </p:cNvPr>
          <p:cNvSpPr/>
          <p:nvPr/>
        </p:nvSpPr>
        <p:spPr>
          <a:xfrm>
            <a:off x="600468" y="3681161"/>
            <a:ext cx="7844868" cy="369332"/>
          </a:xfrm>
          <a:prstGeom prst="rect">
            <a:avLst/>
          </a:prstGeom>
        </p:spPr>
        <p:txBody>
          <a:bodyPr wrap="square">
            <a:spAutoFit/>
          </a:bodyPr>
          <a:lstStyle/>
          <a:p>
            <a:r>
              <a:rPr lang="en-US" altLang="zh-CN" b="1" dirty="0" err="1">
                <a:solidFill>
                  <a:srgbClr val="007C6A"/>
                </a:solidFill>
                <a:latin typeface="Hiragino Sans GB W3"/>
              </a:rPr>
              <a:t>Redis</a:t>
            </a:r>
            <a:r>
              <a:rPr lang="zh-CN" altLang="en-US" b="1" dirty="0">
                <a:solidFill>
                  <a:srgbClr val="007C6A"/>
                </a:solidFill>
                <a:latin typeface="Hiragino Sans GB W3"/>
              </a:rPr>
              <a:t>单命令的原子性主要得益于</a:t>
            </a:r>
            <a:r>
              <a:rPr lang="en-US" altLang="zh-CN" b="1" dirty="0" err="1">
                <a:solidFill>
                  <a:srgbClr val="007C6A"/>
                </a:solidFill>
                <a:latin typeface="Hiragino Sans GB W3"/>
              </a:rPr>
              <a:t>Redis</a:t>
            </a:r>
            <a:r>
              <a:rPr lang="zh-CN" altLang="en-US" b="1" dirty="0">
                <a:solidFill>
                  <a:srgbClr val="007C6A"/>
                </a:solidFill>
                <a:latin typeface="Hiragino Sans GB W3"/>
              </a:rPr>
              <a:t>的单线程</a:t>
            </a:r>
            <a:endParaRPr lang="zh-CN" altLang="en-US" b="1" i="0" dirty="0">
              <a:solidFill>
                <a:srgbClr val="007C6A"/>
              </a:solidFill>
              <a:effectLst/>
              <a:latin typeface="Hiragino Sans GB W3"/>
            </a:endParaRPr>
          </a:p>
        </p:txBody>
      </p:sp>
    </p:spTree>
    <p:custDataLst>
      <p:tags r:id="rId1"/>
    </p:custDataLst>
    <p:extLst>
      <p:ext uri="{BB962C8B-B14F-4D97-AF65-F5344CB8AC3E}">
        <p14:creationId xmlns:p14="http://schemas.microsoft.com/office/powerpoint/2010/main" val="4267741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00AF92"/>
        </a:solidFill>
        <a:ln>
          <a:solidFill>
            <a:srgbClr val="00AF92"/>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6586</Words>
  <Application>Microsoft Office PowerPoint</Application>
  <PresentationFormat>如螢幕大小 (16:9)</PresentationFormat>
  <Paragraphs>688</Paragraphs>
  <Slides>83</Slides>
  <Notes>0</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83</vt:i4>
      </vt:variant>
    </vt:vector>
  </HeadingPairs>
  <TitlesOfParts>
    <vt:vector size="94" baseType="lpstr">
      <vt:lpstr>Hiragino Sans GB W3</vt:lpstr>
      <vt:lpstr>微软雅黑</vt:lpstr>
      <vt:lpstr>宋体</vt:lpstr>
      <vt:lpstr>System</vt:lpstr>
      <vt:lpstr>arial</vt:lpstr>
      <vt:lpstr>arial</vt:lpstr>
      <vt:lpstr>Calibri</vt:lpstr>
      <vt:lpstr>Courier New</vt:lpstr>
      <vt:lpstr>Verdana</vt:lpstr>
      <vt:lpstr>Wingdings</vt:lpstr>
      <vt:lpstr>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12</cp:revision>
  <dcterms:created xsi:type="dcterms:W3CDTF">2018-03-01T02:03:00Z</dcterms:created>
  <dcterms:modified xsi:type="dcterms:W3CDTF">2021-10-19T14:10:27Z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