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3" r:id="rId1"/>
  </p:sldMasterIdLst>
  <p:notesMasterIdLst>
    <p:notesMasterId r:id="rId15"/>
  </p:notesMasterIdLst>
  <p:handoutMasterIdLst>
    <p:handoutMasterId r:id="rId16"/>
  </p:handoutMasterIdLst>
  <p:sldIdLst>
    <p:sldId id="1005" r:id="rId2"/>
    <p:sldId id="998" r:id="rId3"/>
    <p:sldId id="1007" r:id="rId4"/>
    <p:sldId id="1008" r:id="rId5"/>
    <p:sldId id="1009" r:id="rId6"/>
    <p:sldId id="1010" r:id="rId7"/>
    <p:sldId id="1011" r:id="rId8"/>
    <p:sldId id="1012" r:id="rId9"/>
    <p:sldId id="1016" r:id="rId10"/>
    <p:sldId id="1013" r:id="rId11"/>
    <p:sldId id="1015" r:id="rId12"/>
    <p:sldId id="1014" r:id="rId13"/>
    <p:sldId id="9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src" initials="s" lastIdx="4" clrIdx="0">
    <p:extLst>
      <p:ext uri="{19B8F6BF-5375-455C-9EA6-DF929625EA0E}">
        <p15:presenceInfo xmlns:p15="http://schemas.microsoft.com/office/powerpoint/2012/main" userId=" src" providerId="None"/>
      </p:ext>
    </p:extLst>
  </p:cmAuthor>
  <p:cmAuthor id="2" name="Shopon Ahmed" initials="SA" lastIdx="1" clrIdx="1">
    <p:extLst>
      <p:ext uri="{19B8F6BF-5375-455C-9EA6-DF929625EA0E}">
        <p15:presenceInfo xmlns:p15="http://schemas.microsoft.com/office/powerpoint/2012/main" userId="Shopon Ahm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E08"/>
    <a:srgbClr val="F3F9AB"/>
    <a:srgbClr val="010101"/>
    <a:srgbClr val="FEFEFE"/>
    <a:srgbClr val="0B1412"/>
    <a:srgbClr val="021113"/>
    <a:srgbClr val="F0F2F5"/>
    <a:srgbClr val="F8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7013"/>
  </p:normalViewPr>
  <p:slideViewPr>
    <p:cSldViewPr snapToGrid="0" snapToObjects="1">
      <p:cViewPr varScale="1">
        <p:scale>
          <a:sx n="115" d="100"/>
          <a:sy n="115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59" d="100"/>
          <a:sy n="59" d="100"/>
        </p:scale>
        <p:origin x="279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DFA9-38CF-7D4C-9EB4-7A6A0A01A9C5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5D27-E275-914C-B9A8-807C55B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9CB90-614C-5144-87C1-67812BEDF5F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7EC0-9BE3-5541-9D76-7DE32A6C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620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11DCE55-DB55-4C43-89C1-05F918BB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86142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EA2C0E2-DBF1-4224-82CF-07FD41EB35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56548" y="2228850"/>
            <a:ext cx="2678904" cy="2190750"/>
          </a:xfrm>
          <a:custGeom>
            <a:avLst/>
            <a:gdLst>
              <a:gd name="connsiteX0" fmla="*/ 0 w 2678904"/>
              <a:gd name="connsiteY0" fmla="*/ 0 h 2190750"/>
              <a:gd name="connsiteX1" fmla="*/ 2678904 w 2678904"/>
              <a:gd name="connsiteY1" fmla="*/ 0 h 2190750"/>
              <a:gd name="connsiteX2" fmla="*/ 2678904 w 2678904"/>
              <a:gd name="connsiteY2" fmla="*/ 2190750 h 2190750"/>
              <a:gd name="connsiteX3" fmla="*/ 0 w 2678904"/>
              <a:gd name="connsiteY3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904" h="2190750">
                <a:moveTo>
                  <a:pt x="0" y="0"/>
                </a:moveTo>
                <a:lnTo>
                  <a:pt x="2678904" y="0"/>
                </a:lnTo>
                <a:lnTo>
                  <a:pt x="2678904" y="2190750"/>
                </a:lnTo>
                <a:lnTo>
                  <a:pt x="0" y="21907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914289-4785-48D3-914B-79DCAB7776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12946" y="2228850"/>
            <a:ext cx="2678904" cy="2190750"/>
          </a:xfrm>
          <a:custGeom>
            <a:avLst/>
            <a:gdLst>
              <a:gd name="connsiteX0" fmla="*/ 0 w 2678904"/>
              <a:gd name="connsiteY0" fmla="*/ 0 h 2190750"/>
              <a:gd name="connsiteX1" fmla="*/ 2678904 w 2678904"/>
              <a:gd name="connsiteY1" fmla="*/ 0 h 2190750"/>
              <a:gd name="connsiteX2" fmla="*/ 2678904 w 2678904"/>
              <a:gd name="connsiteY2" fmla="*/ 2190750 h 2190750"/>
              <a:gd name="connsiteX3" fmla="*/ 0 w 2678904"/>
              <a:gd name="connsiteY3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904" h="2190750">
                <a:moveTo>
                  <a:pt x="0" y="0"/>
                </a:moveTo>
                <a:lnTo>
                  <a:pt x="2678904" y="0"/>
                </a:lnTo>
                <a:lnTo>
                  <a:pt x="2678904" y="2190750"/>
                </a:lnTo>
                <a:lnTo>
                  <a:pt x="0" y="21907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A49902D-1538-44E5-B94B-CB356A1C2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0150" y="2228850"/>
            <a:ext cx="2678904" cy="2190750"/>
          </a:xfrm>
          <a:custGeom>
            <a:avLst/>
            <a:gdLst>
              <a:gd name="connsiteX0" fmla="*/ 0 w 2678904"/>
              <a:gd name="connsiteY0" fmla="*/ 0 h 2190750"/>
              <a:gd name="connsiteX1" fmla="*/ 2678904 w 2678904"/>
              <a:gd name="connsiteY1" fmla="*/ 0 h 2190750"/>
              <a:gd name="connsiteX2" fmla="*/ 2678904 w 2678904"/>
              <a:gd name="connsiteY2" fmla="*/ 2190750 h 2190750"/>
              <a:gd name="connsiteX3" fmla="*/ 0 w 2678904"/>
              <a:gd name="connsiteY3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904" h="2190750">
                <a:moveTo>
                  <a:pt x="0" y="0"/>
                </a:moveTo>
                <a:lnTo>
                  <a:pt x="2678904" y="0"/>
                </a:lnTo>
                <a:lnTo>
                  <a:pt x="2678904" y="2190750"/>
                </a:lnTo>
                <a:lnTo>
                  <a:pt x="0" y="21907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11DCE55-DB55-4C43-89C1-05F918BB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88518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5467D83-09B0-4FBC-86C3-B189C4110D6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20799" y="1521227"/>
            <a:ext cx="9550402" cy="2324040"/>
          </a:xfrm>
          <a:custGeom>
            <a:avLst/>
            <a:gdLst>
              <a:gd name="connsiteX0" fmla="*/ 0 w 3051953"/>
              <a:gd name="connsiteY0" fmla="*/ 0 h 4762500"/>
              <a:gd name="connsiteX1" fmla="*/ 3051953 w 3051953"/>
              <a:gd name="connsiteY1" fmla="*/ 0 h 4762500"/>
              <a:gd name="connsiteX2" fmla="*/ 3051953 w 3051953"/>
              <a:gd name="connsiteY2" fmla="*/ 4762500 h 4762500"/>
              <a:gd name="connsiteX3" fmla="*/ 0 w 3051953"/>
              <a:gd name="connsiteY3" fmla="*/ 476250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1953" h="4762500">
                <a:moveTo>
                  <a:pt x="0" y="0"/>
                </a:moveTo>
                <a:lnTo>
                  <a:pt x="3051953" y="0"/>
                </a:lnTo>
                <a:lnTo>
                  <a:pt x="3051953" y="4762500"/>
                </a:lnTo>
                <a:lnTo>
                  <a:pt x="0" y="4762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7320808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FA96C6A-9312-4351-9046-AB80FA491B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56636" y="938213"/>
            <a:ext cx="2663526" cy="4983826"/>
          </a:xfrm>
          <a:custGeom>
            <a:avLst/>
            <a:gdLst>
              <a:gd name="connsiteX0" fmla="*/ 0 w 3051953"/>
              <a:gd name="connsiteY0" fmla="*/ 0 h 4762500"/>
              <a:gd name="connsiteX1" fmla="*/ 3051953 w 3051953"/>
              <a:gd name="connsiteY1" fmla="*/ 0 h 4762500"/>
              <a:gd name="connsiteX2" fmla="*/ 3051953 w 3051953"/>
              <a:gd name="connsiteY2" fmla="*/ 4762500 h 4762500"/>
              <a:gd name="connsiteX3" fmla="*/ 0 w 3051953"/>
              <a:gd name="connsiteY3" fmla="*/ 476250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1953" h="4762500">
                <a:moveTo>
                  <a:pt x="0" y="0"/>
                </a:moveTo>
                <a:lnTo>
                  <a:pt x="3051953" y="0"/>
                </a:lnTo>
                <a:lnTo>
                  <a:pt x="3051953" y="4762500"/>
                </a:lnTo>
                <a:lnTo>
                  <a:pt x="0" y="4762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2120551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1CE4F21-56D4-42BB-B55D-A7D613378E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953000" y="1047750"/>
            <a:ext cx="3051953" cy="4762500"/>
          </a:xfrm>
          <a:custGeom>
            <a:avLst/>
            <a:gdLst>
              <a:gd name="connsiteX0" fmla="*/ 0 w 3051953"/>
              <a:gd name="connsiteY0" fmla="*/ 0 h 4762500"/>
              <a:gd name="connsiteX1" fmla="*/ 3051953 w 3051953"/>
              <a:gd name="connsiteY1" fmla="*/ 0 h 4762500"/>
              <a:gd name="connsiteX2" fmla="*/ 3051953 w 3051953"/>
              <a:gd name="connsiteY2" fmla="*/ 4762500 h 4762500"/>
              <a:gd name="connsiteX3" fmla="*/ 0 w 3051953"/>
              <a:gd name="connsiteY3" fmla="*/ 476250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1953" h="4762500">
                <a:moveTo>
                  <a:pt x="0" y="0"/>
                </a:moveTo>
                <a:lnTo>
                  <a:pt x="3051953" y="0"/>
                </a:lnTo>
                <a:lnTo>
                  <a:pt x="3051953" y="4762500"/>
                </a:lnTo>
                <a:lnTo>
                  <a:pt x="0" y="4762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293746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301A8-FFE5-48A5-9C5A-E759570631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81900" y="0"/>
            <a:ext cx="4610100" cy="6858000"/>
          </a:xfrm>
          <a:custGeom>
            <a:avLst/>
            <a:gdLst>
              <a:gd name="connsiteX0" fmla="*/ 0 w 1676400"/>
              <a:gd name="connsiteY0" fmla="*/ 0 h 2171700"/>
              <a:gd name="connsiteX1" fmla="*/ 1676400 w 1676400"/>
              <a:gd name="connsiteY1" fmla="*/ 0 h 2171700"/>
              <a:gd name="connsiteX2" fmla="*/ 1676400 w 1676400"/>
              <a:gd name="connsiteY2" fmla="*/ 2171700 h 2171700"/>
              <a:gd name="connsiteX3" fmla="*/ 0 w 1676400"/>
              <a:gd name="connsiteY3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400" h="2171700">
                <a:moveTo>
                  <a:pt x="0" y="0"/>
                </a:moveTo>
                <a:lnTo>
                  <a:pt x="1676400" y="0"/>
                </a:lnTo>
                <a:lnTo>
                  <a:pt x="1676400" y="2171700"/>
                </a:lnTo>
                <a:lnTo>
                  <a:pt x="0" y="2171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3322456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7A788-7873-4811-A626-1FCBD363A9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3676650"/>
          </a:xfrm>
          <a:custGeom>
            <a:avLst/>
            <a:gdLst>
              <a:gd name="connsiteX0" fmla="*/ 0 w 1676400"/>
              <a:gd name="connsiteY0" fmla="*/ 0 h 2171700"/>
              <a:gd name="connsiteX1" fmla="*/ 1676400 w 1676400"/>
              <a:gd name="connsiteY1" fmla="*/ 0 h 2171700"/>
              <a:gd name="connsiteX2" fmla="*/ 1676400 w 1676400"/>
              <a:gd name="connsiteY2" fmla="*/ 2171700 h 2171700"/>
              <a:gd name="connsiteX3" fmla="*/ 0 w 1676400"/>
              <a:gd name="connsiteY3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400" h="2171700">
                <a:moveTo>
                  <a:pt x="0" y="0"/>
                </a:moveTo>
                <a:lnTo>
                  <a:pt x="1676400" y="0"/>
                </a:lnTo>
                <a:lnTo>
                  <a:pt x="1676400" y="2171700"/>
                </a:lnTo>
                <a:lnTo>
                  <a:pt x="0" y="2171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2077559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1F8E628-DFE8-40ED-B01C-A8A24536455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2705100"/>
            <a:ext cx="12192000" cy="4152900"/>
          </a:xfrm>
          <a:custGeom>
            <a:avLst/>
            <a:gdLst>
              <a:gd name="connsiteX0" fmla="*/ 0 w 12192000"/>
              <a:gd name="connsiteY0" fmla="*/ 0 h 4152900"/>
              <a:gd name="connsiteX1" fmla="*/ 12192000 w 12192000"/>
              <a:gd name="connsiteY1" fmla="*/ 0 h 4152900"/>
              <a:gd name="connsiteX2" fmla="*/ 12192000 w 12192000"/>
              <a:gd name="connsiteY2" fmla="*/ 4152900 h 4152900"/>
              <a:gd name="connsiteX3" fmla="*/ 0 w 12192000"/>
              <a:gd name="connsiteY3" fmla="*/ 4152900 h 415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152900">
                <a:moveTo>
                  <a:pt x="0" y="0"/>
                </a:moveTo>
                <a:lnTo>
                  <a:pt x="12192000" y="0"/>
                </a:lnTo>
                <a:lnTo>
                  <a:pt x="12192000" y="4152900"/>
                </a:lnTo>
                <a:lnTo>
                  <a:pt x="0" y="4152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878410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FF97E71D-C5A1-4F84-97E9-7A2B17A32CA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304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5883385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89219F-97C1-4E83-93A5-D5AE86C24C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91D0747-F67E-4757-90F0-5A53CCCCEC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1999" cy="68753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733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5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78" r:id="rId2"/>
    <p:sldLayoutId id="2147483977" r:id="rId3"/>
    <p:sldLayoutId id="2147483976" r:id="rId4"/>
    <p:sldLayoutId id="2147483975" r:id="rId5"/>
    <p:sldLayoutId id="2147483973" r:id="rId6"/>
    <p:sldLayoutId id="2147483970" r:id="rId7"/>
    <p:sldLayoutId id="2147483966" r:id="rId8"/>
    <p:sldLayoutId id="2147483903" r:id="rId9"/>
    <p:sldLayoutId id="2147483889" r:id="rId10"/>
    <p:sldLayoutId id="2147483965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377E27-2D9E-4387-A1EF-D33747F852A0}"/>
              </a:ext>
            </a:extLst>
          </p:cNvPr>
          <p:cNvSpPr/>
          <p:nvPr/>
        </p:nvSpPr>
        <p:spPr>
          <a:xfrm>
            <a:off x="1" y="0"/>
            <a:ext cx="6095999" cy="6875362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2A98E-7D6B-438B-A894-B270C217C151}"/>
              </a:ext>
            </a:extLst>
          </p:cNvPr>
          <p:cNvSpPr txBox="1"/>
          <p:nvPr/>
        </p:nvSpPr>
        <p:spPr>
          <a:xfrm>
            <a:off x="-115149" y="1074509"/>
            <a:ext cx="30488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spc="800" dirty="0">
                <a:solidFill>
                  <a:schemeClr val="tx1">
                    <a:alpha val="6000"/>
                  </a:schemeClr>
                </a:solidFill>
              </a:rPr>
              <a:t>AB</a:t>
            </a:r>
          </a:p>
          <a:p>
            <a:r>
              <a:rPr lang="en-US" sz="10000" b="1" spc="800" dirty="0">
                <a:solidFill>
                  <a:schemeClr val="tx1">
                    <a:alpha val="6000"/>
                  </a:schemeClr>
                </a:solidFill>
              </a:rPr>
              <a:t>CD</a:t>
            </a:r>
          </a:p>
          <a:p>
            <a:r>
              <a:rPr lang="en-US" sz="10000" b="1" spc="800" dirty="0">
                <a:solidFill>
                  <a:schemeClr val="tx1">
                    <a:alpha val="6000"/>
                  </a:schemeClr>
                </a:solidFill>
              </a:rPr>
              <a:t>EF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798BE6-F4A0-4D3D-987D-CF2BB1336690}"/>
              </a:ext>
            </a:extLst>
          </p:cNvPr>
          <p:cNvGrpSpPr/>
          <p:nvPr/>
        </p:nvGrpSpPr>
        <p:grpSpPr>
          <a:xfrm>
            <a:off x="7628740" y="2981378"/>
            <a:ext cx="3774281" cy="1043523"/>
            <a:chOff x="5957888" y="2859613"/>
            <a:chExt cx="3774281" cy="10435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7C8DFB-A123-480B-8FF1-0773319F06AB}"/>
                </a:ext>
              </a:extLst>
            </p:cNvPr>
            <p:cNvSpPr txBox="1"/>
            <p:nvPr/>
          </p:nvSpPr>
          <p:spPr>
            <a:xfrm>
              <a:off x="5957888" y="2859613"/>
              <a:ext cx="37742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800" dirty="0" err="1" smtClean="0"/>
                <a:t>Vue</a:t>
              </a:r>
              <a:r>
                <a:rPr lang="en-US" sz="4000" b="1" spc="800" dirty="0"/>
                <a:t> </a:t>
              </a:r>
              <a:r>
                <a:rPr lang="en-US" sz="4000" b="1" spc="800" dirty="0" smtClean="0"/>
                <a:t>Basis</a:t>
              </a:r>
              <a:endParaRPr lang="en-US" sz="4000" b="1" spc="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6DBD1-84E3-42DD-A56F-6D15C1BA4E5A}"/>
                </a:ext>
              </a:extLst>
            </p:cNvPr>
            <p:cNvSpPr txBox="1"/>
            <p:nvPr/>
          </p:nvSpPr>
          <p:spPr>
            <a:xfrm>
              <a:off x="6028501" y="3626137"/>
              <a:ext cx="2390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pc="600" dirty="0"/>
                <a:t>PRESENTATION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50B2E1-6E1A-4382-93DD-03E20547B594}"/>
              </a:ext>
            </a:extLst>
          </p:cNvPr>
          <p:cNvSpPr txBox="1"/>
          <p:nvPr/>
        </p:nvSpPr>
        <p:spPr>
          <a:xfrm>
            <a:off x="1957252" y="2002577"/>
            <a:ext cx="343029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200"/>
              </a:lnSpc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bg1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基本介紹</a:t>
            </a:r>
            <a:endParaRPr lang="en-US" altLang="zh-TW" sz="2000" dirty="0" smtClean="0">
              <a:solidFill>
                <a:schemeClr val="bg1"/>
              </a:solidFill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457200" indent="-457200">
              <a:lnSpc>
                <a:spcPts val="2200"/>
              </a:lnSpc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bg1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基本使用</a:t>
            </a:r>
            <a:endParaRPr lang="en-US" altLang="zh-TW" sz="2000" dirty="0" smtClean="0">
              <a:solidFill>
                <a:schemeClr val="bg1"/>
              </a:solidFill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457200" indent="-457200">
              <a:lnSpc>
                <a:spcPts val="2200"/>
              </a:lnSpc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bg1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生命週期</a:t>
            </a:r>
            <a:endParaRPr lang="en-US" altLang="zh-TW" sz="2000" dirty="0" smtClean="0">
              <a:solidFill>
                <a:schemeClr val="bg1"/>
              </a:solidFill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457200" indent="-457200">
              <a:lnSpc>
                <a:spcPts val="2200"/>
              </a:lnSpc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bg1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父子層傳值</a:t>
            </a:r>
            <a:endParaRPr lang="en-US" altLang="zh-TW" sz="2000" dirty="0" smtClean="0">
              <a:solidFill>
                <a:schemeClr val="bg1"/>
              </a:solidFill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457200" indent="-457200">
              <a:lnSpc>
                <a:spcPts val="2200"/>
              </a:lnSpc>
              <a:buFont typeface="+mj-lt"/>
              <a:buAutoNum type="arabicPeriod"/>
            </a:pPr>
            <a:r>
              <a:rPr lang="en-US" altLang="zh-TW" sz="2000" dirty="0" err="1" smtClean="0">
                <a:solidFill>
                  <a:schemeClr val="bg1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Laravel</a:t>
            </a:r>
            <a:r>
              <a:rPr lang="zh-TW" altLang="en-US" sz="2000" dirty="0" smtClean="0">
                <a:solidFill>
                  <a:schemeClr val="bg1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altLang="zh-TW" sz="2000" dirty="0" err="1" smtClean="0">
                <a:solidFill>
                  <a:schemeClr val="bg1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Vue</a:t>
            </a:r>
            <a:endParaRPr lang="en-US" altLang="zh-TW" sz="2000" dirty="0" smtClean="0">
              <a:solidFill>
                <a:schemeClr val="bg1"/>
              </a:solidFill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914400" lvl="1" indent="-457200">
              <a:lnSpc>
                <a:spcPts val="22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000" dirty="0" smtClean="0">
                <a:solidFill>
                  <a:schemeClr val="bg1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基本檔案介紹及使用</a:t>
            </a:r>
            <a:endParaRPr lang="en-US" altLang="zh-TW" sz="2000" dirty="0" smtClean="0">
              <a:solidFill>
                <a:schemeClr val="bg1"/>
              </a:solidFill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914400" lvl="1" indent="-457200">
              <a:lnSpc>
                <a:spcPts val="22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000" dirty="0" smtClean="0">
                <a:solidFill>
                  <a:schemeClr val="bg1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詳細使用</a:t>
            </a:r>
            <a:endParaRPr lang="en-US" altLang="zh-TW" sz="2000" dirty="0" smtClean="0">
              <a:solidFill>
                <a:schemeClr val="bg1"/>
              </a:solidFill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457200" indent="-457200">
              <a:lnSpc>
                <a:spcPts val="2200"/>
              </a:lnSpc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bg1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資料下載</a:t>
            </a:r>
            <a:endParaRPr lang="en-US" altLang="zh-TW" sz="2000" dirty="0" smtClean="0">
              <a:solidFill>
                <a:schemeClr val="bg1"/>
              </a:solidFill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457200" indent="-457200">
              <a:lnSpc>
                <a:spcPts val="2200"/>
              </a:lnSpc>
              <a:buFont typeface="+mj-lt"/>
              <a:buAutoNum type="arabicPeriod"/>
            </a:pPr>
            <a:endParaRPr lang="en-US" altLang="zh-TW" sz="2000" dirty="0" smtClean="0">
              <a:solidFill>
                <a:schemeClr val="bg1"/>
              </a:solidFill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ts val="2200"/>
              </a:lnSpc>
            </a:pPr>
            <a:endParaRPr lang="en-US" sz="2000" dirty="0">
              <a:solidFill>
                <a:schemeClr val="bg1"/>
              </a:solidFill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0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515419-2505-4886-9078-BDBDAB9E6168}"/>
              </a:ext>
            </a:extLst>
          </p:cNvPr>
          <p:cNvSpPr txBox="1"/>
          <p:nvPr/>
        </p:nvSpPr>
        <p:spPr>
          <a:xfrm>
            <a:off x="434088" y="207344"/>
            <a:ext cx="102091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b="1" spc="300" dirty="0" err="1" smtClean="0"/>
              <a:t>Laravel</a:t>
            </a:r>
            <a:r>
              <a:rPr lang="en-US" altLang="zh-TW" sz="5000" b="1" spc="300" dirty="0" smtClean="0"/>
              <a:t> </a:t>
            </a:r>
            <a:r>
              <a:rPr lang="en-US" altLang="zh-TW" sz="5000" b="1" spc="300" dirty="0" err="1" smtClean="0"/>
              <a:t>Vue</a:t>
            </a:r>
            <a:r>
              <a:rPr lang="en-US" altLang="zh-TW" sz="5000" b="1" spc="300" dirty="0" smtClean="0"/>
              <a:t>-</a:t>
            </a:r>
            <a:r>
              <a:rPr lang="zh-TW" altLang="en-US" sz="5000" b="1" spc="300" dirty="0" smtClean="0"/>
              <a:t>詳細使用</a:t>
            </a:r>
            <a:r>
              <a:rPr lang="en-US" altLang="zh-TW" sz="5000" b="1" spc="300" dirty="0" smtClean="0"/>
              <a:t>(</a:t>
            </a:r>
            <a:r>
              <a:rPr lang="en-US" altLang="zh-TW" sz="5000" b="1" spc="300" dirty="0" err="1" smtClean="0"/>
              <a:t>api</a:t>
            </a:r>
            <a:r>
              <a:rPr lang="en-US" altLang="zh-TW" sz="5000" b="1" spc="300" dirty="0" smtClean="0"/>
              <a:t>)</a:t>
            </a:r>
            <a:endParaRPr lang="en-US" altLang="zh-TW" sz="5000" b="1" spc="3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88" y="1203750"/>
            <a:ext cx="6905825" cy="116761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88" y="2612781"/>
            <a:ext cx="4759668" cy="4223596"/>
          </a:xfrm>
          <a:prstGeom prst="rect">
            <a:avLst/>
          </a:prstGeom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434088" y="886606"/>
            <a:ext cx="2676266" cy="3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</a:t>
            </a:r>
            <a:r>
              <a:rPr 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pi.js</a:t>
            </a:r>
            <a:endParaRPr lang="en-US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346437" y="2333501"/>
            <a:ext cx="2676266" cy="3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200" b="1" dirty="0" err="1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EntertainmentComponent.vue</a:t>
            </a:r>
            <a:endParaRPr lang="en-US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3698" y="1619592"/>
            <a:ext cx="1359243" cy="179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2457092" y="1304552"/>
            <a:ext cx="2676266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TW" altLang="en-US" sz="16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若沒設定完整的</a:t>
            </a:r>
            <a:r>
              <a:rPr lang="en-US" altLang="zh-TW" sz="16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URL</a:t>
            </a:r>
            <a:r>
              <a:rPr lang="zh-TW" altLang="en-US" sz="16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則</a:t>
            </a:r>
            <a:r>
              <a:rPr lang="en-US" altLang="zh-TW" sz="16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root</a:t>
            </a:r>
            <a:r>
              <a:rPr lang="zh-TW" altLang="en-US" sz="16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會抓自己網站的</a:t>
            </a:r>
            <a:r>
              <a:rPr lang="en-US" altLang="zh-TW" sz="16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root</a:t>
            </a:r>
            <a:endParaRPr lang="en-US" sz="1600" b="1" dirty="0">
              <a:solidFill>
                <a:srgbClr val="FF0000"/>
              </a:solidFill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13936" y="5100079"/>
            <a:ext cx="1083276" cy="179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2484863" y="5167112"/>
            <a:ext cx="427758" cy="4571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3022703" y="4979881"/>
            <a:ext cx="4023614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Http://localhots/admin/api/test</a:t>
            </a:r>
            <a:endParaRPr lang="en-US" sz="1600" b="1" dirty="0">
              <a:solidFill>
                <a:srgbClr val="FF0000"/>
              </a:solidFill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4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5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515419-2505-4886-9078-BDBDAB9E6168}"/>
              </a:ext>
            </a:extLst>
          </p:cNvPr>
          <p:cNvSpPr txBox="1"/>
          <p:nvPr/>
        </p:nvSpPr>
        <p:spPr>
          <a:xfrm>
            <a:off x="434088" y="207344"/>
            <a:ext cx="102091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b="1" spc="300" dirty="0" err="1" smtClean="0"/>
              <a:t>Laravel</a:t>
            </a:r>
            <a:r>
              <a:rPr lang="en-US" altLang="zh-TW" sz="5000" b="1" spc="300" dirty="0" smtClean="0"/>
              <a:t> </a:t>
            </a:r>
            <a:r>
              <a:rPr lang="en-US" altLang="zh-TW" sz="5000" b="1" spc="300" dirty="0" err="1" smtClean="0"/>
              <a:t>Vue</a:t>
            </a:r>
            <a:r>
              <a:rPr lang="en-US" altLang="zh-TW" sz="5000" b="1" spc="300" dirty="0" smtClean="0"/>
              <a:t>-</a:t>
            </a:r>
            <a:r>
              <a:rPr lang="zh-TW" altLang="en-US" sz="5000" b="1" spc="300" dirty="0" smtClean="0"/>
              <a:t>詳細使用</a:t>
            </a:r>
            <a:r>
              <a:rPr lang="en-US" altLang="zh-TW" sz="5000" b="1" spc="300" dirty="0" smtClean="0"/>
              <a:t>(</a:t>
            </a:r>
            <a:r>
              <a:rPr lang="zh-TW" altLang="en-US" sz="5000" b="1" spc="300" dirty="0" smtClean="0"/>
              <a:t>語言包</a:t>
            </a:r>
            <a:r>
              <a:rPr lang="en-US" altLang="zh-TW" sz="5000" b="1" spc="300" dirty="0" smtClean="0"/>
              <a:t>)</a:t>
            </a:r>
            <a:endParaRPr lang="en-US" altLang="zh-TW" sz="5000" b="1" spc="3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30" y="2266432"/>
            <a:ext cx="2333625" cy="2590800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497230" y="1938995"/>
            <a:ext cx="2676266" cy="3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200" b="1" dirty="0" err="1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language.json</a:t>
            </a:r>
            <a:endParaRPr lang="en-US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321" y="1507653"/>
            <a:ext cx="4667250" cy="3990975"/>
          </a:xfrm>
          <a:prstGeom prst="rect">
            <a:avLst/>
          </a:prstGeom>
        </p:spPr>
      </p:pic>
      <p:sp>
        <p:nvSpPr>
          <p:cNvPr id="22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3968321" y="1157557"/>
            <a:ext cx="2676266" cy="3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200" b="1" dirty="0" err="1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EntertainmentComponent.vue</a:t>
            </a:r>
            <a:endParaRPr lang="en-US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6444206" y="1785748"/>
            <a:ext cx="2676266" cy="36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TW" altLang="en-US" sz="1600" b="1" dirty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語言</a:t>
            </a:r>
            <a:endParaRPr lang="en-US" sz="1600" b="1" dirty="0">
              <a:solidFill>
                <a:srgbClr val="FF0000"/>
              </a:solidFill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31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515419-2505-4886-9078-BDBDAB9E6168}"/>
              </a:ext>
            </a:extLst>
          </p:cNvPr>
          <p:cNvSpPr txBox="1"/>
          <p:nvPr/>
        </p:nvSpPr>
        <p:spPr>
          <a:xfrm>
            <a:off x="434088" y="207344"/>
            <a:ext cx="102091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b="1" spc="300" dirty="0" smtClean="0"/>
              <a:t>資料下載</a:t>
            </a:r>
            <a:endParaRPr lang="en-US" altLang="zh-TW" sz="5000" b="1" spc="300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15515419-2505-4886-9078-BDBDAB9E6168}"/>
              </a:ext>
            </a:extLst>
          </p:cNvPr>
          <p:cNvSpPr txBox="1"/>
          <p:nvPr/>
        </p:nvSpPr>
        <p:spPr>
          <a:xfrm>
            <a:off x="940714" y="2691051"/>
            <a:ext cx="105428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b="1" spc="300" dirty="0" smtClean="0"/>
              <a:t>技術處</a:t>
            </a:r>
            <a:r>
              <a:rPr lang="en-US" altLang="zh-TW" sz="5000" b="1" spc="300" dirty="0" smtClean="0"/>
              <a:t>-&gt;</a:t>
            </a:r>
            <a:r>
              <a:rPr lang="zh-TW" altLang="en-US" sz="5000" b="1" spc="300" dirty="0" smtClean="0"/>
              <a:t>技術處共用</a:t>
            </a:r>
            <a:r>
              <a:rPr lang="en-US" altLang="zh-TW" sz="5000" b="1" spc="300" dirty="0" smtClean="0"/>
              <a:t>-&gt;</a:t>
            </a:r>
            <a:r>
              <a:rPr lang="zh-TW" altLang="en-US" sz="5000" b="1" spc="300" dirty="0" smtClean="0"/>
              <a:t>教育訓練</a:t>
            </a:r>
            <a:r>
              <a:rPr lang="en-US" altLang="zh-TW" sz="5000" b="1" spc="300" dirty="0" smtClean="0"/>
              <a:t>-&gt;Vue.js Share</a:t>
            </a:r>
            <a:endParaRPr lang="en-US" altLang="zh-TW" sz="5000" b="1" spc="300" dirty="0"/>
          </a:p>
        </p:txBody>
      </p:sp>
    </p:spTree>
    <p:extLst>
      <p:ext uri="{BB962C8B-B14F-4D97-AF65-F5344CB8AC3E}">
        <p14:creationId xmlns:p14="http://schemas.microsoft.com/office/powerpoint/2010/main" val="229406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7D3C4C7-888F-48F0-9C10-220DD8BF9EF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7705" b="7705"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C2C4AFC-82D4-4645-99C6-2740FF44C5FF}"/>
              </a:ext>
            </a:extLst>
          </p:cNvPr>
          <p:cNvSpPr/>
          <p:nvPr/>
        </p:nvSpPr>
        <p:spPr>
          <a:xfrm>
            <a:off x="1" y="0"/>
            <a:ext cx="12191999" cy="6875362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3A50404-DC8A-44CD-AAF5-95DA9B911CBE}"/>
              </a:ext>
            </a:extLst>
          </p:cNvPr>
          <p:cNvGrpSpPr/>
          <p:nvPr/>
        </p:nvGrpSpPr>
        <p:grpSpPr>
          <a:xfrm>
            <a:off x="4781550" y="2811489"/>
            <a:ext cx="2628900" cy="1235020"/>
            <a:chOff x="4781550" y="2332478"/>
            <a:chExt cx="2628900" cy="1235020"/>
          </a:xfrm>
        </p:grpSpPr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250327B1-6667-4FB1-9933-EBCC29994E0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781550" y="3429000"/>
              <a:ext cx="2628900" cy="12700"/>
            </a:xfrm>
            <a:prstGeom prst="bentConnector5">
              <a:avLst>
                <a:gd name="adj1" fmla="val -8696"/>
                <a:gd name="adj2" fmla="val 12150000"/>
                <a:gd name="adj3" fmla="val 108696"/>
              </a:avLst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634CDB-95EB-455B-9535-D092F5105B8A}"/>
                </a:ext>
              </a:extLst>
            </p:cNvPr>
            <p:cNvSpPr txBox="1"/>
            <p:nvPr/>
          </p:nvSpPr>
          <p:spPr>
            <a:xfrm>
              <a:off x="4900872" y="2332478"/>
              <a:ext cx="239025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 smtClean="0">
                  <a:solidFill>
                    <a:schemeClr val="bg1"/>
                  </a:solidFill>
                </a:rPr>
                <a:t>THE</a:t>
              </a:r>
              <a:r>
                <a:rPr lang="zh-TW" altLang="en-US" sz="3500" b="1" dirty="0" smtClean="0">
                  <a:solidFill>
                    <a:schemeClr val="bg1"/>
                  </a:solidFill>
                </a:rPr>
                <a:t> </a:t>
              </a:r>
              <a:r>
                <a:rPr lang="en-US" sz="3500" b="1" dirty="0" smtClean="0">
                  <a:solidFill>
                    <a:schemeClr val="bg1"/>
                  </a:solidFill>
                </a:rPr>
                <a:t>END</a:t>
              </a:r>
              <a:endParaRPr lang="en-US" sz="35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92EBD2F-E9D7-4594-8817-0B49AB9C716D}"/>
                </a:ext>
              </a:extLst>
            </p:cNvPr>
            <p:cNvSpPr txBox="1"/>
            <p:nvPr/>
          </p:nvSpPr>
          <p:spPr>
            <a:xfrm>
              <a:off x="4900871" y="3290499"/>
              <a:ext cx="2390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pc="600" dirty="0">
                  <a:solidFill>
                    <a:schemeClr val="bg1"/>
                  </a:solidFill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39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515419-2505-4886-9078-BDBDAB9E6168}"/>
              </a:ext>
            </a:extLst>
          </p:cNvPr>
          <p:cNvSpPr txBox="1"/>
          <p:nvPr/>
        </p:nvSpPr>
        <p:spPr>
          <a:xfrm>
            <a:off x="434088" y="207344"/>
            <a:ext cx="40241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b="1" spc="300" dirty="0"/>
              <a:t>基本</a:t>
            </a:r>
            <a:r>
              <a:rPr lang="zh-TW" altLang="en-US" sz="5000" b="1" spc="300" dirty="0" smtClean="0"/>
              <a:t>介紹</a:t>
            </a:r>
            <a:endParaRPr lang="en-US" sz="5000" b="1" spc="3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B2DBAB-C6C0-4E54-95C7-35AE1C7E65B9}"/>
              </a:ext>
            </a:extLst>
          </p:cNvPr>
          <p:cNvGrpSpPr/>
          <p:nvPr/>
        </p:nvGrpSpPr>
        <p:grpSpPr>
          <a:xfrm>
            <a:off x="491745" y="1234022"/>
            <a:ext cx="7737850" cy="4010261"/>
            <a:chOff x="757413" y="1909525"/>
            <a:chExt cx="4065156" cy="40102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4EBA20-DC01-4E3F-BB9C-7D59D3AEF9ED}"/>
                </a:ext>
              </a:extLst>
            </p:cNvPr>
            <p:cNvSpPr txBox="1"/>
            <p:nvPr/>
          </p:nvSpPr>
          <p:spPr>
            <a:xfrm>
              <a:off x="757413" y="1909525"/>
              <a:ext cx="3882541" cy="1189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en-US" altLang="zh-TW" sz="1050" dirty="0"/>
                <a:t>Vue.js </a:t>
              </a:r>
              <a:r>
                <a:rPr lang="zh-TW" altLang="en-US" sz="1050" dirty="0"/>
                <a:t>是一套以視圖 </a:t>
              </a:r>
              <a:r>
                <a:rPr lang="en-US" altLang="zh-TW" sz="1050" dirty="0"/>
                <a:t>(View) </a:t>
              </a:r>
              <a:r>
                <a:rPr lang="zh-TW" altLang="en-US" sz="1050" dirty="0"/>
                <a:t>層為基礎發展的 </a:t>
              </a:r>
              <a:r>
                <a:rPr lang="en-US" altLang="zh-TW" sz="1050" dirty="0"/>
                <a:t>JavaScript library</a:t>
              </a:r>
              <a:r>
                <a:rPr lang="zh-TW" altLang="en-US" sz="1050" dirty="0"/>
                <a:t>。 </a:t>
              </a:r>
              <a:endParaRPr lang="en-US" altLang="zh-TW" sz="1050" dirty="0" smtClean="0"/>
            </a:p>
            <a:p>
              <a:pPr>
                <a:lnSpc>
                  <a:spcPts val="2200"/>
                </a:lnSpc>
              </a:pPr>
              <a:r>
                <a:rPr lang="zh-TW" altLang="en-US" sz="1050" dirty="0" smtClean="0"/>
                <a:t>與其</a:t>
              </a:r>
              <a:r>
                <a:rPr lang="zh-TW" altLang="en-US" sz="1050" dirty="0"/>
                <a:t>他前端框架</a:t>
              </a:r>
              <a:r>
                <a:rPr lang="en-US" altLang="zh-TW" sz="1050" dirty="0"/>
                <a:t>/</a:t>
              </a:r>
              <a:r>
                <a:rPr lang="zh-TW" altLang="en-US" sz="1050" dirty="0"/>
                <a:t>函式庫不同的是，</a:t>
              </a:r>
              <a:r>
                <a:rPr lang="en-US" altLang="zh-TW" sz="1050" dirty="0"/>
                <a:t>Vue.js </a:t>
              </a:r>
              <a:r>
                <a:rPr lang="zh-TW" altLang="en-US" sz="1050" dirty="0"/>
                <a:t>的目標是透過簡單的 </a:t>
              </a:r>
              <a:r>
                <a:rPr lang="en-US" altLang="zh-TW" sz="1050" dirty="0"/>
                <a:t>API </a:t>
              </a:r>
              <a:r>
                <a:rPr lang="zh-TW" altLang="en-US" sz="1050" dirty="0"/>
                <a:t>提供開發者實作資料綁定與操作網頁上的組件， 同時也因為 </a:t>
              </a:r>
              <a:r>
                <a:rPr lang="en-US" altLang="zh-TW" sz="1050" dirty="0"/>
                <a:t>Vue.js </a:t>
              </a:r>
              <a:r>
                <a:rPr lang="zh-TW" altLang="en-US" sz="1050" dirty="0"/>
                <a:t>的核心只把焦點關注在 </a:t>
              </a:r>
              <a:r>
                <a:rPr lang="en-US" altLang="zh-TW" sz="1050" dirty="0"/>
                <a:t>View </a:t>
              </a:r>
              <a:r>
                <a:rPr lang="zh-TW" altLang="en-US" sz="1050" dirty="0"/>
                <a:t>層級上，遂能夠輕易地與其他 </a:t>
              </a:r>
              <a:r>
                <a:rPr lang="en-US" altLang="zh-TW" sz="1050" dirty="0"/>
                <a:t>JavaScript </a:t>
              </a:r>
              <a:r>
                <a:rPr lang="zh-TW" altLang="en-US" sz="1050" dirty="0"/>
                <a:t>函式庫、前端開發工具鍊等整合使用，成為一套完整的前端開發</a:t>
              </a:r>
              <a:r>
                <a:rPr lang="zh-TW" altLang="en-US" sz="1050" dirty="0" smtClean="0"/>
                <a:t>方案。</a:t>
              </a:r>
              <a:endParaRPr lang="en-US" sz="1050" i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BC582D9-3DCD-425A-804A-E749C0BBF863}"/>
                </a:ext>
              </a:extLst>
            </p:cNvPr>
            <p:cNvGrpSpPr/>
            <p:nvPr/>
          </p:nvGrpSpPr>
          <p:grpSpPr>
            <a:xfrm>
              <a:off x="3291681" y="5704342"/>
              <a:ext cx="1530888" cy="215444"/>
              <a:chOff x="2177935" y="2811869"/>
              <a:chExt cx="1530888" cy="21544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160B70-37E4-4488-B754-58EAF42861E3}"/>
                  </a:ext>
                </a:extLst>
              </p:cNvPr>
              <p:cNvSpPr txBox="1"/>
              <p:nvPr/>
            </p:nvSpPr>
            <p:spPr>
              <a:xfrm>
                <a:off x="2177935" y="2811869"/>
                <a:ext cx="424771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800" dirty="0">
                    <a:solidFill>
                      <a:schemeClr val="bg1"/>
                    </a:solidFill>
                    <a:latin typeface="Montserrat "/>
                    <a:ea typeface="Montserrat Black" charset="0"/>
                    <a:cs typeface="Montserrat Black" charset="0"/>
                  </a:rPr>
                  <a:t>60%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DC9C95-8A9C-4969-8D27-5071BEED7A08}"/>
                  </a:ext>
                </a:extLst>
              </p:cNvPr>
              <p:cNvSpPr txBox="1"/>
              <p:nvPr/>
            </p:nvSpPr>
            <p:spPr>
              <a:xfrm>
                <a:off x="3284052" y="2811869"/>
                <a:ext cx="424771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800" dirty="0">
                    <a:solidFill>
                      <a:schemeClr val="bg1"/>
                    </a:solidFill>
                    <a:latin typeface="Montserrat "/>
                    <a:ea typeface="Montserrat Black" charset="0"/>
                    <a:cs typeface="Montserrat Black" charset="0"/>
                  </a:rPr>
                  <a:t>40%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59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515419-2505-4886-9078-BDBDAB9E6168}"/>
              </a:ext>
            </a:extLst>
          </p:cNvPr>
          <p:cNvSpPr txBox="1"/>
          <p:nvPr/>
        </p:nvSpPr>
        <p:spPr>
          <a:xfrm>
            <a:off x="434088" y="207344"/>
            <a:ext cx="5184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b="1" spc="300" dirty="0" smtClean="0"/>
              <a:t>基本</a:t>
            </a:r>
            <a:r>
              <a:rPr lang="zh-TW" altLang="en-US" sz="5000" b="1" spc="300" smtClean="0"/>
              <a:t>使用</a:t>
            </a:r>
            <a:r>
              <a:rPr lang="en-US" altLang="zh-TW" sz="5000" b="1" spc="300" dirty="0" smtClean="0"/>
              <a:t>(</a:t>
            </a:r>
            <a:r>
              <a:rPr lang="zh-TW" altLang="en-US" sz="5000" b="1" spc="300" dirty="0" smtClean="0"/>
              <a:t>參數</a:t>
            </a:r>
            <a:r>
              <a:rPr lang="en-US" altLang="zh-TW" sz="5000" b="1" spc="300" dirty="0" smtClean="0"/>
              <a:t>)</a:t>
            </a:r>
            <a:endParaRPr lang="en-US" altLang="zh-TW" sz="5000" b="1" spc="300" dirty="0"/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7465035" y="1067317"/>
            <a:ext cx="472696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el: 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掛載區域</a:t>
            </a:r>
            <a:endParaRPr lang="en-US" altLang="zh-TW" sz="1200" b="1" dirty="0" smtClean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</a:t>
            </a:r>
            <a:r>
              <a:rPr 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ata: 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此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DOM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的預設資料</a:t>
            </a:r>
            <a:endParaRPr lang="en-US" altLang="zh-TW" sz="1200" b="1" dirty="0" smtClean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props: 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父層傳入資料</a:t>
            </a:r>
            <a:endParaRPr lang="en-US" altLang="zh-TW" sz="1200" b="1" dirty="0" smtClean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methods: 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此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DOM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預設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function</a:t>
            </a:r>
          </a:p>
          <a:p>
            <a:pPr>
              <a:lnSpc>
                <a:spcPts val="2200"/>
              </a:lnSpc>
            </a:pPr>
            <a:r>
              <a:rPr 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watch: 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監聽器，監聽特定資料是否有變化</a:t>
            </a:r>
            <a:endParaRPr lang="en-US" altLang="zh-TW" sz="1200" b="1" dirty="0" smtClean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computed: 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計算器，類似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data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與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methods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的結合，如圖，若拿取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US" altLang="zh-TW" sz="1200" b="1" dirty="0" err="1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fullName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則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computed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會執行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get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方法回傳計算後的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數值，若如圖中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watch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執行函式，賦予</a:t>
            </a:r>
            <a:r>
              <a:rPr lang="en-US" altLang="zh-TW" sz="1200" b="1" dirty="0" err="1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fullName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數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值，則會執行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set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方法，執行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set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內容</a:t>
            </a:r>
            <a:endParaRPr lang="en-US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561" y="1069118"/>
            <a:ext cx="3448754" cy="143985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88" y="1069118"/>
            <a:ext cx="3448531" cy="57348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562" y="2654713"/>
            <a:ext cx="3448754" cy="40587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5729449" y="2770042"/>
            <a:ext cx="1602227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b="1" dirty="0" smtClean="0">
                <a:solidFill>
                  <a:srgbClr val="00B05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Computed</a:t>
            </a:r>
            <a:r>
              <a:rPr lang="zh-TW" altLang="en-US" sz="1600" b="1" dirty="0" smtClean="0">
                <a:solidFill>
                  <a:srgbClr val="00B05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解說</a:t>
            </a:r>
            <a:endParaRPr lang="en-US" sz="1600" b="1" dirty="0">
              <a:solidFill>
                <a:srgbClr val="00B050"/>
              </a:solidFill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760" y="3644236"/>
            <a:ext cx="2000846" cy="3172574"/>
          </a:xfrm>
          <a:prstGeom prst="rect">
            <a:avLst/>
          </a:prstGeom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8802778" y="3708122"/>
            <a:ext cx="1602227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TW" sz="1600" b="1" dirty="0" smtClean="0">
                <a:solidFill>
                  <a:srgbClr val="00B05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watch</a:t>
            </a:r>
            <a:r>
              <a:rPr lang="zh-TW" altLang="en-US" sz="1600" b="1" dirty="0" smtClean="0">
                <a:solidFill>
                  <a:srgbClr val="00B05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解說</a:t>
            </a:r>
            <a:endParaRPr lang="en-US" sz="1600" b="1" dirty="0">
              <a:solidFill>
                <a:srgbClr val="00B050"/>
              </a:solidFill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3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515419-2505-4886-9078-BDBDAB9E6168}"/>
              </a:ext>
            </a:extLst>
          </p:cNvPr>
          <p:cNvSpPr txBox="1"/>
          <p:nvPr/>
        </p:nvSpPr>
        <p:spPr>
          <a:xfrm>
            <a:off x="434088" y="207344"/>
            <a:ext cx="65598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b="1" spc="300" dirty="0" smtClean="0"/>
              <a:t>基本使用</a:t>
            </a:r>
            <a:r>
              <a:rPr lang="en-US" altLang="zh-TW" sz="5000" b="1" spc="300" dirty="0" smtClean="0"/>
              <a:t>(</a:t>
            </a:r>
            <a:r>
              <a:rPr lang="zh-TW" altLang="en-US" sz="5000" b="1" spc="300" dirty="0" smtClean="0"/>
              <a:t>模板語法</a:t>
            </a:r>
            <a:r>
              <a:rPr lang="en-US" altLang="zh-TW" sz="5000" b="1" spc="300" dirty="0" smtClean="0"/>
              <a:t>)</a:t>
            </a:r>
            <a:endParaRPr lang="en-US" altLang="zh-TW" sz="5000" b="1" spc="300" dirty="0"/>
          </a:p>
        </p:txBody>
      </p:sp>
      <p:grpSp>
        <p:nvGrpSpPr>
          <p:cNvPr id="13" name="Group 24">
            <a:extLst>
              <a:ext uri="{FF2B5EF4-FFF2-40B4-BE49-F238E27FC236}">
                <a16:creationId xmlns:a16="http://schemas.microsoft.com/office/drawing/2014/main" id="{2BC582D9-3DCD-425A-804A-E749C0BBF863}"/>
              </a:ext>
            </a:extLst>
          </p:cNvPr>
          <p:cNvGrpSpPr/>
          <p:nvPr/>
        </p:nvGrpSpPr>
        <p:grpSpPr>
          <a:xfrm>
            <a:off x="9278021" y="4863935"/>
            <a:ext cx="2913980" cy="215444"/>
            <a:chOff x="2177935" y="2811869"/>
            <a:chExt cx="1530888" cy="215444"/>
          </a:xfrm>
        </p:grpSpPr>
        <p:sp>
          <p:nvSpPr>
            <p:cNvPr id="14" name="TextBox 29">
              <a:extLst>
                <a:ext uri="{FF2B5EF4-FFF2-40B4-BE49-F238E27FC236}">
                  <a16:creationId xmlns:a16="http://schemas.microsoft.com/office/drawing/2014/main" id="{B5160B70-37E4-4488-B754-58EAF42861E3}"/>
                </a:ext>
              </a:extLst>
            </p:cNvPr>
            <p:cNvSpPr txBox="1"/>
            <p:nvPr/>
          </p:nvSpPr>
          <p:spPr>
            <a:xfrm>
              <a:off x="2177935" y="2811869"/>
              <a:ext cx="42477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Montserrat "/>
                  <a:ea typeface="Montserrat Black" charset="0"/>
                  <a:cs typeface="Montserrat Black" charset="0"/>
                </a:rPr>
                <a:t>60%</a:t>
              </a:r>
            </a:p>
          </p:txBody>
        </p:sp>
        <p:sp>
          <p:nvSpPr>
            <p:cNvPr id="15" name="TextBox 30">
              <a:extLst>
                <a:ext uri="{FF2B5EF4-FFF2-40B4-BE49-F238E27FC236}">
                  <a16:creationId xmlns:a16="http://schemas.microsoft.com/office/drawing/2014/main" id="{D4DC9C95-8A9C-4969-8D27-5071BEED7A08}"/>
                </a:ext>
              </a:extLst>
            </p:cNvPr>
            <p:cNvSpPr txBox="1"/>
            <p:nvPr/>
          </p:nvSpPr>
          <p:spPr>
            <a:xfrm>
              <a:off x="3284052" y="2811869"/>
              <a:ext cx="42477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Montserrat "/>
                  <a:ea typeface="Montserrat Black" charset="0"/>
                  <a:cs typeface="Montserrat Black" charset="0"/>
                </a:rPr>
                <a:t>40%</a:t>
              </a:r>
            </a:p>
          </p:txBody>
        </p:sp>
      </p:grpSp>
      <p:sp>
        <p:nvSpPr>
          <p:cNvPr id="16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7465035" y="1067317"/>
            <a:ext cx="4819798" cy="319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</a:t>
            </a:r>
            <a:r>
              <a:rPr 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-model: 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綁定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DOM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內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data(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雙向綁定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sz="1200" b="1" dirty="0" err="1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v-on:click</a:t>
            </a:r>
            <a:r>
              <a:rPr 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 </a:t>
            </a:r>
            <a:r>
              <a:rPr lang="en-US" sz="1200" b="1" dirty="0" err="1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vue</a:t>
            </a:r>
            <a:r>
              <a:rPr 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1200" b="1" dirty="0" err="1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onclick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事件</a:t>
            </a:r>
            <a:endParaRPr lang="en-US" altLang="zh-TW" sz="1200" b="1" dirty="0" smtClean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</a:t>
            </a:r>
            <a:r>
              <a:rPr 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-for: </a:t>
            </a:r>
            <a:r>
              <a:rPr lang="en-US" altLang="zh-TW" sz="1200" b="1" dirty="0" err="1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vue</a:t>
            </a:r>
            <a:r>
              <a:rPr lang="en-US" altLang="zh-TW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for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事件</a:t>
            </a:r>
            <a:endParaRPr lang="en-US" sz="1200" b="1" dirty="0" smtClean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</a:t>
            </a:r>
            <a:r>
              <a:rPr 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-if: 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綁定布林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data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與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v-else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搭配</a:t>
            </a:r>
            <a:endParaRPr lang="en-US" altLang="zh-TW" sz="1200" b="1" dirty="0" smtClean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v-else: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綁定布林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data</a:t>
            </a:r>
            <a:r>
              <a:rPr lang="zh-TW" altLang="en-US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與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v-if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搭配</a:t>
            </a:r>
            <a:endParaRPr lang="en-US" altLang="zh-TW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v-show:</a:t>
            </a:r>
            <a:r>
              <a:rPr lang="zh-TW" altLang="en-US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綁定布林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data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，決定此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TAG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是否顯示</a:t>
            </a:r>
            <a:endParaRPr lang="en-US" altLang="zh-TW" sz="1200" b="1" dirty="0" smtClean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200" b="1" dirty="0" err="1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v-bind:attribute</a:t>
            </a:r>
            <a:r>
              <a:rPr 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將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JS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attribute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綁定到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DOM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的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data</a:t>
            </a:r>
            <a:endParaRPr lang="en-US" sz="1200" b="1" dirty="0" smtClean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.prevent: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防止預設事件執行</a:t>
            </a:r>
            <a:endParaRPr lang="en-US" altLang="zh-TW" sz="1200" b="1" dirty="0" smtClean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ts val="2200"/>
              </a:lnSpc>
            </a:pPr>
            <a:endParaRPr lang="en-US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ts val="2200"/>
              </a:lnSpc>
            </a:pP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補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在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false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情況下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v-if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是真的沒有產生此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tag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，但是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v-show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會產 生但不顯示</a:t>
            </a:r>
            <a:endParaRPr lang="en-US" altLang="zh-TW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88" y="1067317"/>
            <a:ext cx="3448754" cy="26193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456" y="1069118"/>
            <a:ext cx="345496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2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515419-2505-4886-9078-BDBDAB9E6168}"/>
              </a:ext>
            </a:extLst>
          </p:cNvPr>
          <p:cNvSpPr txBox="1"/>
          <p:nvPr/>
        </p:nvSpPr>
        <p:spPr>
          <a:xfrm>
            <a:off x="434088" y="207344"/>
            <a:ext cx="65598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b="1" spc="300" dirty="0" smtClean="0"/>
              <a:t>生命週期</a:t>
            </a:r>
            <a:endParaRPr lang="en-US" altLang="zh-TW" sz="5000" b="1" spc="300" dirty="0"/>
          </a:p>
        </p:txBody>
      </p:sp>
      <p:grpSp>
        <p:nvGrpSpPr>
          <p:cNvPr id="13" name="Group 24">
            <a:extLst>
              <a:ext uri="{FF2B5EF4-FFF2-40B4-BE49-F238E27FC236}">
                <a16:creationId xmlns:a16="http://schemas.microsoft.com/office/drawing/2014/main" id="{2BC582D9-3DCD-425A-804A-E749C0BBF863}"/>
              </a:ext>
            </a:extLst>
          </p:cNvPr>
          <p:cNvGrpSpPr/>
          <p:nvPr/>
        </p:nvGrpSpPr>
        <p:grpSpPr>
          <a:xfrm>
            <a:off x="9278021" y="4863935"/>
            <a:ext cx="2913980" cy="215444"/>
            <a:chOff x="2177935" y="2811869"/>
            <a:chExt cx="1530888" cy="215444"/>
          </a:xfrm>
        </p:grpSpPr>
        <p:sp>
          <p:nvSpPr>
            <p:cNvPr id="14" name="TextBox 29">
              <a:extLst>
                <a:ext uri="{FF2B5EF4-FFF2-40B4-BE49-F238E27FC236}">
                  <a16:creationId xmlns:a16="http://schemas.microsoft.com/office/drawing/2014/main" id="{B5160B70-37E4-4488-B754-58EAF42861E3}"/>
                </a:ext>
              </a:extLst>
            </p:cNvPr>
            <p:cNvSpPr txBox="1"/>
            <p:nvPr/>
          </p:nvSpPr>
          <p:spPr>
            <a:xfrm>
              <a:off x="2177935" y="2811869"/>
              <a:ext cx="42477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Montserrat "/>
                  <a:ea typeface="Montserrat Black" charset="0"/>
                  <a:cs typeface="Montserrat Black" charset="0"/>
                </a:rPr>
                <a:t>60%</a:t>
              </a:r>
            </a:p>
          </p:txBody>
        </p:sp>
        <p:sp>
          <p:nvSpPr>
            <p:cNvPr id="15" name="TextBox 30">
              <a:extLst>
                <a:ext uri="{FF2B5EF4-FFF2-40B4-BE49-F238E27FC236}">
                  <a16:creationId xmlns:a16="http://schemas.microsoft.com/office/drawing/2014/main" id="{D4DC9C95-8A9C-4969-8D27-5071BEED7A08}"/>
                </a:ext>
              </a:extLst>
            </p:cNvPr>
            <p:cNvSpPr txBox="1"/>
            <p:nvPr/>
          </p:nvSpPr>
          <p:spPr>
            <a:xfrm>
              <a:off x="3284052" y="2811869"/>
              <a:ext cx="42477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Montserrat "/>
                  <a:ea typeface="Montserrat Black" charset="0"/>
                  <a:cs typeface="Montserrat Black" charset="0"/>
                </a:rPr>
                <a:t>40%</a:t>
              </a:r>
            </a:p>
          </p:txBody>
        </p:sp>
      </p:grpSp>
      <p:sp>
        <p:nvSpPr>
          <p:cNvPr id="16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3439411" y="3986623"/>
            <a:ext cx="8579594" cy="2607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200" b="1" dirty="0" err="1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beforCreate</a:t>
            </a:r>
            <a:r>
              <a:rPr lang="en-US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 </a:t>
            </a:r>
            <a:r>
              <a:rPr lang="zh-TW" altLang="zh-TW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在實例創建時，內部初始化後外部初始化前執行</a:t>
            </a:r>
            <a:r>
              <a:rPr lang="en-US" altLang="zh-TW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 </a:t>
            </a:r>
          </a:p>
          <a:p>
            <a:pPr>
              <a:lnSpc>
                <a:spcPts val="2200"/>
              </a:lnSpc>
            </a:pPr>
            <a:r>
              <a:rPr lang="en-US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created: </a:t>
            </a:r>
            <a:r>
              <a:rPr lang="zh-TW" altLang="zh-TW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在實例創建時，內部初始化及外部初始化後</a:t>
            </a:r>
            <a:r>
              <a:rPr lang="zh-TW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執行</a:t>
            </a:r>
            <a:r>
              <a:rPr lang="en-US" altLang="zh-TW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(call </a:t>
            </a:r>
            <a:r>
              <a:rPr lang="en-US" altLang="zh-TW" sz="1200" b="1" dirty="0" err="1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api</a:t>
            </a:r>
            <a:r>
              <a:rPr lang="zh-TW" altLang="en-US" sz="1200" b="1" dirty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主要在此</a:t>
            </a:r>
            <a:r>
              <a:rPr lang="zh-TW" altLang="en-US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週期</a:t>
            </a:r>
            <a:r>
              <a:rPr lang="en-US" altLang="zh-TW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)</a:t>
            </a:r>
            <a:endParaRPr lang="en-US" altLang="zh-TW" sz="1200" b="1" dirty="0">
              <a:solidFill>
                <a:srgbClr val="FF0000"/>
              </a:solidFill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altLang="zh-TW" sz="1200" b="1" dirty="0" err="1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beforMount</a:t>
            </a:r>
            <a:r>
              <a:rPr lang="en-US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 </a:t>
            </a:r>
            <a:r>
              <a:rPr lang="zh-TW" altLang="zh-TW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在實例準備渲染頁面前執行</a:t>
            </a:r>
            <a:r>
              <a:rPr lang="en-US" altLang="zh-TW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                             </a:t>
            </a:r>
            <a:endParaRPr lang="en-US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altLang="zh-TW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mounted</a:t>
            </a:r>
            <a:r>
              <a:rPr lang="en-US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 </a:t>
            </a:r>
            <a:r>
              <a:rPr lang="zh-TW" altLang="zh-TW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在頁面渲染後</a:t>
            </a:r>
            <a:r>
              <a:rPr lang="zh-TW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執行</a:t>
            </a:r>
            <a:endParaRPr lang="en-US" altLang="zh-TW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altLang="zh-TW" sz="1200" b="1" dirty="0" err="1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beforeDestroy</a:t>
            </a:r>
            <a:r>
              <a:rPr lang="en-US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 </a:t>
            </a:r>
            <a:r>
              <a:rPr lang="zh-TW" altLang="zh-TW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在實例刪除前執行</a:t>
            </a:r>
            <a:endParaRPr lang="en-US" altLang="zh-TW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altLang="zh-TW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destroyed</a:t>
            </a:r>
            <a:r>
              <a:rPr lang="en-US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 </a:t>
            </a:r>
            <a:r>
              <a:rPr lang="zh-TW" altLang="zh-TW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在實例刪除後執行</a:t>
            </a:r>
            <a:endParaRPr lang="en-US" altLang="zh-TW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altLang="zh-TW" sz="1200" b="1" dirty="0" err="1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beforeUpdate</a:t>
            </a:r>
            <a:r>
              <a:rPr lang="en-US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 </a:t>
            </a:r>
            <a:r>
              <a:rPr lang="zh-TW" altLang="zh-TW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在實例更新數據前執行</a:t>
            </a:r>
            <a:endParaRPr lang="en-US" altLang="zh-TW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altLang="zh-TW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updated</a:t>
            </a:r>
            <a:r>
              <a:rPr lang="en-US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 </a:t>
            </a:r>
            <a:r>
              <a:rPr lang="zh-TW" altLang="zh-TW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在實例更新數據後</a:t>
            </a:r>
            <a:r>
              <a:rPr lang="zh-TW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執行</a:t>
            </a:r>
            <a:r>
              <a:rPr lang="en-US" altLang="zh-TW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(</a:t>
            </a:r>
            <a:r>
              <a:rPr lang="zh-TW" altLang="en-US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若能寫在這就不要寫在</a:t>
            </a:r>
            <a:r>
              <a:rPr lang="en-US" altLang="zh-TW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Watch)</a:t>
            </a:r>
          </a:p>
          <a:p>
            <a:pPr>
              <a:lnSpc>
                <a:spcPts val="2200"/>
              </a:lnSpc>
            </a:pPr>
            <a:r>
              <a:rPr lang="en-US" altLang="zh-TW" sz="1200" b="1" dirty="0" err="1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errorCaptured</a:t>
            </a:r>
            <a:r>
              <a:rPr lang="en-US" altLang="zh-TW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 </a:t>
            </a:r>
            <a:r>
              <a:rPr lang="zh-TW" altLang="zh-TW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在子組件捕獲錯誤訊息時調用</a:t>
            </a:r>
            <a:endParaRPr lang="en-US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052" name="Picture 4" descr="Vue 生命週期(Lifecycle) | roi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51" y="744417"/>
            <a:ext cx="5620654" cy="33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20" y="1061034"/>
            <a:ext cx="2743200" cy="553271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831" y="1330221"/>
            <a:ext cx="3224520" cy="23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515419-2505-4886-9078-BDBDAB9E6168}"/>
              </a:ext>
            </a:extLst>
          </p:cNvPr>
          <p:cNvSpPr txBox="1"/>
          <p:nvPr/>
        </p:nvSpPr>
        <p:spPr>
          <a:xfrm>
            <a:off x="434088" y="207344"/>
            <a:ext cx="65598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b="1" spc="300" dirty="0" smtClean="0"/>
              <a:t>父子層傳值</a:t>
            </a:r>
            <a:endParaRPr lang="en-US" altLang="zh-TW" sz="5000" b="1" spc="300" dirty="0"/>
          </a:p>
        </p:txBody>
      </p:sp>
      <p:grpSp>
        <p:nvGrpSpPr>
          <p:cNvPr id="13" name="Group 24">
            <a:extLst>
              <a:ext uri="{FF2B5EF4-FFF2-40B4-BE49-F238E27FC236}">
                <a16:creationId xmlns:a16="http://schemas.microsoft.com/office/drawing/2014/main" id="{2BC582D9-3DCD-425A-804A-E749C0BBF863}"/>
              </a:ext>
            </a:extLst>
          </p:cNvPr>
          <p:cNvGrpSpPr/>
          <p:nvPr/>
        </p:nvGrpSpPr>
        <p:grpSpPr>
          <a:xfrm>
            <a:off x="9278021" y="4863935"/>
            <a:ext cx="2913980" cy="215444"/>
            <a:chOff x="2177935" y="2811869"/>
            <a:chExt cx="1530888" cy="215444"/>
          </a:xfrm>
        </p:grpSpPr>
        <p:sp>
          <p:nvSpPr>
            <p:cNvPr id="14" name="TextBox 29">
              <a:extLst>
                <a:ext uri="{FF2B5EF4-FFF2-40B4-BE49-F238E27FC236}">
                  <a16:creationId xmlns:a16="http://schemas.microsoft.com/office/drawing/2014/main" id="{B5160B70-37E4-4488-B754-58EAF42861E3}"/>
                </a:ext>
              </a:extLst>
            </p:cNvPr>
            <p:cNvSpPr txBox="1"/>
            <p:nvPr/>
          </p:nvSpPr>
          <p:spPr>
            <a:xfrm>
              <a:off x="2177935" y="2811869"/>
              <a:ext cx="42477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Montserrat "/>
                  <a:ea typeface="Montserrat Black" charset="0"/>
                  <a:cs typeface="Montserrat Black" charset="0"/>
                </a:rPr>
                <a:t>60%</a:t>
              </a:r>
            </a:p>
          </p:txBody>
        </p:sp>
        <p:sp>
          <p:nvSpPr>
            <p:cNvPr id="15" name="TextBox 30">
              <a:extLst>
                <a:ext uri="{FF2B5EF4-FFF2-40B4-BE49-F238E27FC236}">
                  <a16:creationId xmlns:a16="http://schemas.microsoft.com/office/drawing/2014/main" id="{D4DC9C95-8A9C-4969-8D27-5071BEED7A08}"/>
                </a:ext>
              </a:extLst>
            </p:cNvPr>
            <p:cNvSpPr txBox="1"/>
            <p:nvPr/>
          </p:nvSpPr>
          <p:spPr>
            <a:xfrm>
              <a:off x="3284052" y="2811869"/>
              <a:ext cx="42477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Montserrat "/>
                  <a:ea typeface="Montserrat Black" charset="0"/>
                  <a:cs typeface="Montserrat Black" charset="0"/>
                </a:rPr>
                <a:t>40%</a:t>
              </a: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1" y="3985212"/>
            <a:ext cx="2743200" cy="676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00" y="1361123"/>
            <a:ext cx="2743200" cy="939471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434088" y="961742"/>
            <a:ext cx="1393812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父傳子</a:t>
            </a:r>
            <a:endParaRPr lang="en-US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1827900" y="1375852"/>
            <a:ext cx="641880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TW" altLang="en-US" sz="1600" b="1" dirty="0" smtClean="0">
                <a:solidFill>
                  <a:srgbClr val="00B05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父層</a:t>
            </a:r>
            <a:endParaRPr lang="en-US" sz="1600" b="1" dirty="0">
              <a:solidFill>
                <a:srgbClr val="00B050"/>
              </a:solidFill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2301241" y="4188272"/>
            <a:ext cx="641880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TW" altLang="en-US" sz="1600" b="1" dirty="0">
                <a:solidFill>
                  <a:srgbClr val="00B05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子</a:t>
            </a:r>
            <a:r>
              <a:rPr lang="zh-TW" altLang="en-US" sz="1600" b="1" dirty="0" smtClean="0">
                <a:solidFill>
                  <a:srgbClr val="00B05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層</a:t>
            </a:r>
            <a:endParaRPr lang="en-US" sz="1600" b="1" dirty="0">
              <a:solidFill>
                <a:srgbClr val="00B050"/>
              </a:solidFill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3714007" y="975690"/>
            <a:ext cx="1393812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TW" altLang="en-US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子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傳</a:t>
            </a:r>
            <a:r>
              <a:rPr lang="zh-TW" altLang="en-US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父</a:t>
            </a:r>
            <a:endParaRPr lang="en-US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00" y="2198302"/>
            <a:ext cx="2743200" cy="173028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339" y="2097944"/>
            <a:ext cx="2732518" cy="236254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696" y="4525196"/>
            <a:ext cx="2733161" cy="55732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8696" y="5020013"/>
            <a:ext cx="2733161" cy="894867"/>
          </a:xfrm>
          <a:prstGeom prst="rect">
            <a:avLst/>
          </a:prstGeom>
        </p:spPr>
      </p:pic>
      <p:sp>
        <p:nvSpPr>
          <p:cNvPr id="24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6923832" y="1272973"/>
            <a:ext cx="4843086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TW" altLang="en-US" sz="1200" b="1" dirty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父</a:t>
            </a:r>
            <a:r>
              <a:rPr lang="zh-TW" altLang="en-US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傳</a:t>
            </a:r>
            <a:r>
              <a:rPr lang="zh-TW" altLang="en-US" sz="1200" b="1" dirty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子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只需在父層中子層的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TAG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綁定，子層再由綁定的名稱接收即可。</a:t>
            </a:r>
            <a:endParaRPr lang="en-US" altLang="zh-TW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502" y="4562733"/>
            <a:ext cx="2743199" cy="2257167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9337" y="1345405"/>
            <a:ext cx="2732520" cy="752539"/>
          </a:xfrm>
          <a:prstGeom prst="rect">
            <a:avLst/>
          </a:prstGeom>
        </p:spPr>
      </p:pic>
      <p:sp>
        <p:nvSpPr>
          <p:cNvPr id="21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5234297" y="1305974"/>
            <a:ext cx="641880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TW" altLang="en-US" sz="1600" b="1" dirty="0" smtClean="0">
                <a:solidFill>
                  <a:srgbClr val="00B05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父層</a:t>
            </a:r>
            <a:endParaRPr lang="en-US" sz="1600" b="1" dirty="0">
              <a:solidFill>
                <a:srgbClr val="00B050"/>
              </a:solidFill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5253816" y="4949282"/>
            <a:ext cx="641880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TW" altLang="en-US" sz="1600" b="1" dirty="0">
                <a:solidFill>
                  <a:srgbClr val="00B05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子</a:t>
            </a:r>
            <a:r>
              <a:rPr lang="zh-TW" altLang="en-US" sz="1600" b="1" dirty="0" smtClean="0">
                <a:solidFill>
                  <a:srgbClr val="00B05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層</a:t>
            </a:r>
            <a:endParaRPr lang="en-US" sz="1600" b="1" dirty="0">
              <a:solidFill>
                <a:srgbClr val="00B050"/>
              </a:solidFill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6923832" y="1736349"/>
            <a:ext cx="484308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TW" altLang="en-US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子傳父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需在父層中子層的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TAG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監聽自定義</a:t>
            </a:r>
            <a:r>
              <a:rPr lang="zh-TW" altLang="en-US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事件，再由子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層使用</a:t>
            </a:r>
            <a:r>
              <a:rPr lang="en-US" altLang="zh-TW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$emit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向外觸發事件並附帶需傳出的資訊，父層再由監聽事件觸發指定方法來使用子層資料訊。</a:t>
            </a:r>
            <a:endParaRPr lang="en-US" altLang="zh-TW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6923832" y="3600106"/>
            <a:ext cx="4843086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TW" altLang="en-US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注意事項</a:t>
            </a:r>
            <a:r>
              <a:rPr lang="en-US" altLang="zh-TW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重要</a:t>
            </a:r>
            <a:r>
              <a:rPr lang="en-US" altLang="zh-TW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):</a:t>
            </a:r>
          </a:p>
          <a:p>
            <a:pPr>
              <a:lnSpc>
                <a:spcPts val="2200"/>
              </a:lnSpc>
            </a:pPr>
            <a:r>
              <a:rPr lang="zh-TW" altLang="en-US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千萬不能再子層更改由父層傳入的數值，雖然可以動作，但因為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Vue</a:t>
            </a:r>
            <a:r>
              <a:rPr lang="zh-TW" altLang="en-US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是雙向綁定，所以會真的改到父層的數值，這在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vue</a:t>
            </a:r>
            <a:r>
              <a:rPr lang="zh-TW" altLang="en-US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或</a:t>
            </a:r>
            <a:r>
              <a:rPr lang="en-US" altLang="zh-TW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react</a:t>
            </a:r>
            <a:r>
              <a:rPr lang="zh-TW" altLang="en-US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的框架邏輯是嚴令禁止的，所以若必須修改則須在子層創建一個自己的</a:t>
            </a:r>
            <a:r>
              <a:rPr lang="en-US" altLang="zh-TW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data</a:t>
            </a:r>
            <a:r>
              <a:rPr lang="zh-TW" altLang="en-US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來放父層傳入的數值或透過</a:t>
            </a:r>
            <a:r>
              <a:rPr lang="en-US" altLang="zh-TW" sz="1200" b="1" dirty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$</a:t>
            </a:r>
            <a:r>
              <a:rPr lang="en-US" altLang="zh-TW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emit</a:t>
            </a:r>
            <a:r>
              <a:rPr lang="zh-TW" altLang="en-US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來修改。</a:t>
            </a:r>
            <a:endParaRPr lang="en-US" altLang="zh-TW" sz="1200" b="1" dirty="0">
              <a:solidFill>
                <a:srgbClr val="FF0000"/>
              </a:solidFill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6944648" y="2805173"/>
            <a:ext cx="4843086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TW" altLang="en-US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非父子傳遞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此方法需用到倉庫</a:t>
            </a:r>
            <a:r>
              <a:rPr lang="en-US" altLang="zh-TW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(VUEX)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，目前</a:t>
            </a:r>
            <a:r>
              <a:rPr lang="en-US" altLang="zh-TW" sz="1200" b="1" dirty="0" err="1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laravel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altLang="zh-TW" sz="1200" b="1" dirty="0" err="1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vue</a:t>
            </a:r>
            <a:r>
              <a:rPr lang="zh-TW" alt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專案上不需使用，且需獨立出來詳細說明，等日後有需要再補上說明。</a:t>
            </a:r>
            <a:endParaRPr lang="en-US" altLang="zh-TW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0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6923832" y="5082517"/>
            <a:ext cx="4843086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TW" altLang="en-US" b="1" dirty="0" smtClean="0">
                <a:solidFill>
                  <a:srgbClr val="00B05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補充</a:t>
            </a:r>
            <a:r>
              <a:rPr lang="en-US" altLang="zh-TW" b="1" dirty="0" smtClean="0">
                <a:solidFill>
                  <a:srgbClr val="00B05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</a:t>
            </a:r>
          </a:p>
          <a:p>
            <a:pPr>
              <a:lnSpc>
                <a:spcPts val="2200"/>
              </a:lnSpc>
            </a:pPr>
            <a:r>
              <a:rPr lang="zh-TW" altLang="en-US" sz="1200" b="1" dirty="0" smtClean="0">
                <a:solidFill>
                  <a:srgbClr val="00B05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若父層傳入的數值是</a:t>
            </a:r>
            <a:r>
              <a:rPr lang="zh-TW" altLang="en-US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物件</a:t>
            </a:r>
            <a:r>
              <a:rPr lang="zh-TW" altLang="en-US" sz="1200" b="1" dirty="0" smtClean="0">
                <a:solidFill>
                  <a:srgbClr val="00B05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的話，不可以直接用</a:t>
            </a:r>
            <a:r>
              <a:rPr lang="zh-TW" altLang="en-US" sz="1200" b="1" dirty="0">
                <a:solidFill>
                  <a:srgbClr val="00B05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altLang="zh-TW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=</a:t>
            </a:r>
            <a:r>
              <a:rPr lang="zh-TW" altLang="en-US" sz="1200" b="1" dirty="0" smtClean="0">
                <a:solidFill>
                  <a:srgbClr val="00B05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來存取，必須用</a:t>
            </a:r>
            <a:r>
              <a:rPr lang="en-US" altLang="zh-TW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JSON</a:t>
            </a:r>
            <a:r>
              <a:rPr lang="zh-TW" altLang="en-US" sz="1200" b="1" dirty="0" smtClean="0">
                <a:solidFill>
                  <a:srgbClr val="00B05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的方式深拷貝，因為</a:t>
            </a:r>
            <a:r>
              <a:rPr lang="en-US" altLang="zh-TW" sz="1200" b="1" dirty="0" err="1" smtClean="0">
                <a:solidFill>
                  <a:srgbClr val="00B05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Vue</a:t>
            </a:r>
            <a:r>
              <a:rPr lang="zh-TW" altLang="en-US" sz="1200" b="1" dirty="0" smtClean="0">
                <a:solidFill>
                  <a:srgbClr val="00B05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框架中，整個物件 </a:t>
            </a:r>
            <a:r>
              <a:rPr lang="en-US" altLang="zh-TW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=</a:t>
            </a:r>
            <a:r>
              <a:rPr lang="zh-TW" altLang="en-US" sz="1200" b="1" dirty="0" smtClean="0">
                <a:solidFill>
                  <a:srgbClr val="00B05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的話，是</a:t>
            </a:r>
            <a:r>
              <a:rPr lang="en-US" altLang="zh-TW" sz="1200" b="1" dirty="0">
                <a:solidFill>
                  <a:srgbClr val="00B05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call</a:t>
            </a:r>
            <a:r>
              <a:rPr lang="zh-TW" altLang="en-US" sz="1200" b="1" dirty="0">
                <a:solidFill>
                  <a:srgbClr val="00B05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altLang="zh-TW" sz="1200" b="1" dirty="0">
                <a:solidFill>
                  <a:srgbClr val="00B05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by</a:t>
            </a:r>
            <a:r>
              <a:rPr lang="zh-TW" altLang="en-US" sz="1200" b="1" dirty="0">
                <a:solidFill>
                  <a:srgbClr val="00B05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altLang="zh-TW" sz="1200" b="1" dirty="0" smtClean="0">
                <a:solidFill>
                  <a:srgbClr val="00B05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reference</a:t>
            </a:r>
            <a:r>
              <a:rPr lang="zh-TW" altLang="en-US" sz="1200" b="1" dirty="0" smtClean="0">
                <a:solidFill>
                  <a:srgbClr val="00B05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會導致父子層會同步。</a:t>
            </a:r>
            <a:endParaRPr lang="en-US" altLang="zh-TW" sz="1200" b="1" dirty="0">
              <a:solidFill>
                <a:srgbClr val="00B050"/>
              </a:solidFill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52546" y="6289083"/>
            <a:ext cx="46863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8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515419-2505-4886-9078-BDBDAB9E6168}"/>
              </a:ext>
            </a:extLst>
          </p:cNvPr>
          <p:cNvSpPr txBox="1"/>
          <p:nvPr/>
        </p:nvSpPr>
        <p:spPr>
          <a:xfrm>
            <a:off x="434088" y="207344"/>
            <a:ext cx="102091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b="1" spc="300" dirty="0" err="1" smtClean="0"/>
              <a:t>Laravel</a:t>
            </a:r>
            <a:r>
              <a:rPr lang="en-US" altLang="zh-TW" sz="5000" b="1" spc="300" dirty="0" smtClean="0"/>
              <a:t> </a:t>
            </a:r>
            <a:r>
              <a:rPr lang="en-US" altLang="zh-TW" sz="5000" b="1" spc="300" dirty="0" err="1" smtClean="0"/>
              <a:t>Vue</a:t>
            </a:r>
            <a:r>
              <a:rPr lang="en-US" altLang="zh-TW" sz="5000" b="1" spc="300" dirty="0" smtClean="0"/>
              <a:t>-</a:t>
            </a:r>
            <a:r>
              <a:rPr lang="zh-TW" altLang="en-US" sz="5000" b="1" spc="300" dirty="0" smtClean="0"/>
              <a:t>基本檔案介紹及使用</a:t>
            </a:r>
            <a:endParaRPr lang="en-US" altLang="zh-TW" sz="5000" b="1" spc="300" dirty="0"/>
          </a:p>
        </p:txBody>
      </p:sp>
      <p:sp>
        <p:nvSpPr>
          <p:cNvPr id="31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434088" y="961742"/>
            <a:ext cx="1880744" cy="34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app.js</a:t>
            </a:r>
            <a:endParaRPr lang="en-US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88" y="1295140"/>
            <a:ext cx="6600825" cy="270844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420" y="1393996"/>
            <a:ext cx="4495800" cy="5105400"/>
          </a:xfrm>
          <a:prstGeom prst="rect">
            <a:avLst/>
          </a:prstGeom>
        </p:spPr>
      </p:pic>
      <p:sp>
        <p:nvSpPr>
          <p:cNvPr id="32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7357420" y="980252"/>
            <a:ext cx="2676266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200" b="1" dirty="0" err="1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ExampleComponent.vue</a:t>
            </a:r>
            <a:endParaRPr lang="en-US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3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434088" y="3996124"/>
            <a:ext cx="2676266" cy="3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*.</a:t>
            </a:r>
            <a:r>
              <a:rPr lang="en-US" sz="1200" b="1" dirty="0" err="1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blade.php</a:t>
            </a:r>
            <a:endParaRPr lang="en-US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88" y="4346220"/>
            <a:ext cx="6605960" cy="2460392"/>
          </a:xfrm>
          <a:prstGeom prst="rect">
            <a:avLst/>
          </a:prstGeom>
        </p:spPr>
      </p:pic>
      <p:cxnSp>
        <p:nvCxnSpPr>
          <p:cNvPr id="42" name="直線單箭頭接點 41"/>
          <p:cNvCxnSpPr>
            <a:endCxn id="32" idx="1"/>
          </p:cNvCxnSpPr>
          <p:nvPr/>
        </p:nvCxnSpPr>
        <p:spPr>
          <a:xfrm flipV="1">
            <a:off x="5008605" y="1167483"/>
            <a:ext cx="2348815" cy="153452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2135659" y="3002173"/>
            <a:ext cx="0" cy="30855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1293341" y="3575222"/>
            <a:ext cx="395416" cy="234106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293341" y="6071286"/>
            <a:ext cx="1359243" cy="179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1491049" y="2812686"/>
            <a:ext cx="1359243" cy="179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1009136" y="3411189"/>
            <a:ext cx="481914" cy="1640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1382698" y="5916289"/>
            <a:ext cx="590264" cy="1591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3675520" y="2787971"/>
            <a:ext cx="2470422" cy="17978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406848" y="1103563"/>
            <a:ext cx="1951337" cy="17978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412979" y="1077590"/>
            <a:ext cx="723844" cy="179786"/>
          </a:xfrm>
          <a:prstGeom prst="rect">
            <a:avLst/>
          </a:prstGeom>
          <a:noFill/>
          <a:ln w="28575">
            <a:solidFill>
              <a:srgbClr val="CDE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1808747" y="6349056"/>
            <a:ext cx="1404009" cy="179786"/>
          </a:xfrm>
          <a:prstGeom prst="rect">
            <a:avLst/>
          </a:prstGeom>
          <a:noFill/>
          <a:ln>
            <a:solidFill>
              <a:srgbClr val="CDE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弧形接點 65"/>
          <p:cNvCxnSpPr>
            <a:stCxn id="63" idx="1"/>
          </p:cNvCxnSpPr>
          <p:nvPr/>
        </p:nvCxnSpPr>
        <p:spPr>
          <a:xfrm rot="10800000" flipH="1" flipV="1">
            <a:off x="412979" y="1167482"/>
            <a:ext cx="1275778" cy="5331913"/>
          </a:xfrm>
          <a:prstGeom prst="curvedConnector4">
            <a:avLst>
              <a:gd name="adj1" fmla="val -17918"/>
              <a:gd name="adj2" fmla="val 101519"/>
            </a:avLst>
          </a:prstGeom>
          <a:ln w="57150">
            <a:solidFill>
              <a:srgbClr val="CDEE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8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3" grpId="0" animBg="1"/>
      <p:bldP spid="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88" y="4752997"/>
            <a:ext cx="5406539" cy="19269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515419-2505-4886-9078-BDBDAB9E6168}"/>
              </a:ext>
            </a:extLst>
          </p:cNvPr>
          <p:cNvSpPr txBox="1"/>
          <p:nvPr/>
        </p:nvSpPr>
        <p:spPr>
          <a:xfrm>
            <a:off x="434088" y="207344"/>
            <a:ext cx="102091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b="1" spc="300" dirty="0" err="1" smtClean="0"/>
              <a:t>Laravel</a:t>
            </a:r>
            <a:r>
              <a:rPr lang="en-US" altLang="zh-TW" sz="5000" b="1" spc="300" dirty="0" smtClean="0"/>
              <a:t> </a:t>
            </a:r>
            <a:r>
              <a:rPr lang="en-US" altLang="zh-TW" sz="5000" b="1" spc="300" dirty="0" err="1" smtClean="0"/>
              <a:t>Vue</a:t>
            </a:r>
            <a:r>
              <a:rPr lang="en-US" altLang="zh-TW" sz="5000" b="1" spc="300" dirty="0" smtClean="0"/>
              <a:t>-</a:t>
            </a:r>
            <a:r>
              <a:rPr lang="zh-TW" altLang="en-US" sz="5000" b="1" spc="300" dirty="0" smtClean="0"/>
              <a:t>詳細使用</a:t>
            </a:r>
            <a:endParaRPr lang="en-US" altLang="zh-TW" sz="5000" b="1" spc="300" dirty="0"/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492883" y="939128"/>
            <a:ext cx="2676266" cy="3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</a:t>
            </a:r>
            <a:r>
              <a:rPr 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pp.js</a:t>
            </a:r>
            <a:endParaRPr lang="en-US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956" y="1297476"/>
            <a:ext cx="4617695" cy="5000626"/>
          </a:xfrm>
          <a:prstGeom prst="rect">
            <a:avLst/>
          </a:prstGeom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6598956" y="947380"/>
            <a:ext cx="2676266" cy="3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200" b="1" dirty="0" err="1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EntertainmentComponent.vue</a:t>
            </a:r>
            <a:endParaRPr lang="en-US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88" y="1297476"/>
            <a:ext cx="5856171" cy="3113646"/>
          </a:xfrm>
          <a:prstGeom prst="rect">
            <a:avLst/>
          </a:prstGeom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434088" y="4402901"/>
            <a:ext cx="2676266" cy="3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*.</a:t>
            </a:r>
            <a:r>
              <a:rPr lang="en-US" sz="1200" b="1" dirty="0" err="1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blade.php</a:t>
            </a:r>
            <a:endParaRPr lang="en-US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0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2547708" y="3122307"/>
            <a:ext cx="267626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TW" altLang="en-US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注意</a:t>
            </a:r>
            <a:r>
              <a:rPr lang="en-US" altLang="zh-TW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</a:t>
            </a:r>
            <a:r>
              <a:rPr lang="zh-TW" altLang="en-US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在</a:t>
            </a:r>
            <a:r>
              <a:rPr lang="en-US" altLang="zh-TW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JS</a:t>
            </a:r>
            <a:r>
              <a:rPr lang="zh-TW" altLang="en-US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可以設定多個父組件渲染於不同的區域，但是，不同父組件渲染的區域</a:t>
            </a:r>
            <a:r>
              <a:rPr lang="zh-TW" altLang="en-US" sz="16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不可重疊</a:t>
            </a:r>
            <a:endParaRPr lang="en-US" sz="1600" b="1" dirty="0">
              <a:solidFill>
                <a:srgbClr val="FF0000"/>
              </a:solidFill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4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8849082" y="3690925"/>
            <a:ext cx="23675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TW" altLang="en-US" sz="14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子組件的子組件直接</a:t>
            </a:r>
            <a:r>
              <a:rPr lang="en-US" altLang="zh-TW" sz="14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import</a:t>
            </a:r>
            <a:r>
              <a:rPr lang="zh-TW" altLang="en-US" sz="14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即可</a:t>
            </a:r>
            <a:r>
              <a:rPr lang="zh-TW" altLang="en-US" sz="1400" b="1" dirty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，</a:t>
            </a:r>
            <a:r>
              <a:rPr lang="zh-TW" altLang="en-US" sz="14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不需引用於</a:t>
            </a:r>
            <a:r>
              <a:rPr lang="en-US" altLang="zh-TW" sz="14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app.js</a:t>
            </a:r>
            <a:endParaRPr lang="en-US" sz="1400" b="1" dirty="0">
              <a:solidFill>
                <a:srgbClr val="FF0000"/>
              </a:solidFill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39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515419-2505-4886-9078-BDBDAB9E6168}"/>
              </a:ext>
            </a:extLst>
          </p:cNvPr>
          <p:cNvSpPr txBox="1"/>
          <p:nvPr/>
        </p:nvSpPr>
        <p:spPr>
          <a:xfrm>
            <a:off x="434088" y="207344"/>
            <a:ext cx="102091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b="1" spc="300" dirty="0" err="1" smtClean="0"/>
              <a:t>Laravel</a:t>
            </a:r>
            <a:r>
              <a:rPr lang="en-US" altLang="zh-TW" sz="5000" b="1" spc="300" dirty="0" smtClean="0"/>
              <a:t> </a:t>
            </a:r>
            <a:r>
              <a:rPr lang="en-US" altLang="zh-TW" sz="5000" b="1" spc="300" dirty="0" err="1" smtClean="0"/>
              <a:t>Vue</a:t>
            </a:r>
            <a:r>
              <a:rPr lang="en-US" altLang="zh-TW" sz="5000" b="1" spc="300" dirty="0" smtClean="0"/>
              <a:t>-</a:t>
            </a:r>
            <a:r>
              <a:rPr lang="zh-TW" altLang="en-US" sz="5000" b="1" spc="300" dirty="0" smtClean="0"/>
              <a:t>詳細使用</a:t>
            </a:r>
            <a:r>
              <a:rPr lang="en-US" altLang="zh-TW" sz="5000" b="1" spc="300" dirty="0" smtClean="0"/>
              <a:t>(</a:t>
            </a:r>
            <a:r>
              <a:rPr lang="zh-TW" altLang="en-US" sz="5000" b="1" spc="300" dirty="0" smtClean="0"/>
              <a:t>全域</a:t>
            </a:r>
            <a:r>
              <a:rPr lang="en-US" altLang="zh-TW" sz="5000" b="1" spc="300" dirty="0" smtClean="0"/>
              <a:t>)</a:t>
            </a:r>
            <a:endParaRPr lang="en-US" altLang="zh-TW" sz="5000" b="1" spc="3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237" y="1182379"/>
            <a:ext cx="8507463" cy="4987762"/>
          </a:xfrm>
          <a:prstGeom prst="rect">
            <a:avLst/>
          </a:prstGeom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219646" y="878368"/>
            <a:ext cx="2676266" cy="3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200" b="1" dirty="0" err="1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Universe.vue</a:t>
            </a:r>
            <a:endParaRPr lang="en-US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3470749" y="849309"/>
            <a:ext cx="2676266" cy="3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200" b="1" dirty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</a:t>
            </a:r>
            <a:r>
              <a:rPr lang="en-US" sz="1200" b="1" dirty="0" smtClean="0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pp.js</a:t>
            </a:r>
            <a:endParaRPr lang="en-US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39238" y="1566527"/>
            <a:ext cx="2309627" cy="179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539238" y="3425585"/>
            <a:ext cx="2375530" cy="25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46" y="1228464"/>
            <a:ext cx="2795403" cy="24524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29" y="3955264"/>
            <a:ext cx="3293920" cy="2214877"/>
          </a:xfrm>
          <a:prstGeom prst="rect">
            <a:avLst/>
          </a:prstGeom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176829" y="3636748"/>
            <a:ext cx="2676266" cy="3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200" b="1" dirty="0" err="1"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EntertainmentComponent.vue</a:t>
            </a:r>
            <a:endParaRPr lang="en-US" sz="1200" b="1" dirty="0"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E64EBA20-DC01-4E3F-BB9C-7D59D3AEF9ED}"/>
              </a:ext>
            </a:extLst>
          </p:cNvPr>
          <p:cNvSpPr txBox="1"/>
          <p:nvPr/>
        </p:nvSpPr>
        <p:spPr>
          <a:xfrm>
            <a:off x="1284428" y="4444226"/>
            <a:ext cx="218632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TW" altLang="en-US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引入全局後，即可直接在任何</a:t>
            </a:r>
            <a:r>
              <a:rPr lang="en-US" altLang="zh-TW" sz="1200" b="1" dirty="0" err="1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vue</a:t>
            </a:r>
            <a:r>
              <a:rPr lang="zh-TW" altLang="en-US" sz="1200" b="1" dirty="0" smtClean="0">
                <a:solidFill>
                  <a:srgbClr val="FF0000"/>
                </a:solidFill>
                <a:latin typeface="Montserrat Light" panose="000004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內使用</a:t>
            </a:r>
            <a:endParaRPr lang="en-US" sz="1200" b="1" dirty="0">
              <a:solidFill>
                <a:srgbClr val="FF0000"/>
              </a:solidFill>
              <a:latin typeface="Montserrat Light" panose="00000400000000000000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09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7" grpId="0"/>
    </p:bldLst>
  </p:timing>
</p:sld>
</file>

<file path=ppt/theme/theme1.xml><?xml version="1.0" encoding="utf-8"?>
<a:theme xmlns:a="http://schemas.openxmlformats.org/drawingml/2006/main" name="Digit - Multi 1 - Bright">
  <a:themeElements>
    <a:clrScheme name="Custom 76">
      <a:dk1>
        <a:srgbClr val="000000"/>
      </a:dk1>
      <a:lt1>
        <a:srgbClr val="FFFFFF"/>
      </a:lt1>
      <a:dk2>
        <a:srgbClr val="223983"/>
      </a:dk2>
      <a:lt2>
        <a:srgbClr val="7D8287"/>
      </a:lt2>
      <a:accent1>
        <a:srgbClr val="14B4EB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4655"/>
      </a:accent5>
      <a:accent6>
        <a:srgbClr val="A596D2"/>
      </a:accent6>
      <a:hlink>
        <a:srgbClr val="0563C1"/>
      </a:hlink>
      <a:folHlink>
        <a:srgbClr val="954F72"/>
      </a:folHlink>
    </a:clrScheme>
    <a:fontScheme name="Montserrat - Digi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 - Multi 1 - Bright" id="{1EED83A8-EBEE-4595-BF05-49EE0B6BAEB2}" vid="{B438FD33-41AA-434C-8FF8-841AA7F5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 - Multi 1 - Bright</Template>
  <TotalTime>32173</TotalTime>
  <Words>709</Words>
  <Application>Microsoft Office PowerPoint</Application>
  <PresentationFormat>寬螢幕</PresentationFormat>
  <Paragraphs>96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Montserrat</vt:lpstr>
      <vt:lpstr>Montserrat </vt:lpstr>
      <vt:lpstr>Montserrat Black</vt:lpstr>
      <vt:lpstr>Montserrat Light</vt:lpstr>
      <vt:lpstr>Open Sans Extrabold</vt:lpstr>
      <vt:lpstr>Arial</vt:lpstr>
      <vt:lpstr>Calibri</vt:lpstr>
      <vt:lpstr>Wingdings</vt:lpstr>
      <vt:lpstr>Digit - Multi 1 - Bright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Windows User</cp:lastModifiedBy>
  <cp:revision>5177</cp:revision>
  <dcterms:created xsi:type="dcterms:W3CDTF">2015-09-24T05:44:04Z</dcterms:created>
  <dcterms:modified xsi:type="dcterms:W3CDTF">2021-12-05T13:18:02Z</dcterms:modified>
</cp:coreProperties>
</file>