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23"/>
  </p:notesMasterIdLst>
  <p:sldIdLst>
    <p:sldId id="257" r:id="rId2"/>
    <p:sldId id="259" r:id="rId3"/>
    <p:sldId id="261" r:id="rId4"/>
    <p:sldId id="263" r:id="rId5"/>
    <p:sldId id="285" r:id="rId6"/>
    <p:sldId id="289" r:id="rId7"/>
    <p:sldId id="290" r:id="rId8"/>
    <p:sldId id="288" r:id="rId9"/>
    <p:sldId id="286" r:id="rId10"/>
    <p:sldId id="287" r:id="rId11"/>
    <p:sldId id="276" r:id="rId12"/>
    <p:sldId id="277" r:id="rId13"/>
    <p:sldId id="278" r:id="rId14"/>
    <p:sldId id="280" r:id="rId15"/>
    <p:sldId id="283" r:id="rId16"/>
    <p:sldId id="282" r:id="rId17"/>
    <p:sldId id="273" r:id="rId18"/>
    <p:sldId id="271" r:id="rId19"/>
    <p:sldId id="274" r:id="rId20"/>
    <p:sldId id="275" r:id="rId21"/>
    <p:sldId id="268" r:id="rId22"/>
  </p:sldIdLst>
  <p:sldSz cx="9144000" cy="5143500" type="screen16x9"/>
  <p:notesSz cx="6858000" cy="9144000"/>
  <p:embeddedFontLst>
    <p:embeddedFont>
      <p:font typeface="Open Sans ExtraBold" panose="020B0604020202020204" charset="0"/>
      <p:bold r:id="rId24"/>
      <p:boldItalic r:id="rId25"/>
    </p:embeddedFont>
    <p:embeddedFont>
      <p:font typeface="Open Sans SemiBold" panose="020B0604020202020204" charset="0"/>
      <p:regular r:id="rId26"/>
      <p:bold r:id="rId27"/>
      <p:italic r:id="rId28"/>
      <p:boldItalic r:id="rId29"/>
    </p:embeddedFont>
    <p:embeddedFont>
      <p:font typeface="Microsoft JhengHei" panose="020B0604030504040204" pitchFamily="34" charset="-120"/>
      <p:regular r:id="rId30"/>
      <p:bold r:id="rId31"/>
    </p:embeddedFont>
    <p:embeddedFont>
      <p:font typeface="Proxima Nova" panose="020B0604020202020204" charset="0"/>
      <p:regular r:id="rId32"/>
      <p:bold r:id="rId33"/>
      <p:italic r:id="rId34"/>
      <p:boldItalic r:id="rId35"/>
    </p:embeddedFont>
    <p:embeddedFont>
      <p:font typeface="Open Sans" panose="020B0604020202020204" charset="0"/>
      <p:regular r:id="rId36"/>
      <p:bold r:id="rId37"/>
      <p:italic r:id="rId38"/>
      <p:boldItalic r:id="rId39"/>
    </p:embeddedFont>
    <p:embeddedFont>
      <p:font typeface="標楷體" panose="03000509000000000000" pitchFamily="65" charset="-12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84818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2839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eccb27863_0_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eccb27863_0_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969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eccb27863_0_8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eccb27863_0_8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554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eccb27863_0_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eccb27863_0_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0952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eccb27863_0_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eccb27863_0_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9889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eccb27863_0_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eccb27863_0_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083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eccb27863_0_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eccb27863_0_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2661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eccb27863_0_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eccb27863_0_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9163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eccb27863_0_8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eccb27863_0_8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66761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eccb27863_0_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eccb27863_0_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71196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eccb27863_0_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eccb27863_0_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2803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eccb27863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eccb27863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04632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eccb27863_0_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eccb27863_0_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11544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eccb27863_0_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eccb27863_0_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3133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eccb27863_0_8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eccb27863_0_8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9801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eccb27863_0_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eccb27863_0_8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7234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eccb27863_0_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eccb27863_0_8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144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eccb27863_0_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eccb27863_0_8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6311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eccb27863_0_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eccb27863_0_8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6534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eccb27863_0_8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eccb27863_0_8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3215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eccb27863_0_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eccb27863_0_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275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封面（淺）_Light Cover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82175" y="2121731"/>
            <a:ext cx="7827000" cy="8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Open Sans ExtraBold"/>
              <a:buNone/>
              <a:defRPr sz="48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82175" y="3182306"/>
            <a:ext cx="7827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SemiBold"/>
              <a:buNone/>
              <a:defRPr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SemiBold"/>
              <a:buNone/>
              <a:defRPr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SemiBold"/>
              <a:buNone/>
              <a:defRPr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SemiBold"/>
              <a:buNone/>
              <a:defRPr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SemiBold"/>
              <a:buNone/>
              <a:defRPr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SemiBold"/>
              <a:buNone/>
              <a:defRPr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SemiBold"/>
              <a:buNone/>
              <a:defRPr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SemiBold"/>
              <a:buNone/>
              <a:defRPr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SemiBold"/>
              <a:buNone/>
              <a:defRPr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2"/>
          </p:nvPr>
        </p:nvSpPr>
        <p:spPr>
          <a:xfrm>
            <a:off x="4932525" y="4436156"/>
            <a:ext cx="35529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 SemiBold"/>
              <a:buNone/>
              <a:defRPr sz="16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SemiBold"/>
              <a:buNone/>
              <a:defRPr sz="16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SemiBold"/>
              <a:buNone/>
              <a:defRPr sz="16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SemiBold"/>
              <a:buNone/>
              <a:defRPr sz="16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SemiBold"/>
              <a:buNone/>
              <a:defRPr sz="16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SemiBold"/>
              <a:buNone/>
              <a:defRPr sz="16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SemiBold"/>
              <a:buNone/>
              <a:defRPr sz="16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SemiBold"/>
              <a:buNone/>
              <a:defRPr sz="16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SemiBold"/>
              <a:buNone/>
              <a:defRPr sz="16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484" y="371494"/>
            <a:ext cx="3237975" cy="7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目錄（淺）_Light Agenda">
  <p:cSld name="SECTION_HEADER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>
            <a:off x="762875" y="490125"/>
            <a:ext cx="67716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 SemiBold"/>
              <a:buNone/>
              <a:defRPr sz="24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 SemiBold"/>
              <a:buNone/>
              <a:defRPr sz="24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 SemiBold"/>
              <a:buNone/>
              <a:defRPr sz="24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 SemiBold"/>
              <a:buNone/>
              <a:defRPr sz="24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 SemiBold"/>
              <a:buNone/>
              <a:defRPr sz="24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 SemiBold"/>
              <a:buNone/>
              <a:defRPr sz="24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 SemiBold"/>
              <a:buNone/>
              <a:defRPr sz="24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 SemiBold"/>
              <a:buNone/>
              <a:defRPr sz="24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 SemiBold"/>
              <a:buNone/>
              <a:defRPr sz="24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2"/>
          </p:nvPr>
        </p:nvSpPr>
        <p:spPr>
          <a:xfrm>
            <a:off x="762875" y="1339594"/>
            <a:ext cx="35079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3"/>
          </p:nvPr>
        </p:nvSpPr>
        <p:spPr>
          <a:xfrm>
            <a:off x="762875" y="2189063"/>
            <a:ext cx="35079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4"/>
          </p:nvPr>
        </p:nvSpPr>
        <p:spPr>
          <a:xfrm>
            <a:off x="762875" y="3038531"/>
            <a:ext cx="35079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5"/>
          </p:nvPr>
        </p:nvSpPr>
        <p:spPr>
          <a:xfrm>
            <a:off x="762875" y="3888000"/>
            <a:ext cx="35079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6"/>
          </p:nvPr>
        </p:nvSpPr>
        <p:spPr>
          <a:xfrm>
            <a:off x="4773775" y="1339594"/>
            <a:ext cx="35079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7"/>
          </p:nvPr>
        </p:nvSpPr>
        <p:spPr>
          <a:xfrm>
            <a:off x="4773775" y="2189063"/>
            <a:ext cx="35079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8"/>
          </p:nvPr>
        </p:nvSpPr>
        <p:spPr>
          <a:xfrm>
            <a:off x="4773775" y="3038531"/>
            <a:ext cx="35079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9"/>
          </p:nvPr>
        </p:nvSpPr>
        <p:spPr>
          <a:xfrm>
            <a:off x="4773775" y="3888000"/>
            <a:ext cx="35079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（淺）_Light Chapter Page 1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762875" y="2053481"/>
            <a:ext cx="78708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Open Sans ExtraBold"/>
              <a:buNone/>
              <a:defRPr sz="40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ubTitle" idx="1"/>
          </p:nvPr>
        </p:nvSpPr>
        <p:spPr>
          <a:xfrm>
            <a:off x="1561450" y="2781319"/>
            <a:ext cx="67716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SemiBold"/>
              <a:buNone/>
              <a:defRPr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SemiBold"/>
              <a:buNone/>
              <a:defRPr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SemiBold"/>
              <a:buNone/>
              <a:defRPr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SemiBold"/>
              <a:buNone/>
              <a:defRPr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SemiBold"/>
              <a:buNone/>
              <a:defRPr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SemiBold"/>
              <a:buNone/>
              <a:defRPr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SemiBold"/>
              <a:buNone/>
              <a:defRPr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SemiBold"/>
              <a:buNone/>
              <a:defRPr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SemiBold"/>
              <a:buNone/>
              <a:defRPr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內文A_Content A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741975" y="445031"/>
            <a:ext cx="766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741975" y="1152469"/>
            <a:ext cx="766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402176" y="4663218"/>
            <a:ext cx="452100" cy="3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內文B_Content B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741975" y="445031"/>
            <a:ext cx="766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741975" y="1152469"/>
            <a:ext cx="766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402176" y="4663218"/>
            <a:ext cx="452100" cy="3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結尾A_Thank You Page A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1350825" y="1953488"/>
            <a:ext cx="6442200" cy="11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Open Sans ExtraBold"/>
              <a:buNone/>
              <a:defRPr sz="40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41975" y="445031"/>
            <a:ext cx="7660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41975" y="1152469"/>
            <a:ext cx="7660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2176" y="4663218"/>
            <a:ext cx="4521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5" r:id="rId5"/>
    <p:sldLayoutId id="2147483659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pMYMGszNY7_OxEGtzxMR-rKX78Uxca9W/edit#heading=h.gjdgx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google.com/presentation/d/1_VYALvoGaDXRRTFxmq6NV3RRieAoMIdG/edit#slide=id.p5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ctrTitle"/>
          </p:nvPr>
        </p:nvSpPr>
        <p:spPr>
          <a:xfrm>
            <a:off x="582175" y="2121731"/>
            <a:ext cx="7827000" cy="8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b="1" spc="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Vue</a:t>
            </a:r>
            <a:r>
              <a:rPr lang="zh-TW" altLang="en-US" b="1" spc="800" dirty="0">
                <a:latin typeface="標楷體" panose="03000509000000000000" pitchFamily="65" charset="-120"/>
                <a:ea typeface="標楷體" panose="03000509000000000000" pitchFamily="65" charset="-120"/>
              </a:rPr>
              <a:t>組織架構</a:t>
            </a:r>
            <a:endParaRPr dirty="0"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2"/>
          </p:nvPr>
        </p:nvSpPr>
        <p:spPr>
          <a:xfrm>
            <a:off x="4932525" y="4436156"/>
            <a:ext cx="35529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開發</a:t>
            </a:r>
            <a:r>
              <a:rPr lang="zh-TW" altLang="en-US" dirty="0" smtClean="0"/>
              <a:t>部</a:t>
            </a:r>
            <a:r>
              <a:rPr lang="en-US" altLang="zh-TW" dirty="0" smtClean="0"/>
              <a:t>Lucas</a:t>
            </a:r>
            <a:r>
              <a:rPr lang="zh-TW" altLang="en-US" dirty="0" smtClean="0"/>
              <a:t> </a:t>
            </a:r>
            <a:r>
              <a:rPr lang="zh-TW" dirty="0" smtClean="0"/>
              <a:t>/  </a:t>
            </a:r>
            <a:r>
              <a:rPr lang="en-US" altLang="zh-TW" dirty="0" smtClean="0"/>
              <a:t>March 20</a:t>
            </a:r>
            <a:r>
              <a:rPr lang="zh-TW" dirty="0" smtClean="0"/>
              <a:t>. 202</a:t>
            </a:r>
            <a:r>
              <a:rPr lang="en-US" altLang="zh-TW" dirty="0" smtClean="0"/>
              <a:t>1</a:t>
            </a:r>
            <a:r>
              <a:rPr lang="zh-TW" dirty="0" smtClean="0"/>
              <a:t>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741975" y="445031"/>
            <a:ext cx="766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en-US" b="1" dirty="0">
                <a:latin typeface="Microsoft JhengHei"/>
                <a:ea typeface="Microsoft JhengHei"/>
                <a:sym typeface="Microsoft JhengHei"/>
              </a:rPr>
              <a:t>組織</a:t>
            </a:r>
            <a:r>
              <a:rPr lang="zh-TW" altLang="en-US" b="1" dirty="0" smtClean="0">
                <a:latin typeface="Microsoft JhengHei"/>
                <a:ea typeface="Microsoft JhengHei"/>
                <a:sym typeface="Microsoft JhengHei"/>
              </a:rPr>
              <a:t>架構</a:t>
            </a:r>
            <a:r>
              <a:rPr lang="en-US" altLang="zh-TW" b="1" dirty="0" smtClean="0">
                <a:latin typeface="Microsoft JhengHei"/>
                <a:ea typeface="Microsoft JhengHei"/>
                <a:sym typeface="Microsoft JhengHei"/>
              </a:rPr>
              <a:t>(</a:t>
            </a:r>
            <a:r>
              <a:rPr lang="en-US" altLang="zh-TW" b="1" dirty="0" err="1" smtClean="0">
                <a:latin typeface="Microsoft JhengHei"/>
                <a:ea typeface="Microsoft JhengHei"/>
                <a:sym typeface="Microsoft JhengHei"/>
              </a:rPr>
              <a:t>vue</a:t>
            </a:r>
            <a:r>
              <a:rPr lang="en-US" altLang="zh-TW" b="1" dirty="0" smtClean="0">
                <a:latin typeface="Microsoft JhengHei"/>
                <a:ea typeface="Microsoft JhengHei"/>
                <a:sym typeface="Microsoft JhengHei"/>
              </a:rPr>
              <a:t>)</a:t>
            </a:r>
            <a:endParaRPr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0" name="Google Shape;140;p24"/>
          <p:cNvSpPr txBox="1">
            <a:spLocks noGrp="1"/>
          </p:cNvSpPr>
          <p:nvPr>
            <p:ph type="sldNum" idx="12"/>
          </p:nvPr>
        </p:nvSpPr>
        <p:spPr>
          <a:xfrm>
            <a:off x="8402176" y="4663218"/>
            <a:ext cx="452100" cy="3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  <p:sp>
        <p:nvSpPr>
          <p:cNvPr id="6" name="Google Shape;132;p23"/>
          <p:cNvSpPr txBox="1">
            <a:spLocks/>
          </p:cNvSpPr>
          <p:nvPr/>
        </p:nvSpPr>
        <p:spPr>
          <a:xfrm>
            <a:off x="741975" y="3329632"/>
            <a:ext cx="6500862" cy="1459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zh-TW" altLang="en-US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每個頁面都有自己的資料夾，父元</a:t>
            </a:r>
            <a:r>
              <a:rPr lang="zh-TW" altLang="en-US" sz="12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素</a:t>
            </a:r>
            <a:r>
              <a:rPr lang="zh-TW" altLang="en-US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放於外層，其餘子元素統一放於</a:t>
            </a:r>
            <a:r>
              <a:rPr lang="en-US" altLang="zh-TW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Child</a:t>
            </a:r>
            <a:r>
              <a:rPr lang="zh-TW" altLang="en-US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的子層資料夾</a:t>
            </a:r>
            <a:endParaRPr lang="zh-TW" altLang="en-US" sz="1200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indent="0">
              <a:spcAft>
                <a:spcPts val="1600"/>
              </a:spcAft>
              <a:buNone/>
            </a:pPr>
            <a:endParaRPr lang="zh-TW" altLang="en-US" sz="1200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75" y="1116407"/>
            <a:ext cx="24384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374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762875" y="2053481"/>
            <a:ext cx="78708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dirty="0" smtClean="0"/>
              <a:t>0</a:t>
            </a:r>
            <a:r>
              <a:rPr lang="en-US" altLang="zh-TW" dirty="0"/>
              <a:t>3</a:t>
            </a:r>
            <a:r>
              <a:rPr lang="zh-TW" altLang="en-US" b="1" dirty="0" smtClean="0">
                <a:latin typeface="Microsoft JhengHei"/>
                <a:ea typeface="Microsoft JhengHei"/>
                <a:sym typeface="Microsoft JhengHei"/>
              </a:rPr>
              <a:t>檔案說明</a:t>
            </a:r>
            <a:endParaRPr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641751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741975" y="445031"/>
            <a:ext cx="766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a</a:t>
            </a:r>
            <a:r>
              <a:rPr lang="en-US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pp.js</a:t>
            </a:r>
            <a:endParaRPr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Microsoft JhengHei"/>
            </a:endParaRPr>
          </a:p>
        </p:txBody>
      </p:sp>
      <p:sp>
        <p:nvSpPr>
          <p:cNvPr id="140" name="Google Shape;140;p24"/>
          <p:cNvSpPr txBox="1">
            <a:spLocks noGrp="1"/>
          </p:cNvSpPr>
          <p:nvPr>
            <p:ph type="sldNum" idx="12"/>
          </p:nvPr>
        </p:nvSpPr>
        <p:spPr>
          <a:xfrm>
            <a:off x="8402176" y="4663218"/>
            <a:ext cx="452100" cy="3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  <p:sp>
        <p:nvSpPr>
          <p:cNvPr id="5" name="Google Shape;132;p23"/>
          <p:cNvSpPr txBox="1">
            <a:spLocks/>
          </p:cNvSpPr>
          <p:nvPr/>
        </p:nvSpPr>
        <p:spPr>
          <a:xfrm>
            <a:off x="695926" y="1132733"/>
            <a:ext cx="8309927" cy="361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zh-TW" altLang="en-US" sz="12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入口文件，用來初始化</a:t>
            </a:r>
            <a:r>
              <a:rPr lang="zh-TW" altLang="en-US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設定</a:t>
            </a:r>
            <a:r>
              <a:rPr lang="zh-TW" altLang="en-US" sz="12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26" y="1465068"/>
            <a:ext cx="65627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560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741975" y="445031"/>
            <a:ext cx="766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api.js</a:t>
            </a:r>
            <a:endParaRPr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Microsoft JhengHei"/>
            </a:endParaRPr>
          </a:p>
        </p:txBody>
      </p:sp>
      <p:sp>
        <p:nvSpPr>
          <p:cNvPr id="140" name="Google Shape;140;p24"/>
          <p:cNvSpPr txBox="1">
            <a:spLocks noGrp="1"/>
          </p:cNvSpPr>
          <p:nvPr>
            <p:ph type="sldNum" idx="12"/>
          </p:nvPr>
        </p:nvSpPr>
        <p:spPr>
          <a:xfrm>
            <a:off x="8402176" y="4663218"/>
            <a:ext cx="452100" cy="3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  <p:sp>
        <p:nvSpPr>
          <p:cNvPr id="5" name="Google Shape;132;p23"/>
          <p:cNvSpPr txBox="1">
            <a:spLocks/>
          </p:cNvSpPr>
          <p:nvPr/>
        </p:nvSpPr>
        <p:spPr>
          <a:xfrm>
            <a:off x="695926" y="1132733"/>
            <a:ext cx="8309927" cy="361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en-US" altLang="zh-TW" sz="1200" b="1" dirty="0" err="1" smtClean="0">
                <a:latin typeface="Microsoft JhengHei"/>
                <a:ea typeface="Microsoft JhengHei"/>
                <a:cs typeface="Microsoft JhengHei"/>
                <a:sym typeface="Microsoft JhengHei"/>
              </a:rPr>
              <a:t>api</a:t>
            </a:r>
            <a:r>
              <a:rPr lang="zh-TW" altLang="en-US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設定文件</a:t>
            </a:r>
            <a:r>
              <a:rPr lang="zh-TW" altLang="en-US" sz="12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75" y="1605906"/>
            <a:ext cx="8020116" cy="267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00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741975" y="445031"/>
            <a:ext cx="766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b="1" spc="225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globalConfig.js</a:t>
            </a:r>
          </a:p>
        </p:txBody>
      </p:sp>
      <p:sp>
        <p:nvSpPr>
          <p:cNvPr id="140" name="Google Shape;140;p24"/>
          <p:cNvSpPr txBox="1">
            <a:spLocks noGrp="1"/>
          </p:cNvSpPr>
          <p:nvPr>
            <p:ph type="sldNum" idx="12"/>
          </p:nvPr>
        </p:nvSpPr>
        <p:spPr>
          <a:xfrm>
            <a:off x="8402176" y="4663218"/>
            <a:ext cx="452100" cy="3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14</a:t>
            </a:fld>
            <a:endParaRPr/>
          </a:p>
        </p:txBody>
      </p:sp>
      <p:sp>
        <p:nvSpPr>
          <p:cNvPr id="5" name="Google Shape;132;p23"/>
          <p:cNvSpPr txBox="1">
            <a:spLocks/>
          </p:cNvSpPr>
          <p:nvPr/>
        </p:nvSpPr>
        <p:spPr>
          <a:xfrm>
            <a:off x="695926" y="1132733"/>
            <a:ext cx="8309927" cy="361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zh-TW" altLang="en-US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全局</a:t>
            </a:r>
            <a:r>
              <a:rPr lang="zh-TW" altLang="en-US" sz="12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變數設定文件，類似</a:t>
            </a:r>
            <a:r>
              <a:rPr lang="en-US" altLang="zh-TW" sz="1200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config</a:t>
            </a:r>
            <a:r>
              <a:rPr lang="zh-TW" altLang="en-US" sz="12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用來設定一些預設</a:t>
            </a:r>
            <a:r>
              <a:rPr lang="zh-TW" altLang="en-US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數值。</a:t>
            </a:r>
            <a:endParaRPr lang="en-US" altLang="zh-TW" sz="1200" b="1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indent="0">
              <a:spcAft>
                <a:spcPts val="1600"/>
              </a:spcAft>
              <a:buNone/>
            </a:pPr>
            <a:endParaRPr lang="zh-TW" altLang="en-US" sz="1200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indent="0">
              <a:spcAft>
                <a:spcPts val="1600"/>
              </a:spcAft>
              <a:buNone/>
            </a:pPr>
            <a:endParaRPr lang="zh-TW" altLang="en-US" sz="1200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26" y="1750064"/>
            <a:ext cx="3952875" cy="581025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926" y="2446091"/>
            <a:ext cx="36861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23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741975" y="445031"/>
            <a:ext cx="766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b="1" spc="225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commonApi.js</a:t>
            </a:r>
          </a:p>
        </p:txBody>
      </p:sp>
      <p:sp>
        <p:nvSpPr>
          <p:cNvPr id="140" name="Google Shape;140;p24"/>
          <p:cNvSpPr txBox="1">
            <a:spLocks noGrp="1"/>
          </p:cNvSpPr>
          <p:nvPr>
            <p:ph type="sldNum" idx="12"/>
          </p:nvPr>
        </p:nvSpPr>
        <p:spPr>
          <a:xfrm>
            <a:off x="8402176" y="4663218"/>
            <a:ext cx="452100" cy="3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15</a:t>
            </a:fld>
            <a:endParaRPr/>
          </a:p>
        </p:txBody>
      </p:sp>
      <p:sp>
        <p:nvSpPr>
          <p:cNvPr id="5" name="Google Shape;132;p23"/>
          <p:cNvSpPr txBox="1">
            <a:spLocks/>
          </p:cNvSpPr>
          <p:nvPr/>
        </p:nvSpPr>
        <p:spPr>
          <a:xfrm>
            <a:off x="695926" y="1132733"/>
            <a:ext cx="8448074" cy="361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zh-TW" altLang="en-US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用於</a:t>
            </a:r>
            <a:r>
              <a:rPr lang="zh-TW" altLang="en-US" sz="12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設定不同頁面</a:t>
            </a:r>
            <a:r>
              <a:rPr lang="en-US" altLang="zh-TW" sz="1200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api</a:t>
            </a:r>
            <a:r>
              <a:rPr lang="zh-TW" altLang="en-US" sz="12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之間的共用</a:t>
            </a:r>
            <a:r>
              <a:rPr lang="zh-TW" altLang="en-US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函數，依不同種類共用還可以再拆分，如</a:t>
            </a:r>
            <a:r>
              <a:rPr lang="en-US" altLang="zh-TW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:</a:t>
            </a:r>
            <a:r>
              <a:rPr lang="en-US" altLang="zh-TW" sz="1200" b="1" dirty="0" err="1" smtClean="0">
                <a:latin typeface="Microsoft JhengHei"/>
                <a:ea typeface="Microsoft JhengHei"/>
                <a:cs typeface="Microsoft JhengHei"/>
                <a:sym typeface="Microsoft JhengHei"/>
              </a:rPr>
              <a:t>timeCommonApi</a:t>
            </a:r>
            <a:r>
              <a:rPr lang="zh-TW" altLang="en-US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altLang="zh-TW" sz="1200" b="1" dirty="0" err="1" smtClean="0">
                <a:latin typeface="Microsoft JhengHei"/>
                <a:ea typeface="Microsoft JhengHei"/>
                <a:cs typeface="Microsoft JhengHei"/>
                <a:sym typeface="Microsoft JhengHei"/>
              </a:rPr>
              <a:t>encryptionCommonApi</a:t>
            </a:r>
            <a:r>
              <a:rPr lang="zh-TW" altLang="en-US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lang="zh-TW" altLang="en-US" sz="1200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indent="0">
              <a:spcAft>
                <a:spcPts val="1600"/>
              </a:spcAft>
              <a:buNone/>
            </a:pPr>
            <a:endParaRPr lang="zh-TW" altLang="en-US" sz="1200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indent="0">
              <a:spcAft>
                <a:spcPts val="1600"/>
              </a:spcAft>
              <a:buNone/>
            </a:pPr>
            <a:endParaRPr lang="zh-TW" altLang="en-US" sz="1200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51" y="1586580"/>
            <a:ext cx="50482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05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741975" y="445031"/>
            <a:ext cx="766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spc="225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各頁面</a:t>
            </a:r>
            <a:r>
              <a:rPr lang="en-US" altLang="zh-TW" b="1" spc="225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api</a:t>
            </a:r>
            <a:endParaRPr lang="en-US" altLang="zh-TW" b="1" spc="225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0" name="Google Shape;140;p24"/>
          <p:cNvSpPr txBox="1">
            <a:spLocks noGrp="1"/>
          </p:cNvSpPr>
          <p:nvPr>
            <p:ph type="sldNum" idx="12"/>
          </p:nvPr>
        </p:nvSpPr>
        <p:spPr>
          <a:xfrm>
            <a:off x="8402176" y="4663218"/>
            <a:ext cx="452100" cy="3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16</a:t>
            </a:fld>
            <a:endParaRPr/>
          </a:p>
        </p:txBody>
      </p:sp>
      <p:sp>
        <p:nvSpPr>
          <p:cNvPr id="5" name="Google Shape;132;p23"/>
          <p:cNvSpPr txBox="1">
            <a:spLocks/>
          </p:cNvSpPr>
          <p:nvPr/>
        </p:nvSpPr>
        <p:spPr>
          <a:xfrm>
            <a:off x="695926" y="1132733"/>
            <a:ext cx="8309927" cy="361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zh-TW" altLang="en-US" sz="12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用於設定不同頁面的</a:t>
            </a:r>
            <a:r>
              <a:rPr lang="en-US" altLang="zh-TW" sz="1200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api</a:t>
            </a:r>
            <a:r>
              <a:rPr lang="zh-TW" altLang="en-US" sz="12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，基本上每個頁面必須要有一</a:t>
            </a:r>
            <a:r>
              <a:rPr lang="zh-TW" altLang="en-US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份</a:t>
            </a:r>
            <a:r>
              <a:rPr lang="zh-TW" altLang="en-US" sz="12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</a:p>
          <a:p>
            <a:pPr marL="0" indent="0">
              <a:spcAft>
                <a:spcPts val="1600"/>
              </a:spcAft>
              <a:buNone/>
            </a:pPr>
            <a:endParaRPr lang="zh-TW" altLang="en-US" sz="1200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indent="0">
              <a:spcAft>
                <a:spcPts val="1600"/>
              </a:spcAft>
              <a:buNone/>
            </a:pPr>
            <a:endParaRPr lang="zh-TW" altLang="en-US" sz="1200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26" y="1626340"/>
            <a:ext cx="3711495" cy="262966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747" y="1626340"/>
            <a:ext cx="4007224" cy="263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4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762875" y="2053481"/>
            <a:ext cx="78708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dirty="0" smtClean="0"/>
              <a:t>0</a:t>
            </a:r>
            <a:r>
              <a:rPr lang="en-US" altLang="zh-TW" dirty="0"/>
              <a:t>4</a:t>
            </a:r>
            <a:r>
              <a:rPr lang="zh-TW" altLang="en-US" b="1" dirty="0" smtClean="0">
                <a:latin typeface="Microsoft JhengHei"/>
                <a:ea typeface="Microsoft JhengHei"/>
                <a:sym typeface="Microsoft JhengHei"/>
              </a:rPr>
              <a:t>複用方式</a:t>
            </a:r>
            <a:endParaRPr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89453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741975" y="445031"/>
            <a:ext cx="766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en-US" b="1" dirty="0">
                <a:latin typeface="Microsoft JhengHei"/>
                <a:ea typeface="Microsoft JhengHei"/>
                <a:sym typeface="Microsoft JhengHei"/>
              </a:rPr>
              <a:t>複用方式</a:t>
            </a:r>
            <a:endParaRPr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0" name="Google Shape;140;p24"/>
          <p:cNvSpPr txBox="1">
            <a:spLocks noGrp="1"/>
          </p:cNvSpPr>
          <p:nvPr>
            <p:ph type="sldNum" idx="12"/>
          </p:nvPr>
        </p:nvSpPr>
        <p:spPr>
          <a:xfrm>
            <a:off x="8402176" y="4663218"/>
            <a:ext cx="452100" cy="3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18</a:t>
            </a:fld>
            <a:endParaRPr/>
          </a:p>
        </p:txBody>
      </p:sp>
      <p:sp>
        <p:nvSpPr>
          <p:cNvPr id="5" name="Google Shape;132;p23"/>
          <p:cNvSpPr txBox="1">
            <a:spLocks/>
          </p:cNvSpPr>
          <p:nvPr/>
        </p:nvSpPr>
        <p:spPr>
          <a:xfrm>
            <a:off x="695926" y="1132733"/>
            <a:ext cx="8309927" cy="361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en-US" altLang="zh-TW" sz="1600" b="1" dirty="0" err="1" smtClean="0">
                <a:latin typeface="Microsoft JhengHei"/>
                <a:ea typeface="Microsoft JhengHei"/>
                <a:cs typeface="Microsoft JhengHei"/>
              </a:rPr>
              <a:t>Vue</a:t>
            </a:r>
            <a:r>
              <a:rPr lang="en-US" altLang="zh-TW" sz="1600" b="1" dirty="0" smtClean="0">
                <a:latin typeface="Microsoft JhengHei"/>
                <a:ea typeface="Microsoft JhengHei"/>
                <a:cs typeface="Microsoft JhengHei"/>
              </a:rPr>
              <a:t> </a:t>
            </a:r>
            <a:r>
              <a:rPr lang="zh-TW" altLang="en-US" sz="1600" b="1" dirty="0">
                <a:latin typeface="Microsoft JhengHei"/>
                <a:ea typeface="Microsoft JhengHei"/>
                <a:cs typeface="Microsoft JhengHei"/>
              </a:rPr>
              <a:t>變數及函式複用有</a:t>
            </a:r>
            <a:r>
              <a:rPr lang="en-US" altLang="zh-TW" sz="1600" b="1" dirty="0">
                <a:latin typeface="Microsoft JhengHei"/>
                <a:ea typeface="Microsoft JhengHei"/>
                <a:cs typeface="Microsoft JhengHei"/>
              </a:rPr>
              <a:t>3</a:t>
            </a:r>
            <a:r>
              <a:rPr lang="zh-TW" altLang="en-US" sz="1600" b="1" dirty="0">
                <a:latin typeface="Microsoft JhengHei"/>
                <a:ea typeface="Microsoft JhengHei"/>
                <a:cs typeface="Microsoft JhengHei"/>
              </a:rPr>
              <a:t>種</a:t>
            </a:r>
            <a:r>
              <a:rPr lang="zh-TW" altLang="en-US" sz="1600" b="1" dirty="0" smtClean="0">
                <a:latin typeface="Microsoft JhengHei"/>
                <a:ea typeface="Microsoft JhengHei"/>
                <a:cs typeface="Microsoft JhengHei"/>
              </a:rPr>
              <a:t>方式</a:t>
            </a:r>
            <a:endParaRPr lang="en-US" altLang="zh-TW" sz="1600" b="1" dirty="0" smtClean="0">
              <a:latin typeface="Microsoft JhengHei"/>
              <a:ea typeface="Microsoft JhengHei"/>
              <a:cs typeface="Microsoft JhengHei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US" altLang="zh-TW" sz="12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lang="en-US" altLang="zh-TW" sz="16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.</a:t>
            </a:r>
            <a:r>
              <a:rPr lang="zh-TW" altLang="en-US" sz="16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1600" b="1" dirty="0" err="1" smtClean="0">
                <a:latin typeface="Microsoft JhengHei"/>
                <a:ea typeface="Microsoft JhengHei"/>
                <a:cs typeface="Microsoft JhengHei"/>
                <a:sym typeface="Microsoft JhengHei"/>
              </a:rPr>
              <a:t>Vue.prototype</a:t>
            </a:r>
            <a:r>
              <a:rPr lang="en-US" altLang="zh-TW" sz="16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: </a:t>
            </a:r>
            <a:r>
              <a:rPr lang="zh-TW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與 </a:t>
            </a:r>
            <a:r>
              <a:rPr lang="en-US" altLang="zh-TW" sz="16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Vue</a:t>
            </a:r>
            <a:r>
              <a:rPr lang="en-US" altLang="zh-TW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組件較無相依性的方法 </a:t>
            </a:r>
            <a:r>
              <a:rPr lang="en-US" altLang="zh-TW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/ </a:t>
            </a:r>
            <a:r>
              <a:rPr lang="zh-TW" altLang="en-US" sz="16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物件</a:t>
            </a:r>
            <a:r>
              <a:rPr lang="zh-TW" altLang="en-US" sz="16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lang="zh-TW" altLang="en-US" sz="16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US" altLang="zh-TW" sz="16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2.</a:t>
            </a:r>
            <a:r>
              <a:rPr lang="zh-TW" altLang="en-US" sz="16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1600" b="1" dirty="0" err="1" smtClean="0">
                <a:latin typeface="Microsoft JhengHei"/>
                <a:ea typeface="Microsoft JhengHei"/>
                <a:cs typeface="Microsoft JhengHei"/>
                <a:sym typeface="Microsoft JhengHei"/>
              </a:rPr>
              <a:t>mixin</a:t>
            </a:r>
            <a:r>
              <a:rPr lang="en-US" altLang="zh-TW" sz="16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: </a:t>
            </a:r>
            <a:r>
              <a:rPr lang="zh-TW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少部分組件會使用到的共用</a:t>
            </a:r>
            <a:r>
              <a:rPr lang="en-US" altLang="zh-TW" sz="16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Vue</a:t>
            </a:r>
            <a:r>
              <a:rPr lang="zh-TW" altLang="en-US" sz="16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方法</a:t>
            </a:r>
            <a:r>
              <a:rPr lang="zh-TW" altLang="en-US" sz="16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lang="zh-TW" altLang="en-US" sz="16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US" altLang="zh-TW" sz="16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3.</a:t>
            </a:r>
            <a:r>
              <a:rPr lang="zh-TW" altLang="en-US" sz="16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16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global </a:t>
            </a:r>
            <a:r>
              <a:rPr lang="en-US" altLang="zh-TW" sz="1600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mixin</a:t>
            </a:r>
            <a:r>
              <a:rPr lang="en-US" altLang="zh-TW" sz="16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: </a:t>
            </a:r>
            <a:r>
              <a:rPr lang="zh-TW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幾乎全組件都用用的到</a:t>
            </a:r>
            <a:r>
              <a:rPr lang="en-US" altLang="zh-TW" sz="16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Vue</a:t>
            </a:r>
            <a:r>
              <a:rPr lang="zh-TW" altLang="en-US" sz="16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方法</a:t>
            </a:r>
            <a:r>
              <a:rPr lang="zh-TW" altLang="en-US" sz="16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lang="zh-TW" altLang="en-US" sz="16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indent="0">
              <a:spcAft>
                <a:spcPts val="1600"/>
              </a:spcAft>
              <a:buFont typeface="Open Sans"/>
              <a:buNone/>
            </a:pPr>
            <a:endParaRPr lang="zh-TW" altLang="en-US" sz="1200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indent="0">
              <a:spcAft>
                <a:spcPts val="1600"/>
              </a:spcAft>
              <a:buFont typeface="Open Sans"/>
              <a:buNone/>
            </a:pPr>
            <a:endParaRPr lang="zh-TW" altLang="en-US" sz="1200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indent="0">
              <a:spcAft>
                <a:spcPts val="1600"/>
              </a:spcAft>
              <a:buFont typeface="Open Sans"/>
              <a:buNone/>
            </a:pPr>
            <a:endParaRPr lang="zh-TW" altLang="en-US" sz="12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251647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741975" y="445031"/>
            <a:ext cx="766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en-US" b="1" dirty="0">
                <a:latin typeface="Microsoft JhengHei"/>
                <a:ea typeface="Microsoft JhengHei"/>
                <a:sym typeface="Microsoft JhengHei"/>
              </a:rPr>
              <a:t>複用方式</a:t>
            </a:r>
            <a:endParaRPr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0" name="Google Shape;140;p24"/>
          <p:cNvSpPr txBox="1">
            <a:spLocks noGrp="1"/>
          </p:cNvSpPr>
          <p:nvPr>
            <p:ph type="sldNum" idx="12"/>
          </p:nvPr>
        </p:nvSpPr>
        <p:spPr>
          <a:xfrm>
            <a:off x="8402176" y="4663218"/>
            <a:ext cx="452100" cy="3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19</a:t>
            </a:fld>
            <a:endParaRPr/>
          </a:p>
        </p:txBody>
      </p:sp>
      <p:sp>
        <p:nvSpPr>
          <p:cNvPr id="5" name="Google Shape;132;p23"/>
          <p:cNvSpPr txBox="1">
            <a:spLocks/>
          </p:cNvSpPr>
          <p:nvPr/>
        </p:nvSpPr>
        <p:spPr>
          <a:xfrm>
            <a:off x="695926" y="1132733"/>
            <a:ext cx="8309927" cy="361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en-US" altLang="zh-TW" sz="16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prototype</a:t>
            </a:r>
            <a:r>
              <a:rPr lang="en-US" altLang="zh-TW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 =&gt; </a:t>
            </a:r>
            <a:r>
              <a:rPr lang="zh-TW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透過</a:t>
            </a:r>
            <a:r>
              <a:rPr lang="en-US" altLang="zh-TW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prototype</a:t>
            </a:r>
            <a:r>
              <a:rPr lang="zh-TW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可以將一些變數綁入全局變數，因為</a:t>
            </a:r>
            <a:r>
              <a:rPr lang="en-US" altLang="zh-TW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prototype</a:t>
            </a:r>
            <a:r>
              <a:rPr lang="zh-TW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是將變數綁入</a:t>
            </a:r>
            <a:r>
              <a:rPr lang="en-US" altLang="zh-TW" sz="16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vue</a:t>
            </a:r>
            <a:r>
              <a:rPr lang="zh-TW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的實體，可能與原生方法衝突，盡量不要綁太複雜的變數或方法，所以，是建議用來當</a:t>
            </a:r>
            <a:r>
              <a:rPr lang="en-US" altLang="zh-TW" sz="16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config</a:t>
            </a:r>
            <a:r>
              <a:rPr lang="zh-TW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檔來</a:t>
            </a:r>
            <a:r>
              <a:rPr lang="zh-TW" altLang="en-US" sz="16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使用</a:t>
            </a:r>
            <a:r>
              <a:rPr lang="zh-TW" altLang="en-US" sz="16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lang="zh-TW" altLang="en-US" sz="16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US" altLang="zh-TW" sz="1600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mixin</a:t>
            </a:r>
            <a:r>
              <a:rPr lang="en-US" altLang="zh-TW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 =&gt; </a:t>
            </a:r>
            <a:r>
              <a:rPr lang="zh-TW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將共用的變數或函式抽出，在需使用的元件內混入。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zh-TW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特點</a:t>
            </a:r>
            <a:r>
              <a:rPr lang="en-US" altLang="zh-TW" sz="16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: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altLang="zh-TW" sz="16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1.</a:t>
            </a:r>
            <a:r>
              <a:rPr lang="zh-TW" altLang="en-US" sz="16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 混入</a:t>
            </a:r>
            <a:r>
              <a:rPr lang="zh-TW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元件若混入多個不同的元件時，會產生多個混入元件，而不是共用，且混入元件不可更改及取用其他混入元件的變數。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altLang="zh-TW" sz="16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2.</a:t>
            </a:r>
            <a:r>
              <a:rPr lang="zh-TW" altLang="en-US" sz="16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 若</a:t>
            </a:r>
            <a:r>
              <a:rPr lang="zh-TW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混入元件與被混入元件都有相同名稱函式，將會觸發自己所屬的函</a:t>
            </a:r>
            <a:r>
              <a:rPr lang="zh-TW" altLang="en-US" sz="16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式</a:t>
            </a:r>
            <a:r>
              <a:rPr lang="zh-TW" altLang="en-US" sz="16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lang="zh-TW" altLang="en-US" sz="16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US" altLang="zh-TW" sz="16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3.</a:t>
            </a:r>
            <a:r>
              <a:rPr lang="zh-TW" altLang="en-US" sz="16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 鉤</a:t>
            </a:r>
            <a:r>
              <a:rPr lang="zh-TW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子函數兩者皆會執行，會先執行混入元件在執行被混入</a:t>
            </a:r>
            <a:r>
              <a:rPr lang="zh-TW" altLang="en-US" sz="16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元件</a:t>
            </a:r>
            <a:r>
              <a:rPr lang="zh-TW" altLang="en-US" sz="16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lang="zh-TW" altLang="en-US" sz="16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610572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subTitle" idx="1"/>
          </p:nvPr>
        </p:nvSpPr>
        <p:spPr>
          <a:xfrm>
            <a:off x="762875" y="490125"/>
            <a:ext cx="67716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smtClean="0">
                <a:latin typeface="Microsoft JhengHei"/>
                <a:ea typeface="Microsoft JhengHei"/>
                <a:cs typeface="Microsoft JhengHei"/>
                <a:sym typeface="Microsoft JhengHei"/>
              </a:rPr>
              <a:t>目錄</a:t>
            </a:r>
            <a:endParaRPr dirty="0"/>
          </a:p>
        </p:txBody>
      </p:sp>
      <p:sp>
        <p:nvSpPr>
          <p:cNvPr id="94" name="Google Shape;94;p19"/>
          <p:cNvSpPr txBox="1">
            <a:spLocks noGrp="1"/>
          </p:cNvSpPr>
          <p:nvPr>
            <p:ph type="subTitle" idx="2"/>
          </p:nvPr>
        </p:nvSpPr>
        <p:spPr>
          <a:xfrm>
            <a:off x="762875" y="1339594"/>
            <a:ext cx="35079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01 </a:t>
            </a:r>
            <a:r>
              <a:rPr lang="en-US" altLang="zh-TW" dirty="0" smtClean="0"/>
              <a:t>Coding Style</a:t>
            </a:r>
            <a:endParaRPr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3"/>
          </p:nvPr>
        </p:nvSpPr>
        <p:spPr>
          <a:xfrm>
            <a:off x="762875" y="2189062"/>
            <a:ext cx="35079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zh-TW" dirty="0" smtClean="0"/>
              <a:t>02</a:t>
            </a:r>
            <a:r>
              <a:rPr lang="en-US" altLang="zh-TW" dirty="0" smtClean="0"/>
              <a:t> </a:t>
            </a:r>
            <a:r>
              <a:rPr lang="zh-TW" altLang="en-US" b="1" dirty="0" smtClean="0">
                <a:latin typeface="Microsoft JhengHei"/>
                <a:ea typeface="Microsoft JhengHei"/>
                <a:cs typeface="Microsoft JhengHei"/>
              </a:rPr>
              <a:t>組織</a:t>
            </a:r>
            <a:r>
              <a:rPr lang="zh-TW" altLang="en-US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架構</a:t>
            </a:r>
          </a:p>
        </p:txBody>
      </p:sp>
      <p:sp>
        <p:nvSpPr>
          <p:cNvPr id="96" name="Google Shape;96;p19"/>
          <p:cNvSpPr txBox="1">
            <a:spLocks noGrp="1"/>
          </p:cNvSpPr>
          <p:nvPr>
            <p:ph type="subTitle" idx="4"/>
          </p:nvPr>
        </p:nvSpPr>
        <p:spPr>
          <a:xfrm>
            <a:off x="762875" y="3038531"/>
            <a:ext cx="35079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zh-TW" dirty="0" smtClean="0"/>
              <a:t>03 </a:t>
            </a:r>
            <a:r>
              <a:rPr lang="zh-TW" altLang="en-US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檔案</a:t>
            </a:r>
            <a:r>
              <a:rPr lang="zh-TW" altLang="en-US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說明</a:t>
            </a:r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5"/>
          </p:nvPr>
        </p:nvSpPr>
        <p:spPr>
          <a:xfrm>
            <a:off x="762875" y="3888000"/>
            <a:ext cx="35079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altLang="zh-TW" dirty="0" smtClean="0"/>
              <a:t>04</a:t>
            </a:r>
            <a:r>
              <a:rPr lang="zh-TW" altLang="en-US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複用方式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741975" y="445031"/>
            <a:ext cx="766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en-US" b="1" dirty="0">
                <a:latin typeface="Microsoft JhengHei"/>
                <a:ea typeface="Microsoft JhengHei"/>
                <a:sym typeface="Microsoft JhengHei"/>
              </a:rPr>
              <a:t>複用方式</a:t>
            </a:r>
            <a:endParaRPr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0" name="Google Shape;140;p24"/>
          <p:cNvSpPr txBox="1">
            <a:spLocks noGrp="1"/>
          </p:cNvSpPr>
          <p:nvPr>
            <p:ph type="sldNum" idx="12"/>
          </p:nvPr>
        </p:nvSpPr>
        <p:spPr>
          <a:xfrm>
            <a:off x="8402176" y="4663218"/>
            <a:ext cx="452100" cy="3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20</a:t>
            </a:fld>
            <a:endParaRPr/>
          </a:p>
        </p:txBody>
      </p:sp>
      <p:sp>
        <p:nvSpPr>
          <p:cNvPr id="5" name="Google Shape;132;p23"/>
          <p:cNvSpPr txBox="1">
            <a:spLocks/>
          </p:cNvSpPr>
          <p:nvPr/>
        </p:nvSpPr>
        <p:spPr>
          <a:xfrm>
            <a:off x="695926" y="1132733"/>
            <a:ext cx="8309927" cy="361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en-US" altLang="zh-TW" sz="12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global </a:t>
            </a:r>
            <a:r>
              <a:rPr lang="en-US" altLang="zh-TW" sz="1200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mixin</a:t>
            </a:r>
            <a:r>
              <a:rPr lang="en-US" altLang="zh-TW" sz="12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1200" dirty="0">
                <a:latin typeface="Microsoft JhengHei"/>
                <a:ea typeface="Microsoft JhengHei"/>
                <a:cs typeface="Microsoft JhengHei"/>
                <a:sym typeface="Microsoft JhengHei"/>
              </a:rPr>
              <a:t>=&gt;</a:t>
            </a:r>
            <a:r>
              <a:rPr lang="zh-TW" altLang="en-US" sz="1200" dirty="0">
                <a:latin typeface="Microsoft JhengHei"/>
                <a:ea typeface="Microsoft JhengHei"/>
                <a:cs typeface="Microsoft JhengHei"/>
                <a:sym typeface="Microsoft JhengHei"/>
              </a:rPr>
              <a:t>與</a:t>
            </a:r>
            <a:r>
              <a:rPr lang="en-US" altLang="zh-TW" sz="12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mixin</a:t>
            </a:r>
            <a:r>
              <a:rPr lang="zh-TW" altLang="en-US" sz="12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用法和特性</a:t>
            </a:r>
            <a:r>
              <a:rPr lang="zh-TW" altLang="en-US" sz="1200" dirty="0">
                <a:latin typeface="Microsoft JhengHei"/>
                <a:ea typeface="Microsoft JhengHei"/>
                <a:cs typeface="Microsoft JhengHei"/>
                <a:sym typeface="Microsoft JhengHei"/>
              </a:rPr>
              <a:t>相同，只不過被混入元件為全局的</a:t>
            </a:r>
            <a:r>
              <a:rPr lang="en-US" altLang="zh-TW" sz="12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vue</a:t>
            </a:r>
            <a:r>
              <a:rPr lang="zh-TW" altLang="en-US" sz="1200" dirty="0">
                <a:latin typeface="Microsoft JhengHei"/>
                <a:ea typeface="Microsoft JhengHei"/>
                <a:cs typeface="Microsoft JhengHei"/>
                <a:sym typeface="Microsoft JhengHei"/>
              </a:rPr>
              <a:t>，此方法因為會混入到所有的</a:t>
            </a:r>
            <a:r>
              <a:rPr lang="en-US" altLang="zh-TW" sz="12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vue</a:t>
            </a:r>
            <a:r>
              <a:rPr lang="zh-TW" altLang="en-US" sz="1200" dirty="0">
                <a:latin typeface="Microsoft JhengHei"/>
                <a:ea typeface="Microsoft JhengHei"/>
                <a:cs typeface="Microsoft JhengHei"/>
                <a:sym typeface="Microsoft JhengHei"/>
              </a:rPr>
              <a:t>元件中，包含套件，所以使用必須非常警</a:t>
            </a:r>
            <a:r>
              <a:rPr lang="zh-TW" altLang="en-US" sz="12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慎。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zh-TW" altLang="en-US" sz="1200" dirty="0" smtClean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補充</a:t>
            </a:r>
            <a:r>
              <a:rPr lang="en-US" altLang="zh-TW" sz="120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: global </a:t>
            </a:r>
            <a:r>
              <a:rPr lang="en-US" altLang="zh-TW" sz="1200" dirty="0" err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mixin</a:t>
            </a:r>
            <a:r>
              <a:rPr lang="en-US" altLang="zh-TW" sz="120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altLang="en-US" sz="120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與 </a:t>
            </a:r>
            <a:r>
              <a:rPr lang="en-US" altLang="zh-TW" sz="1200" dirty="0" err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vuex</a:t>
            </a:r>
            <a:r>
              <a:rPr lang="zh-TW" altLang="en-US" sz="120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差別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altLang="zh-TW" sz="1200" dirty="0" err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vuex</a:t>
            </a:r>
            <a:r>
              <a:rPr lang="zh-TW" altLang="en-US" sz="120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：用來做狀態管理的，裡面定義的變量在每個組件中均可以使用和修改，在任一組件中修改此變量的值之後，其他組件中此變量的值也會隨之修改。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altLang="zh-TW" sz="1200" dirty="0" err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mixins</a:t>
            </a:r>
            <a:r>
              <a:rPr lang="zh-TW" altLang="en-US" sz="120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：可以定義共用的變量，在每個組件中使用，引入組件中之後，各個變量是相互獨立的，值的修改在組件中不會相互影響。</a:t>
            </a:r>
          </a:p>
        </p:txBody>
      </p:sp>
    </p:spTree>
    <p:extLst>
      <p:ext uri="{BB962C8B-B14F-4D97-AF65-F5344CB8AC3E}">
        <p14:creationId xmlns:p14="http://schemas.microsoft.com/office/powerpoint/2010/main" val="3906675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1350825" y="1953488"/>
            <a:ext cx="6442200" cy="11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THANK YOU.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762875" y="2053481"/>
            <a:ext cx="78708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dirty="0" smtClean="0"/>
              <a:t>01</a:t>
            </a:r>
            <a:r>
              <a:rPr lang="en-US" altLang="zh-TW" b="1" dirty="0" smtClean="0">
                <a:latin typeface="Microsoft JhengHei"/>
                <a:ea typeface="Microsoft JhengHei"/>
                <a:sym typeface="Microsoft JhengHei"/>
              </a:rPr>
              <a:t>Coding Style</a:t>
            </a:r>
            <a:endParaRPr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741975" y="445031"/>
            <a:ext cx="766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命名規定 </a:t>
            </a:r>
            <a:endParaRPr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1"/>
          </p:nvPr>
        </p:nvSpPr>
        <p:spPr>
          <a:xfrm>
            <a:off x="741975" y="1099842"/>
            <a:ext cx="8309927" cy="3853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zh-TW" altLang="en-US" b="1" dirty="0" smtClean="0">
                <a:latin typeface="Microsoft JhengHei"/>
                <a:ea typeface="Microsoft JhengHei"/>
                <a:cs typeface="Microsoft JhengHei"/>
              </a:rPr>
              <a:t>請參考</a:t>
            </a:r>
            <a:r>
              <a:rPr lang="en-US" altLang="zh-TW" b="1" dirty="0" smtClean="0">
                <a:latin typeface="Microsoft JhengHei"/>
                <a:ea typeface="Microsoft JhengHei"/>
                <a:cs typeface="Microsoft JhengHei"/>
              </a:rPr>
              <a:t>: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altLang="zh-TW" sz="1200" b="1" dirty="0" smtClean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hlinkClick r:id="rId3"/>
              </a:rPr>
              <a:t>JS</a:t>
            </a:r>
            <a:r>
              <a:rPr lang="zh-TW" altLang="en-US" sz="1200" b="1" dirty="0" smtClean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hlinkClick r:id="rId3"/>
              </a:rPr>
              <a:t>命名規範</a:t>
            </a:r>
            <a:r>
              <a:rPr lang="zh-TW" altLang="en-US" sz="1200" b="1" dirty="0" smtClean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lang="zh-TW" altLang="en-US" sz="1200" b="1" dirty="0" smtClean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</a:rPr>
              <a:t>、</a:t>
            </a:r>
            <a:r>
              <a:rPr lang="zh-TW" altLang="en-US" sz="1200" b="1" dirty="0" smtClean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hlinkClick r:id="rId4"/>
              </a:rPr>
              <a:t>前端開發</a:t>
            </a:r>
            <a:r>
              <a:rPr lang="zh-TW" altLang="en-US" sz="1200" b="1" dirty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hlinkClick r:id="rId4"/>
              </a:rPr>
              <a:t>流程</a:t>
            </a:r>
            <a:endParaRPr lang="en-US" altLang="zh-TW" sz="1200" b="1" dirty="0" smtClean="0">
              <a:solidFill>
                <a:srgbClr val="0070C0"/>
              </a:solidFill>
              <a:latin typeface="Microsoft JhengHei"/>
              <a:ea typeface="Microsoft JhengHei"/>
              <a:cs typeface="Microsoft JhengHei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zh-TW" altLang="en-US" sz="1200" b="1" dirty="0" smtClean="0">
                <a:latin typeface="Microsoft JhengHei"/>
                <a:ea typeface="Microsoft JhengHei"/>
                <a:cs typeface="Microsoft JhengHei"/>
              </a:rPr>
              <a:t>根據上述參考，某些規則強制限定為下述</a:t>
            </a:r>
            <a:r>
              <a:rPr lang="en-US" altLang="zh-TW" sz="1200" b="1" dirty="0" smtClean="0">
                <a:latin typeface="Microsoft JhengHei"/>
                <a:ea typeface="Microsoft JhengHei"/>
                <a:cs typeface="Microsoft JhengHei"/>
              </a:rPr>
              <a:t>: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zh-TW" altLang="en-US" b="1" dirty="0" smtClean="0">
                <a:latin typeface="Microsoft JhengHei"/>
                <a:ea typeface="Microsoft JhengHei"/>
                <a:cs typeface="Microsoft JhengHei"/>
              </a:rPr>
              <a:t>緊密耦合組件及模板中命名規則 </a:t>
            </a:r>
            <a:r>
              <a:rPr lang="en-US" altLang="zh-TW" b="1" dirty="0" smtClean="0">
                <a:latin typeface="Microsoft JhengHei"/>
                <a:ea typeface="Microsoft JhengHei"/>
                <a:cs typeface="Microsoft JhengHei"/>
              </a:rPr>
              <a:t>:</a:t>
            </a:r>
            <a:endParaRPr lang="en-US" altLang="zh-TW" b="1" dirty="0">
              <a:latin typeface="Microsoft JhengHei"/>
              <a:ea typeface="Microsoft JhengHei"/>
              <a:cs typeface="Microsoft JhengHei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zh-TW" altLang="en-US" sz="1600" dirty="0" smtClean="0">
                <a:latin typeface="Microsoft JhengHei"/>
                <a:ea typeface="Microsoft JhengHei"/>
                <a:cs typeface="Microsoft JhengHei"/>
              </a:rPr>
              <a:t>父</a:t>
            </a:r>
            <a:r>
              <a:rPr lang="zh-TW" altLang="en-US" sz="1600" dirty="0">
                <a:latin typeface="Microsoft JhengHei"/>
                <a:ea typeface="Microsoft JhengHei"/>
                <a:cs typeface="Microsoft JhengHei"/>
              </a:rPr>
              <a:t>層 </a:t>
            </a:r>
            <a:r>
              <a:rPr lang="en-US" altLang="zh-TW" sz="1600" dirty="0">
                <a:latin typeface="Microsoft JhengHei"/>
                <a:ea typeface="Microsoft JhengHei"/>
                <a:cs typeface="Microsoft JhengHei"/>
              </a:rPr>
              <a:t>=&gt;</a:t>
            </a:r>
            <a:r>
              <a:rPr lang="zh-TW" altLang="en-US" sz="1600" dirty="0">
                <a:latin typeface="Microsoft JhengHei"/>
                <a:ea typeface="Microsoft JhengHei"/>
                <a:cs typeface="Microsoft JhengHei"/>
              </a:rPr>
              <a:t> 範圍 </a:t>
            </a:r>
            <a:r>
              <a:rPr lang="en-US" altLang="zh-TW" sz="1600" dirty="0">
                <a:latin typeface="Microsoft JhengHei"/>
                <a:ea typeface="Microsoft JhengHei"/>
                <a:cs typeface="Microsoft JhengHei"/>
              </a:rPr>
              <a:t>+</a:t>
            </a:r>
            <a:r>
              <a:rPr lang="zh-TW" altLang="en-US" sz="1600" dirty="0">
                <a:latin typeface="Microsoft JhengHei"/>
                <a:ea typeface="Microsoft JhengHei"/>
                <a:cs typeface="Microsoft JhengHei"/>
              </a:rPr>
              <a:t> </a:t>
            </a:r>
            <a:r>
              <a:rPr lang="en-US" altLang="zh-TW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Component</a:t>
            </a:r>
            <a:r>
              <a:rPr lang="en-US" altLang="zh-TW" sz="1600" dirty="0">
                <a:latin typeface="Microsoft JhengHei"/>
                <a:ea typeface="Microsoft JhengHei"/>
                <a:cs typeface="Microsoft JhengHei"/>
              </a:rPr>
              <a:t> =&gt; </a:t>
            </a:r>
            <a:r>
              <a:rPr lang="en-US" altLang="zh-TW" sz="1600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UserComponent.vue</a:t>
            </a:r>
            <a:endParaRPr lang="en-US" altLang="zh-TW" sz="16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zh-TW" altLang="en-US" sz="1600" dirty="0" smtClean="0">
                <a:latin typeface="Microsoft JhengHei"/>
                <a:ea typeface="Microsoft JhengHei"/>
                <a:cs typeface="Microsoft JhengHei"/>
              </a:rPr>
              <a:t>子</a:t>
            </a:r>
            <a:r>
              <a:rPr lang="zh-TW" altLang="en-US" sz="1600" dirty="0">
                <a:latin typeface="Microsoft JhengHei"/>
                <a:ea typeface="Microsoft JhengHei"/>
                <a:cs typeface="Microsoft JhengHei"/>
              </a:rPr>
              <a:t>層 </a:t>
            </a:r>
            <a:r>
              <a:rPr lang="en-US" altLang="zh-TW" sz="1600" dirty="0">
                <a:latin typeface="Microsoft JhengHei"/>
                <a:ea typeface="Microsoft JhengHei"/>
                <a:cs typeface="Microsoft JhengHei"/>
              </a:rPr>
              <a:t>=&gt;</a:t>
            </a:r>
            <a:r>
              <a:rPr lang="zh-TW" altLang="en-US" sz="1600" dirty="0">
                <a:latin typeface="Microsoft JhengHei"/>
                <a:ea typeface="Microsoft JhengHei"/>
                <a:cs typeface="Microsoft JhengHei"/>
              </a:rPr>
              <a:t> 範圍 </a:t>
            </a:r>
            <a:r>
              <a:rPr lang="en-US" altLang="zh-TW" sz="1600" dirty="0">
                <a:latin typeface="Microsoft JhengHei"/>
                <a:ea typeface="Microsoft JhengHei"/>
                <a:cs typeface="Microsoft JhengHei"/>
              </a:rPr>
              <a:t>+</a:t>
            </a:r>
            <a:r>
              <a:rPr lang="zh-TW" altLang="en-US" sz="1600" dirty="0">
                <a:latin typeface="Microsoft JhengHei"/>
                <a:ea typeface="Microsoft JhengHei"/>
                <a:cs typeface="Microsoft JhengHei"/>
              </a:rPr>
              <a:t> 功能細項 </a:t>
            </a:r>
            <a:r>
              <a:rPr lang="en-US" altLang="zh-TW" sz="1600" dirty="0">
                <a:latin typeface="Microsoft JhengHei"/>
                <a:ea typeface="Microsoft JhengHei"/>
                <a:cs typeface="Microsoft JhengHei"/>
              </a:rPr>
              <a:t>+ </a:t>
            </a:r>
            <a:r>
              <a:rPr lang="zh-TW" altLang="en-US" sz="1600" dirty="0">
                <a:latin typeface="Microsoft JhengHei"/>
                <a:ea typeface="Microsoft JhengHei"/>
                <a:cs typeface="Microsoft JhengHei"/>
              </a:rPr>
              <a:t>功能樣式  </a:t>
            </a:r>
            <a:r>
              <a:rPr lang="en-US" altLang="zh-TW" sz="1600" dirty="0">
                <a:latin typeface="Microsoft JhengHei"/>
                <a:ea typeface="Microsoft JhengHei"/>
                <a:cs typeface="Microsoft JhengHei"/>
              </a:rPr>
              <a:t>=&gt;</a:t>
            </a:r>
            <a:r>
              <a:rPr lang="zh-TW" altLang="en-US" sz="1600" dirty="0">
                <a:latin typeface="Microsoft JhengHei"/>
                <a:ea typeface="Microsoft JhengHei"/>
                <a:cs typeface="Microsoft JhengHei"/>
              </a:rPr>
              <a:t> </a:t>
            </a:r>
            <a:r>
              <a:rPr lang="en-US" altLang="zh-TW" sz="1600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UserCreateModal.vue</a:t>
            </a:r>
            <a:endParaRPr lang="en-US" altLang="zh-TW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US" altLang="zh-TW" b="1" dirty="0" smtClean="0">
                <a:latin typeface="Microsoft JhengHei"/>
                <a:ea typeface="Microsoft JhengHei"/>
                <a:cs typeface="Microsoft JhengHei"/>
              </a:rPr>
              <a:t>.</a:t>
            </a:r>
            <a:r>
              <a:rPr lang="en-US" altLang="zh-TW" b="1" dirty="0" err="1">
                <a:latin typeface="Microsoft JhengHei"/>
                <a:ea typeface="Microsoft JhengHei"/>
                <a:cs typeface="Microsoft JhengHei"/>
              </a:rPr>
              <a:t>js</a:t>
            </a:r>
            <a:r>
              <a:rPr lang="en-US" altLang="zh-TW" b="1" dirty="0">
                <a:latin typeface="Microsoft JhengHei"/>
                <a:ea typeface="Microsoft JhengHei"/>
                <a:cs typeface="Microsoft JhengHei"/>
              </a:rPr>
              <a:t>(</a:t>
            </a:r>
            <a:r>
              <a:rPr lang="zh-TW" altLang="en-US" b="1" dirty="0">
                <a:latin typeface="Microsoft JhengHei"/>
                <a:ea typeface="Microsoft JhengHei"/>
                <a:cs typeface="Microsoft JhengHei"/>
              </a:rPr>
              <a:t>小駝峰</a:t>
            </a:r>
            <a:r>
              <a:rPr lang="en-US" altLang="zh-TW" b="1" dirty="0">
                <a:latin typeface="Microsoft JhengHei"/>
                <a:ea typeface="Microsoft JhengHei"/>
                <a:cs typeface="Microsoft JhengHei"/>
              </a:rPr>
              <a:t>)</a:t>
            </a:r>
            <a:r>
              <a:rPr lang="zh-TW" altLang="en-US" b="1" dirty="0">
                <a:latin typeface="Microsoft JhengHei"/>
                <a:ea typeface="Microsoft JhengHei"/>
                <a:cs typeface="Microsoft JhengHei"/>
              </a:rPr>
              <a:t> </a:t>
            </a:r>
            <a:r>
              <a:rPr lang="en-US" altLang="zh-TW" b="1" dirty="0" smtClean="0">
                <a:latin typeface="Microsoft JhengHei"/>
                <a:ea typeface="Microsoft JhengHei"/>
                <a:cs typeface="Microsoft JhengHei"/>
              </a:rPr>
              <a:t>:</a:t>
            </a:r>
            <a:r>
              <a:rPr lang="zh-TW" altLang="en-US" b="1" dirty="0" smtClean="0">
                <a:latin typeface="Microsoft JhengHei"/>
                <a:ea typeface="Microsoft JhengHei"/>
                <a:cs typeface="Microsoft JhengHei"/>
              </a:rPr>
              <a:t> </a:t>
            </a:r>
            <a:r>
              <a:rPr lang="en-US" altLang="zh-TW" sz="1600" dirty="0" smtClean="0">
                <a:latin typeface="Microsoft JhengHei"/>
                <a:ea typeface="Microsoft JhengHei"/>
                <a:cs typeface="Microsoft JhengHei"/>
              </a:rPr>
              <a:t>=&gt;</a:t>
            </a:r>
            <a:r>
              <a:rPr lang="zh-TW" altLang="en-US" sz="1600" dirty="0" smtClean="0">
                <a:latin typeface="Microsoft JhengHei"/>
                <a:ea typeface="Microsoft JhengHei"/>
                <a:cs typeface="Microsoft JhengHei"/>
              </a:rPr>
              <a:t> </a:t>
            </a:r>
            <a:r>
              <a:rPr lang="zh-TW" altLang="en-US" sz="1600" dirty="0">
                <a:latin typeface="Microsoft JhengHei"/>
                <a:ea typeface="Microsoft JhengHei"/>
                <a:cs typeface="Microsoft JhengHei"/>
              </a:rPr>
              <a:t>範圍 </a:t>
            </a:r>
            <a:r>
              <a:rPr lang="en-US" altLang="zh-TW" sz="1600" dirty="0">
                <a:latin typeface="Microsoft JhengHei"/>
                <a:ea typeface="Microsoft JhengHei"/>
                <a:cs typeface="Microsoft JhengHei"/>
              </a:rPr>
              <a:t>+</a:t>
            </a:r>
            <a:r>
              <a:rPr lang="zh-TW" altLang="en-US" sz="1600" dirty="0">
                <a:latin typeface="Microsoft JhengHei"/>
                <a:ea typeface="Microsoft JhengHei"/>
                <a:cs typeface="Microsoft JhengHei"/>
              </a:rPr>
              <a:t> 功能 </a:t>
            </a:r>
            <a:r>
              <a:rPr lang="en-US" altLang="zh-TW" sz="1600" dirty="0">
                <a:latin typeface="Microsoft JhengHei"/>
                <a:ea typeface="Microsoft JhengHei"/>
                <a:cs typeface="Microsoft JhengHei"/>
              </a:rPr>
              <a:t>=&gt;</a:t>
            </a:r>
            <a:r>
              <a:rPr lang="zh-TW" altLang="en-US" sz="1600" dirty="0">
                <a:latin typeface="Microsoft JhengHei"/>
                <a:ea typeface="Microsoft JhengHei"/>
                <a:cs typeface="Microsoft JhengHei"/>
              </a:rPr>
              <a:t> </a:t>
            </a:r>
            <a:r>
              <a:rPr lang="en-US" altLang="zh-TW" sz="16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globalVariable.js</a:t>
            </a:r>
            <a:endParaRPr lang="en-US" altLang="zh-TW" sz="16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US" altLang="zh-TW" sz="1600" dirty="0" err="1">
                <a:solidFill>
                  <a:srgbClr val="FF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ps</a:t>
            </a:r>
            <a:r>
              <a:rPr lang="zh-TW" alt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</a:rPr>
              <a:t>:</a:t>
            </a:r>
            <a:r>
              <a:rPr lang="zh-TW" altLang="en-US" sz="1600" dirty="0" smtClean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</a:rPr>
              <a:t> 基礎</a:t>
            </a:r>
            <a:r>
              <a:rPr lang="zh-TW" altLang="en-US" sz="160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</a:rPr>
              <a:t>設置除外</a:t>
            </a:r>
            <a:r>
              <a:rPr lang="en-US" altLang="zh-TW" sz="160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</a:rPr>
              <a:t> =&gt; </a:t>
            </a:r>
            <a:r>
              <a:rPr lang="en-US" altLang="zh-TW" sz="1600" dirty="0">
                <a:solidFill>
                  <a:srgbClr val="FF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app.js</a:t>
            </a:r>
            <a:r>
              <a:rPr lang="zh-TW" altLang="en-US" sz="1600" dirty="0">
                <a:solidFill>
                  <a:srgbClr val="FF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、</a:t>
            </a:r>
            <a:r>
              <a:rPr lang="en-US" altLang="zh-TW" sz="1600" dirty="0">
                <a:solidFill>
                  <a:srgbClr val="FF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api.js</a:t>
            </a:r>
          </a:p>
          <a:p>
            <a:pPr marL="0" indent="0">
              <a:spcAft>
                <a:spcPts val="1600"/>
              </a:spcAft>
              <a:buNone/>
            </a:pPr>
            <a:endParaRPr lang="en-US" sz="12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12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indent="0">
              <a:spcAft>
                <a:spcPts val="1600"/>
              </a:spcAft>
              <a:buNone/>
            </a:pPr>
            <a:endParaRPr sz="12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3" name="Google Shape;133;p23"/>
          <p:cNvSpPr txBox="1">
            <a:spLocks noGrp="1"/>
          </p:cNvSpPr>
          <p:nvPr>
            <p:ph type="sldNum" idx="12"/>
          </p:nvPr>
        </p:nvSpPr>
        <p:spPr>
          <a:xfrm>
            <a:off x="8402176" y="4663218"/>
            <a:ext cx="452100" cy="3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741975" y="445031"/>
            <a:ext cx="766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命名規定</a:t>
            </a:r>
            <a:endParaRPr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1"/>
          </p:nvPr>
        </p:nvSpPr>
        <p:spPr>
          <a:xfrm>
            <a:off x="741974" y="1152469"/>
            <a:ext cx="8309927" cy="36168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zh-TW" altLang="en-US" b="1" dirty="0" smtClean="0">
                <a:latin typeface="Microsoft JhengHei"/>
                <a:ea typeface="Microsoft JhengHei"/>
                <a:cs typeface="Microsoft JhengHei"/>
              </a:rPr>
              <a:t>函數</a:t>
            </a:r>
            <a:r>
              <a:rPr lang="zh-TW" altLang="en-US" b="1" dirty="0">
                <a:latin typeface="Microsoft JhengHei"/>
                <a:ea typeface="Microsoft JhengHei"/>
                <a:cs typeface="Microsoft JhengHei"/>
              </a:rPr>
              <a:t>命名</a:t>
            </a:r>
            <a:r>
              <a:rPr lang="en-US" altLang="zh-TW" b="1" dirty="0" smtClean="0">
                <a:latin typeface="Microsoft JhengHei"/>
                <a:ea typeface="Microsoft JhengHei"/>
                <a:cs typeface="Microsoft JhengHei"/>
              </a:rPr>
              <a:t>:</a:t>
            </a:r>
            <a:endParaRPr lang="en-US" altLang="zh-TW" b="1" dirty="0">
              <a:latin typeface="Microsoft JhengHei"/>
              <a:ea typeface="Microsoft JhengHei"/>
              <a:cs typeface="Microsoft JhengHei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US" altLang="zh-TW" sz="16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  <a:r>
              <a:rPr lang="en-US" altLang="zh-TW" sz="1600" b="1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vue</a:t>
            </a:r>
            <a:r>
              <a:rPr lang="zh-TW" altLang="en-US" sz="16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altLang="zh-TW" sz="16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  <a:r>
              <a:rPr lang="en-US" altLang="zh-TW" sz="1600" b="1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js</a:t>
            </a:r>
            <a:r>
              <a:rPr lang="en-US" altLang="zh-TW" sz="1600" b="1" dirty="0" smtClean="0">
                <a:latin typeface="Microsoft JhengHei"/>
                <a:ea typeface="Microsoft JhengHei"/>
                <a:cs typeface="Microsoft JhengHei"/>
              </a:rPr>
              <a:t>(</a:t>
            </a:r>
            <a:r>
              <a:rPr lang="zh-TW" altLang="en-US" sz="1600" b="1" dirty="0" smtClean="0">
                <a:latin typeface="Microsoft JhengHei"/>
                <a:ea typeface="Microsoft JhengHei"/>
                <a:cs typeface="Microsoft JhengHei"/>
              </a:rPr>
              <a:t>小駝峰</a:t>
            </a:r>
            <a:r>
              <a:rPr lang="en-US" altLang="zh-TW" sz="1600" b="1" dirty="0" smtClean="0">
                <a:latin typeface="Microsoft JhengHei"/>
                <a:ea typeface="Microsoft JhengHei"/>
                <a:cs typeface="Microsoft JhengHei"/>
              </a:rPr>
              <a:t>) =&gt;</a:t>
            </a:r>
            <a:r>
              <a:rPr lang="en-US" altLang="zh-TW" sz="1600" dirty="0" smtClean="0">
                <a:latin typeface="Microsoft JhengHei"/>
                <a:ea typeface="Microsoft JhengHei"/>
                <a:cs typeface="Microsoft JhengHei"/>
              </a:rPr>
              <a:t> </a:t>
            </a:r>
            <a:r>
              <a:rPr lang="zh-TW" altLang="en-US" sz="1600" dirty="0" smtClean="0">
                <a:latin typeface="Open Sans" panose="020B0604020202020204" charset="0"/>
                <a:ea typeface="Microsoft JhengHei"/>
                <a:cs typeface="Open Sans" panose="020B0604020202020204" charset="0"/>
              </a:rPr>
              <a:t>動作 </a:t>
            </a:r>
            <a:r>
              <a:rPr lang="en-US" altLang="zh-TW" sz="16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+</a:t>
            </a:r>
            <a:r>
              <a:rPr lang="zh-TW" altLang="en-US" sz="1600" dirty="0" smtClean="0">
                <a:latin typeface="Open Sans" panose="020B0604020202020204" charset="0"/>
                <a:ea typeface="Microsoft JhengHei"/>
                <a:cs typeface="Open Sans" panose="020B0604020202020204" charset="0"/>
              </a:rPr>
              <a:t> </a:t>
            </a:r>
            <a:r>
              <a:rPr lang="zh-TW" altLang="en-US" sz="16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對象 </a:t>
            </a:r>
            <a:r>
              <a:rPr lang="en-US" altLang="zh-TW" sz="16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+</a:t>
            </a:r>
            <a:r>
              <a:rPr lang="zh-TW" altLang="en-US" sz="16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altLang="zh-TW" sz="16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By</a:t>
            </a:r>
            <a:r>
              <a:rPr lang="zh-TW" altLang="en-US" sz="16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參數</a:t>
            </a:r>
            <a:r>
              <a:rPr lang="en-US" altLang="zh-TW" sz="16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</a:t>
            </a:r>
            <a:r>
              <a:rPr lang="zh-TW" altLang="en-US" sz="16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有的話</a:t>
            </a:r>
            <a:r>
              <a:rPr lang="en-US" altLang="zh-TW" sz="16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) =&gt; </a:t>
            </a:r>
            <a:r>
              <a:rPr lang="en-US" altLang="zh-TW" sz="1600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getUserNameById</a:t>
            </a:r>
            <a:endParaRPr lang="en-US" sz="1200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12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indent="0">
              <a:spcAft>
                <a:spcPts val="1600"/>
              </a:spcAft>
              <a:buNone/>
            </a:pPr>
            <a:endParaRPr sz="12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3" name="Google Shape;133;p23"/>
          <p:cNvSpPr txBox="1">
            <a:spLocks noGrp="1"/>
          </p:cNvSpPr>
          <p:nvPr>
            <p:ph type="sldNum" idx="12"/>
          </p:nvPr>
        </p:nvSpPr>
        <p:spPr>
          <a:xfrm>
            <a:off x="8402176" y="4663218"/>
            <a:ext cx="452100" cy="3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049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741975" y="445031"/>
            <a:ext cx="766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邏輯</a:t>
            </a:r>
            <a:r>
              <a:rPr lang="zh-TW" altLang="en-US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規定</a:t>
            </a:r>
            <a:endParaRPr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1"/>
          </p:nvPr>
        </p:nvSpPr>
        <p:spPr>
          <a:xfrm>
            <a:off x="741974" y="1152469"/>
            <a:ext cx="8309927" cy="36168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zh-TW" altLang="en-US" b="1" dirty="0" smtClean="0">
                <a:latin typeface="Microsoft JhengHei"/>
                <a:ea typeface="Microsoft JhengHei"/>
                <a:cs typeface="Microsoft JhengHei"/>
              </a:rPr>
              <a:t>元件切分</a:t>
            </a:r>
            <a:r>
              <a:rPr lang="en-US" altLang="zh-TW" b="1" dirty="0" smtClean="0">
                <a:latin typeface="Microsoft JhengHei"/>
                <a:ea typeface="Microsoft JhengHei"/>
                <a:cs typeface="Microsoft JhengHei"/>
              </a:rPr>
              <a:t>:</a:t>
            </a:r>
            <a:endParaRPr lang="en-US" altLang="zh-TW" b="1" dirty="0">
              <a:latin typeface="Microsoft JhengHei"/>
              <a:ea typeface="Microsoft JhengHei"/>
              <a:cs typeface="Microsoft JhengHei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zh-TW" altLang="en-US" sz="16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請盡量保持單一職責原則，且每個元件大小不超過</a:t>
            </a:r>
            <a:r>
              <a:rPr lang="en-US" altLang="zh-TW" sz="16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500</a:t>
            </a:r>
            <a:r>
              <a:rPr lang="zh-TW" altLang="en-US" sz="16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行。</a:t>
            </a:r>
            <a:endParaRPr lang="en-US" altLang="zh-TW" sz="1600" b="1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US" sz="16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API</a:t>
            </a:r>
            <a:r>
              <a:rPr lang="zh-TW" altLang="en-US" sz="16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呼叫</a:t>
            </a:r>
            <a:r>
              <a:rPr lang="en-US" altLang="zh-TW" sz="16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:</a:t>
            </a:r>
            <a:r>
              <a:rPr lang="zh-TW" altLang="en-US" sz="16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 </a:t>
            </a:r>
            <a:r>
              <a:rPr lang="en-US" altLang="zh-TW" sz="16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(</a:t>
            </a:r>
            <a:r>
              <a:rPr lang="zh-TW" altLang="en-US" sz="16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待討論</a:t>
            </a:r>
            <a:r>
              <a:rPr lang="en-US" altLang="zh-TW" sz="16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)</a:t>
            </a:r>
          </a:p>
          <a:p>
            <a:pPr marL="342900">
              <a:spcAft>
                <a:spcPts val="1600"/>
              </a:spcAft>
              <a:buAutoNum type="arabicPeriod"/>
            </a:pPr>
            <a:r>
              <a:rPr lang="zh-TW" altLang="en-US" sz="16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統一在父組件呼叫</a:t>
            </a:r>
            <a:endParaRPr lang="en-US" altLang="zh-TW" sz="1600" b="1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Microsoft JhengHei"/>
            </a:endParaRPr>
          </a:p>
          <a:p>
            <a:pPr marL="342900">
              <a:spcAft>
                <a:spcPts val="1600"/>
              </a:spcAft>
              <a:buAutoNum type="arabicPeriod"/>
            </a:pPr>
            <a:r>
              <a:rPr lang="zh-TW" altLang="en-US" sz="16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有需要的組件自己引入</a:t>
            </a:r>
            <a:r>
              <a:rPr lang="en-US" altLang="zh-TW" sz="16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JS</a:t>
            </a:r>
            <a:r>
              <a:rPr lang="zh-TW" altLang="en-US" sz="16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呼叫</a:t>
            </a:r>
            <a:endParaRPr lang="en-US" sz="16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Microsoft JhengHei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zh-TW" altLang="en-US" sz="16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重複功能</a:t>
            </a:r>
            <a:r>
              <a:rPr lang="en-US" altLang="zh-TW" sz="16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API:</a:t>
            </a:r>
            <a:r>
              <a:rPr lang="zh-TW" altLang="en-US" sz="16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 </a:t>
            </a:r>
            <a:r>
              <a:rPr lang="en-US" altLang="zh-TW" sz="16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(</a:t>
            </a:r>
            <a:r>
              <a:rPr lang="zh-TW" altLang="en-US" sz="16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待討論</a:t>
            </a:r>
            <a:r>
              <a:rPr lang="en-US" altLang="zh-TW" sz="16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)</a:t>
            </a:r>
          </a:p>
          <a:p>
            <a:pPr marL="342900">
              <a:spcAft>
                <a:spcPts val="1600"/>
              </a:spcAft>
              <a:buAutoNum type="arabicPeriod"/>
            </a:pPr>
            <a:r>
              <a:rPr lang="zh-TW" altLang="en-US" sz="16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重複幾次抽共用</a:t>
            </a:r>
            <a:endParaRPr lang="en-US" altLang="zh-TW" sz="1600" b="1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Microsoft JhengHei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altLang="zh-TW" sz="16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Microsoft JhengHei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1200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indent="0">
              <a:spcAft>
                <a:spcPts val="1600"/>
              </a:spcAft>
              <a:buNone/>
            </a:pPr>
            <a:endParaRPr sz="12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3" name="Google Shape;133;p23"/>
          <p:cNvSpPr txBox="1">
            <a:spLocks noGrp="1"/>
          </p:cNvSpPr>
          <p:nvPr>
            <p:ph type="sldNum" idx="12"/>
          </p:nvPr>
        </p:nvSpPr>
        <p:spPr>
          <a:xfrm>
            <a:off x="8402176" y="4663218"/>
            <a:ext cx="452100" cy="3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818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741975" y="445031"/>
            <a:ext cx="766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邏輯</a:t>
            </a:r>
            <a:r>
              <a:rPr lang="zh-TW" altLang="en-US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規定</a:t>
            </a:r>
            <a:endParaRPr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1"/>
          </p:nvPr>
        </p:nvSpPr>
        <p:spPr>
          <a:xfrm>
            <a:off x="741974" y="1152469"/>
            <a:ext cx="8309927" cy="36168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altLang="zh-TW" sz="16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Function</a:t>
            </a:r>
            <a:r>
              <a:rPr lang="zh-TW" altLang="en-US" sz="16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順序</a:t>
            </a:r>
            <a:r>
              <a:rPr lang="zh-TW" altLang="en-US" sz="16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 </a:t>
            </a:r>
            <a:r>
              <a:rPr lang="en-US" altLang="zh-TW" sz="16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=&gt;</a:t>
            </a:r>
            <a:r>
              <a:rPr lang="zh-TW" altLang="en-US" sz="16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 紅色區域順序不可變，但區域內函數順序不強制規定</a:t>
            </a:r>
            <a:endParaRPr lang="en-US" altLang="zh-TW" sz="16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Microsoft JhengHei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1200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indent="0">
              <a:spcAft>
                <a:spcPts val="1600"/>
              </a:spcAft>
              <a:buNone/>
            </a:pPr>
            <a:endParaRPr sz="12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3" name="Google Shape;133;p23"/>
          <p:cNvSpPr txBox="1">
            <a:spLocks noGrp="1"/>
          </p:cNvSpPr>
          <p:nvPr>
            <p:ph type="sldNum" idx="12"/>
          </p:nvPr>
        </p:nvSpPr>
        <p:spPr>
          <a:xfrm>
            <a:off x="8402176" y="4663218"/>
            <a:ext cx="452100" cy="3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74" y="1595098"/>
            <a:ext cx="1381318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2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762875" y="2053481"/>
            <a:ext cx="78708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dirty="0" smtClean="0"/>
              <a:t>0</a:t>
            </a:r>
            <a:r>
              <a:rPr lang="en-US" altLang="zh-TW" dirty="0" smtClean="0"/>
              <a:t>2</a:t>
            </a:r>
            <a:r>
              <a:rPr lang="zh-TW" altLang="en-US" b="1" dirty="0" smtClean="0">
                <a:latin typeface="Microsoft JhengHei"/>
                <a:ea typeface="Microsoft JhengHei"/>
                <a:sym typeface="Microsoft JhengHei"/>
              </a:rPr>
              <a:t>組織架構</a:t>
            </a:r>
            <a:endParaRPr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533055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741975" y="445031"/>
            <a:ext cx="766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en-US" b="1" dirty="0">
                <a:latin typeface="Microsoft JhengHei"/>
                <a:ea typeface="Microsoft JhengHei"/>
                <a:sym typeface="Microsoft JhengHei"/>
              </a:rPr>
              <a:t>組織</a:t>
            </a:r>
            <a:r>
              <a:rPr lang="zh-TW" altLang="en-US" b="1" dirty="0" smtClean="0">
                <a:latin typeface="Microsoft JhengHei"/>
                <a:ea typeface="Microsoft JhengHei"/>
                <a:sym typeface="Microsoft JhengHei"/>
              </a:rPr>
              <a:t>架構</a:t>
            </a:r>
            <a:r>
              <a:rPr lang="en-US" altLang="zh-TW" b="1" dirty="0" smtClean="0">
                <a:latin typeface="Microsoft JhengHei"/>
                <a:ea typeface="Microsoft JhengHei"/>
                <a:sym typeface="Microsoft JhengHei"/>
              </a:rPr>
              <a:t>(</a:t>
            </a:r>
            <a:r>
              <a:rPr lang="en-US" altLang="zh-TW" b="1" dirty="0" err="1" smtClean="0">
                <a:latin typeface="Microsoft JhengHei"/>
                <a:ea typeface="Microsoft JhengHei"/>
                <a:sym typeface="Microsoft JhengHei"/>
              </a:rPr>
              <a:t>api</a:t>
            </a:r>
            <a:r>
              <a:rPr lang="en-US" altLang="zh-TW" b="1" dirty="0" smtClean="0">
                <a:latin typeface="Microsoft JhengHei"/>
                <a:ea typeface="Microsoft JhengHei"/>
                <a:sym typeface="Microsoft JhengHei"/>
              </a:rPr>
              <a:t>)</a:t>
            </a:r>
            <a:endParaRPr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0" name="Google Shape;140;p24"/>
          <p:cNvSpPr txBox="1">
            <a:spLocks noGrp="1"/>
          </p:cNvSpPr>
          <p:nvPr>
            <p:ph type="sldNum" idx="12"/>
          </p:nvPr>
        </p:nvSpPr>
        <p:spPr>
          <a:xfrm>
            <a:off x="8402176" y="4663218"/>
            <a:ext cx="452100" cy="3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  <p:sp>
        <p:nvSpPr>
          <p:cNvPr id="6" name="Google Shape;132;p23"/>
          <p:cNvSpPr txBox="1">
            <a:spLocks/>
          </p:cNvSpPr>
          <p:nvPr/>
        </p:nvSpPr>
        <p:spPr>
          <a:xfrm>
            <a:off x="3236581" y="1213009"/>
            <a:ext cx="5105002" cy="3707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zh-TW" altLang="en-US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最外層有</a:t>
            </a:r>
            <a:r>
              <a:rPr lang="en-US" altLang="zh-TW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api.js </a:t>
            </a:r>
            <a:r>
              <a:rPr lang="zh-TW" altLang="en-US" sz="12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zh-TW" altLang="en-US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app.js</a:t>
            </a:r>
            <a:r>
              <a:rPr lang="zh-TW" altLang="en-US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 、</a:t>
            </a:r>
            <a:r>
              <a:rPr lang="en-US" altLang="zh-TW" sz="1200" b="1" dirty="0" err="1" smtClean="0">
                <a:latin typeface="Microsoft JhengHei"/>
                <a:ea typeface="Microsoft JhengHei"/>
                <a:cs typeface="Microsoft JhengHei"/>
                <a:sym typeface="Microsoft JhengHei"/>
              </a:rPr>
              <a:t>globalConfig</a:t>
            </a:r>
            <a:r>
              <a:rPr lang="zh-TW" altLang="en-US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的基礎</a:t>
            </a:r>
            <a:r>
              <a:rPr lang="zh-TW" altLang="en-US" sz="12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建</a:t>
            </a:r>
            <a:r>
              <a:rPr lang="zh-TW" altLang="en-US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構，其餘</a:t>
            </a:r>
            <a:r>
              <a:rPr lang="en-US" altLang="zh-TW" sz="1200" b="1" dirty="0" err="1" smtClean="0">
                <a:latin typeface="Microsoft JhengHei"/>
                <a:ea typeface="Microsoft JhengHei"/>
                <a:cs typeface="Microsoft JhengHei"/>
                <a:sym typeface="Microsoft JhengHei"/>
              </a:rPr>
              <a:t>api</a:t>
            </a:r>
            <a:r>
              <a:rPr lang="zh-TW" altLang="en-US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放置於</a:t>
            </a:r>
            <a:endParaRPr lang="en-US" altLang="zh-TW" sz="1200" b="1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US" altLang="zh-TW" sz="1200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j</a:t>
            </a:r>
            <a:r>
              <a:rPr lang="en-US" altLang="zh-TW" sz="1200" b="1" dirty="0" err="1" smtClean="0">
                <a:latin typeface="Microsoft JhengHei"/>
                <a:ea typeface="Microsoft JhengHei"/>
                <a:cs typeface="Microsoft JhengHei"/>
                <a:sym typeface="Microsoft JhengHei"/>
              </a:rPr>
              <a:t>s</a:t>
            </a:r>
            <a:r>
              <a:rPr lang="zh-TW" altLang="en-US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=&gt; </a:t>
            </a:r>
            <a:r>
              <a:rPr lang="en-US" altLang="zh-TW" sz="1200" b="1" dirty="0" err="1" smtClean="0">
                <a:latin typeface="Microsoft JhengHei"/>
                <a:ea typeface="Microsoft JhengHei"/>
                <a:cs typeface="Microsoft JhengHei"/>
                <a:sym typeface="Microsoft JhengHei"/>
              </a:rPr>
              <a:t>mixins</a:t>
            </a:r>
            <a:r>
              <a:rPr lang="zh-TW" altLang="en-US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裡，</a:t>
            </a:r>
            <a:r>
              <a:rPr lang="en-US" altLang="zh-TW" sz="1200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a</a:t>
            </a:r>
            <a:r>
              <a:rPr lang="en-US" altLang="zh-TW" sz="1200" b="1" dirty="0" err="1" smtClean="0">
                <a:latin typeface="Microsoft JhengHei"/>
                <a:ea typeface="Microsoft JhengHei"/>
                <a:cs typeface="Microsoft JhengHei"/>
                <a:sym typeface="Microsoft JhengHei"/>
              </a:rPr>
              <a:t>pi</a:t>
            </a:r>
            <a:r>
              <a:rPr lang="zh-TW" altLang="en-US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又有分共用</a:t>
            </a:r>
            <a:r>
              <a:rPr lang="en-US" altLang="zh-TW" sz="1200" b="1" dirty="0" err="1" smtClean="0">
                <a:latin typeface="Microsoft JhengHei"/>
                <a:ea typeface="Microsoft JhengHei"/>
                <a:cs typeface="Microsoft JhengHei"/>
                <a:sym typeface="Microsoft JhengHei"/>
              </a:rPr>
              <a:t>api</a:t>
            </a:r>
            <a:r>
              <a:rPr lang="zh-TW" altLang="en-US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及頁面</a:t>
            </a:r>
            <a:r>
              <a:rPr lang="en-US" altLang="zh-TW" sz="1200" b="1" dirty="0" err="1" smtClean="0">
                <a:latin typeface="Microsoft JhengHei"/>
                <a:ea typeface="Microsoft JhengHei"/>
                <a:cs typeface="Microsoft JhengHei"/>
                <a:sym typeface="Microsoft JhengHei"/>
              </a:rPr>
              <a:t>api</a:t>
            </a:r>
            <a:r>
              <a:rPr lang="zh-TW" altLang="en-US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，</a:t>
            </a:r>
            <a:r>
              <a:rPr lang="en-US" altLang="zh-TW" sz="1200" b="1" dirty="0" err="1" smtClean="0">
                <a:latin typeface="Microsoft JhengHei"/>
                <a:ea typeface="Microsoft JhengHei"/>
                <a:cs typeface="Microsoft JhengHei"/>
                <a:sym typeface="Microsoft JhengHei"/>
              </a:rPr>
              <a:t>commonApi</a:t>
            </a:r>
            <a:r>
              <a:rPr lang="zh-TW" altLang="en-US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資料夾放共</a:t>
            </a:r>
            <a:endParaRPr lang="en-US" altLang="zh-TW" sz="1200" b="1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zh-TW" altLang="en-US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用</a:t>
            </a:r>
            <a:r>
              <a:rPr lang="en-US" altLang="zh-TW" sz="1200" b="1" dirty="0" err="1" smtClean="0">
                <a:latin typeface="Microsoft JhengHei"/>
                <a:ea typeface="Microsoft JhengHei"/>
                <a:cs typeface="Microsoft JhengHei"/>
                <a:sym typeface="Microsoft JhengHei"/>
              </a:rPr>
              <a:t>api</a:t>
            </a:r>
            <a:r>
              <a:rPr lang="zh-TW" altLang="en-US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，共用</a:t>
            </a:r>
            <a:r>
              <a:rPr lang="en-US" altLang="zh-TW" sz="1200" b="1" dirty="0" err="1" smtClean="0">
                <a:latin typeface="Microsoft JhengHei"/>
                <a:ea typeface="Microsoft JhengHei"/>
                <a:cs typeface="Microsoft JhengHei"/>
                <a:sym typeface="Microsoft JhengHei"/>
              </a:rPr>
              <a:t>api</a:t>
            </a:r>
            <a:r>
              <a:rPr lang="zh-TW" altLang="en-US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的用法類似</a:t>
            </a:r>
            <a:r>
              <a:rPr lang="en-US" altLang="zh-TW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helper</a:t>
            </a:r>
            <a:r>
              <a:rPr lang="zh-TW" altLang="en-US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，處理比較通用的功能 </a:t>
            </a:r>
            <a:r>
              <a:rPr lang="en-US" altLang="zh-TW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; </a:t>
            </a:r>
            <a:r>
              <a:rPr lang="en-US" altLang="zh-TW" sz="1200" b="1" dirty="0" err="1" smtClean="0">
                <a:latin typeface="Microsoft JhengHei"/>
                <a:ea typeface="Microsoft JhengHei"/>
                <a:cs typeface="Microsoft JhengHei"/>
                <a:sym typeface="Microsoft JhengHei"/>
              </a:rPr>
              <a:t>api</a:t>
            </a:r>
            <a:r>
              <a:rPr lang="zh-TW" altLang="en-US" sz="12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資料夾</a:t>
            </a:r>
            <a:r>
              <a:rPr lang="zh-TW" altLang="en-US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放</a:t>
            </a:r>
            <a:endParaRPr lang="en-US" altLang="zh-TW" sz="1200" b="1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zh-TW" altLang="en-US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每個頁面的</a:t>
            </a:r>
            <a:r>
              <a:rPr lang="en-US" altLang="zh-TW" sz="1200" b="1" dirty="0" err="1" smtClean="0">
                <a:latin typeface="Microsoft JhengHei"/>
                <a:ea typeface="Microsoft JhengHei"/>
                <a:cs typeface="Microsoft JhengHei"/>
                <a:sym typeface="Microsoft JhengHei"/>
              </a:rPr>
              <a:t>api</a:t>
            </a:r>
            <a:r>
              <a:rPr lang="zh-TW" altLang="en-US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，每個頁面都有一個</a:t>
            </a:r>
            <a:r>
              <a:rPr lang="en-US" altLang="zh-TW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api.js</a:t>
            </a:r>
            <a:r>
              <a:rPr lang="zh-TW" altLang="en-US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檔案，負責處裡該頁面所需的所</a:t>
            </a:r>
            <a:endParaRPr lang="en-US" altLang="zh-TW" sz="1200" b="1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zh-TW" altLang="en-US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有</a:t>
            </a:r>
            <a:r>
              <a:rPr lang="en-US" altLang="zh-TW" sz="1200" b="1" dirty="0" err="1" smtClean="0">
                <a:latin typeface="Microsoft JhengHei"/>
                <a:ea typeface="Microsoft JhengHei"/>
                <a:cs typeface="Microsoft JhengHei"/>
                <a:sym typeface="Microsoft JhengHei"/>
              </a:rPr>
              <a:t>api</a:t>
            </a:r>
            <a:r>
              <a:rPr lang="zh-TW" altLang="en-US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功能</a:t>
            </a:r>
            <a:endParaRPr lang="zh-TW" altLang="en-US" sz="1200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84" y="1149338"/>
            <a:ext cx="27241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53236"/>
      </p:ext>
    </p:extLst>
  </p:cSld>
  <p:clrMapOvr>
    <a:masterClrMapping/>
  </p:clrMapOvr>
</p:sld>
</file>

<file path=ppt/theme/theme1.xml><?xml version="1.0" encoding="utf-8"?>
<a:theme xmlns:a="http://schemas.openxmlformats.org/drawingml/2006/main" name="新穎簡報模板">
  <a:themeElements>
    <a:clrScheme name="Spearmint">
      <a:dk1>
        <a:srgbClr val="1D2434"/>
      </a:dk1>
      <a:lt1>
        <a:srgbClr val="FFFFFF"/>
      </a:lt1>
      <a:dk2>
        <a:srgbClr val="FB754B"/>
      </a:dk2>
      <a:lt2>
        <a:srgbClr val="2A9FA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797</Words>
  <Application>Microsoft Office PowerPoint</Application>
  <PresentationFormat>如螢幕大小 (16:9)</PresentationFormat>
  <Paragraphs>86</Paragraphs>
  <Slides>21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9" baseType="lpstr">
      <vt:lpstr>Open Sans ExtraBold</vt:lpstr>
      <vt:lpstr>Arial</vt:lpstr>
      <vt:lpstr>Open Sans SemiBold</vt:lpstr>
      <vt:lpstr>Microsoft JhengHei</vt:lpstr>
      <vt:lpstr>Proxima Nova</vt:lpstr>
      <vt:lpstr>Open Sans</vt:lpstr>
      <vt:lpstr>標楷體</vt:lpstr>
      <vt:lpstr>新穎簡報模板</vt:lpstr>
      <vt:lpstr>Vue組織架構</vt:lpstr>
      <vt:lpstr>PowerPoint 簡報</vt:lpstr>
      <vt:lpstr>01Coding Style</vt:lpstr>
      <vt:lpstr>命名規定 </vt:lpstr>
      <vt:lpstr>命名規定</vt:lpstr>
      <vt:lpstr>邏輯規定</vt:lpstr>
      <vt:lpstr>邏輯規定</vt:lpstr>
      <vt:lpstr>02組織架構</vt:lpstr>
      <vt:lpstr>組織架構(api)</vt:lpstr>
      <vt:lpstr>組織架構(vue)</vt:lpstr>
      <vt:lpstr>03檔案說明</vt:lpstr>
      <vt:lpstr>app.js</vt:lpstr>
      <vt:lpstr>api.js</vt:lpstr>
      <vt:lpstr>globalConfig.js</vt:lpstr>
      <vt:lpstr>commonApi.js</vt:lpstr>
      <vt:lpstr>各頁面api</vt:lpstr>
      <vt:lpstr>04複用方式</vt:lpstr>
      <vt:lpstr>複用方式</vt:lpstr>
      <vt:lpstr>複用方式</vt:lpstr>
      <vt:lpstr>複用方式</vt:lpstr>
      <vt:lpstr>THANK YOU.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Lucas_Dong</cp:lastModifiedBy>
  <cp:revision>30</cp:revision>
  <dcterms:modified xsi:type="dcterms:W3CDTF">2021-03-31T01:38:35Z</dcterms:modified>
</cp:coreProperties>
</file>