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9" r:id="rId3"/>
    <p:sldId id="294" r:id="rId4"/>
    <p:sldId id="257" r:id="rId5"/>
    <p:sldId id="295" r:id="rId6"/>
    <p:sldId id="275" r:id="rId7"/>
    <p:sldId id="258" r:id="rId8"/>
    <p:sldId id="260" r:id="rId9"/>
    <p:sldId id="279" r:id="rId10"/>
    <p:sldId id="290" r:id="rId11"/>
    <p:sldId id="261" r:id="rId12"/>
    <p:sldId id="280" r:id="rId13"/>
    <p:sldId id="286" r:id="rId14"/>
    <p:sldId id="289" r:id="rId15"/>
    <p:sldId id="264" r:id="rId16"/>
    <p:sldId id="265" r:id="rId17"/>
    <p:sldId id="282" r:id="rId18"/>
    <p:sldId id="268" r:id="rId19"/>
    <p:sldId id="292" r:id="rId20"/>
    <p:sldId id="293" r:id="rId21"/>
    <p:sldId id="284" r:id="rId22"/>
    <p:sldId id="291" r:id="rId23"/>
    <p:sldId id="283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son" id="{09302EA0-A362-42C0-A766-9733DD254451}">
          <p14:sldIdLst>
            <p14:sldId id="256"/>
            <p14:sldId id="269"/>
            <p14:sldId id="294"/>
            <p14:sldId id="257"/>
            <p14:sldId id="295"/>
            <p14:sldId id="275"/>
            <p14:sldId id="258"/>
          </p14:sldIdLst>
        </p14:section>
        <p14:section name="Tom" id="{A9761E40-B8C8-44A5-BFBD-8FD6DEE85D24}">
          <p14:sldIdLst>
            <p14:sldId id="260"/>
            <p14:sldId id="279"/>
            <p14:sldId id="290"/>
            <p14:sldId id="261"/>
            <p14:sldId id="280"/>
            <p14:sldId id="286"/>
          </p14:sldIdLst>
        </p14:section>
        <p14:section name="Jason" id="{175D345E-D608-4D5F-846A-F806FBD4ACF9}">
          <p14:sldIdLst>
            <p14:sldId id="289"/>
            <p14:sldId id="264"/>
            <p14:sldId id="265"/>
            <p14:sldId id="282"/>
            <p14:sldId id="268"/>
          </p14:sldIdLst>
        </p14:section>
        <p14:section name="Robin" id="{1921EA06-24D5-46CB-B57D-47D97AC4B50A}">
          <p14:sldIdLst>
            <p14:sldId id="292"/>
            <p14:sldId id="293"/>
            <p14:sldId id="284"/>
            <p14:sldId id="291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5E1"/>
    <a:srgbClr val="FF9F00"/>
    <a:srgbClr val="515151"/>
    <a:srgbClr val="D7E9F4"/>
    <a:srgbClr val="B9D478"/>
    <a:srgbClr val="8B593E"/>
    <a:srgbClr val="7A7A7A"/>
    <a:srgbClr val="0072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96322F-A5D6-4911-9CC0-5844871DF808}" v="1" dt="2023-04-20T06:21:50.7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Duffy" userId="96d836a7-e137-45ee-93ec-e5d8e4b16da5" providerId="ADAL" clId="{2E96322F-A5D6-4911-9CC0-5844871DF808}"/>
    <pc:docChg chg="modSld sldOrd">
      <pc:chgData name="Jason Duffy" userId="96d836a7-e137-45ee-93ec-e5d8e4b16da5" providerId="ADAL" clId="{2E96322F-A5D6-4911-9CC0-5844871DF808}" dt="2023-04-20T08:46:55.833" v="4" actId="1076"/>
      <pc:docMkLst>
        <pc:docMk/>
      </pc:docMkLst>
      <pc:sldChg chg="modSp mod">
        <pc:chgData name="Jason Duffy" userId="96d836a7-e137-45ee-93ec-e5d8e4b16da5" providerId="ADAL" clId="{2E96322F-A5D6-4911-9CC0-5844871DF808}" dt="2023-04-20T08:46:55.833" v="4" actId="1076"/>
        <pc:sldMkLst>
          <pc:docMk/>
          <pc:sldMk cId="3164393377" sldId="256"/>
        </pc:sldMkLst>
        <pc:spChg chg="mod">
          <ac:chgData name="Jason Duffy" userId="96d836a7-e137-45ee-93ec-e5d8e4b16da5" providerId="ADAL" clId="{2E96322F-A5D6-4911-9CC0-5844871DF808}" dt="2023-04-20T08:46:55.833" v="4" actId="1076"/>
          <ac:spMkLst>
            <pc:docMk/>
            <pc:sldMk cId="3164393377" sldId="256"/>
            <ac:spMk id="13" creationId="{1AB05D31-D189-A5B9-08EB-9A4315F46804}"/>
          </ac:spMkLst>
        </pc:spChg>
      </pc:sldChg>
      <pc:sldChg chg="modTransition">
        <pc:chgData name="Jason Duffy" userId="96d836a7-e137-45ee-93ec-e5d8e4b16da5" providerId="ADAL" clId="{2E96322F-A5D6-4911-9CC0-5844871DF808}" dt="2023-04-20T06:21:50.742" v="0"/>
        <pc:sldMkLst>
          <pc:docMk/>
          <pc:sldMk cId="183151242" sldId="268"/>
        </pc:sldMkLst>
      </pc:sldChg>
      <pc:sldChg chg="ord">
        <pc:chgData name="Jason Duffy" userId="96d836a7-e137-45ee-93ec-e5d8e4b16da5" providerId="ADAL" clId="{2E96322F-A5D6-4911-9CC0-5844871DF808}" dt="2023-04-20T07:23:59.752" v="2"/>
        <pc:sldMkLst>
          <pc:docMk/>
          <pc:sldMk cId="2905519449" sldId="275"/>
        </pc:sldMkLst>
      </pc:sldChg>
      <pc:sldChg chg="modSp mod">
        <pc:chgData name="Jason Duffy" userId="96d836a7-e137-45ee-93ec-e5d8e4b16da5" providerId="ADAL" clId="{2E96322F-A5D6-4911-9CC0-5844871DF808}" dt="2023-04-20T08:09:02.772" v="3" actId="20577"/>
        <pc:sldMkLst>
          <pc:docMk/>
          <pc:sldMk cId="3726983619" sldId="282"/>
        </pc:sldMkLst>
        <pc:graphicFrameChg chg="modGraphic">
          <ac:chgData name="Jason Duffy" userId="96d836a7-e137-45ee-93ec-e5d8e4b16da5" providerId="ADAL" clId="{2E96322F-A5D6-4911-9CC0-5844871DF808}" dt="2023-04-20T08:09:02.772" v="3" actId="20577"/>
          <ac:graphicFrameMkLst>
            <pc:docMk/>
            <pc:sldMk cId="3726983619" sldId="282"/>
            <ac:graphicFrameMk id="11" creationId="{4D83F283-5910-2E85-F0EA-FC8A895B9499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DBC9A6BA-5FDE-226F-948B-8055AEB7C4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C8F6D4D-DE2B-0F06-EC52-09120226A3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5E4C6-71FE-413B-98C2-09B058193A3A}" type="datetimeFigureOut">
              <a:rPr lang="de-DE" smtClean="0"/>
              <a:t>20.04.2023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B69C0AE-1873-B354-29C8-36C56F0678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31F1AD2-CEA0-1510-5F00-421C2D33A8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03AAF-7592-41B3-9E72-470698E1FE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9449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D54AF-94F5-4D49-99B8-021B863E1665}" type="datetimeFigureOut">
              <a:rPr lang="de-DE" smtClean="0"/>
              <a:t>20.04.2023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099B4-18F4-45AF-B84E-139A08CC2B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104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/Da7M5IRryhv2g9f0ncDDrl/SCP-Prototyp?node-id=0-1&amp;t=ZlcD3ZckKX5SFaHy-0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099B4-18F4-45AF-B84E-139A08CC2BE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8091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099B4-18F4-45AF-B84E-139A08CC2BE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9002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099B4-18F4-45AF-B84E-139A08CC2BE3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6211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ea typeface="+mn-lt"/>
                <a:cs typeface="+mn-lt"/>
                <a:hlinkClick r:id="rId3"/>
              </a:rPr>
              <a:t>https://www.figma.com/file/Da7M5IRryhv2g9f0ncDDrl/SCP-Prototyp?node-id=0-1&amp;t=ZlcD3ZckKX5SFaHy-0</a:t>
            </a:r>
            <a:endParaRPr lang="de-DE" dirty="0">
              <a:ea typeface="+mn-lt"/>
              <a:cs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099B4-18F4-45AF-B84E-139A08CC2BE3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4215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07B917-3B99-33A2-9DE8-6EDAB1DDA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1897D34-1CBD-E746-7D92-B3C6E5089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54796"/>
            <a:ext cx="9144000" cy="3651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8161DD-58A5-FB8A-01AA-A23903807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E50E0B-1A58-10A5-61A4-58DAB079D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674616-DB7C-4E88-5DE9-0181BC35D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810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leichschenkliges Dreieck 17">
            <a:extLst>
              <a:ext uri="{FF2B5EF4-FFF2-40B4-BE49-F238E27FC236}">
                <a16:creationId xmlns:a16="http://schemas.microsoft.com/office/drawing/2014/main" id="{C22F17EF-E10C-658F-FCB8-0AD889AC4E6A}"/>
              </a:ext>
            </a:extLst>
          </p:cNvPr>
          <p:cNvSpPr/>
          <p:nvPr userDrawn="1"/>
        </p:nvSpPr>
        <p:spPr>
          <a:xfrm>
            <a:off x="9722498" y="6606073"/>
            <a:ext cx="2486604" cy="251928"/>
          </a:xfrm>
          <a:prstGeom prst="triangle">
            <a:avLst>
              <a:gd name="adj" fmla="val 100000"/>
            </a:avLst>
          </a:prstGeom>
          <a:solidFill>
            <a:srgbClr val="00A5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93DFDD-B2D6-9BB9-3FDB-954F0658F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9160"/>
            <a:ext cx="10515600" cy="633572"/>
          </a:xfrm>
        </p:spPr>
        <p:txBody>
          <a:bodyPr/>
          <a:lstStyle>
            <a:lvl1pPr>
              <a:defRPr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5D88CB-AA0C-4E02-9F52-6ED3A229B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4331CC-C889-66F1-6A79-6426B6AC7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A567E3-BCA4-8CF1-93A9-D05A5F46A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5AE08A-F6F4-EA55-93A9-8CBDC9528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B0D1209-687E-DDA3-0A33-AE0245B69CDD}"/>
              </a:ext>
            </a:extLst>
          </p:cNvPr>
          <p:cNvSpPr/>
          <p:nvPr userDrawn="1"/>
        </p:nvSpPr>
        <p:spPr>
          <a:xfrm>
            <a:off x="7996335" y="-9331"/>
            <a:ext cx="4204996" cy="438539"/>
          </a:xfrm>
          <a:prstGeom prst="rect">
            <a:avLst/>
          </a:prstGeom>
          <a:solidFill>
            <a:srgbClr val="00A5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leichschenkliges Dreieck 9">
            <a:extLst>
              <a:ext uri="{FF2B5EF4-FFF2-40B4-BE49-F238E27FC236}">
                <a16:creationId xmlns:a16="http://schemas.microsoft.com/office/drawing/2014/main" id="{B7673441-36E4-DC69-9E7E-2AB30D8558F0}"/>
              </a:ext>
            </a:extLst>
          </p:cNvPr>
          <p:cNvSpPr/>
          <p:nvPr userDrawn="1"/>
        </p:nvSpPr>
        <p:spPr>
          <a:xfrm rot="10800000">
            <a:off x="7371184" y="-9332"/>
            <a:ext cx="625151" cy="438539"/>
          </a:xfrm>
          <a:prstGeom prst="triangle">
            <a:avLst>
              <a:gd name="adj" fmla="val 0"/>
            </a:avLst>
          </a:prstGeom>
          <a:solidFill>
            <a:srgbClr val="00A5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369FDB8-5E4D-6E4E-1402-EB978DFDC5A5}"/>
              </a:ext>
            </a:extLst>
          </p:cNvPr>
          <p:cNvSpPr/>
          <p:nvPr userDrawn="1"/>
        </p:nvSpPr>
        <p:spPr>
          <a:xfrm>
            <a:off x="9974423" y="425120"/>
            <a:ext cx="2226907" cy="365125"/>
          </a:xfrm>
          <a:prstGeom prst="rect">
            <a:avLst/>
          </a:prstGeom>
          <a:solidFill>
            <a:srgbClr val="FF9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>
            <a:extLst>
              <a:ext uri="{FF2B5EF4-FFF2-40B4-BE49-F238E27FC236}">
                <a16:creationId xmlns:a16="http://schemas.microsoft.com/office/drawing/2014/main" id="{C3087F66-20A2-5CB8-EEDD-F18D54B8084F}"/>
              </a:ext>
            </a:extLst>
          </p:cNvPr>
          <p:cNvSpPr/>
          <p:nvPr userDrawn="1"/>
        </p:nvSpPr>
        <p:spPr>
          <a:xfrm rot="10800000">
            <a:off x="9453925" y="425120"/>
            <a:ext cx="520496" cy="365124"/>
          </a:xfrm>
          <a:prstGeom prst="triangle">
            <a:avLst>
              <a:gd name="adj" fmla="val 0"/>
            </a:avLst>
          </a:prstGeom>
          <a:solidFill>
            <a:srgbClr val="FF9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leichschenkliges Dreieck 13">
            <a:extLst>
              <a:ext uri="{FF2B5EF4-FFF2-40B4-BE49-F238E27FC236}">
                <a16:creationId xmlns:a16="http://schemas.microsoft.com/office/drawing/2014/main" id="{115311AE-D281-B2D2-269E-2A99F12484DD}"/>
              </a:ext>
            </a:extLst>
          </p:cNvPr>
          <p:cNvSpPr/>
          <p:nvPr userDrawn="1"/>
        </p:nvSpPr>
        <p:spPr>
          <a:xfrm rot="5400000">
            <a:off x="-1166326" y="2699058"/>
            <a:ext cx="2677889" cy="345237"/>
          </a:xfrm>
          <a:prstGeom prst="triangle">
            <a:avLst>
              <a:gd name="adj" fmla="val 37720"/>
            </a:avLst>
          </a:prstGeom>
          <a:solidFill>
            <a:srgbClr val="00A5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Gleichschenkliges Dreieck 14">
            <a:extLst>
              <a:ext uri="{FF2B5EF4-FFF2-40B4-BE49-F238E27FC236}">
                <a16:creationId xmlns:a16="http://schemas.microsoft.com/office/drawing/2014/main" id="{42A295A1-1008-6D69-4197-C03D52FFEF71}"/>
              </a:ext>
            </a:extLst>
          </p:cNvPr>
          <p:cNvSpPr/>
          <p:nvPr userDrawn="1"/>
        </p:nvSpPr>
        <p:spPr>
          <a:xfrm rot="5400000">
            <a:off x="-1158849" y="3938175"/>
            <a:ext cx="2588291" cy="270591"/>
          </a:xfrm>
          <a:prstGeom prst="triangle">
            <a:avLst>
              <a:gd name="adj" fmla="val 61782"/>
            </a:avLst>
          </a:prstGeom>
          <a:solidFill>
            <a:srgbClr val="FF9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Gleichschenkliges Dreieck 16">
            <a:extLst>
              <a:ext uri="{FF2B5EF4-FFF2-40B4-BE49-F238E27FC236}">
                <a16:creationId xmlns:a16="http://schemas.microsoft.com/office/drawing/2014/main" id="{A4BA9597-3500-E939-B140-7C69D463E373}"/>
              </a:ext>
            </a:extLst>
          </p:cNvPr>
          <p:cNvSpPr/>
          <p:nvPr userDrawn="1"/>
        </p:nvSpPr>
        <p:spPr>
          <a:xfrm>
            <a:off x="10935478" y="6365681"/>
            <a:ext cx="1256522" cy="505700"/>
          </a:xfrm>
          <a:prstGeom prst="triangle">
            <a:avLst>
              <a:gd name="adj" fmla="val 100000"/>
            </a:avLst>
          </a:prstGeom>
          <a:solidFill>
            <a:srgbClr val="FF9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Gleichschenkliges Dreieck 15">
            <a:extLst>
              <a:ext uri="{FF2B5EF4-FFF2-40B4-BE49-F238E27FC236}">
                <a16:creationId xmlns:a16="http://schemas.microsoft.com/office/drawing/2014/main" id="{B0139C45-9BC9-ACA1-E260-15CA329E3862}"/>
              </a:ext>
            </a:extLst>
          </p:cNvPr>
          <p:cNvSpPr/>
          <p:nvPr userDrawn="1"/>
        </p:nvSpPr>
        <p:spPr>
          <a:xfrm>
            <a:off x="11521747" y="6171228"/>
            <a:ext cx="687355" cy="696103"/>
          </a:xfrm>
          <a:prstGeom prst="triangle">
            <a:avLst>
              <a:gd name="adj" fmla="val 100000"/>
            </a:avLst>
          </a:prstGeom>
          <a:solidFill>
            <a:srgbClr val="00A5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1396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6C232D26-4B1B-2942-485F-E2EA92AAD1B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9334"/>
            <a:ext cx="9439409" cy="6867334"/>
          </a:xfrm>
          <a:solidFill>
            <a:srgbClr val="FF9F00"/>
          </a:solidFill>
          <a:ln>
            <a:noFill/>
          </a:ln>
        </p:spPr>
        <p:txBody>
          <a:bodyPr/>
          <a:lstStyle>
            <a:lvl1pPr>
              <a:defRPr/>
            </a:lvl1pPr>
          </a:lstStyle>
          <a:p>
            <a:r>
              <a:rPr lang="de-DE"/>
              <a:t>Bild</a:t>
            </a:r>
          </a:p>
        </p:txBody>
      </p:sp>
      <p:sp>
        <p:nvSpPr>
          <p:cNvPr id="15" name="Gleichschenkliges Dreieck 14">
            <a:extLst>
              <a:ext uri="{FF2B5EF4-FFF2-40B4-BE49-F238E27FC236}">
                <a16:creationId xmlns:a16="http://schemas.microsoft.com/office/drawing/2014/main" id="{F5BA0D12-2FE5-50A7-1CB5-A8D061D30DA7}"/>
              </a:ext>
            </a:extLst>
          </p:cNvPr>
          <p:cNvSpPr/>
          <p:nvPr userDrawn="1"/>
        </p:nvSpPr>
        <p:spPr>
          <a:xfrm rot="16200000">
            <a:off x="2457032" y="-124380"/>
            <a:ext cx="6867333" cy="7097423"/>
          </a:xfrm>
          <a:prstGeom prst="triangle">
            <a:avLst>
              <a:gd name="adj" fmla="val 998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A740E7-6F20-F6BD-41C8-9B5AEB4D6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72C61C12-EC5B-2835-06FA-2ED6108F46A7}"/>
              </a:ext>
            </a:extLst>
          </p:cNvPr>
          <p:cNvGrpSpPr/>
          <p:nvPr userDrawn="1"/>
        </p:nvGrpSpPr>
        <p:grpSpPr>
          <a:xfrm>
            <a:off x="7371184" y="-9332"/>
            <a:ext cx="4830147" cy="438540"/>
            <a:chOff x="7371184" y="-9332"/>
            <a:chExt cx="4830147" cy="438540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B209D784-1C4B-07B3-157C-E2B5EDEF1C5B}"/>
                </a:ext>
              </a:extLst>
            </p:cNvPr>
            <p:cNvSpPr/>
            <p:nvPr userDrawn="1"/>
          </p:nvSpPr>
          <p:spPr>
            <a:xfrm>
              <a:off x="7996335" y="-9331"/>
              <a:ext cx="4204996" cy="438539"/>
            </a:xfrm>
            <a:prstGeom prst="rect">
              <a:avLst/>
            </a:prstGeom>
            <a:solidFill>
              <a:srgbClr val="00A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Gleichschenkliges Dreieck 8">
              <a:extLst>
                <a:ext uri="{FF2B5EF4-FFF2-40B4-BE49-F238E27FC236}">
                  <a16:creationId xmlns:a16="http://schemas.microsoft.com/office/drawing/2014/main" id="{CA8AA4C6-047F-B862-D850-75D132619083}"/>
                </a:ext>
              </a:extLst>
            </p:cNvPr>
            <p:cNvSpPr/>
            <p:nvPr userDrawn="1"/>
          </p:nvSpPr>
          <p:spPr>
            <a:xfrm rot="10800000">
              <a:off x="7371184" y="-9332"/>
              <a:ext cx="625151" cy="438539"/>
            </a:xfrm>
            <a:prstGeom prst="triangle">
              <a:avLst>
                <a:gd name="adj" fmla="val 0"/>
              </a:avLst>
            </a:prstGeom>
            <a:solidFill>
              <a:srgbClr val="00A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03FE3F15-6CC3-5805-C340-4BE6032D3402}"/>
              </a:ext>
            </a:extLst>
          </p:cNvPr>
          <p:cNvGrpSpPr/>
          <p:nvPr userDrawn="1"/>
        </p:nvGrpSpPr>
        <p:grpSpPr>
          <a:xfrm>
            <a:off x="9453925" y="425120"/>
            <a:ext cx="2747405" cy="365125"/>
            <a:chOff x="9453925" y="425120"/>
            <a:chExt cx="2747405" cy="365125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5D96E3CA-A722-9363-A08B-F55FC03D3E47}"/>
                </a:ext>
              </a:extLst>
            </p:cNvPr>
            <p:cNvSpPr/>
            <p:nvPr userDrawn="1"/>
          </p:nvSpPr>
          <p:spPr>
            <a:xfrm>
              <a:off x="9974423" y="425120"/>
              <a:ext cx="2226907" cy="365125"/>
            </a:xfrm>
            <a:prstGeom prst="rect">
              <a:avLst/>
            </a:prstGeom>
            <a:solidFill>
              <a:srgbClr val="FF9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Gleichschenkliges Dreieck 11">
              <a:extLst>
                <a:ext uri="{FF2B5EF4-FFF2-40B4-BE49-F238E27FC236}">
                  <a16:creationId xmlns:a16="http://schemas.microsoft.com/office/drawing/2014/main" id="{6E01582F-821F-9EFB-1090-68135BFCEF58}"/>
                </a:ext>
              </a:extLst>
            </p:cNvPr>
            <p:cNvSpPr/>
            <p:nvPr userDrawn="1"/>
          </p:nvSpPr>
          <p:spPr>
            <a:xfrm rot="10800000">
              <a:off x="9453925" y="425120"/>
              <a:ext cx="520496" cy="365124"/>
            </a:xfrm>
            <a:prstGeom prst="triangle">
              <a:avLst>
                <a:gd name="adj" fmla="val 0"/>
              </a:avLst>
            </a:prstGeom>
            <a:solidFill>
              <a:srgbClr val="FF9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F3745A53-C7DE-A9B7-ABD9-1E781C21783A}"/>
              </a:ext>
            </a:extLst>
          </p:cNvPr>
          <p:cNvGrpSpPr/>
          <p:nvPr userDrawn="1"/>
        </p:nvGrpSpPr>
        <p:grpSpPr>
          <a:xfrm>
            <a:off x="1308655" y="272719"/>
            <a:ext cx="4240609" cy="2256238"/>
            <a:chOff x="1397119" y="902609"/>
            <a:chExt cx="4240609" cy="2256238"/>
          </a:xfrm>
          <a:solidFill>
            <a:srgbClr val="FF9F00"/>
          </a:solidFill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C17D649F-6935-CCF7-F583-EC9BEE7A26C1}"/>
                </a:ext>
              </a:extLst>
            </p:cNvPr>
            <p:cNvSpPr/>
            <p:nvPr userDrawn="1"/>
          </p:nvSpPr>
          <p:spPr>
            <a:xfrm rot="2640000">
              <a:off x="1397119" y="902609"/>
              <a:ext cx="4240609" cy="5803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Gleichschenkliges Dreieck 25">
              <a:extLst>
                <a:ext uri="{FF2B5EF4-FFF2-40B4-BE49-F238E27FC236}">
                  <a16:creationId xmlns:a16="http://schemas.microsoft.com/office/drawing/2014/main" id="{91041B01-D7C3-3A2F-931D-1315434EFE47}"/>
                </a:ext>
              </a:extLst>
            </p:cNvPr>
            <p:cNvSpPr/>
            <p:nvPr userDrawn="1"/>
          </p:nvSpPr>
          <p:spPr>
            <a:xfrm rot="8040000">
              <a:off x="4958246" y="2571879"/>
              <a:ext cx="581484" cy="592451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CA4D65E6-B19F-AC1C-A2C7-F6953E745960}"/>
              </a:ext>
            </a:extLst>
          </p:cNvPr>
          <p:cNvGrpSpPr/>
          <p:nvPr userDrawn="1"/>
        </p:nvGrpSpPr>
        <p:grpSpPr>
          <a:xfrm>
            <a:off x="1397119" y="902609"/>
            <a:ext cx="4240609" cy="2256238"/>
            <a:chOff x="1397119" y="902609"/>
            <a:chExt cx="4240609" cy="2256238"/>
          </a:xfrm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7E58AC05-EB8A-B4E1-EF83-8B5EC8E8B174}"/>
                </a:ext>
              </a:extLst>
            </p:cNvPr>
            <p:cNvSpPr/>
            <p:nvPr userDrawn="1"/>
          </p:nvSpPr>
          <p:spPr>
            <a:xfrm rot="2640000">
              <a:off x="1397119" y="902609"/>
              <a:ext cx="4240609" cy="580306"/>
            </a:xfrm>
            <a:prstGeom prst="rect">
              <a:avLst/>
            </a:prstGeom>
            <a:solidFill>
              <a:srgbClr val="00A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Gleichschenkliges Dreieck 21">
              <a:extLst>
                <a:ext uri="{FF2B5EF4-FFF2-40B4-BE49-F238E27FC236}">
                  <a16:creationId xmlns:a16="http://schemas.microsoft.com/office/drawing/2014/main" id="{5EBB97DB-26A3-964A-2AC0-0EFA9C998C9C}"/>
                </a:ext>
              </a:extLst>
            </p:cNvPr>
            <p:cNvSpPr/>
            <p:nvPr userDrawn="1"/>
          </p:nvSpPr>
          <p:spPr>
            <a:xfrm rot="8040000">
              <a:off x="4958246" y="2571879"/>
              <a:ext cx="581484" cy="592451"/>
            </a:xfrm>
            <a:prstGeom prst="triangle">
              <a:avLst>
                <a:gd name="adj" fmla="val 0"/>
              </a:avLst>
            </a:prstGeom>
            <a:solidFill>
              <a:srgbClr val="00A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6D4C9C6B-5A70-71DF-FD09-215C719E8771}"/>
              </a:ext>
            </a:extLst>
          </p:cNvPr>
          <p:cNvGrpSpPr/>
          <p:nvPr userDrawn="1"/>
        </p:nvGrpSpPr>
        <p:grpSpPr>
          <a:xfrm rot="10800000">
            <a:off x="6384584" y="3963587"/>
            <a:ext cx="4240609" cy="2256238"/>
            <a:chOff x="1397119" y="902609"/>
            <a:chExt cx="4240609" cy="2256238"/>
          </a:xfrm>
        </p:grpSpPr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2E26EFF1-1D5F-3BB1-F4CA-CA785885EAF6}"/>
                </a:ext>
              </a:extLst>
            </p:cNvPr>
            <p:cNvSpPr/>
            <p:nvPr userDrawn="1"/>
          </p:nvSpPr>
          <p:spPr>
            <a:xfrm rot="2640000">
              <a:off x="1397119" y="902609"/>
              <a:ext cx="4240609" cy="580306"/>
            </a:xfrm>
            <a:prstGeom prst="rect">
              <a:avLst/>
            </a:prstGeom>
            <a:solidFill>
              <a:srgbClr val="00A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Gleichschenkliges Dreieck 28">
              <a:extLst>
                <a:ext uri="{FF2B5EF4-FFF2-40B4-BE49-F238E27FC236}">
                  <a16:creationId xmlns:a16="http://schemas.microsoft.com/office/drawing/2014/main" id="{B53FC9E9-F11E-FF17-E604-903DB9A2C1E2}"/>
                </a:ext>
              </a:extLst>
            </p:cNvPr>
            <p:cNvSpPr/>
            <p:nvPr userDrawn="1"/>
          </p:nvSpPr>
          <p:spPr>
            <a:xfrm rot="8040000">
              <a:off x="4958246" y="2571879"/>
              <a:ext cx="581484" cy="592451"/>
            </a:xfrm>
            <a:prstGeom prst="triangle">
              <a:avLst>
                <a:gd name="adj" fmla="val 0"/>
              </a:avLst>
            </a:prstGeom>
            <a:solidFill>
              <a:srgbClr val="00A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E3ACE0D7-A7B8-BCF8-1DF8-B3D42D5FB8B2}"/>
              </a:ext>
            </a:extLst>
          </p:cNvPr>
          <p:cNvGrpSpPr/>
          <p:nvPr userDrawn="1"/>
        </p:nvGrpSpPr>
        <p:grpSpPr>
          <a:xfrm rot="10800000">
            <a:off x="7438918" y="4465237"/>
            <a:ext cx="4240609" cy="2256238"/>
            <a:chOff x="1397119" y="902609"/>
            <a:chExt cx="4240609" cy="2256238"/>
          </a:xfrm>
          <a:solidFill>
            <a:srgbClr val="FF9F00"/>
          </a:solidFill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117196BA-5919-2F2F-F7A4-65F6F5375871}"/>
                </a:ext>
              </a:extLst>
            </p:cNvPr>
            <p:cNvSpPr/>
            <p:nvPr userDrawn="1"/>
          </p:nvSpPr>
          <p:spPr>
            <a:xfrm rot="2640000">
              <a:off x="1397119" y="902609"/>
              <a:ext cx="4240609" cy="5803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Gleichschenkliges Dreieck 31">
              <a:extLst>
                <a:ext uri="{FF2B5EF4-FFF2-40B4-BE49-F238E27FC236}">
                  <a16:creationId xmlns:a16="http://schemas.microsoft.com/office/drawing/2014/main" id="{E0554890-55AD-06D0-ECE6-2F1B369753B9}"/>
                </a:ext>
              </a:extLst>
            </p:cNvPr>
            <p:cNvSpPr/>
            <p:nvPr userDrawn="1"/>
          </p:nvSpPr>
          <p:spPr>
            <a:xfrm rot="8040000">
              <a:off x="4958246" y="2571879"/>
              <a:ext cx="581484" cy="592451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3" name="Rechteck 32">
            <a:extLst>
              <a:ext uri="{FF2B5EF4-FFF2-40B4-BE49-F238E27FC236}">
                <a16:creationId xmlns:a16="http://schemas.microsoft.com/office/drawing/2014/main" id="{93932383-C24D-3407-5723-0FEB7A560DA7}"/>
              </a:ext>
            </a:extLst>
          </p:cNvPr>
          <p:cNvSpPr/>
          <p:nvPr userDrawn="1"/>
        </p:nvSpPr>
        <p:spPr>
          <a:xfrm>
            <a:off x="4833934" y="2949608"/>
            <a:ext cx="5986466" cy="1254928"/>
          </a:xfrm>
          <a:prstGeom prst="rect">
            <a:avLst/>
          </a:prstGeom>
          <a:solidFill>
            <a:srgbClr val="FF9F0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5400" b="1">
              <a:solidFill>
                <a:srgbClr val="5151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880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5FE175F-B071-4C8E-F4C9-80E7F7D21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3625"/>
            <a:ext cx="5181600" cy="4023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522391-9720-6357-AF2A-4312FBEC2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Gleichschenkliges Dreieck 1">
            <a:extLst>
              <a:ext uri="{FF2B5EF4-FFF2-40B4-BE49-F238E27FC236}">
                <a16:creationId xmlns:a16="http://schemas.microsoft.com/office/drawing/2014/main" id="{C87EC275-CA4A-4A46-1B68-82FFDAFA43EB}"/>
              </a:ext>
            </a:extLst>
          </p:cNvPr>
          <p:cNvSpPr/>
          <p:nvPr userDrawn="1"/>
        </p:nvSpPr>
        <p:spPr>
          <a:xfrm>
            <a:off x="9722498" y="6606073"/>
            <a:ext cx="2486604" cy="251928"/>
          </a:xfrm>
          <a:prstGeom prst="triangle">
            <a:avLst>
              <a:gd name="adj" fmla="val 100000"/>
            </a:avLst>
          </a:prstGeom>
          <a:solidFill>
            <a:srgbClr val="00A5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B99F4D01-B3BF-D151-7160-215EF9F24FEF}"/>
              </a:ext>
            </a:extLst>
          </p:cNvPr>
          <p:cNvGrpSpPr/>
          <p:nvPr userDrawn="1"/>
        </p:nvGrpSpPr>
        <p:grpSpPr>
          <a:xfrm>
            <a:off x="7371184" y="-9332"/>
            <a:ext cx="4830147" cy="438540"/>
            <a:chOff x="7371184" y="-9332"/>
            <a:chExt cx="4830147" cy="438540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2B9150F9-A260-23A5-2C8B-0647082A3C8E}"/>
                </a:ext>
              </a:extLst>
            </p:cNvPr>
            <p:cNvSpPr/>
            <p:nvPr userDrawn="1"/>
          </p:nvSpPr>
          <p:spPr>
            <a:xfrm>
              <a:off x="7996335" y="-9331"/>
              <a:ext cx="4204996" cy="438539"/>
            </a:xfrm>
            <a:prstGeom prst="rect">
              <a:avLst/>
            </a:prstGeom>
            <a:solidFill>
              <a:srgbClr val="00A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Gleichschenkliges Dreieck 10">
              <a:extLst>
                <a:ext uri="{FF2B5EF4-FFF2-40B4-BE49-F238E27FC236}">
                  <a16:creationId xmlns:a16="http://schemas.microsoft.com/office/drawing/2014/main" id="{FE31D3A2-CAC9-72E8-1D4F-C132107125BB}"/>
                </a:ext>
              </a:extLst>
            </p:cNvPr>
            <p:cNvSpPr/>
            <p:nvPr userDrawn="1"/>
          </p:nvSpPr>
          <p:spPr>
            <a:xfrm rot="10800000">
              <a:off x="7371184" y="-9332"/>
              <a:ext cx="625151" cy="438539"/>
            </a:xfrm>
            <a:prstGeom prst="triangle">
              <a:avLst>
                <a:gd name="adj" fmla="val 0"/>
              </a:avLst>
            </a:prstGeom>
            <a:solidFill>
              <a:srgbClr val="00A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449B2507-6511-2032-3F6F-F7155837E4D9}"/>
              </a:ext>
            </a:extLst>
          </p:cNvPr>
          <p:cNvGrpSpPr/>
          <p:nvPr userDrawn="1"/>
        </p:nvGrpSpPr>
        <p:grpSpPr>
          <a:xfrm>
            <a:off x="9453925" y="425120"/>
            <a:ext cx="2747405" cy="365125"/>
            <a:chOff x="9453925" y="425120"/>
            <a:chExt cx="2747405" cy="365125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2466DC2F-1360-E962-19EA-A03B0D8B7CF6}"/>
                </a:ext>
              </a:extLst>
            </p:cNvPr>
            <p:cNvSpPr/>
            <p:nvPr userDrawn="1"/>
          </p:nvSpPr>
          <p:spPr>
            <a:xfrm>
              <a:off x="9974423" y="425120"/>
              <a:ext cx="2226907" cy="365125"/>
            </a:xfrm>
            <a:prstGeom prst="rect">
              <a:avLst/>
            </a:prstGeom>
            <a:solidFill>
              <a:srgbClr val="FF9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Gleichschenkliges Dreieck 12">
              <a:extLst>
                <a:ext uri="{FF2B5EF4-FFF2-40B4-BE49-F238E27FC236}">
                  <a16:creationId xmlns:a16="http://schemas.microsoft.com/office/drawing/2014/main" id="{EC1636BA-F2B6-9047-2497-961BA9BB5B18}"/>
                </a:ext>
              </a:extLst>
            </p:cNvPr>
            <p:cNvSpPr/>
            <p:nvPr userDrawn="1"/>
          </p:nvSpPr>
          <p:spPr>
            <a:xfrm rot="10800000">
              <a:off x="9453925" y="425120"/>
              <a:ext cx="520496" cy="365124"/>
            </a:xfrm>
            <a:prstGeom prst="triangle">
              <a:avLst>
                <a:gd name="adj" fmla="val 0"/>
              </a:avLst>
            </a:prstGeom>
            <a:solidFill>
              <a:srgbClr val="FF9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4" name="Gleichschenkliges Dreieck 13">
            <a:extLst>
              <a:ext uri="{FF2B5EF4-FFF2-40B4-BE49-F238E27FC236}">
                <a16:creationId xmlns:a16="http://schemas.microsoft.com/office/drawing/2014/main" id="{8A33D4A4-A84E-BBD6-23F8-70F053E53882}"/>
              </a:ext>
            </a:extLst>
          </p:cNvPr>
          <p:cNvSpPr/>
          <p:nvPr userDrawn="1"/>
        </p:nvSpPr>
        <p:spPr>
          <a:xfrm>
            <a:off x="10935478" y="6365681"/>
            <a:ext cx="1256522" cy="505700"/>
          </a:xfrm>
          <a:prstGeom prst="triangle">
            <a:avLst>
              <a:gd name="adj" fmla="val 100000"/>
            </a:avLst>
          </a:prstGeom>
          <a:solidFill>
            <a:srgbClr val="FF9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Gleichschenkliges Dreieck 14">
            <a:extLst>
              <a:ext uri="{FF2B5EF4-FFF2-40B4-BE49-F238E27FC236}">
                <a16:creationId xmlns:a16="http://schemas.microsoft.com/office/drawing/2014/main" id="{4F137B91-25C5-B006-4560-20C28157D430}"/>
              </a:ext>
            </a:extLst>
          </p:cNvPr>
          <p:cNvSpPr/>
          <p:nvPr userDrawn="1"/>
        </p:nvSpPr>
        <p:spPr>
          <a:xfrm>
            <a:off x="11521747" y="6171228"/>
            <a:ext cx="687355" cy="696103"/>
          </a:xfrm>
          <a:prstGeom prst="triangle">
            <a:avLst>
              <a:gd name="adj" fmla="val 100000"/>
            </a:avLst>
          </a:prstGeom>
          <a:solidFill>
            <a:srgbClr val="00A5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50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C27F8E-E705-A1C6-1960-F224E93E7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92B03B-03D1-47EE-D6B0-4E3BD28D9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70D337E-1484-92C4-B7FB-642D4E31A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9A45BE9-1997-3529-F69C-4673384694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926BAD4-B516-146C-A13A-DDFE6BD4A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74DE884-8409-24EA-B6B9-D2B8B00EE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314A402-5C4E-39AF-7412-A0F4E466E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13D52F-DA0E-B97B-7571-3DC459DD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8260"/>
            <a:ext cx="10515600" cy="701459"/>
          </a:xfrm>
        </p:spPr>
        <p:txBody>
          <a:bodyPr anchor="b">
            <a:noAutofit/>
          </a:bodyPr>
          <a:lstStyle>
            <a:lvl1pPr>
              <a:defRPr sz="4100" b="1"/>
            </a:lvl1pPr>
          </a:lstStyle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02930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7AF2B8-163F-3B2D-28AB-817D54A20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DEC815-F025-4ABF-D266-10A4A7259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71F4FA-2525-1A7C-7A30-A6784A23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0FD4674-8BA5-72E2-32BA-45A4C2FE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8260"/>
            <a:ext cx="10515600" cy="701459"/>
          </a:xfrm>
        </p:spPr>
        <p:txBody>
          <a:bodyPr anchor="b">
            <a:noAutofit/>
          </a:bodyPr>
          <a:lstStyle>
            <a:lvl1pPr>
              <a:defRPr sz="4100" b="1"/>
            </a:lvl1pPr>
          </a:lstStyle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71370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C009088-6F79-3DBE-3FEB-98E53270B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24DC4D5-0AFE-876E-6FA5-37A20D878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18211B-858F-192E-5E84-21B426C0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834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B62AF1-F829-6EE6-BC87-4146ECE5B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>
            <a:noAutofit/>
          </a:bodyPr>
          <a:lstStyle>
            <a:lvl1pPr>
              <a:defRPr sz="36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4C64C7-4DB2-D993-04B9-1DE8B10F0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44F69A-393C-0596-6B16-AA4D2B0C6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53640"/>
            <a:ext cx="3932237" cy="341534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103CE9-9F1C-CB42-5D13-DDAF8F921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8C75DE-8D6E-4524-A02A-70C689A45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A8F477-3D53-F707-1DC8-C88C061DC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8173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245FE95-7031-193A-4F28-602300ADA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75E417-C813-EE23-F9AC-56E35F1AD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C7D6B5-079B-6C21-151A-1F12EF39D8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7A7A7A"/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D3B05E-E2F9-6A25-7EF5-D414079FD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7A7A7A"/>
                </a:solidFill>
              </a:defRPr>
            </a:lvl1pPr>
          </a:lstStyle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AAD97F-5F59-605F-E5A7-93A9D9D0FA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7A7A7A"/>
                </a:solidFill>
              </a:defRPr>
            </a:lvl1pPr>
          </a:lstStyle>
          <a:p>
            <a:fld id="{89FC54A0-61CC-4F67-9F0E-F272352AC89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417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51515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51515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51515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51515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1515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1515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it-berufe.de/_nuxt/image/6d09e6.webp" TargetMode="External"/><Relationship Id="rId13" Type="http://schemas.openxmlformats.org/officeDocument/2006/relationships/hyperlink" Target="https://buj-verband.de/wp-content/uploads/2022/09/Platzhalter-Mann.png" TargetMode="External"/><Relationship Id="rId3" Type="http://schemas.openxmlformats.org/officeDocument/2006/relationships/hyperlink" Target="https://www.idalko.com/wp-content/uploads/2019/05/Jira-for-scrum.png" TargetMode="External"/><Relationship Id="rId7" Type="http://schemas.openxmlformats.org/officeDocument/2006/relationships/hyperlink" Target="https://www.gruender.de/wp-content/uploads/2017/08/projektmanagement-975x488.jpeg" TargetMode="External"/><Relationship Id="rId12" Type="http://schemas.openxmlformats.org/officeDocument/2006/relationships/hyperlink" Target="https://buj-verband.de/wp-content/uploads/2022/09/Platzhalter-Frau.png" TargetMode="External"/><Relationship Id="rId2" Type="http://schemas.openxmlformats.org/officeDocument/2006/relationships/hyperlink" Target="https://pluralsight2.imgix.net/paths/images/scrum-a5c44d8364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ocker.com/wp-content/uploads/2022/03/Moby-logo.png" TargetMode="External"/><Relationship Id="rId11" Type="http://schemas.openxmlformats.org/officeDocument/2006/relationships/hyperlink" Target="https://static.thenounproject.com/png/44251-200.png" TargetMode="External"/><Relationship Id="rId5" Type="http://schemas.openxmlformats.org/officeDocument/2006/relationships/hyperlink" Target="https://upload.wikimedia.org/wikipedia/commons/thumb/5/5f/Windows_logo_-_2012.svg/1024px-Windows_logo_-_2012.svg.png" TargetMode="External"/><Relationship Id="rId10" Type="http://schemas.openxmlformats.org/officeDocument/2006/relationships/hyperlink" Target="https://life.pravda.com.ua/images/doc/f/7/f7cdeb3-sport-big.jpg" TargetMode="External"/><Relationship Id="rId4" Type="http://schemas.openxmlformats.org/officeDocument/2006/relationships/hyperlink" Target="https://code.visualstudio.com/brand" TargetMode="External"/><Relationship Id="rId9" Type="http://schemas.openxmlformats.org/officeDocument/2006/relationships/hyperlink" Target="https://t3n.de/news/wp-content/uploads/2020/01/Prototyp-Webdesign-Webentwicklung-Shutterstock.jp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4DCD09C0-4EF5-179C-6DCF-C9BEB4D98421}"/>
              </a:ext>
            </a:extLst>
          </p:cNvPr>
          <p:cNvGrpSpPr/>
          <p:nvPr/>
        </p:nvGrpSpPr>
        <p:grpSpPr>
          <a:xfrm rot="10800000">
            <a:off x="-3" y="185193"/>
            <a:ext cx="8229602" cy="550301"/>
            <a:chOff x="7371184" y="-9332"/>
            <a:chExt cx="4830147" cy="438540"/>
          </a:xfrm>
          <a:solidFill>
            <a:srgbClr val="FF9F00"/>
          </a:solidFill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1ADD435-A8D6-8E7D-0AE8-458D65ACDBB2}"/>
                </a:ext>
              </a:extLst>
            </p:cNvPr>
            <p:cNvSpPr/>
            <p:nvPr userDrawn="1"/>
          </p:nvSpPr>
          <p:spPr>
            <a:xfrm>
              <a:off x="7996335" y="-9331"/>
              <a:ext cx="4204996" cy="4385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Gleichschenkliges Dreieck 8">
              <a:extLst>
                <a:ext uri="{FF2B5EF4-FFF2-40B4-BE49-F238E27FC236}">
                  <a16:creationId xmlns:a16="http://schemas.microsoft.com/office/drawing/2014/main" id="{01EED583-3BB9-393D-2D42-127D55DEBA8E}"/>
                </a:ext>
              </a:extLst>
            </p:cNvPr>
            <p:cNvSpPr/>
            <p:nvPr userDrawn="1"/>
          </p:nvSpPr>
          <p:spPr>
            <a:xfrm rot="10800000">
              <a:off x="7371184" y="-9332"/>
              <a:ext cx="625151" cy="438539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CC566C9-F455-5449-1090-39D7980B66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Sport Challenge Projekt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547BDCF-2FCC-0E97-1BDB-11EF8FA46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54796"/>
            <a:ext cx="9144000" cy="365124"/>
          </a:xfrm>
        </p:spPr>
        <p:txBody>
          <a:bodyPr/>
          <a:lstStyle/>
          <a:p>
            <a:r>
              <a:rPr lang="de-DE" sz="1800">
                <a:effectLst/>
                <a:latin typeface="Arial" panose="020B0604020202020204" pitchFamily="34" charset="0"/>
                <a:ea typeface="Yu Mincho" panose="02020400000000000000" pitchFamily="18" charset="-128"/>
              </a:rPr>
              <a:t>Softwareprojekt für doubleSlash</a:t>
            </a:r>
            <a:endParaRPr lang="de-DE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B080B86-DFD4-5ADC-050E-A251CDDCB870}"/>
              </a:ext>
            </a:extLst>
          </p:cNvPr>
          <p:cNvGrpSpPr/>
          <p:nvPr/>
        </p:nvGrpSpPr>
        <p:grpSpPr>
          <a:xfrm>
            <a:off x="5496340" y="-9332"/>
            <a:ext cx="6704992" cy="365125"/>
            <a:chOff x="7371184" y="-9332"/>
            <a:chExt cx="4830147" cy="438540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A8C0030-82ED-48E5-9794-AAADD057F55C}"/>
                </a:ext>
              </a:extLst>
            </p:cNvPr>
            <p:cNvSpPr/>
            <p:nvPr userDrawn="1"/>
          </p:nvSpPr>
          <p:spPr>
            <a:xfrm>
              <a:off x="7996335" y="-9331"/>
              <a:ext cx="4204996" cy="438539"/>
            </a:xfrm>
            <a:prstGeom prst="rect">
              <a:avLst/>
            </a:prstGeom>
            <a:solidFill>
              <a:srgbClr val="00A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Gleichschenkliges Dreieck 5">
              <a:extLst>
                <a:ext uri="{FF2B5EF4-FFF2-40B4-BE49-F238E27FC236}">
                  <a16:creationId xmlns:a16="http://schemas.microsoft.com/office/drawing/2014/main" id="{D641B34A-729B-F8D2-2328-4FA3EA33D26F}"/>
                </a:ext>
              </a:extLst>
            </p:cNvPr>
            <p:cNvSpPr/>
            <p:nvPr userDrawn="1"/>
          </p:nvSpPr>
          <p:spPr>
            <a:xfrm rot="10800000">
              <a:off x="7371184" y="-9332"/>
              <a:ext cx="625151" cy="438539"/>
            </a:xfrm>
            <a:prstGeom prst="triangle">
              <a:avLst>
                <a:gd name="adj" fmla="val 0"/>
              </a:avLst>
            </a:prstGeom>
            <a:solidFill>
              <a:srgbClr val="00A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F63C7C44-8172-7B54-ABE1-A27126D370F9}"/>
              </a:ext>
            </a:extLst>
          </p:cNvPr>
          <p:cNvGrpSpPr/>
          <p:nvPr/>
        </p:nvGrpSpPr>
        <p:grpSpPr>
          <a:xfrm rot="10800000">
            <a:off x="-10163" y="6500405"/>
            <a:ext cx="6704992" cy="365125"/>
            <a:chOff x="7371184" y="-9332"/>
            <a:chExt cx="4830147" cy="438540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5DB573A5-5A4C-0603-1EEB-421C70C8074E}"/>
                </a:ext>
              </a:extLst>
            </p:cNvPr>
            <p:cNvSpPr/>
            <p:nvPr userDrawn="1"/>
          </p:nvSpPr>
          <p:spPr>
            <a:xfrm>
              <a:off x="7996335" y="-9331"/>
              <a:ext cx="4204996" cy="438539"/>
            </a:xfrm>
            <a:prstGeom prst="rect">
              <a:avLst/>
            </a:prstGeom>
            <a:solidFill>
              <a:srgbClr val="00A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Gleichschenkliges Dreieck 11">
              <a:extLst>
                <a:ext uri="{FF2B5EF4-FFF2-40B4-BE49-F238E27FC236}">
                  <a16:creationId xmlns:a16="http://schemas.microsoft.com/office/drawing/2014/main" id="{538AE0B2-90A6-09C4-0AAD-8B9FC2A84C40}"/>
                </a:ext>
              </a:extLst>
            </p:cNvPr>
            <p:cNvSpPr/>
            <p:nvPr userDrawn="1"/>
          </p:nvSpPr>
          <p:spPr>
            <a:xfrm rot="10800000">
              <a:off x="7371184" y="-9332"/>
              <a:ext cx="625151" cy="438539"/>
            </a:xfrm>
            <a:prstGeom prst="triangle">
              <a:avLst>
                <a:gd name="adj" fmla="val 0"/>
              </a:avLst>
            </a:prstGeom>
            <a:solidFill>
              <a:srgbClr val="00A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" name="Fußzeilenplatzhalter 3">
            <a:extLst>
              <a:ext uri="{FF2B5EF4-FFF2-40B4-BE49-F238E27FC236}">
                <a16:creationId xmlns:a16="http://schemas.microsoft.com/office/drawing/2014/main" id="{1AB05D31-D189-A5B9-08EB-9A4315F46804}"/>
              </a:ext>
            </a:extLst>
          </p:cNvPr>
          <p:cNvSpPr txBox="1">
            <a:spLocks/>
          </p:cNvSpPr>
          <p:nvPr/>
        </p:nvSpPr>
        <p:spPr>
          <a:xfrm>
            <a:off x="3581400" y="6120704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rgbClr val="7A7A7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Jason Patrick Duffy, Robin Hackh, Tom Nguyen Dinh, Mason Schönherr</a:t>
            </a:r>
          </a:p>
        </p:txBody>
      </p:sp>
    </p:spTree>
    <p:extLst>
      <p:ext uri="{BB962C8B-B14F-4D97-AF65-F5344CB8AC3E}">
        <p14:creationId xmlns:p14="http://schemas.microsoft.com/office/powerpoint/2010/main" val="3164393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Im Haus, Monitor, Bildschirm enthält.&#10;&#10;Automatisch generierte Beschreibung">
            <a:extLst>
              <a:ext uri="{FF2B5EF4-FFF2-40B4-BE49-F238E27FC236}">
                <a16:creationId xmlns:a16="http://schemas.microsoft.com/office/drawing/2014/main" id="{9C98EC71-F0B8-C775-4018-1297E580CC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11"/>
          <a:stretch/>
        </p:blipFill>
        <p:spPr>
          <a:xfrm>
            <a:off x="-1070710" y="-38130"/>
            <a:ext cx="10214710" cy="7006746"/>
          </a:xfrm>
          <a:prstGeom prst="rect">
            <a:avLst/>
          </a:prstGeom>
        </p:spPr>
      </p:pic>
      <p:sp>
        <p:nvSpPr>
          <p:cNvPr id="7" name="Gleichschenkliges Dreieck 6">
            <a:extLst>
              <a:ext uri="{FF2B5EF4-FFF2-40B4-BE49-F238E27FC236}">
                <a16:creationId xmlns:a16="http://schemas.microsoft.com/office/drawing/2014/main" id="{2C99E163-3D72-0A14-A8A5-2949D4163D15}"/>
              </a:ext>
            </a:extLst>
          </p:cNvPr>
          <p:cNvSpPr/>
          <p:nvPr/>
        </p:nvSpPr>
        <p:spPr>
          <a:xfrm rot="16200000">
            <a:off x="2457032" y="-124380"/>
            <a:ext cx="6867333" cy="7097423"/>
          </a:xfrm>
          <a:prstGeom prst="triangle">
            <a:avLst>
              <a:gd name="adj" fmla="val 998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F9B5F32-3612-0238-5AAF-45C6188E8AED}"/>
              </a:ext>
            </a:extLst>
          </p:cNvPr>
          <p:cNvGrpSpPr/>
          <p:nvPr/>
        </p:nvGrpSpPr>
        <p:grpSpPr>
          <a:xfrm>
            <a:off x="7371184" y="-9332"/>
            <a:ext cx="4830147" cy="438540"/>
            <a:chOff x="7371184" y="-9332"/>
            <a:chExt cx="4830147" cy="438540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41D31EE5-2219-011E-C483-068D6DB4981C}"/>
                </a:ext>
              </a:extLst>
            </p:cNvPr>
            <p:cNvSpPr/>
            <p:nvPr userDrawn="1"/>
          </p:nvSpPr>
          <p:spPr>
            <a:xfrm>
              <a:off x="7996335" y="-9331"/>
              <a:ext cx="4204996" cy="438539"/>
            </a:xfrm>
            <a:prstGeom prst="rect">
              <a:avLst/>
            </a:prstGeom>
            <a:solidFill>
              <a:srgbClr val="00A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Gleichschenkliges Dreieck 9">
              <a:extLst>
                <a:ext uri="{FF2B5EF4-FFF2-40B4-BE49-F238E27FC236}">
                  <a16:creationId xmlns:a16="http://schemas.microsoft.com/office/drawing/2014/main" id="{5B526B7F-B692-67D6-712A-B70AD66EB1CA}"/>
                </a:ext>
              </a:extLst>
            </p:cNvPr>
            <p:cNvSpPr/>
            <p:nvPr userDrawn="1"/>
          </p:nvSpPr>
          <p:spPr>
            <a:xfrm rot="10800000">
              <a:off x="7371184" y="-9332"/>
              <a:ext cx="625151" cy="438539"/>
            </a:xfrm>
            <a:prstGeom prst="triangle">
              <a:avLst>
                <a:gd name="adj" fmla="val 0"/>
              </a:avLst>
            </a:prstGeom>
            <a:solidFill>
              <a:srgbClr val="00A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14DAD05F-5F3F-684E-16F0-15C968E47E8A}"/>
              </a:ext>
            </a:extLst>
          </p:cNvPr>
          <p:cNvGrpSpPr/>
          <p:nvPr/>
        </p:nvGrpSpPr>
        <p:grpSpPr>
          <a:xfrm>
            <a:off x="9453925" y="425120"/>
            <a:ext cx="2747405" cy="365125"/>
            <a:chOff x="9453925" y="425120"/>
            <a:chExt cx="2747405" cy="365125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03FFA386-2C68-2B74-A810-DF0BFE9C90B7}"/>
                </a:ext>
              </a:extLst>
            </p:cNvPr>
            <p:cNvSpPr/>
            <p:nvPr userDrawn="1"/>
          </p:nvSpPr>
          <p:spPr>
            <a:xfrm>
              <a:off x="9974423" y="425120"/>
              <a:ext cx="2226907" cy="365125"/>
            </a:xfrm>
            <a:prstGeom prst="rect">
              <a:avLst/>
            </a:prstGeom>
            <a:solidFill>
              <a:srgbClr val="FF9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Gleichschenkliges Dreieck 12">
              <a:extLst>
                <a:ext uri="{FF2B5EF4-FFF2-40B4-BE49-F238E27FC236}">
                  <a16:creationId xmlns:a16="http://schemas.microsoft.com/office/drawing/2014/main" id="{B071903E-7870-FBDB-D2C5-AB53C98B43BD}"/>
                </a:ext>
              </a:extLst>
            </p:cNvPr>
            <p:cNvSpPr/>
            <p:nvPr userDrawn="1"/>
          </p:nvSpPr>
          <p:spPr>
            <a:xfrm rot="10800000">
              <a:off x="9453925" y="425120"/>
              <a:ext cx="520496" cy="365124"/>
            </a:xfrm>
            <a:prstGeom prst="triangle">
              <a:avLst>
                <a:gd name="adj" fmla="val 0"/>
              </a:avLst>
            </a:prstGeom>
            <a:solidFill>
              <a:srgbClr val="FF9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FBA4BD9A-5685-3915-6CC3-0CE90B27AD25}"/>
              </a:ext>
            </a:extLst>
          </p:cNvPr>
          <p:cNvGrpSpPr/>
          <p:nvPr/>
        </p:nvGrpSpPr>
        <p:grpSpPr>
          <a:xfrm>
            <a:off x="1308655" y="272719"/>
            <a:ext cx="4240609" cy="2256238"/>
            <a:chOff x="1397119" y="902609"/>
            <a:chExt cx="4240609" cy="2256238"/>
          </a:xfrm>
          <a:solidFill>
            <a:srgbClr val="FF9F00"/>
          </a:solidFill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A856F62B-B6F8-ECC9-4C1F-9C9CEBEC5335}"/>
                </a:ext>
              </a:extLst>
            </p:cNvPr>
            <p:cNvSpPr/>
            <p:nvPr userDrawn="1"/>
          </p:nvSpPr>
          <p:spPr>
            <a:xfrm rot="2640000">
              <a:off x="1397119" y="902609"/>
              <a:ext cx="4240609" cy="5803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Gleichschenkliges Dreieck 15">
              <a:extLst>
                <a:ext uri="{FF2B5EF4-FFF2-40B4-BE49-F238E27FC236}">
                  <a16:creationId xmlns:a16="http://schemas.microsoft.com/office/drawing/2014/main" id="{E02B4118-AEEC-E567-C9A4-8303B7F91834}"/>
                </a:ext>
              </a:extLst>
            </p:cNvPr>
            <p:cNvSpPr/>
            <p:nvPr userDrawn="1"/>
          </p:nvSpPr>
          <p:spPr>
            <a:xfrm rot="8040000">
              <a:off x="4958246" y="2571879"/>
              <a:ext cx="581484" cy="592451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D745B711-6F02-9D1F-1C60-A55752FDA576}"/>
              </a:ext>
            </a:extLst>
          </p:cNvPr>
          <p:cNvGrpSpPr/>
          <p:nvPr/>
        </p:nvGrpSpPr>
        <p:grpSpPr>
          <a:xfrm>
            <a:off x="1397119" y="902609"/>
            <a:ext cx="4240609" cy="2256238"/>
            <a:chOff x="1397119" y="902609"/>
            <a:chExt cx="4240609" cy="2256238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6EDEA053-EFEA-4E68-06ED-698728E308D7}"/>
                </a:ext>
              </a:extLst>
            </p:cNvPr>
            <p:cNvSpPr/>
            <p:nvPr userDrawn="1"/>
          </p:nvSpPr>
          <p:spPr>
            <a:xfrm rot="2640000">
              <a:off x="1397119" y="902609"/>
              <a:ext cx="4240609" cy="580306"/>
            </a:xfrm>
            <a:prstGeom prst="rect">
              <a:avLst/>
            </a:prstGeom>
            <a:solidFill>
              <a:srgbClr val="00A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Gleichschenkliges Dreieck 18">
              <a:extLst>
                <a:ext uri="{FF2B5EF4-FFF2-40B4-BE49-F238E27FC236}">
                  <a16:creationId xmlns:a16="http://schemas.microsoft.com/office/drawing/2014/main" id="{4ADE1927-44D2-0DDF-434B-AD4C962954EA}"/>
                </a:ext>
              </a:extLst>
            </p:cNvPr>
            <p:cNvSpPr/>
            <p:nvPr userDrawn="1"/>
          </p:nvSpPr>
          <p:spPr>
            <a:xfrm rot="8040000">
              <a:off x="4958246" y="2571879"/>
              <a:ext cx="581484" cy="592451"/>
            </a:xfrm>
            <a:prstGeom prst="triangle">
              <a:avLst>
                <a:gd name="adj" fmla="val 0"/>
              </a:avLst>
            </a:prstGeom>
            <a:solidFill>
              <a:srgbClr val="00A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A8D49A29-B373-353C-7628-D902C219D955}"/>
              </a:ext>
            </a:extLst>
          </p:cNvPr>
          <p:cNvGrpSpPr/>
          <p:nvPr/>
        </p:nvGrpSpPr>
        <p:grpSpPr>
          <a:xfrm rot="10800000">
            <a:off x="6384584" y="3963587"/>
            <a:ext cx="4240609" cy="2256238"/>
            <a:chOff x="1397119" y="902609"/>
            <a:chExt cx="4240609" cy="2256238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C9E8624-5320-BFEB-A87B-6137EB6C80C2}"/>
                </a:ext>
              </a:extLst>
            </p:cNvPr>
            <p:cNvSpPr/>
            <p:nvPr userDrawn="1"/>
          </p:nvSpPr>
          <p:spPr>
            <a:xfrm rot="2640000">
              <a:off x="1397119" y="902609"/>
              <a:ext cx="4240609" cy="580306"/>
            </a:xfrm>
            <a:prstGeom prst="rect">
              <a:avLst/>
            </a:prstGeom>
            <a:solidFill>
              <a:srgbClr val="00A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Gleichschenkliges Dreieck 21">
              <a:extLst>
                <a:ext uri="{FF2B5EF4-FFF2-40B4-BE49-F238E27FC236}">
                  <a16:creationId xmlns:a16="http://schemas.microsoft.com/office/drawing/2014/main" id="{D66293BC-67CD-1254-31EC-496F0E3020AF}"/>
                </a:ext>
              </a:extLst>
            </p:cNvPr>
            <p:cNvSpPr/>
            <p:nvPr userDrawn="1"/>
          </p:nvSpPr>
          <p:spPr>
            <a:xfrm rot="8040000">
              <a:off x="4958246" y="2571879"/>
              <a:ext cx="581484" cy="592451"/>
            </a:xfrm>
            <a:prstGeom prst="triangle">
              <a:avLst>
                <a:gd name="adj" fmla="val 0"/>
              </a:avLst>
            </a:prstGeom>
            <a:solidFill>
              <a:srgbClr val="00A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634B04B9-0E0C-D723-61A0-26C7EBF97141}"/>
              </a:ext>
            </a:extLst>
          </p:cNvPr>
          <p:cNvGrpSpPr/>
          <p:nvPr/>
        </p:nvGrpSpPr>
        <p:grpSpPr>
          <a:xfrm rot="10800000">
            <a:off x="7438918" y="4465237"/>
            <a:ext cx="4240609" cy="2256238"/>
            <a:chOff x="1397119" y="902609"/>
            <a:chExt cx="4240609" cy="2256238"/>
          </a:xfrm>
          <a:solidFill>
            <a:srgbClr val="FF9F00"/>
          </a:solidFill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0CAF367A-21D1-A0EE-66B2-FD52FB8E8F50}"/>
                </a:ext>
              </a:extLst>
            </p:cNvPr>
            <p:cNvSpPr/>
            <p:nvPr userDrawn="1"/>
          </p:nvSpPr>
          <p:spPr>
            <a:xfrm rot="2640000">
              <a:off x="1397119" y="902609"/>
              <a:ext cx="4240609" cy="5803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Gleichschenkliges Dreieck 24">
              <a:extLst>
                <a:ext uri="{FF2B5EF4-FFF2-40B4-BE49-F238E27FC236}">
                  <a16:creationId xmlns:a16="http://schemas.microsoft.com/office/drawing/2014/main" id="{C4C2E46C-B564-0CD1-F469-BE2E45587A04}"/>
                </a:ext>
              </a:extLst>
            </p:cNvPr>
            <p:cNvSpPr/>
            <p:nvPr userDrawn="1"/>
          </p:nvSpPr>
          <p:spPr>
            <a:xfrm rot="8040000">
              <a:off x="4958246" y="2571879"/>
              <a:ext cx="581484" cy="592451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6" name="Rechteck 25">
            <a:extLst>
              <a:ext uri="{FF2B5EF4-FFF2-40B4-BE49-F238E27FC236}">
                <a16:creationId xmlns:a16="http://schemas.microsoft.com/office/drawing/2014/main" id="{36904B86-263B-E031-D1B1-2DF5DA23BF84}"/>
              </a:ext>
            </a:extLst>
          </p:cNvPr>
          <p:cNvSpPr/>
          <p:nvPr/>
        </p:nvSpPr>
        <p:spPr>
          <a:xfrm>
            <a:off x="4833934" y="2949608"/>
            <a:ext cx="5986466" cy="1254928"/>
          </a:xfrm>
          <a:prstGeom prst="rect">
            <a:avLst/>
          </a:prstGeom>
          <a:solidFill>
            <a:srgbClr val="FF9F0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>
                <a:solidFill>
                  <a:srgbClr val="515151"/>
                </a:solidFill>
              </a:rPr>
              <a:t>Umsetzung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9A79146-D18C-CE23-2CDE-933876C10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8503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4CE089-C009-9465-CFAE-74C967474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Architektur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CDC46D6-ED4E-F5F0-89DA-A9EFFF35F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11</a:t>
            </a:fld>
            <a:endParaRPr lang="de-DE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AF63F316-FF73-72F5-2E56-9198157B4936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flipH="1">
            <a:off x="4451412" y="2904544"/>
            <a:ext cx="2928" cy="53928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3C348F8-478C-0DBF-2AFF-21C537CF42FD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4451412" y="4570197"/>
            <a:ext cx="0" cy="53928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AA712177-A815-D5BD-ED70-8B0873E14F4C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5491834" y="3174185"/>
            <a:ext cx="1106502" cy="832827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47DBF3A7-ED7D-EE87-8D7B-2CB80174E90B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>
            <a:off x="5494762" y="2341359"/>
            <a:ext cx="1103574" cy="832826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BDBB6B61-CD1D-64EE-C375-8D3C413A96C7}"/>
              </a:ext>
            </a:extLst>
          </p:cNvPr>
          <p:cNvSpPr txBox="1"/>
          <p:nvPr/>
        </p:nvSpPr>
        <p:spPr>
          <a:xfrm rot="2172104">
            <a:off x="5640212" y="2397895"/>
            <a:ext cx="1162771" cy="44627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sz="2300">
                <a:latin typeface="Helvetica Light"/>
              </a:rPr>
              <a:t>SAML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1AA2FC2-0AA2-2569-6F0B-446CCB5B761F}"/>
              </a:ext>
            </a:extLst>
          </p:cNvPr>
          <p:cNvSpPr txBox="1"/>
          <p:nvPr/>
        </p:nvSpPr>
        <p:spPr>
          <a:xfrm rot="19355811">
            <a:off x="5605808" y="3540547"/>
            <a:ext cx="1004130" cy="44627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sz="2300">
                <a:latin typeface="Helvetica Light"/>
              </a:rPr>
              <a:t>SAML</a:t>
            </a:r>
            <a:endParaRPr lang="de-DE">
              <a:latin typeface="Helvetica Light" panose="020B0500000000000000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DC99DC1-551B-E54B-781F-547D1E199396}"/>
              </a:ext>
            </a:extLst>
          </p:cNvPr>
          <p:cNvSpPr txBox="1"/>
          <p:nvPr/>
        </p:nvSpPr>
        <p:spPr>
          <a:xfrm>
            <a:off x="4476812" y="2960747"/>
            <a:ext cx="1459527" cy="44627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sz="2300">
                <a:latin typeface="Helvetica Light"/>
              </a:rPr>
              <a:t>REST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EF5DDCE3-6B56-67C1-DE27-94EE718443CC}"/>
              </a:ext>
            </a:extLst>
          </p:cNvPr>
          <p:cNvSpPr/>
          <p:nvPr/>
        </p:nvSpPr>
        <p:spPr>
          <a:xfrm>
            <a:off x="3413918" y="1778174"/>
            <a:ext cx="2080844" cy="1126370"/>
          </a:xfrm>
          <a:prstGeom prst="roundRect">
            <a:avLst/>
          </a:prstGeom>
          <a:solidFill>
            <a:srgbClr val="00A5E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3000">
                <a:latin typeface="Helvetica Light"/>
              </a:rPr>
              <a:t>Frontend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1F850ABD-E1AF-E05E-F2E7-4894647CA1B8}"/>
              </a:ext>
            </a:extLst>
          </p:cNvPr>
          <p:cNvSpPr/>
          <p:nvPr/>
        </p:nvSpPr>
        <p:spPr>
          <a:xfrm>
            <a:off x="3410990" y="3443827"/>
            <a:ext cx="2080844" cy="1126370"/>
          </a:xfrm>
          <a:prstGeom prst="roundRect">
            <a:avLst/>
          </a:prstGeom>
          <a:solidFill>
            <a:srgbClr val="00A5E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3000">
                <a:latin typeface="Helvetica Light"/>
              </a:rPr>
              <a:t>Backend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A5CC46B9-6B93-649F-BE9F-FEA8EB9A299C}"/>
              </a:ext>
            </a:extLst>
          </p:cNvPr>
          <p:cNvSpPr/>
          <p:nvPr/>
        </p:nvSpPr>
        <p:spPr>
          <a:xfrm>
            <a:off x="3410990" y="5109481"/>
            <a:ext cx="2080844" cy="1126370"/>
          </a:xfrm>
          <a:prstGeom prst="roundRect">
            <a:avLst/>
          </a:prstGeom>
          <a:solidFill>
            <a:srgbClr val="00A5E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3000">
                <a:latin typeface="Helvetica Light"/>
              </a:rPr>
              <a:t>Database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04154F57-9BC2-FAED-DDDD-67850B29BADF}"/>
              </a:ext>
            </a:extLst>
          </p:cNvPr>
          <p:cNvSpPr/>
          <p:nvPr/>
        </p:nvSpPr>
        <p:spPr>
          <a:xfrm>
            <a:off x="6598336" y="2611000"/>
            <a:ext cx="2080844" cy="1126370"/>
          </a:xfrm>
          <a:prstGeom prst="roundRect">
            <a:avLst/>
          </a:prstGeom>
          <a:solidFill>
            <a:srgbClr val="00A5E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3000">
                <a:latin typeface="Helvetica Light"/>
              </a:rPr>
              <a:t>Identity Server</a:t>
            </a:r>
          </a:p>
        </p:txBody>
      </p:sp>
    </p:spTree>
    <p:extLst>
      <p:ext uri="{BB962C8B-B14F-4D97-AF65-F5344CB8AC3E}">
        <p14:creationId xmlns:p14="http://schemas.microsoft.com/office/powerpoint/2010/main" val="273960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 animBg="1"/>
      <p:bldP spid="16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3CB1044-05F7-0008-5870-E2FA207CE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Technologien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7386442-EFDB-89A2-524C-D0E77344A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12</a:t>
            </a:fld>
            <a:endParaRPr lang="de-DE"/>
          </a:p>
        </p:txBody>
      </p:sp>
      <p:pic>
        <p:nvPicPr>
          <p:cNvPr id="5" name="Grafik 4" descr="Ein Bild, das Logo enthält.&#10;&#10;Automatisch generierte Beschreibung">
            <a:extLst>
              <a:ext uri="{FF2B5EF4-FFF2-40B4-BE49-F238E27FC236}">
                <a16:creationId xmlns:a16="http://schemas.microsoft.com/office/drawing/2014/main" id="{A7C6F940-5CED-502E-D7CD-B2ABC44CA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77543"/>
            <a:ext cx="5360332" cy="1800000"/>
          </a:xfrm>
          <a:prstGeom prst="rect">
            <a:avLst/>
          </a:prstGeom>
        </p:spPr>
      </p:pic>
      <p:pic>
        <p:nvPicPr>
          <p:cNvPr id="6" name="Grafik 5" descr="Ein Bild, das Logo enthält.&#10;&#10;Automatisch generierte Beschreibung">
            <a:extLst>
              <a:ext uri="{FF2B5EF4-FFF2-40B4-BE49-F238E27FC236}">
                <a16:creationId xmlns:a16="http://schemas.microsoft.com/office/drawing/2014/main" id="{773583D1-63AE-4EBE-4723-9E18C0C91C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02" t="17885" r="19051" b="17427"/>
          <a:stretch/>
        </p:blipFill>
        <p:spPr>
          <a:xfrm>
            <a:off x="6555481" y="2027128"/>
            <a:ext cx="2550001" cy="1800000"/>
          </a:xfrm>
          <a:prstGeom prst="rect">
            <a:avLst/>
          </a:prstGeom>
        </p:spPr>
      </p:pic>
      <p:pic>
        <p:nvPicPr>
          <p:cNvPr id="7" name="Grafik 6" descr="Ein Bild, das Logo enthält.&#10;&#10;Automatisch generierte Beschreibung">
            <a:extLst>
              <a:ext uri="{FF2B5EF4-FFF2-40B4-BE49-F238E27FC236}">
                <a16:creationId xmlns:a16="http://schemas.microsoft.com/office/drawing/2014/main" id="{78A1EEAD-5742-784C-C4EA-0A91355916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11" t="25564" r="14380" b="27066"/>
          <a:stretch/>
        </p:blipFill>
        <p:spPr>
          <a:xfrm>
            <a:off x="2438992" y="4088941"/>
            <a:ext cx="4742857" cy="1800000"/>
          </a:xfrm>
          <a:prstGeom prst="rect">
            <a:avLst/>
          </a:prstGeom>
        </p:spPr>
      </p:pic>
      <p:pic>
        <p:nvPicPr>
          <p:cNvPr id="8" name="Grafik 7" descr="Ein Bild, das Logo enthält.&#10;&#10;Automatisch generierte Beschreibung">
            <a:extLst>
              <a:ext uri="{FF2B5EF4-FFF2-40B4-BE49-F238E27FC236}">
                <a16:creationId xmlns:a16="http://schemas.microsoft.com/office/drawing/2014/main" id="{A1FB026B-73C0-0184-2385-F8CB742A16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3" t="17960" r="16910" b="18236"/>
          <a:stretch/>
        </p:blipFill>
        <p:spPr>
          <a:xfrm>
            <a:off x="7981951" y="3977543"/>
            <a:ext cx="2811031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78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äne 9">
            <a:extLst>
              <a:ext uri="{FF2B5EF4-FFF2-40B4-BE49-F238E27FC236}">
                <a16:creationId xmlns:a16="http://schemas.microsoft.com/office/drawing/2014/main" id="{1F3A9E70-CE4A-CD86-A688-D76ED3197261}"/>
              </a:ext>
            </a:extLst>
          </p:cNvPr>
          <p:cNvSpPr/>
          <p:nvPr/>
        </p:nvSpPr>
        <p:spPr>
          <a:xfrm rot="8100000">
            <a:off x="3651241" y="1681585"/>
            <a:ext cx="2200307" cy="2200307"/>
          </a:xfrm>
          <a:prstGeom prst="teardrop">
            <a:avLst/>
          </a:prstGeom>
          <a:solidFill>
            <a:srgbClr val="D7E9F4"/>
          </a:solidFill>
          <a:ln w="38100">
            <a:solidFill>
              <a:srgbClr val="FF9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343D527-5EBA-C615-87F0-FA3323E0F29A}"/>
              </a:ext>
            </a:extLst>
          </p:cNvPr>
          <p:cNvSpPr/>
          <p:nvPr/>
        </p:nvSpPr>
        <p:spPr>
          <a:xfrm>
            <a:off x="3650188" y="4332242"/>
            <a:ext cx="2206487" cy="332075"/>
          </a:xfrm>
          <a:prstGeom prst="rect">
            <a:avLst/>
          </a:prstGeom>
          <a:solidFill>
            <a:srgbClr val="FF9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bg1"/>
                </a:solidFill>
              </a:rPr>
              <a:t>Backend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7419151-D670-C239-389D-9929D1442648}"/>
              </a:ext>
            </a:extLst>
          </p:cNvPr>
          <p:cNvSpPr/>
          <p:nvPr/>
        </p:nvSpPr>
        <p:spPr>
          <a:xfrm>
            <a:off x="3650188" y="4664317"/>
            <a:ext cx="2206487" cy="1692033"/>
          </a:xfrm>
          <a:prstGeom prst="rect">
            <a:avLst/>
          </a:prstGeom>
          <a:solidFill>
            <a:srgbClr val="D7E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rgbClr val="515151"/>
                </a:solidFill>
              </a:rPr>
              <a:t>Docker für die Container</a:t>
            </a:r>
            <a:endParaRPr lang="de-DE">
              <a:solidFill>
                <a:srgbClr val="515151"/>
              </a:solidFill>
              <a:cs typeface="Calibri"/>
            </a:endParaRP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060F77DE-0329-EC6A-33AA-92C9514DDB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036" y="2110389"/>
            <a:ext cx="1613551" cy="1157139"/>
          </a:xfrm>
          <a:prstGeom prst="rect">
            <a:avLst/>
          </a:prstGeom>
        </p:spPr>
      </p:pic>
      <p:sp>
        <p:nvSpPr>
          <p:cNvPr id="3" name="Träne 2">
            <a:extLst>
              <a:ext uri="{FF2B5EF4-FFF2-40B4-BE49-F238E27FC236}">
                <a16:creationId xmlns:a16="http://schemas.microsoft.com/office/drawing/2014/main" id="{98B046DC-79A8-8330-581F-99B01DCBA2D8}"/>
              </a:ext>
            </a:extLst>
          </p:cNvPr>
          <p:cNvSpPr/>
          <p:nvPr/>
        </p:nvSpPr>
        <p:spPr>
          <a:xfrm rot="8100000">
            <a:off x="8699071" y="1676236"/>
            <a:ext cx="2200307" cy="2200307"/>
          </a:xfrm>
          <a:prstGeom prst="teardrop">
            <a:avLst/>
          </a:prstGeom>
          <a:solidFill>
            <a:srgbClr val="D7E9F4"/>
          </a:solidFill>
          <a:ln w="38100">
            <a:solidFill>
              <a:srgbClr val="FF9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38F021B-A3F8-50B1-995C-038F2584E94C}"/>
              </a:ext>
            </a:extLst>
          </p:cNvPr>
          <p:cNvSpPr/>
          <p:nvPr/>
        </p:nvSpPr>
        <p:spPr>
          <a:xfrm>
            <a:off x="8698018" y="4326893"/>
            <a:ext cx="2206487" cy="332075"/>
          </a:xfrm>
          <a:prstGeom prst="rect">
            <a:avLst/>
          </a:prstGeom>
          <a:solidFill>
            <a:srgbClr val="FF9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bg1"/>
                </a:solidFill>
              </a:rPr>
              <a:t>Frontend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6747082-5E10-8B08-5C2D-E78AD403A8F0}"/>
              </a:ext>
            </a:extLst>
          </p:cNvPr>
          <p:cNvSpPr/>
          <p:nvPr/>
        </p:nvSpPr>
        <p:spPr>
          <a:xfrm>
            <a:off x="8698018" y="4658968"/>
            <a:ext cx="2206487" cy="1692033"/>
          </a:xfrm>
          <a:prstGeom prst="rect">
            <a:avLst/>
          </a:prstGeom>
          <a:solidFill>
            <a:srgbClr val="D7E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rgbClr val="515151"/>
                </a:solidFill>
              </a:rPr>
              <a:t>Microsoft Visual Studio Code</a:t>
            </a:r>
            <a:endParaRPr lang="de-DE">
              <a:solidFill>
                <a:srgbClr val="515151"/>
              </a:solidFill>
              <a:cs typeface="Calibri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30D1D7B-0B87-70C0-6187-07E757EA8B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05269" y="2031331"/>
            <a:ext cx="1476000" cy="147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E63CCBA-6673-C7BF-7C07-26626BC2E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9831"/>
            <a:ext cx="10515600" cy="633572"/>
          </a:xfrm>
        </p:spPr>
        <p:txBody>
          <a:bodyPr>
            <a:normAutofit fontScale="90000"/>
          </a:bodyPr>
          <a:lstStyle/>
          <a:p>
            <a:r>
              <a:rPr lang="de-DE"/>
              <a:t>Entwicklungsumgebung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FB65B5-5C30-DC2C-3489-C1A0E2DC5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13</a:t>
            </a:fld>
            <a:endParaRPr lang="de-DE"/>
          </a:p>
        </p:txBody>
      </p:sp>
      <p:sp>
        <p:nvSpPr>
          <p:cNvPr id="9" name="Träne 8">
            <a:extLst>
              <a:ext uri="{FF2B5EF4-FFF2-40B4-BE49-F238E27FC236}">
                <a16:creationId xmlns:a16="http://schemas.microsoft.com/office/drawing/2014/main" id="{9B3A014B-458D-F3E1-7AC6-0808BB9B400E}"/>
              </a:ext>
            </a:extLst>
          </p:cNvPr>
          <p:cNvSpPr/>
          <p:nvPr/>
        </p:nvSpPr>
        <p:spPr>
          <a:xfrm rot="8100000">
            <a:off x="1153992" y="1681585"/>
            <a:ext cx="2200307" cy="2200307"/>
          </a:xfrm>
          <a:prstGeom prst="teardrop">
            <a:avLst/>
          </a:prstGeom>
          <a:solidFill>
            <a:srgbClr val="D7E9F4"/>
          </a:solidFill>
          <a:ln w="38100">
            <a:solidFill>
              <a:srgbClr val="00A5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BF3ADAC-C544-7F3E-2A3E-B4DDF94D8E34}"/>
              </a:ext>
            </a:extLst>
          </p:cNvPr>
          <p:cNvSpPr/>
          <p:nvPr/>
        </p:nvSpPr>
        <p:spPr>
          <a:xfrm>
            <a:off x="1152939" y="4332242"/>
            <a:ext cx="2206487" cy="332075"/>
          </a:xfrm>
          <a:prstGeom prst="rect">
            <a:avLst/>
          </a:prstGeom>
          <a:solidFill>
            <a:srgbClr val="00A5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bg1"/>
                </a:solidFill>
              </a:rPr>
              <a:t>Backend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98689E8-9DAB-4F21-7A2E-CBDD286A9306}"/>
              </a:ext>
            </a:extLst>
          </p:cNvPr>
          <p:cNvSpPr/>
          <p:nvPr/>
        </p:nvSpPr>
        <p:spPr>
          <a:xfrm>
            <a:off x="1152939" y="4664317"/>
            <a:ext cx="2206487" cy="1692033"/>
          </a:xfrm>
          <a:prstGeom prst="rect">
            <a:avLst/>
          </a:prstGeom>
          <a:solidFill>
            <a:srgbClr val="D7E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>
                <a:solidFill>
                  <a:srgbClr val="515151"/>
                </a:solidFill>
              </a:rPr>
              <a:t>IntelliJ</a:t>
            </a:r>
            <a:r>
              <a:rPr lang="de-DE">
                <a:solidFill>
                  <a:srgbClr val="515151"/>
                </a:solidFill>
              </a:rPr>
              <a:t> von </a:t>
            </a:r>
            <a:r>
              <a:rPr lang="de-DE" err="1">
                <a:solidFill>
                  <a:srgbClr val="515151"/>
                </a:solidFill>
              </a:rPr>
              <a:t>JetBrains</a:t>
            </a:r>
            <a:endParaRPr lang="de-DE">
              <a:solidFill>
                <a:srgbClr val="515151"/>
              </a:solidFill>
              <a:cs typeface="Calibri"/>
            </a:endParaRPr>
          </a:p>
        </p:txBody>
      </p:sp>
      <p:sp>
        <p:nvSpPr>
          <p:cNvPr id="15" name="Träne 14">
            <a:extLst>
              <a:ext uri="{FF2B5EF4-FFF2-40B4-BE49-F238E27FC236}">
                <a16:creationId xmlns:a16="http://schemas.microsoft.com/office/drawing/2014/main" id="{B840D9D5-3B93-70BB-DA3B-E6EF48298ED4}"/>
              </a:ext>
            </a:extLst>
          </p:cNvPr>
          <p:cNvSpPr/>
          <p:nvPr/>
        </p:nvSpPr>
        <p:spPr>
          <a:xfrm rot="8100000">
            <a:off x="6185750" y="1681586"/>
            <a:ext cx="2200307" cy="2200307"/>
          </a:xfrm>
          <a:prstGeom prst="teardrop">
            <a:avLst/>
          </a:prstGeom>
          <a:solidFill>
            <a:srgbClr val="D7E9F4"/>
          </a:solidFill>
          <a:ln w="38100">
            <a:solidFill>
              <a:srgbClr val="00A5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3B4ED8AA-B3F1-C32D-A8FB-238148F3118D}"/>
              </a:ext>
            </a:extLst>
          </p:cNvPr>
          <p:cNvSpPr/>
          <p:nvPr/>
        </p:nvSpPr>
        <p:spPr>
          <a:xfrm>
            <a:off x="6184697" y="4332243"/>
            <a:ext cx="2206487" cy="332075"/>
          </a:xfrm>
          <a:prstGeom prst="rect">
            <a:avLst/>
          </a:prstGeom>
          <a:solidFill>
            <a:srgbClr val="00A5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bg1"/>
                </a:solidFill>
              </a:rPr>
              <a:t>Plattform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B24B312-B03A-C673-D916-77C304D62813}"/>
              </a:ext>
            </a:extLst>
          </p:cNvPr>
          <p:cNvSpPr/>
          <p:nvPr/>
        </p:nvSpPr>
        <p:spPr>
          <a:xfrm>
            <a:off x="6184697" y="4664318"/>
            <a:ext cx="2206487" cy="1692033"/>
          </a:xfrm>
          <a:prstGeom prst="rect">
            <a:avLst/>
          </a:prstGeom>
          <a:solidFill>
            <a:srgbClr val="D7E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rgbClr val="515151"/>
                </a:solidFill>
              </a:rPr>
              <a:t>Microsoft Windows</a:t>
            </a:r>
            <a:endParaRPr lang="de-DE">
              <a:solidFill>
                <a:srgbClr val="515151"/>
              </a:solidFill>
              <a:cs typeface="Calibri"/>
            </a:endParaRPr>
          </a:p>
        </p:txBody>
      </p:sp>
      <p:pic>
        <p:nvPicPr>
          <p:cNvPr id="24" name="Grafik 6">
            <a:extLst>
              <a:ext uri="{FF2B5EF4-FFF2-40B4-BE49-F238E27FC236}">
                <a16:creationId xmlns:a16="http://schemas.microsoft.com/office/drawing/2014/main" id="{90497DB1-2C87-3472-A583-D8DBFC639E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0191" y="1988579"/>
            <a:ext cx="1587910" cy="1575620"/>
          </a:xfrm>
          <a:prstGeom prst="rect">
            <a:avLst/>
          </a:prstGeom>
        </p:spPr>
      </p:pic>
      <p:pic>
        <p:nvPicPr>
          <p:cNvPr id="29" name="Grafik 28" descr="Ein Bild, das Text, Display enthält.&#10;&#10;Automatisch generierte Beschreibung">
            <a:extLst>
              <a:ext uri="{FF2B5EF4-FFF2-40B4-BE49-F238E27FC236}">
                <a16:creationId xmlns:a16="http://schemas.microsoft.com/office/drawing/2014/main" id="{F5F4413E-1ED9-584A-1FAA-509E0A06EB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147" y="2110389"/>
            <a:ext cx="1332000" cy="13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1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6" grpId="0" animBg="1"/>
      <p:bldP spid="7" grpId="0" animBg="1"/>
      <p:bldP spid="13" grpId="0" animBg="1"/>
      <p:bldP spid="14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 descr="Ein Bild, das Text enthält.&#10;&#10;Automatisch generierte Beschreibung">
            <a:extLst>
              <a:ext uri="{FF2B5EF4-FFF2-40B4-BE49-F238E27FC236}">
                <a16:creationId xmlns:a16="http://schemas.microsoft.com/office/drawing/2014/main" id="{BFFB29E4-FD3B-D6C1-5BB7-D273D0926F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609"/>
          <a:stretch/>
        </p:blipFill>
        <p:spPr>
          <a:xfrm>
            <a:off x="-1756230" y="-48193"/>
            <a:ext cx="10816597" cy="6906193"/>
          </a:xfrm>
          <a:prstGeom prst="rect">
            <a:avLst/>
          </a:prstGeom>
        </p:spPr>
      </p:pic>
      <p:sp>
        <p:nvSpPr>
          <p:cNvPr id="7" name="Gleichschenkliges Dreieck 6">
            <a:extLst>
              <a:ext uri="{FF2B5EF4-FFF2-40B4-BE49-F238E27FC236}">
                <a16:creationId xmlns:a16="http://schemas.microsoft.com/office/drawing/2014/main" id="{2C99E163-3D72-0A14-A8A5-2949D4163D15}"/>
              </a:ext>
            </a:extLst>
          </p:cNvPr>
          <p:cNvSpPr/>
          <p:nvPr/>
        </p:nvSpPr>
        <p:spPr>
          <a:xfrm rot="16200000">
            <a:off x="2457032" y="-124380"/>
            <a:ext cx="6867333" cy="7097423"/>
          </a:xfrm>
          <a:prstGeom prst="triangle">
            <a:avLst>
              <a:gd name="adj" fmla="val 998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F9B5F32-3612-0238-5AAF-45C6188E8AED}"/>
              </a:ext>
            </a:extLst>
          </p:cNvPr>
          <p:cNvGrpSpPr/>
          <p:nvPr/>
        </p:nvGrpSpPr>
        <p:grpSpPr>
          <a:xfrm>
            <a:off x="7371184" y="-9332"/>
            <a:ext cx="4830147" cy="438540"/>
            <a:chOff x="7371184" y="-9332"/>
            <a:chExt cx="4830147" cy="438540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41D31EE5-2219-011E-C483-068D6DB4981C}"/>
                </a:ext>
              </a:extLst>
            </p:cNvPr>
            <p:cNvSpPr/>
            <p:nvPr userDrawn="1"/>
          </p:nvSpPr>
          <p:spPr>
            <a:xfrm>
              <a:off x="7996335" y="-9331"/>
              <a:ext cx="4204996" cy="438539"/>
            </a:xfrm>
            <a:prstGeom prst="rect">
              <a:avLst/>
            </a:prstGeom>
            <a:solidFill>
              <a:srgbClr val="00A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Gleichschenkliges Dreieck 9">
              <a:extLst>
                <a:ext uri="{FF2B5EF4-FFF2-40B4-BE49-F238E27FC236}">
                  <a16:creationId xmlns:a16="http://schemas.microsoft.com/office/drawing/2014/main" id="{5B526B7F-B692-67D6-712A-B70AD66EB1CA}"/>
                </a:ext>
              </a:extLst>
            </p:cNvPr>
            <p:cNvSpPr/>
            <p:nvPr userDrawn="1"/>
          </p:nvSpPr>
          <p:spPr>
            <a:xfrm rot="10800000">
              <a:off x="7371184" y="-9332"/>
              <a:ext cx="625151" cy="438539"/>
            </a:xfrm>
            <a:prstGeom prst="triangle">
              <a:avLst>
                <a:gd name="adj" fmla="val 0"/>
              </a:avLst>
            </a:prstGeom>
            <a:solidFill>
              <a:srgbClr val="00A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14DAD05F-5F3F-684E-16F0-15C968E47E8A}"/>
              </a:ext>
            </a:extLst>
          </p:cNvPr>
          <p:cNvGrpSpPr/>
          <p:nvPr/>
        </p:nvGrpSpPr>
        <p:grpSpPr>
          <a:xfrm>
            <a:off x="9453925" y="425120"/>
            <a:ext cx="2747405" cy="365125"/>
            <a:chOff x="9453925" y="425120"/>
            <a:chExt cx="2747405" cy="365125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03FFA386-2C68-2B74-A810-DF0BFE9C90B7}"/>
                </a:ext>
              </a:extLst>
            </p:cNvPr>
            <p:cNvSpPr/>
            <p:nvPr userDrawn="1"/>
          </p:nvSpPr>
          <p:spPr>
            <a:xfrm>
              <a:off x="9974423" y="425120"/>
              <a:ext cx="2226907" cy="365125"/>
            </a:xfrm>
            <a:prstGeom prst="rect">
              <a:avLst/>
            </a:prstGeom>
            <a:solidFill>
              <a:srgbClr val="FF9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Gleichschenkliges Dreieck 12">
              <a:extLst>
                <a:ext uri="{FF2B5EF4-FFF2-40B4-BE49-F238E27FC236}">
                  <a16:creationId xmlns:a16="http://schemas.microsoft.com/office/drawing/2014/main" id="{B071903E-7870-FBDB-D2C5-AB53C98B43BD}"/>
                </a:ext>
              </a:extLst>
            </p:cNvPr>
            <p:cNvSpPr/>
            <p:nvPr userDrawn="1"/>
          </p:nvSpPr>
          <p:spPr>
            <a:xfrm rot="10800000">
              <a:off x="9453925" y="425120"/>
              <a:ext cx="520496" cy="365124"/>
            </a:xfrm>
            <a:prstGeom prst="triangle">
              <a:avLst>
                <a:gd name="adj" fmla="val 0"/>
              </a:avLst>
            </a:prstGeom>
            <a:solidFill>
              <a:srgbClr val="FF9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FBA4BD9A-5685-3915-6CC3-0CE90B27AD25}"/>
              </a:ext>
            </a:extLst>
          </p:cNvPr>
          <p:cNvGrpSpPr/>
          <p:nvPr/>
        </p:nvGrpSpPr>
        <p:grpSpPr>
          <a:xfrm>
            <a:off x="1308655" y="272719"/>
            <a:ext cx="4240609" cy="2256238"/>
            <a:chOff x="1397119" y="902609"/>
            <a:chExt cx="4240609" cy="2256238"/>
          </a:xfrm>
          <a:solidFill>
            <a:srgbClr val="FF9F00"/>
          </a:solidFill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A856F62B-B6F8-ECC9-4C1F-9C9CEBEC5335}"/>
                </a:ext>
              </a:extLst>
            </p:cNvPr>
            <p:cNvSpPr/>
            <p:nvPr userDrawn="1"/>
          </p:nvSpPr>
          <p:spPr>
            <a:xfrm rot="2640000">
              <a:off x="1397119" y="902609"/>
              <a:ext cx="4240609" cy="5803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Gleichschenkliges Dreieck 15">
              <a:extLst>
                <a:ext uri="{FF2B5EF4-FFF2-40B4-BE49-F238E27FC236}">
                  <a16:creationId xmlns:a16="http://schemas.microsoft.com/office/drawing/2014/main" id="{E02B4118-AEEC-E567-C9A4-8303B7F91834}"/>
                </a:ext>
              </a:extLst>
            </p:cNvPr>
            <p:cNvSpPr/>
            <p:nvPr userDrawn="1"/>
          </p:nvSpPr>
          <p:spPr>
            <a:xfrm rot="8040000">
              <a:off x="4958246" y="2571879"/>
              <a:ext cx="581484" cy="592451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D745B711-6F02-9D1F-1C60-A55752FDA576}"/>
              </a:ext>
            </a:extLst>
          </p:cNvPr>
          <p:cNvGrpSpPr/>
          <p:nvPr/>
        </p:nvGrpSpPr>
        <p:grpSpPr>
          <a:xfrm>
            <a:off x="1397119" y="902609"/>
            <a:ext cx="4240609" cy="2256238"/>
            <a:chOff x="1397119" y="902609"/>
            <a:chExt cx="4240609" cy="2256238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6EDEA053-EFEA-4E68-06ED-698728E308D7}"/>
                </a:ext>
              </a:extLst>
            </p:cNvPr>
            <p:cNvSpPr/>
            <p:nvPr userDrawn="1"/>
          </p:nvSpPr>
          <p:spPr>
            <a:xfrm rot="2640000">
              <a:off x="1397119" y="902609"/>
              <a:ext cx="4240609" cy="580306"/>
            </a:xfrm>
            <a:prstGeom prst="rect">
              <a:avLst/>
            </a:prstGeom>
            <a:solidFill>
              <a:srgbClr val="00A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Gleichschenkliges Dreieck 18">
              <a:extLst>
                <a:ext uri="{FF2B5EF4-FFF2-40B4-BE49-F238E27FC236}">
                  <a16:creationId xmlns:a16="http://schemas.microsoft.com/office/drawing/2014/main" id="{4ADE1927-44D2-0DDF-434B-AD4C962954EA}"/>
                </a:ext>
              </a:extLst>
            </p:cNvPr>
            <p:cNvSpPr/>
            <p:nvPr userDrawn="1"/>
          </p:nvSpPr>
          <p:spPr>
            <a:xfrm rot="8040000">
              <a:off x="4958246" y="2571879"/>
              <a:ext cx="581484" cy="592451"/>
            </a:xfrm>
            <a:prstGeom prst="triangle">
              <a:avLst>
                <a:gd name="adj" fmla="val 0"/>
              </a:avLst>
            </a:prstGeom>
            <a:solidFill>
              <a:srgbClr val="00A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A8D49A29-B373-353C-7628-D902C219D955}"/>
              </a:ext>
            </a:extLst>
          </p:cNvPr>
          <p:cNvGrpSpPr/>
          <p:nvPr/>
        </p:nvGrpSpPr>
        <p:grpSpPr>
          <a:xfrm rot="10800000">
            <a:off x="6384584" y="3963587"/>
            <a:ext cx="4240609" cy="2256238"/>
            <a:chOff x="1397119" y="902609"/>
            <a:chExt cx="4240609" cy="2256238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C9E8624-5320-BFEB-A87B-6137EB6C80C2}"/>
                </a:ext>
              </a:extLst>
            </p:cNvPr>
            <p:cNvSpPr/>
            <p:nvPr userDrawn="1"/>
          </p:nvSpPr>
          <p:spPr>
            <a:xfrm rot="2640000">
              <a:off x="1397119" y="902609"/>
              <a:ext cx="4240609" cy="580306"/>
            </a:xfrm>
            <a:prstGeom prst="rect">
              <a:avLst/>
            </a:prstGeom>
            <a:solidFill>
              <a:srgbClr val="00A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Gleichschenkliges Dreieck 21">
              <a:extLst>
                <a:ext uri="{FF2B5EF4-FFF2-40B4-BE49-F238E27FC236}">
                  <a16:creationId xmlns:a16="http://schemas.microsoft.com/office/drawing/2014/main" id="{D66293BC-67CD-1254-31EC-496F0E3020AF}"/>
                </a:ext>
              </a:extLst>
            </p:cNvPr>
            <p:cNvSpPr/>
            <p:nvPr userDrawn="1"/>
          </p:nvSpPr>
          <p:spPr>
            <a:xfrm rot="8040000">
              <a:off x="4958246" y="2571879"/>
              <a:ext cx="581484" cy="592451"/>
            </a:xfrm>
            <a:prstGeom prst="triangle">
              <a:avLst>
                <a:gd name="adj" fmla="val 0"/>
              </a:avLst>
            </a:prstGeom>
            <a:solidFill>
              <a:srgbClr val="00A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634B04B9-0E0C-D723-61A0-26C7EBF97141}"/>
              </a:ext>
            </a:extLst>
          </p:cNvPr>
          <p:cNvGrpSpPr/>
          <p:nvPr/>
        </p:nvGrpSpPr>
        <p:grpSpPr>
          <a:xfrm rot="10800000">
            <a:off x="7438918" y="4465237"/>
            <a:ext cx="4240609" cy="2256238"/>
            <a:chOff x="1397119" y="902609"/>
            <a:chExt cx="4240609" cy="2256238"/>
          </a:xfrm>
          <a:solidFill>
            <a:srgbClr val="FF9F00"/>
          </a:solidFill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0CAF367A-21D1-A0EE-66B2-FD52FB8E8F50}"/>
                </a:ext>
              </a:extLst>
            </p:cNvPr>
            <p:cNvSpPr/>
            <p:nvPr userDrawn="1"/>
          </p:nvSpPr>
          <p:spPr>
            <a:xfrm rot="2640000">
              <a:off x="1397119" y="902609"/>
              <a:ext cx="4240609" cy="5803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Gleichschenkliges Dreieck 24">
              <a:extLst>
                <a:ext uri="{FF2B5EF4-FFF2-40B4-BE49-F238E27FC236}">
                  <a16:creationId xmlns:a16="http://schemas.microsoft.com/office/drawing/2014/main" id="{C4C2E46C-B564-0CD1-F469-BE2E45587A04}"/>
                </a:ext>
              </a:extLst>
            </p:cNvPr>
            <p:cNvSpPr/>
            <p:nvPr userDrawn="1"/>
          </p:nvSpPr>
          <p:spPr>
            <a:xfrm rot="8040000">
              <a:off x="4958246" y="2571879"/>
              <a:ext cx="581484" cy="592451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6" name="Rechteck 25">
            <a:extLst>
              <a:ext uri="{FF2B5EF4-FFF2-40B4-BE49-F238E27FC236}">
                <a16:creationId xmlns:a16="http://schemas.microsoft.com/office/drawing/2014/main" id="{36904B86-263B-E031-D1B1-2DF5DA23BF84}"/>
              </a:ext>
            </a:extLst>
          </p:cNvPr>
          <p:cNvSpPr/>
          <p:nvPr/>
        </p:nvSpPr>
        <p:spPr>
          <a:xfrm>
            <a:off x="4833934" y="2949608"/>
            <a:ext cx="5986466" cy="1254928"/>
          </a:xfrm>
          <a:prstGeom prst="rect">
            <a:avLst/>
          </a:prstGeom>
          <a:solidFill>
            <a:srgbClr val="FF9F0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>
                <a:solidFill>
                  <a:srgbClr val="515151"/>
                </a:solidFill>
              </a:rPr>
              <a:t>Projektmanagement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16825FB-3C60-91D2-02B2-4B6AD88D4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3352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fik 23" descr="Ein Bild, das Logo enthält.&#10;&#10;Automatisch generierte Beschreibung">
            <a:extLst>
              <a:ext uri="{FF2B5EF4-FFF2-40B4-BE49-F238E27FC236}">
                <a16:creationId xmlns:a16="http://schemas.microsoft.com/office/drawing/2014/main" id="{0535D5DB-EF13-CFD0-65C9-2968EAE9B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39" y="2168721"/>
            <a:ext cx="5496339" cy="3097911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0C9263-08EF-CF2E-6757-A27CA199D9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Vorgehensmodell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Ticketmanagement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Aufgabenverteilung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9E3BC8-DCFE-6A97-5562-0740B6C1F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0FFDBD6-CB1B-D6C7-CDD7-E06DD43A0A7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172200" y="1322072"/>
            <a:ext cx="5215483" cy="652165"/>
          </a:xfrm>
        </p:spPr>
        <p:txBody>
          <a:bodyPr>
            <a:normAutofit fontScale="90000"/>
          </a:bodyPr>
          <a:lstStyle/>
          <a:p>
            <a:r>
              <a:rPr lang="de-DE" b="1"/>
              <a:t>Projektorganisation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9663EB7-0219-4E44-854E-A0C11302F2F9}"/>
              </a:ext>
            </a:extLst>
          </p:cNvPr>
          <p:cNvSpPr/>
          <p:nvPr/>
        </p:nvSpPr>
        <p:spPr>
          <a:xfrm>
            <a:off x="-103684" y="5165171"/>
            <a:ext cx="6191250" cy="1791914"/>
          </a:xfrm>
          <a:prstGeom prst="rect">
            <a:avLst/>
          </a:prstGeom>
          <a:solidFill>
            <a:srgbClr val="007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F63DF3BF-6BE9-9C9D-3DBE-FA755C019E1E}"/>
              </a:ext>
            </a:extLst>
          </p:cNvPr>
          <p:cNvSpPr/>
          <p:nvPr/>
        </p:nvSpPr>
        <p:spPr>
          <a:xfrm>
            <a:off x="-205592" y="-110299"/>
            <a:ext cx="4141969" cy="2378603"/>
          </a:xfrm>
          <a:prstGeom prst="rect">
            <a:avLst/>
          </a:prstGeom>
          <a:solidFill>
            <a:srgbClr val="007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Gleichschenkliges Dreieck 15">
            <a:extLst>
              <a:ext uri="{FF2B5EF4-FFF2-40B4-BE49-F238E27FC236}">
                <a16:creationId xmlns:a16="http://schemas.microsoft.com/office/drawing/2014/main" id="{F9BE5E19-D4E6-3E78-1118-98B79979F57D}"/>
              </a:ext>
            </a:extLst>
          </p:cNvPr>
          <p:cNvSpPr/>
          <p:nvPr/>
        </p:nvSpPr>
        <p:spPr>
          <a:xfrm rot="16200000">
            <a:off x="824010" y="1592812"/>
            <a:ext cx="6867331" cy="366303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ED933995-93EA-5C03-A731-3C5A7F191B5C}"/>
              </a:ext>
            </a:extLst>
          </p:cNvPr>
          <p:cNvGrpSpPr/>
          <p:nvPr/>
        </p:nvGrpSpPr>
        <p:grpSpPr>
          <a:xfrm>
            <a:off x="2780874" y="-2026260"/>
            <a:ext cx="1311175" cy="4176202"/>
            <a:chOff x="3108642" y="-423354"/>
            <a:chExt cx="1311175" cy="4176202"/>
          </a:xfrm>
          <a:solidFill>
            <a:srgbClr val="00A5E1"/>
          </a:solidFill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012896C3-2292-3D68-0F2E-227383FDF99C}"/>
                </a:ext>
              </a:extLst>
            </p:cNvPr>
            <p:cNvSpPr/>
            <p:nvPr userDrawn="1"/>
          </p:nvSpPr>
          <p:spPr>
            <a:xfrm rot="14520000">
              <a:off x="1767336" y="917952"/>
              <a:ext cx="3260916" cy="5783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Gleichschenkliges Dreieck 18">
              <a:extLst>
                <a:ext uri="{FF2B5EF4-FFF2-40B4-BE49-F238E27FC236}">
                  <a16:creationId xmlns:a16="http://schemas.microsoft.com/office/drawing/2014/main" id="{87160A79-5712-73D7-3B70-085B5507DD60}"/>
                </a:ext>
              </a:extLst>
            </p:cNvPr>
            <p:cNvSpPr/>
            <p:nvPr userDrawn="1"/>
          </p:nvSpPr>
          <p:spPr>
            <a:xfrm rot="16200000">
              <a:off x="3470642" y="2803674"/>
              <a:ext cx="1242815" cy="655534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9E77F51E-D5F2-F258-BAF4-797C24F49F14}"/>
              </a:ext>
            </a:extLst>
          </p:cNvPr>
          <p:cNvGrpSpPr/>
          <p:nvPr/>
        </p:nvGrpSpPr>
        <p:grpSpPr>
          <a:xfrm>
            <a:off x="3108642" y="-423354"/>
            <a:ext cx="1311175" cy="4176202"/>
            <a:chOff x="3108642" y="-423354"/>
            <a:chExt cx="1311175" cy="4176202"/>
          </a:xfrm>
          <a:solidFill>
            <a:srgbClr val="FF9F00"/>
          </a:solidFill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E18F2C17-F855-B536-7003-06E8C53454D2}"/>
                </a:ext>
              </a:extLst>
            </p:cNvPr>
            <p:cNvSpPr/>
            <p:nvPr userDrawn="1"/>
          </p:nvSpPr>
          <p:spPr>
            <a:xfrm rot="14520000">
              <a:off x="1767336" y="917952"/>
              <a:ext cx="3260916" cy="5783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Gleichschenkliges Dreieck 21">
              <a:extLst>
                <a:ext uri="{FF2B5EF4-FFF2-40B4-BE49-F238E27FC236}">
                  <a16:creationId xmlns:a16="http://schemas.microsoft.com/office/drawing/2014/main" id="{EAB863F1-8109-DAA0-838F-9AA0FF72001C}"/>
                </a:ext>
              </a:extLst>
            </p:cNvPr>
            <p:cNvSpPr/>
            <p:nvPr userDrawn="1"/>
          </p:nvSpPr>
          <p:spPr>
            <a:xfrm rot="16200000">
              <a:off x="3470642" y="2803674"/>
              <a:ext cx="1242815" cy="655534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521500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7CD3A4-3E2F-A25E-979F-82E4CC2DD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Versionsverwaltung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465058-D78D-9E64-83BD-8BE49B098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9300"/>
            <a:ext cx="10515600" cy="4163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HSE </a:t>
            </a:r>
            <a:r>
              <a:rPr lang="de-DE" err="1"/>
              <a:t>GitLab</a:t>
            </a:r>
            <a:endParaRPr lang="de-DE">
              <a:cs typeface="Calibri"/>
            </a:endParaRPr>
          </a:p>
          <a:p>
            <a:r>
              <a:rPr lang="de-DE">
                <a:cs typeface="Calibri"/>
              </a:rPr>
              <a:t>Feature </a:t>
            </a:r>
            <a:r>
              <a:rPr lang="de-DE" err="1">
                <a:cs typeface="Calibri"/>
              </a:rPr>
              <a:t>Branches</a:t>
            </a:r>
            <a:endParaRPr lang="de-DE"/>
          </a:p>
          <a:p>
            <a:r>
              <a:rPr lang="de-DE">
                <a:cs typeface="Calibri"/>
              </a:rPr>
              <a:t>Testabdeckung 80%</a:t>
            </a:r>
          </a:p>
          <a:p>
            <a:r>
              <a:rPr lang="de-DE">
                <a:cs typeface="Calibri"/>
              </a:rPr>
              <a:t>Automatisierung mit CI/CD</a:t>
            </a:r>
          </a:p>
          <a:p>
            <a:endParaRPr lang="de-DE"/>
          </a:p>
          <a:p>
            <a:endParaRPr lang="de-DE"/>
          </a:p>
          <a:p>
            <a:endParaRPr lang="de-DE">
              <a:cs typeface="Calibri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F334F8-F989-6A1A-DF31-00ED0FE3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16</a:t>
            </a:fld>
            <a:endParaRPr lang="de-DE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3667BFA6-A528-3967-DD96-6C2DAB6CA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659" y="1831762"/>
            <a:ext cx="5751882" cy="328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4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A4448AC9-B6A1-D436-C9FC-A3D2DEE44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0514"/>
            <a:ext cx="10515600" cy="633572"/>
          </a:xfrm>
        </p:spPr>
        <p:txBody>
          <a:bodyPr>
            <a:normAutofit fontScale="90000"/>
          </a:bodyPr>
          <a:lstStyle/>
          <a:p>
            <a:r>
              <a:rPr lang="de-DE"/>
              <a:t>Risiken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9D75390-00E0-ACD5-1702-83649DA54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17</a:t>
            </a:fld>
            <a:endParaRPr lang="de-DE"/>
          </a:p>
        </p:txBody>
      </p:sp>
      <p:graphicFrame>
        <p:nvGraphicFramePr>
          <p:cNvPr id="11" name="Tabelle 11">
            <a:extLst>
              <a:ext uri="{FF2B5EF4-FFF2-40B4-BE49-F238E27FC236}">
                <a16:creationId xmlns:a16="http://schemas.microsoft.com/office/drawing/2014/main" id="{4D83F283-5910-2E85-F0EA-FC8A895B9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139416"/>
              </p:ext>
            </p:extLst>
          </p:nvPr>
        </p:nvGraphicFramePr>
        <p:xfrm>
          <a:off x="838200" y="1727200"/>
          <a:ext cx="10515600" cy="421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31454277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363394968"/>
                    </a:ext>
                  </a:extLst>
                </a:gridCol>
              </a:tblGrid>
              <a:tr h="843280">
                <a:tc>
                  <a:txBody>
                    <a:bodyPr/>
                    <a:lstStyle/>
                    <a:p>
                      <a:pPr algn="ctr"/>
                      <a:r>
                        <a:rPr lang="de-DE" sz="2400"/>
                        <a:t>Risiken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A5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400"/>
                        <a:t>Präventionsmaßnahmen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A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839372"/>
                  </a:ext>
                </a:extLst>
              </a:tr>
              <a:tr h="8432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strike="noStrike">
                          <a:solidFill>
                            <a:srgbClr val="515151"/>
                          </a:solidFill>
                        </a:rPr>
                        <a:t>Inkorrekte Aufwandseinschätzung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51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E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strike="noStrike">
                          <a:solidFill>
                            <a:srgbClr val="515151"/>
                          </a:solidFill>
                        </a:rPr>
                        <a:t>Kontinuierliche Anpassung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151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E9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033438"/>
                  </a:ext>
                </a:extLst>
              </a:tr>
              <a:tr h="8432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strike="noStrike">
                          <a:solidFill>
                            <a:srgbClr val="515151"/>
                          </a:solidFill>
                        </a:rPr>
                        <a:t>Mangelnde Erfahrung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51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strike="noStrike">
                          <a:solidFill>
                            <a:srgbClr val="515151"/>
                          </a:solidFill>
                        </a:rPr>
                        <a:t>Zusammenarbeit mit Betreuer und Kunden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151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448372"/>
                  </a:ext>
                </a:extLst>
              </a:tr>
              <a:tr h="8432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strike="noStrike">
                          <a:solidFill>
                            <a:srgbClr val="515151"/>
                          </a:solidFill>
                        </a:rPr>
                        <a:t>Mangel an Zeit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51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E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strike="noStrike">
                          <a:solidFill>
                            <a:srgbClr val="515151"/>
                          </a:solidFill>
                        </a:rPr>
                        <a:t>Regelmäßige Code Reviews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151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E9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102793"/>
                  </a:ext>
                </a:extLst>
              </a:tr>
              <a:tr h="843280">
                <a:tc>
                  <a:txBody>
                    <a:bodyPr/>
                    <a:lstStyle/>
                    <a:p>
                      <a:endParaRPr lang="de-DE" sz="2400">
                        <a:solidFill>
                          <a:srgbClr val="51515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51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strike="noStrike" dirty="0">
                          <a:solidFill>
                            <a:srgbClr val="515151"/>
                          </a:solidFill>
                        </a:rPr>
                        <a:t>Workshops mit dem Kunden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151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965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6983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CB7A03-B22B-1F94-48F2-6A887B405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4560"/>
            <a:ext cx="10515600" cy="633572"/>
          </a:xfrm>
        </p:spPr>
        <p:txBody>
          <a:bodyPr>
            <a:normAutofit fontScale="90000"/>
          </a:bodyPr>
          <a:lstStyle/>
          <a:p>
            <a:r>
              <a:rPr lang="de-DE"/>
              <a:t>Aufwandschätzung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60CA0D-B41C-AFDE-4BE5-32CBDFA5A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18</a:t>
            </a:fld>
            <a:endParaRPr lang="de-DE"/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54782312-E0C9-9336-5D0D-9288A3C17C07}"/>
              </a:ext>
            </a:extLst>
          </p:cNvPr>
          <p:cNvSpPr/>
          <p:nvPr/>
        </p:nvSpPr>
        <p:spPr>
          <a:xfrm>
            <a:off x="2032000" y="2110187"/>
            <a:ext cx="8128000" cy="1597050"/>
          </a:xfrm>
          <a:custGeom>
            <a:avLst/>
            <a:gdLst>
              <a:gd name="connsiteX0" fmla="*/ 0 w 8128000"/>
              <a:gd name="connsiteY0" fmla="*/ 266180 h 1597050"/>
              <a:gd name="connsiteX1" fmla="*/ 266180 w 8128000"/>
              <a:gd name="connsiteY1" fmla="*/ 0 h 1597050"/>
              <a:gd name="connsiteX2" fmla="*/ 7861820 w 8128000"/>
              <a:gd name="connsiteY2" fmla="*/ 0 h 1597050"/>
              <a:gd name="connsiteX3" fmla="*/ 8128000 w 8128000"/>
              <a:gd name="connsiteY3" fmla="*/ 266180 h 1597050"/>
              <a:gd name="connsiteX4" fmla="*/ 8128000 w 8128000"/>
              <a:gd name="connsiteY4" fmla="*/ 1330870 h 1597050"/>
              <a:gd name="connsiteX5" fmla="*/ 7861820 w 8128000"/>
              <a:gd name="connsiteY5" fmla="*/ 1597050 h 1597050"/>
              <a:gd name="connsiteX6" fmla="*/ 266180 w 8128000"/>
              <a:gd name="connsiteY6" fmla="*/ 1597050 h 1597050"/>
              <a:gd name="connsiteX7" fmla="*/ 0 w 8128000"/>
              <a:gd name="connsiteY7" fmla="*/ 1330870 h 1597050"/>
              <a:gd name="connsiteX8" fmla="*/ 0 w 8128000"/>
              <a:gd name="connsiteY8" fmla="*/ 266180 h 159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28000" h="1597050">
                <a:moveTo>
                  <a:pt x="0" y="266180"/>
                </a:moveTo>
                <a:cubicBezTo>
                  <a:pt x="0" y="119173"/>
                  <a:pt x="119173" y="0"/>
                  <a:pt x="266180" y="0"/>
                </a:cubicBezTo>
                <a:lnTo>
                  <a:pt x="7861820" y="0"/>
                </a:lnTo>
                <a:cubicBezTo>
                  <a:pt x="8008827" y="0"/>
                  <a:pt x="8128000" y="119173"/>
                  <a:pt x="8128000" y="266180"/>
                </a:cubicBezTo>
                <a:lnTo>
                  <a:pt x="8128000" y="1330870"/>
                </a:lnTo>
                <a:cubicBezTo>
                  <a:pt x="8128000" y="1477877"/>
                  <a:pt x="8008827" y="1597050"/>
                  <a:pt x="7861820" y="1597050"/>
                </a:cubicBezTo>
                <a:lnTo>
                  <a:pt x="266180" y="1597050"/>
                </a:lnTo>
                <a:cubicBezTo>
                  <a:pt x="119173" y="1597050"/>
                  <a:pt x="0" y="1477877"/>
                  <a:pt x="0" y="1330870"/>
                </a:cubicBezTo>
                <a:lnTo>
                  <a:pt x="0" y="266180"/>
                </a:lnTo>
                <a:close/>
              </a:path>
            </a:pathLst>
          </a:custGeom>
          <a:solidFill>
            <a:srgbClr val="00A5E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0362" tIns="230362" rIns="230362" bIns="230362" numCol="1" spcCol="1270" anchor="ctr" anchorCtr="0">
            <a:noAutofit/>
          </a:bodyPr>
          <a:lstStyle/>
          <a:p>
            <a:pPr marL="0" lvl="0" indent="0" algn="l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4000" kern="1200"/>
              <a:t>Grobe Schätzung für alles: </a:t>
            </a:r>
            <a:br>
              <a:rPr lang="de-DE" sz="4000" kern="1200"/>
            </a:br>
            <a:r>
              <a:rPr lang="de-DE" sz="4000" kern="1200"/>
              <a:t>290.5 Stunden</a:t>
            </a:r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2329AC56-F33D-713F-AD0D-0A55D28C9DE6}"/>
              </a:ext>
            </a:extLst>
          </p:cNvPr>
          <p:cNvSpPr/>
          <p:nvPr/>
        </p:nvSpPr>
        <p:spPr>
          <a:xfrm>
            <a:off x="2032000" y="3707237"/>
            <a:ext cx="8128000" cy="1076400"/>
          </a:xfrm>
          <a:custGeom>
            <a:avLst/>
            <a:gdLst>
              <a:gd name="connsiteX0" fmla="*/ 0 w 8128000"/>
              <a:gd name="connsiteY0" fmla="*/ 0 h 1076400"/>
              <a:gd name="connsiteX1" fmla="*/ 8128000 w 8128000"/>
              <a:gd name="connsiteY1" fmla="*/ 0 h 1076400"/>
              <a:gd name="connsiteX2" fmla="*/ 8128000 w 8128000"/>
              <a:gd name="connsiteY2" fmla="*/ 1076400 h 1076400"/>
              <a:gd name="connsiteX3" fmla="*/ 0 w 8128000"/>
              <a:gd name="connsiteY3" fmla="*/ 1076400 h 1076400"/>
              <a:gd name="connsiteX4" fmla="*/ 0 w 8128000"/>
              <a:gd name="connsiteY4" fmla="*/ 0 h 10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000" h="1076400">
                <a:moveTo>
                  <a:pt x="0" y="0"/>
                </a:moveTo>
                <a:lnTo>
                  <a:pt x="8128000" y="0"/>
                </a:lnTo>
                <a:lnTo>
                  <a:pt x="8128000" y="1076400"/>
                </a:lnTo>
                <a:lnTo>
                  <a:pt x="0" y="10764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8064" tIns="39370" rIns="220472" bIns="39370" numCol="1" spcCol="1270" anchor="t" anchorCtr="0">
            <a:noAutofit/>
          </a:bodyPr>
          <a:lstStyle/>
          <a:p>
            <a:pPr marL="285750" lvl="1" indent="-285750" algn="l" defTabSz="137795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Tx/>
              <a:buChar char="→"/>
            </a:pPr>
            <a:r>
              <a:rPr lang="de-DE" sz="3100" kern="1200">
                <a:solidFill>
                  <a:srgbClr val="515151"/>
                </a:solidFill>
              </a:rPr>
              <a:t> 29 Stunden pro Woche, 7 Stunden für jeden</a:t>
            </a:r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804FA710-C697-1C50-0B5A-092499D854A3}"/>
              </a:ext>
            </a:extLst>
          </p:cNvPr>
          <p:cNvSpPr/>
          <p:nvPr/>
        </p:nvSpPr>
        <p:spPr>
          <a:xfrm>
            <a:off x="2032000" y="4455647"/>
            <a:ext cx="8128000" cy="1597050"/>
          </a:xfrm>
          <a:custGeom>
            <a:avLst/>
            <a:gdLst>
              <a:gd name="connsiteX0" fmla="*/ 0 w 8128000"/>
              <a:gd name="connsiteY0" fmla="*/ 266180 h 1597050"/>
              <a:gd name="connsiteX1" fmla="*/ 266180 w 8128000"/>
              <a:gd name="connsiteY1" fmla="*/ 0 h 1597050"/>
              <a:gd name="connsiteX2" fmla="*/ 7861820 w 8128000"/>
              <a:gd name="connsiteY2" fmla="*/ 0 h 1597050"/>
              <a:gd name="connsiteX3" fmla="*/ 8128000 w 8128000"/>
              <a:gd name="connsiteY3" fmla="*/ 266180 h 1597050"/>
              <a:gd name="connsiteX4" fmla="*/ 8128000 w 8128000"/>
              <a:gd name="connsiteY4" fmla="*/ 1330870 h 1597050"/>
              <a:gd name="connsiteX5" fmla="*/ 7861820 w 8128000"/>
              <a:gd name="connsiteY5" fmla="*/ 1597050 h 1597050"/>
              <a:gd name="connsiteX6" fmla="*/ 266180 w 8128000"/>
              <a:gd name="connsiteY6" fmla="*/ 1597050 h 1597050"/>
              <a:gd name="connsiteX7" fmla="*/ 0 w 8128000"/>
              <a:gd name="connsiteY7" fmla="*/ 1330870 h 1597050"/>
              <a:gd name="connsiteX8" fmla="*/ 0 w 8128000"/>
              <a:gd name="connsiteY8" fmla="*/ 266180 h 159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28000" h="1597050">
                <a:moveTo>
                  <a:pt x="0" y="266180"/>
                </a:moveTo>
                <a:cubicBezTo>
                  <a:pt x="0" y="119173"/>
                  <a:pt x="119173" y="0"/>
                  <a:pt x="266180" y="0"/>
                </a:cubicBezTo>
                <a:lnTo>
                  <a:pt x="7861820" y="0"/>
                </a:lnTo>
                <a:cubicBezTo>
                  <a:pt x="8008827" y="0"/>
                  <a:pt x="8128000" y="119173"/>
                  <a:pt x="8128000" y="266180"/>
                </a:cubicBezTo>
                <a:lnTo>
                  <a:pt x="8128000" y="1330870"/>
                </a:lnTo>
                <a:cubicBezTo>
                  <a:pt x="8128000" y="1477877"/>
                  <a:pt x="8008827" y="1597050"/>
                  <a:pt x="7861820" y="1597050"/>
                </a:cubicBezTo>
                <a:lnTo>
                  <a:pt x="266180" y="1597050"/>
                </a:lnTo>
                <a:cubicBezTo>
                  <a:pt x="119173" y="1597050"/>
                  <a:pt x="0" y="1477877"/>
                  <a:pt x="0" y="1330870"/>
                </a:cubicBezTo>
                <a:lnTo>
                  <a:pt x="0" y="266180"/>
                </a:lnTo>
                <a:close/>
              </a:path>
            </a:pathLst>
          </a:custGeom>
          <a:solidFill>
            <a:srgbClr val="00A5E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0362" tIns="230362" rIns="230362" bIns="230362" numCol="1" spcCol="1270" anchor="ctr" anchorCtr="0">
            <a:noAutofit/>
          </a:bodyPr>
          <a:lstStyle/>
          <a:p>
            <a:pPr marL="0" lvl="0" indent="0" algn="l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4000" kern="1200"/>
              <a:t>Nur geforderte Features: </a:t>
            </a:r>
            <a:br>
              <a:rPr lang="de-DE" sz="4000" kern="1200"/>
            </a:br>
            <a:r>
              <a:rPr lang="de-DE" sz="4000" kern="1200"/>
              <a:t>98.5 Stunden</a:t>
            </a:r>
          </a:p>
        </p:txBody>
      </p:sp>
    </p:spTree>
    <p:extLst>
      <p:ext uri="{BB962C8B-B14F-4D97-AF65-F5344CB8AC3E}">
        <p14:creationId xmlns:p14="http://schemas.microsoft.com/office/powerpoint/2010/main" val="18315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7C4379C5-C3C1-4436-23DB-D0A2BD312F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90"/>
          <a:stretch/>
        </p:blipFill>
        <p:spPr>
          <a:xfrm>
            <a:off x="0" y="-9335"/>
            <a:ext cx="9231086" cy="6906512"/>
          </a:xfrm>
          <a:prstGeom prst="rect">
            <a:avLst/>
          </a:prstGeom>
        </p:spPr>
      </p:pic>
      <p:sp>
        <p:nvSpPr>
          <p:cNvPr id="7" name="Gleichschenkliges Dreieck 6">
            <a:extLst>
              <a:ext uri="{FF2B5EF4-FFF2-40B4-BE49-F238E27FC236}">
                <a16:creationId xmlns:a16="http://schemas.microsoft.com/office/drawing/2014/main" id="{2C99E163-3D72-0A14-A8A5-2949D4163D15}"/>
              </a:ext>
            </a:extLst>
          </p:cNvPr>
          <p:cNvSpPr/>
          <p:nvPr/>
        </p:nvSpPr>
        <p:spPr>
          <a:xfrm rot="16200000">
            <a:off x="2457032" y="-124380"/>
            <a:ext cx="6867333" cy="7097423"/>
          </a:xfrm>
          <a:prstGeom prst="triangle">
            <a:avLst>
              <a:gd name="adj" fmla="val 998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F9B5F32-3612-0238-5AAF-45C6188E8AED}"/>
              </a:ext>
            </a:extLst>
          </p:cNvPr>
          <p:cNvGrpSpPr/>
          <p:nvPr/>
        </p:nvGrpSpPr>
        <p:grpSpPr>
          <a:xfrm>
            <a:off x="7371184" y="-9332"/>
            <a:ext cx="4830147" cy="438540"/>
            <a:chOff x="7371184" y="-9332"/>
            <a:chExt cx="4830147" cy="438540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41D31EE5-2219-011E-C483-068D6DB4981C}"/>
                </a:ext>
              </a:extLst>
            </p:cNvPr>
            <p:cNvSpPr/>
            <p:nvPr userDrawn="1"/>
          </p:nvSpPr>
          <p:spPr>
            <a:xfrm>
              <a:off x="7996335" y="-9331"/>
              <a:ext cx="4204996" cy="438539"/>
            </a:xfrm>
            <a:prstGeom prst="rect">
              <a:avLst/>
            </a:prstGeom>
            <a:solidFill>
              <a:srgbClr val="00A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Gleichschenkliges Dreieck 9">
              <a:extLst>
                <a:ext uri="{FF2B5EF4-FFF2-40B4-BE49-F238E27FC236}">
                  <a16:creationId xmlns:a16="http://schemas.microsoft.com/office/drawing/2014/main" id="{5B526B7F-B692-67D6-712A-B70AD66EB1CA}"/>
                </a:ext>
              </a:extLst>
            </p:cNvPr>
            <p:cNvSpPr/>
            <p:nvPr userDrawn="1"/>
          </p:nvSpPr>
          <p:spPr>
            <a:xfrm rot="10800000">
              <a:off x="7371184" y="-9332"/>
              <a:ext cx="625151" cy="438539"/>
            </a:xfrm>
            <a:prstGeom prst="triangle">
              <a:avLst>
                <a:gd name="adj" fmla="val 0"/>
              </a:avLst>
            </a:prstGeom>
            <a:solidFill>
              <a:srgbClr val="00A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14DAD05F-5F3F-684E-16F0-15C968E47E8A}"/>
              </a:ext>
            </a:extLst>
          </p:cNvPr>
          <p:cNvGrpSpPr/>
          <p:nvPr/>
        </p:nvGrpSpPr>
        <p:grpSpPr>
          <a:xfrm>
            <a:off x="9453925" y="425120"/>
            <a:ext cx="2747405" cy="365125"/>
            <a:chOff x="9453925" y="425120"/>
            <a:chExt cx="2747405" cy="365125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03FFA386-2C68-2B74-A810-DF0BFE9C90B7}"/>
                </a:ext>
              </a:extLst>
            </p:cNvPr>
            <p:cNvSpPr/>
            <p:nvPr userDrawn="1"/>
          </p:nvSpPr>
          <p:spPr>
            <a:xfrm>
              <a:off x="9974423" y="425120"/>
              <a:ext cx="2226907" cy="365125"/>
            </a:xfrm>
            <a:prstGeom prst="rect">
              <a:avLst/>
            </a:prstGeom>
            <a:solidFill>
              <a:srgbClr val="FF9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Gleichschenkliges Dreieck 12">
              <a:extLst>
                <a:ext uri="{FF2B5EF4-FFF2-40B4-BE49-F238E27FC236}">
                  <a16:creationId xmlns:a16="http://schemas.microsoft.com/office/drawing/2014/main" id="{B071903E-7870-FBDB-D2C5-AB53C98B43BD}"/>
                </a:ext>
              </a:extLst>
            </p:cNvPr>
            <p:cNvSpPr/>
            <p:nvPr userDrawn="1"/>
          </p:nvSpPr>
          <p:spPr>
            <a:xfrm rot="10800000">
              <a:off x="9453925" y="425120"/>
              <a:ext cx="520496" cy="365124"/>
            </a:xfrm>
            <a:prstGeom prst="triangle">
              <a:avLst>
                <a:gd name="adj" fmla="val 0"/>
              </a:avLst>
            </a:prstGeom>
            <a:solidFill>
              <a:srgbClr val="FF9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FBA4BD9A-5685-3915-6CC3-0CE90B27AD25}"/>
              </a:ext>
            </a:extLst>
          </p:cNvPr>
          <p:cNvGrpSpPr/>
          <p:nvPr/>
        </p:nvGrpSpPr>
        <p:grpSpPr>
          <a:xfrm>
            <a:off x="1308655" y="272719"/>
            <a:ext cx="4240609" cy="2256238"/>
            <a:chOff x="1397119" y="902609"/>
            <a:chExt cx="4240609" cy="2256238"/>
          </a:xfrm>
          <a:solidFill>
            <a:srgbClr val="FF9F00"/>
          </a:solidFill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A856F62B-B6F8-ECC9-4C1F-9C9CEBEC5335}"/>
                </a:ext>
              </a:extLst>
            </p:cNvPr>
            <p:cNvSpPr/>
            <p:nvPr userDrawn="1"/>
          </p:nvSpPr>
          <p:spPr>
            <a:xfrm rot="2640000">
              <a:off x="1397119" y="902609"/>
              <a:ext cx="4240609" cy="5803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Gleichschenkliges Dreieck 15">
              <a:extLst>
                <a:ext uri="{FF2B5EF4-FFF2-40B4-BE49-F238E27FC236}">
                  <a16:creationId xmlns:a16="http://schemas.microsoft.com/office/drawing/2014/main" id="{E02B4118-AEEC-E567-C9A4-8303B7F91834}"/>
                </a:ext>
              </a:extLst>
            </p:cNvPr>
            <p:cNvSpPr/>
            <p:nvPr userDrawn="1"/>
          </p:nvSpPr>
          <p:spPr>
            <a:xfrm rot="8040000">
              <a:off x="4958246" y="2571879"/>
              <a:ext cx="581484" cy="592451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D745B711-6F02-9D1F-1C60-A55752FDA576}"/>
              </a:ext>
            </a:extLst>
          </p:cNvPr>
          <p:cNvGrpSpPr/>
          <p:nvPr/>
        </p:nvGrpSpPr>
        <p:grpSpPr>
          <a:xfrm>
            <a:off x="1397119" y="902609"/>
            <a:ext cx="4240609" cy="2256238"/>
            <a:chOff x="1397119" y="902609"/>
            <a:chExt cx="4240609" cy="2256238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6EDEA053-EFEA-4E68-06ED-698728E308D7}"/>
                </a:ext>
              </a:extLst>
            </p:cNvPr>
            <p:cNvSpPr/>
            <p:nvPr userDrawn="1"/>
          </p:nvSpPr>
          <p:spPr>
            <a:xfrm rot="2640000">
              <a:off x="1397119" y="902609"/>
              <a:ext cx="4240609" cy="580306"/>
            </a:xfrm>
            <a:prstGeom prst="rect">
              <a:avLst/>
            </a:prstGeom>
            <a:solidFill>
              <a:srgbClr val="00A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Gleichschenkliges Dreieck 18">
              <a:extLst>
                <a:ext uri="{FF2B5EF4-FFF2-40B4-BE49-F238E27FC236}">
                  <a16:creationId xmlns:a16="http://schemas.microsoft.com/office/drawing/2014/main" id="{4ADE1927-44D2-0DDF-434B-AD4C962954EA}"/>
                </a:ext>
              </a:extLst>
            </p:cNvPr>
            <p:cNvSpPr/>
            <p:nvPr userDrawn="1"/>
          </p:nvSpPr>
          <p:spPr>
            <a:xfrm rot="8040000">
              <a:off x="4958246" y="2571879"/>
              <a:ext cx="581484" cy="592451"/>
            </a:xfrm>
            <a:prstGeom prst="triangle">
              <a:avLst>
                <a:gd name="adj" fmla="val 0"/>
              </a:avLst>
            </a:prstGeom>
            <a:solidFill>
              <a:srgbClr val="00A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A8D49A29-B373-353C-7628-D902C219D955}"/>
              </a:ext>
            </a:extLst>
          </p:cNvPr>
          <p:cNvGrpSpPr/>
          <p:nvPr/>
        </p:nvGrpSpPr>
        <p:grpSpPr>
          <a:xfrm rot="10800000">
            <a:off x="6384584" y="3963587"/>
            <a:ext cx="4240609" cy="2256238"/>
            <a:chOff x="1397119" y="902609"/>
            <a:chExt cx="4240609" cy="2256238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C9E8624-5320-BFEB-A87B-6137EB6C80C2}"/>
                </a:ext>
              </a:extLst>
            </p:cNvPr>
            <p:cNvSpPr/>
            <p:nvPr userDrawn="1"/>
          </p:nvSpPr>
          <p:spPr>
            <a:xfrm rot="2640000">
              <a:off x="1397119" y="902609"/>
              <a:ext cx="4240609" cy="580306"/>
            </a:xfrm>
            <a:prstGeom prst="rect">
              <a:avLst/>
            </a:prstGeom>
            <a:solidFill>
              <a:srgbClr val="00A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Gleichschenkliges Dreieck 21">
              <a:extLst>
                <a:ext uri="{FF2B5EF4-FFF2-40B4-BE49-F238E27FC236}">
                  <a16:creationId xmlns:a16="http://schemas.microsoft.com/office/drawing/2014/main" id="{D66293BC-67CD-1254-31EC-496F0E3020AF}"/>
                </a:ext>
              </a:extLst>
            </p:cNvPr>
            <p:cNvSpPr/>
            <p:nvPr userDrawn="1"/>
          </p:nvSpPr>
          <p:spPr>
            <a:xfrm rot="8040000">
              <a:off x="4958246" y="2571879"/>
              <a:ext cx="581484" cy="592451"/>
            </a:xfrm>
            <a:prstGeom prst="triangle">
              <a:avLst>
                <a:gd name="adj" fmla="val 0"/>
              </a:avLst>
            </a:prstGeom>
            <a:solidFill>
              <a:srgbClr val="00A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634B04B9-0E0C-D723-61A0-26C7EBF97141}"/>
              </a:ext>
            </a:extLst>
          </p:cNvPr>
          <p:cNvGrpSpPr/>
          <p:nvPr/>
        </p:nvGrpSpPr>
        <p:grpSpPr>
          <a:xfrm rot="10800000">
            <a:off x="7438918" y="4465237"/>
            <a:ext cx="4240609" cy="2256238"/>
            <a:chOff x="1397119" y="902609"/>
            <a:chExt cx="4240609" cy="2256238"/>
          </a:xfrm>
          <a:solidFill>
            <a:srgbClr val="FF9F00"/>
          </a:solidFill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0CAF367A-21D1-A0EE-66B2-FD52FB8E8F50}"/>
                </a:ext>
              </a:extLst>
            </p:cNvPr>
            <p:cNvSpPr/>
            <p:nvPr userDrawn="1"/>
          </p:nvSpPr>
          <p:spPr>
            <a:xfrm rot="2640000">
              <a:off x="1397119" y="902609"/>
              <a:ext cx="4240609" cy="5803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Gleichschenkliges Dreieck 24">
              <a:extLst>
                <a:ext uri="{FF2B5EF4-FFF2-40B4-BE49-F238E27FC236}">
                  <a16:creationId xmlns:a16="http://schemas.microsoft.com/office/drawing/2014/main" id="{C4C2E46C-B564-0CD1-F469-BE2E45587A04}"/>
                </a:ext>
              </a:extLst>
            </p:cNvPr>
            <p:cNvSpPr/>
            <p:nvPr userDrawn="1"/>
          </p:nvSpPr>
          <p:spPr>
            <a:xfrm rot="8040000">
              <a:off x="4958246" y="2571879"/>
              <a:ext cx="581484" cy="592451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6" name="Rechteck 25">
            <a:extLst>
              <a:ext uri="{FF2B5EF4-FFF2-40B4-BE49-F238E27FC236}">
                <a16:creationId xmlns:a16="http://schemas.microsoft.com/office/drawing/2014/main" id="{36904B86-263B-E031-D1B1-2DF5DA23BF84}"/>
              </a:ext>
            </a:extLst>
          </p:cNvPr>
          <p:cNvSpPr/>
          <p:nvPr/>
        </p:nvSpPr>
        <p:spPr>
          <a:xfrm>
            <a:off x="4833934" y="2949608"/>
            <a:ext cx="5986466" cy="1254928"/>
          </a:xfrm>
          <a:prstGeom prst="rect">
            <a:avLst/>
          </a:prstGeom>
          <a:solidFill>
            <a:srgbClr val="FF9F0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>
                <a:solidFill>
                  <a:srgbClr val="515151"/>
                </a:solidFill>
              </a:rPr>
              <a:t>Prototyp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BED05C-2332-4805-54F3-E87A9AAC8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3089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7CE702-6530-B716-64F4-DFCBB4A0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2</a:t>
            </a:fld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F7A236C-13CC-F06A-95C3-F5176F0EDAA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878647"/>
            <a:ext cx="10515600" cy="635000"/>
          </a:xfrm>
        </p:spPr>
        <p:txBody>
          <a:bodyPr>
            <a:noAutofit/>
          </a:bodyPr>
          <a:lstStyle/>
          <a:p>
            <a:pPr algn="ctr"/>
            <a:r>
              <a:rPr lang="de-DE" sz="4000" b="1"/>
              <a:t>Überblick</a:t>
            </a:r>
            <a:endParaRPr lang="de-DE" b="1"/>
          </a:p>
        </p:txBody>
      </p:sp>
      <p:pic>
        <p:nvPicPr>
          <p:cNvPr id="48" name="Picture 2" descr="E:\002-KIMS BUSINESS\000-B-KIMS-소스 분류-2014\10-ESP to IMG\지구.png">
            <a:extLst>
              <a:ext uri="{FF2B5EF4-FFF2-40B4-BE49-F238E27FC236}">
                <a16:creationId xmlns:a16="http://schemas.microsoft.com/office/drawing/2014/main" id="{2E759209-46AA-95EA-D033-4B85C1774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91" y="2443252"/>
            <a:ext cx="3042397" cy="304239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Arc 15">
            <a:extLst>
              <a:ext uri="{FF2B5EF4-FFF2-40B4-BE49-F238E27FC236}">
                <a16:creationId xmlns:a16="http://schemas.microsoft.com/office/drawing/2014/main" id="{8E95AFE7-0546-2890-652D-FF2CC87D525F}"/>
              </a:ext>
            </a:extLst>
          </p:cNvPr>
          <p:cNvSpPr/>
          <p:nvPr/>
        </p:nvSpPr>
        <p:spPr>
          <a:xfrm>
            <a:off x="627959" y="1981162"/>
            <a:ext cx="3970151" cy="3970151"/>
          </a:xfrm>
          <a:prstGeom prst="arc">
            <a:avLst>
              <a:gd name="adj1" fmla="val 16200000"/>
              <a:gd name="adj2" fmla="val 5433205"/>
            </a:avLst>
          </a:prstGeom>
          <a:ln w="53975">
            <a:gradFill>
              <a:gsLst>
                <a:gs pos="82000">
                  <a:srgbClr val="D9D9D9"/>
                </a:gs>
                <a:gs pos="0">
                  <a:schemeClr val="bg1">
                    <a:lumMod val="85000"/>
                    <a:alpha val="0"/>
                  </a:schemeClr>
                </a:gs>
                <a:gs pos="2000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16">
            <a:extLst>
              <a:ext uri="{FF2B5EF4-FFF2-40B4-BE49-F238E27FC236}">
                <a16:creationId xmlns:a16="http://schemas.microsoft.com/office/drawing/2014/main" id="{0B7B8F59-294C-1D72-9C08-377BBD6C0734}"/>
              </a:ext>
            </a:extLst>
          </p:cNvPr>
          <p:cNvSpPr/>
          <p:nvPr/>
        </p:nvSpPr>
        <p:spPr>
          <a:xfrm>
            <a:off x="3242330" y="2038222"/>
            <a:ext cx="216024" cy="216024"/>
          </a:xfrm>
          <a:prstGeom prst="ellipse">
            <a:avLst/>
          </a:prstGeom>
          <a:solidFill>
            <a:srgbClr val="B9D4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18">
            <a:extLst>
              <a:ext uri="{FF2B5EF4-FFF2-40B4-BE49-F238E27FC236}">
                <a16:creationId xmlns:a16="http://schemas.microsoft.com/office/drawing/2014/main" id="{CC63367D-396B-2404-EFCD-85BCF27501BE}"/>
              </a:ext>
            </a:extLst>
          </p:cNvPr>
          <p:cNvSpPr/>
          <p:nvPr/>
        </p:nvSpPr>
        <p:spPr>
          <a:xfrm>
            <a:off x="5169330" y="1895275"/>
            <a:ext cx="549374" cy="549374"/>
          </a:xfrm>
          <a:prstGeom prst="ellipse">
            <a:avLst/>
          </a:prstGeom>
          <a:solidFill>
            <a:srgbClr val="B9D4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15151"/>
              </a:solidFill>
            </a:endParaRPr>
          </a:p>
        </p:txBody>
      </p:sp>
      <p:sp>
        <p:nvSpPr>
          <p:cNvPr id="54" name="TextBox 10">
            <a:extLst>
              <a:ext uri="{FF2B5EF4-FFF2-40B4-BE49-F238E27FC236}">
                <a16:creationId xmlns:a16="http://schemas.microsoft.com/office/drawing/2014/main" id="{548FF0FE-609C-7087-B88F-B74E1E20D1EC}"/>
              </a:ext>
            </a:extLst>
          </p:cNvPr>
          <p:cNvSpPr txBox="1"/>
          <p:nvPr/>
        </p:nvSpPr>
        <p:spPr>
          <a:xfrm>
            <a:off x="5865025" y="1932690"/>
            <a:ext cx="4614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err="1">
                <a:solidFill>
                  <a:schemeClr val="tx1">
                    <a:lumMod val="75000"/>
                    <a:lumOff val="25000"/>
                  </a:schemeClr>
                </a:solidFill>
              </a:rPr>
              <a:t>Einführung</a:t>
            </a:r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Oval 24">
            <a:extLst>
              <a:ext uri="{FF2B5EF4-FFF2-40B4-BE49-F238E27FC236}">
                <a16:creationId xmlns:a16="http://schemas.microsoft.com/office/drawing/2014/main" id="{42F56D16-7EA2-CA13-239B-2CC3DAED1F5C}"/>
              </a:ext>
            </a:extLst>
          </p:cNvPr>
          <p:cNvSpPr/>
          <p:nvPr/>
        </p:nvSpPr>
        <p:spPr>
          <a:xfrm>
            <a:off x="6114957" y="3731521"/>
            <a:ext cx="549374" cy="549374"/>
          </a:xfrm>
          <a:prstGeom prst="ellipse">
            <a:avLst/>
          </a:prstGeom>
          <a:solidFill>
            <a:srgbClr val="FF9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Oval 29">
            <a:extLst>
              <a:ext uri="{FF2B5EF4-FFF2-40B4-BE49-F238E27FC236}">
                <a16:creationId xmlns:a16="http://schemas.microsoft.com/office/drawing/2014/main" id="{267C0355-4CFC-A8A1-0A8C-980E6692485D}"/>
              </a:ext>
            </a:extLst>
          </p:cNvPr>
          <p:cNvSpPr/>
          <p:nvPr/>
        </p:nvSpPr>
        <p:spPr>
          <a:xfrm>
            <a:off x="5045503" y="5567767"/>
            <a:ext cx="549374" cy="549374"/>
          </a:xfrm>
          <a:prstGeom prst="ellipse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Oval 34">
            <a:extLst>
              <a:ext uri="{FF2B5EF4-FFF2-40B4-BE49-F238E27FC236}">
                <a16:creationId xmlns:a16="http://schemas.microsoft.com/office/drawing/2014/main" id="{815E5333-E0FC-F77B-3D0A-9173C4E36514}"/>
              </a:ext>
            </a:extLst>
          </p:cNvPr>
          <p:cNvSpPr/>
          <p:nvPr/>
        </p:nvSpPr>
        <p:spPr>
          <a:xfrm>
            <a:off x="5865025" y="2813398"/>
            <a:ext cx="549374" cy="549374"/>
          </a:xfrm>
          <a:prstGeom prst="ellipse">
            <a:avLst/>
          </a:prstGeom>
          <a:solidFill>
            <a:srgbClr val="00A5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Oval 39">
            <a:extLst>
              <a:ext uri="{FF2B5EF4-FFF2-40B4-BE49-F238E27FC236}">
                <a16:creationId xmlns:a16="http://schemas.microsoft.com/office/drawing/2014/main" id="{5332020F-4352-5D01-53E4-1E8A8C7A5293}"/>
              </a:ext>
            </a:extLst>
          </p:cNvPr>
          <p:cNvSpPr/>
          <p:nvPr/>
        </p:nvSpPr>
        <p:spPr>
          <a:xfrm>
            <a:off x="5889408" y="4649644"/>
            <a:ext cx="549374" cy="549374"/>
          </a:xfrm>
          <a:prstGeom prst="ellipse">
            <a:avLst/>
          </a:prstGeom>
          <a:solidFill>
            <a:srgbClr val="8B5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Oval 43">
            <a:extLst>
              <a:ext uri="{FF2B5EF4-FFF2-40B4-BE49-F238E27FC236}">
                <a16:creationId xmlns:a16="http://schemas.microsoft.com/office/drawing/2014/main" id="{8B65AFC5-89FA-6913-D3D5-ED569463B58C}"/>
              </a:ext>
            </a:extLst>
          </p:cNvPr>
          <p:cNvSpPr/>
          <p:nvPr/>
        </p:nvSpPr>
        <p:spPr>
          <a:xfrm>
            <a:off x="4271386" y="2956345"/>
            <a:ext cx="216024" cy="216024"/>
          </a:xfrm>
          <a:prstGeom prst="ellipse">
            <a:avLst/>
          </a:prstGeom>
          <a:solidFill>
            <a:srgbClr val="00A5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44">
            <a:extLst>
              <a:ext uri="{FF2B5EF4-FFF2-40B4-BE49-F238E27FC236}">
                <a16:creationId xmlns:a16="http://schemas.microsoft.com/office/drawing/2014/main" id="{37BECA84-D11F-E812-1988-479FB69D6C56}"/>
              </a:ext>
            </a:extLst>
          </p:cNvPr>
          <p:cNvSpPr/>
          <p:nvPr/>
        </p:nvSpPr>
        <p:spPr>
          <a:xfrm>
            <a:off x="4504261" y="3874468"/>
            <a:ext cx="216024" cy="216024"/>
          </a:xfrm>
          <a:prstGeom prst="ellipse">
            <a:avLst/>
          </a:prstGeom>
          <a:solidFill>
            <a:srgbClr val="FF9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45">
            <a:extLst>
              <a:ext uri="{FF2B5EF4-FFF2-40B4-BE49-F238E27FC236}">
                <a16:creationId xmlns:a16="http://schemas.microsoft.com/office/drawing/2014/main" id="{E4975E36-9D2F-59DB-8933-AD5B08CB8AFE}"/>
              </a:ext>
            </a:extLst>
          </p:cNvPr>
          <p:cNvSpPr/>
          <p:nvPr/>
        </p:nvSpPr>
        <p:spPr>
          <a:xfrm>
            <a:off x="4250934" y="4792591"/>
            <a:ext cx="216024" cy="216024"/>
          </a:xfrm>
          <a:prstGeom prst="ellipse">
            <a:avLst/>
          </a:prstGeom>
          <a:solidFill>
            <a:srgbClr val="8B5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46">
            <a:extLst>
              <a:ext uri="{FF2B5EF4-FFF2-40B4-BE49-F238E27FC236}">
                <a16:creationId xmlns:a16="http://schemas.microsoft.com/office/drawing/2014/main" id="{22083D72-B4E1-D334-3201-F7B296761B45}"/>
              </a:ext>
            </a:extLst>
          </p:cNvPr>
          <p:cNvSpPr/>
          <p:nvPr/>
        </p:nvSpPr>
        <p:spPr>
          <a:xfrm>
            <a:off x="3242330" y="5710714"/>
            <a:ext cx="216024" cy="216024"/>
          </a:xfrm>
          <a:prstGeom prst="ellipse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47">
            <a:extLst>
              <a:ext uri="{FF2B5EF4-FFF2-40B4-BE49-F238E27FC236}">
                <a16:creationId xmlns:a16="http://schemas.microsoft.com/office/drawing/2014/main" id="{32165E70-8DD7-0F80-EF79-DF2E6F53D4CE}"/>
              </a:ext>
            </a:extLst>
          </p:cNvPr>
          <p:cNvCxnSpPr/>
          <p:nvPr/>
        </p:nvCxnSpPr>
        <p:spPr>
          <a:xfrm>
            <a:off x="3773842" y="2146234"/>
            <a:ext cx="108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52">
            <a:extLst>
              <a:ext uri="{FF2B5EF4-FFF2-40B4-BE49-F238E27FC236}">
                <a16:creationId xmlns:a16="http://schemas.microsoft.com/office/drawing/2014/main" id="{8AD03CA0-B45F-101B-DB9A-098BCEFB5816}"/>
              </a:ext>
            </a:extLst>
          </p:cNvPr>
          <p:cNvCxnSpPr/>
          <p:nvPr/>
        </p:nvCxnSpPr>
        <p:spPr>
          <a:xfrm>
            <a:off x="4636218" y="3064357"/>
            <a:ext cx="108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53">
            <a:extLst>
              <a:ext uri="{FF2B5EF4-FFF2-40B4-BE49-F238E27FC236}">
                <a16:creationId xmlns:a16="http://schemas.microsoft.com/office/drawing/2014/main" id="{6F4E5CE8-0C28-968F-C06B-9507BC37AC25}"/>
              </a:ext>
            </a:extLst>
          </p:cNvPr>
          <p:cNvCxnSpPr/>
          <p:nvPr/>
        </p:nvCxnSpPr>
        <p:spPr>
          <a:xfrm>
            <a:off x="4877621" y="3982480"/>
            <a:ext cx="108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54">
            <a:extLst>
              <a:ext uri="{FF2B5EF4-FFF2-40B4-BE49-F238E27FC236}">
                <a16:creationId xmlns:a16="http://schemas.microsoft.com/office/drawing/2014/main" id="{CD7DBC63-F8AC-3EEF-DCF5-F348EA43C887}"/>
              </a:ext>
            </a:extLst>
          </p:cNvPr>
          <p:cNvCxnSpPr/>
          <p:nvPr/>
        </p:nvCxnSpPr>
        <p:spPr>
          <a:xfrm>
            <a:off x="4638183" y="4900603"/>
            <a:ext cx="108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55">
            <a:extLst>
              <a:ext uri="{FF2B5EF4-FFF2-40B4-BE49-F238E27FC236}">
                <a16:creationId xmlns:a16="http://schemas.microsoft.com/office/drawing/2014/main" id="{FA145D16-FAA1-D9FC-A6CC-BB7E68312D59}"/>
              </a:ext>
            </a:extLst>
          </p:cNvPr>
          <p:cNvCxnSpPr/>
          <p:nvPr/>
        </p:nvCxnSpPr>
        <p:spPr>
          <a:xfrm>
            <a:off x="3711928" y="5818726"/>
            <a:ext cx="108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10">
            <a:extLst>
              <a:ext uri="{FF2B5EF4-FFF2-40B4-BE49-F238E27FC236}">
                <a16:creationId xmlns:a16="http://schemas.microsoft.com/office/drawing/2014/main" id="{AB870323-2955-2CEB-7DF6-EE18D0A81CD2}"/>
              </a:ext>
            </a:extLst>
          </p:cNvPr>
          <p:cNvSpPr txBox="1"/>
          <p:nvPr/>
        </p:nvSpPr>
        <p:spPr>
          <a:xfrm>
            <a:off x="6514890" y="2850813"/>
            <a:ext cx="4614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err="1">
                <a:solidFill>
                  <a:schemeClr val="tx1">
                    <a:lumMod val="75000"/>
                    <a:lumOff val="25000"/>
                  </a:schemeClr>
                </a:solidFill>
              </a:rPr>
              <a:t>Umsetzung</a:t>
            </a:r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6" name="TextBox 10">
            <a:extLst>
              <a:ext uri="{FF2B5EF4-FFF2-40B4-BE49-F238E27FC236}">
                <a16:creationId xmlns:a16="http://schemas.microsoft.com/office/drawing/2014/main" id="{26FE469F-B736-181C-40A6-4878E196CAC2}"/>
              </a:ext>
            </a:extLst>
          </p:cNvPr>
          <p:cNvSpPr txBox="1"/>
          <p:nvPr/>
        </p:nvSpPr>
        <p:spPr>
          <a:xfrm>
            <a:off x="6828114" y="3751647"/>
            <a:ext cx="4614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Projektmanagement</a:t>
            </a:r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TextBox 10">
            <a:extLst>
              <a:ext uri="{FF2B5EF4-FFF2-40B4-BE49-F238E27FC236}">
                <a16:creationId xmlns:a16="http://schemas.microsoft.com/office/drawing/2014/main" id="{865951AC-AE12-5C33-8434-4F82073644F4}"/>
              </a:ext>
            </a:extLst>
          </p:cNvPr>
          <p:cNvSpPr txBox="1"/>
          <p:nvPr/>
        </p:nvSpPr>
        <p:spPr>
          <a:xfrm>
            <a:off x="6610007" y="4678515"/>
            <a:ext cx="4614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Prototyp</a:t>
            </a:r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TextBox 10">
            <a:extLst>
              <a:ext uri="{FF2B5EF4-FFF2-40B4-BE49-F238E27FC236}">
                <a16:creationId xmlns:a16="http://schemas.microsoft.com/office/drawing/2014/main" id="{21D80B9C-27D7-E949-5636-FF3F63E8D7BC}"/>
              </a:ext>
            </a:extLst>
          </p:cNvPr>
          <p:cNvSpPr txBox="1"/>
          <p:nvPr/>
        </p:nvSpPr>
        <p:spPr>
          <a:xfrm>
            <a:off x="5736288" y="5614514"/>
            <a:ext cx="4614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Ausblick</a:t>
            </a:r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0" name="Grafik 89" descr="Zukunft mit einfarbiger Füllung">
            <a:extLst>
              <a:ext uri="{FF2B5EF4-FFF2-40B4-BE49-F238E27FC236}">
                <a16:creationId xmlns:a16="http://schemas.microsoft.com/office/drawing/2014/main" id="{1116F2A7-4C90-A024-7BCA-8F7C581608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07417" y="5628788"/>
            <a:ext cx="425546" cy="425546"/>
          </a:xfrm>
          <a:prstGeom prst="rect">
            <a:avLst/>
          </a:prstGeom>
        </p:spPr>
      </p:pic>
      <p:pic>
        <p:nvPicPr>
          <p:cNvPr id="92" name="Grafik 91" descr="UI UX mit einfarbiger Füllung">
            <a:extLst>
              <a:ext uri="{FF2B5EF4-FFF2-40B4-BE49-F238E27FC236}">
                <a16:creationId xmlns:a16="http://schemas.microsoft.com/office/drawing/2014/main" id="{9346992F-E7AC-EFEF-9196-3DB76C1FEF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56404" y="4711931"/>
            <a:ext cx="424800" cy="424800"/>
          </a:xfrm>
          <a:prstGeom prst="rect">
            <a:avLst/>
          </a:prstGeom>
        </p:spPr>
      </p:pic>
      <p:pic>
        <p:nvPicPr>
          <p:cNvPr id="94" name="Grafik 93" descr="Liste mit einfarbiger Füllung">
            <a:extLst>
              <a:ext uri="{FF2B5EF4-FFF2-40B4-BE49-F238E27FC236}">
                <a16:creationId xmlns:a16="http://schemas.microsoft.com/office/drawing/2014/main" id="{4AFACB36-7ECB-836B-8DEB-AB5FF4F182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82121" y="3786812"/>
            <a:ext cx="424800" cy="424800"/>
          </a:xfrm>
          <a:prstGeom prst="rect">
            <a:avLst/>
          </a:prstGeom>
        </p:spPr>
      </p:pic>
      <p:pic>
        <p:nvPicPr>
          <p:cNvPr id="96" name="Grafik 95" descr="Programmierer mit einfarbiger Füllung">
            <a:extLst>
              <a:ext uri="{FF2B5EF4-FFF2-40B4-BE49-F238E27FC236}">
                <a16:creationId xmlns:a16="http://schemas.microsoft.com/office/drawing/2014/main" id="{8E77968B-84B9-048C-3CE2-AA14393E98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927312" y="2831454"/>
            <a:ext cx="424800" cy="424800"/>
          </a:xfrm>
          <a:prstGeom prst="rect">
            <a:avLst/>
          </a:prstGeom>
        </p:spPr>
      </p:pic>
      <p:pic>
        <p:nvPicPr>
          <p:cNvPr id="98" name="Grafik 97" descr="Wiedergabe mit einfarbiger Füllung">
            <a:extLst>
              <a:ext uri="{FF2B5EF4-FFF2-40B4-BE49-F238E27FC236}">
                <a16:creationId xmlns:a16="http://schemas.microsoft.com/office/drawing/2014/main" id="{810165F3-696A-3EFF-6775-6B08C5B1C69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274030" y="1957562"/>
            <a:ext cx="424800" cy="4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2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85" grpId="0"/>
      <p:bldP spid="86" grpId="0"/>
      <p:bldP spid="87" grpId="0"/>
      <p:bldP spid="8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B4296357-B0BA-FCEB-5829-579CB14D15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54" r="32631" b="3157"/>
          <a:stretch/>
        </p:blipFill>
        <p:spPr>
          <a:xfrm>
            <a:off x="-508001" y="-21956"/>
            <a:ext cx="8808417" cy="6979016"/>
          </a:xfrm>
          <a:prstGeom prst="rect">
            <a:avLst/>
          </a:prstGeom>
        </p:spPr>
      </p:pic>
      <p:sp>
        <p:nvSpPr>
          <p:cNvPr id="7" name="Gleichschenkliges Dreieck 6">
            <a:extLst>
              <a:ext uri="{FF2B5EF4-FFF2-40B4-BE49-F238E27FC236}">
                <a16:creationId xmlns:a16="http://schemas.microsoft.com/office/drawing/2014/main" id="{2C99E163-3D72-0A14-A8A5-2949D4163D15}"/>
              </a:ext>
            </a:extLst>
          </p:cNvPr>
          <p:cNvSpPr/>
          <p:nvPr/>
        </p:nvSpPr>
        <p:spPr>
          <a:xfrm rot="16200000">
            <a:off x="2457032" y="-124380"/>
            <a:ext cx="6867333" cy="7097423"/>
          </a:xfrm>
          <a:prstGeom prst="triangle">
            <a:avLst>
              <a:gd name="adj" fmla="val 998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F9B5F32-3612-0238-5AAF-45C6188E8AED}"/>
              </a:ext>
            </a:extLst>
          </p:cNvPr>
          <p:cNvGrpSpPr/>
          <p:nvPr/>
        </p:nvGrpSpPr>
        <p:grpSpPr>
          <a:xfrm>
            <a:off x="7371184" y="-9332"/>
            <a:ext cx="4830147" cy="438540"/>
            <a:chOff x="7371184" y="-9332"/>
            <a:chExt cx="4830147" cy="438540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41D31EE5-2219-011E-C483-068D6DB4981C}"/>
                </a:ext>
              </a:extLst>
            </p:cNvPr>
            <p:cNvSpPr/>
            <p:nvPr userDrawn="1"/>
          </p:nvSpPr>
          <p:spPr>
            <a:xfrm>
              <a:off x="7996335" y="-9331"/>
              <a:ext cx="4204996" cy="438539"/>
            </a:xfrm>
            <a:prstGeom prst="rect">
              <a:avLst/>
            </a:prstGeom>
            <a:solidFill>
              <a:srgbClr val="00A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Gleichschenkliges Dreieck 9">
              <a:extLst>
                <a:ext uri="{FF2B5EF4-FFF2-40B4-BE49-F238E27FC236}">
                  <a16:creationId xmlns:a16="http://schemas.microsoft.com/office/drawing/2014/main" id="{5B526B7F-B692-67D6-712A-B70AD66EB1CA}"/>
                </a:ext>
              </a:extLst>
            </p:cNvPr>
            <p:cNvSpPr/>
            <p:nvPr userDrawn="1"/>
          </p:nvSpPr>
          <p:spPr>
            <a:xfrm rot="10800000">
              <a:off x="7371184" y="-9332"/>
              <a:ext cx="625151" cy="438539"/>
            </a:xfrm>
            <a:prstGeom prst="triangle">
              <a:avLst>
                <a:gd name="adj" fmla="val 0"/>
              </a:avLst>
            </a:prstGeom>
            <a:solidFill>
              <a:srgbClr val="00A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14DAD05F-5F3F-684E-16F0-15C968E47E8A}"/>
              </a:ext>
            </a:extLst>
          </p:cNvPr>
          <p:cNvGrpSpPr/>
          <p:nvPr/>
        </p:nvGrpSpPr>
        <p:grpSpPr>
          <a:xfrm>
            <a:off x="9453925" y="425120"/>
            <a:ext cx="2747405" cy="365125"/>
            <a:chOff x="9453925" y="425120"/>
            <a:chExt cx="2747405" cy="365125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03FFA386-2C68-2B74-A810-DF0BFE9C90B7}"/>
                </a:ext>
              </a:extLst>
            </p:cNvPr>
            <p:cNvSpPr/>
            <p:nvPr userDrawn="1"/>
          </p:nvSpPr>
          <p:spPr>
            <a:xfrm>
              <a:off x="9974423" y="425120"/>
              <a:ext cx="2226907" cy="365125"/>
            </a:xfrm>
            <a:prstGeom prst="rect">
              <a:avLst/>
            </a:prstGeom>
            <a:solidFill>
              <a:srgbClr val="FF9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Gleichschenkliges Dreieck 12">
              <a:extLst>
                <a:ext uri="{FF2B5EF4-FFF2-40B4-BE49-F238E27FC236}">
                  <a16:creationId xmlns:a16="http://schemas.microsoft.com/office/drawing/2014/main" id="{B071903E-7870-FBDB-D2C5-AB53C98B43BD}"/>
                </a:ext>
              </a:extLst>
            </p:cNvPr>
            <p:cNvSpPr/>
            <p:nvPr userDrawn="1"/>
          </p:nvSpPr>
          <p:spPr>
            <a:xfrm rot="10800000">
              <a:off x="9453925" y="425120"/>
              <a:ext cx="520496" cy="365124"/>
            </a:xfrm>
            <a:prstGeom prst="triangle">
              <a:avLst>
                <a:gd name="adj" fmla="val 0"/>
              </a:avLst>
            </a:prstGeom>
            <a:solidFill>
              <a:srgbClr val="FF9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FBA4BD9A-5685-3915-6CC3-0CE90B27AD25}"/>
              </a:ext>
            </a:extLst>
          </p:cNvPr>
          <p:cNvGrpSpPr/>
          <p:nvPr/>
        </p:nvGrpSpPr>
        <p:grpSpPr>
          <a:xfrm>
            <a:off x="1308655" y="272719"/>
            <a:ext cx="4240609" cy="2256238"/>
            <a:chOff x="1397119" y="902609"/>
            <a:chExt cx="4240609" cy="2256238"/>
          </a:xfrm>
          <a:solidFill>
            <a:srgbClr val="FF9F00"/>
          </a:solidFill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A856F62B-B6F8-ECC9-4C1F-9C9CEBEC5335}"/>
                </a:ext>
              </a:extLst>
            </p:cNvPr>
            <p:cNvSpPr/>
            <p:nvPr userDrawn="1"/>
          </p:nvSpPr>
          <p:spPr>
            <a:xfrm rot="2640000">
              <a:off x="1397119" y="902609"/>
              <a:ext cx="4240609" cy="5803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Gleichschenkliges Dreieck 15">
              <a:extLst>
                <a:ext uri="{FF2B5EF4-FFF2-40B4-BE49-F238E27FC236}">
                  <a16:creationId xmlns:a16="http://schemas.microsoft.com/office/drawing/2014/main" id="{E02B4118-AEEC-E567-C9A4-8303B7F91834}"/>
                </a:ext>
              </a:extLst>
            </p:cNvPr>
            <p:cNvSpPr/>
            <p:nvPr userDrawn="1"/>
          </p:nvSpPr>
          <p:spPr>
            <a:xfrm rot="8040000">
              <a:off x="4958246" y="2571879"/>
              <a:ext cx="581484" cy="592451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D745B711-6F02-9D1F-1C60-A55752FDA576}"/>
              </a:ext>
            </a:extLst>
          </p:cNvPr>
          <p:cNvGrpSpPr/>
          <p:nvPr/>
        </p:nvGrpSpPr>
        <p:grpSpPr>
          <a:xfrm>
            <a:off x="1397119" y="902609"/>
            <a:ext cx="4240609" cy="2256238"/>
            <a:chOff x="1397119" y="902609"/>
            <a:chExt cx="4240609" cy="2256238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6EDEA053-EFEA-4E68-06ED-698728E308D7}"/>
                </a:ext>
              </a:extLst>
            </p:cNvPr>
            <p:cNvSpPr/>
            <p:nvPr userDrawn="1"/>
          </p:nvSpPr>
          <p:spPr>
            <a:xfrm rot="2640000">
              <a:off x="1397119" y="902609"/>
              <a:ext cx="4240609" cy="580306"/>
            </a:xfrm>
            <a:prstGeom prst="rect">
              <a:avLst/>
            </a:prstGeom>
            <a:solidFill>
              <a:srgbClr val="00A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Gleichschenkliges Dreieck 18">
              <a:extLst>
                <a:ext uri="{FF2B5EF4-FFF2-40B4-BE49-F238E27FC236}">
                  <a16:creationId xmlns:a16="http://schemas.microsoft.com/office/drawing/2014/main" id="{4ADE1927-44D2-0DDF-434B-AD4C962954EA}"/>
                </a:ext>
              </a:extLst>
            </p:cNvPr>
            <p:cNvSpPr/>
            <p:nvPr userDrawn="1"/>
          </p:nvSpPr>
          <p:spPr>
            <a:xfrm rot="8040000">
              <a:off x="4958246" y="2571879"/>
              <a:ext cx="581484" cy="592451"/>
            </a:xfrm>
            <a:prstGeom prst="triangle">
              <a:avLst>
                <a:gd name="adj" fmla="val 0"/>
              </a:avLst>
            </a:prstGeom>
            <a:solidFill>
              <a:srgbClr val="00A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A8D49A29-B373-353C-7628-D902C219D955}"/>
              </a:ext>
            </a:extLst>
          </p:cNvPr>
          <p:cNvGrpSpPr/>
          <p:nvPr/>
        </p:nvGrpSpPr>
        <p:grpSpPr>
          <a:xfrm rot="10800000">
            <a:off x="6384584" y="3963587"/>
            <a:ext cx="4240609" cy="2256238"/>
            <a:chOff x="1397119" y="902609"/>
            <a:chExt cx="4240609" cy="2256238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C9E8624-5320-BFEB-A87B-6137EB6C80C2}"/>
                </a:ext>
              </a:extLst>
            </p:cNvPr>
            <p:cNvSpPr/>
            <p:nvPr userDrawn="1"/>
          </p:nvSpPr>
          <p:spPr>
            <a:xfrm rot="2640000">
              <a:off x="1397119" y="902609"/>
              <a:ext cx="4240609" cy="580306"/>
            </a:xfrm>
            <a:prstGeom prst="rect">
              <a:avLst/>
            </a:prstGeom>
            <a:solidFill>
              <a:srgbClr val="00A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Gleichschenkliges Dreieck 21">
              <a:extLst>
                <a:ext uri="{FF2B5EF4-FFF2-40B4-BE49-F238E27FC236}">
                  <a16:creationId xmlns:a16="http://schemas.microsoft.com/office/drawing/2014/main" id="{D66293BC-67CD-1254-31EC-496F0E3020AF}"/>
                </a:ext>
              </a:extLst>
            </p:cNvPr>
            <p:cNvSpPr/>
            <p:nvPr userDrawn="1"/>
          </p:nvSpPr>
          <p:spPr>
            <a:xfrm rot="8040000">
              <a:off x="4958246" y="2571879"/>
              <a:ext cx="581484" cy="592451"/>
            </a:xfrm>
            <a:prstGeom prst="triangle">
              <a:avLst>
                <a:gd name="adj" fmla="val 0"/>
              </a:avLst>
            </a:prstGeom>
            <a:solidFill>
              <a:srgbClr val="00A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634B04B9-0E0C-D723-61A0-26C7EBF97141}"/>
              </a:ext>
            </a:extLst>
          </p:cNvPr>
          <p:cNvGrpSpPr/>
          <p:nvPr/>
        </p:nvGrpSpPr>
        <p:grpSpPr>
          <a:xfrm rot="10800000">
            <a:off x="7438918" y="4465237"/>
            <a:ext cx="4240609" cy="2256238"/>
            <a:chOff x="1397119" y="902609"/>
            <a:chExt cx="4240609" cy="2256238"/>
          </a:xfrm>
          <a:solidFill>
            <a:srgbClr val="FF9F00"/>
          </a:solidFill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0CAF367A-21D1-A0EE-66B2-FD52FB8E8F50}"/>
                </a:ext>
              </a:extLst>
            </p:cNvPr>
            <p:cNvSpPr/>
            <p:nvPr userDrawn="1"/>
          </p:nvSpPr>
          <p:spPr>
            <a:xfrm rot="2640000">
              <a:off x="1397119" y="902609"/>
              <a:ext cx="4240609" cy="5803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Gleichschenkliges Dreieck 24">
              <a:extLst>
                <a:ext uri="{FF2B5EF4-FFF2-40B4-BE49-F238E27FC236}">
                  <a16:creationId xmlns:a16="http://schemas.microsoft.com/office/drawing/2014/main" id="{C4C2E46C-B564-0CD1-F469-BE2E45587A04}"/>
                </a:ext>
              </a:extLst>
            </p:cNvPr>
            <p:cNvSpPr/>
            <p:nvPr userDrawn="1"/>
          </p:nvSpPr>
          <p:spPr>
            <a:xfrm rot="8040000">
              <a:off x="4958246" y="2571879"/>
              <a:ext cx="581484" cy="592451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6" name="Rechteck 25">
            <a:extLst>
              <a:ext uri="{FF2B5EF4-FFF2-40B4-BE49-F238E27FC236}">
                <a16:creationId xmlns:a16="http://schemas.microsoft.com/office/drawing/2014/main" id="{36904B86-263B-E031-D1B1-2DF5DA23BF84}"/>
              </a:ext>
            </a:extLst>
          </p:cNvPr>
          <p:cNvSpPr/>
          <p:nvPr/>
        </p:nvSpPr>
        <p:spPr>
          <a:xfrm>
            <a:off x="4833934" y="2949608"/>
            <a:ext cx="5986466" cy="1254928"/>
          </a:xfrm>
          <a:prstGeom prst="rect">
            <a:avLst/>
          </a:prstGeom>
          <a:solidFill>
            <a:srgbClr val="FF9F0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>
                <a:solidFill>
                  <a:srgbClr val="515151"/>
                </a:solidFill>
              </a:rPr>
              <a:t>Ausblick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1D741E4-93CF-6E29-6C1A-1E1D76584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4264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7F5DD59-1BC6-A567-0A98-33252DA86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0152"/>
            <a:ext cx="10515600" cy="633572"/>
          </a:xfrm>
        </p:spPr>
        <p:txBody>
          <a:bodyPr>
            <a:normAutofit fontScale="90000"/>
          </a:bodyPr>
          <a:lstStyle/>
          <a:p>
            <a:r>
              <a:rPr lang="de-DE"/>
              <a:t>Die nächsten Sprints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CF0621-2B99-0FD2-61DE-C8E2DBE3E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21</a:t>
            </a:fld>
            <a:endParaRPr lang="de-DE"/>
          </a:p>
        </p:txBody>
      </p:sp>
      <p:sp>
        <p:nvSpPr>
          <p:cNvPr id="29" name="Pfeil: gebogen 28">
            <a:extLst>
              <a:ext uri="{FF2B5EF4-FFF2-40B4-BE49-F238E27FC236}">
                <a16:creationId xmlns:a16="http://schemas.microsoft.com/office/drawing/2014/main" id="{6B406DB7-1505-BD24-3B2F-8EC6E90892F5}"/>
              </a:ext>
            </a:extLst>
          </p:cNvPr>
          <p:cNvSpPr/>
          <p:nvPr/>
        </p:nvSpPr>
        <p:spPr>
          <a:xfrm>
            <a:off x="4748801" y="1614190"/>
            <a:ext cx="2216798" cy="2217136"/>
          </a:xfrm>
          <a:prstGeom prst="circularArrow">
            <a:avLst>
              <a:gd name="adj1" fmla="val 10980"/>
              <a:gd name="adj2" fmla="val 1142322"/>
              <a:gd name="adj3" fmla="val 4500000"/>
              <a:gd name="adj4" fmla="val 10800000"/>
              <a:gd name="adj5" fmla="val 12500"/>
            </a:avLst>
          </a:prstGeom>
          <a:solidFill>
            <a:srgbClr val="B9D478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0" name="Freihandform: Form 29">
            <a:extLst>
              <a:ext uri="{FF2B5EF4-FFF2-40B4-BE49-F238E27FC236}">
                <a16:creationId xmlns:a16="http://schemas.microsoft.com/office/drawing/2014/main" id="{8A7D919E-27ED-3CE7-1F19-5D756F58BC2A}"/>
              </a:ext>
            </a:extLst>
          </p:cNvPr>
          <p:cNvSpPr/>
          <p:nvPr/>
        </p:nvSpPr>
        <p:spPr>
          <a:xfrm>
            <a:off x="5238786" y="2414643"/>
            <a:ext cx="1231832" cy="615768"/>
          </a:xfrm>
          <a:custGeom>
            <a:avLst/>
            <a:gdLst>
              <a:gd name="connsiteX0" fmla="*/ 0 w 1231832"/>
              <a:gd name="connsiteY0" fmla="*/ 0 h 615768"/>
              <a:gd name="connsiteX1" fmla="*/ 1231832 w 1231832"/>
              <a:gd name="connsiteY1" fmla="*/ 0 h 615768"/>
              <a:gd name="connsiteX2" fmla="*/ 1231832 w 1231832"/>
              <a:gd name="connsiteY2" fmla="*/ 615768 h 615768"/>
              <a:gd name="connsiteX3" fmla="*/ 0 w 1231832"/>
              <a:gd name="connsiteY3" fmla="*/ 615768 h 615768"/>
              <a:gd name="connsiteX4" fmla="*/ 0 w 1231832"/>
              <a:gd name="connsiteY4" fmla="*/ 0 h 615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1832" h="615768">
                <a:moveTo>
                  <a:pt x="0" y="0"/>
                </a:moveTo>
                <a:lnTo>
                  <a:pt x="1231832" y="0"/>
                </a:lnTo>
                <a:lnTo>
                  <a:pt x="1231832" y="615768"/>
                </a:lnTo>
                <a:lnTo>
                  <a:pt x="0" y="61576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955" tIns="20955" rIns="20955" bIns="20955" numCol="1" spcCol="1270" anchor="ctr" anchorCtr="0">
            <a:noAutofit/>
          </a:bodyPr>
          <a:lstStyle/>
          <a:p>
            <a:pPr marL="0" lvl="0" indent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300" kern="1200">
                <a:solidFill>
                  <a:srgbClr val="515151"/>
                </a:solidFill>
              </a:rPr>
              <a:t>Zuerst</a:t>
            </a:r>
          </a:p>
        </p:txBody>
      </p:sp>
      <p:sp>
        <p:nvSpPr>
          <p:cNvPr id="31" name="Form 30">
            <a:extLst>
              <a:ext uri="{FF2B5EF4-FFF2-40B4-BE49-F238E27FC236}">
                <a16:creationId xmlns:a16="http://schemas.microsoft.com/office/drawing/2014/main" id="{A6F65908-419C-C1C3-ED20-23BB3C765BCF}"/>
              </a:ext>
            </a:extLst>
          </p:cNvPr>
          <p:cNvSpPr/>
          <p:nvPr/>
        </p:nvSpPr>
        <p:spPr>
          <a:xfrm>
            <a:off x="4133093" y="2888099"/>
            <a:ext cx="2216798" cy="2217136"/>
          </a:xfrm>
          <a:prstGeom prst="leftCircularArrow">
            <a:avLst>
              <a:gd name="adj1" fmla="val 10980"/>
              <a:gd name="adj2" fmla="val 1142322"/>
              <a:gd name="adj3" fmla="val 6300000"/>
              <a:gd name="adj4" fmla="val 18900000"/>
              <a:gd name="adj5" fmla="val 12500"/>
            </a:avLst>
          </a:prstGeom>
          <a:solidFill>
            <a:srgbClr val="00A5E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2" name="Freihandform: Form 31">
            <a:extLst>
              <a:ext uri="{FF2B5EF4-FFF2-40B4-BE49-F238E27FC236}">
                <a16:creationId xmlns:a16="http://schemas.microsoft.com/office/drawing/2014/main" id="{DD7B40BA-52D3-B9D1-6CDE-BED03D5115F5}"/>
              </a:ext>
            </a:extLst>
          </p:cNvPr>
          <p:cNvSpPr/>
          <p:nvPr/>
        </p:nvSpPr>
        <p:spPr>
          <a:xfrm>
            <a:off x="4625576" y="3695921"/>
            <a:ext cx="1231832" cy="615768"/>
          </a:xfrm>
          <a:custGeom>
            <a:avLst/>
            <a:gdLst>
              <a:gd name="connsiteX0" fmla="*/ 0 w 1231832"/>
              <a:gd name="connsiteY0" fmla="*/ 0 h 615768"/>
              <a:gd name="connsiteX1" fmla="*/ 1231832 w 1231832"/>
              <a:gd name="connsiteY1" fmla="*/ 0 h 615768"/>
              <a:gd name="connsiteX2" fmla="*/ 1231832 w 1231832"/>
              <a:gd name="connsiteY2" fmla="*/ 615768 h 615768"/>
              <a:gd name="connsiteX3" fmla="*/ 0 w 1231832"/>
              <a:gd name="connsiteY3" fmla="*/ 615768 h 615768"/>
              <a:gd name="connsiteX4" fmla="*/ 0 w 1231832"/>
              <a:gd name="connsiteY4" fmla="*/ 0 h 615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1832" h="615768">
                <a:moveTo>
                  <a:pt x="0" y="0"/>
                </a:moveTo>
                <a:lnTo>
                  <a:pt x="1231832" y="0"/>
                </a:lnTo>
                <a:lnTo>
                  <a:pt x="1231832" y="615768"/>
                </a:lnTo>
                <a:lnTo>
                  <a:pt x="0" y="61576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955" tIns="20955" rIns="20955" bIns="20955" numCol="1" spcCol="1270" anchor="ctr" anchorCtr="0">
            <a:noAutofit/>
          </a:bodyPr>
          <a:lstStyle/>
          <a:p>
            <a:pPr marL="0" lvl="0" indent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300" kern="1200">
                <a:solidFill>
                  <a:srgbClr val="515151"/>
                </a:solidFill>
              </a:rPr>
              <a:t>Später</a:t>
            </a:r>
          </a:p>
        </p:txBody>
      </p:sp>
      <p:sp>
        <p:nvSpPr>
          <p:cNvPr id="33" name="Halbbogen 32">
            <a:extLst>
              <a:ext uri="{FF2B5EF4-FFF2-40B4-BE49-F238E27FC236}">
                <a16:creationId xmlns:a16="http://schemas.microsoft.com/office/drawing/2014/main" id="{91EDFDFB-24B7-BCC1-CA32-B5D8700DE2E7}"/>
              </a:ext>
            </a:extLst>
          </p:cNvPr>
          <p:cNvSpPr/>
          <p:nvPr/>
        </p:nvSpPr>
        <p:spPr>
          <a:xfrm>
            <a:off x="4906579" y="4314453"/>
            <a:ext cx="1904573" cy="1905337"/>
          </a:xfrm>
          <a:prstGeom prst="blockArc">
            <a:avLst>
              <a:gd name="adj1" fmla="val 13500000"/>
              <a:gd name="adj2" fmla="val 10800000"/>
              <a:gd name="adj3" fmla="val 12740"/>
            </a:avLst>
          </a:prstGeom>
          <a:solidFill>
            <a:srgbClr val="FF9F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4" name="Freihandform: Form 33">
            <a:extLst>
              <a:ext uri="{FF2B5EF4-FFF2-40B4-BE49-F238E27FC236}">
                <a16:creationId xmlns:a16="http://schemas.microsoft.com/office/drawing/2014/main" id="{397681E1-4E50-08AF-2114-C85446E54765}"/>
              </a:ext>
            </a:extLst>
          </p:cNvPr>
          <p:cNvSpPr/>
          <p:nvPr/>
        </p:nvSpPr>
        <p:spPr>
          <a:xfrm>
            <a:off x="5241701" y="4979042"/>
            <a:ext cx="1231832" cy="615768"/>
          </a:xfrm>
          <a:custGeom>
            <a:avLst/>
            <a:gdLst>
              <a:gd name="connsiteX0" fmla="*/ 0 w 1231832"/>
              <a:gd name="connsiteY0" fmla="*/ 0 h 615768"/>
              <a:gd name="connsiteX1" fmla="*/ 1231832 w 1231832"/>
              <a:gd name="connsiteY1" fmla="*/ 0 h 615768"/>
              <a:gd name="connsiteX2" fmla="*/ 1231832 w 1231832"/>
              <a:gd name="connsiteY2" fmla="*/ 615768 h 615768"/>
              <a:gd name="connsiteX3" fmla="*/ 0 w 1231832"/>
              <a:gd name="connsiteY3" fmla="*/ 615768 h 615768"/>
              <a:gd name="connsiteX4" fmla="*/ 0 w 1231832"/>
              <a:gd name="connsiteY4" fmla="*/ 0 h 615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1832" h="615768">
                <a:moveTo>
                  <a:pt x="0" y="0"/>
                </a:moveTo>
                <a:lnTo>
                  <a:pt x="1231832" y="0"/>
                </a:lnTo>
                <a:lnTo>
                  <a:pt x="1231832" y="615768"/>
                </a:lnTo>
                <a:lnTo>
                  <a:pt x="0" y="61576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955" tIns="20955" rIns="20955" bIns="20955" numCol="1" spcCol="1270" anchor="ctr" anchorCtr="0">
            <a:noAutofit/>
          </a:bodyPr>
          <a:lstStyle/>
          <a:p>
            <a:pPr marL="0" lvl="0" indent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300" kern="1200">
                <a:solidFill>
                  <a:srgbClr val="515151"/>
                </a:solidFill>
              </a:rPr>
              <a:t>Zuletzt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8F0B1836-E8EF-7839-2BDF-0AA3AD17B6CF}"/>
              </a:ext>
            </a:extLst>
          </p:cNvPr>
          <p:cNvSpPr/>
          <p:nvPr/>
        </p:nvSpPr>
        <p:spPr>
          <a:xfrm>
            <a:off x="6603999" y="2184691"/>
            <a:ext cx="2538000" cy="1057385"/>
          </a:xfrm>
          <a:prstGeom prst="roundRect">
            <a:avLst>
              <a:gd name="adj" fmla="val 7667"/>
            </a:avLst>
          </a:prstGeom>
          <a:noFill/>
          <a:ln w="38100">
            <a:solidFill>
              <a:srgbClr val="B9D4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6D282012-509A-A40C-5F4B-D541AC4EAE74}"/>
              </a:ext>
            </a:extLst>
          </p:cNvPr>
          <p:cNvSpPr/>
          <p:nvPr/>
        </p:nvSpPr>
        <p:spPr>
          <a:xfrm>
            <a:off x="1975264" y="3480091"/>
            <a:ext cx="2539309" cy="1057385"/>
          </a:xfrm>
          <a:prstGeom prst="roundRect">
            <a:avLst>
              <a:gd name="adj" fmla="val 7667"/>
            </a:avLst>
          </a:prstGeom>
          <a:noFill/>
          <a:ln w="38100">
            <a:solidFill>
              <a:srgbClr val="00A5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9FBC59A9-9ACA-5FCF-4ECD-32D5440291DA}"/>
              </a:ext>
            </a:extLst>
          </p:cNvPr>
          <p:cNvSpPr/>
          <p:nvPr/>
        </p:nvSpPr>
        <p:spPr>
          <a:xfrm>
            <a:off x="6604000" y="4765552"/>
            <a:ext cx="2538000" cy="1057385"/>
          </a:xfrm>
          <a:prstGeom prst="roundRect">
            <a:avLst>
              <a:gd name="adj" fmla="val 7667"/>
            </a:avLst>
          </a:prstGeom>
          <a:noFill/>
          <a:ln w="38100">
            <a:solidFill>
              <a:srgbClr val="FF9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76022F9-1A9A-4346-8588-3AE203FC0739}"/>
              </a:ext>
            </a:extLst>
          </p:cNvPr>
          <p:cNvSpPr txBox="1"/>
          <p:nvPr/>
        </p:nvSpPr>
        <p:spPr>
          <a:xfrm>
            <a:off x="6832185" y="2251718"/>
            <a:ext cx="2291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>
                <a:solidFill>
                  <a:srgbClr val="515151"/>
                </a:solidFill>
              </a:rPr>
              <a:t>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>
                <a:solidFill>
                  <a:srgbClr val="515151"/>
                </a:solidFill>
              </a:rPr>
              <a:t>Challenge erstellen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>
                <a:solidFill>
                  <a:srgbClr val="515151"/>
                </a:solidFill>
              </a:rPr>
              <a:t>Distanz eintragen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380088F-C36C-EA9E-413A-08ADC5FFC2D4}"/>
              </a:ext>
            </a:extLst>
          </p:cNvPr>
          <p:cNvSpPr txBox="1"/>
          <p:nvPr/>
        </p:nvSpPr>
        <p:spPr>
          <a:xfrm>
            <a:off x="2165349" y="3824117"/>
            <a:ext cx="3130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rgbClr val="515151"/>
                </a:solidFill>
              </a:rPr>
              <a:t>Erweiterte Features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0E66B38-78EC-B01A-AF79-CC764ECA3B30}"/>
              </a:ext>
            </a:extLst>
          </p:cNvPr>
          <p:cNvSpPr txBox="1"/>
          <p:nvPr/>
        </p:nvSpPr>
        <p:spPr>
          <a:xfrm>
            <a:off x="7093846" y="5109578"/>
            <a:ext cx="1777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rgbClr val="515151"/>
                </a:solidFill>
              </a:rPr>
              <a:t>„Nice </a:t>
            </a:r>
            <a:r>
              <a:rPr lang="de-DE" err="1">
                <a:solidFill>
                  <a:srgbClr val="515151"/>
                </a:solidFill>
              </a:rPr>
              <a:t>to</a:t>
            </a:r>
            <a:r>
              <a:rPr lang="de-DE">
                <a:solidFill>
                  <a:srgbClr val="515151"/>
                </a:solidFill>
              </a:rPr>
              <a:t> </a:t>
            </a:r>
            <a:r>
              <a:rPr lang="de-DE" err="1">
                <a:solidFill>
                  <a:srgbClr val="515151"/>
                </a:solidFill>
              </a:rPr>
              <a:t>haves</a:t>
            </a:r>
            <a:r>
              <a:rPr lang="de-DE">
                <a:solidFill>
                  <a:srgbClr val="515151"/>
                </a:solidFill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41678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  <p:bldP spid="34" grpId="0"/>
      <p:bldP spid="22" grpId="0" animBg="1"/>
      <p:bldP spid="23" grpId="0" animBg="1"/>
      <p:bldP spid="24" grpId="0" animBg="1"/>
      <p:bldP spid="25" grpId="0"/>
      <p:bldP spid="26" grpId="0"/>
      <p:bldP spid="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leichschenkliges Dreieck 6">
            <a:extLst>
              <a:ext uri="{FF2B5EF4-FFF2-40B4-BE49-F238E27FC236}">
                <a16:creationId xmlns:a16="http://schemas.microsoft.com/office/drawing/2014/main" id="{2C99E163-3D72-0A14-A8A5-2949D4163D15}"/>
              </a:ext>
            </a:extLst>
          </p:cNvPr>
          <p:cNvSpPr/>
          <p:nvPr/>
        </p:nvSpPr>
        <p:spPr>
          <a:xfrm rot="16200000">
            <a:off x="2457032" y="-124380"/>
            <a:ext cx="6867333" cy="7097423"/>
          </a:xfrm>
          <a:prstGeom prst="triangle">
            <a:avLst>
              <a:gd name="adj" fmla="val 998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F9B5F32-3612-0238-5AAF-45C6188E8AED}"/>
              </a:ext>
            </a:extLst>
          </p:cNvPr>
          <p:cNvGrpSpPr/>
          <p:nvPr/>
        </p:nvGrpSpPr>
        <p:grpSpPr>
          <a:xfrm>
            <a:off x="7371184" y="-9332"/>
            <a:ext cx="4830147" cy="438540"/>
            <a:chOff x="7371184" y="-9332"/>
            <a:chExt cx="4830147" cy="438540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41D31EE5-2219-011E-C483-068D6DB4981C}"/>
                </a:ext>
              </a:extLst>
            </p:cNvPr>
            <p:cNvSpPr/>
            <p:nvPr userDrawn="1"/>
          </p:nvSpPr>
          <p:spPr>
            <a:xfrm>
              <a:off x="7996335" y="-9331"/>
              <a:ext cx="4204996" cy="438539"/>
            </a:xfrm>
            <a:prstGeom prst="rect">
              <a:avLst/>
            </a:prstGeom>
            <a:solidFill>
              <a:srgbClr val="00A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Gleichschenkliges Dreieck 9">
              <a:extLst>
                <a:ext uri="{FF2B5EF4-FFF2-40B4-BE49-F238E27FC236}">
                  <a16:creationId xmlns:a16="http://schemas.microsoft.com/office/drawing/2014/main" id="{5B526B7F-B692-67D6-712A-B70AD66EB1CA}"/>
                </a:ext>
              </a:extLst>
            </p:cNvPr>
            <p:cNvSpPr/>
            <p:nvPr userDrawn="1"/>
          </p:nvSpPr>
          <p:spPr>
            <a:xfrm rot="10800000">
              <a:off x="7371184" y="-9332"/>
              <a:ext cx="625151" cy="438539"/>
            </a:xfrm>
            <a:prstGeom prst="triangle">
              <a:avLst>
                <a:gd name="adj" fmla="val 0"/>
              </a:avLst>
            </a:prstGeom>
            <a:solidFill>
              <a:srgbClr val="00A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14DAD05F-5F3F-684E-16F0-15C968E47E8A}"/>
              </a:ext>
            </a:extLst>
          </p:cNvPr>
          <p:cNvGrpSpPr/>
          <p:nvPr/>
        </p:nvGrpSpPr>
        <p:grpSpPr>
          <a:xfrm>
            <a:off x="9453925" y="425120"/>
            <a:ext cx="2747405" cy="365125"/>
            <a:chOff x="9453925" y="425120"/>
            <a:chExt cx="2747405" cy="365125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03FFA386-2C68-2B74-A810-DF0BFE9C90B7}"/>
                </a:ext>
              </a:extLst>
            </p:cNvPr>
            <p:cNvSpPr/>
            <p:nvPr userDrawn="1"/>
          </p:nvSpPr>
          <p:spPr>
            <a:xfrm>
              <a:off x="9974423" y="425120"/>
              <a:ext cx="2226907" cy="365125"/>
            </a:xfrm>
            <a:prstGeom prst="rect">
              <a:avLst/>
            </a:prstGeom>
            <a:solidFill>
              <a:srgbClr val="FF9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Gleichschenkliges Dreieck 12">
              <a:extLst>
                <a:ext uri="{FF2B5EF4-FFF2-40B4-BE49-F238E27FC236}">
                  <a16:creationId xmlns:a16="http://schemas.microsoft.com/office/drawing/2014/main" id="{B071903E-7870-FBDB-D2C5-AB53C98B43BD}"/>
                </a:ext>
              </a:extLst>
            </p:cNvPr>
            <p:cNvSpPr/>
            <p:nvPr userDrawn="1"/>
          </p:nvSpPr>
          <p:spPr>
            <a:xfrm rot="10800000">
              <a:off x="9453925" y="425120"/>
              <a:ext cx="520496" cy="365124"/>
            </a:xfrm>
            <a:prstGeom prst="triangle">
              <a:avLst>
                <a:gd name="adj" fmla="val 0"/>
              </a:avLst>
            </a:prstGeom>
            <a:solidFill>
              <a:srgbClr val="FF9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FBA4BD9A-5685-3915-6CC3-0CE90B27AD25}"/>
              </a:ext>
            </a:extLst>
          </p:cNvPr>
          <p:cNvGrpSpPr/>
          <p:nvPr/>
        </p:nvGrpSpPr>
        <p:grpSpPr>
          <a:xfrm>
            <a:off x="1308655" y="272719"/>
            <a:ext cx="4240609" cy="2256238"/>
            <a:chOff x="1397119" y="902609"/>
            <a:chExt cx="4240609" cy="2256238"/>
          </a:xfrm>
          <a:solidFill>
            <a:srgbClr val="FF9F00"/>
          </a:solidFill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A856F62B-B6F8-ECC9-4C1F-9C9CEBEC5335}"/>
                </a:ext>
              </a:extLst>
            </p:cNvPr>
            <p:cNvSpPr/>
            <p:nvPr userDrawn="1"/>
          </p:nvSpPr>
          <p:spPr>
            <a:xfrm rot="2640000">
              <a:off x="1397119" y="902609"/>
              <a:ext cx="4240609" cy="5803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Gleichschenkliges Dreieck 15">
              <a:extLst>
                <a:ext uri="{FF2B5EF4-FFF2-40B4-BE49-F238E27FC236}">
                  <a16:creationId xmlns:a16="http://schemas.microsoft.com/office/drawing/2014/main" id="{E02B4118-AEEC-E567-C9A4-8303B7F91834}"/>
                </a:ext>
              </a:extLst>
            </p:cNvPr>
            <p:cNvSpPr/>
            <p:nvPr userDrawn="1"/>
          </p:nvSpPr>
          <p:spPr>
            <a:xfrm rot="8040000">
              <a:off x="4958246" y="2571879"/>
              <a:ext cx="581484" cy="592451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D745B711-6F02-9D1F-1C60-A55752FDA576}"/>
              </a:ext>
            </a:extLst>
          </p:cNvPr>
          <p:cNvGrpSpPr/>
          <p:nvPr/>
        </p:nvGrpSpPr>
        <p:grpSpPr>
          <a:xfrm>
            <a:off x="1397119" y="902609"/>
            <a:ext cx="4240609" cy="2256238"/>
            <a:chOff x="1397119" y="902609"/>
            <a:chExt cx="4240609" cy="2256238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6EDEA053-EFEA-4E68-06ED-698728E308D7}"/>
                </a:ext>
              </a:extLst>
            </p:cNvPr>
            <p:cNvSpPr/>
            <p:nvPr userDrawn="1"/>
          </p:nvSpPr>
          <p:spPr>
            <a:xfrm rot="2640000">
              <a:off x="1397119" y="902609"/>
              <a:ext cx="4240609" cy="580306"/>
            </a:xfrm>
            <a:prstGeom prst="rect">
              <a:avLst/>
            </a:prstGeom>
            <a:solidFill>
              <a:srgbClr val="00A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Gleichschenkliges Dreieck 18">
              <a:extLst>
                <a:ext uri="{FF2B5EF4-FFF2-40B4-BE49-F238E27FC236}">
                  <a16:creationId xmlns:a16="http://schemas.microsoft.com/office/drawing/2014/main" id="{4ADE1927-44D2-0DDF-434B-AD4C962954EA}"/>
                </a:ext>
              </a:extLst>
            </p:cNvPr>
            <p:cNvSpPr/>
            <p:nvPr userDrawn="1"/>
          </p:nvSpPr>
          <p:spPr>
            <a:xfrm rot="8040000">
              <a:off x="4958246" y="2571879"/>
              <a:ext cx="581484" cy="592451"/>
            </a:xfrm>
            <a:prstGeom prst="triangle">
              <a:avLst>
                <a:gd name="adj" fmla="val 0"/>
              </a:avLst>
            </a:prstGeom>
            <a:solidFill>
              <a:srgbClr val="00A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A8D49A29-B373-353C-7628-D902C219D955}"/>
              </a:ext>
            </a:extLst>
          </p:cNvPr>
          <p:cNvGrpSpPr/>
          <p:nvPr/>
        </p:nvGrpSpPr>
        <p:grpSpPr>
          <a:xfrm rot="10800000">
            <a:off x="6384584" y="3963587"/>
            <a:ext cx="4240609" cy="2256238"/>
            <a:chOff x="1397119" y="902609"/>
            <a:chExt cx="4240609" cy="2256238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C9E8624-5320-BFEB-A87B-6137EB6C80C2}"/>
                </a:ext>
              </a:extLst>
            </p:cNvPr>
            <p:cNvSpPr/>
            <p:nvPr userDrawn="1"/>
          </p:nvSpPr>
          <p:spPr>
            <a:xfrm rot="2640000">
              <a:off x="1397119" y="902609"/>
              <a:ext cx="4240609" cy="580306"/>
            </a:xfrm>
            <a:prstGeom prst="rect">
              <a:avLst/>
            </a:prstGeom>
            <a:solidFill>
              <a:srgbClr val="00A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Gleichschenkliges Dreieck 21">
              <a:extLst>
                <a:ext uri="{FF2B5EF4-FFF2-40B4-BE49-F238E27FC236}">
                  <a16:creationId xmlns:a16="http://schemas.microsoft.com/office/drawing/2014/main" id="{D66293BC-67CD-1254-31EC-496F0E3020AF}"/>
                </a:ext>
              </a:extLst>
            </p:cNvPr>
            <p:cNvSpPr/>
            <p:nvPr userDrawn="1"/>
          </p:nvSpPr>
          <p:spPr>
            <a:xfrm rot="8040000">
              <a:off x="4958246" y="2571879"/>
              <a:ext cx="581484" cy="592451"/>
            </a:xfrm>
            <a:prstGeom prst="triangle">
              <a:avLst>
                <a:gd name="adj" fmla="val 0"/>
              </a:avLst>
            </a:prstGeom>
            <a:solidFill>
              <a:srgbClr val="00A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634B04B9-0E0C-D723-61A0-26C7EBF97141}"/>
              </a:ext>
            </a:extLst>
          </p:cNvPr>
          <p:cNvGrpSpPr/>
          <p:nvPr/>
        </p:nvGrpSpPr>
        <p:grpSpPr>
          <a:xfrm rot="10800000">
            <a:off x="7438918" y="4465237"/>
            <a:ext cx="4240609" cy="2256238"/>
            <a:chOff x="1397119" y="902609"/>
            <a:chExt cx="4240609" cy="2256238"/>
          </a:xfrm>
          <a:solidFill>
            <a:srgbClr val="FF9F00"/>
          </a:solidFill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0CAF367A-21D1-A0EE-66B2-FD52FB8E8F50}"/>
                </a:ext>
              </a:extLst>
            </p:cNvPr>
            <p:cNvSpPr/>
            <p:nvPr userDrawn="1"/>
          </p:nvSpPr>
          <p:spPr>
            <a:xfrm rot="2640000">
              <a:off x="1397119" y="902609"/>
              <a:ext cx="4240609" cy="5803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Gleichschenkliges Dreieck 24">
              <a:extLst>
                <a:ext uri="{FF2B5EF4-FFF2-40B4-BE49-F238E27FC236}">
                  <a16:creationId xmlns:a16="http://schemas.microsoft.com/office/drawing/2014/main" id="{C4C2E46C-B564-0CD1-F469-BE2E45587A04}"/>
                </a:ext>
              </a:extLst>
            </p:cNvPr>
            <p:cNvSpPr/>
            <p:nvPr userDrawn="1"/>
          </p:nvSpPr>
          <p:spPr>
            <a:xfrm rot="8040000">
              <a:off x="4958246" y="2571879"/>
              <a:ext cx="581484" cy="592451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6" name="Rechteck 25">
            <a:extLst>
              <a:ext uri="{FF2B5EF4-FFF2-40B4-BE49-F238E27FC236}">
                <a16:creationId xmlns:a16="http://schemas.microsoft.com/office/drawing/2014/main" id="{36904B86-263B-E031-D1B1-2DF5DA23BF84}"/>
              </a:ext>
            </a:extLst>
          </p:cNvPr>
          <p:cNvSpPr/>
          <p:nvPr/>
        </p:nvSpPr>
        <p:spPr>
          <a:xfrm>
            <a:off x="4833934" y="2949608"/>
            <a:ext cx="5986466" cy="1254928"/>
          </a:xfrm>
          <a:prstGeom prst="rect">
            <a:avLst/>
          </a:prstGeom>
          <a:solidFill>
            <a:srgbClr val="FF9F0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>
                <a:solidFill>
                  <a:srgbClr val="515151"/>
                </a:solidFill>
              </a:rPr>
              <a:t>Danke fürs Zuhören</a:t>
            </a:r>
          </a:p>
        </p:txBody>
      </p:sp>
      <p:pic>
        <p:nvPicPr>
          <p:cNvPr id="2" name="Grafik 1" descr="Lächelnde Gesichtskontur Silhouette">
            <a:extLst>
              <a:ext uri="{FF2B5EF4-FFF2-40B4-BE49-F238E27FC236}">
                <a16:creationId xmlns:a16="http://schemas.microsoft.com/office/drawing/2014/main" id="{B7589BAB-65CB-0068-A6ED-862F6460A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76329" y="1655507"/>
            <a:ext cx="3843130" cy="3843130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ADBDE97-FF46-08AC-1F2E-D865295B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348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264F728-1FB6-6DA5-178F-172469E6A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Bildquellen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6A12D9EA-86C2-8C45-4040-0E368ACAB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sz="1400">
                <a:hlinkClick r:id="rId2"/>
              </a:rPr>
              <a:t>https://logos-download.com/wp-content/uploads/2016/09/React_logo_wordmark.png</a:t>
            </a:r>
          </a:p>
          <a:p>
            <a:r>
              <a:rPr lang="de-DE" sz="1400">
                <a:hlinkClick r:id="rId2"/>
              </a:rPr>
              <a:t>https://www.nicepng.com/png/full/31-314820_logo-spring-spring-framework-logo-svg.png</a:t>
            </a:r>
          </a:p>
          <a:p>
            <a:r>
              <a:rPr lang="de-DE" sz="1400">
                <a:hlinkClick r:id="rId2"/>
              </a:rPr>
              <a:t>https://assets.stickpng.com/images/62cdccb0e106734e1ce200aa.png</a:t>
            </a:r>
          </a:p>
          <a:p>
            <a:r>
              <a:rPr lang="de-DE" sz="1400">
                <a:hlinkClick r:id="rId2"/>
              </a:rPr>
              <a:t>https://pretius.com/wp-content/uploads/2023/02/Keycloak.png</a:t>
            </a:r>
          </a:p>
          <a:p>
            <a:r>
              <a:rPr lang="de-DE" sz="1400">
                <a:hlinkClick r:id="rId3"/>
              </a:rPr>
              <a:t>https://www.idalko.com/wp-content/uploads/2019/05/Jira-for-scrum.png</a:t>
            </a:r>
            <a:endParaRPr lang="de-DE" sz="1400"/>
          </a:p>
          <a:p>
            <a:r>
              <a:rPr lang="de-DE" sz="1400">
                <a:hlinkClick r:id="rId4"/>
              </a:rPr>
              <a:t>https://code.visualstudio.com/brand</a:t>
            </a:r>
            <a:endParaRPr lang="de-DE" sz="1400"/>
          </a:p>
          <a:p>
            <a:r>
              <a:rPr lang="de-DE" sz="1400">
                <a:hlinkClick r:id="rId5"/>
              </a:rPr>
              <a:t>https://upload.wikimedia.org/wikipedia/commons/thumb/5/5f/Windows_logo_-_2012.svg/1024px-Windows_logo_-_2012.svg.png</a:t>
            </a:r>
            <a:endParaRPr lang="de-DE" sz="1400"/>
          </a:p>
          <a:p>
            <a:r>
              <a:rPr lang="de-DE" sz="1400">
                <a:hlinkClick r:id="rId6"/>
              </a:rPr>
              <a:t>https://www.docker.com/wp-content/uploads/2022/03/Moby-logo.png</a:t>
            </a:r>
            <a:endParaRPr lang="de-DE" sz="1400"/>
          </a:p>
          <a:p>
            <a:r>
              <a:rPr lang="de-DE" sz="1400">
                <a:hlinkClick r:id="rId2"/>
              </a:rPr>
              <a:t>https://upload.wikimedia.org/wikipedia/commons/thumb/9/9c/IntelliJ_IDEA_Icon.svg/1024px-IntelliJ_IDEA_Icon.svg.png</a:t>
            </a:r>
          </a:p>
          <a:p>
            <a:r>
              <a:rPr lang="de-DE" sz="1400">
                <a:hlinkClick r:id="rId7"/>
              </a:rPr>
              <a:t>https://www.gruender.de/wp-content/uploads/2017/08/projektmanagement-975x488.jpeg</a:t>
            </a:r>
            <a:endParaRPr lang="de-DE" sz="1400"/>
          </a:p>
          <a:p>
            <a:r>
              <a:rPr lang="de-DE" sz="1400">
                <a:hlinkClick r:id="rId8"/>
              </a:rPr>
              <a:t>https://it-berufe.de/_nuxt/image/6d09e6.webp</a:t>
            </a:r>
            <a:endParaRPr lang="de-DE" sz="1400"/>
          </a:p>
          <a:p>
            <a:r>
              <a:rPr lang="de-DE" sz="1400">
                <a:hlinkClick r:id="rId9"/>
              </a:rPr>
              <a:t>https://t3n.de/news/wp-content/uploads/2020/01/Prototyp-Webdesign-Webentwicklung-Shutterstock.jpg</a:t>
            </a:r>
            <a:endParaRPr lang="de-DE" sz="1400"/>
          </a:p>
          <a:p>
            <a:r>
              <a:rPr lang="de-DE" sz="1400">
                <a:hlinkClick r:id="rId10"/>
              </a:rPr>
              <a:t>https://life.pravda.com.ua/images/doc/f/7/f7cdeb3-sport-big.jpg</a:t>
            </a:r>
            <a:endParaRPr lang="de-DE" sz="1400"/>
          </a:p>
          <a:p>
            <a:r>
              <a:rPr lang="de-DE" sz="1400">
                <a:hlinkClick r:id="rId11"/>
              </a:rPr>
              <a:t>https://static.thenounproject.com/png/44251-200.png</a:t>
            </a:r>
            <a:endParaRPr lang="de-DE" sz="1400"/>
          </a:p>
          <a:p>
            <a:r>
              <a:rPr lang="de-DE" sz="1400">
                <a:hlinkClick r:id="rId12"/>
              </a:rPr>
              <a:t>https://buj-verband.de/wp-content/uploads/2022/09/Platzhalter-Frau.png</a:t>
            </a:r>
            <a:endParaRPr lang="de-DE" sz="1400"/>
          </a:p>
          <a:p>
            <a:r>
              <a:rPr lang="de-DE" sz="1400">
                <a:hlinkClick r:id="rId13"/>
              </a:rPr>
              <a:t>https://buj-verband.de/wp-content/uploads/2022/09/Platzhalter-Mann.png</a:t>
            </a:r>
            <a:endParaRPr lang="de-DE" sz="1400"/>
          </a:p>
          <a:p>
            <a:endParaRPr lang="de-DE" sz="1400"/>
          </a:p>
          <a:p>
            <a:endParaRPr lang="de-DE" sz="1400"/>
          </a:p>
          <a:p>
            <a:endParaRPr lang="de-DE" sz="1400"/>
          </a:p>
          <a:p>
            <a:endParaRPr lang="de-DE" sz="1400"/>
          </a:p>
          <a:p>
            <a:endParaRPr lang="de-DE" sz="1400"/>
          </a:p>
          <a:p>
            <a:endParaRPr lang="de-DE" sz="1400"/>
          </a:p>
          <a:p>
            <a:endParaRPr lang="de-DE" sz="1400"/>
          </a:p>
          <a:p>
            <a:endParaRPr lang="de-DE" sz="1400"/>
          </a:p>
          <a:p>
            <a:endParaRPr lang="de-DE" sz="140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75F508-9AAA-3B39-99D7-BE14529E0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0936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Im Haus, Monitor, Bildschirm enthält.&#10;&#10;Automatisch generierte Beschreibung">
            <a:extLst>
              <a:ext uri="{FF2B5EF4-FFF2-40B4-BE49-F238E27FC236}">
                <a16:creationId xmlns:a16="http://schemas.microsoft.com/office/drawing/2014/main" id="{9C98EC71-F0B8-C775-4018-1297E580CC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9"/>
          <a:stretch/>
        </p:blipFill>
        <p:spPr>
          <a:xfrm>
            <a:off x="-1070710" y="-38130"/>
            <a:ext cx="10246460" cy="7006746"/>
          </a:xfrm>
          <a:prstGeom prst="rect">
            <a:avLst/>
          </a:prstGeom>
        </p:spPr>
      </p:pic>
      <p:sp>
        <p:nvSpPr>
          <p:cNvPr id="7" name="Gleichschenkliges Dreieck 6">
            <a:extLst>
              <a:ext uri="{FF2B5EF4-FFF2-40B4-BE49-F238E27FC236}">
                <a16:creationId xmlns:a16="http://schemas.microsoft.com/office/drawing/2014/main" id="{2C99E163-3D72-0A14-A8A5-2949D4163D15}"/>
              </a:ext>
            </a:extLst>
          </p:cNvPr>
          <p:cNvSpPr/>
          <p:nvPr/>
        </p:nvSpPr>
        <p:spPr>
          <a:xfrm rot="16200000">
            <a:off x="2457032" y="-124380"/>
            <a:ext cx="6867333" cy="7097423"/>
          </a:xfrm>
          <a:prstGeom prst="triangle">
            <a:avLst>
              <a:gd name="adj" fmla="val 998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F9B5F32-3612-0238-5AAF-45C6188E8AED}"/>
              </a:ext>
            </a:extLst>
          </p:cNvPr>
          <p:cNvGrpSpPr/>
          <p:nvPr/>
        </p:nvGrpSpPr>
        <p:grpSpPr>
          <a:xfrm>
            <a:off x="7371184" y="-9332"/>
            <a:ext cx="4830147" cy="438540"/>
            <a:chOff x="7371184" y="-9332"/>
            <a:chExt cx="4830147" cy="438540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41D31EE5-2219-011E-C483-068D6DB4981C}"/>
                </a:ext>
              </a:extLst>
            </p:cNvPr>
            <p:cNvSpPr/>
            <p:nvPr userDrawn="1"/>
          </p:nvSpPr>
          <p:spPr>
            <a:xfrm>
              <a:off x="7996335" y="-9331"/>
              <a:ext cx="4204996" cy="438539"/>
            </a:xfrm>
            <a:prstGeom prst="rect">
              <a:avLst/>
            </a:prstGeom>
            <a:solidFill>
              <a:srgbClr val="00A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Gleichschenkliges Dreieck 9">
              <a:extLst>
                <a:ext uri="{FF2B5EF4-FFF2-40B4-BE49-F238E27FC236}">
                  <a16:creationId xmlns:a16="http://schemas.microsoft.com/office/drawing/2014/main" id="{5B526B7F-B692-67D6-712A-B70AD66EB1CA}"/>
                </a:ext>
              </a:extLst>
            </p:cNvPr>
            <p:cNvSpPr/>
            <p:nvPr userDrawn="1"/>
          </p:nvSpPr>
          <p:spPr>
            <a:xfrm rot="10800000">
              <a:off x="7371184" y="-9332"/>
              <a:ext cx="625151" cy="438539"/>
            </a:xfrm>
            <a:prstGeom prst="triangle">
              <a:avLst>
                <a:gd name="adj" fmla="val 0"/>
              </a:avLst>
            </a:prstGeom>
            <a:solidFill>
              <a:srgbClr val="00A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14DAD05F-5F3F-684E-16F0-15C968E47E8A}"/>
              </a:ext>
            </a:extLst>
          </p:cNvPr>
          <p:cNvGrpSpPr/>
          <p:nvPr/>
        </p:nvGrpSpPr>
        <p:grpSpPr>
          <a:xfrm>
            <a:off x="9453925" y="425120"/>
            <a:ext cx="2747405" cy="365125"/>
            <a:chOff x="9453925" y="425120"/>
            <a:chExt cx="2747405" cy="365125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03FFA386-2C68-2B74-A810-DF0BFE9C90B7}"/>
                </a:ext>
              </a:extLst>
            </p:cNvPr>
            <p:cNvSpPr/>
            <p:nvPr userDrawn="1"/>
          </p:nvSpPr>
          <p:spPr>
            <a:xfrm>
              <a:off x="9974423" y="425120"/>
              <a:ext cx="2226907" cy="365125"/>
            </a:xfrm>
            <a:prstGeom prst="rect">
              <a:avLst/>
            </a:prstGeom>
            <a:solidFill>
              <a:srgbClr val="FF9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Gleichschenkliges Dreieck 12">
              <a:extLst>
                <a:ext uri="{FF2B5EF4-FFF2-40B4-BE49-F238E27FC236}">
                  <a16:creationId xmlns:a16="http://schemas.microsoft.com/office/drawing/2014/main" id="{B071903E-7870-FBDB-D2C5-AB53C98B43BD}"/>
                </a:ext>
              </a:extLst>
            </p:cNvPr>
            <p:cNvSpPr/>
            <p:nvPr userDrawn="1"/>
          </p:nvSpPr>
          <p:spPr>
            <a:xfrm rot="10800000">
              <a:off x="9453925" y="425120"/>
              <a:ext cx="520496" cy="365124"/>
            </a:xfrm>
            <a:prstGeom prst="triangle">
              <a:avLst>
                <a:gd name="adj" fmla="val 0"/>
              </a:avLst>
            </a:prstGeom>
            <a:solidFill>
              <a:srgbClr val="FF9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FBA4BD9A-5685-3915-6CC3-0CE90B27AD25}"/>
              </a:ext>
            </a:extLst>
          </p:cNvPr>
          <p:cNvGrpSpPr/>
          <p:nvPr/>
        </p:nvGrpSpPr>
        <p:grpSpPr>
          <a:xfrm>
            <a:off x="1308655" y="272719"/>
            <a:ext cx="4240609" cy="2256238"/>
            <a:chOff x="1397119" y="902609"/>
            <a:chExt cx="4240609" cy="2256238"/>
          </a:xfrm>
          <a:solidFill>
            <a:srgbClr val="FF9F00"/>
          </a:solidFill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A856F62B-B6F8-ECC9-4C1F-9C9CEBEC5335}"/>
                </a:ext>
              </a:extLst>
            </p:cNvPr>
            <p:cNvSpPr/>
            <p:nvPr userDrawn="1"/>
          </p:nvSpPr>
          <p:spPr>
            <a:xfrm rot="2640000">
              <a:off x="1397119" y="902609"/>
              <a:ext cx="4240609" cy="5803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Gleichschenkliges Dreieck 15">
              <a:extLst>
                <a:ext uri="{FF2B5EF4-FFF2-40B4-BE49-F238E27FC236}">
                  <a16:creationId xmlns:a16="http://schemas.microsoft.com/office/drawing/2014/main" id="{E02B4118-AEEC-E567-C9A4-8303B7F91834}"/>
                </a:ext>
              </a:extLst>
            </p:cNvPr>
            <p:cNvSpPr/>
            <p:nvPr userDrawn="1"/>
          </p:nvSpPr>
          <p:spPr>
            <a:xfrm rot="8040000">
              <a:off x="4958246" y="2571879"/>
              <a:ext cx="581484" cy="592451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D745B711-6F02-9D1F-1C60-A55752FDA576}"/>
              </a:ext>
            </a:extLst>
          </p:cNvPr>
          <p:cNvGrpSpPr/>
          <p:nvPr/>
        </p:nvGrpSpPr>
        <p:grpSpPr>
          <a:xfrm>
            <a:off x="1397119" y="902609"/>
            <a:ext cx="4240609" cy="2256238"/>
            <a:chOff x="1397119" y="902609"/>
            <a:chExt cx="4240609" cy="2256238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6EDEA053-EFEA-4E68-06ED-698728E308D7}"/>
                </a:ext>
              </a:extLst>
            </p:cNvPr>
            <p:cNvSpPr/>
            <p:nvPr userDrawn="1"/>
          </p:nvSpPr>
          <p:spPr>
            <a:xfrm rot="2640000">
              <a:off x="1397119" y="902609"/>
              <a:ext cx="4240609" cy="580306"/>
            </a:xfrm>
            <a:prstGeom prst="rect">
              <a:avLst/>
            </a:prstGeom>
            <a:solidFill>
              <a:srgbClr val="00A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Gleichschenkliges Dreieck 18">
              <a:extLst>
                <a:ext uri="{FF2B5EF4-FFF2-40B4-BE49-F238E27FC236}">
                  <a16:creationId xmlns:a16="http://schemas.microsoft.com/office/drawing/2014/main" id="{4ADE1927-44D2-0DDF-434B-AD4C962954EA}"/>
                </a:ext>
              </a:extLst>
            </p:cNvPr>
            <p:cNvSpPr/>
            <p:nvPr userDrawn="1"/>
          </p:nvSpPr>
          <p:spPr>
            <a:xfrm rot="8040000">
              <a:off x="4958246" y="2571879"/>
              <a:ext cx="581484" cy="592451"/>
            </a:xfrm>
            <a:prstGeom prst="triangle">
              <a:avLst>
                <a:gd name="adj" fmla="val 0"/>
              </a:avLst>
            </a:prstGeom>
            <a:solidFill>
              <a:srgbClr val="00A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A8D49A29-B373-353C-7628-D902C219D955}"/>
              </a:ext>
            </a:extLst>
          </p:cNvPr>
          <p:cNvGrpSpPr/>
          <p:nvPr/>
        </p:nvGrpSpPr>
        <p:grpSpPr>
          <a:xfrm rot="10800000">
            <a:off x="6384584" y="3963587"/>
            <a:ext cx="4240609" cy="2256238"/>
            <a:chOff x="1397119" y="902609"/>
            <a:chExt cx="4240609" cy="2256238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C9E8624-5320-BFEB-A87B-6137EB6C80C2}"/>
                </a:ext>
              </a:extLst>
            </p:cNvPr>
            <p:cNvSpPr/>
            <p:nvPr userDrawn="1"/>
          </p:nvSpPr>
          <p:spPr>
            <a:xfrm rot="2640000">
              <a:off x="1397119" y="902609"/>
              <a:ext cx="4240609" cy="580306"/>
            </a:xfrm>
            <a:prstGeom prst="rect">
              <a:avLst/>
            </a:prstGeom>
            <a:solidFill>
              <a:srgbClr val="00A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Gleichschenkliges Dreieck 21">
              <a:extLst>
                <a:ext uri="{FF2B5EF4-FFF2-40B4-BE49-F238E27FC236}">
                  <a16:creationId xmlns:a16="http://schemas.microsoft.com/office/drawing/2014/main" id="{D66293BC-67CD-1254-31EC-496F0E3020AF}"/>
                </a:ext>
              </a:extLst>
            </p:cNvPr>
            <p:cNvSpPr/>
            <p:nvPr userDrawn="1"/>
          </p:nvSpPr>
          <p:spPr>
            <a:xfrm rot="8040000">
              <a:off x="4958246" y="2571879"/>
              <a:ext cx="581484" cy="592451"/>
            </a:xfrm>
            <a:prstGeom prst="triangle">
              <a:avLst>
                <a:gd name="adj" fmla="val 0"/>
              </a:avLst>
            </a:prstGeom>
            <a:solidFill>
              <a:srgbClr val="00A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634B04B9-0E0C-D723-61A0-26C7EBF97141}"/>
              </a:ext>
            </a:extLst>
          </p:cNvPr>
          <p:cNvGrpSpPr/>
          <p:nvPr/>
        </p:nvGrpSpPr>
        <p:grpSpPr>
          <a:xfrm rot="10800000">
            <a:off x="7438918" y="4465237"/>
            <a:ext cx="4240609" cy="2256238"/>
            <a:chOff x="1397119" y="902609"/>
            <a:chExt cx="4240609" cy="2256238"/>
          </a:xfrm>
          <a:solidFill>
            <a:srgbClr val="FF9F00"/>
          </a:solidFill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0CAF367A-21D1-A0EE-66B2-FD52FB8E8F50}"/>
                </a:ext>
              </a:extLst>
            </p:cNvPr>
            <p:cNvSpPr/>
            <p:nvPr userDrawn="1"/>
          </p:nvSpPr>
          <p:spPr>
            <a:xfrm rot="2640000">
              <a:off x="1397119" y="902609"/>
              <a:ext cx="4240609" cy="5803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Gleichschenkliges Dreieck 24">
              <a:extLst>
                <a:ext uri="{FF2B5EF4-FFF2-40B4-BE49-F238E27FC236}">
                  <a16:creationId xmlns:a16="http://schemas.microsoft.com/office/drawing/2014/main" id="{C4C2E46C-B564-0CD1-F469-BE2E45587A04}"/>
                </a:ext>
              </a:extLst>
            </p:cNvPr>
            <p:cNvSpPr/>
            <p:nvPr userDrawn="1"/>
          </p:nvSpPr>
          <p:spPr>
            <a:xfrm rot="8040000">
              <a:off x="4958246" y="2571879"/>
              <a:ext cx="581484" cy="592451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6" name="Rechteck 25">
            <a:extLst>
              <a:ext uri="{FF2B5EF4-FFF2-40B4-BE49-F238E27FC236}">
                <a16:creationId xmlns:a16="http://schemas.microsoft.com/office/drawing/2014/main" id="{36904B86-263B-E031-D1B1-2DF5DA23BF84}"/>
              </a:ext>
            </a:extLst>
          </p:cNvPr>
          <p:cNvSpPr/>
          <p:nvPr/>
        </p:nvSpPr>
        <p:spPr>
          <a:xfrm>
            <a:off x="4833934" y="2949608"/>
            <a:ext cx="5986466" cy="1254928"/>
          </a:xfrm>
          <a:prstGeom prst="rect">
            <a:avLst/>
          </a:prstGeom>
          <a:solidFill>
            <a:srgbClr val="FF9F0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>
                <a:solidFill>
                  <a:srgbClr val="515151"/>
                </a:solidFill>
              </a:rPr>
              <a:t>Einführung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8B2BF8D-7ECD-F446-BD1B-E16E3268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442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leichschenkliges Dreieck 5">
            <a:extLst>
              <a:ext uri="{FF2B5EF4-FFF2-40B4-BE49-F238E27FC236}">
                <a16:creationId xmlns:a16="http://schemas.microsoft.com/office/drawing/2014/main" id="{B87AAB5B-5577-099E-33FB-A287301258EF}"/>
              </a:ext>
            </a:extLst>
          </p:cNvPr>
          <p:cNvSpPr/>
          <p:nvPr/>
        </p:nvSpPr>
        <p:spPr>
          <a:xfrm rot="16200000">
            <a:off x="829092" y="2131115"/>
            <a:ext cx="1303681" cy="735496"/>
          </a:xfrm>
          <a:prstGeom prst="triangle">
            <a:avLst/>
          </a:prstGeom>
          <a:solidFill>
            <a:srgbClr val="FF9F00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12EBBD22-7671-D346-5E22-A67FADACA1C9}"/>
              </a:ext>
            </a:extLst>
          </p:cNvPr>
          <p:cNvSpPr/>
          <p:nvPr/>
        </p:nvSpPr>
        <p:spPr>
          <a:xfrm>
            <a:off x="1699590" y="2032335"/>
            <a:ext cx="6911009" cy="933056"/>
          </a:xfrm>
          <a:prstGeom prst="roundRect">
            <a:avLst/>
          </a:prstGeom>
          <a:solidFill>
            <a:srgbClr val="D7E9F4"/>
          </a:solidFill>
          <a:ln w="28575">
            <a:solidFill>
              <a:srgbClr val="FF9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150ADB-C50E-4167-D67E-809B337FA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89045" y="2115908"/>
            <a:ext cx="6821554" cy="86376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de-DE" b="1"/>
              <a:t>Problem: </a:t>
            </a:r>
            <a:r>
              <a:rPr lang="de-DE" b="1" err="1"/>
              <a:t>doubleSlash</a:t>
            </a:r>
            <a:r>
              <a:rPr lang="de-DE" b="1"/>
              <a:t> betreut 2 Gruppen</a:t>
            </a:r>
          </a:p>
          <a:p>
            <a:pPr marL="0" indent="0">
              <a:buNone/>
            </a:pPr>
            <a:r>
              <a:rPr lang="de-DE" sz="2600"/>
              <a:t>Vergleich mit anderer Gruppe</a:t>
            </a:r>
            <a:endParaRPr lang="de-DE" sz="2600">
              <a:cs typeface="Calibri"/>
            </a:endParaRPr>
          </a:p>
          <a:p>
            <a:endParaRPr lang="de-DE"/>
          </a:p>
          <a:p>
            <a:endParaRPr lang="de-DE"/>
          </a:p>
          <a:p>
            <a:endParaRPr lang="de-DE">
              <a:cs typeface="Calibri" panose="020F0502020204030204"/>
            </a:endParaRPr>
          </a:p>
          <a:p>
            <a:endParaRPr lang="de-DE">
              <a:cs typeface="Calibri" panose="020F0502020204030204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578763A-13E5-E83C-9F59-E0CBCBB88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4</a:t>
            </a:fld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12B5898-C258-CFA9-00A5-13757BE05A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13184" y="898525"/>
            <a:ext cx="8289579" cy="635000"/>
          </a:xfrm>
        </p:spPr>
        <p:txBody>
          <a:bodyPr>
            <a:normAutofit fontScale="90000"/>
          </a:bodyPr>
          <a:lstStyle/>
          <a:p>
            <a:r>
              <a:rPr lang="de-DE" b="1"/>
              <a:t>Thema</a:t>
            </a:r>
          </a:p>
        </p:txBody>
      </p:sp>
      <p:sp>
        <p:nvSpPr>
          <p:cNvPr id="11" name="Gleichschenkliges Dreieck 10">
            <a:extLst>
              <a:ext uri="{FF2B5EF4-FFF2-40B4-BE49-F238E27FC236}">
                <a16:creationId xmlns:a16="http://schemas.microsoft.com/office/drawing/2014/main" id="{ACE08DD0-0243-F018-2B86-C6D4D00D9085}"/>
              </a:ext>
            </a:extLst>
          </p:cNvPr>
          <p:cNvSpPr/>
          <p:nvPr/>
        </p:nvSpPr>
        <p:spPr>
          <a:xfrm rot="16200000">
            <a:off x="829092" y="3621963"/>
            <a:ext cx="1303681" cy="735496"/>
          </a:xfrm>
          <a:prstGeom prst="triangle">
            <a:avLst/>
          </a:prstGeom>
          <a:solidFill>
            <a:srgbClr val="00A5E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5B17C569-AA01-7862-97CE-8360281C2DA5}"/>
              </a:ext>
            </a:extLst>
          </p:cNvPr>
          <p:cNvSpPr/>
          <p:nvPr/>
        </p:nvSpPr>
        <p:spPr>
          <a:xfrm>
            <a:off x="1699590" y="3523183"/>
            <a:ext cx="6911009" cy="933056"/>
          </a:xfrm>
          <a:prstGeom prst="roundRect">
            <a:avLst/>
          </a:prstGeom>
          <a:solidFill>
            <a:srgbClr val="D7E9F4"/>
          </a:solidFill>
          <a:ln w="28575">
            <a:solidFill>
              <a:srgbClr val="00A5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4769DF08-D59F-1FAD-A004-48ABEAF5E6CF}"/>
              </a:ext>
            </a:extLst>
          </p:cNvPr>
          <p:cNvSpPr txBox="1">
            <a:spLocks/>
          </p:cNvSpPr>
          <p:nvPr/>
        </p:nvSpPr>
        <p:spPr>
          <a:xfrm>
            <a:off x="1789045" y="3606756"/>
            <a:ext cx="6821554" cy="86376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51515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51515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1515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1515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1515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/>
              <a:t>Lösung: Anderes Thema</a:t>
            </a:r>
          </a:p>
          <a:p>
            <a:pPr marL="0" indent="0">
              <a:buNone/>
            </a:pPr>
            <a:r>
              <a:rPr lang="de-DE" sz="2600">
                <a:cs typeface="Calibri"/>
              </a:rPr>
              <a:t>Sport Challenge</a:t>
            </a:r>
            <a:endParaRPr lang="de-DE" sz="2600"/>
          </a:p>
          <a:p>
            <a:endParaRPr lang="de-DE"/>
          </a:p>
          <a:p>
            <a:endParaRPr lang="de-DE">
              <a:cs typeface="Calibri" panose="020F0502020204030204"/>
            </a:endParaRPr>
          </a:p>
          <a:p>
            <a:endParaRPr lang="de-DE">
              <a:cs typeface="Calibri" panose="020F0502020204030204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8537E25-A967-D595-3B88-DF46C3BDB13A}"/>
              </a:ext>
            </a:extLst>
          </p:cNvPr>
          <p:cNvSpPr txBox="1"/>
          <p:nvPr/>
        </p:nvSpPr>
        <p:spPr>
          <a:xfrm>
            <a:off x="1252327" y="2261740"/>
            <a:ext cx="506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77D3221-861E-4E41-3A53-B4C707EF8D25}"/>
              </a:ext>
            </a:extLst>
          </p:cNvPr>
          <p:cNvSpPr txBox="1"/>
          <p:nvPr/>
        </p:nvSpPr>
        <p:spPr>
          <a:xfrm>
            <a:off x="1252327" y="3758878"/>
            <a:ext cx="506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08380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Frau, draußen, Person enthält.&#10;&#10;Automatisch generierte Beschreibung">
            <a:extLst>
              <a:ext uri="{FF2B5EF4-FFF2-40B4-BE49-F238E27FC236}">
                <a16:creationId xmlns:a16="http://schemas.microsoft.com/office/drawing/2014/main" id="{F0079F58-2B28-484A-45A8-F791B73766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737"/>
          <a:stretch/>
        </p:blipFill>
        <p:spPr>
          <a:xfrm>
            <a:off x="-353399" y="-33408"/>
            <a:ext cx="6436149" cy="6891406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0C9263-08EF-CF2E-6757-A27CA199D9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>
                <a:cs typeface="Calibri"/>
              </a:rPr>
              <a:t>Teams gegeneinander</a:t>
            </a:r>
          </a:p>
          <a:p>
            <a:r>
              <a:rPr lang="de-DE">
                <a:cs typeface="Calibri"/>
              </a:rPr>
              <a:t>Erfassung der Distanz</a:t>
            </a:r>
          </a:p>
          <a:p>
            <a:r>
              <a:rPr lang="de-DE">
                <a:cs typeface="Calibri"/>
              </a:rPr>
              <a:t>Spende der Gesamtstrecke</a:t>
            </a:r>
          </a:p>
          <a:p>
            <a:r>
              <a:rPr lang="de-DE">
                <a:cs typeface="Calibri"/>
              </a:rPr>
              <a:t>Preis für Gewinnerteam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9E3BC8-DCFE-6A97-5562-0740B6C1F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0FFDBD6-CB1B-D6C7-CDD7-E06DD43A0A7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172200" y="1322072"/>
            <a:ext cx="5215483" cy="652165"/>
          </a:xfrm>
        </p:spPr>
        <p:txBody>
          <a:bodyPr>
            <a:normAutofit fontScale="90000"/>
          </a:bodyPr>
          <a:lstStyle/>
          <a:p>
            <a:r>
              <a:rPr lang="de-DE" b="1"/>
              <a:t>Sport Challenge</a:t>
            </a:r>
          </a:p>
        </p:txBody>
      </p:sp>
      <p:sp>
        <p:nvSpPr>
          <p:cNvPr id="16" name="Gleichschenkliges Dreieck 15">
            <a:extLst>
              <a:ext uri="{FF2B5EF4-FFF2-40B4-BE49-F238E27FC236}">
                <a16:creationId xmlns:a16="http://schemas.microsoft.com/office/drawing/2014/main" id="{F9BE5E19-D4E6-3E78-1118-98B79979F57D}"/>
              </a:ext>
            </a:extLst>
          </p:cNvPr>
          <p:cNvSpPr/>
          <p:nvPr/>
        </p:nvSpPr>
        <p:spPr>
          <a:xfrm rot="16200000">
            <a:off x="824010" y="1592812"/>
            <a:ext cx="6867331" cy="366303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ED933995-93EA-5C03-A731-3C5A7F191B5C}"/>
              </a:ext>
            </a:extLst>
          </p:cNvPr>
          <p:cNvGrpSpPr/>
          <p:nvPr/>
        </p:nvGrpSpPr>
        <p:grpSpPr>
          <a:xfrm>
            <a:off x="2780874" y="-2026260"/>
            <a:ext cx="1311175" cy="4176202"/>
            <a:chOff x="3108642" y="-423354"/>
            <a:chExt cx="1311175" cy="4176202"/>
          </a:xfrm>
          <a:solidFill>
            <a:srgbClr val="00A5E1"/>
          </a:solidFill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012896C3-2292-3D68-0F2E-227383FDF99C}"/>
                </a:ext>
              </a:extLst>
            </p:cNvPr>
            <p:cNvSpPr/>
            <p:nvPr userDrawn="1"/>
          </p:nvSpPr>
          <p:spPr>
            <a:xfrm rot="14520000">
              <a:off x="1767336" y="917952"/>
              <a:ext cx="3260916" cy="5783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Gleichschenkliges Dreieck 18">
              <a:extLst>
                <a:ext uri="{FF2B5EF4-FFF2-40B4-BE49-F238E27FC236}">
                  <a16:creationId xmlns:a16="http://schemas.microsoft.com/office/drawing/2014/main" id="{87160A79-5712-73D7-3B70-085B5507DD60}"/>
                </a:ext>
              </a:extLst>
            </p:cNvPr>
            <p:cNvSpPr/>
            <p:nvPr userDrawn="1"/>
          </p:nvSpPr>
          <p:spPr>
            <a:xfrm rot="16200000">
              <a:off x="3470642" y="2803674"/>
              <a:ext cx="1242815" cy="655534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9E77F51E-D5F2-F258-BAF4-797C24F49F14}"/>
              </a:ext>
            </a:extLst>
          </p:cNvPr>
          <p:cNvGrpSpPr/>
          <p:nvPr/>
        </p:nvGrpSpPr>
        <p:grpSpPr>
          <a:xfrm>
            <a:off x="3108642" y="-423354"/>
            <a:ext cx="1311175" cy="4176202"/>
            <a:chOff x="3108642" y="-423354"/>
            <a:chExt cx="1311175" cy="4176202"/>
          </a:xfrm>
          <a:solidFill>
            <a:srgbClr val="FF9F00"/>
          </a:solidFill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E18F2C17-F855-B536-7003-06E8C53454D2}"/>
                </a:ext>
              </a:extLst>
            </p:cNvPr>
            <p:cNvSpPr/>
            <p:nvPr userDrawn="1"/>
          </p:nvSpPr>
          <p:spPr>
            <a:xfrm rot="14520000">
              <a:off x="1767336" y="917952"/>
              <a:ext cx="3260916" cy="5783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Gleichschenkliges Dreieck 21">
              <a:extLst>
                <a:ext uri="{FF2B5EF4-FFF2-40B4-BE49-F238E27FC236}">
                  <a16:creationId xmlns:a16="http://schemas.microsoft.com/office/drawing/2014/main" id="{EAB863F1-8109-DAA0-838F-9AA0FF72001C}"/>
                </a:ext>
              </a:extLst>
            </p:cNvPr>
            <p:cNvSpPr/>
            <p:nvPr userDrawn="1"/>
          </p:nvSpPr>
          <p:spPr>
            <a:xfrm rot="16200000">
              <a:off x="3470642" y="2803674"/>
              <a:ext cx="1242815" cy="655534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000334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B73323-BE47-CBF1-1728-BAAB86B82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Projekt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CE830FB-0B68-E833-D5A1-5B700A260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6</a:t>
            </a:fld>
            <a:endParaRPr lang="de-DE"/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C7323C94-3B52-A43D-9452-34D25FF840DF}"/>
              </a:ext>
            </a:extLst>
          </p:cNvPr>
          <p:cNvSpPr/>
          <p:nvPr/>
        </p:nvSpPr>
        <p:spPr>
          <a:xfrm>
            <a:off x="2032000" y="1852612"/>
            <a:ext cx="8128000" cy="1597050"/>
          </a:xfrm>
          <a:custGeom>
            <a:avLst/>
            <a:gdLst>
              <a:gd name="connsiteX0" fmla="*/ 0 w 8128000"/>
              <a:gd name="connsiteY0" fmla="*/ 266180 h 1597050"/>
              <a:gd name="connsiteX1" fmla="*/ 266180 w 8128000"/>
              <a:gd name="connsiteY1" fmla="*/ 0 h 1597050"/>
              <a:gd name="connsiteX2" fmla="*/ 7861820 w 8128000"/>
              <a:gd name="connsiteY2" fmla="*/ 0 h 1597050"/>
              <a:gd name="connsiteX3" fmla="*/ 8128000 w 8128000"/>
              <a:gd name="connsiteY3" fmla="*/ 266180 h 1597050"/>
              <a:gd name="connsiteX4" fmla="*/ 8128000 w 8128000"/>
              <a:gd name="connsiteY4" fmla="*/ 1330870 h 1597050"/>
              <a:gd name="connsiteX5" fmla="*/ 7861820 w 8128000"/>
              <a:gd name="connsiteY5" fmla="*/ 1597050 h 1597050"/>
              <a:gd name="connsiteX6" fmla="*/ 266180 w 8128000"/>
              <a:gd name="connsiteY6" fmla="*/ 1597050 h 1597050"/>
              <a:gd name="connsiteX7" fmla="*/ 0 w 8128000"/>
              <a:gd name="connsiteY7" fmla="*/ 1330870 h 1597050"/>
              <a:gd name="connsiteX8" fmla="*/ 0 w 8128000"/>
              <a:gd name="connsiteY8" fmla="*/ 266180 h 159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28000" h="1597050">
                <a:moveTo>
                  <a:pt x="0" y="266180"/>
                </a:moveTo>
                <a:cubicBezTo>
                  <a:pt x="0" y="119173"/>
                  <a:pt x="119173" y="0"/>
                  <a:pt x="266180" y="0"/>
                </a:cubicBezTo>
                <a:lnTo>
                  <a:pt x="7861820" y="0"/>
                </a:lnTo>
                <a:cubicBezTo>
                  <a:pt x="8008827" y="0"/>
                  <a:pt x="8128000" y="119173"/>
                  <a:pt x="8128000" y="266180"/>
                </a:cubicBezTo>
                <a:lnTo>
                  <a:pt x="8128000" y="1330870"/>
                </a:lnTo>
                <a:cubicBezTo>
                  <a:pt x="8128000" y="1477877"/>
                  <a:pt x="8008827" y="1597050"/>
                  <a:pt x="7861820" y="1597050"/>
                </a:cubicBezTo>
                <a:lnTo>
                  <a:pt x="266180" y="1597050"/>
                </a:lnTo>
                <a:cubicBezTo>
                  <a:pt x="119173" y="1597050"/>
                  <a:pt x="0" y="1477877"/>
                  <a:pt x="0" y="1330870"/>
                </a:cubicBezTo>
                <a:lnTo>
                  <a:pt x="0" y="266180"/>
                </a:lnTo>
                <a:close/>
              </a:path>
            </a:pathLst>
          </a:custGeom>
          <a:solidFill>
            <a:srgbClr val="00A5E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0362" tIns="230362" rIns="230362" bIns="230362" numCol="1" spcCol="1270" anchor="ctr" anchorCtr="0">
            <a:noAutofit/>
          </a:bodyPr>
          <a:lstStyle/>
          <a:p>
            <a:pPr marL="0" lvl="0" indent="0" algn="l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4000" kern="1200"/>
              <a:t>Webplattform für die Sport Challenge</a:t>
            </a:r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1A43487B-6CF5-6D90-1B01-12C42648AD80}"/>
              </a:ext>
            </a:extLst>
          </p:cNvPr>
          <p:cNvSpPr/>
          <p:nvPr/>
        </p:nvSpPr>
        <p:spPr>
          <a:xfrm>
            <a:off x="2032000" y="3636862"/>
            <a:ext cx="8128000" cy="1597050"/>
          </a:xfrm>
          <a:custGeom>
            <a:avLst/>
            <a:gdLst>
              <a:gd name="connsiteX0" fmla="*/ 0 w 8128000"/>
              <a:gd name="connsiteY0" fmla="*/ 266180 h 1597050"/>
              <a:gd name="connsiteX1" fmla="*/ 266180 w 8128000"/>
              <a:gd name="connsiteY1" fmla="*/ 0 h 1597050"/>
              <a:gd name="connsiteX2" fmla="*/ 7861820 w 8128000"/>
              <a:gd name="connsiteY2" fmla="*/ 0 h 1597050"/>
              <a:gd name="connsiteX3" fmla="*/ 8128000 w 8128000"/>
              <a:gd name="connsiteY3" fmla="*/ 266180 h 1597050"/>
              <a:gd name="connsiteX4" fmla="*/ 8128000 w 8128000"/>
              <a:gd name="connsiteY4" fmla="*/ 1330870 h 1597050"/>
              <a:gd name="connsiteX5" fmla="*/ 7861820 w 8128000"/>
              <a:gd name="connsiteY5" fmla="*/ 1597050 h 1597050"/>
              <a:gd name="connsiteX6" fmla="*/ 266180 w 8128000"/>
              <a:gd name="connsiteY6" fmla="*/ 1597050 h 1597050"/>
              <a:gd name="connsiteX7" fmla="*/ 0 w 8128000"/>
              <a:gd name="connsiteY7" fmla="*/ 1330870 h 1597050"/>
              <a:gd name="connsiteX8" fmla="*/ 0 w 8128000"/>
              <a:gd name="connsiteY8" fmla="*/ 266180 h 159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28000" h="1597050">
                <a:moveTo>
                  <a:pt x="0" y="266180"/>
                </a:moveTo>
                <a:cubicBezTo>
                  <a:pt x="0" y="119173"/>
                  <a:pt x="119173" y="0"/>
                  <a:pt x="266180" y="0"/>
                </a:cubicBezTo>
                <a:lnTo>
                  <a:pt x="7861820" y="0"/>
                </a:lnTo>
                <a:cubicBezTo>
                  <a:pt x="8008827" y="0"/>
                  <a:pt x="8128000" y="119173"/>
                  <a:pt x="8128000" y="266180"/>
                </a:cubicBezTo>
                <a:lnTo>
                  <a:pt x="8128000" y="1330870"/>
                </a:lnTo>
                <a:cubicBezTo>
                  <a:pt x="8128000" y="1477877"/>
                  <a:pt x="8008827" y="1597050"/>
                  <a:pt x="7861820" y="1597050"/>
                </a:cubicBezTo>
                <a:lnTo>
                  <a:pt x="266180" y="1597050"/>
                </a:lnTo>
                <a:cubicBezTo>
                  <a:pt x="119173" y="1597050"/>
                  <a:pt x="0" y="1477877"/>
                  <a:pt x="0" y="1330870"/>
                </a:cubicBezTo>
                <a:lnTo>
                  <a:pt x="0" y="266180"/>
                </a:lnTo>
                <a:close/>
              </a:path>
            </a:pathLst>
          </a:custGeom>
          <a:solidFill>
            <a:srgbClr val="00A5E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0362" tIns="230362" rIns="230362" bIns="230362" numCol="1" spcCol="1270" anchor="ctr" anchorCtr="0">
            <a:noAutofit/>
          </a:bodyPr>
          <a:lstStyle/>
          <a:p>
            <a:pPr marL="0" lvl="0" indent="0" algn="l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4000" kern="1200"/>
              <a:t>Löst Excel-Tabelle &amp; </a:t>
            </a:r>
            <a:r>
              <a:rPr lang="de-DE" sz="4000" kern="1200" err="1"/>
              <a:t>Confluence</a:t>
            </a:r>
            <a:r>
              <a:rPr lang="de-DE" sz="4000" kern="1200"/>
              <a:t> ab</a:t>
            </a: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D3D5BC05-AAA0-5DBE-7B78-5883A9FAF989}"/>
              </a:ext>
            </a:extLst>
          </p:cNvPr>
          <p:cNvSpPr/>
          <p:nvPr/>
        </p:nvSpPr>
        <p:spPr>
          <a:xfrm>
            <a:off x="2032000" y="5233912"/>
            <a:ext cx="8128000" cy="1076400"/>
          </a:xfrm>
          <a:custGeom>
            <a:avLst/>
            <a:gdLst>
              <a:gd name="connsiteX0" fmla="*/ 0 w 8128000"/>
              <a:gd name="connsiteY0" fmla="*/ 0 h 1076400"/>
              <a:gd name="connsiteX1" fmla="*/ 8128000 w 8128000"/>
              <a:gd name="connsiteY1" fmla="*/ 0 h 1076400"/>
              <a:gd name="connsiteX2" fmla="*/ 8128000 w 8128000"/>
              <a:gd name="connsiteY2" fmla="*/ 1076400 h 1076400"/>
              <a:gd name="connsiteX3" fmla="*/ 0 w 8128000"/>
              <a:gd name="connsiteY3" fmla="*/ 1076400 h 1076400"/>
              <a:gd name="connsiteX4" fmla="*/ 0 w 8128000"/>
              <a:gd name="connsiteY4" fmla="*/ 0 h 10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000" h="1076400">
                <a:moveTo>
                  <a:pt x="0" y="0"/>
                </a:moveTo>
                <a:lnTo>
                  <a:pt x="8128000" y="0"/>
                </a:lnTo>
                <a:lnTo>
                  <a:pt x="8128000" y="1076400"/>
                </a:lnTo>
                <a:lnTo>
                  <a:pt x="0" y="10764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8064" tIns="39370" rIns="220472" bIns="39370" numCol="1" spcCol="1270" anchor="t" anchorCtr="0">
            <a:noAutofit/>
          </a:bodyPr>
          <a:lstStyle/>
          <a:p>
            <a:pPr marL="285750" lvl="1" indent="-285750" algn="l" defTabSz="137795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Tx/>
              <a:buChar char="→"/>
            </a:pPr>
            <a:r>
              <a:rPr lang="de-DE" sz="3100" kern="1200">
                <a:solidFill>
                  <a:srgbClr val="515151"/>
                </a:solidFill>
              </a:rPr>
              <a:t> Zusammenführen mehrerer Plattformen</a:t>
            </a:r>
          </a:p>
        </p:txBody>
      </p:sp>
    </p:spTree>
    <p:extLst>
      <p:ext uri="{BB962C8B-B14F-4D97-AF65-F5344CB8AC3E}">
        <p14:creationId xmlns:p14="http://schemas.microsoft.com/office/powerpoint/2010/main" val="290551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03195A-2F8D-88FB-DE79-7A2377DF6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654" y="887653"/>
            <a:ext cx="10515600" cy="633572"/>
          </a:xfrm>
        </p:spPr>
        <p:txBody>
          <a:bodyPr>
            <a:normAutofit fontScale="90000"/>
          </a:bodyPr>
          <a:lstStyle/>
          <a:p>
            <a:r>
              <a:rPr lang="de-DE"/>
              <a:t>Anforderungen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1C614B1-2785-2C09-27D6-3D00C4039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7</a:t>
            </a:fld>
            <a:endParaRPr lang="de-DE"/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F317A75B-7DF9-4D7B-97E2-B0AE2174BFE9}"/>
              </a:ext>
            </a:extLst>
          </p:cNvPr>
          <p:cNvGrpSpPr/>
          <p:nvPr/>
        </p:nvGrpSpPr>
        <p:grpSpPr>
          <a:xfrm>
            <a:off x="4225023" y="2087470"/>
            <a:ext cx="3764647" cy="3757720"/>
            <a:chOff x="3024758" y="1786975"/>
            <a:chExt cx="3152135" cy="3146335"/>
          </a:xfrm>
        </p:grpSpPr>
        <p:sp>
          <p:nvSpPr>
            <p:cNvPr id="27" name="Rounded Rectangle 1">
              <a:extLst>
                <a:ext uri="{FF2B5EF4-FFF2-40B4-BE49-F238E27FC236}">
                  <a16:creationId xmlns:a16="http://schemas.microsoft.com/office/drawing/2014/main" id="{A2E8216C-7CAD-4D15-9175-EB2136563D33}"/>
                </a:ext>
              </a:extLst>
            </p:cNvPr>
            <p:cNvSpPr/>
            <p:nvPr/>
          </p:nvSpPr>
          <p:spPr>
            <a:xfrm rot="18900000">
              <a:off x="3024758" y="2459374"/>
              <a:ext cx="1303526" cy="1772730"/>
            </a:xfrm>
            <a:custGeom>
              <a:avLst/>
              <a:gdLst/>
              <a:ahLst/>
              <a:cxnLst/>
              <a:rect l="l" t="t" r="r" b="b"/>
              <a:pathLst>
                <a:path w="2232248" h="3035746">
                  <a:moveTo>
                    <a:pt x="1116124" y="0"/>
                  </a:moveTo>
                  <a:cubicBezTo>
                    <a:pt x="1235431" y="0"/>
                    <a:pt x="1332148" y="96717"/>
                    <a:pt x="1332148" y="216024"/>
                  </a:cubicBezTo>
                  <a:cubicBezTo>
                    <a:pt x="1332148" y="302035"/>
                    <a:pt x="1281882" y="376305"/>
                    <a:pt x="1208401" y="409550"/>
                  </a:cubicBezTo>
                  <a:lnTo>
                    <a:pt x="2117377" y="409550"/>
                  </a:lnTo>
                  <a:cubicBezTo>
                    <a:pt x="2180819" y="409550"/>
                    <a:pt x="2232248" y="460979"/>
                    <a:pt x="2232248" y="524421"/>
                  </a:cubicBezTo>
                  <a:lnTo>
                    <a:pt x="2232248" y="1427051"/>
                  </a:lnTo>
                  <a:cubicBezTo>
                    <a:pt x="2198347" y="1358145"/>
                    <a:pt x="2126925" y="1312317"/>
                    <a:pt x="2044799" y="1312317"/>
                  </a:cubicBezTo>
                  <a:cubicBezTo>
                    <a:pt x="1925492" y="1312317"/>
                    <a:pt x="1828775" y="1409034"/>
                    <a:pt x="1828775" y="1528341"/>
                  </a:cubicBezTo>
                  <a:cubicBezTo>
                    <a:pt x="1828775" y="1647648"/>
                    <a:pt x="1925492" y="1744365"/>
                    <a:pt x="2044799" y="1744365"/>
                  </a:cubicBezTo>
                  <a:cubicBezTo>
                    <a:pt x="2126925" y="1744365"/>
                    <a:pt x="2198347" y="1698537"/>
                    <a:pt x="2232248" y="1629631"/>
                  </a:cubicBezTo>
                  <a:lnTo>
                    <a:pt x="2232248" y="2526927"/>
                  </a:lnTo>
                  <a:cubicBezTo>
                    <a:pt x="2232248" y="2590369"/>
                    <a:pt x="2180819" y="2641798"/>
                    <a:pt x="2117377" y="2641798"/>
                  </a:cubicBezTo>
                  <a:lnTo>
                    <a:pt x="1231541" y="2641798"/>
                  </a:lnTo>
                  <a:cubicBezTo>
                    <a:pt x="1292961" y="2676990"/>
                    <a:pt x="1332148" y="2743780"/>
                    <a:pt x="1332148" y="2819722"/>
                  </a:cubicBezTo>
                  <a:cubicBezTo>
                    <a:pt x="1332148" y="2939029"/>
                    <a:pt x="1235431" y="3035746"/>
                    <a:pt x="1116124" y="3035746"/>
                  </a:cubicBezTo>
                  <a:cubicBezTo>
                    <a:pt x="996817" y="3035746"/>
                    <a:pt x="900100" y="2939029"/>
                    <a:pt x="900100" y="2819722"/>
                  </a:cubicBezTo>
                  <a:cubicBezTo>
                    <a:pt x="900100" y="2743780"/>
                    <a:pt x="939287" y="2676990"/>
                    <a:pt x="1000707" y="2641798"/>
                  </a:cubicBezTo>
                  <a:lnTo>
                    <a:pt x="114871" y="2641798"/>
                  </a:lnTo>
                  <a:cubicBezTo>
                    <a:pt x="51429" y="2641798"/>
                    <a:pt x="0" y="2590369"/>
                    <a:pt x="0" y="2526927"/>
                  </a:cubicBezTo>
                  <a:lnTo>
                    <a:pt x="0" y="1632323"/>
                  </a:lnTo>
                  <a:cubicBezTo>
                    <a:pt x="35192" y="1693743"/>
                    <a:pt x="101981" y="1732930"/>
                    <a:pt x="177924" y="1732930"/>
                  </a:cubicBezTo>
                  <a:cubicBezTo>
                    <a:pt x="297231" y="1732930"/>
                    <a:pt x="393948" y="1636213"/>
                    <a:pt x="393948" y="1516906"/>
                  </a:cubicBezTo>
                  <a:cubicBezTo>
                    <a:pt x="393948" y="1397599"/>
                    <a:pt x="297231" y="1300882"/>
                    <a:pt x="177924" y="1300882"/>
                  </a:cubicBezTo>
                  <a:cubicBezTo>
                    <a:pt x="101981" y="1300882"/>
                    <a:pt x="35192" y="1340069"/>
                    <a:pt x="0" y="1401489"/>
                  </a:cubicBezTo>
                  <a:lnTo>
                    <a:pt x="0" y="524421"/>
                  </a:lnTo>
                  <a:cubicBezTo>
                    <a:pt x="0" y="460979"/>
                    <a:pt x="51429" y="409550"/>
                    <a:pt x="114871" y="409550"/>
                  </a:cubicBezTo>
                  <a:lnTo>
                    <a:pt x="1023848" y="409550"/>
                  </a:lnTo>
                  <a:cubicBezTo>
                    <a:pt x="950367" y="376305"/>
                    <a:pt x="900100" y="302035"/>
                    <a:pt x="900100" y="216024"/>
                  </a:cubicBezTo>
                  <a:cubicBezTo>
                    <a:pt x="900100" y="96717"/>
                    <a:pt x="996817" y="0"/>
                    <a:pt x="1116124" y="0"/>
                  </a:cubicBezTo>
                  <a:close/>
                </a:path>
              </a:pathLst>
            </a:custGeom>
            <a:solidFill>
              <a:srgbClr val="FF9F00"/>
            </a:solidFill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1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8" name="Rounded Rectangle 1">
              <a:extLst>
                <a:ext uri="{FF2B5EF4-FFF2-40B4-BE49-F238E27FC236}">
                  <a16:creationId xmlns:a16="http://schemas.microsoft.com/office/drawing/2014/main" id="{A1BADD56-6AC9-435F-B116-B7E4B7023B49}"/>
                </a:ext>
              </a:extLst>
            </p:cNvPr>
            <p:cNvSpPr/>
            <p:nvPr/>
          </p:nvSpPr>
          <p:spPr>
            <a:xfrm rot="13500000">
              <a:off x="3942596" y="1552373"/>
              <a:ext cx="1303526" cy="1772730"/>
            </a:xfrm>
            <a:custGeom>
              <a:avLst/>
              <a:gdLst/>
              <a:ahLst/>
              <a:cxnLst/>
              <a:rect l="l" t="t" r="r" b="b"/>
              <a:pathLst>
                <a:path w="2232248" h="3035746">
                  <a:moveTo>
                    <a:pt x="1116124" y="0"/>
                  </a:moveTo>
                  <a:cubicBezTo>
                    <a:pt x="1235431" y="0"/>
                    <a:pt x="1332148" y="96717"/>
                    <a:pt x="1332148" y="216024"/>
                  </a:cubicBezTo>
                  <a:cubicBezTo>
                    <a:pt x="1332148" y="302035"/>
                    <a:pt x="1281882" y="376305"/>
                    <a:pt x="1208401" y="409550"/>
                  </a:cubicBezTo>
                  <a:lnTo>
                    <a:pt x="2117377" y="409550"/>
                  </a:lnTo>
                  <a:cubicBezTo>
                    <a:pt x="2180819" y="409550"/>
                    <a:pt x="2232248" y="460979"/>
                    <a:pt x="2232248" y="524421"/>
                  </a:cubicBezTo>
                  <a:lnTo>
                    <a:pt x="2232248" y="1427051"/>
                  </a:lnTo>
                  <a:cubicBezTo>
                    <a:pt x="2198347" y="1358145"/>
                    <a:pt x="2126925" y="1312317"/>
                    <a:pt x="2044799" y="1312317"/>
                  </a:cubicBezTo>
                  <a:cubicBezTo>
                    <a:pt x="1925492" y="1312317"/>
                    <a:pt x="1828775" y="1409034"/>
                    <a:pt x="1828775" y="1528341"/>
                  </a:cubicBezTo>
                  <a:cubicBezTo>
                    <a:pt x="1828775" y="1647648"/>
                    <a:pt x="1925492" y="1744365"/>
                    <a:pt x="2044799" y="1744365"/>
                  </a:cubicBezTo>
                  <a:cubicBezTo>
                    <a:pt x="2126925" y="1744365"/>
                    <a:pt x="2198347" y="1698537"/>
                    <a:pt x="2232248" y="1629631"/>
                  </a:cubicBezTo>
                  <a:lnTo>
                    <a:pt x="2232248" y="2526927"/>
                  </a:lnTo>
                  <a:cubicBezTo>
                    <a:pt x="2232248" y="2590369"/>
                    <a:pt x="2180819" y="2641798"/>
                    <a:pt x="2117377" y="2641798"/>
                  </a:cubicBezTo>
                  <a:lnTo>
                    <a:pt x="1231541" y="2641798"/>
                  </a:lnTo>
                  <a:cubicBezTo>
                    <a:pt x="1292961" y="2676990"/>
                    <a:pt x="1332148" y="2743780"/>
                    <a:pt x="1332148" y="2819722"/>
                  </a:cubicBezTo>
                  <a:cubicBezTo>
                    <a:pt x="1332148" y="2939029"/>
                    <a:pt x="1235431" y="3035746"/>
                    <a:pt x="1116124" y="3035746"/>
                  </a:cubicBezTo>
                  <a:cubicBezTo>
                    <a:pt x="996817" y="3035746"/>
                    <a:pt x="900100" y="2939029"/>
                    <a:pt x="900100" y="2819722"/>
                  </a:cubicBezTo>
                  <a:cubicBezTo>
                    <a:pt x="900100" y="2743780"/>
                    <a:pt x="939287" y="2676990"/>
                    <a:pt x="1000707" y="2641798"/>
                  </a:cubicBezTo>
                  <a:lnTo>
                    <a:pt x="114871" y="2641798"/>
                  </a:lnTo>
                  <a:cubicBezTo>
                    <a:pt x="51429" y="2641798"/>
                    <a:pt x="0" y="2590369"/>
                    <a:pt x="0" y="2526927"/>
                  </a:cubicBezTo>
                  <a:lnTo>
                    <a:pt x="0" y="1632323"/>
                  </a:lnTo>
                  <a:cubicBezTo>
                    <a:pt x="35192" y="1693743"/>
                    <a:pt x="101981" y="1732930"/>
                    <a:pt x="177924" y="1732930"/>
                  </a:cubicBezTo>
                  <a:cubicBezTo>
                    <a:pt x="297231" y="1732930"/>
                    <a:pt x="393948" y="1636213"/>
                    <a:pt x="393948" y="1516906"/>
                  </a:cubicBezTo>
                  <a:cubicBezTo>
                    <a:pt x="393948" y="1397599"/>
                    <a:pt x="297231" y="1300882"/>
                    <a:pt x="177924" y="1300882"/>
                  </a:cubicBezTo>
                  <a:cubicBezTo>
                    <a:pt x="101981" y="1300882"/>
                    <a:pt x="35192" y="1340069"/>
                    <a:pt x="0" y="1401489"/>
                  </a:cubicBezTo>
                  <a:lnTo>
                    <a:pt x="0" y="524421"/>
                  </a:lnTo>
                  <a:cubicBezTo>
                    <a:pt x="0" y="460979"/>
                    <a:pt x="51429" y="409550"/>
                    <a:pt x="114871" y="409550"/>
                  </a:cubicBezTo>
                  <a:lnTo>
                    <a:pt x="1023848" y="409550"/>
                  </a:lnTo>
                  <a:cubicBezTo>
                    <a:pt x="950367" y="376305"/>
                    <a:pt x="900100" y="302035"/>
                    <a:pt x="900100" y="216024"/>
                  </a:cubicBezTo>
                  <a:cubicBezTo>
                    <a:pt x="900100" y="96717"/>
                    <a:pt x="996817" y="0"/>
                    <a:pt x="1116124" y="0"/>
                  </a:cubicBezTo>
                  <a:close/>
                </a:path>
              </a:pathLst>
            </a:custGeom>
            <a:solidFill>
              <a:srgbClr val="00A5E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9" name="Rounded Rectangle 1">
              <a:extLst>
                <a:ext uri="{FF2B5EF4-FFF2-40B4-BE49-F238E27FC236}">
                  <a16:creationId xmlns:a16="http://schemas.microsoft.com/office/drawing/2014/main" id="{C85A17D0-AB2A-4ECD-8320-FA9B7715DA5C}"/>
                </a:ext>
              </a:extLst>
            </p:cNvPr>
            <p:cNvSpPr/>
            <p:nvPr/>
          </p:nvSpPr>
          <p:spPr>
            <a:xfrm rot="13500000">
              <a:off x="3942596" y="3395182"/>
              <a:ext cx="1303526" cy="1772730"/>
            </a:xfrm>
            <a:custGeom>
              <a:avLst/>
              <a:gdLst/>
              <a:ahLst/>
              <a:cxnLst/>
              <a:rect l="l" t="t" r="r" b="b"/>
              <a:pathLst>
                <a:path w="2232248" h="3035746">
                  <a:moveTo>
                    <a:pt x="1116124" y="0"/>
                  </a:moveTo>
                  <a:cubicBezTo>
                    <a:pt x="1235431" y="0"/>
                    <a:pt x="1332148" y="96717"/>
                    <a:pt x="1332148" y="216024"/>
                  </a:cubicBezTo>
                  <a:cubicBezTo>
                    <a:pt x="1332148" y="302035"/>
                    <a:pt x="1281882" y="376305"/>
                    <a:pt x="1208401" y="409550"/>
                  </a:cubicBezTo>
                  <a:lnTo>
                    <a:pt x="2117377" y="409550"/>
                  </a:lnTo>
                  <a:cubicBezTo>
                    <a:pt x="2180819" y="409550"/>
                    <a:pt x="2232248" y="460979"/>
                    <a:pt x="2232248" y="524421"/>
                  </a:cubicBezTo>
                  <a:lnTo>
                    <a:pt x="2232248" y="1427051"/>
                  </a:lnTo>
                  <a:cubicBezTo>
                    <a:pt x="2198347" y="1358145"/>
                    <a:pt x="2126925" y="1312317"/>
                    <a:pt x="2044799" y="1312317"/>
                  </a:cubicBezTo>
                  <a:cubicBezTo>
                    <a:pt x="1925492" y="1312317"/>
                    <a:pt x="1828775" y="1409034"/>
                    <a:pt x="1828775" y="1528341"/>
                  </a:cubicBezTo>
                  <a:cubicBezTo>
                    <a:pt x="1828775" y="1647648"/>
                    <a:pt x="1925492" y="1744365"/>
                    <a:pt x="2044799" y="1744365"/>
                  </a:cubicBezTo>
                  <a:cubicBezTo>
                    <a:pt x="2126925" y="1744365"/>
                    <a:pt x="2198347" y="1698537"/>
                    <a:pt x="2232248" y="1629631"/>
                  </a:cubicBezTo>
                  <a:lnTo>
                    <a:pt x="2232248" y="2526927"/>
                  </a:lnTo>
                  <a:cubicBezTo>
                    <a:pt x="2232248" y="2590369"/>
                    <a:pt x="2180819" y="2641798"/>
                    <a:pt x="2117377" y="2641798"/>
                  </a:cubicBezTo>
                  <a:lnTo>
                    <a:pt x="1231541" y="2641798"/>
                  </a:lnTo>
                  <a:cubicBezTo>
                    <a:pt x="1292961" y="2676990"/>
                    <a:pt x="1332148" y="2743780"/>
                    <a:pt x="1332148" y="2819722"/>
                  </a:cubicBezTo>
                  <a:cubicBezTo>
                    <a:pt x="1332148" y="2939029"/>
                    <a:pt x="1235431" y="3035746"/>
                    <a:pt x="1116124" y="3035746"/>
                  </a:cubicBezTo>
                  <a:cubicBezTo>
                    <a:pt x="996817" y="3035746"/>
                    <a:pt x="900100" y="2939029"/>
                    <a:pt x="900100" y="2819722"/>
                  </a:cubicBezTo>
                  <a:cubicBezTo>
                    <a:pt x="900100" y="2743780"/>
                    <a:pt x="939287" y="2676990"/>
                    <a:pt x="1000707" y="2641798"/>
                  </a:cubicBezTo>
                  <a:lnTo>
                    <a:pt x="114871" y="2641798"/>
                  </a:lnTo>
                  <a:cubicBezTo>
                    <a:pt x="51429" y="2641798"/>
                    <a:pt x="0" y="2590369"/>
                    <a:pt x="0" y="2526927"/>
                  </a:cubicBezTo>
                  <a:lnTo>
                    <a:pt x="0" y="1632323"/>
                  </a:lnTo>
                  <a:cubicBezTo>
                    <a:pt x="35192" y="1693743"/>
                    <a:pt x="101981" y="1732930"/>
                    <a:pt x="177924" y="1732930"/>
                  </a:cubicBezTo>
                  <a:cubicBezTo>
                    <a:pt x="297231" y="1732930"/>
                    <a:pt x="393948" y="1636213"/>
                    <a:pt x="393948" y="1516906"/>
                  </a:cubicBezTo>
                  <a:cubicBezTo>
                    <a:pt x="393948" y="1397599"/>
                    <a:pt x="297231" y="1300882"/>
                    <a:pt x="177924" y="1300882"/>
                  </a:cubicBezTo>
                  <a:cubicBezTo>
                    <a:pt x="101981" y="1300882"/>
                    <a:pt x="35192" y="1340069"/>
                    <a:pt x="0" y="1401489"/>
                  </a:cubicBezTo>
                  <a:lnTo>
                    <a:pt x="0" y="524421"/>
                  </a:lnTo>
                  <a:cubicBezTo>
                    <a:pt x="0" y="460979"/>
                    <a:pt x="51429" y="409550"/>
                    <a:pt x="114871" y="409550"/>
                  </a:cubicBezTo>
                  <a:lnTo>
                    <a:pt x="1023848" y="409550"/>
                  </a:lnTo>
                  <a:cubicBezTo>
                    <a:pt x="950367" y="376305"/>
                    <a:pt x="900100" y="302035"/>
                    <a:pt x="900100" y="216024"/>
                  </a:cubicBezTo>
                  <a:cubicBezTo>
                    <a:pt x="900100" y="96717"/>
                    <a:pt x="996817" y="0"/>
                    <a:pt x="1116124" y="0"/>
                  </a:cubicBezTo>
                  <a:close/>
                </a:path>
              </a:pathLst>
            </a:custGeom>
            <a:solidFill>
              <a:srgbClr val="515151"/>
            </a:solidFill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0" name="Rounded Rectangle 1">
              <a:extLst>
                <a:ext uri="{FF2B5EF4-FFF2-40B4-BE49-F238E27FC236}">
                  <a16:creationId xmlns:a16="http://schemas.microsoft.com/office/drawing/2014/main" id="{8D4E4CD4-3CBE-42AF-896E-8F1CBFC14C83}"/>
                </a:ext>
              </a:extLst>
            </p:cNvPr>
            <p:cNvSpPr/>
            <p:nvPr/>
          </p:nvSpPr>
          <p:spPr>
            <a:xfrm rot="8100000">
              <a:off x="4873367" y="2476713"/>
              <a:ext cx="1303526" cy="1772730"/>
            </a:xfrm>
            <a:custGeom>
              <a:avLst/>
              <a:gdLst/>
              <a:ahLst/>
              <a:cxnLst/>
              <a:rect l="l" t="t" r="r" b="b"/>
              <a:pathLst>
                <a:path w="2232248" h="3035746">
                  <a:moveTo>
                    <a:pt x="1116124" y="0"/>
                  </a:moveTo>
                  <a:cubicBezTo>
                    <a:pt x="1235431" y="0"/>
                    <a:pt x="1332148" y="96717"/>
                    <a:pt x="1332148" y="216024"/>
                  </a:cubicBezTo>
                  <a:cubicBezTo>
                    <a:pt x="1332148" y="302035"/>
                    <a:pt x="1281882" y="376305"/>
                    <a:pt x="1208401" y="409550"/>
                  </a:cubicBezTo>
                  <a:lnTo>
                    <a:pt x="2117377" y="409550"/>
                  </a:lnTo>
                  <a:cubicBezTo>
                    <a:pt x="2180819" y="409550"/>
                    <a:pt x="2232248" y="460979"/>
                    <a:pt x="2232248" y="524421"/>
                  </a:cubicBezTo>
                  <a:lnTo>
                    <a:pt x="2232248" y="1427051"/>
                  </a:lnTo>
                  <a:cubicBezTo>
                    <a:pt x="2198347" y="1358145"/>
                    <a:pt x="2126925" y="1312317"/>
                    <a:pt x="2044799" y="1312317"/>
                  </a:cubicBezTo>
                  <a:cubicBezTo>
                    <a:pt x="1925492" y="1312317"/>
                    <a:pt x="1828775" y="1409034"/>
                    <a:pt x="1828775" y="1528341"/>
                  </a:cubicBezTo>
                  <a:cubicBezTo>
                    <a:pt x="1828775" y="1647648"/>
                    <a:pt x="1925492" y="1744365"/>
                    <a:pt x="2044799" y="1744365"/>
                  </a:cubicBezTo>
                  <a:cubicBezTo>
                    <a:pt x="2126925" y="1744365"/>
                    <a:pt x="2198347" y="1698537"/>
                    <a:pt x="2232248" y="1629631"/>
                  </a:cubicBezTo>
                  <a:lnTo>
                    <a:pt x="2232248" y="2526927"/>
                  </a:lnTo>
                  <a:cubicBezTo>
                    <a:pt x="2232248" y="2590369"/>
                    <a:pt x="2180819" y="2641798"/>
                    <a:pt x="2117377" y="2641798"/>
                  </a:cubicBezTo>
                  <a:lnTo>
                    <a:pt x="1231541" y="2641798"/>
                  </a:lnTo>
                  <a:cubicBezTo>
                    <a:pt x="1292961" y="2676990"/>
                    <a:pt x="1332148" y="2743780"/>
                    <a:pt x="1332148" y="2819722"/>
                  </a:cubicBezTo>
                  <a:cubicBezTo>
                    <a:pt x="1332148" y="2939029"/>
                    <a:pt x="1235431" y="3035746"/>
                    <a:pt x="1116124" y="3035746"/>
                  </a:cubicBezTo>
                  <a:cubicBezTo>
                    <a:pt x="996817" y="3035746"/>
                    <a:pt x="900100" y="2939029"/>
                    <a:pt x="900100" y="2819722"/>
                  </a:cubicBezTo>
                  <a:cubicBezTo>
                    <a:pt x="900100" y="2743780"/>
                    <a:pt x="939287" y="2676990"/>
                    <a:pt x="1000707" y="2641798"/>
                  </a:cubicBezTo>
                  <a:lnTo>
                    <a:pt x="114871" y="2641798"/>
                  </a:lnTo>
                  <a:cubicBezTo>
                    <a:pt x="51429" y="2641798"/>
                    <a:pt x="0" y="2590369"/>
                    <a:pt x="0" y="2526927"/>
                  </a:cubicBezTo>
                  <a:lnTo>
                    <a:pt x="0" y="1632323"/>
                  </a:lnTo>
                  <a:cubicBezTo>
                    <a:pt x="35192" y="1693743"/>
                    <a:pt x="101981" y="1732930"/>
                    <a:pt x="177924" y="1732930"/>
                  </a:cubicBezTo>
                  <a:cubicBezTo>
                    <a:pt x="297231" y="1732930"/>
                    <a:pt x="393948" y="1636213"/>
                    <a:pt x="393948" y="1516906"/>
                  </a:cubicBezTo>
                  <a:cubicBezTo>
                    <a:pt x="393948" y="1397599"/>
                    <a:pt x="297231" y="1300882"/>
                    <a:pt x="177924" y="1300882"/>
                  </a:cubicBezTo>
                  <a:cubicBezTo>
                    <a:pt x="101981" y="1300882"/>
                    <a:pt x="35192" y="1340069"/>
                    <a:pt x="0" y="1401489"/>
                  </a:cubicBezTo>
                  <a:lnTo>
                    <a:pt x="0" y="524421"/>
                  </a:lnTo>
                  <a:cubicBezTo>
                    <a:pt x="0" y="460979"/>
                    <a:pt x="51429" y="409550"/>
                    <a:pt x="114871" y="409550"/>
                  </a:cubicBezTo>
                  <a:lnTo>
                    <a:pt x="1023848" y="409550"/>
                  </a:lnTo>
                  <a:cubicBezTo>
                    <a:pt x="950367" y="376305"/>
                    <a:pt x="900100" y="302035"/>
                    <a:pt x="900100" y="216024"/>
                  </a:cubicBezTo>
                  <a:cubicBezTo>
                    <a:pt x="900100" y="96717"/>
                    <a:pt x="996817" y="0"/>
                    <a:pt x="1116124" y="0"/>
                  </a:cubicBezTo>
                  <a:close/>
                </a:path>
              </a:pathLst>
            </a:custGeom>
            <a:solidFill>
              <a:srgbClr val="B9D478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13" name="Elbow Connector 56">
            <a:extLst>
              <a:ext uri="{FF2B5EF4-FFF2-40B4-BE49-F238E27FC236}">
                <a16:creationId xmlns:a16="http://schemas.microsoft.com/office/drawing/2014/main" id="{B06D1377-C5CA-454C-ADFF-252725419B4D}"/>
              </a:ext>
            </a:extLst>
          </p:cNvPr>
          <p:cNvCxnSpPr/>
          <p:nvPr/>
        </p:nvCxnSpPr>
        <p:spPr>
          <a:xfrm rot="16200000" flipH="1">
            <a:off x="7325656" y="4821180"/>
            <a:ext cx="737049" cy="371940"/>
          </a:xfrm>
          <a:prstGeom prst="bentConnector3">
            <a:avLst>
              <a:gd name="adj1" fmla="val 100400"/>
            </a:avLst>
          </a:prstGeom>
          <a:ln w="15875">
            <a:solidFill>
              <a:srgbClr val="B9D478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62">
            <a:extLst>
              <a:ext uri="{FF2B5EF4-FFF2-40B4-BE49-F238E27FC236}">
                <a16:creationId xmlns:a16="http://schemas.microsoft.com/office/drawing/2014/main" id="{5DA76BEC-B147-409B-B331-074F4CB2A2EC}"/>
              </a:ext>
            </a:extLst>
          </p:cNvPr>
          <p:cNvSpPr txBox="1"/>
          <p:nvPr/>
        </p:nvSpPr>
        <p:spPr>
          <a:xfrm>
            <a:off x="745436" y="1755610"/>
            <a:ext cx="33361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de-DE" sz="2800">
                <a:solidFill>
                  <a:srgbClr val="515151"/>
                </a:solidFill>
                <a:cs typeface="Calibri"/>
              </a:rPr>
              <a:t>Erweiterbar</a:t>
            </a:r>
          </a:p>
          <a:p>
            <a:pPr lvl="0" algn="r"/>
            <a:r>
              <a:rPr lang="de-DE" sz="2400">
                <a:solidFill>
                  <a:srgbClr val="515151"/>
                </a:solidFill>
                <a:cs typeface="Calibri"/>
              </a:rPr>
              <a:t>Offene Lizenz</a:t>
            </a:r>
            <a:endParaRPr lang="de-DE" sz="2400">
              <a:solidFill>
                <a:srgbClr val="515151"/>
              </a:solidFill>
            </a:endParaRPr>
          </a:p>
        </p:txBody>
      </p:sp>
      <p:cxnSp>
        <p:nvCxnSpPr>
          <p:cNvPr id="15" name="Elbow Connector 59">
            <a:extLst>
              <a:ext uri="{FF2B5EF4-FFF2-40B4-BE49-F238E27FC236}">
                <a16:creationId xmlns:a16="http://schemas.microsoft.com/office/drawing/2014/main" id="{1275BE36-FEE8-4119-BAAC-6DD2604E7D5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80652" y="2359427"/>
            <a:ext cx="1332575" cy="586607"/>
          </a:xfrm>
          <a:prstGeom prst="bentConnector3">
            <a:avLst>
              <a:gd name="adj1" fmla="val 361"/>
            </a:avLst>
          </a:prstGeom>
          <a:ln w="15875">
            <a:solidFill>
              <a:srgbClr val="FF9F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60">
            <a:extLst>
              <a:ext uri="{FF2B5EF4-FFF2-40B4-BE49-F238E27FC236}">
                <a16:creationId xmlns:a16="http://schemas.microsoft.com/office/drawing/2014/main" id="{510DE0B3-EBB9-4F67-92D8-E04287AD9D4E}"/>
              </a:ext>
            </a:extLst>
          </p:cNvPr>
          <p:cNvCxnSpPr>
            <a:cxnSpLocks/>
          </p:cNvCxnSpPr>
          <p:nvPr/>
        </p:nvCxnSpPr>
        <p:spPr>
          <a:xfrm rot="10800000">
            <a:off x="4104195" y="5025751"/>
            <a:ext cx="1355081" cy="349924"/>
          </a:xfrm>
          <a:prstGeom prst="bentConnector3">
            <a:avLst>
              <a:gd name="adj1" fmla="val 50000"/>
            </a:avLst>
          </a:prstGeom>
          <a:ln w="15875">
            <a:solidFill>
              <a:srgbClr val="51515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60">
            <a:extLst>
              <a:ext uri="{FF2B5EF4-FFF2-40B4-BE49-F238E27FC236}">
                <a16:creationId xmlns:a16="http://schemas.microsoft.com/office/drawing/2014/main" id="{8F9730C6-7141-44DA-A5AD-20885BA23E9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721048" y="2133212"/>
            <a:ext cx="1355081" cy="349924"/>
          </a:xfrm>
          <a:prstGeom prst="bentConnector3">
            <a:avLst>
              <a:gd name="adj1" fmla="val 50000"/>
            </a:avLst>
          </a:prstGeom>
          <a:ln w="15875">
            <a:solidFill>
              <a:srgbClr val="00A5E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fik 33" descr="Webdesign mit einfarbiger Füllung">
            <a:extLst>
              <a:ext uri="{FF2B5EF4-FFF2-40B4-BE49-F238E27FC236}">
                <a16:creationId xmlns:a16="http://schemas.microsoft.com/office/drawing/2014/main" id="{FC952A53-747D-FEA8-317A-7B58DF69C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8068" y="2438689"/>
            <a:ext cx="855864" cy="855864"/>
          </a:xfrm>
          <a:prstGeom prst="rect">
            <a:avLst/>
          </a:prstGeom>
        </p:spPr>
      </p:pic>
      <p:pic>
        <p:nvPicPr>
          <p:cNvPr id="38" name="Grafik 37" descr="Verschieben mit einfarbiger Füllung">
            <a:extLst>
              <a:ext uri="{FF2B5EF4-FFF2-40B4-BE49-F238E27FC236}">
                <a16:creationId xmlns:a16="http://schemas.microsoft.com/office/drawing/2014/main" id="{3F794F50-87BC-137C-8154-289A62C083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700000">
            <a:off x="4382494" y="3344484"/>
            <a:ext cx="1227578" cy="1227578"/>
          </a:xfrm>
          <a:prstGeom prst="rect">
            <a:avLst/>
          </a:prstGeom>
        </p:spPr>
      </p:pic>
      <p:pic>
        <p:nvPicPr>
          <p:cNvPr id="42" name="Grafik 41" descr="Schachtel mit einfarbiger Füllung">
            <a:extLst>
              <a:ext uri="{FF2B5EF4-FFF2-40B4-BE49-F238E27FC236}">
                <a16:creationId xmlns:a16="http://schemas.microsoft.com/office/drawing/2014/main" id="{409E159B-2467-52F5-84E9-9BE9F9AA45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31350" y="3481587"/>
            <a:ext cx="914400" cy="914400"/>
          </a:xfrm>
          <a:prstGeom prst="rect">
            <a:avLst/>
          </a:prstGeom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C1B55F4B-17F5-DB4F-BABA-40B1A49229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059" y="4491289"/>
            <a:ext cx="1005881" cy="1005881"/>
          </a:xfrm>
          <a:prstGeom prst="rect">
            <a:avLst/>
          </a:prstGeom>
        </p:spPr>
      </p:pic>
      <p:sp>
        <p:nvSpPr>
          <p:cNvPr id="45" name="TextBox 62">
            <a:extLst>
              <a:ext uri="{FF2B5EF4-FFF2-40B4-BE49-F238E27FC236}">
                <a16:creationId xmlns:a16="http://schemas.microsoft.com/office/drawing/2014/main" id="{77FEB6B4-BE09-72EE-76FB-DEE71A5AAC7A}"/>
              </a:ext>
            </a:extLst>
          </p:cNvPr>
          <p:cNvSpPr txBox="1"/>
          <p:nvPr/>
        </p:nvSpPr>
        <p:spPr>
          <a:xfrm>
            <a:off x="8254470" y="1861898"/>
            <a:ext cx="33361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DE" sz="2800">
                <a:solidFill>
                  <a:srgbClr val="515151"/>
                </a:solidFill>
                <a:cs typeface="Calibri"/>
              </a:rPr>
              <a:t>Im Browser aufrufbar</a:t>
            </a:r>
          </a:p>
          <a:p>
            <a:pPr lvl="0"/>
            <a:r>
              <a:rPr lang="de-DE" sz="2400">
                <a:solidFill>
                  <a:srgbClr val="515151"/>
                </a:solidFill>
                <a:cs typeface="Calibri"/>
              </a:rPr>
              <a:t>Responsiv</a:t>
            </a:r>
            <a:endParaRPr lang="de-DE" sz="2400">
              <a:solidFill>
                <a:srgbClr val="515151"/>
              </a:solidFill>
            </a:endParaRPr>
          </a:p>
        </p:txBody>
      </p:sp>
      <p:sp>
        <p:nvSpPr>
          <p:cNvPr id="46" name="TextBox 62">
            <a:extLst>
              <a:ext uri="{FF2B5EF4-FFF2-40B4-BE49-F238E27FC236}">
                <a16:creationId xmlns:a16="http://schemas.microsoft.com/office/drawing/2014/main" id="{DDE28C64-B57F-58D9-48ED-2DE4D66290AF}"/>
              </a:ext>
            </a:extLst>
          </p:cNvPr>
          <p:cNvSpPr txBox="1"/>
          <p:nvPr/>
        </p:nvSpPr>
        <p:spPr>
          <a:xfrm>
            <a:off x="8037062" y="5114065"/>
            <a:ext cx="3336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DE" sz="2800" err="1">
                <a:solidFill>
                  <a:srgbClr val="515151"/>
                </a:solidFill>
                <a:cs typeface="Calibri"/>
              </a:rPr>
              <a:t>Containerized</a:t>
            </a:r>
            <a:endParaRPr lang="de-DE" sz="2400">
              <a:solidFill>
                <a:srgbClr val="515151"/>
              </a:solidFill>
            </a:endParaRPr>
          </a:p>
        </p:txBody>
      </p:sp>
      <p:sp>
        <p:nvSpPr>
          <p:cNvPr id="47" name="TextBox 62">
            <a:extLst>
              <a:ext uri="{FF2B5EF4-FFF2-40B4-BE49-F238E27FC236}">
                <a16:creationId xmlns:a16="http://schemas.microsoft.com/office/drawing/2014/main" id="{4E5033F0-01AA-52C2-1B7A-98B32239A21B}"/>
              </a:ext>
            </a:extLst>
          </p:cNvPr>
          <p:cNvSpPr txBox="1"/>
          <p:nvPr/>
        </p:nvSpPr>
        <p:spPr>
          <a:xfrm>
            <a:off x="542761" y="4764141"/>
            <a:ext cx="3336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de-DE" sz="2800">
                <a:solidFill>
                  <a:srgbClr val="515151"/>
                </a:solidFill>
                <a:cs typeface="Calibri"/>
              </a:rPr>
              <a:t>Agil</a:t>
            </a:r>
            <a:endParaRPr lang="de-DE" sz="2400">
              <a:solidFill>
                <a:srgbClr val="5151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76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45" grpId="0"/>
      <p:bldP spid="46" grpId="0"/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9929F4-BB4D-3823-5F6C-E3973CA11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680"/>
            <a:ext cx="10515600" cy="633572"/>
          </a:xfrm>
        </p:spPr>
        <p:txBody>
          <a:bodyPr>
            <a:normAutofit fontScale="90000"/>
          </a:bodyPr>
          <a:lstStyle/>
          <a:p>
            <a:r>
              <a:rPr lang="de-DE"/>
              <a:t>Zielgruppe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3E67848-3853-2FCB-E3CD-2E240090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8</a:t>
            </a:fld>
            <a:endParaRPr lang="de-DE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7D987ECF-6A39-0336-7F9E-89683D075C7F}"/>
              </a:ext>
            </a:extLst>
          </p:cNvPr>
          <p:cNvGrpSpPr/>
          <p:nvPr/>
        </p:nvGrpSpPr>
        <p:grpSpPr>
          <a:xfrm>
            <a:off x="3084443" y="1194524"/>
            <a:ext cx="2908852" cy="4794133"/>
            <a:chOff x="2695574" y="655701"/>
            <a:chExt cx="3248025" cy="5353130"/>
          </a:xfrm>
        </p:grpSpPr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AE39D12A-26C2-FFB0-0EF3-E69DCDF58021}"/>
                </a:ext>
              </a:extLst>
            </p:cNvPr>
            <p:cNvGrpSpPr/>
            <p:nvPr/>
          </p:nvGrpSpPr>
          <p:grpSpPr>
            <a:xfrm>
              <a:off x="3051313" y="2476422"/>
              <a:ext cx="2524539" cy="3532409"/>
              <a:chOff x="3051313" y="2476422"/>
              <a:chExt cx="2524539" cy="3532409"/>
            </a:xfrm>
          </p:grpSpPr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8B1648C1-2181-2F59-4CA3-28982D9F451D}"/>
                  </a:ext>
                </a:extLst>
              </p:cNvPr>
              <p:cNvSpPr/>
              <p:nvPr/>
            </p:nvSpPr>
            <p:spPr>
              <a:xfrm>
                <a:off x="3051313" y="2476422"/>
                <a:ext cx="2524539" cy="2562717"/>
              </a:xfrm>
              <a:prstGeom prst="rect">
                <a:avLst/>
              </a:prstGeom>
              <a:solidFill>
                <a:srgbClr val="D7E9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" name="Rechteck: abgerundete Ecken 5">
                <a:extLst>
                  <a:ext uri="{FF2B5EF4-FFF2-40B4-BE49-F238E27FC236}">
                    <a16:creationId xmlns:a16="http://schemas.microsoft.com/office/drawing/2014/main" id="{45259B3D-750D-D1AF-50F4-B89AE831D37F}"/>
                  </a:ext>
                </a:extLst>
              </p:cNvPr>
              <p:cNvSpPr/>
              <p:nvPr/>
            </p:nvSpPr>
            <p:spPr>
              <a:xfrm rot="2700000">
                <a:off x="3343892" y="4068520"/>
                <a:ext cx="1939383" cy="1941239"/>
              </a:xfrm>
              <a:prstGeom prst="roundRect">
                <a:avLst>
                  <a:gd name="adj" fmla="val 9978"/>
                </a:avLst>
              </a:prstGeom>
              <a:solidFill>
                <a:srgbClr val="00A5E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AD9F28D7-ED9A-3E5E-F2EA-497B8C1A0C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574" y="655701"/>
              <a:ext cx="3248025" cy="3248025"/>
            </a:xfrm>
            <a:prstGeom prst="rect">
              <a:avLst/>
            </a:prstGeom>
          </p:spPr>
        </p:pic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5F11441A-C6B3-196C-03E0-5E777C6B636D}"/>
              </a:ext>
            </a:extLst>
          </p:cNvPr>
          <p:cNvSpPr txBox="1"/>
          <p:nvPr/>
        </p:nvSpPr>
        <p:spPr>
          <a:xfrm>
            <a:off x="3519941" y="4609474"/>
            <a:ext cx="202710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>
                <a:solidFill>
                  <a:schemeClr val="bg1"/>
                </a:solidFill>
              </a:rPr>
              <a:t>Mitarbeiter</a:t>
            </a:r>
          </a:p>
          <a:p>
            <a:pPr algn="ctr"/>
            <a:r>
              <a:rPr lang="de-DE" sz="2000">
                <a:solidFill>
                  <a:schemeClr val="bg1"/>
                </a:solidFill>
              </a:rPr>
              <a:t>der Firma </a:t>
            </a:r>
            <a:r>
              <a:rPr lang="de-DE" sz="2000" err="1">
                <a:solidFill>
                  <a:schemeClr val="bg1"/>
                </a:solidFill>
              </a:rPr>
              <a:t>doubleSlash</a:t>
            </a:r>
            <a:endParaRPr lang="de-DE" sz="2000">
              <a:solidFill>
                <a:schemeClr val="bg1"/>
              </a:solidFill>
            </a:endParaRPr>
          </a:p>
          <a:p>
            <a:endParaRPr lang="de-DE" sz="1200"/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3FE9B141-8302-6DC2-648F-E518755EEB18}"/>
              </a:ext>
            </a:extLst>
          </p:cNvPr>
          <p:cNvGrpSpPr/>
          <p:nvPr/>
        </p:nvGrpSpPr>
        <p:grpSpPr>
          <a:xfrm>
            <a:off x="6105933" y="1178512"/>
            <a:ext cx="2908852" cy="4794133"/>
            <a:chOff x="5640456" y="1215946"/>
            <a:chExt cx="2908852" cy="4794133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FB928958-4883-7702-E627-F6EBFAB9C813}"/>
                </a:ext>
              </a:extLst>
            </p:cNvPr>
            <p:cNvGrpSpPr/>
            <p:nvPr/>
          </p:nvGrpSpPr>
          <p:grpSpPr>
            <a:xfrm>
              <a:off x="5949248" y="2846539"/>
              <a:ext cx="2260916" cy="3163540"/>
              <a:chOff x="3051313" y="2476422"/>
              <a:chExt cx="2524539" cy="3532409"/>
            </a:xfrm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2BBE13E4-E56F-7A45-F5BF-A8219264E524}"/>
                  </a:ext>
                </a:extLst>
              </p:cNvPr>
              <p:cNvSpPr/>
              <p:nvPr/>
            </p:nvSpPr>
            <p:spPr>
              <a:xfrm>
                <a:off x="3051313" y="2476422"/>
                <a:ext cx="2524539" cy="2562717"/>
              </a:xfrm>
              <a:prstGeom prst="rect">
                <a:avLst/>
              </a:prstGeom>
              <a:solidFill>
                <a:srgbClr val="D7E9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Rechteck: abgerundete Ecken 16">
                <a:extLst>
                  <a:ext uri="{FF2B5EF4-FFF2-40B4-BE49-F238E27FC236}">
                    <a16:creationId xmlns:a16="http://schemas.microsoft.com/office/drawing/2014/main" id="{B9EC419E-C1C4-A601-F303-6056ED3C3E97}"/>
                  </a:ext>
                </a:extLst>
              </p:cNvPr>
              <p:cNvSpPr/>
              <p:nvPr/>
            </p:nvSpPr>
            <p:spPr>
              <a:xfrm rot="2700000">
                <a:off x="3343892" y="4068520"/>
                <a:ext cx="1939383" cy="1941239"/>
              </a:xfrm>
              <a:prstGeom prst="roundRect">
                <a:avLst>
                  <a:gd name="adj" fmla="val 9978"/>
                </a:avLst>
              </a:prstGeom>
              <a:solidFill>
                <a:srgbClr val="00A5E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A77DD7E1-B643-315D-8C2F-3150903A8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0456" y="1215946"/>
              <a:ext cx="2908852" cy="2908852"/>
            </a:xfrm>
            <a:prstGeom prst="rect">
              <a:avLst/>
            </a:prstGeom>
          </p:spPr>
        </p:pic>
      </p:grpSp>
      <p:sp>
        <p:nvSpPr>
          <p:cNvPr id="21" name="Textfeld 20">
            <a:extLst>
              <a:ext uri="{FF2B5EF4-FFF2-40B4-BE49-F238E27FC236}">
                <a16:creationId xmlns:a16="http://schemas.microsoft.com/office/drawing/2014/main" id="{5994E0CA-A2CB-B332-445E-4BD8326F3FD8}"/>
              </a:ext>
            </a:extLst>
          </p:cNvPr>
          <p:cNvSpPr txBox="1"/>
          <p:nvPr/>
        </p:nvSpPr>
        <p:spPr>
          <a:xfrm>
            <a:off x="6531632" y="4577374"/>
            <a:ext cx="202710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de-DE" sz="2000">
                <a:solidFill>
                  <a:schemeClr val="bg1"/>
                </a:solidFill>
              </a:rPr>
              <a:t>Mitarbeiter,</a:t>
            </a:r>
          </a:p>
          <a:p>
            <a:pPr lvl="0" algn="ctr"/>
            <a:r>
              <a:rPr lang="de-DE" sz="2000">
                <a:solidFill>
                  <a:schemeClr val="bg1"/>
                </a:solidFill>
              </a:rPr>
              <a:t>die an Sport interessiert</a:t>
            </a:r>
          </a:p>
          <a:p>
            <a:pPr lvl="0" algn="ctr"/>
            <a:r>
              <a:rPr lang="de-DE" sz="2000">
                <a:solidFill>
                  <a:schemeClr val="bg1"/>
                </a:solidFill>
              </a:rPr>
              <a:t>sind</a:t>
            </a:r>
          </a:p>
          <a:p>
            <a:endParaRPr lang="de-DE" sz="1200"/>
          </a:p>
        </p:txBody>
      </p:sp>
    </p:spTree>
    <p:extLst>
      <p:ext uri="{BB962C8B-B14F-4D97-AF65-F5344CB8AC3E}">
        <p14:creationId xmlns:p14="http://schemas.microsoft.com/office/powerpoint/2010/main" val="2088513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1A9030-8E5C-3A70-086D-72EB44107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9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D8002E9-0134-D278-5F86-02FA8D50C6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" t="3048" r="1982" b="2990"/>
          <a:stretch/>
        </p:blipFill>
        <p:spPr>
          <a:xfrm>
            <a:off x="1167773" y="562000"/>
            <a:ext cx="7795424" cy="573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039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0</TotalTime>
  <Words>547</Words>
  <Application>Microsoft Office PowerPoint</Application>
  <PresentationFormat>Breitbild</PresentationFormat>
  <Paragraphs>149</Paragraphs>
  <Slides>23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Helvetica Light</vt:lpstr>
      <vt:lpstr>Arial</vt:lpstr>
      <vt:lpstr>Calibri</vt:lpstr>
      <vt:lpstr>Calibri Light</vt:lpstr>
      <vt:lpstr>Office</vt:lpstr>
      <vt:lpstr>Sport Challenge Projekt</vt:lpstr>
      <vt:lpstr>Überblick</vt:lpstr>
      <vt:lpstr>PowerPoint-Präsentation</vt:lpstr>
      <vt:lpstr>Thema</vt:lpstr>
      <vt:lpstr>Sport Challenge</vt:lpstr>
      <vt:lpstr>Projekt</vt:lpstr>
      <vt:lpstr>Anforderungen</vt:lpstr>
      <vt:lpstr>Zielgruppe</vt:lpstr>
      <vt:lpstr>PowerPoint-Präsentation</vt:lpstr>
      <vt:lpstr>PowerPoint-Präsentation</vt:lpstr>
      <vt:lpstr>Architektur</vt:lpstr>
      <vt:lpstr>Technologien</vt:lpstr>
      <vt:lpstr>Entwicklungsumgebung</vt:lpstr>
      <vt:lpstr>PowerPoint-Präsentation</vt:lpstr>
      <vt:lpstr>Projektorganisation</vt:lpstr>
      <vt:lpstr>Versionsverwaltung</vt:lpstr>
      <vt:lpstr>Risiken</vt:lpstr>
      <vt:lpstr>Aufwandschätzung</vt:lpstr>
      <vt:lpstr>PowerPoint-Präsentation</vt:lpstr>
      <vt:lpstr>PowerPoint-Präsentation</vt:lpstr>
      <vt:lpstr>Die nächsten Sprints</vt:lpstr>
      <vt:lpstr>PowerPoint-Präsentation</vt:lpstr>
      <vt:lpstr>Bildquellen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 Challenge Projekt</dc:title>
  <dc:creator>Jason Patrick Duffy</dc:creator>
  <cp:lastModifiedBy>Jason Duffy</cp:lastModifiedBy>
  <cp:revision>1</cp:revision>
  <dcterms:created xsi:type="dcterms:W3CDTF">2023-04-13T16:19:37Z</dcterms:created>
  <dcterms:modified xsi:type="dcterms:W3CDTF">2023-04-20T08:47:06Z</dcterms:modified>
</cp:coreProperties>
</file>