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70" r:id="rId8"/>
    <p:sldId id="260" r:id="rId9"/>
    <p:sldId id="261" r:id="rId10"/>
    <p:sldId id="266" r:id="rId11"/>
    <p:sldId id="262" r:id="rId12"/>
    <p:sldId id="263" r:id="rId13"/>
    <p:sldId id="264" r:id="rId14"/>
    <p:sldId id="265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5" r:id="rId30"/>
    <p:sldId id="284" r:id="rId31"/>
    <p:sldId id="286" r:id="rId32"/>
    <p:sldId id="287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301" r:id="rId43"/>
    <p:sldId id="302" r:id="rId44"/>
    <p:sldId id="304" r:id="rId45"/>
    <p:sldId id="303" r:id="rId46"/>
    <p:sldId id="300" r:id="rId47"/>
    <p:sldId id="305" r:id="rId48"/>
    <p:sldId id="299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8" r:id="rId61"/>
    <p:sldId id="317" r:id="rId62"/>
    <p:sldId id="319" r:id="rId63"/>
    <p:sldId id="320" r:id="rId64"/>
    <p:sldId id="32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74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6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D0C44D-65D9-46D4-BB5E-33D5C8D4C21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1A59-E2B2-463D-9400-CD25BD7A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7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Code Generation: </a:t>
            </a:r>
            <a:br>
              <a:rPr lang="en-US" sz="5400" dirty="0" smtClean="0"/>
            </a:br>
            <a:r>
              <a:rPr lang="en-US" sz="4400" dirty="0" smtClean="0"/>
              <a:t>An Introduction to Typed EBNF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Tuesday, April 28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algn="ctr"/>
            <a:r>
              <a:rPr lang="en-US" dirty="0" smtClean="0"/>
              <a:t>Jason Young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 Paradigm</a:t>
            </a:r>
          </a:p>
          <a:p>
            <a:r>
              <a:rPr lang="en-US" dirty="0" smtClean="0"/>
              <a:t>Input and Output Elements</a:t>
            </a:r>
          </a:p>
          <a:p>
            <a:r>
              <a:rPr lang="en-US" dirty="0" smtClean="0"/>
              <a:t>Actions Elements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Paradigm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Lazy Instantiation</a:t>
            </a:r>
          </a:p>
          <a:p>
            <a:pPr lvl="1"/>
            <a:r>
              <a:rPr lang="en-US" dirty="0" smtClean="0"/>
              <a:t>Avoids allocating memory for element classes until they are actually used in generated code.</a:t>
            </a:r>
          </a:p>
          <a:p>
            <a:r>
              <a:rPr lang="en-US" dirty="0" smtClean="0"/>
              <a:t>Thread Synchronization</a:t>
            </a:r>
          </a:p>
          <a:p>
            <a:pPr lvl="1"/>
            <a:r>
              <a:rPr lang="en-US" dirty="0" smtClean="0"/>
              <a:t>Lock a synchronization mechanism (</a:t>
            </a:r>
            <a:r>
              <a:rPr lang="en-US" dirty="0" err="1" smtClean="0"/>
              <a:t>mutex</a:t>
            </a:r>
            <a:r>
              <a:rPr lang="en-US" dirty="0" smtClean="0"/>
              <a:t>) in the getter function as it returns a static singleton object.</a:t>
            </a:r>
          </a:p>
          <a:p>
            <a:r>
              <a:rPr lang="en-US" dirty="0" smtClean="0"/>
              <a:t>Instance Control</a:t>
            </a:r>
          </a:p>
          <a:p>
            <a:pPr lvl="1"/>
            <a:r>
              <a:rPr lang="en-US" dirty="0" smtClean="0"/>
              <a:t>Prevents other objects from instantiating their own copies of the singleton, ensuring that all objects access the same instance.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/>
              <a:t>Control over instantiation gives singletons flexibility to control how it interacts with other objects in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29543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(I/O)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Supported methods for performing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Requests input from user as needed for configuration and/or interaction as needed.</a:t>
            </a:r>
          </a:p>
          <a:p>
            <a:r>
              <a:rPr lang="en-US" dirty="0" smtClean="0"/>
              <a:t>The “AS” keyword</a:t>
            </a:r>
          </a:p>
          <a:p>
            <a:pPr lvl="1"/>
            <a:r>
              <a:rPr lang="en-US" dirty="0" smtClean="0"/>
              <a:t>Indicates I/O should occur using the same mechanism employed by a given I/O element.</a:t>
            </a:r>
          </a:p>
          <a:p>
            <a:pPr lvl="1"/>
            <a:r>
              <a:rPr lang="en-US" dirty="0" smtClean="0"/>
              <a:t>More efficient because it causes the code generator to generate one object instead of two.</a:t>
            </a:r>
          </a:p>
          <a:p>
            <a:pPr lvl="1"/>
            <a:r>
              <a:rPr lang="en-US" dirty="0" smtClean="0"/>
              <a:t>Example: send and receive on same UDP socket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 to C++ functions</a:t>
            </a:r>
          </a:p>
          <a:p>
            <a:pPr lvl="1"/>
            <a:r>
              <a:rPr lang="en-US" dirty="0" smtClean="0"/>
              <a:t>Can accept parameters</a:t>
            </a:r>
          </a:p>
          <a:p>
            <a:pPr lvl="1"/>
            <a:r>
              <a:rPr lang="en-US" dirty="0" smtClean="0"/>
              <a:t>Can contain multiple instructions</a:t>
            </a:r>
          </a:p>
          <a:p>
            <a:r>
              <a:rPr lang="en-US" dirty="0" smtClean="0"/>
              <a:t>Essentially a C++ code block with a few important differences</a:t>
            </a:r>
          </a:p>
          <a:p>
            <a:pPr lvl="1"/>
            <a:r>
              <a:rPr lang="en-US" dirty="0" smtClean="0"/>
              <a:t>Loose parsing requirements in the TEBNF code generation tool in order to permit the C++ compiler to catch complex errors.</a:t>
            </a:r>
          </a:p>
          <a:p>
            <a:pPr lvl="1"/>
            <a:r>
              <a:rPr lang="en-US" dirty="0" smtClean="0"/>
              <a:t>Allows direct references to TEBNF elements and </a:t>
            </a:r>
            <a:r>
              <a:rPr lang="en-US" dirty="0" err="1" smtClean="0"/>
              <a:t>subelements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Cannot return values—maintains clarity when used in state tables since they are not intended to be used as the input or condition of a state.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Generates </a:t>
            </a:r>
            <a:r>
              <a:rPr lang="en-US" dirty="0"/>
              <a:t>the lexical </a:t>
            </a:r>
            <a:r>
              <a:rPr lang="en-US" dirty="0" smtClean="0"/>
              <a:t>analysis</a:t>
            </a:r>
            <a:r>
              <a:rPr lang="en-US" dirty="0"/>
              <a:t>, parsing, and actions code of a basic console application using a single TEBNF </a:t>
            </a:r>
            <a:r>
              <a:rPr lang="en-US" dirty="0" smtClean="0"/>
              <a:t>grammar as input</a:t>
            </a:r>
          </a:p>
          <a:p>
            <a:r>
              <a:rPr lang="en-US" dirty="0" smtClean="0"/>
              <a:t>Outputs a set of classes that:</a:t>
            </a:r>
          </a:p>
          <a:p>
            <a:pPr lvl="1"/>
            <a:r>
              <a:rPr lang="en-US" dirty="0"/>
              <a:t>Accept input data through console, le, or UDP/IP.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set of functions that </a:t>
            </a:r>
            <a:r>
              <a:rPr lang="en-US" dirty="0" err="1"/>
              <a:t>unmarshal</a:t>
            </a:r>
            <a:r>
              <a:rPr lang="en-US" dirty="0"/>
              <a:t> raw data into human-readable types </a:t>
            </a:r>
            <a:r>
              <a:rPr lang="en-US" dirty="0" smtClean="0"/>
              <a:t>such as </a:t>
            </a:r>
            <a:r>
              <a:rPr lang="en-US" dirty="0"/>
              <a:t>numbers and strings, and can marshal it back into its original form.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these </a:t>
            </a:r>
            <a:r>
              <a:rPr lang="en-US" dirty="0" err="1"/>
              <a:t>unmarshal</a:t>
            </a:r>
            <a:r>
              <a:rPr lang="en-US" dirty="0"/>
              <a:t> functions to match input data to pattern(s) </a:t>
            </a:r>
            <a:r>
              <a:rPr lang="en-US" dirty="0" smtClean="0"/>
              <a:t>specified </a:t>
            </a:r>
            <a:r>
              <a:rPr lang="en-US" dirty="0"/>
              <a:t>in </a:t>
            </a:r>
            <a:r>
              <a:rPr lang="en-US" dirty="0" smtClean="0"/>
              <a:t>the grammar </a:t>
            </a:r>
            <a:r>
              <a:rPr lang="en-US" dirty="0"/>
              <a:t>and convert them to human-readable values.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one or more state machines with each on its own thread to receive data </a:t>
            </a:r>
            <a:r>
              <a:rPr lang="en-US" dirty="0" smtClean="0"/>
              <a:t>through input </a:t>
            </a:r>
            <a:r>
              <a:rPr lang="en-US" dirty="0"/>
              <a:t>methods described in the grammar. As input data arrives, the state </a:t>
            </a:r>
            <a:r>
              <a:rPr lang="en-US" dirty="0" smtClean="0"/>
              <a:t>machine finds </a:t>
            </a:r>
            <a:r>
              <a:rPr lang="en-US" dirty="0"/>
              <a:t>matches to grammar patterns and executes actions that produce the </a:t>
            </a:r>
            <a:r>
              <a:rPr lang="en-US" dirty="0" smtClean="0"/>
              <a:t>desired output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a console-based user interface that prompts for input as needed and </a:t>
            </a:r>
            <a:r>
              <a:rPr lang="en-US" dirty="0" smtClean="0"/>
              <a:t>provides status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4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Tool</a:t>
            </a:r>
          </a:p>
        </p:txBody>
      </p:sp>
    </p:spTree>
    <p:extLst>
      <p:ext uri="{BB962C8B-B14F-4D97-AF65-F5344CB8AC3E}">
        <p14:creationId xmlns:p14="http://schemas.microsoft.com/office/powerpoint/2010/main" val="20874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86" y="1175657"/>
            <a:ext cx="2495421" cy="839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911"/>
          </a:xfrm>
        </p:spPr>
        <p:txBody>
          <a:bodyPr/>
          <a:lstStyle/>
          <a:p>
            <a:r>
              <a:rPr lang="en-US" dirty="0" smtClean="0"/>
              <a:t>Stage 1: Read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033" y="2052918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Tool is a console application that accepts three arguments: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path of the </a:t>
            </a:r>
            <a:r>
              <a:rPr lang="en-US" dirty="0" smtClean="0"/>
              <a:t>file </a:t>
            </a:r>
            <a:r>
              <a:rPr lang="en-US" dirty="0"/>
              <a:t>containing a TEBNF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path </a:t>
            </a:r>
            <a:r>
              <a:rPr lang="en-US" dirty="0" smtClean="0"/>
              <a:t>of directory </a:t>
            </a:r>
            <a:r>
              <a:rPr lang="en-US" dirty="0"/>
              <a:t>where the tool will write generated code,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name to give to the </a:t>
            </a:r>
            <a:r>
              <a:rPr lang="en-US" dirty="0" smtClean="0"/>
              <a:t>generated application.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7168" y="2237013"/>
            <a:ext cx="2506843" cy="868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TEBNF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7042" y="2052918"/>
            <a:ext cx="8946541" cy="4195481"/>
          </a:xfrm>
        </p:spPr>
        <p:txBody>
          <a:bodyPr/>
          <a:lstStyle/>
          <a:p>
            <a:r>
              <a:rPr lang="en-US" dirty="0" smtClean="0"/>
              <a:t>Grammar is scanned </a:t>
            </a:r>
            <a:r>
              <a:rPr lang="en-US" dirty="0"/>
              <a:t>to </a:t>
            </a:r>
            <a:r>
              <a:rPr lang="en-US" dirty="0" smtClean="0"/>
              <a:t>generate a list </a:t>
            </a:r>
            <a:r>
              <a:rPr lang="en-US" dirty="0"/>
              <a:t>of </a:t>
            </a:r>
            <a:r>
              <a:rPr lang="en-US" dirty="0" smtClean="0"/>
              <a:t>tokens.</a:t>
            </a:r>
          </a:p>
          <a:p>
            <a:r>
              <a:rPr lang="en-US" dirty="0" smtClean="0"/>
              <a:t>Tokens have some metadata </a:t>
            </a:r>
            <a:r>
              <a:rPr lang="en-US" dirty="0"/>
              <a:t>attached </a:t>
            </a:r>
            <a:r>
              <a:rPr lang="en-US" dirty="0" smtClean="0"/>
              <a:t>as needed.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948" y="3338139"/>
            <a:ext cx="2673303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en-US" dirty="0" smtClean="0"/>
              <a:t>Stage 3: TEBNF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 smtClean="0"/>
              <a:t>Syntactically </a:t>
            </a:r>
            <a:r>
              <a:rPr lang="en-US" dirty="0"/>
              <a:t>analyzes </a:t>
            </a:r>
            <a:r>
              <a:rPr lang="en-US" dirty="0" smtClean="0"/>
              <a:t>tokens </a:t>
            </a:r>
            <a:r>
              <a:rPr lang="en-US" dirty="0"/>
              <a:t>using a recursive descent algorithm</a:t>
            </a:r>
            <a:r>
              <a:rPr lang="en-US" dirty="0" smtClean="0"/>
              <a:t>.</a:t>
            </a:r>
          </a:p>
          <a:p>
            <a:r>
              <a:rPr lang="en-US" dirty="0"/>
              <a:t>A pointer to each element discovered by the </a:t>
            </a:r>
            <a:r>
              <a:rPr lang="en-US" dirty="0" smtClean="0"/>
              <a:t>parser is added </a:t>
            </a:r>
            <a:r>
              <a:rPr lang="en-US" dirty="0"/>
              <a:t>to a </a:t>
            </a:r>
            <a:r>
              <a:rPr lang="en-US" dirty="0" smtClean="0"/>
              <a:t>parse table </a:t>
            </a:r>
            <a:r>
              <a:rPr lang="en-US" dirty="0"/>
              <a:t>for quick look up and inserted into a parse tree.</a:t>
            </a:r>
          </a:p>
          <a:p>
            <a:r>
              <a:rPr lang="en-US" dirty="0" err="1" smtClean="0"/>
              <a:t>Subelements</a:t>
            </a:r>
            <a:r>
              <a:rPr lang="en-US" dirty="0" smtClean="0"/>
              <a:t> discovered </a:t>
            </a:r>
            <a:r>
              <a:rPr lang="en-US" dirty="0"/>
              <a:t>during this parsing stage are added to their parent elements and </a:t>
            </a:r>
            <a:r>
              <a:rPr lang="en-US" dirty="0" err="1"/>
              <a:t>subelements</a:t>
            </a:r>
            <a:r>
              <a:rPr lang="en-US" dirty="0"/>
              <a:t> </a:t>
            </a:r>
            <a:r>
              <a:rPr lang="en-US" dirty="0" smtClean="0"/>
              <a:t>as they </a:t>
            </a:r>
            <a:r>
              <a:rPr lang="en-US" dirty="0"/>
              <a:t>are found in the parse </a:t>
            </a:r>
            <a:r>
              <a:rPr lang="en-US" dirty="0" smtClean="0"/>
              <a:t>table </a:t>
            </a:r>
            <a:r>
              <a:rPr lang="en-US" dirty="0"/>
              <a:t>and parse tree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4: TEBNF Resolver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704" y="2052918"/>
            <a:ext cx="8946541" cy="4195481"/>
          </a:xfrm>
        </p:spPr>
        <p:txBody>
          <a:bodyPr/>
          <a:lstStyle/>
          <a:p>
            <a:r>
              <a:rPr lang="en-US" dirty="0"/>
              <a:t>TEBNF Resolver </a:t>
            </a:r>
            <a:r>
              <a:rPr lang="en-US" dirty="0" smtClean="0"/>
              <a:t>traverses </a:t>
            </a:r>
            <a:r>
              <a:rPr lang="en-US" dirty="0"/>
              <a:t>the tree to is furthest </a:t>
            </a:r>
            <a:r>
              <a:rPr lang="en-US" dirty="0" smtClean="0"/>
              <a:t>extent.</a:t>
            </a:r>
          </a:p>
          <a:p>
            <a:r>
              <a:rPr lang="en-US" dirty="0" smtClean="0"/>
              <a:t>Resolving means to simplify or break down </a:t>
            </a:r>
            <a:r>
              <a:rPr lang="en-US" dirty="0" err="1"/>
              <a:t>subelements</a:t>
            </a:r>
            <a:r>
              <a:rPr lang="en-US" dirty="0"/>
              <a:t> into types or literal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3498" y="4410641"/>
            <a:ext cx="2504104" cy="848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7" y="4030633"/>
            <a:ext cx="2490514" cy="1291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/>
              <a:t>the software development process by generating </a:t>
            </a:r>
            <a:r>
              <a:rPr lang="en-US" dirty="0" smtClean="0"/>
              <a:t>well-organized code</a:t>
            </a:r>
          </a:p>
          <a:p>
            <a:r>
              <a:rPr lang="en-US" dirty="0" smtClean="0"/>
              <a:t>Reduce </a:t>
            </a:r>
            <a:r>
              <a:rPr lang="en-US" dirty="0"/>
              <a:t>implementation errors and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3017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330" y="5470071"/>
            <a:ext cx="3177042" cy="11758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5: TEBNF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371" y="2052918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terates </a:t>
            </a:r>
            <a:r>
              <a:rPr lang="en-US" dirty="0"/>
              <a:t>through each element in order of </a:t>
            </a:r>
            <a:r>
              <a:rPr lang="en-US" dirty="0" smtClean="0"/>
              <a:t>declaration.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Generates a C</a:t>
            </a:r>
            <a:r>
              <a:rPr lang="en-US" dirty="0"/>
              <a:t>++ class or other appropriate C++ </a:t>
            </a:r>
            <a:r>
              <a:rPr lang="en-US" dirty="0" smtClean="0"/>
              <a:t>code for each element.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Name </a:t>
            </a:r>
            <a:r>
              <a:rPr lang="en-US" dirty="0"/>
              <a:t>of each C++ source </a:t>
            </a:r>
            <a:r>
              <a:rPr lang="en-US" dirty="0" smtClean="0"/>
              <a:t>file corresponds to </a:t>
            </a:r>
            <a:r>
              <a:rPr lang="en-US" dirty="0"/>
              <a:t>the element it was generated from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/>
              <a:t>CMakeLists.txt </a:t>
            </a:r>
            <a:r>
              <a:rPr lang="en-US" smtClean="0"/>
              <a:t>file </a:t>
            </a:r>
            <a:r>
              <a:rPr lang="en-US" dirty="0"/>
              <a:t>is generated with these C</a:t>
            </a:r>
            <a:r>
              <a:rPr lang="en-US" dirty="0" smtClean="0"/>
              <a:t>++ source files </a:t>
            </a:r>
            <a:r>
              <a:rPr lang="en-US" dirty="0"/>
              <a:t>so that </a:t>
            </a:r>
            <a:r>
              <a:rPr lang="en-US" dirty="0" err="1"/>
              <a:t>CMake</a:t>
            </a:r>
            <a:r>
              <a:rPr lang="en-US" dirty="0"/>
              <a:t> can be used to generate Microsoft Visual Studio 2013 solution </a:t>
            </a:r>
            <a:r>
              <a:rPr lang="en-US" dirty="0" smtClean="0"/>
              <a:t>and project files.</a:t>
            </a:r>
          </a:p>
          <a:p>
            <a:r>
              <a:rPr lang="en-US" dirty="0" smtClean="0"/>
              <a:t>A </a:t>
            </a:r>
            <a:r>
              <a:rPr lang="en-US" dirty="0"/>
              <a:t>clang-format </a:t>
            </a:r>
            <a:r>
              <a:rPr lang="en-US" dirty="0" smtClean="0"/>
              <a:t>file </a:t>
            </a:r>
            <a:r>
              <a:rPr lang="en-US" dirty="0"/>
              <a:t>is generated so that any </a:t>
            </a:r>
            <a:r>
              <a:rPr lang="en-US" dirty="0" smtClean="0"/>
              <a:t>clang-formatting (optional</a:t>
            </a:r>
            <a:r>
              <a:rPr lang="en-US" dirty="0"/>
              <a:t>) follows the intended format.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" y="5130657"/>
            <a:ext cx="3175977" cy="1531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8" y="4030633"/>
            <a:ext cx="2490514" cy="12915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7" y="2989882"/>
            <a:ext cx="2673304" cy="1245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" y="1888613"/>
            <a:ext cx="2490514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46" y="1203824"/>
            <a:ext cx="2479090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generated for each I/O element (method).</a:t>
            </a:r>
          </a:p>
          <a:p>
            <a:r>
              <a:rPr lang="en-US" dirty="0"/>
              <a:t>I/O classes </a:t>
            </a:r>
            <a:r>
              <a:rPr lang="en-US" dirty="0" smtClean="0"/>
              <a:t>only send or receive data, do </a:t>
            </a:r>
            <a:r>
              <a:rPr lang="en-US" dirty="0"/>
              <a:t>not perform any lexical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TEBNF Code Generator tool supports several methods of I/O: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UDP/IP</a:t>
            </a:r>
          </a:p>
          <a:p>
            <a:r>
              <a:rPr lang="en-US" dirty="0" smtClean="0"/>
              <a:t>Tool automatically integrates code to do I/O using these methods.</a:t>
            </a:r>
          </a:p>
          <a:p>
            <a:pPr lvl="1"/>
            <a:r>
              <a:rPr lang="en-US" dirty="0" smtClean="0"/>
              <a:t>Complexities of usage are abstracted by the tool because of TEBNF.</a:t>
            </a:r>
          </a:p>
          <a:p>
            <a:pPr lvl="1"/>
            <a:r>
              <a:rPr lang="en-US" dirty="0" smtClean="0"/>
              <a:t>Commonly used tools do not provide this built-in I/O capability.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Analysis and</a:t>
            </a:r>
            <a:br>
              <a:rPr lang="en-US" dirty="0" smtClean="0"/>
            </a:br>
            <a:r>
              <a:rPr lang="en-US" dirty="0" smtClean="0"/>
              <a:t>Parsing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analysis and parsing is done by generated code in one step.</a:t>
            </a:r>
          </a:p>
          <a:p>
            <a:r>
              <a:rPr lang="en-US" dirty="0" smtClean="0"/>
              <a:t>Possible because of the way patterns are described in TEBNF grammar elements.</a:t>
            </a:r>
          </a:p>
          <a:p>
            <a:pPr lvl="1"/>
            <a:r>
              <a:rPr lang="en-US" dirty="0" smtClean="0"/>
              <a:t>Grammar element pattern is composed of groupings of bytes broken into subgroupings of bytes.</a:t>
            </a:r>
          </a:p>
          <a:p>
            <a:pPr lvl="1"/>
            <a:r>
              <a:rPr lang="en-US" dirty="0" smtClean="0"/>
              <a:t>Subgroupings can be translated (</a:t>
            </a:r>
            <a:r>
              <a:rPr lang="en-US" dirty="0" err="1" smtClean="0"/>
              <a:t>unmarshaled</a:t>
            </a:r>
            <a:r>
              <a:rPr lang="en-US" dirty="0" smtClean="0"/>
              <a:t>) into specific types:</a:t>
            </a:r>
          </a:p>
          <a:p>
            <a:pPr lvl="2"/>
            <a:r>
              <a:rPr lang="en-US" dirty="0" smtClean="0"/>
              <a:t>Numbers</a:t>
            </a:r>
          </a:p>
          <a:p>
            <a:pPr lvl="2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Literal values</a:t>
            </a:r>
          </a:p>
          <a:p>
            <a:pPr lvl="1"/>
            <a:r>
              <a:rPr lang="en-US" dirty="0" smtClean="0"/>
              <a:t>Size in bits or bytes is defined based on its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Patterns using</a:t>
            </a:r>
            <a:br>
              <a:rPr lang="en-US" dirty="0" smtClean="0"/>
            </a:br>
            <a:r>
              <a:rPr lang="en-US" dirty="0" smtClean="0"/>
              <a:t>Grammar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Matching </a:t>
            </a:r>
            <a:r>
              <a:rPr lang="en-US" dirty="0" smtClean="0"/>
              <a:t>user-defined grammar </a:t>
            </a:r>
            <a:r>
              <a:rPr lang="en-US" dirty="0"/>
              <a:t>patterns to incoming data requires </a:t>
            </a:r>
            <a:r>
              <a:rPr lang="en-US" dirty="0" smtClean="0"/>
              <a:t>one or </a:t>
            </a:r>
            <a:r>
              <a:rPr lang="en-US" dirty="0"/>
              <a:t>more literal values be </a:t>
            </a:r>
            <a:r>
              <a:rPr lang="en-US" dirty="0" smtClean="0"/>
              <a:t>defined in a grammar element.</a:t>
            </a:r>
          </a:p>
          <a:p>
            <a:r>
              <a:rPr lang="en-US" dirty="0" smtClean="0"/>
              <a:t>Value </a:t>
            </a:r>
            <a:r>
              <a:rPr lang="en-US" dirty="0"/>
              <a:t>of a literal </a:t>
            </a:r>
            <a:r>
              <a:rPr lang="en-US" dirty="0" smtClean="0"/>
              <a:t>makes </a:t>
            </a:r>
            <a:r>
              <a:rPr lang="en-US" dirty="0"/>
              <a:t>it possible to </a:t>
            </a:r>
            <a:r>
              <a:rPr lang="en-US" dirty="0" smtClean="0"/>
              <a:t>find </a:t>
            </a:r>
            <a:r>
              <a:rPr lang="en-US" dirty="0"/>
              <a:t>it in the input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Size and type of literal is defined implicitly or explicitly.</a:t>
            </a:r>
          </a:p>
          <a:p>
            <a:r>
              <a:rPr lang="en-US" dirty="0"/>
              <a:t>Given </a:t>
            </a:r>
            <a:r>
              <a:rPr lang="en-US" dirty="0" smtClean="0"/>
              <a:t>the initial </a:t>
            </a:r>
            <a:r>
              <a:rPr lang="en-US" dirty="0"/>
              <a:t>reference </a:t>
            </a:r>
            <a:r>
              <a:rPr lang="en-US" dirty="0" smtClean="0"/>
              <a:t>offset of </a:t>
            </a:r>
            <a:r>
              <a:rPr lang="en-US" dirty="0" err="1">
                <a:solidFill>
                  <a:srgbClr val="FFFF00"/>
                </a:solidFill>
              </a:rPr>
              <a:t>a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dirty="0" smtClean="0"/>
              <a:t> </a:t>
            </a:r>
            <a:r>
              <a:rPr lang="en-US" dirty="0"/>
              <a:t>the literal </a:t>
            </a:r>
            <a:r>
              <a:rPr lang="en-US" i="1" dirty="0">
                <a:solidFill>
                  <a:srgbClr val="FFFF00"/>
                </a:solidFill>
              </a:rPr>
              <a:t>f</a:t>
            </a:r>
            <a:r>
              <a:rPr lang="en-US" dirty="0"/>
              <a:t> and its size </a:t>
            </a:r>
            <a:r>
              <a:rPr lang="en-US" dirty="0" err="1">
                <a:solidFill>
                  <a:srgbClr val="FFFF00"/>
                </a:solidFill>
              </a:rPr>
              <a:t>z</a:t>
            </a:r>
            <a:r>
              <a:rPr lang="en-US" i="1" baseline="-25000" dirty="0" err="1">
                <a:solidFill>
                  <a:srgbClr val="FFFF00"/>
                </a:solidFill>
              </a:rPr>
              <a:t>f</a:t>
            </a:r>
            <a:r>
              <a:rPr lang="en-US" sz="1200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literal or </a:t>
            </a:r>
            <a:r>
              <a:rPr lang="en-US" dirty="0" smtClean="0"/>
              <a:t>type immediately </a:t>
            </a:r>
            <a:r>
              <a:rPr lang="en-US" dirty="0"/>
              <a:t>following it is </a:t>
            </a:r>
            <a:r>
              <a:rPr lang="en-US" dirty="0" smtClean="0"/>
              <a:t>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f+1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+ </a:t>
            </a:r>
            <a:r>
              <a:rPr lang="en-US" dirty="0" err="1" smtClean="0">
                <a:solidFill>
                  <a:srgbClr val="FFFF00"/>
                </a:solidFill>
              </a:rPr>
              <a:t>z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sz="1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Offset </a:t>
            </a:r>
            <a:r>
              <a:rPr lang="en-US" dirty="0"/>
              <a:t>of the </a:t>
            </a:r>
            <a:r>
              <a:rPr lang="en-US" dirty="0" smtClean="0"/>
              <a:t>literal or </a:t>
            </a:r>
            <a:r>
              <a:rPr lang="en-US" dirty="0"/>
              <a:t>type </a:t>
            </a:r>
            <a:r>
              <a:rPr lang="en-US" dirty="0" smtClean="0"/>
              <a:t>immediately </a:t>
            </a:r>
            <a:r>
              <a:rPr lang="en-US" dirty="0"/>
              <a:t>before f can be defined as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/>
              <a:t>, </a:t>
            </a:r>
            <a:r>
              <a:rPr lang="en-US" dirty="0"/>
              <a:t>where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baseline="-25000" dirty="0" smtClean="0">
                <a:solidFill>
                  <a:srgbClr val="FFFF00"/>
                </a:solidFill>
              </a:rPr>
              <a:t> - </a:t>
            </a:r>
            <a:r>
              <a:rPr lang="en-US" dirty="0" smtClean="0">
                <a:solidFill>
                  <a:srgbClr val="FFFF00"/>
                </a:solidFill>
              </a:rPr>
              <a:t>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sz="9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and z</a:t>
            </a:r>
            <a:r>
              <a:rPr lang="en-US" i="1" baseline="-25000" dirty="0" smtClean="0">
                <a:solidFill>
                  <a:srgbClr val="FFFF00"/>
                </a:solidFill>
              </a:rPr>
              <a:t>f-1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≥ </a:t>
            </a:r>
            <a:r>
              <a:rPr lang="en-US" dirty="0" err="1" smtClean="0">
                <a:solidFill>
                  <a:srgbClr val="FFFF00"/>
                </a:solidFill>
              </a:rPr>
              <a:t>a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f</a:t>
            </a:r>
            <a:r>
              <a:rPr lang="en-US" i="1" baseline="-25000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offsets of subsequent literals or types found before and after the initial reference offset are calculated based on the one after and before it, respectively.</a:t>
            </a:r>
          </a:p>
          <a:p>
            <a:r>
              <a:rPr lang="en-US" dirty="0" smtClean="0"/>
              <a:t>Separate grammar elements must be written for each pattern</a:t>
            </a:r>
          </a:p>
          <a:p>
            <a:pPr lvl="1"/>
            <a:r>
              <a:rPr lang="en-US" dirty="0" smtClean="0"/>
              <a:t>Allows reference to specific patterns by their grammar element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Element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78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code generation tool translates grammar elements into classes that:</a:t>
            </a:r>
          </a:p>
          <a:p>
            <a:pPr lvl="1"/>
            <a:r>
              <a:rPr lang="en-US" dirty="0" err="1" smtClean="0"/>
              <a:t>Unmarshal</a:t>
            </a:r>
            <a:r>
              <a:rPr lang="en-US" dirty="0" smtClean="0"/>
              <a:t> raw input data into specific user-defined types.</a:t>
            </a:r>
          </a:p>
          <a:p>
            <a:pPr lvl="1"/>
            <a:r>
              <a:rPr lang="en-US" dirty="0" smtClean="0"/>
              <a:t>Verify matches to </a:t>
            </a:r>
            <a:r>
              <a:rPr lang="en-US" dirty="0"/>
              <a:t>byte patterns in the raw input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Marshal </a:t>
            </a:r>
            <a:r>
              <a:rPr lang="en-US" dirty="0"/>
              <a:t>the values stored in the grammar </a:t>
            </a:r>
            <a:r>
              <a:rPr lang="en-US" dirty="0" smtClean="0"/>
              <a:t>class back </a:t>
            </a:r>
            <a:r>
              <a:rPr lang="en-US" dirty="0"/>
              <a:t>into their original form and byte ordering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Lexical analysis and parsing in one step:</a:t>
            </a:r>
          </a:p>
          <a:p>
            <a:pPr lvl="1"/>
            <a:r>
              <a:rPr lang="en-US" dirty="0" smtClean="0"/>
              <a:t>As data arrives through an input method, patterns are recognized and simultaneously </a:t>
            </a:r>
            <a:r>
              <a:rPr lang="en-US" dirty="0" err="1" smtClean="0"/>
              <a:t>unmarshaled</a:t>
            </a:r>
            <a:r>
              <a:rPr lang="en-US" dirty="0"/>
              <a:t> </a:t>
            </a:r>
            <a:r>
              <a:rPr lang="en-US" dirty="0" smtClean="0"/>
              <a:t>by these grammar classes.</a:t>
            </a:r>
          </a:p>
          <a:p>
            <a:r>
              <a:rPr lang="en-US" dirty="0" smtClean="0"/>
              <a:t>Different from traditional methods</a:t>
            </a:r>
          </a:p>
          <a:p>
            <a:pPr lvl="1"/>
            <a:r>
              <a:rPr lang="en-US" dirty="0" smtClean="0"/>
              <a:t>Typically require use </a:t>
            </a:r>
            <a:r>
              <a:rPr lang="en-US" dirty="0"/>
              <a:t>of a lexical analyzer generator </a:t>
            </a:r>
            <a:r>
              <a:rPr lang="en-US" dirty="0" smtClean="0"/>
              <a:t>tool and </a:t>
            </a:r>
            <a:r>
              <a:rPr lang="en-US" dirty="0"/>
              <a:t>parser generator </a:t>
            </a:r>
            <a:r>
              <a:rPr lang="en-US" dirty="0" smtClean="0"/>
              <a:t>tool.</a:t>
            </a:r>
          </a:p>
          <a:p>
            <a:pPr lvl="1"/>
            <a:r>
              <a:rPr lang="en-US" dirty="0" smtClean="0"/>
              <a:t>Each tool has its own input specification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and</a:t>
            </a:r>
            <a:br>
              <a:rPr lang="en-US" dirty="0" smtClean="0"/>
            </a:br>
            <a:r>
              <a:rPr lang="en-US" dirty="0" smtClean="0"/>
              <a:t>Actions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behavior is defined in TEBNF as state machines.</a:t>
            </a:r>
          </a:p>
          <a:p>
            <a:r>
              <a:rPr lang="en-US" dirty="0" smtClean="0"/>
              <a:t>State machines are represented with state transition table elements.</a:t>
            </a:r>
          </a:p>
          <a:p>
            <a:r>
              <a:rPr lang="en-US" dirty="0" smtClean="0"/>
              <a:t>State machines describe order of tasks executed by a single application thread as a series of six 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unique name for the state that allows other states to reference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Boolean condition that can be a grammar to match to input data or an explicit Boolean condition.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Method of input for receiving input data (console, file, or UDP/IP).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Next state to jump if the Boolean condition evaluates to true.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to send through the output method, execute a code action, or nothing.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Output method to send output specified in the fifth step.  If an action or nothing was provided for the fifth step, this step is empty as well.</a:t>
            </a:r>
          </a:p>
          <a:p>
            <a:r>
              <a:rPr lang="en-US" dirty="0" smtClean="0"/>
              <a:t>Actions are executed on transitions.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176169" y="2289764"/>
            <a:ext cx="2839767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2595" y="1551964"/>
            <a:ext cx="3326143" cy="42028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data.</a:t>
            </a:r>
          </a:p>
        </p:txBody>
      </p:sp>
    </p:spTree>
    <p:extLst>
      <p:ext uri="{BB962C8B-B14F-4D97-AF65-F5344CB8AC3E}">
        <p14:creationId xmlns:p14="http://schemas.microsoft.com/office/powerpoint/2010/main" val="1110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15" y="3800214"/>
            <a:ext cx="2642930" cy="29761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What method is used to output </a:t>
            </a:r>
            <a:r>
              <a:rPr lang="en-US" dirty="0" smtClean="0"/>
              <a:t>data</a:t>
            </a:r>
            <a:r>
              <a:rPr lang="en-US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Analyzer (Scanner) Generators</a:t>
            </a:r>
          </a:p>
          <a:p>
            <a:pPr lvl="1"/>
            <a:r>
              <a:rPr lang="en-US" dirty="0" smtClean="0"/>
              <a:t>Lex, Flex</a:t>
            </a:r>
          </a:p>
          <a:p>
            <a:r>
              <a:rPr lang="en-US" dirty="0" smtClean="0"/>
              <a:t>Parser Generators</a:t>
            </a:r>
          </a:p>
          <a:p>
            <a:pPr lvl="1"/>
            <a:r>
              <a:rPr lang="en-US" dirty="0" err="1" smtClean="0"/>
              <a:t>Yacc</a:t>
            </a:r>
            <a:r>
              <a:rPr lang="en-US" dirty="0" smtClean="0"/>
              <a:t>, Bison, ANTLR, </a:t>
            </a:r>
            <a:r>
              <a:rPr lang="en-US" dirty="0" err="1" smtClean="0"/>
              <a:t>Hyacc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223084" y="5552114"/>
            <a:ext cx="3393440" cy="1325460"/>
          </a:xfrm>
          <a:prstGeom prst="rightArrow">
            <a:avLst>
              <a:gd name="adj1" fmla="val 50000"/>
              <a:gd name="adj2" fmla="val 4097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Order of Execution for Code Generated by TEBNF Code Generation Tool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" y="1641019"/>
            <a:ext cx="5638557" cy="513533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76253" y="2024744"/>
            <a:ext cx="5927272" cy="4223656"/>
          </a:xfrm>
        </p:spPr>
        <p:txBody>
          <a:bodyPr/>
          <a:lstStyle/>
          <a:p>
            <a:r>
              <a:rPr lang="en-US" dirty="0" smtClean="0"/>
              <a:t>State steps shape the way TEBNF elements interact with each other and input data by determining: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input methods data is received 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parts of the received data match defined grammar patterns.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What code actions are executed.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What method is used to output </a:t>
            </a:r>
            <a:r>
              <a:rPr lang="en-US" b="1" dirty="0" smtClean="0">
                <a:solidFill>
                  <a:srgbClr val="FFFF00"/>
                </a:solidFill>
              </a:rPr>
              <a:t>data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Tools with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real-world example using a TEBNF grammar to parse National Imagery Transmission Format (NITF) 2.1 data</a:t>
            </a:r>
          </a:p>
          <a:p>
            <a:r>
              <a:rPr lang="en-US" dirty="0" smtClean="0"/>
              <a:t>Implementation of two test cases</a:t>
            </a:r>
          </a:p>
          <a:p>
            <a:r>
              <a:rPr lang="en-US" dirty="0" smtClean="0"/>
              <a:t>Testing and verification of these test cases</a:t>
            </a:r>
          </a:p>
          <a:p>
            <a:r>
              <a:rPr lang="en-US" dirty="0" smtClean="0"/>
              <a:t>Results of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2.1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40888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Part </a:t>
            </a:r>
            <a:r>
              <a:rPr lang="en-US" dirty="0"/>
              <a:t>of a suite of standards established </a:t>
            </a:r>
            <a:r>
              <a:rPr lang="en-US" dirty="0" smtClean="0"/>
              <a:t>by the US government </a:t>
            </a:r>
            <a:r>
              <a:rPr lang="en-US" dirty="0"/>
              <a:t>for formatting digital </a:t>
            </a:r>
            <a:r>
              <a:rPr lang="en-US" dirty="0" smtClean="0"/>
              <a:t>imagery.</a:t>
            </a:r>
          </a:p>
          <a:p>
            <a:r>
              <a:rPr lang="en-US" dirty="0" smtClean="0"/>
              <a:t>Used by members of the intelligence community (e.g. US Department of Defense) as an interoperable means of transmission or storage of imagery data.</a:t>
            </a:r>
          </a:p>
          <a:p>
            <a:r>
              <a:rPr lang="en-US" dirty="0" smtClean="0"/>
              <a:t>Software used by the intelligence community to exploit NITF data:</a:t>
            </a:r>
          </a:p>
          <a:p>
            <a:pPr lvl="1"/>
            <a:r>
              <a:rPr lang="en-US" dirty="0" smtClean="0"/>
              <a:t>VANTAGE software suite from Space Dynamics Laboratory (SDL)</a:t>
            </a:r>
          </a:p>
          <a:p>
            <a:pPr lvl="1"/>
            <a:r>
              <a:rPr lang="en-US" dirty="0" smtClean="0"/>
              <a:t>SOCET Services suite from BAE Systems</a:t>
            </a:r>
          </a:p>
          <a:p>
            <a:r>
              <a:rPr lang="en-US" dirty="0"/>
              <a:t>The NITF 2.1 file format is composed of a file header and one or more segments.</a:t>
            </a:r>
          </a:p>
          <a:p>
            <a:r>
              <a:rPr lang="en-US" dirty="0"/>
              <a:t>Segments contain:</a:t>
            </a:r>
          </a:p>
          <a:p>
            <a:pPr lvl="1"/>
            <a:r>
              <a:rPr lang="en-US" dirty="0" err="1"/>
              <a:t>Subheaders</a:t>
            </a:r>
            <a:endParaRPr lang="en-US" dirty="0"/>
          </a:p>
          <a:p>
            <a:pPr lvl="1"/>
            <a:r>
              <a:rPr lang="en-US" dirty="0"/>
              <a:t>Data fields of varying types and sizes, specified in the NITF 2.1 standard documentation</a:t>
            </a:r>
          </a:p>
          <a:p>
            <a:pPr lvl="1"/>
            <a:r>
              <a:rPr lang="en-US" dirty="0"/>
              <a:t>Conditional data and/or data characteristics can be added to NITF 2.1 files using conditional fields in the indicating the existence of Tagged Record Extensions (TREs) and Data Extension Segments</a:t>
            </a:r>
          </a:p>
          <a:p>
            <a:pPr lvl="1"/>
            <a:r>
              <a:rPr lang="en-US" dirty="0"/>
              <a:t>TREs contain data fields, while extension segments can contain data in new formats.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9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of NITF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3" y="1853248"/>
            <a:ext cx="6981564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8957" y="1279882"/>
            <a:ext cx="2644357" cy="5529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TRE information taken from the NITF 2.1 standard documentation.</a:t>
            </a:r>
          </a:p>
          <a:p>
            <a:r>
              <a:rPr lang="en-US" dirty="0"/>
              <a:t>TEBNF Implementation of the NITF 2.1 USE00A TRE</a:t>
            </a:r>
            <a:r>
              <a:rPr lang="en-US" dirty="0" smtClean="0"/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451" y="1649186"/>
            <a:ext cx="3158443" cy="47842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/>
          <a:lstStyle/>
          <a:p>
            <a:r>
              <a:rPr lang="en-US" dirty="0" smtClean="0"/>
              <a:t>TRE </a:t>
            </a:r>
            <a:r>
              <a:rPr lang="en-US" dirty="0"/>
              <a:t>information taken from the NITF 2.1 standard documentation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TEBNF Implementation of the NITF 2.1 USE00A TRE.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Convenience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Readability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Looks similar to actual specification</a:t>
            </a:r>
          </a:p>
          <a:p>
            <a:pPr lvl="1"/>
            <a:r>
              <a:rPr lang="en-US" u="sng" dirty="0" smtClean="0"/>
              <a:t>Self-documenting</a:t>
            </a:r>
          </a:p>
          <a:p>
            <a:pPr lvl="2"/>
            <a:r>
              <a:rPr lang="en-US" dirty="0" smtClean="0"/>
              <a:t>Size of data fields tied to size of </a:t>
            </a:r>
            <a:r>
              <a:rPr lang="en-US" dirty="0" err="1" smtClean="0"/>
              <a:t>subelement</a:t>
            </a:r>
            <a:r>
              <a:rPr lang="en-US" dirty="0" smtClean="0"/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NITF File Parsing using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6034" y="1853248"/>
            <a:ext cx="4879138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u="sng" dirty="0" smtClean="0"/>
              <a:t>Convenience</a:t>
            </a:r>
          </a:p>
          <a:p>
            <a:pPr lvl="2"/>
            <a:r>
              <a:rPr lang="en-US" dirty="0" smtClean="0"/>
              <a:t>No need to track offset of each data field—determined by size of types</a:t>
            </a:r>
          </a:p>
          <a:p>
            <a:pPr lvl="1"/>
            <a:r>
              <a:rPr lang="en-US" u="sng" dirty="0" smtClean="0"/>
              <a:t>Readability</a:t>
            </a:r>
          </a:p>
          <a:p>
            <a:pPr lvl="2"/>
            <a:r>
              <a:rPr lang="en-US" dirty="0" smtClean="0"/>
              <a:t>Looks similar to actual specification</a:t>
            </a:r>
          </a:p>
          <a:p>
            <a:pPr lvl="1"/>
            <a:r>
              <a:rPr lang="en-US" u="sng" dirty="0" smtClean="0">
                <a:solidFill>
                  <a:srgbClr val="FFFF00"/>
                </a:solidFill>
              </a:rPr>
              <a:t>Self-documenting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Size of data fields tied to size of </a:t>
            </a:r>
            <a:r>
              <a:rPr lang="en-US" dirty="0" err="1" smtClean="0">
                <a:solidFill>
                  <a:srgbClr val="FFFF00"/>
                </a:solidFill>
              </a:rPr>
              <a:t>subelement</a:t>
            </a:r>
            <a:r>
              <a:rPr lang="en-US" dirty="0" smtClean="0">
                <a:solidFill>
                  <a:srgbClr val="FFFF00"/>
                </a:solidFill>
              </a:rPr>
              <a:t> types.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328869"/>
            <a:ext cx="6260875" cy="54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the functionality of the TEBNF language</a:t>
            </a:r>
          </a:p>
          <a:p>
            <a:r>
              <a:rPr lang="en-US" dirty="0" smtClean="0"/>
              <a:t>Test cases:</a:t>
            </a:r>
          </a:p>
          <a:p>
            <a:pPr lvl="1"/>
            <a:r>
              <a:rPr lang="en-US" dirty="0" smtClean="0"/>
              <a:t>Basic Calculator</a:t>
            </a:r>
          </a:p>
          <a:p>
            <a:pPr lvl="1"/>
            <a:r>
              <a:rPr lang="en-US" dirty="0" smtClean="0"/>
              <a:t>NITF 2.1 UDP/IP File Transfer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Input Specification and</a:t>
            </a:r>
            <a:br>
              <a:rPr lang="en-US" dirty="0" smtClean="0"/>
            </a:br>
            <a:r>
              <a:rPr lang="en-US" dirty="0" smtClean="0"/>
              <a:t>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input specification based on Extended Backus-Naur Form (EBNF) called Typed-EBNF (TEBNF)</a:t>
            </a:r>
          </a:p>
          <a:p>
            <a:r>
              <a:rPr lang="en-US" dirty="0" smtClean="0"/>
              <a:t>Prototype Code Generation Tool generates C++ code from TEBNF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1:</a:t>
            </a:r>
            <a:br>
              <a:rPr lang="en-US" dirty="0" smtClean="0"/>
            </a:br>
            <a:r>
              <a:rPr lang="en-US" dirty="0" smtClean="0"/>
              <a:t>A Basic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18374" cy="4195481"/>
          </a:xfrm>
        </p:spPr>
        <p:txBody>
          <a:bodyPr/>
          <a:lstStyle/>
          <a:p>
            <a:r>
              <a:rPr lang="en-US" dirty="0" smtClean="0"/>
              <a:t>Supports addition, subtraction, multiplication, and division of integers</a:t>
            </a:r>
          </a:p>
          <a:p>
            <a:r>
              <a:rPr lang="en-US" dirty="0" smtClean="0"/>
              <a:t>Required the TEBNF code generation tool to generate code that can: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Parse numeric data received over a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Make calculations based on the data received from that console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Sends the results of those calculations to console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Allow user to exit when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5 (</a:t>
            </a:r>
            <a:r>
              <a:rPr lang="en-US" dirty="0" err="1" smtClean="0"/>
              <a:t>Init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Sets ongoing result value for subsequent math operations.</a:t>
            </a:r>
          </a:p>
          <a:p>
            <a:pPr lvl="1"/>
            <a:r>
              <a:rPr lang="en-US" dirty="0" smtClean="0"/>
              <a:t>User is prompted to enter initial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Actions element is then executed while transitioning to next state:</a:t>
            </a:r>
          </a:p>
          <a:p>
            <a:pPr lvl="1"/>
            <a:r>
              <a:rPr lang="en-US" dirty="0" smtClean="0"/>
              <a:t>Sets result static variable equal to </a:t>
            </a:r>
            <a:r>
              <a:rPr lang="en-US" dirty="0" err="1" smtClean="0"/>
              <a:t>unmarshaled</a:t>
            </a:r>
            <a:r>
              <a:rPr lang="en-US" dirty="0" smtClean="0"/>
              <a:t> value while the machine transitions to next state.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5 (</a:t>
            </a:r>
            <a:r>
              <a:rPr lang="en-US" dirty="0" err="1" smtClean="0"/>
              <a:t>StateNum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State machine uses input element to prompts user to enter a number again.</a:t>
            </a:r>
          </a:p>
          <a:p>
            <a:pPr lvl="1"/>
            <a:r>
              <a:rPr lang="en-US" dirty="0" smtClean="0"/>
              <a:t>Number is </a:t>
            </a:r>
            <a:r>
              <a:rPr lang="en-US" dirty="0" err="1" smtClean="0"/>
              <a:t>unmarshaled</a:t>
            </a:r>
            <a:r>
              <a:rPr lang="en-US" dirty="0" smtClean="0"/>
              <a:t> from input and stored.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5 (</a:t>
            </a:r>
            <a:r>
              <a:rPr lang="en-US" dirty="0" err="1" smtClean="0"/>
              <a:t>StateOp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User is prompted using console input element to enter a supported math operator.</a:t>
            </a:r>
          </a:p>
          <a:p>
            <a:pPr lvl="1"/>
            <a:r>
              <a:rPr lang="en-US" dirty="0" smtClean="0"/>
              <a:t>Machine moves through a series of else-if states.</a:t>
            </a:r>
          </a:p>
          <a:p>
            <a:pPr lvl="1"/>
            <a:r>
              <a:rPr lang="en-US" dirty="0" smtClean="0"/>
              <a:t>Each else-if state uses a grammar element to check for a supported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a +, -, *, or / was entered, an actions element is executed while transitioning to Print state</a:t>
            </a:r>
          </a:p>
          <a:p>
            <a:pPr lvl="1"/>
            <a:r>
              <a:rPr lang="en-US" dirty="0" smtClean="0"/>
              <a:t>Action applies math operator to the result and </a:t>
            </a:r>
            <a:r>
              <a:rPr lang="en-US" dirty="0" err="1" smtClean="0"/>
              <a:t>unmarshaled</a:t>
            </a:r>
            <a:r>
              <a:rPr lang="en-US" dirty="0" smtClean="0"/>
              <a:t> number and assigns to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‘=‘ is entered, executes action as it transitions to Done state that assigns </a:t>
            </a:r>
            <a:r>
              <a:rPr lang="en-US" dirty="0"/>
              <a:t>stored number to the result and prints result to console.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4 of 5 (Print):</a:t>
            </a:r>
          </a:p>
          <a:p>
            <a:pPr lvl="1"/>
            <a:r>
              <a:rPr lang="en-US" dirty="0" smtClean="0"/>
              <a:t>Reached if a supported math operator was entered in the last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Immediatley</a:t>
            </a:r>
            <a:r>
              <a:rPr lang="en-US" dirty="0" smtClean="0"/>
              <a:t> transitions to </a:t>
            </a:r>
            <a:r>
              <a:rPr lang="en-US" dirty="0" err="1" smtClean="0"/>
              <a:t>StateNum</a:t>
            </a:r>
            <a:r>
              <a:rPr lang="en-US" dirty="0" smtClean="0"/>
              <a:t>, executing an actions element that prints result from action executed in transition to this state.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A cycle repeats until user enters ‘=‘ to exit, which causes machine to transition to the Done (finish) state.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611"/>
          </a:xfrm>
        </p:spPr>
        <p:txBody>
          <a:bodyPr/>
          <a:lstStyle/>
          <a:p>
            <a:r>
              <a:rPr lang="en-US" dirty="0" smtClean="0"/>
              <a:t>Basic Calculator State Machine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049985" y="1485900"/>
            <a:ext cx="3804557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5 of 5 (Done):</a:t>
            </a:r>
          </a:p>
          <a:p>
            <a:pPr lvl="1"/>
            <a:r>
              <a:rPr lang="en-US" dirty="0" smtClean="0"/>
              <a:t>Exits machine.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6" y="1322614"/>
            <a:ext cx="7714656" cy="51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Calculator:</a:t>
            </a:r>
            <a:br>
              <a:rPr lang="en-US" dirty="0" smtClean="0"/>
            </a:br>
            <a:r>
              <a:rPr lang="en-US" dirty="0" smtClean="0"/>
              <a:t>Sample input and output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029" y="2052918"/>
            <a:ext cx="6906984" cy="4195481"/>
          </a:xfrm>
        </p:spPr>
        <p:txBody>
          <a:bodyPr/>
          <a:lstStyle/>
          <a:p>
            <a:r>
              <a:rPr lang="en-US" dirty="0" smtClean="0"/>
              <a:t>Sample inputs: operands and operators</a:t>
            </a:r>
          </a:p>
          <a:p>
            <a:r>
              <a:rPr lang="en-US" dirty="0" smtClean="0"/>
              <a:t>Sample outputs: the expected results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488133"/>
              </p:ext>
            </p:extLst>
          </p:nvPr>
        </p:nvGraphicFramePr>
        <p:xfrm>
          <a:off x="646111" y="2061037"/>
          <a:ext cx="3599318" cy="4079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6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2:</a:t>
            </a:r>
            <a:br>
              <a:rPr lang="en-US" dirty="0" smtClean="0"/>
            </a:br>
            <a:r>
              <a:rPr lang="en-US" dirty="0" smtClean="0"/>
              <a:t>A NITF 2.1 UDP/IP File Transfer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51031" cy="4195481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dirty="0" smtClean="0"/>
              <a:t>eceives </a:t>
            </a:r>
            <a:r>
              <a:rPr lang="en-US" dirty="0"/>
              <a:t>NITF 2.1 </a:t>
            </a:r>
            <a:r>
              <a:rPr lang="en-US" dirty="0" smtClean="0"/>
              <a:t>file over UDP/IP socket upon </a:t>
            </a:r>
            <a:r>
              <a:rPr lang="en-US" dirty="0"/>
              <a:t>requesting them from a </a:t>
            </a:r>
            <a:r>
              <a:rPr lang="en-US" dirty="0" smtClean="0"/>
              <a:t>file server</a:t>
            </a:r>
          </a:p>
          <a:p>
            <a:r>
              <a:rPr lang="en-US" dirty="0" smtClean="0"/>
              <a:t>The file server sends a message to the </a:t>
            </a:r>
            <a:r>
              <a:rPr lang="en-US" dirty="0"/>
              <a:t>client </a:t>
            </a:r>
            <a:r>
              <a:rPr lang="en-US" dirty="0" smtClean="0"/>
              <a:t>telling it when it </a:t>
            </a:r>
            <a:r>
              <a:rPr lang="en-US" dirty="0"/>
              <a:t>is done </a:t>
            </a:r>
            <a:r>
              <a:rPr lang="en-US" dirty="0" smtClean="0"/>
              <a:t>sending files </a:t>
            </a:r>
            <a:r>
              <a:rPr lang="en-US" dirty="0"/>
              <a:t>so the client knows when to exit. </a:t>
            </a:r>
            <a:endParaRPr lang="en-US" dirty="0" smtClean="0"/>
          </a:p>
          <a:p>
            <a:r>
              <a:rPr lang="en-US" dirty="0"/>
              <a:t>Required the TEBNF code generation tool to generate code that can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Asks the server to send it a </a:t>
            </a:r>
            <a:r>
              <a:rPr lang="en-US" dirty="0" smtClean="0"/>
              <a:t>file </a:t>
            </a:r>
            <a:r>
              <a:rPr lang="en-US" dirty="0"/>
              <a:t>by sending it a message over a UDP/IP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Receives </a:t>
            </a:r>
            <a:r>
              <a:rPr lang="en-US" dirty="0"/>
              <a:t>the NITF 2.1 </a:t>
            </a:r>
            <a:r>
              <a:rPr lang="en-US" dirty="0" smtClean="0"/>
              <a:t>file </a:t>
            </a:r>
            <a:r>
              <a:rPr lang="en-US" dirty="0"/>
              <a:t>from the server over a UDP/IP input.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smtClean="0"/>
              <a:t>file </a:t>
            </a:r>
            <a:r>
              <a:rPr lang="en-US" dirty="0"/>
              <a:t>length data </a:t>
            </a:r>
            <a:r>
              <a:rPr lang="en-US" dirty="0" smtClean="0"/>
              <a:t>field </a:t>
            </a:r>
            <a:r>
              <a:rPr lang="en-US" dirty="0"/>
              <a:t>in the NITF 2.1 le to determine that it has </a:t>
            </a:r>
            <a:r>
              <a:rPr lang="en-US" dirty="0" smtClean="0"/>
              <a:t>received the </a:t>
            </a:r>
            <a:r>
              <a:rPr lang="en-US" dirty="0"/>
              <a:t>entire file </a:t>
            </a:r>
            <a:r>
              <a:rPr lang="en-US" dirty="0" smtClean="0"/>
              <a:t>from </a:t>
            </a:r>
            <a:r>
              <a:rPr lang="en-US" dirty="0"/>
              <a:t>the server as it was sent over UDP/IP.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Writes </a:t>
            </a:r>
            <a:r>
              <a:rPr lang="en-US" dirty="0"/>
              <a:t>that file </a:t>
            </a:r>
            <a:r>
              <a:rPr lang="en-US" dirty="0" smtClean="0"/>
              <a:t>to </a:t>
            </a:r>
            <a:r>
              <a:rPr lang="en-US" dirty="0"/>
              <a:t>disk using a le output.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Quits </a:t>
            </a:r>
            <a:r>
              <a:rPr lang="en-US" dirty="0"/>
              <a:t>upon receiving </a:t>
            </a:r>
            <a:r>
              <a:rPr lang="en-US" dirty="0" smtClean="0"/>
              <a:t>message </a:t>
            </a:r>
            <a:r>
              <a:rPr lang="en-US" dirty="0"/>
              <a:t>from the server that says it is done sending </a:t>
            </a:r>
            <a:r>
              <a:rPr lang="en-US" dirty="0" smtClean="0"/>
              <a:t>files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7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1 of 3 (</a:t>
            </a:r>
            <a:r>
              <a:rPr lang="en-US" dirty="0" err="1" smtClean="0"/>
              <a:t>Init</a:t>
            </a:r>
            <a:r>
              <a:rPr lang="en-US" dirty="0" smtClean="0"/>
              <a:t>):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During transition from this state to the next (Start), an action is executed that sends the “send” message to the server.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2 of 3 (Start): </a:t>
            </a:r>
          </a:p>
          <a:p>
            <a:pPr marL="857250" lvl="1" indent="-457200"/>
            <a:r>
              <a:rPr lang="en-US" dirty="0" smtClean="0"/>
              <a:t>Looks at data received from file server over UDP/IP input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incoming data contains a NITF file (matched using grammar element), executes action during transition back to </a:t>
            </a:r>
            <a:r>
              <a:rPr lang="en-US" dirty="0" err="1" smtClean="0"/>
              <a:t>Init</a:t>
            </a:r>
            <a:r>
              <a:rPr lang="en-US" dirty="0" smtClean="0"/>
              <a:t> that writes the NITF file to disk using file output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 if incoming data contains a “done” message sent from the server, machine executes an action while transitioning to Quit that writes message to console telling user it received all of the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describe input patterns that include a mixture of strings, numbers, and/or </a:t>
            </a:r>
            <a:r>
              <a:rPr lang="en-US" dirty="0" smtClean="0"/>
              <a:t>raw groupings </a:t>
            </a:r>
            <a:r>
              <a:rPr lang="en-US" dirty="0"/>
              <a:t>of bytes.</a:t>
            </a:r>
          </a:p>
          <a:p>
            <a:r>
              <a:rPr lang="en-US" dirty="0" smtClean="0"/>
              <a:t>Integrates </a:t>
            </a:r>
            <a:r>
              <a:rPr lang="en-US" dirty="0"/>
              <a:t>grammar rules with states and actions.</a:t>
            </a:r>
          </a:p>
          <a:p>
            <a:r>
              <a:rPr lang="en-US" dirty="0" smtClean="0"/>
              <a:t>Can </a:t>
            </a:r>
            <a:r>
              <a:rPr lang="en-US" dirty="0"/>
              <a:t>specify </a:t>
            </a:r>
            <a:r>
              <a:rPr lang="en-US" dirty="0" smtClean="0"/>
              <a:t>different </a:t>
            </a:r>
            <a:r>
              <a:rPr lang="en-US" dirty="0"/>
              <a:t>methods of receiving input and sending output.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raw input data should be </a:t>
            </a:r>
            <a:r>
              <a:rPr lang="en-US" dirty="0" err="1"/>
              <a:t>unmarshaled</a:t>
            </a:r>
            <a:r>
              <a:rPr lang="en-US" dirty="0"/>
              <a:t> into well-known types </a:t>
            </a:r>
            <a:r>
              <a:rPr lang="en-US" dirty="0" smtClean="0"/>
              <a:t>of specific </a:t>
            </a:r>
            <a:r>
              <a:rPr lang="en-US" dirty="0"/>
              <a:t>sizes (in bytes).</a:t>
            </a:r>
          </a:p>
          <a:p>
            <a:r>
              <a:rPr lang="en-US" dirty="0" smtClean="0"/>
              <a:t>Can </a:t>
            </a:r>
            <a:r>
              <a:rPr lang="en-US" dirty="0"/>
              <a:t>declare how well-known types should be marshaled back into their original format.</a:t>
            </a:r>
          </a:p>
        </p:txBody>
      </p:sp>
    </p:spTree>
    <p:extLst>
      <p:ext uri="{BB962C8B-B14F-4D97-AF65-F5344CB8AC3E}">
        <p14:creationId xmlns:p14="http://schemas.microsoft.com/office/powerpoint/2010/main" val="284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</a:t>
            </a:r>
            <a:r>
              <a:rPr lang="en-US" dirty="0" smtClean="0"/>
              <a:t>File </a:t>
            </a:r>
            <a:r>
              <a:rPr lang="en-US" dirty="0"/>
              <a:t>Transfer </a:t>
            </a:r>
            <a:r>
              <a:rPr lang="en-US" dirty="0" smtClean="0"/>
              <a:t>Client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2052918"/>
            <a:ext cx="4147457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 3 of 3 (Quit): </a:t>
            </a:r>
          </a:p>
          <a:p>
            <a:pPr marL="857250" lvl="1" indent="-457200"/>
            <a:r>
              <a:rPr lang="en-US" dirty="0" smtClean="0"/>
              <a:t>Exits state machine.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05" y="1987602"/>
            <a:ext cx="6898247" cy="4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NITF File Transfer </a:t>
            </a:r>
            <a:r>
              <a:rPr lang="en-US" dirty="0" smtClean="0"/>
              <a:t>Client:</a:t>
            </a:r>
            <a:br>
              <a:rPr lang="en-US" dirty="0" smtClean="0"/>
            </a:br>
            <a:r>
              <a:rPr lang="en-US" dirty="0" smtClean="0"/>
              <a:t>Sample input and output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6927" y="2052918"/>
            <a:ext cx="6041571" cy="4195481"/>
          </a:xfrm>
        </p:spPr>
        <p:txBody>
          <a:bodyPr/>
          <a:lstStyle/>
          <a:p>
            <a:r>
              <a:rPr lang="en-US" dirty="0" smtClean="0"/>
              <a:t>Sample inputs: NITF files with the sizes in the table sent over UDP/IP to the file client.</a:t>
            </a:r>
          </a:p>
          <a:p>
            <a:r>
              <a:rPr lang="en-US" dirty="0" smtClean="0"/>
              <a:t>Sample outputs: </a:t>
            </a:r>
            <a:r>
              <a:rPr lang="en-US" dirty="0"/>
              <a:t>NITF files with the sizes in the </a:t>
            </a:r>
            <a:r>
              <a:rPr lang="en-US" dirty="0" smtClean="0"/>
              <a:t>table received and written to disk.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564116"/>
              </p:ext>
            </p:extLst>
          </p:nvPr>
        </p:nvGraphicFramePr>
        <p:xfrm>
          <a:off x="1201287" y="2678667"/>
          <a:ext cx="294617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46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NITF 2.1 File 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828710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4021118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912294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3516054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 smtClean="0"/>
                        <a:t>998822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4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code was successfully generated by the TEBNF code generation tool for each </a:t>
            </a:r>
            <a:r>
              <a:rPr lang="en-US" dirty="0" smtClean="0"/>
              <a:t>of the </a:t>
            </a:r>
            <a:r>
              <a:rPr lang="en-US" dirty="0"/>
              <a:t>test cases</a:t>
            </a:r>
            <a:r>
              <a:rPr lang="en-US" dirty="0" smtClean="0"/>
              <a:t>.</a:t>
            </a:r>
          </a:p>
          <a:p>
            <a:r>
              <a:rPr lang="en-US" dirty="0"/>
              <a:t>A CMakeLists.txt </a:t>
            </a:r>
            <a:r>
              <a:rPr lang="en-US" dirty="0" smtClean="0"/>
              <a:t>file </a:t>
            </a:r>
            <a:r>
              <a:rPr lang="en-US" dirty="0"/>
              <a:t>was correctly generated by the TEBNF code generation tool </a:t>
            </a:r>
            <a:r>
              <a:rPr lang="en-US" dirty="0" smtClean="0"/>
              <a:t>for each test case.</a:t>
            </a:r>
          </a:p>
          <a:p>
            <a:r>
              <a:rPr lang="en-US" dirty="0" err="1"/>
              <a:t>CMake</a:t>
            </a:r>
            <a:r>
              <a:rPr lang="en-US" dirty="0"/>
              <a:t> version 3.0.2 was run using those </a:t>
            </a:r>
            <a:r>
              <a:rPr lang="en-US" dirty="0" err="1"/>
              <a:t>CMakeLists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to </a:t>
            </a:r>
            <a:r>
              <a:rPr lang="en-US" dirty="0" smtClean="0"/>
              <a:t>generate Microsoft </a:t>
            </a:r>
            <a:r>
              <a:rPr lang="en-US" dirty="0"/>
              <a:t>Visual </a:t>
            </a:r>
            <a:r>
              <a:rPr lang="en-US" dirty="0" smtClean="0"/>
              <a:t>Studio 2013 solution and project files.</a:t>
            </a:r>
          </a:p>
          <a:p>
            <a:r>
              <a:rPr lang="en-US" dirty="0"/>
              <a:t>The project </a:t>
            </a:r>
            <a:r>
              <a:rPr lang="en-US" dirty="0" smtClean="0"/>
              <a:t>files </a:t>
            </a:r>
            <a:r>
              <a:rPr lang="en-US" dirty="0"/>
              <a:t>generated </a:t>
            </a:r>
            <a:r>
              <a:rPr lang="en-US" dirty="0" smtClean="0"/>
              <a:t>by </a:t>
            </a:r>
            <a:r>
              <a:rPr lang="en-US" dirty="0" err="1" smtClean="0"/>
              <a:t>CMake</a:t>
            </a:r>
            <a:r>
              <a:rPr lang="en-US" dirty="0" smtClean="0"/>
              <a:t> </a:t>
            </a:r>
            <a:r>
              <a:rPr lang="en-US" dirty="0"/>
              <a:t>for both test cases were successfully opened and built in Microsoft Visual </a:t>
            </a:r>
            <a:r>
              <a:rPr lang="en-US" dirty="0" smtClean="0"/>
              <a:t>Studio 2013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2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Calculator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1285470"/>
            <a:ext cx="4604657" cy="1408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using sample test data shown in a table in earlier slide.</a:t>
            </a:r>
          </a:p>
          <a:p>
            <a:r>
              <a:rPr lang="en-US" dirty="0" smtClean="0"/>
              <a:t>Matched expected output shown that 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2387"/>
            <a:ext cx="5753599" cy="5258256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100450"/>
              </p:ext>
            </p:extLst>
          </p:nvPr>
        </p:nvGraphicFramePr>
        <p:xfrm>
          <a:off x="7226525" y="2677874"/>
          <a:ext cx="3599318" cy="402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9497"/>
                <a:gridCol w="1189497"/>
                <a:gridCol w="1220324"/>
              </a:tblGrid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5479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NITF 2.1 File Transfer Client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0" y="2052918"/>
            <a:ext cx="4604657" cy="4195481"/>
          </a:xfrm>
        </p:spPr>
        <p:txBody>
          <a:bodyPr/>
          <a:lstStyle/>
          <a:p>
            <a:r>
              <a:rPr lang="en-US" dirty="0"/>
              <a:t>Run using sample test case data presented in a table in an earlier slide</a:t>
            </a:r>
            <a:r>
              <a:rPr lang="en-US" dirty="0" smtClean="0"/>
              <a:t>.  Settings:</a:t>
            </a:r>
          </a:p>
          <a:p>
            <a:pPr lvl="1"/>
            <a:r>
              <a:rPr lang="en-US" dirty="0" smtClean="0"/>
              <a:t>Send and receive over UDP/IP on localhost port 10042.</a:t>
            </a:r>
          </a:p>
          <a:p>
            <a:r>
              <a:rPr lang="en-US" dirty="0" smtClean="0"/>
              <a:t>Matched expected </a:t>
            </a:r>
            <a:r>
              <a:rPr lang="en-US" dirty="0"/>
              <a:t>output shown that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Five files sent by server</a:t>
            </a:r>
          </a:p>
          <a:p>
            <a:pPr lvl="1"/>
            <a:r>
              <a:rPr lang="en-US" dirty="0" smtClean="0"/>
              <a:t>Five NITF files received by client and written to disk</a:t>
            </a:r>
          </a:p>
          <a:p>
            <a:pPr lvl="1"/>
            <a:r>
              <a:rPr lang="en-US" dirty="0" smtClean="0"/>
              <a:t>Each file was the expected size.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1" y="1513095"/>
            <a:ext cx="5517358" cy="1752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4" y="3445203"/>
            <a:ext cx="614225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C++ to TEBNF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non-generated </a:t>
            </a:r>
            <a:r>
              <a:rPr lang="en-US" dirty="0"/>
              <a:t>C++ implementation of each test case was also written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same design as the generated test cases, a baseline was established for more direct comparisons.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2" y="1693693"/>
            <a:ext cx="5886067" cy="4625467"/>
          </a:xfrm>
        </p:spPr>
        <p:txBody>
          <a:bodyPr/>
          <a:lstStyle/>
          <a:p>
            <a:r>
              <a:rPr lang="en-US" dirty="0" smtClean="0"/>
              <a:t>Non-generated C++ implementations were verified using same procedures (sample data) used for the generated test cases.</a:t>
            </a:r>
          </a:p>
          <a:p>
            <a:r>
              <a:rPr lang="en-US" dirty="0"/>
              <a:t>The non-generated C++ implementations had fewer lines of code than </a:t>
            </a:r>
            <a:r>
              <a:rPr lang="en-US" dirty="0" smtClean="0"/>
              <a:t>their counterparts </a:t>
            </a:r>
            <a:r>
              <a:rPr lang="en-US" dirty="0"/>
              <a:t>generated from TEBNF.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results were expected because the </a:t>
            </a:r>
            <a:r>
              <a:rPr lang="en-US" dirty="0" smtClean="0"/>
              <a:t>TEBNF code </a:t>
            </a:r>
            <a:r>
              <a:rPr lang="en-US" dirty="0"/>
              <a:t>generation tool does not yet perform optimization</a:t>
            </a:r>
            <a:r>
              <a:rPr lang="en-US" dirty="0" smtClean="0"/>
              <a:t>.</a:t>
            </a:r>
          </a:p>
          <a:p>
            <a:r>
              <a:rPr lang="en-US" dirty="0"/>
              <a:t>Writing code to handle I/O and input </a:t>
            </a:r>
            <a:r>
              <a:rPr lang="en-US" dirty="0" smtClean="0"/>
              <a:t>verification </a:t>
            </a:r>
            <a:r>
              <a:rPr lang="en-US" dirty="0"/>
              <a:t>took longer in C++ than </a:t>
            </a:r>
            <a:r>
              <a:rPr lang="en-US" dirty="0" smtClean="0"/>
              <a:t>TEBNF.</a:t>
            </a:r>
          </a:p>
          <a:p>
            <a:r>
              <a:rPr lang="en-US" dirty="0" smtClean="0"/>
              <a:t>Time inconvenience was most notable while writing the file client.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39672"/>
              </p:ext>
            </p:extLst>
          </p:nvPr>
        </p:nvGraphicFramePr>
        <p:xfrm>
          <a:off x="856343" y="1699380"/>
          <a:ext cx="4450446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4830"/>
                <a:gridCol w="1273629"/>
                <a:gridCol w="11919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19494"/>
              </p:ext>
            </p:extLst>
          </p:nvPr>
        </p:nvGraphicFramePr>
        <p:xfrm>
          <a:off x="881741" y="3979817"/>
          <a:ext cx="4392387" cy="2494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12473"/>
                <a:gridCol w="1061357"/>
                <a:gridCol w="1518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to</a:t>
                      </a:r>
                      <a:r>
                        <a:rPr lang="en-US" baseline="0" dirty="0" smtClean="0"/>
                        <a:t>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 (hours)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TEBNF (hours)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UDP/IP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Lizard tool to analyze code generated for each test case.</a:t>
            </a:r>
          </a:p>
          <a:p>
            <a:r>
              <a:rPr lang="en-US" dirty="0" smtClean="0"/>
              <a:t>Metrics acquired from Lizard for each test case:</a:t>
            </a:r>
          </a:p>
          <a:p>
            <a:pPr lvl="1"/>
            <a:r>
              <a:rPr lang="en-US" dirty="0" smtClean="0"/>
              <a:t>Average </a:t>
            </a:r>
            <a:r>
              <a:rPr lang="en-US" dirty="0" err="1" smtClean="0"/>
              <a:t>Cyclomatic</a:t>
            </a:r>
            <a:r>
              <a:rPr lang="en-US" dirty="0" smtClean="0"/>
              <a:t> Complexity Number (CCN) per function.</a:t>
            </a:r>
          </a:p>
          <a:p>
            <a:pPr lvl="1"/>
            <a:r>
              <a:rPr lang="en-US" dirty="0" smtClean="0"/>
              <a:t>Average token count </a:t>
            </a:r>
            <a:r>
              <a:rPr lang="en-US" dirty="0"/>
              <a:t>per </a:t>
            </a:r>
            <a:r>
              <a:rPr lang="en-US" dirty="0" smtClean="0"/>
              <a:t>function.</a:t>
            </a:r>
          </a:p>
          <a:p>
            <a:r>
              <a:rPr lang="en-US" dirty="0" err="1" smtClean="0"/>
              <a:t>Cyclomatic</a:t>
            </a:r>
            <a:r>
              <a:rPr lang="en-US" dirty="0" smtClean="0"/>
              <a:t> complexity has been employed to predict the presence of defects in code.</a:t>
            </a:r>
          </a:p>
          <a:p>
            <a:pPr lvl="1"/>
            <a:r>
              <a:rPr lang="en-US" dirty="0" smtClean="0"/>
              <a:t>CCN </a:t>
            </a:r>
            <a:r>
              <a:rPr lang="en-US" dirty="0"/>
              <a:t>values ≤ </a:t>
            </a:r>
            <a:r>
              <a:rPr lang="en-US" dirty="0" smtClean="0"/>
              <a:t>10 fit into the low risk category.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26998"/>
              </p:ext>
            </p:extLst>
          </p:nvPr>
        </p:nvGraphicFramePr>
        <p:xfrm>
          <a:off x="1429880" y="1558570"/>
          <a:ext cx="8935213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13520"/>
                <a:gridCol w="1560564"/>
                <a:gridCol w="1787043"/>
                <a:gridCol w="1787043"/>
                <a:gridCol w="178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NITF</a:t>
                      </a:r>
                      <a:r>
                        <a:rPr lang="en-US" b="1" baseline="0" dirty="0" smtClean="0"/>
                        <a:t> File Client </a:t>
                      </a:r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baseline="0" dirty="0" smtClean="0"/>
                        <a:t>CCN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Limit of IQR (U</a:t>
                      </a:r>
                      <a:r>
                        <a:rPr lang="en-US" baseline="-25000" dirty="0" smtClean="0"/>
                        <a:t>CCN</a:t>
                      </a:r>
                      <a:r>
                        <a:rPr lang="en-US" baseline="0" dirty="0" smtClean="0"/>
                        <a:t>)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Token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</a:t>
                      </a:r>
                    </a:p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2.00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12648"/>
              </p:ext>
            </p:extLst>
          </p:nvPr>
        </p:nvGraphicFramePr>
        <p:xfrm>
          <a:off x="1429882" y="3717827"/>
          <a:ext cx="8927259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11728"/>
                <a:gridCol w="1559175"/>
                <a:gridCol w="1785452"/>
                <a:gridCol w="1785452"/>
                <a:gridCol w="17854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Calculator </a:t>
                      </a:r>
                    </a:p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</a:t>
                      </a:r>
                      <a:r>
                        <a:rPr lang="en-US" baseline="0" dirty="0" smtClean="0"/>
                        <a:t>CCN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Upper Limit of IQR (U</a:t>
                      </a:r>
                      <a:r>
                        <a:rPr lang="en-US" baseline="-25000" dirty="0" smtClean="0"/>
                        <a:t>CCN</a:t>
                      </a:r>
                      <a:r>
                        <a:rPr lang="en-US" baseline="0" dirty="0" smtClean="0"/>
                        <a:t>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Token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</a:t>
                      </a:r>
                    </a:p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1.89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Non-generated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Non-generated </a:t>
            </a:r>
            <a:r>
              <a:rPr lang="en-US" b="1" dirty="0"/>
              <a:t>test cases are comparable to their generated </a:t>
            </a:r>
            <a:r>
              <a:rPr lang="en-US" b="1" dirty="0" smtClean="0"/>
              <a:t>counterparts</a:t>
            </a:r>
            <a:r>
              <a:rPr lang="en-US" dirty="0"/>
              <a:t> </a:t>
            </a:r>
            <a:r>
              <a:rPr lang="en-US" dirty="0" smtClean="0"/>
              <a:t>because:</a:t>
            </a:r>
          </a:p>
          <a:p>
            <a:pPr lvl="1"/>
            <a:r>
              <a:rPr lang="en-US" dirty="0" smtClean="0"/>
              <a:t>Non-generated </a:t>
            </a:r>
            <a:r>
              <a:rPr lang="en-US" dirty="0"/>
              <a:t>test cases were built </a:t>
            </a:r>
            <a:r>
              <a:rPr lang="en-US" dirty="0" smtClean="0"/>
              <a:t>specifically to mimic the </a:t>
            </a:r>
            <a:r>
              <a:rPr lang="en-US" dirty="0"/>
              <a:t>behavior of the generated test </a:t>
            </a:r>
            <a:r>
              <a:rPr lang="en-US" dirty="0" smtClean="0"/>
              <a:t>cases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average CCN values for all of the test </a:t>
            </a:r>
            <a:r>
              <a:rPr lang="en-US" dirty="0" smtClean="0"/>
              <a:t>cases fall </a:t>
            </a:r>
            <a:r>
              <a:rPr lang="en-US" dirty="0"/>
              <a:t>into the low risk category, </a:t>
            </a:r>
            <a:endParaRPr lang="en-US" dirty="0" smtClean="0"/>
          </a:p>
          <a:p>
            <a:pPr lvl="1"/>
            <a:r>
              <a:rPr lang="en-US" dirty="0"/>
              <a:t>The average CCN values for all of the test cases </a:t>
            </a:r>
            <a:r>
              <a:rPr lang="en-US" dirty="0" smtClean="0"/>
              <a:t>are close </a:t>
            </a:r>
            <a:r>
              <a:rPr lang="en-US" dirty="0"/>
              <a:t>to one another in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Leads to likely conclusion that none of the test cases were purposely made worse than the others.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8001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78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smtClean="0"/>
              <a:t>TEBNF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declare how well-known types should be marshaled back into their original format.</a:t>
            </a:r>
          </a:p>
          <a:p>
            <a:r>
              <a:rPr lang="en-US" dirty="0" smtClean="0"/>
              <a:t>Provides </a:t>
            </a:r>
            <a:r>
              <a:rPr lang="en-US" dirty="0"/>
              <a:t>typed and non-typed EBNF terminals.</a:t>
            </a:r>
          </a:p>
          <a:p>
            <a:r>
              <a:rPr lang="en-US" dirty="0" smtClean="0"/>
              <a:t>Supports </a:t>
            </a:r>
            <a:r>
              <a:rPr lang="en-US" dirty="0"/>
              <a:t>arithmetic and non-arithmetic operations inside grammar rules.</a:t>
            </a:r>
          </a:p>
          <a:p>
            <a:r>
              <a:rPr lang="en-US" dirty="0" smtClean="0"/>
              <a:t>Grammars </a:t>
            </a:r>
            <a:r>
              <a:rPr lang="en-US" dirty="0"/>
              <a:t>match </a:t>
            </a:r>
            <a:r>
              <a:rPr lang="en-US" dirty="0" err="1"/>
              <a:t>specic</a:t>
            </a:r>
            <a:r>
              <a:rPr lang="en-US" dirty="0"/>
              <a:t> pieces of a given input to well-known types of varied </a:t>
            </a:r>
            <a:r>
              <a:rPr lang="en-US" dirty="0" smtClean="0"/>
              <a:t>sizes (in </a:t>
            </a:r>
            <a:r>
              <a:rPr lang="en-US" dirty="0"/>
              <a:t>bits or bytes).</a:t>
            </a:r>
          </a:p>
          <a:p>
            <a:r>
              <a:rPr lang="en-US" dirty="0" smtClean="0"/>
              <a:t>Supports </a:t>
            </a:r>
            <a:r>
              <a:rPr lang="en-US" dirty="0"/>
              <a:t>the use of variables</a:t>
            </a:r>
            <a:r>
              <a:rPr lang="en-US" dirty="0" smtClean="0"/>
              <a:t>.</a:t>
            </a:r>
          </a:p>
          <a:p>
            <a:r>
              <a:rPr lang="en-US" dirty="0"/>
              <a:t>Is Turing </a:t>
            </a:r>
            <a:r>
              <a:rPr lang="en-US" dirty="0" smtClean="0"/>
              <a:t>complete.</a:t>
            </a:r>
            <a:endParaRPr lang="en-US" dirty="0"/>
          </a:p>
          <a:p>
            <a:r>
              <a:rPr lang="en-US" dirty="0"/>
              <a:t>The prototype code generation tool will demonstrate that it can generate a </a:t>
            </a:r>
            <a:r>
              <a:rPr lang="en-US" dirty="0" smtClean="0"/>
              <a:t>console.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Conclusions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3550753"/>
            <a:ext cx="8947150" cy="15084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03313" y="2052917"/>
            <a:ext cx="8530544" cy="3945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Prove data sets are different by finding p-values given:</a:t>
            </a:r>
            <a:endParaRPr lang="en-US" b="1" dirty="0" smtClean="0"/>
          </a:p>
          <a:p>
            <a:pPr lvl="1"/>
            <a:r>
              <a:rPr lang="en-US" dirty="0" smtClean="0"/>
              <a:t>Two-tailed analysis.</a:t>
            </a:r>
          </a:p>
          <a:p>
            <a:pPr lvl="1"/>
            <a:r>
              <a:rPr lang="en-US" dirty="0" smtClean="0"/>
              <a:t>Two independent means.</a:t>
            </a:r>
          </a:p>
          <a:p>
            <a:pPr lvl="1"/>
            <a:r>
              <a:rPr lang="en-US" dirty="0" smtClean="0"/>
              <a:t>Null hypothesis is that both sets are the same.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Since </a:t>
            </a:r>
            <a:r>
              <a:rPr lang="en-US" b="1" dirty="0"/>
              <a:t>p-values are significant at p &lt; </a:t>
            </a:r>
            <a:r>
              <a:rPr lang="en-US" b="1" dirty="0" smtClean="0"/>
              <a:t>0.05,  the test cases </a:t>
            </a:r>
            <a:r>
              <a:rPr lang="en-US" b="1" dirty="0"/>
              <a:t>are </a:t>
            </a:r>
            <a:r>
              <a:rPr lang="en-US" b="1" dirty="0" smtClean="0"/>
              <a:t>provably </a:t>
            </a:r>
            <a:r>
              <a:rPr lang="en-US" b="1" dirty="0"/>
              <a:t>different from each </a:t>
            </a:r>
            <a:r>
              <a:rPr lang="en-US" b="1" dirty="0" smtClean="0"/>
              <a:t>other.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 smtClean="0"/>
          </a:p>
          <a:p>
            <a:pPr marL="0" indent="0">
              <a:buFont typeface="Wingdings 3" charset="2"/>
              <a:buNone/>
            </a:pPr>
            <a:endParaRPr lang="en-US" b="1" dirty="0" smtClean="0"/>
          </a:p>
          <a:p>
            <a:pPr marL="8001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6766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9346" cy="603951"/>
          </a:xfrm>
        </p:spPr>
        <p:txBody>
          <a:bodyPr/>
          <a:lstStyle/>
          <a:p>
            <a:r>
              <a:rPr lang="en-US" dirty="0" smtClean="0"/>
              <a:t>Token Count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7" y="4356651"/>
            <a:ext cx="4873377" cy="39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File Client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16" y="4356651"/>
            <a:ext cx="4892464" cy="39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920" y="5102401"/>
            <a:ext cx="10202560" cy="123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Lower median values within smaller data spreads point to greater number of functions with lower token counts.</a:t>
            </a:r>
          </a:p>
          <a:p>
            <a:r>
              <a:rPr lang="en-US" dirty="0" smtClean="0"/>
              <a:t>Conclusion: generated </a:t>
            </a:r>
            <a:r>
              <a:rPr lang="en-US" dirty="0"/>
              <a:t>code is splitting larger computational problems into smaller </a:t>
            </a:r>
            <a:r>
              <a:rPr lang="en-US" dirty="0" smtClean="0"/>
              <a:t>tasks than the non-generated code.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7" y="1232062"/>
            <a:ext cx="4892464" cy="2949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84" y="1232062"/>
            <a:ext cx="4892464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9346" cy="603951"/>
          </a:xfrm>
        </p:spPr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7" y="4356651"/>
            <a:ext cx="4873377" cy="39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File Client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16" y="4356651"/>
            <a:ext cx="4892464" cy="39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920" y="5102401"/>
            <a:ext cx="10202560" cy="1233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Lower average CCN for generated code is strongest indicator that larger computational problems are being broken down into smaller ones.</a:t>
            </a:r>
          </a:p>
          <a:p>
            <a:r>
              <a:rPr lang="en-US" dirty="0" smtClean="0"/>
              <a:t>Median CCN for generated test cases are &lt;= lowest values of the non-generated test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7" y="1232062"/>
            <a:ext cx="4892464" cy="2949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84" y="1232062"/>
            <a:ext cx="4892464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Cyclomatic</a:t>
            </a:r>
            <a:r>
              <a:rPr lang="en-US" dirty="0" smtClean="0"/>
              <a:t> Complexity as an</a:t>
            </a:r>
            <a:br>
              <a:rPr lang="en-US" dirty="0" smtClean="0"/>
            </a:br>
            <a:r>
              <a:rPr lang="en-US" dirty="0" smtClean="0"/>
              <a:t>indicator of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Zhang and Zhang were able to effectively predict defects in code based on higher the </a:t>
            </a:r>
            <a:r>
              <a:rPr lang="en-US" dirty="0" err="1" smtClean="0"/>
              <a:t>cyclomatic</a:t>
            </a:r>
            <a:r>
              <a:rPr lang="en-US" dirty="0" smtClean="0"/>
              <a:t> complexity values.</a:t>
            </a:r>
          </a:p>
          <a:p>
            <a:r>
              <a:rPr lang="en-US" dirty="0" smtClean="0"/>
              <a:t>Generated code has </a:t>
            </a:r>
          </a:p>
          <a:p>
            <a:pPr lvl="1"/>
            <a:r>
              <a:rPr lang="en-US" dirty="0" smtClean="0"/>
              <a:t>shorter interquartile ranges</a:t>
            </a:r>
          </a:p>
          <a:p>
            <a:pPr lvl="1"/>
            <a:r>
              <a:rPr lang="en-US" dirty="0" smtClean="0"/>
              <a:t>Medians &lt;= lowest quartiles of the non-generated code</a:t>
            </a:r>
          </a:p>
          <a:p>
            <a:r>
              <a:rPr lang="en-US" dirty="0" smtClean="0"/>
              <a:t>Conclusion: a greater number of functions in the code generated from TEBNF have fewer defects than non-generated code.</a:t>
            </a:r>
          </a:p>
          <a:p>
            <a:r>
              <a:rPr lang="en-US" dirty="0" smtClean="0"/>
              <a:t>This correlation means it is likely that as applications increase in size and scope, number of defects will remain lower in code generated from TEBNF.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35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TEBNF code generation tool can likely be optimized to produce better code.</a:t>
            </a:r>
          </a:p>
          <a:p>
            <a:r>
              <a:rPr lang="en-US" dirty="0" smtClean="0"/>
              <a:t>Add more I/O methods to TEBNF and the tool.</a:t>
            </a:r>
          </a:p>
          <a:p>
            <a:r>
              <a:rPr lang="en-US" dirty="0" smtClean="0"/>
              <a:t>Automatically generate graphical user interfaces.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5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TEBNF Code Generation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</a:t>
            </a:r>
            <a:r>
              <a:rPr lang="en-US" dirty="0"/>
              <a:t>data from </a:t>
            </a:r>
            <a:r>
              <a:rPr lang="en-US" dirty="0" smtClean="0"/>
              <a:t>different kinds </a:t>
            </a:r>
            <a:r>
              <a:rPr lang="en-US" dirty="0"/>
              <a:t>of </a:t>
            </a:r>
            <a:r>
              <a:rPr lang="en-US" dirty="0" smtClean="0"/>
              <a:t>inputs</a:t>
            </a:r>
            <a:endParaRPr lang="en-US" dirty="0"/>
          </a:p>
          <a:p>
            <a:r>
              <a:rPr lang="en-US" dirty="0" smtClean="0"/>
              <a:t>Process </a:t>
            </a:r>
            <a:r>
              <a:rPr lang="en-US" dirty="0"/>
              <a:t>data to produce </a:t>
            </a:r>
            <a:r>
              <a:rPr lang="en-US" dirty="0" err="1"/>
              <a:t>specic</a:t>
            </a:r>
            <a:r>
              <a:rPr lang="en-US" dirty="0"/>
              <a:t> output(s)</a:t>
            </a:r>
          </a:p>
          <a:p>
            <a:r>
              <a:rPr lang="en-US" dirty="0" smtClean="0"/>
              <a:t>Direct </a:t>
            </a:r>
            <a:r>
              <a:rPr lang="en-US" dirty="0"/>
              <a:t>output(s) to a network destination (UDP/IP), le, or console-based </a:t>
            </a:r>
            <a:r>
              <a:rPr lang="en-US" dirty="0" smtClean="0"/>
              <a:t>user-interface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custom network protocol handling and interaction (UDP/IP)</a:t>
            </a:r>
          </a:p>
          <a:p>
            <a:r>
              <a:rPr lang="en-US" dirty="0" smtClean="0"/>
              <a:t>Provide </a:t>
            </a:r>
            <a:r>
              <a:rPr lang="en-US" dirty="0"/>
              <a:t>a console-based user interface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351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TEBNF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Input methods: a method of receiving data as input.</a:t>
            </a:r>
          </a:p>
          <a:p>
            <a:r>
              <a:rPr lang="en-US" dirty="0"/>
              <a:t> Output methods: a method of outputting data.</a:t>
            </a:r>
          </a:p>
          <a:p>
            <a:r>
              <a:rPr lang="en-US" dirty="0"/>
              <a:t> Grammar sections: parses input data.</a:t>
            </a:r>
          </a:p>
          <a:p>
            <a:r>
              <a:rPr lang="en-US" dirty="0"/>
              <a:t> Actions: action code to execute using data from other elements.</a:t>
            </a:r>
          </a:p>
          <a:p>
            <a:r>
              <a:rPr lang="en-US" dirty="0"/>
              <a:t> State transition tables: denes the behavior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5261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2742</TotalTime>
  <Words>3821</Words>
  <Application>Microsoft Office PowerPoint</Application>
  <PresentationFormat>Widescreen</PresentationFormat>
  <Paragraphs>504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Century Gothic</vt:lpstr>
      <vt:lpstr>Wingdings 3</vt:lpstr>
      <vt:lpstr>Ion</vt:lpstr>
      <vt:lpstr>Code Generation:  An Introduction to Typed EBNF</vt:lpstr>
      <vt:lpstr>Code Generation</vt:lpstr>
      <vt:lpstr>Existing Code Generation Tools</vt:lpstr>
      <vt:lpstr>TEBNF Input Specification and Code Generation Tool</vt:lpstr>
      <vt:lpstr>Key Features of TEBNF</vt:lpstr>
      <vt:lpstr>Key Features of TEBNF (continued)</vt:lpstr>
      <vt:lpstr>TEBNF Code Generation Tool</vt:lpstr>
      <vt:lpstr>Design</vt:lpstr>
      <vt:lpstr>The TEBNF Language</vt:lpstr>
      <vt:lpstr>Design Decisions</vt:lpstr>
      <vt:lpstr>Singleton Paradigm – why?</vt:lpstr>
      <vt:lpstr>Input and Output (I/O) Elements</vt:lpstr>
      <vt:lpstr>Actions Elements</vt:lpstr>
      <vt:lpstr>The TEBNF Code Generation Tool</vt:lpstr>
      <vt:lpstr>Architecture of the Tool</vt:lpstr>
      <vt:lpstr>Stage 1: Read arguments</vt:lpstr>
      <vt:lpstr>Stage 2: TEBNF Scanner</vt:lpstr>
      <vt:lpstr>Stage 3: TEBNF Parser</vt:lpstr>
      <vt:lpstr>Stage 4: TEBNF Resolver </vt:lpstr>
      <vt:lpstr>Stage 5: TEBNF Code Generator</vt:lpstr>
      <vt:lpstr>I/O Code Generation</vt:lpstr>
      <vt:lpstr>Lexical Analysis and Parsing Code Generation</vt:lpstr>
      <vt:lpstr>Matching Patterns using Grammar Elements</vt:lpstr>
      <vt:lpstr>Grammar Element Code Generation</vt:lpstr>
      <vt:lpstr>State Machine and Actions Code Generation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Order of Execution for Code Generated by TEBNF Code Generation Tool</vt:lpstr>
      <vt:lpstr>Implementing Tools with TEBNF</vt:lpstr>
      <vt:lpstr>NITF 2.1 File Format</vt:lpstr>
      <vt:lpstr>Exploitation of NITF Data</vt:lpstr>
      <vt:lpstr>NITF File Parsing using TEBNF</vt:lpstr>
      <vt:lpstr>NITF File Parsing using TEBNF</vt:lpstr>
      <vt:lpstr>NITF File Parsing using TEBNF</vt:lpstr>
      <vt:lpstr>NITF File Parsing using TEBNF</vt:lpstr>
      <vt:lpstr>NITF File Parsing using TEBNF</vt:lpstr>
      <vt:lpstr>Test Cases</vt:lpstr>
      <vt:lpstr>Test Case 1: A Basic Calculator</vt:lpstr>
      <vt:lpstr>Basic Calculator State Machine</vt:lpstr>
      <vt:lpstr>Basic Calculator State Machine</vt:lpstr>
      <vt:lpstr>Basic Calculator State Machine</vt:lpstr>
      <vt:lpstr>Basic Calculator State Machine</vt:lpstr>
      <vt:lpstr>Basic Calculator State Machine</vt:lpstr>
      <vt:lpstr>Basic Calculator: Sample input and output data</vt:lpstr>
      <vt:lpstr>Test Case 2: A NITF 2.1 UDP/IP File Transfer Client</vt:lpstr>
      <vt:lpstr>NITF File Transfer Client State Machine</vt:lpstr>
      <vt:lpstr>NITF File Transfer Client State Machine</vt:lpstr>
      <vt:lpstr>NITF File Transfer Client State Machine</vt:lpstr>
      <vt:lpstr>NITF File Transfer Client: Sample input and output data files</vt:lpstr>
      <vt:lpstr>Results</vt:lpstr>
      <vt:lpstr>Results: Calculator Test Case</vt:lpstr>
      <vt:lpstr>Results: NITF 2.1 File Transfer Client</vt:lpstr>
      <vt:lpstr>Comparing C++ to TEBNF</vt:lpstr>
      <vt:lpstr>Test Case Experience</vt:lpstr>
      <vt:lpstr>Test Case Analysis</vt:lpstr>
      <vt:lpstr>Analysis Results</vt:lpstr>
      <vt:lpstr>Analysis Conclusions</vt:lpstr>
      <vt:lpstr>Analysis Conclusions (continued)</vt:lpstr>
      <vt:lpstr>Token Count Analysis</vt:lpstr>
      <vt:lpstr>Cyclomatic Complexity Analysis</vt:lpstr>
      <vt:lpstr>Cyclomatic Complexity as an indicator of defects</vt:lpstr>
      <vt:lpstr>Future Work</vt:lpstr>
    </vt:vector>
  </TitlesOfParts>
  <Company>USU Research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Generation:  An Introduction to Typed EBNF</dc:title>
  <dc:creator>Jason Young</dc:creator>
  <cp:lastModifiedBy>Jason Young</cp:lastModifiedBy>
  <cp:revision>234</cp:revision>
  <dcterms:created xsi:type="dcterms:W3CDTF">2015-04-18T04:04:17Z</dcterms:created>
  <dcterms:modified xsi:type="dcterms:W3CDTF">2015-04-28T03:20:22Z</dcterms:modified>
</cp:coreProperties>
</file>