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76" r:id="rId4"/>
  </p:sldMasterIdLst>
  <p:notesMasterIdLst>
    <p:notesMasterId r:id="rId26"/>
  </p:notesMasterIdLst>
  <p:sldIdLst>
    <p:sldId id="993" r:id="rId5"/>
    <p:sldId id="1032" r:id="rId6"/>
    <p:sldId id="1029" r:id="rId7"/>
    <p:sldId id="1039" r:id="rId8"/>
    <p:sldId id="1040" r:id="rId9"/>
    <p:sldId id="1041" r:id="rId10"/>
    <p:sldId id="1045" r:id="rId11"/>
    <p:sldId id="1030" r:id="rId12"/>
    <p:sldId id="1042" r:id="rId13"/>
    <p:sldId id="1044" r:id="rId14"/>
    <p:sldId id="1031" r:id="rId15"/>
    <p:sldId id="1033" r:id="rId16"/>
    <p:sldId id="1046" r:id="rId17"/>
    <p:sldId id="1047" r:id="rId18"/>
    <p:sldId id="1051" r:id="rId19"/>
    <p:sldId id="1052" r:id="rId20"/>
    <p:sldId id="1048" r:id="rId21"/>
    <p:sldId id="1053" r:id="rId22"/>
    <p:sldId id="1034" r:id="rId23"/>
    <p:sldId id="1049" r:id="rId24"/>
    <p:sldId id="1003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78B7"/>
    <a:srgbClr val="D47066"/>
    <a:srgbClr val="CB5549"/>
    <a:srgbClr val="DD87C6"/>
    <a:srgbClr val="C739A2"/>
    <a:srgbClr val="CF55AF"/>
    <a:srgbClr val="D84CCE"/>
    <a:srgbClr val="A143AB"/>
    <a:srgbClr val="B962C2"/>
    <a:srgbClr val="C6B862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644" autoAdjust="0"/>
    <p:restoredTop sz="95975" autoAdjust="0"/>
  </p:normalViewPr>
  <p:slideViewPr>
    <p:cSldViewPr snapToGrid="0">
      <p:cViewPr varScale="1">
        <p:scale>
          <a:sx n="109" d="100"/>
          <a:sy n="109" d="100"/>
        </p:scale>
        <p:origin x="-170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3168" y="-96"/>
      </p:cViewPr>
      <p:guideLst>
        <p:guide orient="horz" pos="3024"/>
        <p:guide pos="2304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927" cy="48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defTabSz="964974">
              <a:defRPr sz="1200"/>
            </a:lvl1pPr>
          </a:lstStyle>
          <a:p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617" y="0"/>
            <a:ext cx="3168927" cy="48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>
            <a:lvl1pPr algn="r" defTabSz="964974">
              <a:defRPr sz="120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2063" y="720725"/>
            <a:ext cx="4794250" cy="3595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183" y="4562867"/>
            <a:ext cx="5850835" cy="4316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2" tIns="48301" rIns="96602" bIns="483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5894"/>
            <a:ext cx="3168927" cy="48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defTabSz="964974">
              <a:defRPr sz="1200"/>
            </a:lvl1pPr>
          </a:lstStyle>
          <a:p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617" y="9115894"/>
            <a:ext cx="3168927" cy="483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2" tIns="48301" rIns="96602" bIns="48301" numCol="1" anchor="b" anchorCtr="0" compatLnSpc="1">
            <a:prstTxWarp prst="textNoShape">
              <a:avLst/>
            </a:prstTxWarp>
          </a:bodyPr>
          <a:lstStyle>
            <a:lvl1pPr algn="r" defTabSz="964974">
              <a:defRPr sz="1200"/>
            </a:lvl1pPr>
          </a:lstStyle>
          <a:p>
            <a:fld id="{1F2F8ABD-F048-440B-B32E-E1F3800962A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65882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E:\与德\与德通讯标志\公司产品介绍\bg333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292" cy="4844562"/>
          </a:xfrm>
          <a:prstGeom prst="rect">
            <a:avLst/>
          </a:prstGeom>
          <a:noFill/>
        </p:spPr>
      </p:pic>
      <p:pic>
        <p:nvPicPr>
          <p:cNvPr id="11" name="Picture 10" descr="E:\与德\与德通讯标志\公司产品介绍\2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3446"/>
            <a:ext cx="9144000" cy="1547519"/>
          </a:xfrm>
          <a:prstGeom prst="rect">
            <a:avLst/>
          </a:prstGeom>
          <a:noFill/>
        </p:spPr>
      </p:pic>
      <p:sp>
        <p:nvSpPr>
          <p:cNvPr id="12" name="矩形 11"/>
          <p:cNvSpPr/>
          <p:nvPr userDrawn="1"/>
        </p:nvSpPr>
        <p:spPr>
          <a:xfrm>
            <a:off x="0" y="5589917"/>
            <a:ext cx="9144000" cy="126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2571750" y="6660251"/>
            <a:ext cx="41433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" name="Picture 7" descr="E:\与德\与德通讯标志\公司产品介绍\bg5.png"/>
          <p:cNvPicPr>
            <a:picLocks noChangeAspect="1" noChangeArrowheads="1"/>
          </p:cNvPicPr>
          <p:nvPr userDrawn="1"/>
        </p:nvPicPr>
        <p:blipFill>
          <a:blip r:embed="rId4" cstate="print"/>
          <a:srcRect t="6461" b="16030"/>
          <a:stretch>
            <a:fillRect/>
          </a:stretch>
        </p:blipFill>
        <p:spPr bwMode="auto">
          <a:xfrm>
            <a:off x="571500" y="174696"/>
            <a:ext cx="7769225" cy="319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5" name="Picture 3" descr="E:\与德\与德通讯标志\公司产品介绍\1234321.png"/>
          <p:cNvPicPr>
            <a:picLocks noChangeAspect="1" noChangeArrowheads="1"/>
          </p:cNvPicPr>
          <p:nvPr userDrawn="1"/>
        </p:nvPicPr>
        <p:blipFill>
          <a:blip r:embed="rId5" cstate="print"/>
          <a:srcRect l="1354"/>
          <a:stretch>
            <a:fillRect/>
          </a:stretch>
        </p:blipFill>
        <p:spPr bwMode="auto">
          <a:xfrm>
            <a:off x="1" y="3041413"/>
            <a:ext cx="9141858" cy="1802653"/>
          </a:xfrm>
          <a:prstGeom prst="rect">
            <a:avLst/>
          </a:prstGeom>
          <a:noFill/>
        </p:spPr>
      </p:pic>
      <p:sp>
        <p:nvSpPr>
          <p:cNvPr id="37069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3145287"/>
            <a:ext cx="9144000" cy="403225"/>
          </a:xfrm>
        </p:spPr>
        <p:txBody>
          <a:bodyPr wrap="square" lIns="91440" rIns="91440">
            <a:spAutoFit/>
          </a:bodyPr>
          <a:lstStyle>
            <a:lvl1pPr marL="0" indent="0" algn="ctr">
              <a:buFont typeface="Arial" charset="0"/>
              <a:buNone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点击此处添加副标题</a:t>
            </a:r>
            <a:endParaRPr lang="en-US" dirty="0"/>
          </a:p>
        </p:txBody>
      </p:sp>
      <p:sp>
        <p:nvSpPr>
          <p:cNvPr id="370694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80353"/>
            <a:ext cx="9144000" cy="633507"/>
          </a:xfrm>
        </p:spPr>
        <p:txBody>
          <a:bodyPr wrap="square" bIns="44450">
            <a:spAutoFit/>
          </a:bodyPr>
          <a:lstStyle>
            <a:lvl1pPr algn="ctr">
              <a:defRPr sz="4500" b="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点击此处添加标题</a:t>
            </a:r>
            <a:endParaRPr lang="en-US" dirty="0"/>
          </a:p>
        </p:txBody>
      </p:sp>
      <p:pic>
        <p:nvPicPr>
          <p:cNvPr id="28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6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 Box 9"/>
          <p:cNvSpPr txBox="1">
            <a:spLocks noChangeArrowheads="1"/>
          </p:cNvSpPr>
          <p:nvPr userDrawn="1"/>
        </p:nvSpPr>
        <p:spPr bwMode="auto">
          <a:xfrm>
            <a:off x="7534275" y="71438"/>
            <a:ext cx="1114425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 smtClean="0">
                <a:solidFill>
                  <a:srgbClr val="0070C0"/>
                </a:solidFill>
                <a:ea typeface="华文细黑" pitchFamily="2" charset="-122"/>
              </a:rPr>
              <a:t>秘密等级：</a:t>
            </a:r>
            <a:endParaRPr lang="en-US" altLang="zh-CN" sz="900" dirty="0">
              <a:solidFill>
                <a:srgbClr val="0070C0"/>
              </a:solidFill>
              <a:ea typeface="华文细黑" pitchFamily="2" charset="-122"/>
            </a:endParaRPr>
          </a:p>
        </p:txBody>
      </p:sp>
      <p:pic>
        <p:nvPicPr>
          <p:cNvPr id="16" name="Picture 2" descr="E:\与德\与德通讯标志\与德通讯标志归档\与德通讯标志正稿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913" y="142876"/>
            <a:ext cx="3940221" cy="466216"/>
          </a:xfrm>
          <a:prstGeom prst="rect">
            <a:avLst/>
          </a:prstGeom>
          <a:noFill/>
        </p:spPr>
      </p:pic>
      <p:sp>
        <p:nvSpPr>
          <p:cNvPr id="30" name="文本占位符 3"/>
          <p:cNvSpPr>
            <a:spLocks noGrp="1"/>
          </p:cNvSpPr>
          <p:nvPr>
            <p:ph type="body" sz="half" idx="2"/>
          </p:nvPr>
        </p:nvSpPr>
        <p:spPr>
          <a:xfrm>
            <a:off x="0" y="5367338"/>
            <a:ext cx="9144000" cy="804862"/>
          </a:xfrm>
        </p:spPr>
        <p:txBody>
          <a:bodyPr/>
          <a:lstStyle>
            <a:lvl1pPr marL="0" indent="0" algn="ctr"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32" name="文本占位符 3"/>
          <p:cNvSpPr>
            <a:spLocks noGrp="1"/>
          </p:cNvSpPr>
          <p:nvPr>
            <p:ph type="body" sz="half" idx="10"/>
          </p:nvPr>
        </p:nvSpPr>
        <p:spPr>
          <a:xfrm>
            <a:off x="0" y="76200"/>
            <a:ext cx="9144000" cy="804862"/>
          </a:xfrm>
        </p:spPr>
        <p:txBody>
          <a:bodyPr/>
          <a:lstStyle>
            <a:lvl1pPr marL="0" indent="0" algn="r">
              <a:buNone/>
              <a:defRPr sz="900" b="0">
                <a:solidFill>
                  <a:srgbClr val="0070C0"/>
                </a:solidFill>
                <a:latin typeface="华文细黑" pitchFamily="2" charset="-122"/>
                <a:ea typeface="华文细黑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869363" y="6668399"/>
            <a:ext cx="195262" cy="12223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A07751-7AF7-4F01-8528-64F09410BD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84613F-A94F-42A8-AC9C-2B9718FA9C6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照片与说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89BC18-38D1-435B-AC85-A6F76DE76D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A80102-FB26-470F-97BB-17DC62B087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91325" y="188913"/>
            <a:ext cx="1989138" cy="63515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22325" y="188913"/>
            <a:ext cx="5816600" cy="63515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7AB1CA-C475-495C-9CF6-E804F08030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封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E:\与德\与德通讯标志\公司产品介绍\bg333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1292" cy="4844562"/>
          </a:xfrm>
          <a:prstGeom prst="rect">
            <a:avLst/>
          </a:prstGeom>
          <a:noFill/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500313" y="6642100"/>
            <a:ext cx="4143375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800" dirty="0">
                <a:solidFill>
                  <a:schemeClr val="bg1">
                    <a:lumMod val="65000"/>
                  </a:schemeClr>
                </a:solidFill>
                <a:latin typeface="微软雅黑" pitchFamily="34" charset="-122"/>
                <a:ea typeface="微软雅黑" pitchFamily="34" charset="-122"/>
              </a:rPr>
              <a:t>Shanghai Wind Communication Technologies Co.,Ltd.</a:t>
            </a:r>
            <a:endParaRPr lang="zh-CN" altLang="en-US" sz="800" dirty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" name="Picture 10" descr="E:\与德\与德通讯标志\公司产品介绍\22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4643446"/>
            <a:ext cx="9144000" cy="1547519"/>
          </a:xfrm>
          <a:prstGeom prst="rect">
            <a:avLst/>
          </a:prstGeom>
          <a:noFill/>
        </p:spPr>
      </p:pic>
      <p:sp>
        <p:nvSpPr>
          <p:cNvPr id="4" name="Text Box 16"/>
          <p:cNvSpPr txBox="1">
            <a:spLocks noChangeArrowheads="1"/>
          </p:cNvSpPr>
          <p:nvPr/>
        </p:nvSpPr>
        <p:spPr bwMode="auto">
          <a:xfrm>
            <a:off x="7154863" y="6426200"/>
            <a:ext cx="16271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lang="en-US" sz="1600" b="1">
                <a:solidFill>
                  <a:schemeClr val="bg1"/>
                </a:solidFill>
                <a:latin typeface="Arial Narrow" pitchFamily="34" charset="0"/>
              </a:rPr>
              <a:t>www.broadcom.com</a:t>
            </a:r>
          </a:p>
        </p:txBody>
      </p:sp>
      <p:sp>
        <p:nvSpPr>
          <p:cNvPr id="12" name="矩形 11"/>
          <p:cNvSpPr/>
          <p:nvPr userDrawn="1"/>
        </p:nvSpPr>
        <p:spPr>
          <a:xfrm>
            <a:off x="0" y="5589917"/>
            <a:ext cx="9144000" cy="12680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2571750" y="6650726"/>
            <a:ext cx="41433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5" name="Picture 7" descr="E:\与德\与德通讯标志\公司产品介绍\bg5.png"/>
          <p:cNvPicPr>
            <a:picLocks noChangeAspect="1" noChangeArrowheads="1"/>
          </p:cNvPicPr>
          <p:nvPr userDrawn="1"/>
        </p:nvPicPr>
        <p:blipFill>
          <a:blip r:embed="rId4" cstate="print"/>
          <a:srcRect t="6461" b="16030"/>
          <a:stretch>
            <a:fillRect/>
          </a:stretch>
        </p:blipFill>
        <p:spPr bwMode="auto">
          <a:xfrm>
            <a:off x="571500" y="174696"/>
            <a:ext cx="7769225" cy="3191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45475" name="Picture 3" descr="E:\与德\与德通讯标志\公司产品介绍\1234321.png"/>
          <p:cNvPicPr>
            <a:picLocks noChangeAspect="1" noChangeArrowheads="1"/>
          </p:cNvPicPr>
          <p:nvPr userDrawn="1"/>
        </p:nvPicPr>
        <p:blipFill>
          <a:blip r:embed="rId5" cstate="print"/>
          <a:srcRect l="1354"/>
          <a:stretch>
            <a:fillRect/>
          </a:stretch>
        </p:blipFill>
        <p:spPr bwMode="auto">
          <a:xfrm>
            <a:off x="1" y="3041413"/>
            <a:ext cx="9141858" cy="1802653"/>
          </a:xfrm>
          <a:prstGeom prst="rect">
            <a:avLst/>
          </a:prstGeom>
          <a:noFill/>
        </p:spPr>
      </p:pic>
      <p:sp>
        <p:nvSpPr>
          <p:cNvPr id="370694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828028"/>
            <a:ext cx="9144000" cy="672748"/>
          </a:xfrm>
        </p:spPr>
        <p:txBody>
          <a:bodyPr wrap="square" bIns="44450">
            <a:spAutoFit/>
          </a:bodyPr>
          <a:lstStyle>
            <a:lvl1pPr algn="ctr">
              <a:defRPr sz="4800" b="0">
                <a:solidFill>
                  <a:schemeClr val="bg1"/>
                </a:solidFill>
                <a:latin typeface="Arial" pitchFamily="34" charset="0"/>
                <a:ea typeface="黑体" pitchFamily="49" charset="-122"/>
                <a:cs typeface="Arial" pitchFamily="34" charset="0"/>
              </a:defRPr>
            </a:lvl1pPr>
          </a:lstStyle>
          <a:p>
            <a:r>
              <a:rPr lang="en-US" altLang="zh-CN" dirty="0" smtClean="0"/>
              <a:t>Thank you!</a:t>
            </a:r>
            <a:endParaRPr lang="en-US" dirty="0"/>
          </a:p>
        </p:txBody>
      </p:sp>
      <p:pic>
        <p:nvPicPr>
          <p:cNvPr id="28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6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Picture 2" descr="E:\与德\与德通讯标志\与德通讯标志归档\与德通讯标志正稿.png"/>
          <p:cNvPicPr>
            <a:picLocks noChangeAspect="1" noChangeArrowheads="1"/>
          </p:cNvPicPr>
          <p:nvPr userDrawn="1"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171913" y="142876"/>
            <a:ext cx="3940221" cy="466216"/>
          </a:xfrm>
          <a:prstGeom prst="rect">
            <a:avLst/>
          </a:prstGeom>
          <a:noFill/>
        </p:spPr>
      </p:pic>
      <p:sp>
        <p:nvSpPr>
          <p:cNvPr id="18" name="TextBox 17"/>
          <p:cNvSpPr txBox="1">
            <a:spLocks noChangeArrowheads="1"/>
          </p:cNvSpPr>
          <p:nvPr userDrawn="1"/>
        </p:nvSpPr>
        <p:spPr bwMode="auto">
          <a:xfrm>
            <a:off x="3632816" y="6190604"/>
            <a:ext cx="4143375" cy="50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021-64958115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传真：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021-64958113</a:t>
            </a:r>
            <a:endParaRPr lang="zh-CN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defRPr/>
            </a:pP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地址：上海市徐汇区桂箐路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G7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基地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3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号楼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区</a:t>
            </a:r>
            <a:r>
              <a:rPr lang="en-US" altLang="zh-CN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208</a:t>
            </a:r>
            <a:r>
              <a:rPr lang="zh-CN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室</a:t>
            </a:r>
          </a:p>
        </p:txBody>
      </p:sp>
      <p:sp>
        <p:nvSpPr>
          <p:cNvPr id="19" name="灯片编号占位符 2"/>
          <p:cNvSpPr>
            <a:spLocks noGrp="1"/>
          </p:cNvSpPr>
          <p:nvPr>
            <p:ph type="sldNum" sz="quarter" idx="11"/>
          </p:nvPr>
        </p:nvSpPr>
        <p:spPr>
          <a:xfrm>
            <a:off x="8869363" y="6668399"/>
            <a:ext cx="195262" cy="12223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过渡页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" name="Picture 1" descr="E:\与德\与德通讯标志\公司产品介绍\bg3333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08" y="0"/>
            <a:ext cx="9141292" cy="4844562"/>
          </a:xfrm>
          <a:prstGeom prst="rect">
            <a:avLst/>
          </a:prstGeom>
          <a:noFill/>
        </p:spPr>
      </p:pic>
      <p:sp>
        <p:nvSpPr>
          <p:cNvPr id="11" name="Text Box 9"/>
          <p:cNvSpPr txBox="1">
            <a:spLocks noChangeArrowheads="1"/>
          </p:cNvSpPr>
          <p:nvPr userDrawn="1"/>
        </p:nvSpPr>
        <p:spPr bwMode="auto">
          <a:xfrm>
            <a:off x="7858125" y="71438"/>
            <a:ext cx="1114425" cy="22701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  <a:effectLst/>
        </p:spPr>
        <p:txBody>
          <a:bodyPr lIns="0" tIns="43637" rIns="0" bIns="43637">
            <a:spAutoFit/>
          </a:bodyPr>
          <a:lstStyle/>
          <a:p>
            <a:pPr algn="r" defTabSz="873125">
              <a:spcBef>
                <a:spcPct val="50000"/>
              </a:spcBef>
              <a:defRPr/>
            </a:pPr>
            <a:r>
              <a:rPr lang="zh-CN" altLang="en-US" sz="900" dirty="0" smtClean="0">
                <a:solidFill>
                  <a:srgbClr val="0070C0"/>
                </a:solidFill>
                <a:ea typeface="华文细黑" pitchFamily="2" charset="-122"/>
              </a:rPr>
              <a:t>秘密等级</a:t>
            </a:r>
            <a:r>
              <a:rPr lang="en-US" altLang="zh-CN" sz="900" dirty="0" smtClean="0">
                <a:solidFill>
                  <a:srgbClr val="0070C0"/>
                </a:solidFill>
                <a:ea typeface="华文细黑" pitchFamily="2" charset="-122"/>
              </a:rPr>
              <a:t>▲</a:t>
            </a:r>
            <a:endParaRPr lang="en-US" altLang="zh-CN" sz="900" dirty="0">
              <a:solidFill>
                <a:srgbClr val="0070C0"/>
              </a:solidFill>
              <a:ea typeface="华文细黑" pitchFamily="2" charset="-122"/>
            </a:endParaRPr>
          </a:p>
        </p:txBody>
      </p:sp>
      <p:pic>
        <p:nvPicPr>
          <p:cNvPr id="12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3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7" descr="E:\与德\与德通讯标志\公司产品介绍\bg5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" y="90487"/>
            <a:ext cx="7769225" cy="4117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>
          <a:xfrm>
            <a:off x="8869363" y="6668399"/>
            <a:ext cx="195262" cy="122238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328468" y="1937589"/>
            <a:ext cx="7815532" cy="403225"/>
          </a:xfrm>
        </p:spPr>
        <p:txBody>
          <a:bodyPr wrap="square" lIns="91440" rIns="91440">
            <a:spAutoFit/>
          </a:bodyPr>
          <a:lstStyle>
            <a:lvl1pPr marL="0" indent="0" algn="l">
              <a:buClr>
                <a:schemeClr val="bg1"/>
              </a:buClr>
              <a:buFont typeface="黑体" pitchFamily="49" charset="-122"/>
              <a:buChar char="-"/>
              <a:defRPr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 点击此处添加副标题</a:t>
            </a:r>
            <a:endParaRPr lang="en-US" dirty="0"/>
          </a:p>
        </p:txBody>
      </p:sp>
      <p:sp>
        <p:nvSpPr>
          <p:cNvPr id="16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90114" y="1172655"/>
            <a:ext cx="8453886" cy="633507"/>
          </a:xfrm>
        </p:spPr>
        <p:txBody>
          <a:bodyPr wrap="square" bIns="44450">
            <a:spAutoFit/>
          </a:bodyPr>
          <a:lstStyle>
            <a:lvl1pPr algn="l">
              <a:buFont typeface="Arial" pitchFamily="34" charset="0"/>
              <a:buChar char="•"/>
              <a:defRPr sz="4500">
                <a:solidFill>
                  <a:schemeClr val="bg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lang="zh-CN" altLang="en-US" dirty="0" smtClean="0"/>
              <a:t> 点几此处添加标题</a:t>
            </a:r>
            <a:endParaRPr lang="en-US" dirty="0"/>
          </a:p>
        </p:txBody>
      </p:sp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2571750" y="6650726"/>
            <a:ext cx="41433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pic>
        <p:nvPicPr>
          <p:cNvPr id="19" name="Picture 3" descr="E:\与德\与德通讯标志\公司产品介绍\1234321.png"/>
          <p:cNvPicPr>
            <a:picLocks noChangeAspect="1" noChangeArrowheads="1"/>
          </p:cNvPicPr>
          <p:nvPr userDrawn="1"/>
        </p:nvPicPr>
        <p:blipFill>
          <a:blip r:embed="rId5" cstate="print"/>
          <a:srcRect l="1354"/>
          <a:stretch>
            <a:fillRect/>
          </a:stretch>
        </p:blipFill>
        <p:spPr bwMode="auto">
          <a:xfrm>
            <a:off x="0" y="3184288"/>
            <a:ext cx="9141858" cy="1802653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节开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F5CF94-ACF9-47F0-BB94-E2DDB5B68F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5100" y="331788"/>
            <a:ext cx="6978650" cy="72707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-12223" y="1151217"/>
            <a:ext cx="9144000" cy="5288121"/>
            <a:chOff x="0" y="1168400"/>
            <a:chExt cx="9144000" cy="5288121"/>
          </a:xfrm>
        </p:grpSpPr>
        <p:cxnSp>
          <p:nvCxnSpPr>
            <p:cNvPr id="5" name="直接连接符 5"/>
            <p:cNvCxnSpPr/>
            <p:nvPr/>
          </p:nvCxnSpPr>
          <p:spPr>
            <a:xfrm>
              <a:off x="254000" y="5456238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rot="5400000" flipH="1" flipV="1">
              <a:off x="-34131" y="3693319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5"/>
            <p:cNvCxnSpPr/>
            <p:nvPr/>
          </p:nvCxnSpPr>
          <p:spPr>
            <a:xfrm rot="5400000" flipH="1" flipV="1">
              <a:off x="689769" y="3721894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5"/>
            <p:cNvCxnSpPr/>
            <p:nvPr/>
          </p:nvCxnSpPr>
          <p:spPr>
            <a:xfrm rot="5400000" flipH="1" flipV="1">
              <a:off x="1424782" y="3709194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5"/>
            <p:cNvCxnSpPr/>
            <p:nvPr/>
          </p:nvCxnSpPr>
          <p:spPr>
            <a:xfrm rot="5400000" flipH="1" flipV="1">
              <a:off x="2139158" y="3707606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 Box 67"/>
            <p:cNvSpPr txBox="1">
              <a:spLocks noChangeArrowheads="1"/>
            </p:cNvSpPr>
            <p:nvPr/>
          </p:nvSpPr>
          <p:spPr bwMode="auto">
            <a:xfrm>
              <a:off x="0" y="6210300"/>
              <a:ext cx="914400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2012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年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        1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2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3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4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5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6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7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8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9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11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</a:t>
              </a:r>
              <a:r>
                <a:rPr lang="en-US" altLang="zh-CN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12</a:t>
              </a:r>
              <a:r>
                <a:rPr lang="zh-CN" altLang="en-US" sz="1000" b="1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itchFamily="34" charset="-122"/>
                  <a:ea typeface="微软雅黑" pitchFamily="34" charset="-122"/>
                </a:rPr>
                <a:t>月               </a:t>
              </a:r>
              <a:endParaRPr lang="en-US" altLang="zh-CN" sz="1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1" name="直接连接符 5"/>
            <p:cNvCxnSpPr/>
            <p:nvPr/>
          </p:nvCxnSpPr>
          <p:spPr>
            <a:xfrm rot="5400000" flipH="1" flipV="1">
              <a:off x="-1490591" y="3709194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5"/>
            <p:cNvCxnSpPr/>
            <p:nvPr/>
          </p:nvCxnSpPr>
          <p:spPr>
            <a:xfrm rot="5400000" flipH="1" flipV="1">
              <a:off x="2872583" y="3736181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5"/>
            <p:cNvCxnSpPr/>
            <p:nvPr/>
          </p:nvCxnSpPr>
          <p:spPr>
            <a:xfrm>
              <a:off x="254000" y="4787900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5"/>
            <p:cNvCxnSpPr/>
            <p:nvPr/>
          </p:nvCxnSpPr>
          <p:spPr>
            <a:xfrm>
              <a:off x="254000" y="4086225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5"/>
            <p:cNvCxnSpPr/>
            <p:nvPr/>
          </p:nvCxnSpPr>
          <p:spPr>
            <a:xfrm>
              <a:off x="254000" y="3379788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5"/>
            <p:cNvCxnSpPr/>
            <p:nvPr/>
          </p:nvCxnSpPr>
          <p:spPr>
            <a:xfrm>
              <a:off x="254000" y="2665413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5"/>
            <p:cNvCxnSpPr/>
            <p:nvPr/>
          </p:nvCxnSpPr>
          <p:spPr>
            <a:xfrm rot="5400000" flipH="1" flipV="1">
              <a:off x="3582194" y="3734594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5"/>
            <p:cNvCxnSpPr/>
            <p:nvPr/>
          </p:nvCxnSpPr>
          <p:spPr>
            <a:xfrm rot="5400000" flipH="1" flipV="1">
              <a:off x="-764381" y="3698081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5"/>
            <p:cNvCxnSpPr/>
            <p:nvPr/>
          </p:nvCxnSpPr>
          <p:spPr>
            <a:xfrm rot="5400000" flipH="1" flipV="1">
              <a:off x="4285458" y="3709194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5"/>
            <p:cNvCxnSpPr/>
            <p:nvPr/>
          </p:nvCxnSpPr>
          <p:spPr>
            <a:xfrm rot="5400000" flipH="1" flipV="1">
              <a:off x="5010944" y="3709194"/>
              <a:ext cx="4857750" cy="1588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5"/>
            <p:cNvCxnSpPr/>
            <p:nvPr/>
          </p:nvCxnSpPr>
          <p:spPr>
            <a:xfrm rot="5400000" flipH="1" flipV="1">
              <a:off x="5714208" y="3709194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5"/>
            <p:cNvCxnSpPr/>
            <p:nvPr/>
          </p:nvCxnSpPr>
          <p:spPr>
            <a:xfrm>
              <a:off x="254000" y="1963738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5"/>
            <p:cNvCxnSpPr/>
            <p:nvPr/>
          </p:nvCxnSpPr>
          <p:spPr>
            <a:xfrm>
              <a:off x="254000" y="6154738"/>
              <a:ext cx="8572500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5"/>
            <p:cNvCxnSpPr/>
            <p:nvPr/>
          </p:nvCxnSpPr>
          <p:spPr>
            <a:xfrm rot="5400000" flipH="1" flipV="1">
              <a:off x="6400009" y="3709194"/>
              <a:ext cx="4857750" cy="1587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5"/>
            <p:cNvCxnSpPr/>
            <p:nvPr/>
          </p:nvCxnSpPr>
          <p:spPr>
            <a:xfrm>
              <a:off x="292100" y="1277938"/>
              <a:ext cx="856297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/>
            <p:nvPr/>
          </p:nvCxnSpPr>
          <p:spPr>
            <a:xfrm flipV="1">
              <a:off x="252413" y="1168400"/>
              <a:ext cx="0" cy="5011420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254000" y="6146802"/>
              <a:ext cx="8699500" cy="0"/>
            </a:xfrm>
            <a:prstGeom prst="straightConnector1">
              <a:avLst/>
            </a:prstGeom>
            <a:ln w="57150">
              <a:headEnd type="none" w="sm" len="lg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8C78066-DE39-48B0-9D72-5DFB7458BD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部分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325" y="1223963"/>
            <a:ext cx="3902075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223963"/>
            <a:ext cx="3903663" cy="53165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EC12-8802-4D7C-AE40-C6D7D46922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对比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79105B-4ECE-4DA8-A99D-9D186E2A4F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有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F866E3-D4A4-4AA3-A30D-CF6E0C44A9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6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20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 descr="E:\与德\与德通讯标志\公司产品介绍\line2.png"/>
          <p:cNvPicPr>
            <a:picLocks noChangeAspect="1" noChangeArrowheads="1"/>
          </p:cNvPicPr>
          <p:nvPr userDrawn="1"/>
        </p:nvPicPr>
        <p:blipFill>
          <a:blip r:embed="rId16" cstate="print"/>
          <a:srcRect b="29222"/>
          <a:stretch>
            <a:fillRect/>
          </a:stretch>
        </p:blipFill>
        <p:spPr bwMode="auto">
          <a:xfrm>
            <a:off x="0" y="6143625"/>
            <a:ext cx="9144000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1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929058" y="5929330"/>
            <a:ext cx="5214942" cy="928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1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1"/>
            <a:ext cx="5286380" cy="4286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 descr="E:\与德\与德通讯标志\公司产品介绍\bg66.png"/>
          <p:cNvPicPr>
            <a:picLocks noChangeAspect="1" noChangeArrowheads="1"/>
          </p:cNvPicPr>
          <p:nvPr userDrawn="1"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1" y="0"/>
            <a:ext cx="9144000" cy="6858000"/>
          </a:xfrm>
          <a:prstGeom prst="rect">
            <a:avLst/>
          </a:prstGeom>
          <a:noFill/>
        </p:spPr>
      </p:pic>
      <p:pic>
        <p:nvPicPr>
          <p:cNvPr id="10" name="Picture 3" descr="E:\与德\与德通讯标志\公司产品介绍\bg4.png"/>
          <p:cNvPicPr>
            <a:picLocks noChangeAspect="1" noChangeArrowheads="1"/>
          </p:cNvPicPr>
          <p:nvPr userDrawn="1"/>
        </p:nvPicPr>
        <p:blipFill>
          <a:blip r:embed="rId20" cstate="print">
            <a:lum bright="-8000"/>
          </a:blip>
          <a:srcRect t="13989" b="9056"/>
          <a:stretch>
            <a:fillRect/>
          </a:stretch>
        </p:blipFill>
        <p:spPr bwMode="auto">
          <a:xfrm>
            <a:off x="722313" y="71438"/>
            <a:ext cx="770731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0" y="6673334"/>
            <a:ext cx="4143375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zh-CN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Shanghai Wind Communication Technologies Co.,Ltd.</a:t>
            </a:r>
            <a:endParaRPr lang="zh-CN" altLang="en-US" sz="600" dirty="0">
              <a:solidFill>
                <a:schemeClr val="tx1">
                  <a:lumMod val="65000"/>
                  <a:lumOff val="35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901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888413" y="6668399"/>
            <a:ext cx="195262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0" hangingPunct="0">
              <a:defRPr sz="8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fld id="{E6CB2E0B-688B-44DA-902E-A71EB043F7E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1" descr="E:\与德\与德通讯标志\与德通讯标志归档\与德通讯LOGO.png"/>
          <p:cNvPicPr>
            <a:picLocks noChangeAspect="1" noChangeArrowheads="1"/>
          </p:cNvPicPr>
          <p:nvPr userDrawn="1"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7556500" y="146050"/>
            <a:ext cx="1373188" cy="28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0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822325" y="188913"/>
            <a:ext cx="6978650" cy="727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0" rIns="90488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Slide Title</a:t>
            </a:r>
          </a:p>
        </p:txBody>
      </p:sp>
      <p:sp>
        <p:nvSpPr>
          <p:cNvPr id="410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22325" y="1223963"/>
            <a:ext cx="7958138" cy="53165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82550" tIns="41275" rIns="82550" bIns="412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Body Text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01" r:id="rId1"/>
    <p:sldLayoutId id="2147484205" r:id="rId2"/>
    <p:sldLayoutId id="2147484203" r:id="rId3"/>
    <p:sldLayoutId id="2147484179" r:id="rId4"/>
    <p:sldLayoutId id="2147484204" r:id="rId5"/>
    <p:sldLayoutId id="2147484202" r:id="rId6"/>
    <p:sldLayoutId id="2147484180" r:id="rId7"/>
    <p:sldLayoutId id="2147484181" r:id="rId8"/>
    <p:sldLayoutId id="2147484182" r:id="rId9"/>
    <p:sldLayoutId id="2147484183" r:id="rId10"/>
    <p:sldLayoutId id="2147484184" r:id="rId11"/>
    <p:sldLayoutId id="2147484185" r:id="rId12"/>
    <p:sldLayoutId id="2147484186" r:id="rId13"/>
    <p:sldLayoutId id="2147484187" r:id="rId14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rgbClr val="0070C0"/>
          </a:solidFill>
          <a:latin typeface="黑体" pitchFamily="49" charset="-122"/>
          <a:ea typeface="黑体" pitchFamily="49" charset="-122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 Narrow" pitchFamily="34" charset="0"/>
        </a:defRPr>
      </a:lvl9pPr>
    </p:titleStyle>
    <p:bodyStyle>
      <a:lvl1pPr marL="2349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Font typeface="Arial" charset="0"/>
        <a:buChar char="•"/>
        <a:defRPr sz="2100" b="1">
          <a:solidFill>
            <a:schemeClr val="tx1"/>
          </a:solidFill>
          <a:latin typeface="黑体" pitchFamily="49" charset="-122"/>
          <a:ea typeface="黑体" pitchFamily="49" charset="-122"/>
          <a:cs typeface="+mn-cs"/>
        </a:defRPr>
      </a:lvl1pPr>
      <a:lvl2pPr marL="6921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10000"/>
        <a:buFont typeface="Arial" charset="0"/>
        <a:buChar char="–"/>
        <a:defRPr>
          <a:solidFill>
            <a:schemeClr val="tx1"/>
          </a:solidFill>
          <a:latin typeface="黑体" pitchFamily="49" charset="-122"/>
          <a:ea typeface="黑体" pitchFamily="49" charset="-122"/>
        </a:defRPr>
      </a:lvl2pPr>
      <a:lvl3pPr marL="1149350" indent="-2349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SzPct val="120000"/>
        <a:buChar char="•"/>
        <a:defRPr sz="1600">
          <a:solidFill>
            <a:schemeClr val="tx1"/>
          </a:solidFill>
          <a:latin typeface="黑体" pitchFamily="49" charset="-122"/>
          <a:ea typeface="黑体" pitchFamily="49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Arial" charset="0"/>
        <a:buChar char="–"/>
        <a:defRPr sz="1400">
          <a:solidFill>
            <a:schemeClr val="tx1"/>
          </a:solidFill>
          <a:latin typeface="黑体" pitchFamily="49" charset="-122"/>
          <a:ea typeface="黑体" pitchFamily="49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副标题 10"/>
          <p:cNvSpPr>
            <a:spLocks noGrp="1"/>
          </p:cNvSpPr>
          <p:nvPr>
            <p:ph type="subTitle" idx="1"/>
          </p:nvPr>
        </p:nvSpPr>
        <p:spPr>
          <a:xfrm>
            <a:off x="0" y="3145287"/>
            <a:ext cx="9144000" cy="452688"/>
          </a:xfrm>
        </p:spPr>
        <p:txBody>
          <a:bodyPr/>
          <a:lstStyle/>
          <a:p>
            <a:r>
              <a:rPr lang="en-US" altLang="zh-CN" sz="2400" dirty="0" smtClean="0">
                <a:latin typeface="微软雅黑"/>
                <a:ea typeface="微软雅黑"/>
                <a:cs typeface="微软雅黑"/>
              </a:rPr>
              <a:t>——</a:t>
            </a:r>
            <a:r>
              <a:rPr lang="zh-CN" altLang="en-US" sz="2400" dirty="0" smtClean="0">
                <a:latin typeface="微软雅黑"/>
                <a:ea typeface="微软雅黑"/>
                <a:cs typeface="微软雅黑"/>
              </a:rPr>
              <a:t>软件三部应用组</a:t>
            </a:r>
            <a:endParaRPr lang="zh-CN" altLang="en-US" dirty="0"/>
          </a:p>
        </p:txBody>
      </p:sp>
      <p:sp>
        <p:nvSpPr>
          <p:cNvPr id="10" name="标题 9"/>
          <p:cNvSpPr>
            <a:spLocks noGrp="1"/>
          </p:cNvSpPr>
          <p:nvPr>
            <p:ph type="ctrTitle"/>
          </p:nvPr>
        </p:nvSpPr>
        <p:spPr>
          <a:xfrm>
            <a:off x="0" y="2380353"/>
            <a:ext cx="9144000" cy="672748"/>
          </a:xfrm>
        </p:spPr>
        <p:txBody>
          <a:bodyPr/>
          <a:lstStyle/>
          <a:p>
            <a:r>
              <a:rPr lang="en-US" altLang="zh-CN" sz="4800" dirty="0" smtClean="0">
                <a:latin typeface="微软雅黑"/>
                <a:ea typeface="微软雅黑"/>
                <a:cs typeface="微软雅黑"/>
              </a:rPr>
              <a:t>Binder</a:t>
            </a:r>
            <a:r>
              <a:rPr lang="zh-CN" altLang="en-US" sz="4800" dirty="0" smtClean="0">
                <a:latin typeface="微软雅黑"/>
                <a:ea typeface="微软雅黑"/>
                <a:cs typeface="微软雅黑"/>
              </a:rPr>
              <a:t>漫谈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5028A778-2460-4FB1-A5E8-3231DFEDEBCB}" type="slidenum">
              <a:rPr lang="en-US" smtClean="0"/>
              <a:pPr>
                <a:defRPr/>
              </a:pPr>
              <a:t>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27621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5" name="图片 4" descr="AIDL_Bind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377" y="844187"/>
            <a:ext cx="4981575" cy="54483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写完</a:t>
            </a:r>
            <a:r>
              <a:rPr lang="en-US" dirty="0" err="1" smtClean="0"/>
              <a:t>ICompute.aidl</a:t>
            </a:r>
            <a:r>
              <a:rPr lang="zh-CN" altLang="en-US" dirty="0" smtClean="0"/>
              <a:t>之后，</a:t>
            </a:r>
            <a:r>
              <a:rPr lang="en-US" dirty="0" err="1" smtClean="0"/>
              <a:t>ICompute，Stub，Proxy</a:t>
            </a:r>
            <a:r>
              <a:rPr lang="zh-CN" altLang="en-US" dirty="0" smtClean="0"/>
              <a:t>已经自动生成出来，他们的作用如下：</a:t>
            </a:r>
          </a:p>
          <a:p>
            <a:pPr lvl="1"/>
            <a:r>
              <a:rPr lang="en-US" dirty="0" err="1" smtClean="0"/>
              <a:t>ICompute</a:t>
            </a:r>
            <a:r>
              <a:rPr lang="zh-CN" altLang="en-US" dirty="0" smtClean="0"/>
              <a:t>接口继承了</a:t>
            </a:r>
            <a:r>
              <a:rPr lang="en-US" dirty="0" err="1" smtClean="0"/>
              <a:t>IInterface</a:t>
            </a:r>
            <a:r>
              <a:rPr lang="en-US" dirty="0" smtClean="0"/>
              <a:t>，</a:t>
            </a:r>
            <a:r>
              <a:rPr lang="zh-CN" altLang="en-US" dirty="0" smtClean="0"/>
              <a:t>并写了</a:t>
            </a:r>
            <a:r>
              <a:rPr lang="en-US" dirty="0" smtClean="0"/>
              <a:t>add(</a:t>
            </a:r>
            <a:r>
              <a:rPr lang="en-US" dirty="0" err="1" smtClean="0"/>
              <a:t>a,b</a:t>
            </a:r>
            <a:r>
              <a:rPr lang="en-US" dirty="0" smtClean="0"/>
              <a:t>)</a:t>
            </a:r>
            <a:r>
              <a:rPr lang="zh-CN" altLang="en-US" dirty="0" smtClean="0"/>
              <a:t>的方法，代表</a:t>
            </a:r>
            <a:r>
              <a:rPr lang="en-US" dirty="0" smtClean="0"/>
              <a:t>Server</a:t>
            </a:r>
            <a:r>
              <a:rPr lang="zh-CN" altLang="en-US" dirty="0" smtClean="0"/>
              <a:t>端进程具备计算两数相加的能力。此方法将在</a:t>
            </a:r>
            <a:r>
              <a:rPr lang="en-US" dirty="0" smtClean="0"/>
              <a:t>Stub</a:t>
            </a:r>
            <a:r>
              <a:rPr lang="zh-CN" altLang="en-US" dirty="0" smtClean="0"/>
              <a:t>的具体实现类中重写。</a:t>
            </a:r>
          </a:p>
          <a:p>
            <a:pPr lvl="1"/>
            <a:r>
              <a:rPr lang="en-US" dirty="0" smtClean="0"/>
              <a:t>Stub</a:t>
            </a:r>
            <a:r>
              <a:rPr lang="zh-CN" altLang="en-US" dirty="0" smtClean="0"/>
              <a:t>是一个抽象类，他本质是一个</a:t>
            </a:r>
            <a:r>
              <a:rPr lang="en-US" dirty="0" smtClean="0"/>
              <a:t>Binder，</a:t>
            </a:r>
            <a:r>
              <a:rPr lang="zh-CN" altLang="en-US" dirty="0" smtClean="0"/>
              <a:t>他存在的目的之一是约定好</a:t>
            </a:r>
            <a:r>
              <a:rPr lang="en-US" dirty="0" err="1" smtClean="0"/>
              <a:t>asInterface，asBinder，onTransact</a:t>
            </a:r>
            <a:r>
              <a:rPr lang="zh-CN" altLang="en-US" dirty="0" smtClean="0"/>
              <a:t>方法，减少我们开发具体</a:t>
            </a:r>
            <a:r>
              <a:rPr lang="en-US" dirty="0" smtClean="0"/>
              <a:t>Binder</a:t>
            </a:r>
            <a:r>
              <a:rPr lang="zh-CN" altLang="en-US" dirty="0" smtClean="0"/>
              <a:t>对象的工作量。此外，</a:t>
            </a:r>
            <a:r>
              <a:rPr lang="en-US" dirty="0" smtClean="0"/>
              <a:t>Stub</a:t>
            </a:r>
            <a:r>
              <a:rPr lang="zh-CN" altLang="en-US" dirty="0" smtClean="0"/>
              <a:t>即需要跨进程传输，又需要约定远端服务端具备的能力，因此他需要同时实现</a:t>
            </a:r>
            <a:r>
              <a:rPr lang="en-US" dirty="0" err="1" smtClean="0"/>
              <a:t>IInterface</a:t>
            </a:r>
            <a:r>
              <a:rPr lang="zh-CN" altLang="en-US" dirty="0" smtClean="0"/>
              <a:t>和</a:t>
            </a:r>
            <a:r>
              <a:rPr lang="en-US" dirty="0" err="1" smtClean="0"/>
              <a:t>IBinder</a:t>
            </a:r>
            <a:r>
              <a:rPr lang="zh-CN" altLang="en-US" dirty="0" smtClean="0"/>
              <a:t>接口，通过上文的类图可以看得出来。</a:t>
            </a:r>
          </a:p>
          <a:p>
            <a:pPr lvl="1"/>
            <a:r>
              <a:rPr lang="en-US" dirty="0" smtClean="0"/>
              <a:t>Proxy</a:t>
            </a:r>
            <a:r>
              <a:rPr lang="zh-CN" altLang="en-US" dirty="0" smtClean="0"/>
              <a:t>是代理对象，它在</a:t>
            </a:r>
            <a:r>
              <a:rPr lang="en-US" dirty="0" smtClean="0"/>
              <a:t>Client</a:t>
            </a:r>
            <a:r>
              <a:rPr lang="zh-CN" altLang="en-US" dirty="0" smtClean="0"/>
              <a:t>进程中使用，作用是以假乱真。他持有</a:t>
            </a:r>
            <a:r>
              <a:rPr lang="en-US" dirty="0" err="1" smtClean="0"/>
              <a:t>BinderProxy</a:t>
            </a:r>
            <a:r>
              <a:rPr lang="zh-CN" altLang="en-US" dirty="0" smtClean="0"/>
              <a:t>对象，</a:t>
            </a:r>
            <a:r>
              <a:rPr lang="en-US" dirty="0" err="1" smtClean="0"/>
              <a:t>BinderProxy</a:t>
            </a:r>
            <a:r>
              <a:rPr lang="zh-CN" altLang="en-US" dirty="0" smtClean="0"/>
              <a:t>能帮我们访问服务端</a:t>
            </a:r>
            <a:r>
              <a:rPr lang="en-US" dirty="0" smtClean="0"/>
              <a:t>Binder</a:t>
            </a:r>
            <a:r>
              <a:rPr lang="zh-CN" altLang="en-US" dirty="0" smtClean="0"/>
              <a:t>对象（本例中即</a:t>
            </a:r>
            <a:r>
              <a:rPr lang="en-US" dirty="0" smtClean="0"/>
              <a:t>Stub</a:t>
            </a:r>
            <a:r>
              <a:rPr lang="zh-CN" altLang="en-US" dirty="0" smtClean="0"/>
              <a:t>具体实现类）的能力。</a:t>
            </a:r>
          </a:p>
          <a:p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5" name="内容占位符 4" descr="{6B684139-7362-4333-8ACD-14D56D7332BC}.bmp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0056" y="1223963"/>
            <a:ext cx="7822676" cy="5316537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当</a:t>
            </a:r>
            <a:r>
              <a:rPr lang="en-US" dirty="0" smtClean="0"/>
              <a:t>Client</a:t>
            </a:r>
            <a:r>
              <a:rPr lang="zh-CN" altLang="en-US" dirty="0" smtClean="0"/>
              <a:t>进程连接远程时，会经过如下步骤：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客户端获得</a:t>
            </a:r>
            <a:r>
              <a:rPr lang="en-US" dirty="0" err="1" smtClean="0"/>
              <a:t>BinderProxy</a:t>
            </a:r>
            <a:r>
              <a:rPr lang="zh-CN" altLang="en-US" dirty="0" smtClean="0"/>
              <a:t>对象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转换为</a:t>
            </a:r>
            <a:r>
              <a:rPr lang="en-US" dirty="0" err="1" smtClean="0"/>
              <a:t>ICompute$Stub$Proxy</a:t>
            </a:r>
            <a:r>
              <a:rPr lang="en-US" dirty="0" smtClean="0"/>
              <a:t>-&gt;</a:t>
            </a:r>
            <a:r>
              <a:rPr lang="zh-CN" altLang="en-US" dirty="0" smtClean="0"/>
              <a:t>服务端</a:t>
            </a:r>
            <a:r>
              <a:rPr lang="en-US" dirty="0" err="1" smtClean="0"/>
              <a:t>ComputeService$ComputeBinder</a:t>
            </a:r>
            <a:r>
              <a:rPr lang="zh-CN" altLang="en-US" dirty="0" smtClean="0"/>
              <a:t>执行相应的方法，并将数据返回给客户端</a:t>
            </a:r>
            <a:r>
              <a:rPr lang="en-US" altLang="zh-CN" dirty="0" smtClean="0"/>
              <a:t>-&gt;</a:t>
            </a:r>
            <a:r>
              <a:rPr lang="zh-CN" altLang="en-US" dirty="0" smtClean="0"/>
              <a:t>客户端取得数据。 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当</a:t>
            </a:r>
            <a:r>
              <a:rPr lang="en-US" dirty="0" smtClean="0"/>
              <a:t>Server</a:t>
            </a:r>
            <a:r>
              <a:rPr lang="zh-CN" altLang="en-US" dirty="0" smtClean="0"/>
              <a:t>进程连接自身时，始终调用的是</a:t>
            </a:r>
            <a:r>
              <a:rPr lang="en-US" dirty="0" smtClean="0"/>
              <a:t>Binder</a:t>
            </a:r>
            <a:r>
              <a:rPr lang="zh-CN" altLang="en-US" dirty="0" smtClean="0"/>
              <a:t>本体对象</a:t>
            </a:r>
            <a:r>
              <a:rPr lang="en-US" dirty="0" err="1" smtClean="0"/>
              <a:t>ComputeService$ComputeBinder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三、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5" name="图片 4" descr="AIDL_process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203" y="0"/>
            <a:ext cx="7526178" cy="68580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四、其它应用场景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ContentProvider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内容占位符 5" descr="content_provi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8337" y="736283"/>
            <a:ext cx="5142029" cy="633417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四、其它应用场景</a:t>
            </a:r>
            <a:r>
              <a:rPr lang="en-US" altLang="zh-CN" dirty="0" smtClean="0"/>
              <a:t>——AMS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内容占位符 4" descr="AMS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9255" y="827155"/>
            <a:ext cx="6729465" cy="5704273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四、其它应用场景</a:t>
            </a:r>
            <a:r>
              <a:rPr lang="en-US" altLang="zh-CN" dirty="0" smtClean="0"/>
              <a:t>——</a:t>
            </a:r>
            <a:r>
              <a:rPr lang="en-US" altLang="zh-CN" dirty="0" err="1" smtClean="0"/>
              <a:t>ApplicationThread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" name="内容占位符 4" descr="ApplicationThread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3161" y="789055"/>
            <a:ext cx="6423917" cy="5585619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四、其它应用场景</a:t>
            </a:r>
            <a:r>
              <a:rPr lang="en-US" altLang="zh-CN" dirty="0" smtClean="0"/>
              <a:t>——AMS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ApplicationThread</a:t>
            </a:r>
            <a:r>
              <a:rPr lang="zh-CN" altLang="en-US" dirty="0" smtClean="0"/>
              <a:t>交互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内容占位符 6" descr="start_activity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1277" y="927872"/>
            <a:ext cx="7657192" cy="5742894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使用常见问题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22325" y="1053737"/>
            <a:ext cx="7958138" cy="5486763"/>
          </a:xfrm>
        </p:spPr>
        <p:txBody>
          <a:bodyPr/>
          <a:lstStyle/>
          <a:p>
            <a:r>
              <a:rPr lang="en-US" dirty="0" smtClean="0"/>
              <a:t>!!! FAILED BINDER TRANSACTION !!! </a:t>
            </a:r>
            <a:r>
              <a:rPr lang="en-US" dirty="0" err="1" smtClean="0"/>
              <a:t>TransactionTooLargeException</a:t>
            </a:r>
            <a:endParaRPr lang="en-US" dirty="0" smtClean="0"/>
          </a:p>
          <a:p>
            <a:pPr lvl="1"/>
            <a:r>
              <a:rPr lang="en-US" altLang="zh-CN" dirty="0" smtClean="0"/>
              <a:t>IPC</a:t>
            </a:r>
            <a:r>
              <a:rPr lang="zh-CN" altLang="en-US" dirty="0" smtClean="0"/>
              <a:t>调用不要传递大的数据，</a:t>
            </a:r>
            <a:r>
              <a:rPr lang="en-US" altLang="zh-CN" dirty="0" smtClean="0"/>
              <a:t>Binder Transaction Buffer</a:t>
            </a:r>
            <a:r>
              <a:rPr lang="zh-CN" altLang="en-US" dirty="0" smtClean="0"/>
              <a:t>总共只有</a:t>
            </a:r>
            <a:r>
              <a:rPr lang="en-US" altLang="zh-CN" dirty="0" smtClean="0"/>
              <a:t>1M</a:t>
            </a:r>
          </a:p>
          <a:p>
            <a:r>
              <a:rPr lang="en-US" altLang="zh-CN" dirty="0" smtClean="0"/>
              <a:t>ANR </a:t>
            </a:r>
          </a:p>
          <a:p>
            <a:pPr lvl="1"/>
            <a:r>
              <a:rPr lang="zh-CN" altLang="en-US" dirty="0" smtClean="0"/>
              <a:t>挂起，主线程</a:t>
            </a:r>
            <a:endParaRPr lang="en-US" altLang="zh-CN" dirty="0" smtClean="0"/>
          </a:p>
          <a:p>
            <a:r>
              <a:rPr lang="en-US" altLang="zh-CN" dirty="0" smtClean="0"/>
              <a:t>Death Notification</a:t>
            </a:r>
          </a:p>
          <a:p>
            <a:endParaRPr lang="en-US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Agenda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Binder</a:t>
            </a:r>
            <a:r>
              <a:rPr lang="zh-CN" altLang="en-US" dirty="0" smtClean="0"/>
              <a:t>到底是什么</a:t>
            </a:r>
            <a:endParaRPr lang="en-US" altLang="zh-CN" dirty="0" smtClean="0"/>
          </a:p>
          <a:p>
            <a:r>
              <a:rPr lang="en-US" altLang="zh-CN" dirty="0" err="1" smtClean="0"/>
              <a:t>ServiceManager</a:t>
            </a:r>
            <a:endParaRPr lang="zh-CN" altLang="en-US" dirty="0" smtClean="0"/>
          </a:p>
          <a:p>
            <a:r>
              <a:rPr lang="en-US" altLang="zh-CN" dirty="0" smtClean="0"/>
              <a:t>AIDL</a:t>
            </a:r>
            <a:r>
              <a:rPr lang="zh-CN" altLang="en-US" dirty="0" smtClean="0"/>
              <a:t>工作原理</a:t>
            </a:r>
            <a:endParaRPr lang="en-US" altLang="zh-CN" dirty="0" smtClean="0"/>
          </a:p>
          <a:p>
            <a:r>
              <a:rPr lang="zh-CN" altLang="en-US" dirty="0" smtClean="0"/>
              <a:t>其它应用场景</a:t>
            </a:r>
            <a:endParaRPr lang="en-US" altLang="zh-CN" dirty="0" smtClean="0"/>
          </a:p>
          <a:p>
            <a:r>
              <a:rPr lang="zh-CN" altLang="en-US" dirty="0" smtClean="0"/>
              <a:t>使用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常见问题</a:t>
            </a:r>
            <a:endParaRPr lang="en-US" altLang="zh-CN" dirty="0" smtClean="0"/>
          </a:p>
          <a:p>
            <a:r>
              <a:rPr lang="zh-CN" altLang="en-US" dirty="0" smtClean="0"/>
              <a:t>扩展思考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五、扩展思考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>
          <a:xfrm>
            <a:off x="822325" y="1053737"/>
            <a:ext cx="7958138" cy="5486763"/>
          </a:xfrm>
        </p:spPr>
        <p:txBody>
          <a:bodyPr/>
          <a:lstStyle/>
          <a:p>
            <a:r>
              <a:rPr lang="zh-CN" altLang="en-US" dirty="0" smtClean="0"/>
              <a:t>匿名</a:t>
            </a:r>
            <a:r>
              <a:rPr lang="en-US" altLang="zh-CN" dirty="0" smtClean="0"/>
              <a:t>Binder</a:t>
            </a:r>
          </a:p>
          <a:p>
            <a:r>
              <a:rPr lang="en-US" altLang="zh-CN" dirty="0" smtClean="0"/>
              <a:t>Intent</a:t>
            </a:r>
            <a:r>
              <a:rPr lang="zh-CN" altLang="en-US" dirty="0" smtClean="0"/>
              <a:t>与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有关系吗</a:t>
            </a:r>
            <a:endParaRPr lang="en-US" altLang="zh-CN" dirty="0" smtClean="0"/>
          </a:p>
          <a:p>
            <a:r>
              <a:rPr lang="en-US" altLang="zh-CN" dirty="0" smtClean="0"/>
              <a:t>Messenger</a:t>
            </a:r>
            <a:r>
              <a:rPr lang="zh-CN" altLang="en-US" dirty="0" smtClean="0"/>
              <a:t>的工作原理</a:t>
            </a:r>
            <a:endParaRPr lang="en-US" altLang="zh-CN" dirty="0" smtClean="0"/>
          </a:p>
          <a:p>
            <a:r>
              <a:rPr lang="en-US" altLang="zh-CN" dirty="0" smtClean="0"/>
              <a:t>Java Binder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Native Binder</a:t>
            </a:r>
            <a:r>
              <a:rPr lang="zh-CN" altLang="en-US" dirty="0" smtClean="0"/>
              <a:t>之间如何交互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Thank you</a:t>
            </a:r>
            <a:r>
              <a:rPr lang="zh-CN" altLang="en-US" dirty="0" smtClean="0"/>
              <a:t>！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CB2E0B-688B-44DA-902E-A71EB043F7EB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到底是什么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背景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进程隔离：</a:t>
            </a:r>
            <a:r>
              <a:rPr lang="en-US" altLang="zh-CN" dirty="0" err="1" smtClean="0"/>
              <a:t>Uid</a:t>
            </a:r>
            <a:endParaRPr lang="zh-CN" altLang="en-US" dirty="0" smtClean="0"/>
          </a:p>
          <a:p>
            <a:r>
              <a:rPr lang="zh-CN" altLang="en-US" dirty="0" smtClean="0"/>
              <a:t>现有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方式：管道、信号量、共享内存及</a:t>
            </a:r>
            <a:r>
              <a:rPr lang="en-US" dirty="0" smtClean="0"/>
              <a:t>Socket</a:t>
            </a:r>
            <a:r>
              <a:rPr lang="zh-CN" altLang="en-US" dirty="0" smtClean="0"/>
              <a:t>等</a:t>
            </a:r>
            <a:endParaRPr lang="en-US" altLang="zh-CN" dirty="0" smtClean="0"/>
          </a:p>
          <a:p>
            <a:r>
              <a:rPr lang="zh-CN" altLang="en-US" dirty="0" smtClean="0"/>
              <a:t>需要解决的问题：</a:t>
            </a:r>
            <a:endParaRPr lang="en-US" altLang="zh-CN" dirty="0" smtClean="0"/>
          </a:p>
          <a:p>
            <a:pPr lvl="1"/>
            <a:r>
              <a:rPr lang="zh-CN" altLang="en-US" b="0" dirty="0" smtClean="0"/>
              <a:t>如何知道客户端需要调用哪个进程以及该进程中的函数</a:t>
            </a:r>
          </a:p>
          <a:p>
            <a:pPr lvl="1"/>
            <a:r>
              <a:rPr lang="zh-CN" altLang="en-US" b="0" dirty="0" smtClean="0"/>
              <a:t>客户端如何将函数形参发送给远程进程中的函数，以及如何将远程进程函数计算结果返回客户端</a:t>
            </a:r>
          </a:p>
          <a:p>
            <a:pPr lvl="1"/>
            <a:r>
              <a:rPr lang="zh-CN" altLang="en-US" b="0" dirty="0" smtClean="0"/>
              <a:t>如何去屏蔽底层通信细节，让实现客户端调用远程函数就像调用本地函数一样</a:t>
            </a:r>
          </a:p>
          <a:p>
            <a:r>
              <a:rPr lang="en-US" altLang="zh-CN" dirty="0" smtClean="0"/>
              <a:t>Android</a:t>
            </a:r>
            <a:r>
              <a:rPr lang="zh-CN" altLang="en-US" dirty="0" smtClean="0"/>
              <a:t>要求苛刻</a:t>
            </a:r>
            <a:r>
              <a:rPr lang="zh-CN" altLang="en-US" b="0" dirty="0" smtClean="0"/>
              <a:t>：</a:t>
            </a:r>
          </a:p>
          <a:p>
            <a:pPr lvl="1"/>
            <a:r>
              <a:rPr lang="zh-CN" altLang="en-US" b="0" dirty="0" smtClean="0"/>
              <a:t>拮据的内存，移动设备上的内存情况不同于</a:t>
            </a:r>
            <a:r>
              <a:rPr lang="en-US" altLang="zh-CN" b="0" dirty="0" smtClean="0"/>
              <a:t>PC</a:t>
            </a:r>
            <a:r>
              <a:rPr lang="zh-CN" altLang="en-US" b="0" dirty="0" smtClean="0"/>
              <a:t>平台，内存受限</a:t>
            </a:r>
          </a:p>
          <a:p>
            <a:pPr lvl="1"/>
            <a:r>
              <a:rPr lang="zh-CN" altLang="en-US" b="0" dirty="0" smtClean="0"/>
              <a:t>安全性问题显得更为突出，移动平台特有的权限问题</a:t>
            </a:r>
          </a:p>
          <a:p>
            <a:pPr lvl="1"/>
            <a:r>
              <a:rPr lang="zh-CN" altLang="en-US" b="0" dirty="0" smtClean="0"/>
              <a:t>需要</a:t>
            </a:r>
            <a:r>
              <a:rPr lang="en-US" altLang="zh-CN" b="0" dirty="0" smtClean="0"/>
              <a:t>Death Notification</a:t>
            </a:r>
            <a:r>
              <a:rPr lang="zh-CN" altLang="en-US" b="0" dirty="0" smtClean="0"/>
              <a:t>（进程终止的通知）的支持</a:t>
            </a:r>
            <a:endParaRPr lang="en-US" altLang="zh-CN" b="0" dirty="0" smtClean="0"/>
          </a:p>
          <a:p>
            <a:pPr marL="234950" lvl="1">
              <a:buSzPct val="120000"/>
              <a:buFont typeface="Arial" charset="0"/>
              <a:buChar char="•"/>
            </a:pPr>
            <a:r>
              <a:rPr lang="zh-CN" altLang="en-US" sz="2100" b="1" dirty="0" smtClean="0">
                <a:cs typeface="+mn-cs"/>
              </a:rPr>
              <a:t>优点：安全和性能</a:t>
            </a:r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07751-7AF7-4F01-8528-64F09410BDED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到底是什么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定义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通常意义下，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指的是一种通信机制；我们说</a:t>
            </a:r>
            <a:r>
              <a:rPr lang="en-US" altLang="zh-CN" dirty="0" smtClean="0"/>
              <a:t>AIDL</a:t>
            </a:r>
            <a:r>
              <a:rPr lang="zh-CN" altLang="en-US" dirty="0" smtClean="0"/>
              <a:t>使用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进行通信，指的就是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这种</a:t>
            </a:r>
            <a:r>
              <a:rPr lang="en-US" altLang="zh-CN" dirty="0" smtClean="0"/>
              <a:t>IPC</a:t>
            </a:r>
            <a:r>
              <a:rPr lang="zh-CN" altLang="en-US" dirty="0" smtClean="0"/>
              <a:t>机制。 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进程来说，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指的是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本地对象 </a:t>
            </a:r>
            <a:endParaRPr lang="en-US" altLang="zh-CN" dirty="0" smtClean="0"/>
          </a:p>
          <a:p>
            <a:r>
              <a:rPr lang="zh-CN" altLang="en-US" dirty="0" smtClean="0"/>
              <a:t>对于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来说，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指的是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代理对象，它只是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本地对象的一个远程代理；对这个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代理对象的操作，会通过驱动最终转发到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本地对象上去完成；对于一个拥有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对象的使用者而言，它无须关心这是一个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代理对象还是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本地对象；对于代理对象的操作和对本地对象的操作对它来说没有区别。 </a:t>
            </a:r>
            <a:endParaRPr lang="en-US" altLang="zh-CN" dirty="0" smtClean="0"/>
          </a:p>
          <a:p>
            <a:r>
              <a:rPr lang="zh-CN" altLang="en-US" dirty="0" smtClean="0"/>
              <a:t>对于传输过程而言，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是可以进行跨进程传递的对象；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驱动会对具有跨进程传递能力的对象做特殊处理：自动完成代理对象和本地对象的转换。</a:t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07751-7AF7-4F01-8528-64F09410BDED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到底是什么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驱动里面的</a:t>
            </a:r>
            <a:r>
              <a:rPr lang="en-US" dirty="0" smtClean="0"/>
              <a:t>Binder</a:t>
            </a:r>
          </a:p>
          <a:p>
            <a:pPr>
              <a:buNone/>
            </a:pPr>
            <a:r>
              <a:rPr lang="en-US" altLang="zh-CN" b="0" dirty="0" smtClean="0"/>
              <a:t>  Binder</a:t>
            </a:r>
            <a:r>
              <a:rPr lang="zh-CN" altLang="en-US" b="0" dirty="0" smtClean="0"/>
              <a:t>对象进行跨进程传递的时候，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驱动会自动完成这两种类型的转换；因此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驱动必然保存了每一个跨越进程的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对象的相关信息</a:t>
            </a:r>
            <a:endParaRPr lang="en-US" dirty="0" smtClean="0"/>
          </a:p>
          <a:p>
            <a:r>
              <a:rPr lang="en-US" dirty="0" smtClean="0"/>
              <a:t>Java</a:t>
            </a:r>
            <a:r>
              <a:rPr lang="zh-CN" altLang="en-US" dirty="0" smtClean="0"/>
              <a:t>层的</a:t>
            </a:r>
            <a:r>
              <a:rPr lang="en-US" dirty="0" smtClean="0"/>
              <a:t>Binder</a:t>
            </a:r>
            <a:r>
              <a:rPr lang="zh-CN" altLang="en-US" dirty="0" smtClean="0"/>
              <a:t>：</a:t>
            </a:r>
            <a:r>
              <a:rPr lang="en-US" dirty="0" err="1" smtClean="0"/>
              <a:t>IBinder</a:t>
            </a:r>
            <a:r>
              <a:rPr lang="en-US" dirty="0" smtClean="0"/>
              <a:t>/</a:t>
            </a:r>
            <a:r>
              <a:rPr lang="en-US" dirty="0" err="1" smtClean="0"/>
              <a:t>IInterface</a:t>
            </a:r>
            <a:r>
              <a:rPr lang="en-US" dirty="0" smtClean="0"/>
              <a:t>/Binder/</a:t>
            </a:r>
            <a:r>
              <a:rPr lang="en-US" dirty="0" err="1" smtClean="0"/>
              <a:t>BinderProxy</a:t>
            </a:r>
            <a:r>
              <a:rPr lang="en-US" dirty="0" smtClean="0"/>
              <a:t>/Stub</a:t>
            </a:r>
          </a:p>
          <a:p>
            <a:pPr lvl="1"/>
            <a:r>
              <a:rPr lang="en-US" altLang="zh-CN" dirty="0" err="1" smtClean="0"/>
              <a:t>IBinder</a:t>
            </a:r>
            <a:r>
              <a:rPr lang="zh-CN" altLang="en-US" dirty="0" smtClean="0"/>
              <a:t>：</a:t>
            </a:r>
            <a:r>
              <a:rPr lang="zh-CN" altLang="en-US" b="0" dirty="0" smtClean="0"/>
              <a:t>是一个接口，它</a:t>
            </a:r>
            <a:r>
              <a:rPr lang="zh-CN" altLang="en-US" b="0" dirty="0" smtClean="0">
                <a:solidFill>
                  <a:srgbClr val="FF0000"/>
                </a:solidFill>
              </a:rPr>
              <a:t>代表了</a:t>
            </a:r>
            <a:r>
              <a:rPr lang="zh-CN" altLang="en-US" dirty="0" smtClean="0">
                <a:solidFill>
                  <a:srgbClr val="FF0000"/>
                </a:solidFill>
              </a:rPr>
              <a:t>一种跨进程传输的能力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dirty="0" err="1" smtClean="0"/>
              <a:t>IInterface</a:t>
            </a:r>
            <a:r>
              <a:rPr lang="en-US" dirty="0" smtClean="0"/>
              <a:t>:</a:t>
            </a:r>
            <a:r>
              <a:rPr lang="zh-CN" altLang="en-US" dirty="0" smtClean="0"/>
              <a:t>是一个接口，它</a:t>
            </a:r>
            <a:r>
              <a:rPr lang="zh-CN" altLang="en-US" dirty="0" smtClean="0">
                <a:solidFill>
                  <a:srgbClr val="FF0000"/>
                </a:solidFill>
              </a:rPr>
              <a:t>代表了远程</a:t>
            </a:r>
            <a:r>
              <a:rPr lang="en-US" altLang="zh-CN" dirty="0" smtClean="0">
                <a:solidFill>
                  <a:srgbClr val="FF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erver</a:t>
            </a:r>
            <a:r>
              <a:rPr lang="zh-CN" altLang="en-US" dirty="0" smtClean="0">
                <a:solidFill>
                  <a:srgbClr val="FF0000"/>
                </a:solidFill>
              </a:rPr>
              <a:t>端具备的能力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b="0" dirty="0" smtClean="0"/>
              <a:t>Binder</a:t>
            </a:r>
            <a:r>
              <a:rPr lang="zh-CN" altLang="en-US" b="0" dirty="0" smtClean="0"/>
              <a:t>类，代表的其实就是</a:t>
            </a:r>
            <a:r>
              <a:rPr lang="en-US" dirty="0" smtClean="0"/>
              <a:t>Binder</a:t>
            </a:r>
            <a:r>
              <a:rPr lang="zh-CN" altLang="en-US" dirty="0" smtClean="0"/>
              <a:t>本地对象</a:t>
            </a:r>
            <a:endParaRPr lang="en-US" altLang="zh-CN" dirty="0" smtClean="0"/>
          </a:p>
          <a:p>
            <a:pPr lvl="1"/>
            <a:r>
              <a:rPr lang="en-US" b="0" dirty="0" err="1" smtClean="0"/>
              <a:t>BinderProxy</a:t>
            </a:r>
            <a:r>
              <a:rPr lang="zh-CN" altLang="en-US" b="0" dirty="0" smtClean="0"/>
              <a:t>类是</a:t>
            </a:r>
            <a:r>
              <a:rPr lang="en-US" b="0" dirty="0" smtClean="0"/>
              <a:t>Binder</a:t>
            </a:r>
            <a:r>
              <a:rPr lang="zh-CN" altLang="en-US" b="0" dirty="0" smtClean="0"/>
              <a:t>类的一个内部类，它代表远程进程的</a:t>
            </a:r>
            <a:r>
              <a:rPr lang="en-US" b="0" dirty="0" smtClean="0"/>
              <a:t>Binder</a:t>
            </a:r>
            <a:r>
              <a:rPr lang="zh-CN" altLang="en-US" b="0" dirty="0" smtClean="0"/>
              <a:t>对象的本地代理</a:t>
            </a:r>
            <a:endParaRPr lang="en-US" altLang="zh-CN" b="0" dirty="0" smtClean="0"/>
          </a:p>
          <a:p>
            <a:pPr lvl="1"/>
            <a:r>
              <a:rPr lang="en-US" altLang="zh-CN" b="0" dirty="0" smtClean="0"/>
              <a:t>Stub</a:t>
            </a:r>
            <a:r>
              <a:rPr lang="zh-CN" altLang="en-US" b="0" dirty="0" smtClean="0"/>
              <a:t>静态</a:t>
            </a:r>
            <a:r>
              <a:rPr lang="zh-CN" altLang="en-US" b="0" smtClean="0"/>
              <a:t>内</a:t>
            </a:r>
            <a:r>
              <a:rPr lang="zh-CN" altLang="en-US" b="0" smtClean="0"/>
              <a:t>部类继承</a:t>
            </a:r>
            <a:r>
              <a:rPr lang="zh-CN" altLang="en-US" b="0" dirty="0" smtClean="0"/>
              <a:t>了</a:t>
            </a:r>
            <a:r>
              <a:rPr lang="en-US" altLang="zh-CN" b="0" dirty="0" smtClean="0"/>
              <a:t>Binder, </a:t>
            </a:r>
            <a:r>
              <a:rPr lang="zh-CN" altLang="en-US" b="0" dirty="0" smtClean="0"/>
              <a:t>说明它是一个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本地对象，它实现了</a:t>
            </a:r>
            <a:r>
              <a:rPr lang="en-US" altLang="zh-CN" b="0" dirty="0" err="1" smtClean="0"/>
              <a:t>IInterface</a:t>
            </a:r>
            <a:r>
              <a:rPr lang="zh-CN" altLang="en-US" b="0" dirty="0" smtClean="0"/>
              <a:t>接口，表明它具有远程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承诺给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的能力；</a:t>
            </a:r>
            <a:r>
              <a:rPr lang="en-US" altLang="zh-CN" b="0" dirty="0" smtClean="0"/>
              <a:t>Stub</a:t>
            </a:r>
            <a:r>
              <a:rPr lang="zh-CN" altLang="en-US" b="0" dirty="0" smtClean="0"/>
              <a:t>是一个抽象类，远程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端具备的能力需要继承实现</a:t>
            </a:r>
            <a:endParaRPr lang="en-US" dirty="0" smtClean="0"/>
          </a:p>
          <a:p>
            <a:r>
              <a:rPr lang="en-US" altLang="zh-CN" dirty="0" smtClean="0"/>
              <a:t>Native</a:t>
            </a:r>
            <a:r>
              <a:rPr lang="zh-CN" altLang="en-US" dirty="0" smtClean="0"/>
              <a:t>层的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：</a:t>
            </a:r>
            <a:br>
              <a:rPr lang="zh-CN" altLang="en-US" dirty="0" smtClean="0"/>
            </a:br>
            <a:r>
              <a:rPr lang="en-US" dirty="0" smtClean="0"/>
              <a:t> </a:t>
            </a:r>
            <a:r>
              <a:rPr lang="en-US" dirty="0" err="1" smtClean="0"/>
              <a:t>IBinder</a:t>
            </a:r>
            <a:r>
              <a:rPr lang="en-US" dirty="0" smtClean="0"/>
              <a:t>/Interface/Binder/</a:t>
            </a:r>
            <a:r>
              <a:rPr lang="en-US" dirty="0" err="1" smtClean="0"/>
              <a:t>B</a:t>
            </a:r>
            <a:r>
              <a:rPr lang="en-US" altLang="zh-CN" dirty="0" err="1" smtClean="0"/>
              <a:t>p</a:t>
            </a:r>
            <a:r>
              <a:rPr lang="en-US" dirty="0" err="1" smtClean="0"/>
              <a:t>inder</a:t>
            </a:r>
            <a:r>
              <a:rPr lang="en-US" dirty="0" smtClean="0"/>
              <a:t>/</a:t>
            </a:r>
            <a:r>
              <a:rPr lang="en-US" dirty="0" err="1" smtClean="0"/>
              <a:t>BBinder</a:t>
            </a:r>
            <a:r>
              <a:rPr lang="en-US" dirty="0" smtClean="0"/>
              <a:t> 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 smtClean="0"/>
          </a:p>
          <a:p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07751-7AF7-4F01-8528-64F09410BDED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到底是什么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07751-7AF7-4F01-8528-64F09410BDED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内容占位符 6" descr="Binder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7414" y="2208688"/>
            <a:ext cx="4733925" cy="2371725"/>
          </a:xfr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Binder</a:t>
            </a:r>
            <a:r>
              <a:rPr lang="zh-CN" altLang="en-US" dirty="0" smtClean="0"/>
              <a:t>到底是什么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组成</a:t>
            </a:r>
            <a:endParaRPr lang="zh-CN" altLang="en-US" dirty="0"/>
          </a:p>
        </p:txBody>
      </p:sp>
      <p:pic>
        <p:nvPicPr>
          <p:cNvPr id="5" name="内容占位符 4" descr="java_binder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036" y="1223963"/>
            <a:ext cx="7088716" cy="5316537"/>
          </a:xfrm>
        </p:spPr>
      </p:pic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A07751-7AF7-4F01-8528-64F09410BDED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Binder</a:t>
            </a:r>
            <a:r>
              <a:rPr lang="zh-CN" altLang="en-US" b="0" dirty="0" smtClean="0"/>
              <a:t>通信采用</a:t>
            </a:r>
            <a:r>
              <a:rPr lang="en-US" b="0" dirty="0" smtClean="0"/>
              <a:t>C/S</a:t>
            </a:r>
            <a:r>
              <a:rPr lang="zh-CN" altLang="en-US" b="0" dirty="0" smtClean="0"/>
              <a:t>架构，从组件视角来说，包含</a:t>
            </a:r>
            <a:r>
              <a:rPr lang="en-US" b="0" dirty="0" err="1" smtClean="0"/>
              <a:t>Client、Server、ServiceManager</a:t>
            </a:r>
            <a:r>
              <a:rPr lang="zh-CN" altLang="en-US" b="0" dirty="0" smtClean="0"/>
              <a:t>以及</a:t>
            </a:r>
            <a:r>
              <a:rPr lang="en-US" b="0" dirty="0" smtClean="0"/>
              <a:t>binder</a:t>
            </a:r>
            <a:r>
              <a:rPr lang="zh-CN" altLang="en-US" b="0" dirty="0" smtClean="0"/>
              <a:t>驱动，其中</a:t>
            </a:r>
            <a:r>
              <a:rPr lang="en-US" b="0" dirty="0" err="1" smtClean="0"/>
              <a:t>ServiceManager</a:t>
            </a:r>
            <a:r>
              <a:rPr lang="zh-CN" altLang="en-US" b="0" dirty="0" smtClean="0"/>
              <a:t>用于管理系统中的各种服务</a:t>
            </a:r>
            <a:endParaRPr lang="en-US" altLang="zh-CN" dirty="0" smtClean="0"/>
          </a:p>
          <a:p>
            <a:pPr>
              <a:buNone/>
            </a:pPr>
            <a:r>
              <a:rPr lang="en-US" altLang="zh-CN" b="0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图片 4" descr="IPC-Binder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479765"/>
            <a:ext cx="8772525" cy="4267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err="1" smtClean="0"/>
              <a:t>ServiceManager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dirty="0" smtClean="0"/>
              <a:t>Client/Server/</a:t>
            </a:r>
            <a:r>
              <a:rPr lang="en-US" altLang="zh-CN" b="0" dirty="0" err="1" smtClean="0"/>
              <a:t>ServiceManage</a:t>
            </a:r>
            <a:r>
              <a:rPr lang="zh-CN" altLang="en-US" b="0" dirty="0" smtClean="0"/>
              <a:t>之间的相互通信都是基于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机制。既然基于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机制通信，那么同样也是</a:t>
            </a:r>
            <a:r>
              <a:rPr lang="en-US" altLang="zh-CN" b="0" dirty="0" smtClean="0"/>
              <a:t>C/S</a:t>
            </a:r>
            <a:r>
              <a:rPr lang="zh-CN" altLang="en-US" b="0" dirty="0" smtClean="0"/>
              <a:t>架构，则图中的</a:t>
            </a:r>
            <a:r>
              <a:rPr lang="en-US" altLang="zh-CN" b="0" dirty="0" smtClean="0"/>
              <a:t>3</a:t>
            </a:r>
            <a:r>
              <a:rPr lang="zh-CN" altLang="en-US" b="0" dirty="0" smtClean="0"/>
              <a:t>大步骤都有相应的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端与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端。</a:t>
            </a:r>
          </a:p>
          <a:p>
            <a:r>
              <a:rPr lang="zh-CN" altLang="en-US" dirty="0" smtClean="0"/>
              <a:t>注册服务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addService</a:t>
            </a:r>
            <a:r>
              <a:rPr lang="en-US" altLang="zh-CN" dirty="0" smtClean="0"/>
              <a:t>)：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进程要先注册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到</a:t>
            </a:r>
            <a:r>
              <a:rPr lang="en-US" altLang="zh-CN" b="0" dirty="0" err="1" smtClean="0"/>
              <a:t>ServiceManager</a:t>
            </a:r>
            <a:r>
              <a:rPr lang="en-US" altLang="zh-CN" b="0" dirty="0" smtClean="0"/>
              <a:t>。</a:t>
            </a:r>
            <a:r>
              <a:rPr lang="zh-CN" altLang="en-US" b="0" dirty="0" smtClean="0"/>
              <a:t>该过程：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是客户端，</a:t>
            </a:r>
            <a:r>
              <a:rPr lang="en-US" altLang="zh-CN" b="0" dirty="0" err="1" smtClean="0"/>
              <a:t>ServiceManager</a:t>
            </a:r>
            <a:r>
              <a:rPr lang="zh-CN" altLang="en-US" b="0" dirty="0" smtClean="0"/>
              <a:t>是服务端。</a:t>
            </a:r>
          </a:p>
          <a:p>
            <a:r>
              <a:rPr lang="zh-CN" altLang="en-US" dirty="0" smtClean="0"/>
              <a:t>获取服务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getService</a:t>
            </a:r>
            <a:r>
              <a:rPr lang="en-US" altLang="zh-CN" dirty="0" smtClean="0"/>
              <a:t>)：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进程使用某个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前，须先向</a:t>
            </a:r>
            <a:r>
              <a:rPr lang="en-US" altLang="zh-CN" b="0" dirty="0" err="1" smtClean="0"/>
              <a:t>ServiceManager</a:t>
            </a:r>
            <a:r>
              <a:rPr lang="zh-CN" altLang="en-US" b="0" dirty="0" smtClean="0"/>
              <a:t>中获取相应的</a:t>
            </a:r>
            <a:r>
              <a:rPr lang="en-US" altLang="zh-CN" b="0" dirty="0" smtClean="0"/>
              <a:t>Service。</a:t>
            </a:r>
            <a:r>
              <a:rPr lang="zh-CN" altLang="en-US" b="0" dirty="0" smtClean="0"/>
              <a:t>该过程：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是客户端，</a:t>
            </a:r>
            <a:r>
              <a:rPr lang="en-US" altLang="zh-CN" b="0" dirty="0" err="1" smtClean="0"/>
              <a:t>ServiceManager</a:t>
            </a:r>
            <a:r>
              <a:rPr lang="zh-CN" altLang="en-US" b="0" dirty="0" smtClean="0"/>
              <a:t>是服务端。</a:t>
            </a:r>
          </a:p>
          <a:p>
            <a:r>
              <a:rPr lang="zh-CN" altLang="en-US" b="0" dirty="0" smtClean="0"/>
              <a:t>使用服务：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根据得到的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信息建立与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所在的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进程通信的通路，然后就可以直接与</a:t>
            </a:r>
            <a:r>
              <a:rPr lang="en-US" altLang="zh-CN" b="0" dirty="0" smtClean="0"/>
              <a:t>Service</a:t>
            </a:r>
            <a:r>
              <a:rPr lang="zh-CN" altLang="en-US" b="0" dirty="0" smtClean="0"/>
              <a:t>交互。该过程：</a:t>
            </a:r>
            <a:r>
              <a:rPr lang="en-US" altLang="zh-CN" b="0" dirty="0" smtClean="0"/>
              <a:t>client</a:t>
            </a:r>
            <a:r>
              <a:rPr lang="zh-CN" altLang="en-US" b="0" dirty="0" smtClean="0"/>
              <a:t>是客户端，</a:t>
            </a:r>
            <a:r>
              <a:rPr lang="en-US" altLang="zh-CN" b="0" dirty="0" smtClean="0"/>
              <a:t>server</a:t>
            </a:r>
            <a:r>
              <a:rPr lang="zh-CN" altLang="en-US" b="0" dirty="0" smtClean="0"/>
              <a:t>是服务端。</a:t>
            </a:r>
          </a:p>
          <a:p>
            <a:r>
              <a:rPr lang="en-US" altLang="zh-CN" b="0" dirty="0" err="1" smtClean="0"/>
              <a:t>Client,Server,Service</a:t>
            </a:r>
            <a:r>
              <a:rPr lang="en-US" altLang="zh-CN" b="0" dirty="0" smtClean="0"/>
              <a:t> Manager</a:t>
            </a:r>
            <a:r>
              <a:rPr lang="zh-CN" altLang="en-US" b="0" dirty="0" smtClean="0"/>
              <a:t>彼此之间不是直接交互的，而是都通过与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驱动进行交互的，从而实现</a:t>
            </a:r>
            <a:r>
              <a:rPr lang="en-US" altLang="zh-CN" b="0" dirty="0" smtClean="0"/>
              <a:t>IPC</a:t>
            </a:r>
            <a:r>
              <a:rPr lang="zh-CN" altLang="en-US" b="0" dirty="0" smtClean="0"/>
              <a:t>通信方式。其中</a:t>
            </a:r>
            <a:r>
              <a:rPr lang="en-US" altLang="zh-CN" b="0" dirty="0" smtClean="0"/>
              <a:t>Binder</a:t>
            </a:r>
            <a:r>
              <a:rPr lang="zh-CN" altLang="en-US" b="0" dirty="0" smtClean="0"/>
              <a:t>驱动位于内核空间，</a:t>
            </a:r>
            <a:r>
              <a:rPr lang="en-US" altLang="zh-CN" b="0" dirty="0" err="1" smtClean="0"/>
              <a:t>Client,Server,Service</a:t>
            </a:r>
            <a:r>
              <a:rPr lang="en-US" altLang="zh-CN" b="0" dirty="0" smtClean="0"/>
              <a:t> Manager</a:t>
            </a:r>
            <a:r>
              <a:rPr lang="zh-CN" altLang="en-US" b="0" dirty="0" smtClean="0"/>
              <a:t>位于用户空间。</a:t>
            </a:r>
          </a:p>
          <a:p>
            <a:pPr>
              <a:buNone/>
            </a:pPr>
            <a:r>
              <a:rPr lang="en-US" altLang="zh-CN" b="0" dirty="0" smtClean="0"/>
              <a:t>  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C78066-DE39-48B0-9D72-5DFB7458BDF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">
  <a:themeElements>
    <a:clrScheme name="中性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default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666699"/>
        </a:lt2>
        <a:accent1>
          <a:srgbClr val="1F8BA5"/>
        </a:accent1>
        <a:accent2>
          <a:srgbClr val="FFB41D"/>
        </a:accent2>
        <a:accent3>
          <a:srgbClr val="FFFFFF"/>
        </a:accent3>
        <a:accent4>
          <a:srgbClr val="000000"/>
        </a:accent4>
        <a:accent5>
          <a:srgbClr val="ABC4CF"/>
        </a:accent5>
        <a:accent6>
          <a:srgbClr val="E7A319"/>
        </a:accent6>
        <a:hlink>
          <a:srgbClr val="99CC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conOverlay xmlns="http://schemas.microsoft.com/sharepoint/v4" xsi:nil="true"/>
    <Notes xmlns="http://schemas.microsoft.com/sharepoint/v3" xsi:nil="true"/>
    <State xmlns="http://schemas.microsoft.com/sharepoint/v3">ACTIVE</Stat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8836EFD72A844A94FF0C3416AAC6D900ECE93D9C6FFF2145AA743FFAA062AD58" ma:contentTypeVersion="2" ma:contentTypeDescription="Create a new document." ma:contentTypeScope="" ma:versionID="268662597d235f02c2f26accd2ab2616">
  <xsd:schema xmlns:xsd="http://www.w3.org/2001/XMLSchema" xmlns:xs="http://www.w3.org/2001/XMLSchema" xmlns:p="http://schemas.microsoft.com/office/2006/metadata/properties" xmlns:ns1="http://schemas.microsoft.com/sharepoint/v3" xmlns:ns3="http://schemas.microsoft.com/sharepoint/v4" targetNamespace="http://schemas.microsoft.com/office/2006/metadata/properties" ma:root="true" ma:fieldsID="05f365616e096afc2e0a67ff17df6b57" ns1:_="" ns3:_="">
    <xsd:import namespace="http://schemas.microsoft.com/sharepoint/v3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1:Notes" minOccurs="0"/>
                <xsd:element ref="ns1:State" minOccurs="0"/>
                <xsd:element ref="ns3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Notes" ma:index="8" nillable="true" ma:displayName="Notes" ma:internalName="DocLibNotes">
      <xsd:simpleType>
        <xsd:restriction base="dms:Text"/>
      </xsd:simpleType>
    </xsd:element>
    <xsd:element name="State" ma:index="9" nillable="true" ma:displayName="State" ma:default="ACTIVE" ma:internalName="Stat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11" nillable="true" ma:displayName="IconOverlay" ma:hidden="true" ma:internalName="IconOverlay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D19E14-7E5F-417D-B426-7F3EF2F2DF8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117AFF-B820-4E6E-A103-FD925F5426BF}">
  <ds:schemaRefs>
    <ds:schemaRef ds:uri="http://schemas.microsoft.com/office/2006/documentManagement/types"/>
    <ds:schemaRef ds:uri="http://purl.org/dc/elements/1.1/"/>
    <ds:schemaRef ds:uri="http://purl.org/dc/terms/"/>
    <ds:schemaRef ds:uri="http://purl.org/dc/dcmitype/"/>
    <ds:schemaRef ds:uri="http://www.w3.org/XML/1998/namespace"/>
    <ds:schemaRef ds:uri="http://schemas.microsoft.com/office/2006/metadata/properties"/>
    <ds:schemaRef ds:uri="http://schemas.microsoft.com/sharepoint/v3"/>
    <ds:schemaRef ds:uri="http://schemas.microsoft.com/sharepoint/v4"/>
    <ds:schemaRef ds:uri="http://schemas.openxmlformats.org/package/2006/metadata/core-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E600076-F859-4997-9DA5-F4D16254D3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</Template>
  <TotalTime>28159</TotalTime>
  <Words>1098</Words>
  <Application>Microsoft Office PowerPoint</Application>
  <PresentationFormat>全屏显示(4:3)</PresentationFormat>
  <Paragraphs>100</Paragraphs>
  <Slides>21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2" baseType="lpstr">
      <vt:lpstr>default</vt:lpstr>
      <vt:lpstr>Binder漫谈</vt:lpstr>
      <vt:lpstr>Agenda</vt:lpstr>
      <vt:lpstr>一、Binder到底是什么——背景</vt:lpstr>
      <vt:lpstr>一、Binder到底是什么——定义</vt:lpstr>
      <vt:lpstr>一、Binder到底是什么——组成</vt:lpstr>
      <vt:lpstr>一、Binder到底是什么——组成</vt:lpstr>
      <vt:lpstr>一、Binder到底是什么——组成</vt:lpstr>
      <vt:lpstr>二、ServiceManager</vt:lpstr>
      <vt:lpstr>二、ServiceManager</vt:lpstr>
      <vt:lpstr>三、AIDL工作原理</vt:lpstr>
      <vt:lpstr>三、AIDL工作原理</vt:lpstr>
      <vt:lpstr>三、AIDL工作原理</vt:lpstr>
      <vt:lpstr>三、AIDL工作原理</vt:lpstr>
      <vt:lpstr>三、AIDL工作原理</vt:lpstr>
      <vt:lpstr>四、其它应用场景——ContentProvider</vt:lpstr>
      <vt:lpstr>四、其它应用场景——AMS</vt:lpstr>
      <vt:lpstr>四、其它应用场景——ApplicationThread</vt:lpstr>
      <vt:lpstr>四、其它应用场景——AMS和ApplicationThread交互</vt:lpstr>
      <vt:lpstr>五、Binder使用常见问题</vt:lpstr>
      <vt:lpstr>五、扩展思考</vt:lpstr>
      <vt:lpstr>Thank you！</vt:lpstr>
    </vt:vector>
  </TitlesOfParts>
  <Company>Wind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 PowerPoint Template</dc:title>
  <dc:creator>jibin</dc:creator>
  <cp:lastModifiedBy>xiongshigui</cp:lastModifiedBy>
  <cp:revision>1313</cp:revision>
  <dcterms:created xsi:type="dcterms:W3CDTF">2009-04-23T18:45:14Z</dcterms:created>
  <dcterms:modified xsi:type="dcterms:W3CDTF">2016-09-22T05:33:24Z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NewReviewCycle">
    <vt:lpwstr/>
  </property>
  <property fmtid="{D5CDD505-2E9C-101B-9397-08002B2CF9AE}" pid="3" name="ContentTypeId">
    <vt:lpwstr>0x010100ED8836EFD72A844A94FF0C3416AAC6D900ECE93D9C6FFF2145AA743FFAA062AD58</vt:lpwstr>
  </property>
</Properties>
</file>