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15" r:id="rId2"/>
    <p:sldId id="277" r:id="rId3"/>
    <p:sldId id="281" r:id="rId4"/>
    <p:sldId id="328" r:id="rId5"/>
    <p:sldId id="32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9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BE4DA-FD4A-3F4A-91B0-AFEBF935056B}" type="datetimeFigureOut">
              <a:rPr lang="en-US" smtClean="0"/>
              <a:t>17/09/2014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5E520-7C4F-E949-98CC-A311ECC94F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81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EE746B-C5BA-0247-9837-2B97B625E6A8}" type="slidenum">
              <a:rPr lang="en-GB"/>
              <a:pPr>
                <a:defRPr/>
              </a:pPr>
              <a:t>1</a:t>
            </a:fld>
            <a:endParaRPr lang="en-GB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8975"/>
            <a:ext cx="4568825" cy="3425825"/>
          </a:xfrm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00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289" tIns="45645" rIns="91289" bIns="45645"/>
          <a:lstStyle/>
          <a:p>
            <a:pPr>
              <a:defRPr/>
            </a:pPr>
            <a:endParaRPr lang="en-GB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C571-1B55-D845-8973-913593F0DBE9}" type="datetimeFigureOut">
              <a:rPr lang="en-US" smtClean="0"/>
              <a:t>17/09/2014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2D66-1DE8-964B-AE9B-845B8FC3B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69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C571-1B55-D845-8973-913593F0DBE9}" type="datetimeFigureOut">
              <a:rPr lang="en-US" smtClean="0"/>
              <a:t>17/09/2014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2D66-1DE8-964B-AE9B-845B8FC3B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88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C571-1B55-D845-8973-913593F0DBE9}" type="datetimeFigureOut">
              <a:rPr lang="en-US" smtClean="0"/>
              <a:t>17/09/2014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2D66-1DE8-964B-AE9B-845B8FC3B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70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C571-1B55-D845-8973-913593F0DBE9}" type="datetimeFigureOut">
              <a:rPr lang="en-US" smtClean="0"/>
              <a:t>17/09/2014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2D66-1DE8-964B-AE9B-845B8FC3B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07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C571-1B55-D845-8973-913593F0DBE9}" type="datetimeFigureOut">
              <a:rPr lang="en-US" smtClean="0"/>
              <a:t>17/09/2014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2D66-1DE8-964B-AE9B-845B8FC3B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773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C571-1B55-D845-8973-913593F0DBE9}" type="datetimeFigureOut">
              <a:rPr lang="en-US" smtClean="0"/>
              <a:t>17/09/2014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2D66-1DE8-964B-AE9B-845B8FC3B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11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C571-1B55-D845-8973-913593F0DBE9}" type="datetimeFigureOut">
              <a:rPr lang="en-US" smtClean="0"/>
              <a:t>17/09/2014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2D66-1DE8-964B-AE9B-845B8FC3B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09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C571-1B55-D845-8973-913593F0DBE9}" type="datetimeFigureOut">
              <a:rPr lang="en-US" smtClean="0"/>
              <a:t>17/09/2014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2D66-1DE8-964B-AE9B-845B8FC3B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86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C571-1B55-D845-8973-913593F0DBE9}" type="datetimeFigureOut">
              <a:rPr lang="en-US" smtClean="0"/>
              <a:t>17/09/2014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2D66-1DE8-964B-AE9B-845B8FC3B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42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C571-1B55-D845-8973-913593F0DBE9}" type="datetimeFigureOut">
              <a:rPr lang="en-US" smtClean="0"/>
              <a:t>17/09/2014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2D66-1DE8-964B-AE9B-845B8FC3B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79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C571-1B55-D845-8973-913593F0DBE9}" type="datetimeFigureOut">
              <a:rPr lang="en-US" smtClean="0"/>
              <a:t>17/09/2014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2D66-1DE8-964B-AE9B-845B8FC3B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98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66FF"/>
            </a:gs>
            <a:gs pos="70000">
              <a:srgbClr val="FFFFFF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3C571-1B55-D845-8973-913593F0DBE9}" type="datetimeFigureOut">
              <a:rPr lang="en-US" smtClean="0"/>
              <a:t>17/09/2014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E2D66-1DE8-964B-AE9B-845B8FC3B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3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260648"/>
            <a:ext cx="6192688" cy="21236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66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rgbClr val="FFBB0E">
                      <a:alpha val="75000"/>
                    </a:srgbClr>
                  </a:glow>
                  <a:outerShdw blurRad="50800" dist="39000" dir="5460000" algn="tl">
                    <a:schemeClr val="bg1">
                      <a:alpha val="38000"/>
                    </a:schemeClr>
                  </a:outerShdw>
                </a:effectLst>
                <a:latin typeface="Optima"/>
                <a:cs typeface="Optima"/>
              </a:rPr>
              <a:t>Numerical Recipes</a:t>
            </a:r>
            <a:endParaRPr lang="en-US" sz="66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glow rad="101600">
                  <a:srgbClr val="FFBB0E">
                    <a:alpha val="75000"/>
                  </a:srgbClr>
                </a:glow>
                <a:outerShdw blurRad="50800" dist="39000" dir="5460000" algn="tl">
                  <a:schemeClr val="bg1">
                    <a:alpha val="38000"/>
                  </a:schemeClr>
                </a:outerShdw>
              </a:effectLst>
              <a:latin typeface="Optima"/>
              <a:cs typeface="Optim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7744" y="5085184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24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rgbClr val="FFBB0E">
                      <a:alpha val="75000"/>
                    </a:srgbClr>
                  </a:glow>
                  <a:outerShdw blurRad="50800" dist="39000" dir="5460000" algn="tl">
                    <a:schemeClr val="bg1">
                      <a:alpha val="38000"/>
                    </a:schemeClr>
                  </a:outerShdw>
                </a:effectLst>
                <a:latin typeface="Optima"/>
                <a:cs typeface="Optima"/>
              </a:rPr>
              <a:t>2014  </a:t>
            </a:r>
            <a:r>
              <a:rPr lang="en-US" sz="240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rgbClr val="FFBB0E">
                      <a:alpha val="75000"/>
                    </a:srgbClr>
                  </a:glow>
                  <a:outerShdw blurRad="50800" dist="39000" dir="5460000" algn="tl">
                    <a:schemeClr val="bg1">
                      <a:alpha val="38000"/>
                    </a:schemeClr>
                  </a:outerShdw>
                </a:effectLst>
                <a:latin typeface="Optima"/>
                <a:cs typeface="Optima"/>
              </a:rPr>
              <a:t>Dept</a:t>
            </a:r>
            <a:r>
              <a:rPr lang="en-US" sz="24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rgbClr val="FFBB0E">
                      <a:alpha val="75000"/>
                    </a:srgbClr>
                  </a:glow>
                  <a:outerShdw blurRad="50800" dist="39000" dir="5460000" algn="tl">
                    <a:schemeClr val="bg1">
                      <a:alpha val="38000"/>
                    </a:schemeClr>
                  </a:outerShdw>
                </a:effectLst>
                <a:latin typeface="Optima"/>
                <a:cs typeface="Optima"/>
              </a:rPr>
              <a:t> Physics and Astronomy</a:t>
            </a:r>
            <a:endParaRPr lang="en-US" sz="24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glow rad="101600">
                  <a:srgbClr val="FFBB0E">
                    <a:alpha val="75000"/>
                  </a:srgbClr>
                </a:glow>
                <a:outerShdw blurRad="50800" dist="39000" dir="5460000" algn="tl">
                  <a:schemeClr val="bg1">
                    <a:alpha val="38000"/>
                  </a:schemeClr>
                </a:outerShdw>
              </a:effectLst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19160883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0630" y="864706"/>
            <a:ext cx="6621039" cy="3785652"/>
          </a:xfrm>
          <a:prstGeom prst="rect">
            <a:avLst/>
          </a:prstGeom>
          <a:noFill/>
          <a:ln w="57150" cmpd="sng"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4800" b="1" dirty="0" smtClean="0">
              <a:solidFill>
                <a:srgbClr val="660066"/>
              </a:solidFill>
            </a:endParaRPr>
          </a:p>
          <a:p>
            <a:pPr algn="ctr"/>
            <a:r>
              <a:rPr lang="en-GB" sz="4800" b="1" dirty="0" smtClean="0">
                <a:solidFill>
                  <a:srgbClr val="660066"/>
                </a:solidFill>
              </a:rPr>
              <a:t>How to plot a set of numbers in a simple frequency histogram</a:t>
            </a:r>
          </a:p>
          <a:p>
            <a:pPr algn="ctr"/>
            <a:endParaRPr lang="en-GB" sz="4800" b="1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635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0924" y="147948"/>
            <a:ext cx="662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This is a utility (not a lecture)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5891" y="778890"/>
            <a:ext cx="8359456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GB" sz="1600" dirty="0" smtClean="0"/>
              <a:t>You are all free to use any plotting/</a:t>
            </a:r>
            <a:r>
              <a:rPr lang="en-GB" sz="1600" dirty="0" err="1" smtClean="0"/>
              <a:t>histogramming</a:t>
            </a:r>
            <a:r>
              <a:rPr lang="en-GB" sz="1600" dirty="0" smtClean="0"/>
              <a:t> tool you wish. But this is on your own responsibility to understand the tool.  This is not taught in this course, and it is not examined in this </a:t>
            </a:r>
            <a:r>
              <a:rPr lang="en-GB" sz="1600" dirty="0" smtClean="0"/>
              <a:t>course.</a:t>
            </a:r>
            <a:endParaRPr lang="en-GB" sz="1600" dirty="0" smtClean="0"/>
          </a:p>
          <a:p>
            <a:pPr marL="285750" indent="-285750">
              <a:buFont typeface="Wingdings" charset="2"/>
              <a:buChar char="q"/>
            </a:pPr>
            <a:endParaRPr lang="en-GB" sz="1600" dirty="0"/>
          </a:p>
          <a:p>
            <a:pPr marL="285750" indent="-285750">
              <a:buFont typeface="Wingdings" charset="2"/>
              <a:buChar char="q"/>
            </a:pPr>
            <a:r>
              <a:rPr lang="en-GB" sz="1600" dirty="0" smtClean="0"/>
              <a:t>For the purposes of this course we only care about the simplest way of plotting results from the exercises</a:t>
            </a:r>
          </a:p>
          <a:p>
            <a:endParaRPr lang="en-GB" sz="1600" dirty="0"/>
          </a:p>
          <a:p>
            <a:pPr marL="285750" indent="-285750">
              <a:buFont typeface="Wingdings" charset="2"/>
              <a:buChar char="q"/>
            </a:pPr>
            <a:r>
              <a:rPr lang="en-GB" sz="1600" dirty="0" smtClean="0"/>
              <a:t>Plotting histograms in java (and </a:t>
            </a:r>
            <a:r>
              <a:rPr lang="en-GB" sz="1600" dirty="0" err="1" smtClean="0"/>
              <a:t>c++</a:t>
            </a:r>
            <a:r>
              <a:rPr lang="en-GB" sz="1600" dirty="0" smtClean="0"/>
              <a:t>) is unnecessarily complicated.</a:t>
            </a:r>
          </a:p>
          <a:p>
            <a:pPr marL="285750" indent="-285750">
              <a:buFont typeface="Wingdings" charset="2"/>
              <a:buChar char="q"/>
            </a:pPr>
            <a:endParaRPr lang="en-GB" sz="1600" dirty="0"/>
          </a:p>
          <a:p>
            <a:pPr marL="285750" indent="-285750">
              <a:buFont typeface="Wingdings" charset="2"/>
              <a:buChar char="q"/>
            </a:pPr>
            <a:r>
              <a:rPr lang="en-GB" sz="1600" dirty="0" smtClean="0"/>
              <a:t>...so we have made a very simply utility for you. It is called </a:t>
            </a:r>
            <a:r>
              <a:rPr lang="en-GB" sz="1600" dirty="0" err="1" smtClean="0">
                <a:solidFill>
                  <a:srgbClr val="0000FF"/>
                </a:solidFill>
              </a:rPr>
              <a:t>MyPlot.py</a:t>
            </a:r>
            <a:endParaRPr lang="en-GB" sz="1600" dirty="0" smtClean="0">
              <a:solidFill>
                <a:srgbClr val="0000FF"/>
              </a:solidFill>
            </a:endParaRPr>
          </a:p>
          <a:p>
            <a:pPr marL="285750" indent="-285750">
              <a:buFont typeface="Wingdings" charset="2"/>
              <a:buChar char="q"/>
            </a:pPr>
            <a:endParaRPr lang="en-GB" sz="1600" dirty="0" smtClean="0"/>
          </a:p>
          <a:p>
            <a:pPr marL="285750" indent="-285750">
              <a:buFont typeface="Wingdings" charset="2"/>
              <a:buChar char="q"/>
            </a:pPr>
            <a:r>
              <a:rPr lang="en-GB" sz="1600" dirty="0" smtClean="0"/>
              <a:t>Actually it is a python script but the java programmers don’t need to care about what is in it</a:t>
            </a:r>
          </a:p>
          <a:p>
            <a:pPr marL="285750" indent="-285750">
              <a:buFont typeface="Wingdings" charset="2"/>
              <a:buChar char="q"/>
            </a:pPr>
            <a:endParaRPr lang="en-GB" sz="1600" dirty="0"/>
          </a:p>
          <a:p>
            <a:endParaRPr lang="en-GB" sz="1600" dirty="0" smtClean="0"/>
          </a:p>
          <a:p>
            <a:pPr marL="285750" indent="-285750">
              <a:buFont typeface="Wingdings" charset="2"/>
              <a:buChar char="q"/>
            </a:pPr>
            <a:endParaRPr lang="en-GB" sz="1600" dirty="0"/>
          </a:p>
          <a:p>
            <a:pPr marL="285750" indent="-285750">
              <a:buFont typeface="Wingdings" charset="2"/>
              <a:buChar char="q"/>
            </a:pPr>
            <a:endParaRPr lang="en-GB" sz="1600" dirty="0" smtClean="0"/>
          </a:p>
          <a:p>
            <a:endParaRPr lang="en-GB" sz="1600" dirty="0" smtClean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026996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2127" y="-72010"/>
            <a:ext cx="83594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dirty="0"/>
          </a:p>
          <a:p>
            <a:pPr marL="285750" indent="-285750">
              <a:buFont typeface="Wingdings" charset="2"/>
              <a:buChar char="q"/>
            </a:pPr>
            <a:r>
              <a:rPr lang="en-GB" sz="1600" dirty="0" smtClean="0"/>
              <a:t>The interface from the java to the plotting utility is via a text file</a:t>
            </a:r>
          </a:p>
          <a:p>
            <a:pPr marL="285750" indent="-285750">
              <a:buFont typeface="Wingdings" charset="2"/>
              <a:buChar char="q"/>
            </a:pPr>
            <a:endParaRPr lang="en-GB" sz="1600" dirty="0"/>
          </a:p>
          <a:p>
            <a:pPr marL="285750" indent="-285750">
              <a:buFont typeface="Wingdings" charset="2"/>
              <a:buChar char="q"/>
            </a:pPr>
            <a:r>
              <a:rPr lang="en-GB" sz="1600" dirty="0" smtClean="0"/>
              <a:t>You should write out the numbers you want to plot into a text file from your java program using  </a:t>
            </a:r>
            <a:r>
              <a:rPr lang="en-GB" sz="1600" dirty="0" err="1" smtClean="0">
                <a:solidFill>
                  <a:srgbClr val="0000FF"/>
                </a:solidFill>
              </a:rPr>
              <a:t>MyFileWriter</a:t>
            </a:r>
            <a:r>
              <a:rPr lang="en-GB" sz="1600" dirty="0" smtClean="0">
                <a:solidFill>
                  <a:srgbClr val="0000FF"/>
                </a:solidFill>
              </a:rPr>
              <a:t> </a:t>
            </a:r>
            <a:r>
              <a:rPr lang="en-GB" sz="1600" dirty="0" smtClean="0"/>
              <a:t>utility</a:t>
            </a:r>
          </a:p>
          <a:p>
            <a:pPr marL="285750" indent="-285750">
              <a:buFont typeface="Wingdings" charset="2"/>
              <a:buChar char="q"/>
            </a:pPr>
            <a:endParaRPr lang="en-GB" sz="1600" dirty="0"/>
          </a:p>
          <a:p>
            <a:pPr marL="285750" lvl="1" indent="-285750">
              <a:buFont typeface="Wingdings" charset="2"/>
              <a:buChar char="q"/>
            </a:pPr>
            <a:r>
              <a:rPr lang="en-GB" sz="1600" dirty="0" smtClean="0"/>
              <a:t>This is </a:t>
            </a:r>
            <a:r>
              <a:rPr lang="en-GB" sz="1600" dirty="0"/>
              <a:t>in  </a:t>
            </a:r>
            <a:r>
              <a:rPr lang="en-GB" sz="1600" dirty="0">
                <a:solidFill>
                  <a:srgbClr val="0000FF"/>
                </a:solidFill>
              </a:rPr>
              <a:t>$NUMREPROOT/</a:t>
            </a:r>
            <a:r>
              <a:rPr lang="en-GB" sz="1600" dirty="0" err="1">
                <a:solidFill>
                  <a:srgbClr val="0000FF"/>
                </a:solidFill>
              </a:rPr>
              <a:t>MyUtilities</a:t>
            </a:r>
            <a:r>
              <a:rPr lang="en-GB" sz="1600" dirty="0" smtClean="0">
                <a:solidFill>
                  <a:srgbClr val="0000FF"/>
                </a:solidFill>
              </a:rPr>
              <a:t>/java/</a:t>
            </a:r>
          </a:p>
          <a:p>
            <a:pPr marL="285750" lvl="1" indent="-285750">
              <a:buFont typeface="Wingdings" charset="2"/>
              <a:buChar char="q"/>
            </a:pPr>
            <a:endParaRPr lang="en-GB" sz="1600" dirty="0">
              <a:solidFill>
                <a:srgbClr val="0000FF"/>
              </a:solidFill>
            </a:endParaRPr>
          </a:p>
          <a:p>
            <a:pPr marL="285750" lvl="1" indent="-285750">
              <a:buFont typeface="Wingdings" charset="2"/>
              <a:buChar char="q"/>
            </a:pPr>
            <a:r>
              <a:rPr lang="en-GB" sz="1600" dirty="0" smtClean="0"/>
              <a:t>Here is a code fragment</a:t>
            </a:r>
            <a:endParaRPr lang="en-GB" sz="1600" dirty="0"/>
          </a:p>
          <a:p>
            <a:pPr marL="285750" indent="-285750">
              <a:buFont typeface="Wingdings" charset="2"/>
              <a:buChar char="q"/>
            </a:pPr>
            <a:endParaRPr lang="en-GB" sz="1600" dirty="0" smtClean="0"/>
          </a:p>
          <a:p>
            <a:pPr marL="285750" indent="-285750">
              <a:buFont typeface="Wingdings" charset="2"/>
              <a:buChar char="q"/>
            </a:pPr>
            <a:endParaRPr lang="en-GB" sz="1600" dirty="0"/>
          </a:p>
          <a:p>
            <a:pPr marL="285750" indent="-285750">
              <a:buFont typeface="Wingdings" charset="2"/>
              <a:buChar char="q"/>
            </a:pPr>
            <a:endParaRPr lang="en-GB" sz="1600" dirty="0" smtClean="0"/>
          </a:p>
          <a:p>
            <a:endParaRPr lang="en-GB" sz="1600" dirty="0" smtClean="0"/>
          </a:p>
          <a:p>
            <a:endParaRPr lang="en-GB" sz="1600" dirty="0"/>
          </a:p>
        </p:txBody>
      </p:sp>
      <p:sp>
        <p:nvSpPr>
          <p:cNvPr id="4" name="Rectangle 3"/>
          <p:cNvSpPr/>
          <p:nvPr/>
        </p:nvSpPr>
        <p:spPr>
          <a:xfrm>
            <a:off x="1075999" y="2478961"/>
            <a:ext cx="6567476" cy="2800766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 smtClean="0">
                <a:solidFill>
                  <a:srgbClr val="0000FF"/>
                </a:solidFill>
                <a:latin typeface="Courier"/>
                <a:cs typeface="Courier"/>
              </a:rPr>
              <a:t>// Create an instance of the file writer </a:t>
            </a:r>
          </a:p>
          <a:p>
            <a:r>
              <a:rPr lang="en-GB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MyFileWriter</a:t>
            </a:r>
            <a:r>
              <a:rPr lang="en-GB" sz="16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GB" sz="1600" dirty="0" err="1">
                <a:solidFill>
                  <a:srgbClr val="0000FF"/>
                </a:solidFill>
                <a:latin typeface="Courier"/>
                <a:cs typeface="Courier"/>
              </a:rPr>
              <a:t>fw</a:t>
            </a:r>
            <a:r>
              <a:rPr lang="en-GB" sz="1600" dirty="0">
                <a:solidFill>
                  <a:srgbClr val="0000FF"/>
                </a:solidFill>
                <a:latin typeface="Courier"/>
                <a:cs typeface="Courier"/>
              </a:rPr>
              <a:t> =  new </a:t>
            </a:r>
            <a:r>
              <a:rPr lang="en-GB" sz="1600" dirty="0" err="1">
                <a:solidFill>
                  <a:srgbClr val="0000FF"/>
                </a:solidFill>
                <a:latin typeface="Courier"/>
                <a:cs typeface="Courier"/>
              </a:rPr>
              <a:t>MyFileWriter</a:t>
            </a:r>
            <a:r>
              <a:rPr lang="en-GB" sz="1600" dirty="0">
                <a:solidFill>
                  <a:srgbClr val="0000FF"/>
                </a:solidFill>
                <a:latin typeface="Courier"/>
                <a:cs typeface="Courier"/>
              </a:rPr>
              <a:t>( ) </a:t>
            </a:r>
            <a:r>
              <a:rPr lang="en-GB" sz="1600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endParaRPr lang="en-GB" sz="16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GB" sz="1600" dirty="0" smtClean="0">
                <a:solidFill>
                  <a:srgbClr val="0000FF"/>
                </a:solidFill>
                <a:latin typeface="Courier"/>
                <a:cs typeface="Courier"/>
              </a:rPr>
              <a:t>// Make and fill an array with the data you want</a:t>
            </a:r>
          </a:p>
          <a:p>
            <a:r>
              <a:rPr lang="en-GB" sz="1600" dirty="0" smtClean="0">
                <a:solidFill>
                  <a:srgbClr val="0000FF"/>
                </a:solidFill>
                <a:latin typeface="Courier"/>
                <a:cs typeface="Courier"/>
              </a:rPr>
              <a:t>Matrix A(</a:t>
            </a:r>
            <a:r>
              <a:rPr lang="en-GB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n,m</a:t>
            </a:r>
            <a:r>
              <a:rPr lang="en-GB" sz="1600" dirty="0" smtClean="0">
                <a:solidFill>
                  <a:srgbClr val="0000FF"/>
                </a:solidFill>
                <a:latin typeface="Courier"/>
                <a:cs typeface="Courier"/>
              </a:rPr>
              <a:t>) ;</a:t>
            </a:r>
          </a:p>
          <a:p>
            <a:endParaRPr lang="en-GB" sz="16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GB" sz="1600" dirty="0" smtClean="0">
                <a:solidFill>
                  <a:srgbClr val="0000FF"/>
                </a:solidFill>
                <a:latin typeface="Courier"/>
                <a:cs typeface="Courier"/>
              </a:rPr>
              <a:t>.... fill the elements of A</a:t>
            </a:r>
            <a:endParaRPr lang="en-GB" sz="1600" dirty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GB" sz="16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GB" sz="1600" dirty="0" smtClean="0">
                <a:solidFill>
                  <a:srgbClr val="0000FF"/>
                </a:solidFill>
                <a:latin typeface="Courier"/>
                <a:cs typeface="Courier"/>
              </a:rPr>
              <a:t>// Write the matrix out to a file        </a:t>
            </a:r>
          </a:p>
          <a:p>
            <a:r>
              <a:rPr lang="en-GB" sz="1600" dirty="0" err="1">
                <a:solidFill>
                  <a:srgbClr val="0000FF"/>
                </a:solidFill>
                <a:latin typeface="Courier"/>
                <a:cs typeface="Courier"/>
              </a:rPr>
              <a:t>fw.writeFile</a:t>
            </a:r>
            <a:r>
              <a:rPr lang="en-GB" sz="1600" dirty="0">
                <a:solidFill>
                  <a:srgbClr val="0000FF"/>
                </a:solidFill>
                <a:latin typeface="Courier"/>
                <a:cs typeface="Courier"/>
              </a:rPr>
              <a:t>( </a:t>
            </a:r>
            <a:r>
              <a:rPr lang="en-GB" sz="1600" dirty="0" smtClean="0">
                <a:solidFill>
                  <a:srgbClr val="0000FF"/>
                </a:solidFill>
                <a:latin typeface="Courier"/>
                <a:cs typeface="Courier"/>
              </a:rPr>
              <a:t>”</a:t>
            </a:r>
            <a:r>
              <a:rPr lang="en-GB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outputFileName.txt</a:t>
            </a:r>
            <a:r>
              <a:rPr lang="en-GB" sz="1600" dirty="0">
                <a:solidFill>
                  <a:srgbClr val="0000FF"/>
                </a:solidFill>
                <a:latin typeface="Courier"/>
                <a:cs typeface="Courier"/>
              </a:rPr>
              <a:t>", </a:t>
            </a:r>
            <a:r>
              <a:rPr lang="en-GB" sz="1600" dirty="0" smtClean="0">
                <a:solidFill>
                  <a:srgbClr val="0000FF"/>
                </a:solidFill>
                <a:latin typeface="Courier"/>
                <a:cs typeface="Courier"/>
              </a:rPr>
              <a:t>A </a:t>
            </a:r>
            <a:r>
              <a:rPr lang="en-GB" sz="1600" dirty="0">
                <a:solidFill>
                  <a:srgbClr val="0000FF"/>
                </a:solidFill>
                <a:latin typeface="Courier"/>
                <a:cs typeface="Courier"/>
              </a:rPr>
              <a:t>) ;</a:t>
            </a:r>
          </a:p>
          <a:p>
            <a:r>
              <a:rPr lang="en-GB" sz="1600" dirty="0">
                <a:solidFill>
                  <a:srgbClr val="0000FF"/>
                </a:solidFill>
                <a:latin typeface="Courier"/>
                <a:cs typeface="Courier"/>
              </a:rPr>
              <a:t>		</a:t>
            </a:r>
          </a:p>
        </p:txBody>
      </p:sp>
      <p:sp>
        <p:nvSpPr>
          <p:cNvPr id="5" name="Rectangle 4"/>
          <p:cNvSpPr/>
          <p:nvPr/>
        </p:nvSpPr>
        <p:spPr>
          <a:xfrm>
            <a:off x="105583" y="5577571"/>
            <a:ext cx="81483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GB" sz="1600" dirty="0" smtClean="0"/>
              <a:t>If you just have a single column of numbers, so make a 1-D array  </a:t>
            </a:r>
            <a:r>
              <a:rPr lang="en-GB" sz="1600" dirty="0" smtClean="0">
                <a:solidFill>
                  <a:srgbClr val="3366FF"/>
                </a:solidFill>
              </a:rPr>
              <a:t>Matrix(1,0)</a:t>
            </a:r>
          </a:p>
          <a:p>
            <a:pPr marL="285750" indent="-285750">
              <a:buFont typeface="Wingdings" charset="2"/>
              <a:buChar char="q"/>
            </a:pPr>
            <a:endParaRPr lang="en-GB" sz="1600" dirty="0" smtClean="0"/>
          </a:p>
          <a:p>
            <a:pPr marL="285750" indent="-285750">
              <a:buFont typeface="Wingdings" charset="2"/>
              <a:buChar char="q"/>
            </a:pPr>
            <a:r>
              <a:rPr lang="en-GB" sz="1600" dirty="0" smtClean="0"/>
              <a:t>For example </a:t>
            </a:r>
            <a:r>
              <a:rPr lang="en-GB" sz="1600" dirty="0"/>
              <a:t>look in  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GB" sz="1600" dirty="0">
                <a:solidFill>
                  <a:srgbClr val="0000FF"/>
                </a:solidFill>
              </a:rPr>
              <a:t>$NUMREPROOT</a:t>
            </a:r>
            <a:r>
              <a:rPr lang="en-GB" sz="1600" dirty="0" smtClean="0">
                <a:solidFill>
                  <a:srgbClr val="0000FF"/>
                </a:solidFill>
              </a:rPr>
              <a:t>/</a:t>
            </a:r>
            <a:r>
              <a:rPr lang="en-GB" sz="1600" dirty="0" err="1" smtClean="0">
                <a:solidFill>
                  <a:srgbClr val="0000FF"/>
                </a:solidFill>
              </a:rPr>
              <a:t>MyUtilities</a:t>
            </a:r>
            <a:r>
              <a:rPr lang="en-GB" sz="1600" dirty="0" smtClean="0">
                <a:solidFill>
                  <a:srgbClr val="0000FF"/>
                </a:solidFill>
              </a:rPr>
              <a:t>/java/</a:t>
            </a:r>
            <a:r>
              <a:rPr lang="en-GB" sz="1600" dirty="0" err="1" smtClean="0">
                <a:solidFill>
                  <a:srgbClr val="0000FF"/>
                </a:solidFill>
              </a:rPr>
              <a:t>TestMyIO.java</a:t>
            </a:r>
            <a:endParaRPr lang="en-GB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937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891" y="220090"/>
            <a:ext cx="8359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GB" sz="1600" dirty="0" smtClean="0"/>
              <a:t>Then you just plot this text file using the command:</a:t>
            </a:r>
          </a:p>
          <a:p>
            <a:pPr marL="285750" indent="-285750">
              <a:buFont typeface="Wingdings" charset="2"/>
              <a:buChar char="q"/>
            </a:pPr>
            <a:endParaRPr lang="en-GB" sz="1600" dirty="0"/>
          </a:p>
          <a:p>
            <a:pPr marL="742950" lvl="1" indent="-285750">
              <a:buFont typeface="Wingdings" charset="2"/>
              <a:buChar char="Ø"/>
            </a:pPr>
            <a:r>
              <a:rPr lang="en-GB" sz="1600" dirty="0" smtClean="0">
                <a:solidFill>
                  <a:srgbClr val="0000FF"/>
                </a:solidFill>
              </a:rPr>
              <a:t>python   $</a:t>
            </a:r>
            <a:r>
              <a:rPr lang="en-GB" sz="1600" dirty="0">
                <a:solidFill>
                  <a:srgbClr val="0000FF"/>
                </a:solidFill>
              </a:rPr>
              <a:t>NUMREPROOT/</a:t>
            </a:r>
            <a:r>
              <a:rPr lang="en-GB" sz="1600" dirty="0" err="1">
                <a:solidFill>
                  <a:srgbClr val="0000FF"/>
                </a:solidFill>
              </a:rPr>
              <a:t>MyUtilities</a:t>
            </a:r>
            <a:r>
              <a:rPr lang="en-GB" sz="1600" dirty="0" smtClean="0">
                <a:solidFill>
                  <a:srgbClr val="0000FF"/>
                </a:solidFill>
              </a:rPr>
              <a:t>/Plotting/</a:t>
            </a:r>
            <a:r>
              <a:rPr lang="en-GB" sz="1600" dirty="0" err="1" smtClean="0">
                <a:solidFill>
                  <a:srgbClr val="0000FF"/>
                </a:solidFill>
              </a:rPr>
              <a:t>MyPlot.py</a:t>
            </a:r>
            <a:r>
              <a:rPr lang="en-GB" sz="1600" dirty="0" smtClean="0">
                <a:solidFill>
                  <a:srgbClr val="0000FF"/>
                </a:solidFill>
              </a:rPr>
              <a:t>     </a:t>
            </a:r>
            <a:r>
              <a:rPr lang="en-GB" sz="1600" dirty="0" err="1" smtClean="0">
                <a:solidFill>
                  <a:srgbClr val="0000FF"/>
                </a:solidFill>
              </a:rPr>
              <a:t>outputFileName.txt</a:t>
            </a:r>
            <a:r>
              <a:rPr lang="en-GB" sz="1600" dirty="0" smtClean="0">
                <a:solidFill>
                  <a:srgbClr val="0000FF"/>
                </a:solidFill>
              </a:rPr>
              <a:t> </a:t>
            </a:r>
          </a:p>
          <a:p>
            <a:endParaRPr lang="en-GB" sz="1600" dirty="0" smtClean="0">
              <a:solidFill>
                <a:srgbClr val="0000FF"/>
              </a:solidFill>
            </a:endParaRPr>
          </a:p>
          <a:p>
            <a:pPr marL="285750" indent="-285750">
              <a:buFont typeface="Wingdings" charset="2"/>
              <a:buChar char="q"/>
            </a:pPr>
            <a:r>
              <a:rPr lang="en-GB" sz="1600" dirty="0" smtClean="0"/>
              <a:t>This is the type of plot it gives you:</a:t>
            </a:r>
          </a:p>
          <a:p>
            <a:pPr marL="285750" indent="-285750">
              <a:buFont typeface="Wingdings" charset="2"/>
              <a:buChar char="q"/>
            </a:pPr>
            <a:endParaRPr lang="en-GB" sz="1600" dirty="0"/>
          </a:p>
        </p:txBody>
      </p:sp>
      <p:pic>
        <p:nvPicPr>
          <p:cNvPr id="5" name="Picture 4" descr="outputHisto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344" y="1566409"/>
            <a:ext cx="4695398" cy="35215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9046" y="5362099"/>
            <a:ext cx="79212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GB" sz="1600" dirty="0"/>
              <a:t>The python utility is the file called </a:t>
            </a:r>
            <a:r>
              <a:rPr lang="en-GB" sz="1600" dirty="0" err="1">
                <a:solidFill>
                  <a:srgbClr val="0000FF"/>
                </a:solidFill>
              </a:rPr>
              <a:t>MyPlot.py</a:t>
            </a:r>
            <a:r>
              <a:rPr lang="en-GB" sz="1600" dirty="0"/>
              <a:t>  You can copy it into your own directory if you like, and use it from there</a:t>
            </a:r>
            <a:r>
              <a:rPr lang="en-GB" sz="1600" dirty="0" smtClean="0"/>
              <a:t>.  If you do this all you need to do is</a:t>
            </a:r>
          </a:p>
          <a:p>
            <a:pPr marL="285750" indent="-285750">
              <a:buFont typeface="Wingdings" charset="2"/>
              <a:buChar char="q"/>
            </a:pPr>
            <a:endParaRPr lang="en-GB" sz="1600" dirty="0"/>
          </a:p>
          <a:p>
            <a:pPr marL="742950" lvl="2" indent="-285750">
              <a:buFont typeface="Wingdings" charset="2"/>
              <a:buChar char="Ø"/>
            </a:pPr>
            <a:r>
              <a:rPr lang="en-GB" sz="1600" dirty="0">
                <a:solidFill>
                  <a:srgbClr val="0000FF"/>
                </a:solidFill>
              </a:rPr>
              <a:t>python  </a:t>
            </a:r>
            <a:r>
              <a:rPr lang="en-GB" sz="1600" dirty="0" smtClean="0">
                <a:solidFill>
                  <a:srgbClr val="0000FF"/>
                </a:solidFill>
              </a:rPr>
              <a:t>  </a:t>
            </a:r>
            <a:r>
              <a:rPr lang="en-GB" sz="1600" dirty="0" err="1" smtClean="0">
                <a:solidFill>
                  <a:srgbClr val="0000FF"/>
                </a:solidFill>
              </a:rPr>
              <a:t>MyPlot.py</a:t>
            </a:r>
            <a:r>
              <a:rPr lang="en-GB" sz="1600" dirty="0" smtClean="0">
                <a:solidFill>
                  <a:srgbClr val="0000FF"/>
                </a:solidFill>
              </a:rPr>
              <a:t>   </a:t>
            </a:r>
            <a:r>
              <a:rPr lang="en-GB" sz="1600" dirty="0" err="1">
                <a:solidFill>
                  <a:srgbClr val="0000FF"/>
                </a:solidFill>
              </a:rPr>
              <a:t>outputFileName.txt</a:t>
            </a:r>
            <a:r>
              <a:rPr lang="en-GB" sz="1600" dirty="0">
                <a:solidFill>
                  <a:srgbClr val="0000FF"/>
                </a:solidFill>
              </a:rPr>
              <a:t> </a:t>
            </a:r>
          </a:p>
          <a:p>
            <a:pPr marL="285750" indent="-285750">
              <a:buFont typeface="Wingdings" charset="2"/>
              <a:buChar char="q"/>
            </a:pPr>
            <a:endParaRPr lang="en-GB" sz="1600" dirty="0" smtClean="0"/>
          </a:p>
          <a:p>
            <a:pPr marL="285750" indent="-285750">
              <a:buFont typeface="Wingdings" charset="2"/>
              <a:buChar char="q"/>
            </a:pPr>
            <a:endParaRPr lang="en-GB" sz="1600" dirty="0"/>
          </a:p>
          <a:p>
            <a:pPr marL="285750" indent="-285750">
              <a:buFont typeface="Wingdings" charset="2"/>
              <a:buChar char="q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940946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32069</TotalTime>
  <Words>359</Words>
  <Application>Microsoft Macintosh PowerPoint</Application>
  <PresentationFormat>On-screen Show (4:3)</PresentationFormat>
  <Paragraphs>54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UoE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242</cp:revision>
  <dcterms:created xsi:type="dcterms:W3CDTF">2013-06-25T08:21:01Z</dcterms:created>
  <dcterms:modified xsi:type="dcterms:W3CDTF">2014-09-17T19:35:50Z</dcterms:modified>
</cp:coreProperties>
</file>