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315" r:id="rId2"/>
    <p:sldId id="277" r:id="rId3"/>
    <p:sldId id="278" r:id="rId4"/>
    <p:sldId id="281" r:id="rId5"/>
    <p:sldId id="282" r:id="rId6"/>
    <p:sldId id="339" r:id="rId7"/>
    <p:sldId id="283" r:id="rId8"/>
    <p:sldId id="327" r:id="rId9"/>
    <p:sldId id="340" r:id="rId10"/>
    <p:sldId id="337" r:id="rId11"/>
    <p:sldId id="338" r:id="rId12"/>
    <p:sldId id="341" r:id="rId13"/>
    <p:sldId id="284" r:id="rId14"/>
    <p:sldId id="316" r:id="rId15"/>
    <p:sldId id="324" r:id="rId16"/>
    <p:sldId id="317" r:id="rId17"/>
    <p:sldId id="326" r:id="rId18"/>
    <p:sldId id="286" r:id="rId19"/>
    <p:sldId id="320" r:id="rId20"/>
    <p:sldId id="321" r:id="rId21"/>
    <p:sldId id="322" r:id="rId22"/>
    <p:sldId id="319" r:id="rId23"/>
    <p:sldId id="287" r:id="rId24"/>
    <p:sldId id="288" r:id="rId25"/>
    <p:sldId id="328" r:id="rId26"/>
    <p:sldId id="329" r:id="rId27"/>
    <p:sldId id="330" r:id="rId28"/>
    <p:sldId id="333" r:id="rId29"/>
    <p:sldId id="334" r:id="rId30"/>
    <p:sldId id="335" r:id="rId31"/>
    <p:sldId id="336" r:id="rId32"/>
    <p:sldId id="289" r:id="rId33"/>
    <p:sldId id="29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6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BE4DA-FD4A-3F4A-91B0-AFEBF935056B}" type="datetimeFigureOut">
              <a:rPr lang="en-US" smtClean="0"/>
              <a:t>20/01/16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25E520-7C4F-E949-98CC-A311ECC94FD0}" type="slidenum">
              <a:rPr lang="en-GB" smtClean="0"/>
              <a:t>‹#›</a:t>
            </a:fld>
            <a:endParaRPr lang="en-GB"/>
          </a:p>
        </p:txBody>
      </p:sp>
    </p:spTree>
    <p:extLst>
      <p:ext uri="{BB962C8B-B14F-4D97-AF65-F5344CB8AC3E}">
        <p14:creationId xmlns:p14="http://schemas.microsoft.com/office/powerpoint/2010/main" val="23858181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EE746B-C5BA-0247-9837-2B97B625E6A8}" type="slidenum">
              <a:rPr lang="en-GB"/>
              <a:pPr>
                <a:defRPr/>
              </a:pPr>
              <a:t>1</a:t>
            </a:fld>
            <a:endParaRPr lang="en-GB"/>
          </a:p>
        </p:txBody>
      </p:sp>
      <p:sp>
        <p:nvSpPr>
          <p:cNvPr id="305154" name="Rectangle 2"/>
          <p:cNvSpPr>
            <a:spLocks noGrp="1" noRot="1" noChangeAspect="1" noChangeArrowheads="1" noTextEdit="1"/>
          </p:cNvSpPr>
          <p:nvPr>
            <p:ph type="sldImg"/>
          </p:nvPr>
        </p:nvSpPr>
        <p:spPr>
          <a:xfrm>
            <a:off x="1147763" y="688975"/>
            <a:ext cx="4568825" cy="3425825"/>
          </a:xfrm>
          <a:solidFill>
            <a:srgbClr val="FFFFFF"/>
          </a:solidFill>
          <a:ln/>
          <a:extLst>
            <a:ext uri="{FAA26D3D-D897-4be2-8F04-BA451C77F1D7}">
              <ma14:placeholderFlag xmlns:ma14="http://schemas.microsoft.com/office/mac/drawingml/2011/main" val="1"/>
            </a:ext>
          </a:extLst>
        </p:spPr>
      </p:sp>
      <p:sp>
        <p:nvSpPr>
          <p:cNvPr id="305155" name="Rectangle 3"/>
          <p:cNvSpPr>
            <a:spLocks noGrp="1" noChangeArrowheads="1"/>
          </p:cNvSpPr>
          <p:nvPr>
            <p:ph type="body" idx="1"/>
          </p:nvPr>
        </p:nvSpPr>
        <p:spPr>
          <a:xfrm>
            <a:off x="914400" y="4344988"/>
            <a:ext cx="5029200" cy="4110037"/>
          </a:xfrm>
          <a:solidFill>
            <a:srgbClr val="FFFFFF"/>
          </a:solidFill>
          <a:ln>
            <a:solidFill>
              <a:srgbClr val="000000"/>
            </a:solidFill>
            <a:miter lim="800000"/>
            <a:headEnd/>
            <a:tailEnd/>
          </a:ln>
        </p:spPr>
        <p:txBody>
          <a:bodyPr lIns="91289" tIns="45645" rIns="91289" bIns="45645"/>
          <a:lstStyle/>
          <a:p>
            <a:pPr>
              <a:defRPr/>
            </a:pPr>
            <a:endParaRPr lang="en-GB"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4B83C571-1B55-D845-8973-913593F0DBE9}" type="datetimeFigureOut">
              <a:rPr lang="en-US" smtClean="0"/>
              <a:t>20/01/16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397769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4B83C571-1B55-D845-8973-913593F0DBE9}" type="datetimeFigureOut">
              <a:rPr lang="en-US" smtClean="0"/>
              <a:t>20/01/16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391788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4B83C571-1B55-D845-8973-913593F0DBE9}" type="datetimeFigureOut">
              <a:rPr lang="en-US" smtClean="0"/>
              <a:t>20/01/16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268770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4B83C571-1B55-D845-8973-913593F0DBE9}" type="datetimeFigureOut">
              <a:rPr lang="en-US" smtClean="0"/>
              <a:t>20/01/16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416007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B83C571-1B55-D845-8973-913593F0DBE9}" type="datetimeFigureOut">
              <a:rPr lang="en-US" smtClean="0"/>
              <a:t>20/01/16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269477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4B83C571-1B55-D845-8973-913593F0DBE9}" type="datetimeFigureOut">
              <a:rPr lang="en-US" smtClean="0"/>
              <a:t>20/01/16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352811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4B83C571-1B55-D845-8973-913593F0DBE9}" type="datetimeFigureOut">
              <a:rPr lang="en-US" smtClean="0"/>
              <a:t>20/01/16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172009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4B83C571-1B55-D845-8973-913593F0DBE9}" type="datetimeFigureOut">
              <a:rPr lang="en-US" smtClean="0"/>
              <a:t>20/01/16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315486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3C571-1B55-D845-8973-913593F0DBE9}" type="datetimeFigureOut">
              <a:rPr lang="en-US" smtClean="0"/>
              <a:t>20/01/16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261342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B83C571-1B55-D845-8973-913593F0DBE9}" type="datetimeFigureOut">
              <a:rPr lang="en-US" smtClean="0"/>
              <a:t>20/01/16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32717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B83C571-1B55-D845-8973-913593F0DBE9}" type="datetimeFigureOut">
              <a:rPr lang="en-US" smtClean="0"/>
              <a:t>20/01/16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DE2D66-1DE8-964B-AE9B-845B8FC3B4DD}" type="slidenum">
              <a:rPr lang="en-GB" smtClean="0"/>
              <a:t>‹#›</a:t>
            </a:fld>
            <a:endParaRPr lang="en-GB"/>
          </a:p>
        </p:txBody>
      </p:sp>
    </p:spTree>
    <p:extLst>
      <p:ext uri="{BB962C8B-B14F-4D97-AF65-F5344CB8AC3E}">
        <p14:creationId xmlns:p14="http://schemas.microsoft.com/office/powerpoint/2010/main" val="40769814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366FF"/>
            </a:gs>
            <a:gs pos="70000">
              <a:srgbClr val="FFFFFF"/>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3C571-1B55-D845-8973-913593F0DBE9}" type="datetimeFigureOut">
              <a:rPr lang="en-US" smtClean="0"/>
              <a:t>20/01/16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E2D66-1DE8-964B-AE9B-845B8FC3B4DD}" type="slidenum">
              <a:rPr lang="en-GB" smtClean="0"/>
              <a:t>‹#›</a:t>
            </a:fld>
            <a:endParaRPr lang="en-GB"/>
          </a:p>
        </p:txBody>
      </p:sp>
    </p:spTree>
    <p:extLst>
      <p:ext uri="{BB962C8B-B14F-4D97-AF65-F5344CB8AC3E}">
        <p14:creationId xmlns:p14="http://schemas.microsoft.com/office/powerpoint/2010/main" val="365836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260648"/>
            <a:ext cx="6192688" cy="212365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6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01600">
                    <a:srgbClr val="FFBB0E">
                      <a:alpha val="75000"/>
                    </a:srgbClr>
                  </a:glow>
                  <a:outerShdw blurRad="50800" dist="39000" dir="5460000" algn="tl">
                    <a:schemeClr val="bg1">
                      <a:alpha val="38000"/>
                    </a:schemeClr>
                  </a:outerShdw>
                </a:effectLst>
                <a:latin typeface="Optima"/>
                <a:cs typeface="Optima"/>
              </a:rPr>
              <a:t>Numerical Recipes</a:t>
            </a:r>
            <a:endParaRPr lang="en-US" sz="66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01600">
                  <a:srgbClr val="FFBB0E">
                    <a:alpha val="75000"/>
                  </a:srgbClr>
                </a:glow>
                <a:outerShdw blurRad="50800" dist="39000" dir="5460000" algn="tl">
                  <a:schemeClr val="bg1">
                    <a:alpha val="38000"/>
                  </a:schemeClr>
                </a:outerShdw>
              </a:effectLst>
              <a:latin typeface="Optima"/>
              <a:cs typeface="Optima"/>
            </a:endParaRPr>
          </a:p>
        </p:txBody>
      </p:sp>
      <p:sp>
        <p:nvSpPr>
          <p:cNvPr id="4" name="TextBox 3"/>
          <p:cNvSpPr txBox="1"/>
          <p:nvPr/>
        </p:nvSpPr>
        <p:spPr>
          <a:xfrm>
            <a:off x="2267744" y="5085184"/>
            <a:ext cx="6696744"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01600">
                    <a:srgbClr val="FFBB0E">
                      <a:alpha val="75000"/>
                    </a:srgbClr>
                  </a:glow>
                  <a:outerShdw blurRad="50800" dist="39000" dir="5460000" algn="tl">
                    <a:schemeClr val="bg1">
                      <a:alpha val="38000"/>
                    </a:schemeClr>
                  </a:outerShdw>
                </a:effectLst>
                <a:latin typeface="Optima"/>
                <a:cs typeface="Optima"/>
              </a:rPr>
              <a:t>2015/16  </a:t>
            </a:r>
            <a:r>
              <a:rPr lang="en-US" sz="240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01600">
                    <a:srgbClr val="FFBB0E">
                      <a:alpha val="75000"/>
                    </a:srgbClr>
                  </a:glow>
                  <a:outerShdw blurRad="50800" dist="39000" dir="5460000" algn="tl">
                    <a:schemeClr val="bg1">
                      <a:alpha val="38000"/>
                    </a:schemeClr>
                  </a:outerShdw>
                </a:effectLst>
                <a:latin typeface="Optima"/>
                <a:cs typeface="Optima"/>
              </a:rPr>
              <a:t>Dept</a:t>
            </a:r>
            <a:r>
              <a:rPr lang="en-US" sz="24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01600">
                    <a:srgbClr val="FFBB0E">
                      <a:alpha val="75000"/>
                    </a:srgbClr>
                  </a:glow>
                  <a:outerShdw blurRad="50800" dist="39000" dir="5460000" algn="tl">
                    <a:schemeClr val="bg1">
                      <a:alpha val="38000"/>
                    </a:schemeClr>
                  </a:outerShdw>
                </a:effectLst>
                <a:latin typeface="Optima"/>
                <a:cs typeface="Optima"/>
              </a:rPr>
              <a:t> Physics and Astronomy</a:t>
            </a:r>
            <a:endParaRPr lang="en-US" sz="2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01600">
                  <a:srgbClr val="FFBB0E">
                    <a:alpha val="75000"/>
                  </a:srgbClr>
                </a:glow>
                <a:outerShdw blurRad="50800" dist="39000" dir="5460000" algn="tl">
                  <a:schemeClr val="bg1">
                    <a:alpha val="38000"/>
                  </a:schemeClr>
                </a:outerShdw>
              </a:effectLst>
              <a:latin typeface="Optima"/>
              <a:cs typeface="Optima"/>
            </a:endParaRPr>
          </a:p>
        </p:txBody>
      </p:sp>
      <p:sp>
        <p:nvSpPr>
          <p:cNvPr id="3" name="TextBox 2"/>
          <p:cNvSpPr txBox="1"/>
          <p:nvPr/>
        </p:nvSpPr>
        <p:spPr>
          <a:xfrm>
            <a:off x="5315860" y="2946158"/>
            <a:ext cx="184666" cy="369332"/>
          </a:xfrm>
          <a:prstGeom prst="rect">
            <a:avLst/>
          </a:prstGeom>
          <a:noFill/>
        </p:spPr>
        <p:txBody>
          <a:bodyPr wrap="none" rtlCol="0">
            <a:spAutoFit/>
          </a:bodyPr>
          <a:lstStyle/>
          <a:p>
            <a:endParaRPr lang="en-GB"/>
          </a:p>
        </p:txBody>
      </p:sp>
    </p:spTree>
    <p:extLst>
      <p:ext uri="{BB962C8B-B14F-4D97-AF65-F5344CB8AC3E}">
        <p14:creationId xmlns:p14="http://schemas.microsoft.com/office/powerpoint/2010/main" val="1916088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96" y="18610"/>
            <a:ext cx="8253439" cy="461665"/>
          </a:xfrm>
          <a:prstGeom prst="rect">
            <a:avLst/>
          </a:prstGeom>
          <a:noFill/>
        </p:spPr>
        <p:txBody>
          <a:bodyPr wrap="square" rtlCol="0">
            <a:spAutoFit/>
          </a:bodyPr>
          <a:lstStyle/>
          <a:p>
            <a:pPr algn="ctr"/>
            <a:r>
              <a:rPr lang="en-GB" sz="2400" b="1" dirty="0" smtClean="0"/>
              <a:t>Random number generators : Inverse Cumulative method</a:t>
            </a:r>
          </a:p>
        </p:txBody>
      </p:sp>
      <p:sp>
        <p:nvSpPr>
          <p:cNvPr id="3" name="TextBox 2"/>
          <p:cNvSpPr txBox="1"/>
          <p:nvPr/>
        </p:nvSpPr>
        <p:spPr>
          <a:xfrm>
            <a:off x="265891" y="567246"/>
            <a:ext cx="8359456" cy="6382257"/>
          </a:xfrm>
          <a:prstGeom prst="rect">
            <a:avLst/>
          </a:prstGeom>
          <a:noFill/>
        </p:spPr>
        <p:txBody>
          <a:bodyPr wrap="square" rtlCol="0">
            <a:spAutoFit/>
          </a:bodyPr>
          <a:lstStyle/>
          <a:p>
            <a:r>
              <a:rPr lang="en-GB" sz="1400" dirty="0" smtClean="0"/>
              <a:t>This uses only 1 random number.   </a:t>
            </a:r>
          </a:p>
          <a:p>
            <a:r>
              <a:rPr lang="en-GB" sz="1400" dirty="0" smtClean="0"/>
              <a:t>But </a:t>
            </a:r>
            <a:r>
              <a:rPr lang="en-GB" sz="1400" dirty="0"/>
              <a:t>y</a:t>
            </a:r>
            <a:r>
              <a:rPr lang="en-GB" sz="1400" dirty="0" smtClean="0"/>
              <a:t>ou have to have the form of the ”cumulative function” and of the “inverse cumulative function” of the function you wish to generate.  </a:t>
            </a:r>
            <a:r>
              <a:rPr lang="en-GB" sz="1400" dirty="0" smtClean="0">
                <a:solidFill>
                  <a:srgbClr val="FF0000"/>
                </a:solidFill>
              </a:rPr>
              <a:t>You may not know these easily!</a:t>
            </a:r>
          </a:p>
          <a:p>
            <a:endParaRPr lang="en-GB" sz="1400" dirty="0" smtClean="0"/>
          </a:p>
          <a:p>
            <a:r>
              <a:rPr lang="en-GB" sz="1400" dirty="0" smtClean="0"/>
              <a:t>Let f(x) be defined in the range [a, b], then </a:t>
            </a:r>
          </a:p>
          <a:p>
            <a:endParaRPr lang="en-GB" sz="1400" dirty="0"/>
          </a:p>
          <a:p>
            <a:r>
              <a:rPr lang="en-GB" sz="1400" dirty="0" smtClean="0"/>
              <a:t>		Cumulative:     y’ = g(x) = Integral{ f(x) }   from a </a:t>
            </a:r>
            <a:r>
              <a:rPr lang="en-GB" sz="1400" dirty="0" smtClean="0">
                <a:sym typeface="Wingdings"/>
              </a:rPr>
              <a:t> </a:t>
            </a:r>
            <a:r>
              <a:rPr lang="en-GB" sz="1400" dirty="0" smtClean="0"/>
              <a:t>x &lt; b</a:t>
            </a:r>
          </a:p>
          <a:p>
            <a:r>
              <a:rPr lang="en-GB" sz="1400" dirty="0"/>
              <a:t>	</a:t>
            </a:r>
            <a:r>
              <a:rPr lang="en-GB" sz="1400" dirty="0" smtClean="0"/>
              <a:t>	Inverse:            x = g</a:t>
            </a:r>
            <a:r>
              <a:rPr lang="en-GB" sz="1400" baseline="30000" dirty="0" smtClean="0"/>
              <a:t>-1</a:t>
            </a:r>
            <a:r>
              <a:rPr lang="en-GB" sz="1400" dirty="0" smtClean="0"/>
              <a:t>(y’) </a:t>
            </a:r>
          </a:p>
          <a:p>
            <a:pPr>
              <a:lnSpc>
                <a:spcPct val="120000"/>
              </a:lnSpc>
            </a:pPr>
            <a:endParaRPr lang="en-GB" sz="1400" dirty="0"/>
          </a:p>
          <a:p>
            <a:pPr>
              <a:lnSpc>
                <a:spcPct val="120000"/>
              </a:lnSpc>
            </a:pPr>
            <a:r>
              <a:rPr lang="en-GB" sz="1400" dirty="0" smtClean="0"/>
              <a:t>To generate a random number, x, in the range [a, b]  distributed according to f(x) then </a:t>
            </a:r>
          </a:p>
          <a:p>
            <a:pPr>
              <a:lnSpc>
                <a:spcPct val="120000"/>
              </a:lnSpc>
            </a:pPr>
            <a:endParaRPr lang="en-GB" sz="1400" dirty="0" smtClean="0"/>
          </a:p>
          <a:p>
            <a:pPr marL="342900" indent="-342900">
              <a:lnSpc>
                <a:spcPct val="120000"/>
              </a:lnSpc>
              <a:buFont typeface="+mj-lt"/>
              <a:buAutoNum type="arabicPeriod"/>
            </a:pPr>
            <a:r>
              <a:rPr lang="en-GB" sz="1400" dirty="0" smtClean="0"/>
              <a:t>First generate </a:t>
            </a:r>
            <a:r>
              <a:rPr lang="en-GB" sz="1400" dirty="0"/>
              <a:t>a random </a:t>
            </a:r>
            <a:r>
              <a:rPr lang="en-GB" sz="1400" dirty="0" smtClean="0"/>
              <a:t>y’ </a:t>
            </a:r>
            <a:r>
              <a:rPr lang="en-GB" sz="1400" dirty="0"/>
              <a:t>in the </a:t>
            </a:r>
            <a:r>
              <a:rPr lang="en-GB" sz="1400" dirty="0" smtClean="0"/>
              <a:t>range[ 0, 1]</a:t>
            </a:r>
            <a:endParaRPr lang="en-GB" sz="1400" dirty="0"/>
          </a:p>
          <a:p>
            <a:pPr>
              <a:lnSpc>
                <a:spcPct val="120000"/>
              </a:lnSpc>
            </a:pPr>
            <a:endParaRPr lang="en-GB" sz="1400" dirty="0" smtClean="0"/>
          </a:p>
          <a:p>
            <a:pPr marL="342900" indent="-342900">
              <a:lnSpc>
                <a:spcPct val="120000"/>
              </a:lnSpc>
              <a:buFont typeface="+mj-lt"/>
              <a:buAutoNum type="arabicPeriod"/>
            </a:pPr>
            <a:r>
              <a:rPr lang="en-GB" sz="1400" dirty="0" smtClean="0"/>
              <a:t>Convert </a:t>
            </a:r>
            <a:r>
              <a:rPr lang="en-GB" sz="1400" dirty="0"/>
              <a:t>it to a random number in the range   </a:t>
            </a:r>
            <a:r>
              <a:rPr lang="en-GB" sz="1400" dirty="0" smtClean="0"/>
              <a:t>[g(a) ,   </a:t>
            </a:r>
            <a:r>
              <a:rPr lang="en-GB" sz="1400" dirty="0"/>
              <a:t>g(b)]  </a:t>
            </a:r>
            <a:r>
              <a:rPr lang="en-GB" sz="1400" dirty="0" smtClean="0"/>
              <a:t>== [0,   g(b)]   by </a:t>
            </a:r>
            <a:r>
              <a:rPr lang="en-GB" sz="1400" dirty="0"/>
              <a:t>the </a:t>
            </a:r>
            <a:r>
              <a:rPr lang="en-GB" sz="1400" dirty="0" smtClean="0"/>
              <a:t>transformation </a:t>
            </a:r>
            <a:r>
              <a:rPr lang="en-GB" sz="1400" dirty="0"/>
              <a:t>: </a:t>
            </a:r>
            <a:r>
              <a:rPr lang="en-GB" sz="1400" dirty="0" smtClean="0"/>
              <a:t>							y</a:t>
            </a:r>
            <a:r>
              <a:rPr lang="en-GB" sz="1400" dirty="0"/>
              <a:t>’ = g</a:t>
            </a:r>
            <a:r>
              <a:rPr lang="en-GB" sz="1400" dirty="0" smtClean="0"/>
              <a:t>(b)* y’</a:t>
            </a:r>
          </a:p>
          <a:p>
            <a:pPr marL="342900" indent="-342900">
              <a:lnSpc>
                <a:spcPct val="120000"/>
              </a:lnSpc>
              <a:buFont typeface="+mj-lt"/>
              <a:buAutoNum type="arabicPeriod"/>
            </a:pPr>
            <a:endParaRPr lang="en-GB" sz="1400" dirty="0" smtClean="0"/>
          </a:p>
          <a:p>
            <a:pPr marL="342900" indent="-342900">
              <a:lnSpc>
                <a:spcPct val="120000"/>
              </a:lnSpc>
              <a:buFont typeface="+mj-lt"/>
              <a:buAutoNum type="arabicPeriod"/>
            </a:pPr>
            <a:r>
              <a:rPr lang="en-GB" sz="1400" dirty="0" smtClean="0"/>
              <a:t>Perform the inverse    x </a:t>
            </a:r>
            <a:r>
              <a:rPr lang="en-GB" sz="1400" dirty="0"/>
              <a:t>= g</a:t>
            </a:r>
            <a:r>
              <a:rPr lang="en-GB" sz="1400" baseline="30000" dirty="0"/>
              <a:t>-1</a:t>
            </a:r>
            <a:r>
              <a:rPr lang="en-GB" sz="1400" dirty="0"/>
              <a:t>(y’) </a:t>
            </a:r>
            <a:endParaRPr lang="en-GB" sz="1400" dirty="0" smtClean="0"/>
          </a:p>
          <a:p>
            <a:pPr marL="342900" indent="-342900">
              <a:lnSpc>
                <a:spcPct val="120000"/>
              </a:lnSpc>
              <a:buFont typeface="+mj-lt"/>
              <a:buAutoNum type="arabicPeriod"/>
            </a:pPr>
            <a:endParaRPr lang="en-GB" sz="1400" dirty="0" smtClean="0"/>
          </a:p>
          <a:p>
            <a:pPr marL="342900" indent="-342900">
              <a:lnSpc>
                <a:spcPct val="120000"/>
              </a:lnSpc>
              <a:buFont typeface="+mj-lt"/>
              <a:buAutoNum type="arabicPeriod"/>
            </a:pPr>
            <a:r>
              <a:rPr lang="en-GB" sz="1400" dirty="0" smtClean="0"/>
              <a:t>Repeat this many times</a:t>
            </a:r>
          </a:p>
          <a:p>
            <a:pPr>
              <a:lnSpc>
                <a:spcPct val="120000"/>
              </a:lnSpc>
            </a:pPr>
            <a:endParaRPr lang="en-GB" sz="1400" dirty="0" smtClean="0"/>
          </a:p>
          <a:p>
            <a:pPr>
              <a:lnSpc>
                <a:spcPct val="120000"/>
              </a:lnSpc>
            </a:pPr>
            <a:r>
              <a:rPr lang="en-GB" sz="1400" dirty="0" smtClean="0"/>
              <a:t>At the end of this process if you plot all the values of x returned to you you will see that they have the shape of f(x) </a:t>
            </a:r>
            <a:endParaRPr lang="en-GB" sz="1400" dirty="0"/>
          </a:p>
          <a:p>
            <a:pPr>
              <a:lnSpc>
                <a:spcPct val="120000"/>
              </a:lnSpc>
            </a:pPr>
            <a:endParaRPr lang="en-GB" sz="1400" dirty="0" smtClean="0"/>
          </a:p>
          <a:p>
            <a:pPr>
              <a:lnSpc>
                <a:spcPct val="120000"/>
              </a:lnSpc>
            </a:pPr>
            <a:r>
              <a:rPr lang="en-GB" sz="1200" dirty="0" smtClean="0"/>
              <a:t>[Note: if f(x) is normalised to 1 in the range, then g(b) = 1 and so step 2 is not needed.]</a:t>
            </a:r>
            <a:endParaRPr lang="en-GB" sz="1200" dirty="0"/>
          </a:p>
          <a:p>
            <a:pPr>
              <a:lnSpc>
                <a:spcPct val="120000"/>
              </a:lnSpc>
            </a:pPr>
            <a:endParaRPr lang="en-GB" sz="1400" dirty="0"/>
          </a:p>
        </p:txBody>
      </p:sp>
    </p:spTree>
    <p:extLst>
      <p:ext uri="{BB962C8B-B14F-4D97-AF65-F5344CB8AC3E}">
        <p14:creationId xmlns:p14="http://schemas.microsoft.com/office/powerpoint/2010/main" val="9299016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364" y="18610"/>
            <a:ext cx="8104983" cy="461665"/>
          </a:xfrm>
          <a:prstGeom prst="rect">
            <a:avLst/>
          </a:prstGeom>
          <a:noFill/>
        </p:spPr>
        <p:txBody>
          <a:bodyPr wrap="square" rtlCol="0">
            <a:spAutoFit/>
          </a:bodyPr>
          <a:lstStyle/>
          <a:p>
            <a:pPr algn="ctr"/>
            <a:r>
              <a:rPr lang="en-GB" sz="2400" b="1" dirty="0" smtClean="0"/>
              <a:t>Random number generators : Inverse Cumulative method</a:t>
            </a:r>
          </a:p>
        </p:txBody>
      </p:sp>
      <p:sp>
        <p:nvSpPr>
          <p:cNvPr id="3" name="TextBox 2"/>
          <p:cNvSpPr txBox="1"/>
          <p:nvPr/>
        </p:nvSpPr>
        <p:spPr>
          <a:xfrm>
            <a:off x="265891" y="379454"/>
            <a:ext cx="8359456" cy="6288902"/>
          </a:xfrm>
          <a:prstGeom prst="rect">
            <a:avLst/>
          </a:prstGeom>
          <a:noFill/>
        </p:spPr>
        <p:txBody>
          <a:bodyPr wrap="square" rtlCol="0">
            <a:spAutoFit/>
          </a:bodyPr>
          <a:lstStyle/>
          <a:p>
            <a:pPr>
              <a:lnSpc>
                <a:spcPct val="120000"/>
              </a:lnSpc>
            </a:pPr>
            <a:endParaRPr lang="en-GB" sz="1600" dirty="0"/>
          </a:p>
          <a:p>
            <a:pPr marL="285750" indent="-285750">
              <a:lnSpc>
                <a:spcPct val="120000"/>
              </a:lnSpc>
              <a:buFont typeface="Wingdings" charset="2"/>
              <a:buChar char="q"/>
            </a:pPr>
            <a:r>
              <a:rPr lang="en-GB" sz="1600" dirty="0" smtClean="0"/>
              <a:t>This looks like it saves a random number generation, but the cost may be in getting the cumulative and inverse functions. </a:t>
            </a:r>
            <a:endParaRPr lang="en-GB" sz="1600" dirty="0"/>
          </a:p>
          <a:p>
            <a:pPr marL="285750" indent="-285750">
              <a:lnSpc>
                <a:spcPct val="120000"/>
              </a:lnSpc>
              <a:buFont typeface="Wingdings" charset="2"/>
              <a:buChar char="q"/>
            </a:pPr>
            <a:endParaRPr lang="en-GB" sz="1600" dirty="0" smtClean="0"/>
          </a:p>
          <a:p>
            <a:pPr marL="285750" indent="-285750">
              <a:lnSpc>
                <a:spcPct val="120000"/>
              </a:lnSpc>
              <a:buFont typeface="Wingdings" charset="2"/>
              <a:buChar char="q"/>
            </a:pPr>
            <a:r>
              <a:rPr lang="en-GB" sz="1600" dirty="0" smtClean="0"/>
              <a:t>Example:  for a Gaussian f(x) the cumulative and  inverse are hard to calculate, and involves error functions which can use numerical methods -&gt;  so you might save nothing</a:t>
            </a:r>
          </a:p>
          <a:p>
            <a:pPr marL="285750" indent="-285750">
              <a:lnSpc>
                <a:spcPct val="120000"/>
              </a:lnSpc>
              <a:buFont typeface="Wingdings" charset="2"/>
              <a:buChar char="q"/>
            </a:pPr>
            <a:endParaRPr lang="en-GB" sz="1600" dirty="0" smtClean="0"/>
          </a:p>
          <a:p>
            <a:pPr marL="285750" indent="-285750">
              <a:lnSpc>
                <a:spcPct val="120000"/>
              </a:lnSpc>
              <a:buFont typeface="Wingdings" charset="2"/>
              <a:buChar char="q"/>
            </a:pPr>
            <a:r>
              <a:rPr lang="en-GB" sz="1600" dirty="0" smtClean="0"/>
              <a:t>But you can use clever functions to construct an inverse function mapping in some parameterised way. This may then depend upon the accuracy with which you do this...etc...</a:t>
            </a:r>
          </a:p>
          <a:p>
            <a:pPr>
              <a:lnSpc>
                <a:spcPct val="120000"/>
              </a:lnSpc>
            </a:pPr>
            <a:endParaRPr lang="en-GB" sz="1600" dirty="0"/>
          </a:p>
          <a:p>
            <a:pPr marL="285750" indent="-285750">
              <a:lnSpc>
                <a:spcPct val="120000"/>
              </a:lnSpc>
              <a:buFont typeface="Wingdings" charset="2"/>
              <a:buChar char="q"/>
            </a:pPr>
            <a:r>
              <a:rPr lang="en-GB" sz="1600" dirty="0" smtClean="0"/>
              <a:t>A simple function for which it works easily is the exponential distribution:</a:t>
            </a:r>
          </a:p>
          <a:p>
            <a:pPr>
              <a:lnSpc>
                <a:spcPct val="120000"/>
              </a:lnSpc>
            </a:pPr>
            <a:endParaRPr lang="en-GB" sz="1600" dirty="0"/>
          </a:p>
          <a:p>
            <a:pPr>
              <a:lnSpc>
                <a:spcPct val="120000"/>
              </a:lnSpc>
            </a:pPr>
            <a:r>
              <a:rPr lang="en-GB" sz="1600" dirty="0" smtClean="0"/>
              <a:t>	f(t) = 1/tau * </a:t>
            </a:r>
            <a:r>
              <a:rPr lang="en-GB" sz="1600" dirty="0" err="1" smtClean="0"/>
              <a:t>exp</a:t>
            </a:r>
            <a:r>
              <a:rPr lang="en-GB" sz="1600" dirty="0" smtClean="0"/>
              <a:t>( - t/tau)   </a:t>
            </a:r>
          </a:p>
          <a:p>
            <a:pPr>
              <a:lnSpc>
                <a:spcPct val="120000"/>
              </a:lnSpc>
            </a:pPr>
            <a:endParaRPr lang="en-GB" sz="1600" dirty="0"/>
          </a:p>
          <a:p>
            <a:pPr>
              <a:lnSpc>
                <a:spcPct val="120000"/>
              </a:lnSpc>
            </a:pPr>
            <a:r>
              <a:rPr lang="en-GB" sz="1600" dirty="0" smtClean="0"/>
              <a:t>defined in range [0, infinity ] and which is normalised to 1 in that range</a:t>
            </a:r>
          </a:p>
          <a:p>
            <a:pPr>
              <a:lnSpc>
                <a:spcPct val="120000"/>
              </a:lnSpc>
            </a:pPr>
            <a:endParaRPr lang="en-GB" sz="1600" dirty="0" smtClean="0"/>
          </a:p>
          <a:p>
            <a:pPr>
              <a:lnSpc>
                <a:spcPct val="120000"/>
              </a:lnSpc>
            </a:pPr>
            <a:r>
              <a:rPr lang="en-GB" sz="1600" dirty="0" smtClean="0"/>
              <a:t>Then you can easily show that </a:t>
            </a:r>
            <a:endParaRPr lang="en-GB" sz="1600" dirty="0"/>
          </a:p>
          <a:p>
            <a:pPr>
              <a:lnSpc>
                <a:spcPct val="120000"/>
              </a:lnSpc>
            </a:pPr>
            <a:r>
              <a:rPr lang="en-GB" sz="1600" dirty="0" smtClean="0"/>
              <a:t>	y’ = g(t) = [ 1 – </a:t>
            </a:r>
            <a:r>
              <a:rPr lang="en-GB" sz="1600" dirty="0" err="1" smtClean="0"/>
              <a:t>exp</a:t>
            </a:r>
            <a:r>
              <a:rPr lang="en-GB" sz="1600" dirty="0" smtClean="0"/>
              <a:t>(-t/tau) ]</a:t>
            </a:r>
            <a:endParaRPr lang="en-GB" sz="1600" dirty="0"/>
          </a:p>
          <a:p>
            <a:pPr>
              <a:lnSpc>
                <a:spcPct val="120000"/>
              </a:lnSpc>
            </a:pPr>
            <a:r>
              <a:rPr lang="en-GB" sz="1600" dirty="0" smtClean="0"/>
              <a:t>giving:</a:t>
            </a:r>
          </a:p>
          <a:p>
            <a:pPr>
              <a:lnSpc>
                <a:spcPct val="120000"/>
              </a:lnSpc>
            </a:pPr>
            <a:r>
              <a:rPr lang="en-GB" sz="1600" dirty="0" smtClean="0"/>
              <a:t>	t  =  g</a:t>
            </a:r>
            <a:r>
              <a:rPr lang="en-GB" sz="1600" baseline="30000" dirty="0"/>
              <a:t>-1</a:t>
            </a:r>
            <a:r>
              <a:rPr lang="en-GB" sz="1600" dirty="0" smtClean="0"/>
              <a:t>(y’)  =  - tau * </a:t>
            </a:r>
            <a:r>
              <a:rPr lang="en-GB" sz="1600" dirty="0" err="1"/>
              <a:t>ln</a:t>
            </a:r>
            <a:r>
              <a:rPr lang="en-GB" sz="1600" dirty="0"/>
              <a:t> ( 1 -  </a:t>
            </a:r>
            <a:r>
              <a:rPr lang="en-GB" sz="1600" dirty="0" smtClean="0"/>
              <a:t>y’ </a:t>
            </a:r>
            <a:r>
              <a:rPr lang="en-GB" sz="1600" dirty="0"/>
              <a:t>)</a:t>
            </a:r>
          </a:p>
          <a:p>
            <a:pPr>
              <a:lnSpc>
                <a:spcPct val="120000"/>
              </a:lnSpc>
            </a:pPr>
            <a:endParaRPr lang="en-GB" sz="1600" dirty="0" smtClean="0"/>
          </a:p>
        </p:txBody>
      </p:sp>
    </p:spTree>
    <p:extLst>
      <p:ext uri="{BB962C8B-B14F-4D97-AF65-F5344CB8AC3E}">
        <p14:creationId xmlns:p14="http://schemas.microsoft.com/office/powerpoint/2010/main" val="5134897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12" y="2432058"/>
            <a:ext cx="8229600" cy="1143000"/>
          </a:xfrm>
        </p:spPr>
        <p:txBody>
          <a:bodyPr>
            <a:normAutofit fontScale="90000"/>
          </a:bodyPr>
          <a:lstStyle/>
          <a:p>
            <a:r>
              <a:rPr lang="en-GB" dirty="0" smtClean="0"/>
              <a:t>Exercises</a:t>
            </a:r>
            <a:br>
              <a:rPr lang="en-GB" dirty="0" smtClean="0"/>
            </a:br>
            <a:endParaRPr lang="en-GB" dirty="0"/>
          </a:p>
        </p:txBody>
      </p:sp>
    </p:spTree>
    <p:extLst>
      <p:ext uri="{BB962C8B-B14F-4D97-AF65-F5344CB8AC3E}">
        <p14:creationId xmlns:p14="http://schemas.microsoft.com/office/powerpoint/2010/main" val="31584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891" y="106983"/>
            <a:ext cx="8359456" cy="461665"/>
          </a:xfrm>
          <a:prstGeom prst="rect">
            <a:avLst/>
          </a:prstGeom>
          <a:noFill/>
        </p:spPr>
        <p:txBody>
          <a:bodyPr wrap="square" rtlCol="0">
            <a:spAutoFit/>
          </a:bodyPr>
          <a:lstStyle/>
          <a:p>
            <a:pPr algn="ctr"/>
            <a:r>
              <a:rPr lang="en-GB" sz="2400" b="1" dirty="0" smtClean="0"/>
              <a:t>Random number generators : Arbitrary distribution : </a:t>
            </a:r>
            <a:r>
              <a:rPr lang="en-GB" sz="2400" b="1" dirty="0"/>
              <a:t>E</a:t>
            </a:r>
            <a:r>
              <a:rPr lang="en-GB" sz="2400" b="1" dirty="0" smtClean="0"/>
              <a:t>xercise-1 </a:t>
            </a:r>
          </a:p>
        </p:txBody>
      </p:sp>
      <p:sp>
        <p:nvSpPr>
          <p:cNvPr id="3" name="TextBox 2"/>
          <p:cNvSpPr txBox="1"/>
          <p:nvPr/>
        </p:nvSpPr>
        <p:spPr>
          <a:xfrm>
            <a:off x="265891" y="627054"/>
            <a:ext cx="8359456" cy="2800766"/>
          </a:xfrm>
          <a:prstGeom prst="rect">
            <a:avLst/>
          </a:prstGeom>
          <a:noFill/>
        </p:spPr>
        <p:txBody>
          <a:bodyPr wrap="square" rtlCol="0">
            <a:spAutoFit/>
          </a:bodyPr>
          <a:lstStyle/>
          <a:p>
            <a:pPr marL="285750" indent="-285750">
              <a:buFont typeface="Wingdings" charset="2"/>
              <a:buChar char="q"/>
            </a:pPr>
            <a:r>
              <a:rPr lang="en-GB" sz="1600" dirty="0" smtClean="0"/>
              <a:t>Implement a class </a:t>
            </a:r>
            <a:r>
              <a:rPr lang="en-GB" sz="1600" dirty="0" err="1" smtClean="0"/>
              <a:t>MyGaussianPdf</a:t>
            </a:r>
            <a:r>
              <a:rPr lang="en-GB" sz="1600" dirty="0" smtClean="0"/>
              <a:t> which has (at least)  the methods shown below</a:t>
            </a:r>
          </a:p>
          <a:p>
            <a:endParaRPr lang="en-GB" sz="1600" dirty="0"/>
          </a:p>
          <a:p>
            <a:pPr marL="285750" indent="-285750">
              <a:buFont typeface="Wingdings" charset="2"/>
              <a:buChar char="q"/>
            </a:pPr>
            <a:r>
              <a:rPr lang="en-GB" sz="1600" dirty="0" smtClean="0"/>
              <a:t>This means you will implement one of the prescription(s) on the previous page.</a:t>
            </a:r>
          </a:p>
          <a:p>
            <a:pPr marL="742950" lvl="1" indent="-285750">
              <a:buFont typeface="Wingdings" charset="2"/>
              <a:buChar char="§"/>
            </a:pPr>
            <a:r>
              <a:rPr lang="en-GB" sz="1600" dirty="0" smtClean="0"/>
              <a:t>For simplicity the box method is easier so do this first.</a:t>
            </a:r>
          </a:p>
          <a:p>
            <a:pPr marL="742950" lvl="1" indent="-285750">
              <a:buFont typeface="Wingdings" charset="2"/>
              <a:buChar char="§"/>
            </a:pPr>
            <a:r>
              <a:rPr lang="en-GB" sz="1600" dirty="0" smtClean="0"/>
              <a:t>If you are feeling brave then implement both and compare the timing </a:t>
            </a:r>
          </a:p>
          <a:p>
            <a:endParaRPr lang="en-GB" sz="1600" dirty="0" smtClean="0"/>
          </a:p>
          <a:p>
            <a:pPr marL="285750" indent="-285750">
              <a:buFont typeface="Wingdings" charset="2"/>
              <a:buChar char="q"/>
            </a:pPr>
            <a:r>
              <a:rPr lang="en-GB" sz="1600" dirty="0" smtClean="0"/>
              <a:t>Test it in a loop to create 1000 random numbers.</a:t>
            </a:r>
          </a:p>
          <a:p>
            <a:pPr marL="285750" indent="-285750">
              <a:buFont typeface="Wingdings" charset="2"/>
              <a:buChar char="q"/>
            </a:pPr>
            <a:endParaRPr lang="en-GB" sz="1600" dirty="0"/>
          </a:p>
          <a:p>
            <a:pPr marL="285750" indent="-285750">
              <a:buFont typeface="Wingdings" charset="2"/>
              <a:buChar char="q"/>
            </a:pPr>
            <a:r>
              <a:rPr lang="en-GB" sz="1600" dirty="0" smtClean="0"/>
              <a:t>Plot these in a histogram** and verify that they have a Gaussian distribution by comparing to the the value you get using the evaluate() method which will code up the formula.</a:t>
            </a:r>
          </a:p>
          <a:p>
            <a:pPr marL="285750" indent="-285750">
              <a:buFont typeface="Wingdings" charset="2"/>
              <a:buChar char="q"/>
            </a:pPr>
            <a:endParaRPr lang="en-GB" sz="1600" dirty="0"/>
          </a:p>
        </p:txBody>
      </p:sp>
      <p:sp>
        <p:nvSpPr>
          <p:cNvPr id="4" name="TextBox 3"/>
          <p:cNvSpPr txBox="1"/>
          <p:nvPr/>
        </p:nvSpPr>
        <p:spPr>
          <a:xfrm>
            <a:off x="466917" y="3380906"/>
            <a:ext cx="8158430" cy="2893100"/>
          </a:xfrm>
          <a:prstGeom prst="rect">
            <a:avLst/>
          </a:prstGeom>
          <a:noFill/>
          <a:ln>
            <a:solidFill>
              <a:srgbClr val="0000FF"/>
            </a:solidFill>
          </a:ln>
        </p:spPr>
        <p:txBody>
          <a:bodyPr wrap="square" rtlCol="0">
            <a:spAutoFit/>
          </a:bodyPr>
          <a:lstStyle/>
          <a:p>
            <a:r>
              <a:rPr lang="en-GB" sz="1400" b="1" dirty="0" smtClean="0">
                <a:solidFill>
                  <a:srgbClr val="0000FF"/>
                </a:solidFill>
                <a:latin typeface="Courier New"/>
                <a:cs typeface="Courier New"/>
              </a:rPr>
              <a:t>class </a:t>
            </a:r>
            <a:r>
              <a:rPr lang="en-GB" sz="1400" b="1" dirty="0" err="1" smtClean="0">
                <a:solidFill>
                  <a:srgbClr val="0000FF"/>
                </a:solidFill>
                <a:latin typeface="Courier New"/>
                <a:cs typeface="Courier New"/>
              </a:rPr>
              <a:t>MyGaussianPdf</a:t>
            </a:r>
            <a:r>
              <a:rPr lang="en-GB" sz="1400" b="1" dirty="0" smtClean="0">
                <a:solidFill>
                  <a:srgbClr val="0000FF"/>
                </a:solidFill>
                <a:latin typeface="Courier New"/>
                <a:cs typeface="Courier New"/>
              </a:rPr>
              <a:t> {</a:t>
            </a:r>
          </a:p>
          <a:p>
            <a:endParaRPr lang="en-GB" sz="1400" b="1" dirty="0" smtClean="0">
              <a:solidFill>
                <a:srgbClr val="0000FF"/>
              </a:solidFill>
              <a:latin typeface="Courier New"/>
              <a:cs typeface="Courier New"/>
            </a:endParaRPr>
          </a:p>
          <a:p>
            <a:r>
              <a:rPr lang="en-GB" sz="1400" b="1" dirty="0">
                <a:solidFill>
                  <a:srgbClr val="0000FF"/>
                </a:solidFill>
                <a:latin typeface="Courier New"/>
                <a:cs typeface="Courier New"/>
              </a:rPr>
              <a:t>	</a:t>
            </a:r>
            <a:r>
              <a:rPr lang="en-GB" sz="1400" b="1" dirty="0" smtClean="0">
                <a:solidFill>
                  <a:srgbClr val="0000FF"/>
                </a:solidFill>
                <a:latin typeface="Courier New"/>
                <a:cs typeface="Courier New"/>
              </a:rPr>
              <a:t>// Constructor</a:t>
            </a:r>
          </a:p>
          <a:p>
            <a:r>
              <a:rPr lang="en-GB" sz="1400" b="1" dirty="0">
                <a:solidFill>
                  <a:srgbClr val="0000FF"/>
                </a:solidFill>
                <a:latin typeface="Courier New"/>
                <a:cs typeface="Courier New"/>
              </a:rPr>
              <a:t>	</a:t>
            </a:r>
            <a:r>
              <a:rPr lang="en-GB" sz="1400" b="1" dirty="0" smtClean="0">
                <a:solidFill>
                  <a:srgbClr val="0000FF"/>
                </a:solidFill>
                <a:latin typeface="Courier New"/>
                <a:cs typeface="Courier New"/>
              </a:rPr>
              <a:t>public </a:t>
            </a:r>
            <a:r>
              <a:rPr lang="en-GB" sz="1400" b="1" dirty="0" err="1" smtClean="0">
                <a:solidFill>
                  <a:srgbClr val="0000FF"/>
                </a:solidFill>
                <a:latin typeface="Courier New"/>
                <a:cs typeface="Courier New"/>
              </a:rPr>
              <a:t>MyGaussianPdf</a:t>
            </a:r>
            <a:r>
              <a:rPr lang="en-GB" sz="1400" b="1" dirty="0" smtClean="0">
                <a:solidFill>
                  <a:srgbClr val="0000FF"/>
                </a:solidFill>
                <a:latin typeface="Courier New"/>
                <a:cs typeface="Courier New"/>
              </a:rPr>
              <a:t>( double mean, double width ) ;</a:t>
            </a:r>
          </a:p>
          <a:p>
            <a:endParaRPr lang="en-GB" sz="1400" b="1" dirty="0" smtClean="0">
              <a:solidFill>
                <a:srgbClr val="0000FF"/>
              </a:solidFill>
              <a:latin typeface="Courier New"/>
              <a:cs typeface="Courier New"/>
            </a:endParaRPr>
          </a:p>
          <a:p>
            <a:r>
              <a:rPr lang="en-GB" sz="1400" b="1" dirty="0">
                <a:solidFill>
                  <a:srgbClr val="0000FF"/>
                </a:solidFill>
                <a:latin typeface="Courier New"/>
                <a:cs typeface="Courier New"/>
              </a:rPr>
              <a:t>	</a:t>
            </a:r>
            <a:r>
              <a:rPr lang="en-GB" sz="1400" b="1" dirty="0" smtClean="0">
                <a:solidFill>
                  <a:srgbClr val="0000FF"/>
                </a:solidFill>
                <a:latin typeface="Courier New"/>
                <a:cs typeface="Courier New"/>
              </a:rPr>
              <a:t>// To return a random value of x with Gaussian distribution</a:t>
            </a:r>
          </a:p>
          <a:p>
            <a:r>
              <a:rPr lang="en-GB" sz="1400" b="1" dirty="0">
                <a:solidFill>
                  <a:srgbClr val="0000FF"/>
                </a:solidFill>
                <a:latin typeface="Courier New"/>
                <a:cs typeface="Courier New"/>
              </a:rPr>
              <a:t>	</a:t>
            </a:r>
            <a:r>
              <a:rPr lang="en-GB" sz="1400" b="1" dirty="0" smtClean="0">
                <a:solidFill>
                  <a:srgbClr val="0000FF"/>
                </a:solidFill>
                <a:latin typeface="Courier New"/>
                <a:cs typeface="Courier New"/>
              </a:rPr>
              <a:t>public double next() ;</a:t>
            </a:r>
          </a:p>
          <a:p>
            <a:endParaRPr lang="en-GB" sz="1400" b="1" dirty="0">
              <a:solidFill>
                <a:srgbClr val="0000FF"/>
              </a:solidFill>
              <a:latin typeface="Courier New"/>
              <a:cs typeface="Courier New"/>
            </a:endParaRPr>
          </a:p>
          <a:p>
            <a:r>
              <a:rPr lang="en-GB" sz="1400" b="1" dirty="0" smtClean="0">
                <a:solidFill>
                  <a:schemeClr val="bg1">
                    <a:lumMod val="50000"/>
                  </a:schemeClr>
                </a:solidFill>
                <a:latin typeface="Courier New"/>
                <a:cs typeface="Courier New"/>
              </a:rPr>
              <a:t>	</a:t>
            </a:r>
            <a:r>
              <a:rPr lang="en-GB" sz="1400" b="1" dirty="0" smtClean="0">
                <a:solidFill>
                  <a:srgbClr val="3366FF"/>
                </a:solidFill>
                <a:latin typeface="Courier New"/>
                <a:cs typeface="Courier New"/>
              </a:rPr>
              <a:t>/</a:t>
            </a:r>
            <a:r>
              <a:rPr lang="en-GB" sz="1400" b="1" dirty="0">
                <a:solidFill>
                  <a:srgbClr val="3366FF"/>
                </a:solidFill>
                <a:latin typeface="Courier New"/>
                <a:cs typeface="Courier New"/>
              </a:rPr>
              <a:t>/ To evaluate the Gaussian at point x</a:t>
            </a:r>
          </a:p>
          <a:p>
            <a:r>
              <a:rPr lang="en-GB" sz="1400" b="1" dirty="0">
                <a:solidFill>
                  <a:srgbClr val="3366FF"/>
                </a:solidFill>
                <a:latin typeface="Courier New"/>
                <a:cs typeface="Courier New"/>
              </a:rPr>
              <a:t>	public double evaluate( double x) </a:t>
            </a:r>
            <a:r>
              <a:rPr lang="en-GB" sz="1400" b="1" dirty="0" smtClean="0">
                <a:solidFill>
                  <a:srgbClr val="3366FF"/>
                </a:solidFill>
                <a:latin typeface="Courier New"/>
                <a:cs typeface="Courier New"/>
              </a:rPr>
              <a:t>;</a:t>
            </a:r>
          </a:p>
          <a:p>
            <a:endParaRPr lang="en-GB" sz="1400" b="1" dirty="0">
              <a:solidFill>
                <a:srgbClr val="3366FF"/>
              </a:solidFill>
              <a:latin typeface="Courier New"/>
              <a:cs typeface="Courier New"/>
            </a:endParaRPr>
          </a:p>
          <a:p>
            <a:r>
              <a:rPr lang="en-GB" sz="1400" b="1" dirty="0" smtClean="0">
                <a:solidFill>
                  <a:srgbClr val="3366FF"/>
                </a:solidFill>
                <a:latin typeface="Courier New"/>
                <a:cs typeface="Courier New"/>
              </a:rPr>
              <a:t>	....</a:t>
            </a:r>
            <a:endParaRPr lang="en-GB" sz="1400" b="1" dirty="0">
              <a:solidFill>
                <a:srgbClr val="0000FF"/>
              </a:solidFill>
              <a:latin typeface="Courier New"/>
              <a:cs typeface="Courier New"/>
            </a:endParaRPr>
          </a:p>
          <a:p>
            <a:r>
              <a:rPr lang="en-GB" sz="1400" b="1" dirty="0" smtClean="0">
                <a:solidFill>
                  <a:srgbClr val="0000FF"/>
                </a:solidFill>
                <a:latin typeface="Courier New"/>
                <a:cs typeface="Courier New"/>
              </a:rPr>
              <a:t>}</a:t>
            </a:r>
          </a:p>
        </p:txBody>
      </p:sp>
      <p:sp>
        <p:nvSpPr>
          <p:cNvPr id="5" name="TextBox 4"/>
          <p:cNvSpPr txBox="1"/>
          <p:nvPr/>
        </p:nvSpPr>
        <p:spPr>
          <a:xfrm>
            <a:off x="352055" y="6514867"/>
            <a:ext cx="4368266" cy="307777"/>
          </a:xfrm>
          <a:prstGeom prst="rect">
            <a:avLst/>
          </a:prstGeom>
          <a:noFill/>
        </p:spPr>
        <p:txBody>
          <a:bodyPr wrap="none" rtlCol="0">
            <a:spAutoFit/>
          </a:bodyPr>
          <a:lstStyle/>
          <a:p>
            <a:r>
              <a:rPr lang="en-GB" sz="1400" dirty="0" smtClean="0"/>
              <a:t>** see separate course instructions on histogram plotting </a:t>
            </a:r>
            <a:endParaRPr lang="en-GB" sz="1400" dirty="0"/>
          </a:p>
        </p:txBody>
      </p:sp>
    </p:spTree>
    <p:extLst>
      <p:ext uri="{BB962C8B-B14F-4D97-AF65-F5344CB8AC3E}">
        <p14:creationId xmlns:p14="http://schemas.microsoft.com/office/powerpoint/2010/main" val="22698988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891" y="124432"/>
            <a:ext cx="8359456" cy="461665"/>
          </a:xfrm>
          <a:prstGeom prst="rect">
            <a:avLst/>
          </a:prstGeom>
          <a:noFill/>
        </p:spPr>
        <p:txBody>
          <a:bodyPr wrap="square" rtlCol="0">
            <a:spAutoFit/>
          </a:bodyPr>
          <a:lstStyle/>
          <a:p>
            <a:pPr algn="ctr"/>
            <a:r>
              <a:rPr lang="en-GB" sz="2400" b="1" dirty="0" smtClean="0"/>
              <a:t>Random number generators : Exercise-2 </a:t>
            </a:r>
          </a:p>
        </p:txBody>
      </p:sp>
      <p:sp>
        <p:nvSpPr>
          <p:cNvPr id="3" name="TextBox 2"/>
          <p:cNvSpPr txBox="1"/>
          <p:nvPr/>
        </p:nvSpPr>
        <p:spPr>
          <a:xfrm>
            <a:off x="265891" y="708984"/>
            <a:ext cx="8359456" cy="1323439"/>
          </a:xfrm>
          <a:prstGeom prst="rect">
            <a:avLst/>
          </a:prstGeom>
          <a:noFill/>
        </p:spPr>
        <p:txBody>
          <a:bodyPr wrap="square" rtlCol="0">
            <a:spAutoFit/>
          </a:bodyPr>
          <a:lstStyle/>
          <a:p>
            <a:pPr marL="285750" indent="-285750">
              <a:buFont typeface="Wingdings" charset="2"/>
              <a:buChar char="q"/>
            </a:pPr>
            <a:r>
              <a:rPr lang="en-GB" sz="1600" dirty="0" smtClean="0"/>
              <a:t>Do the same exercise as before to generate a Gaussian random distribution using the inbuilt </a:t>
            </a:r>
            <a:r>
              <a:rPr lang="en-GB" sz="1600" dirty="0"/>
              <a:t>G</a:t>
            </a:r>
            <a:r>
              <a:rPr lang="en-GB" sz="1600" dirty="0" smtClean="0"/>
              <a:t>aussian random function</a:t>
            </a:r>
          </a:p>
          <a:p>
            <a:endParaRPr lang="en-GB" sz="1600" dirty="0"/>
          </a:p>
          <a:p>
            <a:pPr marL="742950" lvl="1" indent="-285750">
              <a:buFont typeface="Wingdings" charset="2"/>
              <a:buChar char="q"/>
            </a:pPr>
            <a:r>
              <a:rPr lang="en-GB" sz="1600" dirty="0" smtClean="0"/>
              <a:t>Gaussian :   </a:t>
            </a:r>
            <a:r>
              <a:rPr lang="en-GB" sz="1600" dirty="0" err="1" smtClean="0">
                <a:solidFill>
                  <a:srgbClr val="0000FF"/>
                </a:solidFill>
                <a:latin typeface="Courier"/>
                <a:cs typeface="Courier"/>
              </a:rPr>
              <a:t>Random.nextGaussian</a:t>
            </a:r>
            <a:r>
              <a:rPr lang="en-GB" sz="1600" dirty="0" smtClean="0">
                <a:solidFill>
                  <a:srgbClr val="0000FF"/>
                </a:solidFill>
                <a:latin typeface="Courier"/>
                <a:cs typeface="Courier"/>
              </a:rPr>
              <a:t>() ;</a:t>
            </a:r>
          </a:p>
          <a:p>
            <a:pPr marL="285750" indent="-285750">
              <a:buFont typeface="Wingdings" charset="2"/>
              <a:buChar char="q"/>
            </a:pPr>
            <a:endParaRPr lang="en-GB" sz="1600" dirty="0"/>
          </a:p>
        </p:txBody>
      </p:sp>
      <p:sp>
        <p:nvSpPr>
          <p:cNvPr id="6" name="TextBox 5"/>
          <p:cNvSpPr txBox="1"/>
          <p:nvPr/>
        </p:nvSpPr>
        <p:spPr>
          <a:xfrm>
            <a:off x="1510509" y="2267068"/>
            <a:ext cx="5817819" cy="3293209"/>
          </a:xfrm>
          <a:prstGeom prst="rect">
            <a:avLst/>
          </a:prstGeom>
          <a:noFill/>
          <a:ln>
            <a:solidFill>
              <a:srgbClr val="0000FF"/>
            </a:solidFill>
          </a:ln>
        </p:spPr>
        <p:txBody>
          <a:bodyPr wrap="none" rtlCol="0">
            <a:spAutoFit/>
          </a:bodyPr>
          <a:lstStyle/>
          <a:p>
            <a:r>
              <a:rPr lang="en-GB" sz="1600" b="1" dirty="0">
                <a:solidFill>
                  <a:srgbClr val="0000FF"/>
                </a:solidFill>
                <a:latin typeface="Courier New"/>
                <a:cs typeface="Courier New"/>
              </a:rPr>
              <a:t>import </a:t>
            </a:r>
            <a:r>
              <a:rPr lang="en-GB" sz="1600" b="1" dirty="0" err="1">
                <a:solidFill>
                  <a:srgbClr val="0000FF"/>
                </a:solidFill>
                <a:latin typeface="Courier New"/>
                <a:cs typeface="Courier New"/>
              </a:rPr>
              <a:t>java.util.Random</a:t>
            </a:r>
            <a:r>
              <a:rPr lang="en-GB" sz="1600" b="1" dirty="0">
                <a:solidFill>
                  <a:srgbClr val="0000FF"/>
                </a:solidFill>
                <a:latin typeface="Courier New"/>
                <a:cs typeface="Courier New"/>
              </a:rPr>
              <a:t>;</a:t>
            </a:r>
          </a:p>
          <a:p>
            <a:endParaRPr lang="en-GB" sz="1600" b="1" dirty="0">
              <a:solidFill>
                <a:srgbClr val="0000FF"/>
              </a:solidFill>
              <a:latin typeface="Courier New"/>
              <a:cs typeface="Courier New"/>
            </a:endParaRPr>
          </a:p>
          <a:p>
            <a:r>
              <a:rPr lang="en-GB" sz="1600" b="1" dirty="0" smtClean="0">
                <a:solidFill>
                  <a:srgbClr val="0000FF"/>
                </a:solidFill>
                <a:latin typeface="Courier New"/>
                <a:cs typeface="Courier New"/>
              </a:rPr>
              <a:t>...........</a:t>
            </a:r>
          </a:p>
          <a:p>
            <a:endParaRPr lang="en-GB" sz="1600" b="1" dirty="0">
              <a:solidFill>
                <a:srgbClr val="0000FF"/>
              </a:solidFill>
              <a:latin typeface="Courier New"/>
              <a:cs typeface="Courier New"/>
            </a:endParaRPr>
          </a:p>
          <a:p>
            <a:r>
              <a:rPr lang="en-GB" sz="1600" b="1" dirty="0" smtClean="0">
                <a:solidFill>
                  <a:srgbClr val="0000FF"/>
                </a:solidFill>
                <a:latin typeface="Courier New"/>
                <a:cs typeface="Courier New"/>
              </a:rPr>
              <a:t>Random </a:t>
            </a:r>
            <a:r>
              <a:rPr lang="en-GB" sz="1600" b="1" dirty="0" err="1">
                <a:solidFill>
                  <a:srgbClr val="0000FF"/>
                </a:solidFill>
                <a:latin typeface="Courier New"/>
                <a:cs typeface="Courier New"/>
              </a:rPr>
              <a:t>randomGenerator</a:t>
            </a:r>
            <a:r>
              <a:rPr lang="en-GB" sz="1600" b="1" dirty="0">
                <a:solidFill>
                  <a:srgbClr val="0000FF"/>
                </a:solidFill>
                <a:latin typeface="Courier New"/>
                <a:cs typeface="Courier New"/>
              </a:rPr>
              <a:t> = new Random();</a:t>
            </a:r>
          </a:p>
          <a:p>
            <a:endParaRPr lang="en-US" sz="1600" b="1" dirty="0" smtClean="0">
              <a:solidFill>
                <a:srgbClr val="0000FF"/>
              </a:solidFill>
              <a:latin typeface="Courier New"/>
              <a:cs typeface="Courier New"/>
            </a:endParaRPr>
          </a:p>
          <a:p>
            <a:r>
              <a:rPr lang="en-US" sz="1600" b="1" dirty="0" smtClean="0">
                <a:solidFill>
                  <a:srgbClr val="0000FF"/>
                </a:solidFill>
                <a:latin typeface="Courier New"/>
                <a:cs typeface="Courier New"/>
              </a:rPr>
              <a:t>	....</a:t>
            </a:r>
          </a:p>
          <a:p>
            <a:endParaRPr lang="en-US" sz="1600" b="1" dirty="0">
              <a:solidFill>
                <a:srgbClr val="0000FF"/>
              </a:solidFill>
              <a:latin typeface="Courier New"/>
              <a:cs typeface="Courier New"/>
            </a:endParaRP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double </a:t>
            </a:r>
            <a:r>
              <a:rPr lang="en-US" sz="1600" b="1" dirty="0">
                <a:solidFill>
                  <a:srgbClr val="0000FF"/>
                </a:solidFill>
                <a:latin typeface="Courier New"/>
                <a:cs typeface="Courier New"/>
              </a:rPr>
              <a:t>x = </a:t>
            </a:r>
            <a:r>
              <a:rPr lang="en-US" sz="1600" b="1" dirty="0" err="1" smtClean="0">
                <a:solidFill>
                  <a:srgbClr val="0000FF"/>
                </a:solidFill>
                <a:latin typeface="Courier New"/>
                <a:cs typeface="Courier New"/>
              </a:rPr>
              <a:t>randomGenerator.nextGaussian</a:t>
            </a:r>
            <a:r>
              <a:rPr lang="en-US" sz="1600" b="1" dirty="0" smtClean="0">
                <a:solidFill>
                  <a:srgbClr val="0000FF"/>
                </a:solidFill>
                <a:latin typeface="Courier New"/>
                <a:cs typeface="Courier New"/>
              </a:rPr>
              <a:t>(</a:t>
            </a:r>
            <a:r>
              <a:rPr lang="en-US" sz="1600" b="1" dirty="0">
                <a:solidFill>
                  <a:srgbClr val="0000FF"/>
                </a:solidFill>
                <a:latin typeface="Courier New"/>
                <a:cs typeface="Courier New"/>
              </a:rPr>
              <a:t>);</a:t>
            </a:r>
          </a:p>
          <a:p>
            <a:endParaRPr lang="en-US" sz="1600" b="1" dirty="0" smtClean="0">
              <a:solidFill>
                <a:srgbClr val="0000FF"/>
              </a:solidFill>
              <a:latin typeface="Courier New"/>
              <a:cs typeface="Courier New"/>
            </a:endParaRPr>
          </a:p>
          <a:p>
            <a:r>
              <a:rPr lang="en-US" sz="1600" b="1" dirty="0" smtClean="0">
                <a:solidFill>
                  <a:srgbClr val="0000FF"/>
                </a:solidFill>
                <a:latin typeface="Courier New"/>
                <a:cs typeface="Courier New"/>
              </a:rPr>
              <a:t>	....</a:t>
            </a:r>
          </a:p>
          <a:p>
            <a:r>
              <a:rPr lang="en-US" sz="1600" b="1" dirty="0">
                <a:solidFill>
                  <a:srgbClr val="0000FF"/>
                </a:solidFill>
                <a:latin typeface="Courier New"/>
                <a:cs typeface="Courier New"/>
              </a:rPr>
              <a:t>	</a:t>
            </a:r>
            <a:endParaRPr lang="en-US" sz="1600" b="1" dirty="0" smtClean="0">
              <a:solidFill>
                <a:srgbClr val="0000FF"/>
              </a:solidFill>
              <a:latin typeface="Courier New"/>
              <a:cs typeface="Courier New"/>
            </a:endParaRPr>
          </a:p>
          <a:p>
            <a:r>
              <a:rPr lang="en-US" sz="1600" b="1" dirty="0" smtClean="0">
                <a:solidFill>
                  <a:srgbClr val="0000FF"/>
                </a:solidFill>
                <a:latin typeface="Courier New"/>
                <a:cs typeface="Courier New"/>
              </a:rPr>
              <a:t>}</a:t>
            </a:r>
            <a:endParaRPr lang="en-US" sz="1600" b="1" dirty="0">
              <a:solidFill>
                <a:srgbClr val="0000FF"/>
              </a:solidFill>
              <a:latin typeface="Courier New"/>
              <a:cs typeface="Courier New"/>
            </a:endParaRPr>
          </a:p>
        </p:txBody>
      </p:sp>
    </p:spTree>
    <p:extLst>
      <p:ext uri="{BB962C8B-B14F-4D97-AF65-F5344CB8AC3E}">
        <p14:creationId xmlns:p14="http://schemas.microsoft.com/office/powerpoint/2010/main" val="10363364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p:cNvSpPr>
          <p:nvPr/>
        </p:nvSpPr>
        <p:spPr bwMode="auto">
          <a:xfrm>
            <a:off x="266700" y="147638"/>
            <a:ext cx="8394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2400" b="1">
                <a:solidFill>
                  <a:schemeClr val="tx1"/>
                </a:solidFill>
                <a:latin typeface="Lucida Grande" charset="0"/>
                <a:ea typeface="ＭＳ Ｐゴシック" charset="0"/>
                <a:cs typeface="Lucida Grande" charset="0"/>
                <a:sym typeface="Lucida Grande" charset="0"/>
              </a:rPr>
              <a:t>Random number generators : Python</a:t>
            </a:r>
          </a:p>
        </p:txBody>
      </p:sp>
      <p:sp>
        <p:nvSpPr>
          <p:cNvPr id="12291" name="Rectangle 3"/>
          <p:cNvSpPr>
            <a:spLocks/>
          </p:cNvSpPr>
          <p:nvPr/>
        </p:nvSpPr>
        <p:spPr bwMode="auto">
          <a:xfrm>
            <a:off x="699545" y="1241425"/>
            <a:ext cx="6341172" cy="4102100"/>
          </a:xfrm>
          <a:prstGeom prst="rect">
            <a:avLst/>
          </a:prstGeom>
          <a:noFill/>
          <a:ln w="12700" cap="flat">
            <a:no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38100" tIns="38100" rIns="38100" bIns="38100"/>
          <a:lstStyle/>
          <a:p>
            <a:r>
              <a:rPr lang="en-US" sz="1600" i="1" dirty="0" smtClean="0">
                <a:solidFill>
                  <a:srgbClr val="0000FF"/>
                </a:solidFill>
                <a:latin typeface="Courier" charset="0"/>
                <a:ea typeface="ＭＳ Ｐゴシック" charset="0"/>
                <a:cs typeface="Courier" charset="0"/>
                <a:sym typeface="Courier" charset="0"/>
              </a:rPr>
              <a:t>For uniform distribution use </a:t>
            </a:r>
          </a:p>
          <a:p>
            <a:endParaRPr lang="en-US" sz="1600" i="1" dirty="0">
              <a:solidFill>
                <a:srgbClr val="0000FF"/>
              </a:solidFill>
              <a:latin typeface="Courier" charset="0"/>
              <a:ea typeface="ＭＳ Ｐゴシック" charset="0"/>
              <a:cs typeface="Courier" charset="0"/>
              <a:sym typeface="Courier" charset="0"/>
            </a:endParaRPr>
          </a:p>
          <a:p>
            <a:r>
              <a:rPr lang="en-US" sz="1600" i="1" dirty="0" smtClean="0">
                <a:solidFill>
                  <a:srgbClr val="0000FF"/>
                </a:solidFill>
                <a:latin typeface="Courier" charset="0"/>
                <a:ea typeface="ＭＳ Ｐゴシック" charset="0"/>
                <a:cs typeface="Courier" charset="0"/>
                <a:sym typeface="Courier" charset="0"/>
              </a:rPr>
              <a:t>	</a:t>
            </a:r>
            <a:r>
              <a:rPr lang="en-US" sz="1600" i="1" dirty="0" err="1" smtClean="0">
                <a:solidFill>
                  <a:srgbClr val="0000FF"/>
                </a:solidFill>
                <a:latin typeface="Courier" charset="0"/>
                <a:ea typeface="ＭＳ Ｐゴシック" charset="0"/>
                <a:cs typeface="Courier" charset="0"/>
                <a:sym typeface="Courier" charset="0"/>
              </a:rPr>
              <a:t>numpy.random.uniform</a:t>
            </a:r>
            <a:r>
              <a:rPr lang="en-US" sz="1600" i="1" dirty="0" smtClean="0">
                <a:solidFill>
                  <a:srgbClr val="0000FF"/>
                </a:solidFill>
                <a:latin typeface="Courier" charset="0"/>
                <a:ea typeface="ＭＳ Ｐゴシック" charset="0"/>
                <a:cs typeface="Courier" charset="0"/>
                <a:sym typeface="Courier" charset="0"/>
              </a:rPr>
              <a:t>()</a:t>
            </a:r>
          </a:p>
          <a:p>
            <a:endParaRPr lang="en-US" sz="1600" i="1" dirty="0" smtClean="0">
              <a:solidFill>
                <a:srgbClr val="0000FF"/>
              </a:solidFill>
              <a:latin typeface="Courier" charset="0"/>
              <a:ea typeface="ＭＳ Ｐゴシック" charset="0"/>
              <a:cs typeface="Courier" charset="0"/>
              <a:sym typeface="Courier" charset="0"/>
            </a:endParaRPr>
          </a:p>
          <a:p>
            <a:endParaRPr lang="en-US" sz="1600" i="1" dirty="0">
              <a:solidFill>
                <a:srgbClr val="0000FF"/>
              </a:solidFill>
              <a:latin typeface="Courier" charset="0"/>
              <a:ea typeface="ＭＳ Ｐゴシック" charset="0"/>
              <a:cs typeface="Courier" charset="0"/>
              <a:sym typeface="Courier" charset="0"/>
            </a:endParaRPr>
          </a:p>
          <a:p>
            <a:endParaRPr lang="en-US" sz="1600" i="1" dirty="0">
              <a:solidFill>
                <a:srgbClr val="0000FF"/>
              </a:solidFill>
              <a:latin typeface="Courier" charset="0"/>
              <a:ea typeface="ＭＳ Ｐゴシック" charset="0"/>
              <a:cs typeface="Courier" charset="0"/>
              <a:sym typeface="Courier" charset="0"/>
            </a:endParaRPr>
          </a:p>
          <a:p>
            <a:r>
              <a:rPr lang="en-US" sz="1600" i="1" dirty="0" smtClean="0">
                <a:solidFill>
                  <a:srgbClr val="0000FF"/>
                </a:solidFill>
                <a:latin typeface="Courier" charset="0"/>
                <a:ea typeface="ＭＳ Ｐゴシック" charset="0"/>
                <a:cs typeface="Courier" charset="0"/>
                <a:sym typeface="Courier" charset="0"/>
              </a:rPr>
              <a:t>For Gaussian use</a:t>
            </a:r>
          </a:p>
          <a:p>
            <a:endParaRPr lang="en-US" sz="1600" i="1" dirty="0">
              <a:solidFill>
                <a:srgbClr val="0000FF"/>
              </a:solidFill>
              <a:latin typeface="Courier" charset="0"/>
              <a:ea typeface="ＭＳ Ｐゴシック" charset="0"/>
              <a:cs typeface="Courier" charset="0"/>
              <a:sym typeface="Courier" charset="0"/>
            </a:endParaRPr>
          </a:p>
          <a:p>
            <a:r>
              <a:rPr lang="en-US" sz="1600" i="1" dirty="0" smtClean="0">
                <a:solidFill>
                  <a:srgbClr val="0000FF"/>
                </a:solidFill>
                <a:latin typeface="Courier" charset="0"/>
                <a:ea typeface="ＭＳ Ｐゴシック" charset="0"/>
                <a:cs typeface="Courier" charset="0"/>
                <a:sym typeface="Courier" charset="0"/>
              </a:rPr>
              <a:t>	</a:t>
            </a:r>
            <a:r>
              <a:rPr lang="en-US" sz="1600" i="1" dirty="0" err="1" smtClean="0">
                <a:solidFill>
                  <a:srgbClr val="0000FF"/>
                </a:solidFill>
                <a:latin typeface="Courier" charset="0"/>
                <a:ea typeface="ＭＳ Ｐゴシック" charset="0"/>
                <a:cs typeface="Courier" charset="0"/>
                <a:sym typeface="Courier" charset="0"/>
              </a:rPr>
              <a:t>numpy.random.normal</a:t>
            </a:r>
            <a:r>
              <a:rPr lang="en-US" sz="1600" i="1" dirty="0" smtClean="0">
                <a:solidFill>
                  <a:srgbClr val="0000FF"/>
                </a:solidFill>
                <a:latin typeface="Courier" charset="0"/>
                <a:ea typeface="ＭＳ Ｐゴシック" charset="0"/>
                <a:cs typeface="Courier" charset="0"/>
                <a:sym typeface="Courier" charset="0"/>
              </a:rPr>
              <a:t>( mean, width )</a:t>
            </a:r>
            <a:endParaRPr lang="en-US" sz="1600" i="1" dirty="0">
              <a:solidFill>
                <a:srgbClr val="0000FF"/>
              </a:solidFill>
              <a:latin typeface="Courier" charset="0"/>
              <a:ea typeface="ＭＳ Ｐゴシック" charset="0"/>
              <a:cs typeface="Courier" charset="0"/>
              <a:sym typeface="Courier" charset="0"/>
            </a:endParaRPr>
          </a:p>
        </p:txBody>
      </p:sp>
    </p:spTree>
    <p:extLst>
      <p:ext uri="{BB962C8B-B14F-4D97-AF65-F5344CB8AC3E}">
        <p14:creationId xmlns:p14="http://schemas.microsoft.com/office/powerpoint/2010/main" val="3411820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891" y="147948"/>
            <a:ext cx="8359456" cy="461665"/>
          </a:xfrm>
          <a:prstGeom prst="rect">
            <a:avLst/>
          </a:prstGeom>
          <a:noFill/>
        </p:spPr>
        <p:txBody>
          <a:bodyPr wrap="square" rtlCol="0">
            <a:spAutoFit/>
          </a:bodyPr>
          <a:lstStyle/>
          <a:p>
            <a:pPr algn="ctr"/>
            <a:r>
              <a:rPr lang="en-GB" sz="2400" b="1" dirty="0" smtClean="0"/>
              <a:t>Random number generators : C++</a:t>
            </a:r>
          </a:p>
        </p:txBody>
      </p:sp>
      <p:sp>
        <p:nvSpPr>
          <p:cNvPr id="3" name="TextBox 2"/>
          <p:cNvSpPr txBox="1"/>
          <p:nvPr/>
        </p:nvSpPr>
        <p:spPr>
          <a:xfrm>
            <a:off x="265891" y="708984"/>
            <a:ext cx="8359456" cy="338554"/>
          </a:xfrm>
          <a:prstGeom prst="rect">
            <a:avLst/>
          </a:prstGeom>
          <a:noFill/>
        </p:spPr>
        <p:txBody>
          <a:bodyPr wrap="square" rtlCol="0">
            <a:spAutoFit/>
          </a:bodyPr>
          <a:lstStyle/>
          <a:p>
            <a:pPr marL="285750" indent="-285750">
              <a:buFont typeface="Wingdings" charset="2"/>
              <a:buChar char="q"/>
            </a:pPr>
            <a:r>
              <a:rPr lang="en-GB" sz="1600" dirty="0" smtClean="0"/>
              <a:t>Only easy random generator is   </a:t>
            </a:r>
            <a:r>
              <a:rPr lang="en-GB" sz="1600" dirty="0" err="1" smtClean="0">
                <a:solidFill>
                  <a:srgbClr val="0000FF"/>
                </a:solidFill>
                <a:latin typeface="Courier"/>
                <a:cs typeface="Courier"/>
              </a:rPr>
              <a:t>std</a:t>
            </a:r>
            <a:r>
              <a:rPr lang="en-GB" sz="1600" dirty="0" smtClean="0">
                <a:solidFill>
                  <a:srgbClr val="0000FF"/>
                </a:solidFill>
                <a:latin typeface="Courier"/>
                <a:cs typeface="Courier"/>
              </a:rPr>
              <a:t>::rand() </a:t>
            </a:r>
            <a:r>
              <a:rPr lang="en-GB" sz="1600" dirty="0" smtClean="0"/>
              <a:t>which returns an integer</a:t>
            </a:r>
            <a:endParaRPr lang="en-GB" sz="1600" dirty="0"/>
          </a:p>
        </p:txBody>
      </p:sp>
      <p:sp>
        <p:nvSpPr>
          <p:cNvPr id="6" name="TextBox 5"/>
          <p:cNvSpPr txBox="1"/>
          <p:nvPr/>
        </p:nvSpPr>
        <p:spPr>
          <a:xfrm>
            <a:off x="624947" y="1497448"/>
            <a:ext cx="6898711" cy="2308324"/>
          </a:xfrm>
          <a:prstGeom prst="rect">
            <a:avLst/>
          </a:prstGeom>
          <a:noFill/>
          <a:ln>
            <a:solidFill>
              <a:srgbClr val="0000FF"/>
            </a:solidFill>
          </a:ln>
        </p:spPr>
        <p:txBody>
          <a:bodyPr wrap="square" rtlCol="0">
            <a:spAutoFit/>
          </a:bodyPr>
          <a:lstStyle/>
          <a:p>
            <a:r>
              <a:rPr lang="en-US" sz="1600" i="1" dirty="0" smtClean="0">
                <a:solidFill>
                  <a:srgbClr val="0000FF"/>
                </a:solidFill>
                <a:latin typeface="Courier"/>
                <a:cs typeface="Courier"/>
              </a:rPr>
              <a:t>#</a:t>
            </a:r>
            <a:r>
              <a:rPr lang="en-US" sz="1600" i="1" dirty="0">
                <a:solidFill>
                  <a:srgbClr val="0000FF"/>
                </a:solidFill>
                <a:latin typeface="Courier"/>
                <a:cs typeface="Courier"/>
              </a:rPr>
              <a:t>include &lt;</a:t>
            </a:r>
            <a:r>
              <a:rPr lang="en-US" sz="1600" i="1" dirty="0" err="1">
                <a:solidFill>
                  <a:srgbClr val="0000FF"/>
                </a:solidFill>
                <a:latin typeface="Courier"/>
                <a:cs typeface="Courier"/>
              </a:rPr>
              <a:t>stdlib.h</a:t>
            </a:r>
            <a:r>
              <a:rPr lang="en-US" sz="1600" i="1" dirty="0">
                <a:solidFill>
                  <a:srgbClr val="0000FF"/>
                </a:solidFill>
                <a:latin typeface="Courier"/>
                <a:cs typeface="Courier"/>
              </a:rPr>
              <a:t>&gt; </a:t>
            </a:r>
            <a:endParaRPr lang="en-US" sz="1600" i="1" dirty="0" smtClean="0">
              <a:solidFill>
                <a:srgbClr val="0000FF"/>
              </a:solidFill>
              <a:latin typeface="Courier"/>
              <a:cs typeface="Courier"/>
            </a:endParaRPr>
          </a:p>
          <a:p>
            <a:endParaRPr lang="en-US" sz="1600" i="1" dirty="0">
              <a:solidFill>
                <a:srgbClr val="0000FF"/>
              </a:solidFill>
              <a:latin typeface="Courier"/>
              <a:cs typeface="Courier"/>
            </a:endParaRPr>
          </a:p>
          <a:p>
            <a:r>
              <a:rPr lang="en-US" sz="1600" i="1" dirty="0" smtClean="0">
                <a:solidFill>
                  <a:srgbClr val="0000FF"/>
                </a:solidFill>
                <a:latin typeface="Courier"/>
                <a:cs typeface="Courier"/>
              </a:rPr>
              <a:t>......</a:t>
            </a:r>
          </a:p>
          <a:p>
            <a:r>
              <a:rPr lang="en-US" sz="1600" i="1" dirty="0" smtClean="0">
                <a:solidFill>
                  <a:srgbClr val="0000FF"/>
                </a:solidFill>
                <a:latin typeface="Courier"/>
                <a:cs typeface="Courier"/>
              </a:rPr>
              <a:t>// This makes a double random number</a:t>
            </a:r>
          </a:p>
          <a:p>
            <a:r>
              <a:rPr lang="en-US" sz="1600" i="1" dirty="0" smtClean="0">
                <a:solidFill>
                  <a:srgbClr val="0000FF"/>
                </a:solidFill>
                <a:latin typeface="Courier"/>
                <a:cs typeface="Courier"/>
              </a:rPr>
              <a:t>// rand() returns an integer between 0 and RAND_MAX</a:t>
            </a:r>
          </a:p>
          <a:p>
            <a:endParaRPr lang="en-US" sz="1600" i="1" dirty="0" smtClean="0">
              <a:solidFill>
                <a:srgbClr val="0000FF"/>
              </a:solidFill>
              <a:latin typeface="Courier"/>
              <a:cs typeface="Courier"/>
            </a:endParaRPr>
          </a:p>
          <a:p>
            <a:r>
              <a:rPr lang="en-US" sz="1600" i="1" dirty="0" smtClean="0">
                <a:solidFill>
                  <a:srgbClr val="0000FF"/>
                </a:solidFill>
                <a:latin typeface="Courier"/>
                <a:cs typeface="Courier"/>
              </a:rPr>
              <a:t>double r = (double)  rand() /  (double) RAND_MAX</a:t>
            </a:r>
            <a:endParaRPr lang="en-US" sz="1600" i="1" dirty="0">
              <a:solidFill>
                <a:srgbClr val="0000FF"/>
              </a:solidFill>
              <a:latin typeface="Courier"/>
              <a:cs typeface="Courier"/>
            </a:endParaRPr>
          </a:p>
          <a:p>
            <a:endParaRPr lang="en-US" sz="1600" i="1" dirty="0" smtClean="0">
              <a:solidFill>
                <a:srgbClr val="0000FF"/>
              </a:solidFill>
              <a:latin typeface="Courier"/>
              <a:cs typeface="Courier"/>
            </a:endParaRPr>
          </a:p>
          <a:p>
            <a:r>
              <a:rPr lang="en-US" sz="1600" i="1" dirty="0" smtClean="0">
                <a:solidFill>
                  <a:srgbClr val="0000FF"/>
                </a:solidFill>
                <a:latin typeface="Courier"/>
                <a:cs typeface="Courier"/>
              </a:rPr>
              <a:t>.....</a:t>
            </a:r>
            <a:endParaRPr lang="en-US" sz="1600" i="1" dirty="0">
              <a:solidFill>
                <a:srgbClr val="0000FF"/>
              </a:solidFill>
              <a:latin typeface="Courier"/>
              <a:cs typeface="Courier"/>
            </a:endParaRPr>
          </a:p>
        </p:txBody>
      </p:sp>
      <p:sp>
        <p:nvSpPr>
          <p:cNvPr id="5" name="TextBox 4"/>
          <p:cNvSpPr txBox="1"/>
          <p:nvPr/>
        </p:nvSpPr>
        <p:spPr>
          <a:xfrm>
            <a:off x="418291" y="4431917"/>
            <a:ext cx="8359456" cy="1077218"/>
          </a:xfrm>
          <a:prstGeom prst="rect">
            <a:avLst/>
          </a:prstGeom>
          <a:noFill/>
        </p:spPr>
        <p:txBody>
          <a:bodyPr wrap="square" rtlCol="0">
            <a:spAutoFit/>
          </a:bodyPr>
          <a:lstStyle/>
          <a:p>
            <a:pPr marL="285750" indent="-285750">
              <a:buFont typeface="Wingdings" charset="2"/>
              <a:buChar char="q"/>
            </a:pPr>
            <a:r>
              <a:rPr lang="en-GB" sz="1600" dirty="0" smtClean="0"/>
              <a:t>For other random generators you need to use the GSL library (Gnu Scientific Library)</a:t>
            </a:r>
          </a:p>
          <a:p>
            <a:pPr marL="285750" indent="-285750">
              <a:buFont typeface="Wingdings" charset="2"/>
              <a:buChar char="q"/>
            </a:pPr>
            <a:endParaRPr lang="en-GB" sz="1600" dirty="0"/>
          </a:p>
          <a:p>
            <a:pPr marL="742950" lvl="1" indent="-285750">
              <a:buFont typeface="Wingdings" charset="2"/>
              <a:buChar char="Ø"/>
            </a:pPr>
            <a:r>
              <a:rPr lang="en-GB" sz="1600" dirty="0" smtClean="0"/>
              <a:t>Look in the code examples </a:t>
            </a:r>
            <a:r>
              <a:rPr lang="en-GB" sz="1600" dirty="0" smtClean="0">
                <a:solidFill>
                  <a:srgbClr val="0000FF"/>
                </a:solidFill>
                <a:latin typeface="Courier"/>
                <a:cs typeface="Courier"/>
              </a:rPr>
              <a:t>/Unit3-Random/</a:t>
            </a:r>
            <a:r>
              <a:rPr lang="en-GB" sz="1600" dirty="0" err="1" smtClean="0">
                <a:solidFill>
                  <a:srgbClr val="0000FF"/>
                </a:solidFill>
                <a:latin typeface="Courier"/>
                <a:cs typeface="Courier"/>
              </a:rPr>
              <a:t>cpp</a:t>
            </a:r>
            <a:r>
              <a:rPr lang="en-GB" sz="1600" dirty="0" smtClean="0">
                <a:solidFill>
                  <a:srgbClr val="0000FF"/>
                </a:solidFill>
                <a:latin typeface="Courier"/>
                <a:cs typeface="Courier"/>
              </a:rPr>
              <a:t>/  </a:t>
            </a:r>
            <a:r>
              <a:rPr lang="en-GB" sz="1600" dirty="0" smtClean="0"/>
              <a:t>to see how to do this, and in particular how to compile and link against GSL</a:t>
            </a:r>
            <a:endParaRPr lang="en-GB" sz="1600" dirty="0"/>
          </a:p>
        </p:txBody>
      </p:sp>
    </p:spTree>
    <p:extLst>
      <p:ext uri="{BB962C8B-B14F-4D97-AF65-F5344CB8AC3E}">
        <p14:creationId xmlns:p14="http://schemas.microsoft.com/office/powerpoint/2010/main" val="4002362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0630" y="864706"/>
            <a:ext cx="6621039" cy="5262979"/>
          </a:xfrm>
          <a:prstGeom prst="rect">
            <a:avLst/>
          </a:prstGeom>
          <a:noFill/>
          <a:ln w="57150" cmpd="sng">
            <a:solidFill>
              <a:srgbClr val="BFBFBF"/>
            </a:solidFill>
          </a:ln>
        </p:spPr>
        <p:txBody>
          <a:bodyPr wrap="square" rtlCol="0">
            <a:spAutoFit/>
          </a:bodyPr>
          <a:lstStyle/>
          <a:p>
            <a:pPr algn="ctr"/>
            <a:endParaRPr lang="en-GB" sz="4800" b="1" dirty="0" smtClean="0">
              <a:solidFill>
                <a:srgbClr val="660066"/>
              </a:solidFill>
            </a:endParaRPr>
          </a:p>
          <a:p>
            <a:pPr algn="ctr"/>
            <a:r>
              <a:rPr lang="en-GB" sz="4800" b="1" dirty="0" smtClean="0">
                <a:solidFill>
                  <a:schemeClr val="bg1">
                    <a:lumMod val="75000"/>
                  </a:schemeClr>
                </a:solidFill>
              </a:rPr>
              <a:t>Unit 3</a:t>
            </a:r>
          </a:p>
          <a:p>
            <a:pPr algn="ctr"/>
            <a:endParaRPr lang="en-GB" sz="4800" b="1" dirty="0">
              <a:solidFill>
                <a:schemeClr val="bg1">
                  <a:lumMod val="75000"/>
                </a:schemeClr>
              </a:solidFill>
            </a:endParaRPr>
          </a:p>
          <a:p>
            <a:pPr algn="ctr"/>
            <a:r>
              <a:rPr lang="en-GB" sz="4800" b="1" dirty="0" smtClean="0">
                <a:solidFill>
                  <a:schemeClr val="bg1">
                    <a:lumMod val="75000"/>
                  </a:schemeClr>
                </a:solidFill>
              </a:rPr>
              <a:t>Random number generation and </a:t>
            </a:r>
            <a:r>
              <a:rPr lang="en-GB" sz="4800" b="1" dirty="0" smtClean="0">
                <a:solidFill>
                  <a:srgbClr val="660066"/>
                </a:solidFill>
              </a:rPr>
              <a:t>numerical integration</a:t>
            </a:r>
          </a:p>
          <a:p>
            <a:pPr algn="ctr"/>
            <a:endParaRPr lang="en-GB" sz="4800" b="1" dirty="0">
              <a:solidFill>
                <a:srgbClr val="660066"/>
              </a:solidFill>
            </a:endParaRPr>
          </a:p>
        </p:txBody>
      </p:sp>
    </p:spTree>
    <p:extLst>
      <p:ext uri="{BB962C8B-B14F-4D97-AF65-F5344CB8AC3E}">
        <p14:creationId xmlns:p14="http://schemas.microsoft.com/office/powerpoint/2010/main" val="27100235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147948"/>
            <a:ext cx="7470745" cy="461665"/>
          </a:xfrm>
          <a:prstGeom prst="rect">
            <a:avLst/>
          </a:prstGeom>
          <a:noFill/>
        </p:spPr>
        <p:txBody>
          <a:bodyPr wrap="square" rtlCol="0">
            <a:spAutoFit/>
          </a:bodyPr>
          <a:lstStyle/>
          <a:p>
            <a:pPr algn="ctr"/>
            <a:r>
              <a:rPr lang="en-GB" sz="2400" b="1" dirty="0" smtClean="0"/>
              <a:t>Numerical integration of a function</a:t>
            </a:r>
          </a:p>
        </p:txBody>
      </p:sp>
      <p:sp>
        <p:nvSpPr>
          <p:cNvPr id="3" name="TextBox 2"/>
          <p:cNvSpPr txBox="1"/>
          <p:nvPr/>
        </p:nvSpPr>
        <p:spPr>
          <a:xfrm>
            <a:off x="265891" y="778890"/>
            <a:ext cx="8359456" cy="3539430"/>
          </a:xfrm>
          <a:prstGeom prst="rect">
            <a:avLst/>
          </a:prstGeom>
          <a:noFill/>
        </p:spPr>
        <p:txBody>
          <a:bodyPr wrap="square" rtlCol="0">
            <a:spAutoFit/>
          </a:bodyPr>
          <a:lstStyle/>
          <a:p>
            <a:pPr marL="285750" indent="-285750">
              <a:buFont typeface="Wingdings" charset="2"/>
              <a:buChar char="q"/>
            </a:pPr>
            <a:r>
              <a:rPr lang="en-GB" sz="1600" dirty="0" smtClean="0"/>
              <a:t>We have created a </a:t>
            </a:r>
            <a:r>
              <a:rPr lang="en-GB" sz="1600" dirty="0" err="1" smtClean="0">
                <a:solidFill>
                  <a:srgbClr val="3366FF"/>
                </a:solidFill>
              </a:rPr>
              <a:t>MyGaussianPdf</a:t>
            </a:r>
            <a:r>
              <a:rPr lang="en-GB" sz="1600" dirty="0" smtClean="0"/>
              <a:t> class which has an evaluate method which returns the value of the function at some point x</a:t>
            </a:r>
          </a:p>
          <a:p>
            <a:pPr marL="285750" indent="-285750">
              <a:buFont typeface="Wingdings" charset="2"/>
              <a:buChar char="q"/>
            </a:pPr>
            <a:endParaRPr lang="en-GB" sz="1600" dirty="0"/>
          </a:p>
          <a:p>
            <a:pPr marL="285750" indent="-285750">
              <a:buFont typeface="Wingdings" charset="2"/>
              <a:buChar char="q"/>
            </a:pPr>
            <a:r>
              <a:rPr lang="en-GB" sz="1600" dirty="0" smtClean="0"/>
              <a:t>As we will see in a little while, there are many situations where you need to know the area under a the function within some range.  I.e. the integral of the function between x1 -&gt; x2</a:t>
            </a:r>
          </a:p>
          <a:p>
            <a:pPr marL="285750" indent="-285750">
              <a:buFont typeface="Wingdings" charset="2"/>
              <a:buChar char="q"/>
            </a:pPr>
            <a:endParaRPr lang="en-GB" sz="1600" dirty="0"/>
          </a:p>
          <a:p>
            <a:pPr marL="285750" indent="-285750">
              <a:buFont typeface="Wingdings" charset="2"/>
              <a:buChar char="q"/>
            </a:pPr>
            <a:r>
              <a:rPr lang="en-GB" sz="1600" dirty="0" smtClean="0"/>
              <a:t>Sometimes you can calculate it analytically (you are lucky !) but sometimes this is impossible. </a:t>
            </a:r>
          </a:p>
          <a:p>
            <a:pPr marL="285750" indent="-285750">
              <a:buFont typeface="Wingdings" charset="2"/>
              <a:buChar char="q"/>
            </a:pPr>
            <a:endParaRPr lang="en-GB" sz="1600" dirty="0"/>
          </a:p>
          <a:p>
            <a:pPr marL="285750" indent="-285750">
              <a:buFont typeface="Wingdings" charset="2"/>
              <a:buChar char="q"/>
            </a:pPr>
            <a:r>
              <a:rPr lang="en-GB" sz="1600" dirty="0" smtClean="0"/>
              <a:t>If it is not possible to do it analytically, then you can perform a numerical integration using various techniques</a:t>
            </a:r>
          </a:p>
          <a:p>
            <a:pPr marL="285750" indent="-285750">
              <a:buFont typeface="Wingdings" charset="2"/>
              <a:buChar char="q"/>
            </a:pPr>
            <a:endParaRPr lang="en-GB" sz="1600" dirty="0"/>
          </a:p>
          <a:p>
            <a:pPr marL="285750" indent="-285750">
              <a:buFont typeface="Wingdings" charset="2"/>
              <a:buChar char="q"/>
            </a:pPr>
            <a:r>
              <a:rPr lang="en-GB" sz="1600" dirty="0" smtClean="0"/>
              <a:t>The simplest is to fill the shape with rectangles:</a:t>
            </a:r>
          </a:p>
          <a:p>
            <a:pPr marL="285750" indent="-285750">
              <a:buFont typeface="Wingdings" charset="2"/>
              <a:buChar char="q"/>
            </a:pPr>
            <a:endParaRPr lang="en-GB" sz="1600" dirty="0"/>
          </a:p>
          <a:p>
            <a:endParaRPr lang="en-GB" sz="1600" dirty="0" smtClean="0"/>
          </a:p>
        </p:txBody>
      </p:sp>
      <p:grpSp>
        <p:nvGrpSpPr>
          <p:cNvPr id="24" name="Group 23"/>
          <p:cNvGrpSpPr/>
          <p:nvPr/>
        </p:nvGrpSpPr>
        <p:grpSpPr>
          <a:xfrm>
            <a:off x="4682406" y="3876197"/>
            <a:ext cx="4202656" cy="2513839"/>
            <a:chOff x="4682406" y="3876197"/>
            <a:chExt cx="4202656" cy="2513839"/>
          </a:xfrm>
        </p:grpSpPr>
        <p:grpSp>
          <p:nvGrpSpPr>
            <p:cNvPr id="4" name="Group 3"/>
            <p:cNvGrpSpPr/>
            <p:nvPr/>
          </p:nvGrpSpPr>
          <p:grpSpPr>
            <a:xfrm>
              <a:off x="4682406" y="3876197"/>
              <a:ext cx="4202656" cy="2513839"/>
              <a:chOff x="2048206" y="1064201"/>
              <a:chExt cx="7095793" cy="4631071"/>
            </a:xfrm>
          </p:grpSpPr>
          <p:sp>
            <p:nvSpPr>
              <p:cNvPr id="5" name="TextBox 4"/>
              <p:cNvSpPr txBox="1"/>
              <p:nvPr/>
            </p:nvSpPr>
            <p:spPr>
              <a:xfrm>
                <a:off x="3243935" y="5205276"/>
                <a:ext cx="2353116" cy="369332"/>
              </a:xfrm>
              <a:prstGeom prst="rect">
                <a:avLst/>
              </a:prstGeom>
              <a:noFill/>
            </p:spPr>
            <p:txBody>
              <a:bodyPr wrap="none" rtlCol="0">
                <a:spAutoFit/>
              </a:bodyPr>
              <a:lstStyle/>
              <a:p>
                <a:r>
                  <a:rPr lang="en-GB" dirty="0" smtClean="0"/>
                  <a:t>PICTURE OF SAMPLING</a:t>
                </a:r>
                <a:endParaRPr lang="en-GB" dirty="0"/>
              </a:p>
            </p:txBody>
          </p:sp>
          <p:pic>
            <p:nvPicPr>
              <p:cNvPr id="6" name="Picture 5"/>
              <p:cNvPicPr>
                <a:picLocks noChangeAspect="1"/>
              </p:cNvPicPr>
              <p:nvPr/>
            </p:nvPicPr>
            <p:blipFill>
              <a:blip r:embed="rId2"/>
              <a:stretch>
                <a:fillRect/>
              </a:stretch>
            </p:blipFill>
            <p:spPr>
              <a:xfrm>
                <a:off x="2048206" y="1207183"/>
                <a:ext cx="7095793" cy="4488089"/>
              </a:xfrm>
              <a:prstGeom prst="rect">
                <a:avLst/>
              </a:prstGeom>
            </p:spPr>
          </p:pic>
          <p:sp>
            <p:nvSpPr>
              <p:cNvPr id="7" name="Rectangle 6"/>
              <p:cNvSpPr/>
              <p:nvPr/>
            </p:nvSpPr>
            <p:spPr>
              <a:xfrm>
                <a:off x="2489532" y="1420957"/>
                <a:ext cx="414922" cy="38094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3017613" y="1573165"/>
                <a:ext cx="311791" cy="680395"/>
              </a:xfrm>
              <a:prstGeom prst="rect">
                <a:avLst/>
              </a:prstGeom>
              <a:noFill/>
            </p:spPr>
            <p:txBody>
              <a:bodyPr wrap="none" rtlCol="0">
                <a:spAutoFit/>
              </a:bodyPr>
              <a:lstStyle/>
              <a:p>
                <a:endParaRPr lang="en-GB" dirty="0"/>
              </a:p>
            </p:txBody>
          </p:sp>
          <p:sp>
            <p:nvSpPr>
              <p:cNvPr id="9" name="Rectangle 8"/>
              <p:cNvSpPr/>
              <p:nvPr/>
            </p:nvSpPr>
            <p:spPr>
              <a:xfrm>
                <a:off x="4687448" y="1064201"/>
                <a:ext cx="311791" cy="680395"/>
              </a:xfrm>
              <a:prstGeom prst="rect">
                <a:avLst/>
              </a:prstGeom>
            </p:spPr>
            <p:txBody>
              <a:bodyPr wrap="none">
                <a:spAutoFit/>
              </a:bodyPr>
              <a:lstStyle/>
              <a:p>
                <a:endParaRPr lang="en-GB" dirty="0" smtClean="0"/>
              </a:p>
            </p:txBody>
          </p:sp>
        </p:grpSp>
        <p:sp>
          <p:nvSpPr>
            <p:cNvPr id="10" name="Rectangle 9"/>
            <p:cNvSpPr/>
            <p:nvPr/>
          </p:nvSpPr>
          <p:spPr>
            <a:xfrm>
              <a:off x="6703080" y="4376431"/>
              <a:ext cx="155744" cy="15604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p:cNvSpPr/>
            <p:nvPr/>
          </p:nvSpPr>
          <p:spPr>
            <a:xfrm>
              <a:off x="6858824" y="4376431"/>
              <a:ext cx="155744" cy="15604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p:cNvSpPr/>
            <p:nvPr/>
          </p:nvSpPr>
          <p:spPr>
            <a:xfrm>
              <a:off x="7011224" y="4521805"/>
              <a:ext cx="155744" cy="14150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Rectangle 12"/>
            <p:cNvSpPr/>
            <p:nvPr/>
          </p:nvSpPr>
          <p:spPr>
            <a:xfrm>
              <a:off x="7166968" y="4879662"/>
              <a:ext cx="155744" cy="10571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322712" y="5191185"/>
              <a:ext cx="155744" cy="74565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7478456" y="5562616"/>
              <a:ext cx="152400" cy="3742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812361" y="5814231"/>
              <a:ext cx="155744" cy="1226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5968105" y="5658469"/>
              <a:ext cx="155744" cy="2783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p:cNvSpPr/>
            <p:nvPr/>
          </p:nvSpPr>
          <p:spPr>
            <a:xfrm>
              <a:off x="6123849" y="5478744"/>
              <a:ext cx="152400" cy="4581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p:cNvSpPr/>
            <p:nvPr/>
          </p:nvSpPr>
          <p:spPr>
            <a:xfrm>
              <a:off x="6276249" y="5191185"/>
              <a:ext cx="134050" cy="74565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430227" y="4879662"/>
              <a:ext cx="135816" cy="10571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p:cNvSpPr/>
            <p:nvPr/>
          </p:nvSpPr>
          <p:spPr>
            <a:xfrm>
              <a:off x="6566043" y="4521805"/>
              <a:ext cx="152400" cy="14150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p:cNvSpPr/>
            <p:nvPr/>
          </p:nvSpPr>
          <p:spPr>
            <a:xfrm>
              <a:off x="7646218" y="5814231"/>
              <a:ext cx="155744" cy="1226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p:cNvSpPr/>
            <p:nvPr/>
          </p:nvSpPr>
          <p:spPr>
            <a:xfrm>
              <a:off x="7801962" y="5814231"/>
              <a:ext cx="155744" cy="1226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5" name="TextBox 24"/>
          <p:cNvSpPr txBox="1"/>
          <p:nvPr/>
        </p:nvSpPr>
        <p:spPr>
          <a:xfrm>
            <a:off x="265891" y="4065937"/>
            <a:ext cx="4190798" cy="2554545"/>
          </a:xfrm>
          <a:prstGeom prst="rect">
            <a:avLst/>
          </a:prstGeom>
          <a:noFill/>
        </p:spPr>
        <p:txBody>
          <a:bodyPr wrap="square" rtlCol="0">
            <a:spAutoFit/>
          </a:bodyPr>
          <a:lstStyle/>
          <a:p>
            <a:pPr marL="285750" indent="-285750">
              <a:buFont typeface="Wingdings" charset="2"/>
              <a:buChar char="q"/>
            </a:pPr>
            <a:r>
              <a:rPr lang="en-GB" sz="1600" dirty="0" smtClean="0"/>
              <a:t>Each rectangle has fixed width and height equal to value of function at the centre</a:t>
            </a:r>
          </a:p>
          <a:p>
            <a:pPr marL="285750" indent="-285750">
              <a:buFont typeface="Wingdings" charset="2"/>
              <a:buChar char="q"/>
            </a:pPr>
            <a:endParaRPr lang="en-GB" sz="1600" dirty="0"/>
          </a:p>
          <a:p>
            <a:pPr marL="285750" indent="-285750">
              <a:buFont typeface="Wingdings" charset="2"/>
              <a:buChar char="q"/>
            </a:pPr>
            <a:r>
              <a:rPr lang="en-GB" sz="1600" dirty="0" smtClean="0"/>
              <a:t>You know how to calculate the area of each</a:t>
            </a:r>
          </a:p>
          <a:p>
            <a:pPr marL="285750" indent="-285750">
              <a:buFont typeface="Wingdings" charset="2"/>
              <a:buChar char="q"/>
            </a:pPr>
            <a:endParaRPr lang="en-GB" sz="1600" dirty="0"/>
          </a:p>
          <a:p>
            <a:pPr marL="285750" indent="-285750">
              <a:buFont typeface="Wingdings" charset="2"/>
              <a:buChar char="q"/>
            </a:pPr>
            <a:r>
              <a:rPr lang="en-GB" sz="1600" dirty="0" smtClean="0"/>
              <a:t>You sum over rectangles to obtain the approximate area under the curve.</a:t>
            </a:r>
          </a:p>
          <a:p>
            <a:pPr marL="285750" indent="-285750">
              <a:buFont typeface="Wingdings" charset="2"/>
              <a:buChar char="q"/>
            </a:pPr>
            <a:endParaRPr lang="en-GB" sz="1600" dirty="0"/>
          </a:p>
          <a:p>
            <a:pPr marL="285750" indent="-285750">
              <a:buFont typeface="Wingdings" charset="2"/>
              <a:buChar char="q"/>
            </a:pPr>
            <a:r>
              <a:rPr lang="en-GB" sz="1600" dirty="0" smtClean="0"/>
              <a:t>You can make the error as small as you like by making thinner rectangles</a:t>
            </a:r>
          </a:p>
        </p:txBody>
      </p:sp>
    </p:spTree>
    <p:extLst>
      <p:ext uri="{BB962C8B-B14F-4D97-AF65-F5344CB8AC3E}">
        <p14:creationId xmlns:p14="http://schemas.microsoft.com/office/powerpoint/2010/main" val="10467325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147948"/>
            <a:ext cx="7470745" cy="461665"/>
          </a:xfrm>
          <a:prstGeom prst="rect">
            <a:avLst/>
          </a:prstGeom>
          <a:noFill/>
        </p:spPr>
        <p:txBody>
          <a:bodyPr wrap="square" rtlCol="0">
            <a:spAutoFit/>
          </a:bodyPr>
          <a:lstStyle/>
          <a:p>
            <a:pPr algn="ctr"/>
            <a:r>
              <a:rPr lang="en-GB" sz="2400" b="1" dirty="0" smtClean="0"/>
              <a:t>Numerical integration of a function</a:t>
            </a:r>
          </a:p>
        </p:txBody>
      </p:sp>
      <p:sp>
        <p:nvSpPr>
          <p:cNvPr id="3" name="TextBox 2"/>
          <p:cNvSpPr txBox="1"/>
          <p:nvPr/>
        </p:nvSpPr>
        <p:spPr>
          <a:xfrm>
            <a:off x="265891" y="778890"/>
            <a:ext cx="8359456" cy="338554"/>
          </a:xfrm>
          <a:prstGeom prst="rect">
            <a:avLst/>
          </a:prstGeom>
          <a:noFill/>
        </p:spPr>
        <p:txBody>
          <a:bodyPr wrap="square" rtlCol="0">
            <a:spAutoFit/>
          </a:bodyPr>
          <a:lstStyle/>
          <a:p>
            <a:pPr marL="285750" indent="-285750">
              <a:buFont typeface="Wingdings" charset="2"/>
              <a:buChar char="q"/>
            </a:pPr>
            <a:r>
              <a:rPr lang="en-GB" sz="1600" dirty="0" smtClean="0"/>
              <a:t>The next most sophisticated thing to do is use a more complex shape to fill the curve</a:t>
            </a:r>
            <a:endParaRPr lang="en-GB" sz="1600" dirty="0"/>
          </a:p>
        </p:txBody>
      </p:sp>
      <p:grpSp>
        <p:nvGrpSpPr>
          <p:cNvPr id="4" name="Group 3"/>
          <p:cNvGrpSpPr/>
          <p:nvPr/>
        </p:nvGrpSpPr>
        <p:grpSpPr>
          <a:xfrm>
            <a:off x="3599305" y="1362358"/>
            <a:ext cx="5817247" cy="4772250"/>
            <a:chOff x="2048206" y="1064201"/>
            <a:chExt cx="7095793" cy="4631071"/>
          </a:xfrm>
        </p:grpSpPr>
        <p:sp>
          <p:nvSpPr>
            <p:cNvPr id="5" name="TextBox 4"/>
            <p:cNvSpPr txBox="1"/>
            <p:nvPr/>
          </p:nvSpPr>
          <p:spPr>
            <a:xfrm>
              <a:off x="3243935" y="5205276"/>
              <a:ext cx="2353116" cy="369332"/>
            </a:xfrm>
            <a:prstGeom prst="rect">
              <a:avLst/>
            </a:prstGeom>
            <a:noFill/>
          </p:spPr>
          <p:txBody>
            <a:bodyPr wrap="none" rtlCol="0">
              <a:spAutoFit/>
            </a:bodyPr>
            <a:lstStyle/>
            <a:p>
              <a:r>
                <a:rPr lang="en-GB" dirty="0" smtClean="0"/>
                <a:t>PICTURE OF SAMPLING</a:t>
              </a:r>
              <a:endParaRPr lang="en-GB" dirty="0"/>
            </a:p>
          </p:txBody>
        </p:sp>
        <p:pic>
          <p:nvPicPr>
            <p:cNvPr id="6" name="Picture 5"/>
            <p:cNvPicPr>
              <a:picLocks noChangeAspect="1"/>
            </p:cNvPicPr>
            <p:nvPr/>
          </p:nvPicPr>
          <p:blipFill>
            <a:blip r:embed="rId2"/>
            <a:stretch>
              <a:fillRect/>
            </a:stretch>
          </p:blipFill>
          <p:spPr>
            <a:xfrm>
              <a:off x="2048206" y="1207183"/>
              <a:ext cx="7095793" cy="4488089"/>
            </a:xfrm>
            <a:prstGeom prst="rect">
              <a:avLst/>
            </a:prstGeom>
          </p:spPr>
        </p:pic>
        <p:sp>
          <p:nvSpPr>
            <p:cNvPr id="7" name="Rectangle 6"/>
            <p:cNvSpPr/>
            <p:nvPr/>
          </p:nvSpPr>
          <p:spPr>
            <a:xfrm>
              <a:off x="2489532" y="1420957"/>
              <a:ext cx="414922" cy="38094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3017613" y="1573165"/>
              <a:ext cx="311791" cy="680395"/>
            </a:xfrm>
            <a:prstGeom prst="rect">
              <a:avLst/>
            </a:prstGeom>
            <a:noFill/>
          </p:spPr>
          <p:txBody>
            <a:bodyPr wrap="none" rtlCol="0">
              <a:spAutoFit/>
            </a:bodyPr>
            <a:lstStyle/>
            <a:p>
              <a:endParaRPr lang="en-GB" dirty="0"/>
            </a:p>
          </p:txBody>
        </p:sp>
        <p:sp>
          <p:nvSpPr>
            <p:cNvPr id="9" name="Rectangle 8"/>
            <p:cNvSpPr/>
            <p:nvPr/>
          </p:nvSpPr>
          <p:spPr>
            <a:xfrm>
              <a:off x="4687448" y="1064201"/>
              <a:ext cx="311791" cy="680395"/>
            </a:xfrm>
            <a:prstGeom prst="rect">
              <a:avLst/>
            </a:prstGeom>
          </p:spPr>
          <p:txBody>
            <a:bodyPr wrap="none">
              <a:spAutoFit/>
            </a:bodyPr>
            <a:lstStyle/>
            <a:p>
              <a:endParaRPr lang="en-GB" dirty="0" smtClean="0"/>
            </a:p>
          </p:txBody>
        </p:sp>
      </p:grpSp>
      <p:sp>
        <p:nvSpPr>
          <p:cNvPr id="25" name="TextBox 24"/>
          <p:cNvSpPr txBox="1"/>
          <p:nvPr/>
        </p:nvSpPr>
        <p:spPr>
          <a:xfrm>
            <a:off x="388785" y="1729990"/>
            <a:ext cx="3049575" cy="4031873"/>
          </a:xfrm>
          <a:prstGeom prst="rect">
            <a:avLst/>
          </a:prstGeom>
          <a:noFill/>
        </p:spPr>
        <p:txBody>
          <a:bodyPr wrap="square" rtlCol="0">
            <a:spAutoFit/>
          </a:bodyPr>
          <a:lstStyle/>
          <a:p>
            <a:pPr marL="285750" indent="-285750">
              <a:buFont typeface="Wingdings" charset="2"/>
              <a:buChar char="q"/>
            </a:pPr>
            <a:r>
              <a:rPr lang="en-GB" sz="1600" dirty="0" err="1" smtClean="0"/>
              <a:t>Rectangle+triangle</a:t>
            </a:r>
            <a:r>
              <a:rPr lang="en-GB" sz="1600" dirty="0" smtClean="0"/>
              <a:t> on top </a:t>
            </a:r>
          </a:p>
          <a:p>
            <a:pPr marL="285750" indent="-285750">
              <a:buFont typeface="Wingdings" charset="2"/>
              <a:buChar char="q"/>
            </a:pPr>
            <a:endParaRPr lang="en-GB" sz="1600" dirty="0"/>
          </a:p>
          <a:p>
            <a:pPr marL="285750" indent="-285750">
              <a:buFont typeface="Wingdings" charset="2"/>
              <a:buChar char="q"/>
            </a:pPr>
            <a:r>
              <a:rPr lang="en-GB" sz="1600" dirty="0" smtClean="0"/>
              <a:t>In fancy terms you say you are using a “first order polynomial”</a:t>
            </a:r>
          </a:p>
          <a:p>
            <a:pPr marL="285750" indent="-285750">
              <a:buFont typeface="Wingdings" charset="2"/>
              <a:buChar char="q"/>
            </a:pPr>
            <a:endParaRPr lang="en-GB" sz="1600" dirty="0"/>
          </a:p>
          <a:p>
            <a:pPr marL="285750" indent="-285750">
              <a:buFont typeface="Wingdings" charset="2"/>
              <a:buChar char="q"/>
            </a:pPr>
            <a:r>
              <a:rPr lang="en-GB" sz="1600" dirty="0" smtClean="0"/>
              <a:t>The first case (previous slide) was a zero order polynomial</a:t>
            </a:r>
          </a:p>
          <a:p>
            <a:pPr marL="285750" indent="-285750">
              <a:buFont typeface="Wingdings" charset="2"/>
              <a:buChar char="q"/>
            </a:pPr>
            <a:endParaRPr lang="en-GB" sz="1600" dirty="0"/>
          </a:p>
          <a:p>
            <a:pPr marL="285750" indent="-285750">
              <a:buFont typeface="Wingdings" charset="2"/>
              <a:buChar char="q"/>
            </a:pPr>
            <a:r>
              <a:rPr lang="en-GB" sz="1600" dirty="0" smtClean="0"/>
              <a:t>It is straightforward to calculate area of each unit</a:t>
            </a:r>
          </a:p>
          <a:p>
            <a:pPr marL="285750" indent="-285750">
              <a:buFont typeface="Wingdings" charset="2"/>
              <a:buChar char="q"/>
            </a:pPr>
            <a:endParaRPr lang="en-GB" sz="1600" dirty="0"/>
          </a:p>
          <a:p>
            <a:pPr marL="285750" indent="-285750">
              <a:buFont typeface="Wingdings" charset="2"/>
              <a:buChar char="q"/>
            </a:pPr>
            <a:r>
              <a:rPr lang="en-GB" sz="1600" dirty="0" smtClean="0"/>
              <a:t>Some thought is required as to where to set the height on left and right to get most accurate results.</a:t>
            </a:r>
            <a:endParaRPr lang="en-GB" sz="1600" dirty="0"/>
          </a:p>
        </p:txBody>
      </p:sp>
      <p:sp>
        <p:nvSpPr>
          <p:cNvPr id="27" name="Freeform 26"/>
          <p:cNvSpPr/>
          <p:nvPr/>
        </p:nvSpPr>
        <p:spPr>
          <a:xfrm>
            <a:off x="6382912" y="2192643"/>
            <a:ext cx="251587" cy="3045991"/>
          </a:xfrm>
          <a:custGeom>
            <a:avLst/>
            <a:gdLst>
              <a:gd name="connsiteX0" fmla="*/ 11980 w 251587"/>
              <a:gd name="connsiteY0" fmla="*/ 3175139 h 3175139"/>
              <a:gd name="connsiteX1" fmla="*/ 0 w 251587"/>
              <a:gd name="connsiteY1" fmla="*/ 227652 h 3175139"/>
              <a:gd name="connsiteX2" fmla="*/ 239607 w 251587"/>
              <a:gd name="connsiteY2" fmla="*/ 0 h 3175139"/>
              <a:gd name="connsiteX3" fmla="*/ 251587 w 251587"/>
              <a:gd name="connsiteY3" fmla="*/ 3163157 h 3175139"/>
              <a:gd name="connsiteX4" fmla="*/ 11980 w 251587"/>
              <a:gd name="connsiteY4" fmla="*/ 3175139 h 317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587" h="3175139">
                <a:moveTo>
                  <a:pt x="11980" y="3175139"/>
                </a:moveTo>
                <a:cubicBezTo>
                  <a:pt x="7987" y="2192643"/>
                  <a:pt x="3993" y="1210148"/>
                  <a:pt x="0" y="227652"/>
                </a:cubicBezTo>
                <a:lnTo>
                  <a:pt x="239607" y="0"/>
                </a:lnTo>
                <a:cubicBezTo>
                  <a:pt x="243600" y="1054386"/>
                  <a:pt x="247594" y="2108771"/>
                  <a:pt x="251587" y="3163157"/>
                </a:cubicBezTo>
                <a:lnTo>
                  <a:pt x="11980" y="3175139"/>
                </a:lnTo>
                <a:close/>
              </a:path>
            </a:pathLst>
          </a:cu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34476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0630" y="864706"/>
            <a:ext cx="6621039" cy="5262979"/>
          </a:xfrm>
          <a:prstGeom prst="rect">
            <a:avLst/>
          </a:prstGeom>
          <a:noFill/>
          <a:ln w="57150" cmpd="sng">
            <a:solidFill>
              <a:srgbClr val="660066"/>
            </a:solidFill>
          </a:ln>
        </p:spPr>
        <p:txBody>
          <a:bodyPr wrap="square" rtlCol="0">
            <a:spAutoFit/>
          </a:bodyPr>
          <a:lstStyle/>
          <a:p>
            <a:pPr algn="ctr"/>
            <a:endParaRPr lang="en-GB" sz="4800" b="1" dirty="0" smtClean="0">
              <a:solidFill>
                <a:srgbClr val="660066"/>
              </a:solidFill>
            </a:endParaRPr>
          </a:p>
          <a:p>
            <a:pPr algn="ctr"/>
            <a:r>
              <a:rPr lang="en-GB" sz="4800" b="1" dirty="0" smtClean="0">
                <a:solidFill>
                  <a:srgbClr val="660066"/>
                </a:solidFill>
              </a:rPr>
              <a:t>Unit 2</a:t>
            </a:r>
          </a:p>
          <a:p>
            <a:pPr algn="ctr"/>
            <a:endParaRPr lang="en-GB" sz="4800" b="1" dirty="0">
              <a:solidFill>
                <a:srgbClr val="660066"/>
              </a:solidFill>
            </a:endParaRPr>
          </a:p>
          <a:p>
            <a:pPr algn="ctr"/>
            <a:r>
              <a:rPr lang="en-GB" sz="4800" b="1" dirty="0" smtClean="0">
                <a:solidFill>
                  <a:srgbClr val="660066"/>
                </a:solidFill>
              </a:rPr>
              <a:t>Random number generation and numerical integration</a:t>
            </a:r>
          </a:p>
          <a:p>
            <a:pPr algn="ctr"/>
            <a:endParaRPr lang="en-GB" sz="4800" b="1" dirty="0">
              <a:solidFill>
                <a:srgbClr val="660066"/>
              </a:solidFill>
            </a:endParaRPr>
          </a:p>
        </p:txBody>
      </p:sp>
    </p:spTree>
    <p:extLst>
      <p:ext uri="{BB962C8B-B14F-4D97-AF65-F5344CB8AC3E}">
        <p14:creationId xmlns:p14="http://schemas.microsoft.com/office/powerpoint/2010/main" val="151063513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147948"/>
            <a:ext cx="7470745" cy="461665"/>
          </a:xfrm>
          <a:prstGeom prst="rect">
            <a:avLst/>
          </a:prstGeom>
          <a:noFill/>
        </p:spPr>
        <p:txBody>
          <a:bodyPr wrap="square" rtlCol="0">
            <a:spAutoFit/>
          </a:bodyPr>
          <a:lstStyle/>
          <a:p>
            <a:pPr algn="ctr"/>
            <a:r>
              <a:rPr lang="en-GB" sz="2400" b="1" dirty="0" smtClean="0"/>
              <a:t>Numerical integration of a function</a:t>
            </a:r>
          </a:p>
        </p:txBody>
      </p:sp>
      <p:sp>
        <p:nvSpPr>
          <p:cNvPr id="3" name="TextBox 2"/>
          <p:cNvSpPr txBox="1"/>
          <p:nvPr/>
        </p:nvSpPr>
        <p:spPr>
          <a:xfrm>
            <a:off x="265891" y="778890"/>
            <a:ext cx="8359456" cy="338554"/>
          </a:xfrm>
          <a:prstGeom prst="rect">
            <a:avLst/>
          </a:prstGeom>
          <a:noFill/>
        </p:spPr>
        <p:txBody>
          <a:bodyPr wrap="square" rtlCol="0">
            <a:spAutoFit/>
          </a:bodyPr>
          <a:lstStyle/>
          <a:p>
            <a:pPr marL="285750" indent="-285750">
              <a:buFont typeface="Wingdings" charset="2"/>
              <a:buChar char="q"/>
            </a:pPr>
            <a:r>
              <a:rPr lang="en-GB" sz="1600" dirty="0" smtClean="0"/>
              <a:t>Clearly one can become even more accurate by using a higher order polynomial</a:t>
            </a:r>
            <a:endParaRPr lang="en-GB" sz="1600" dirty="0"/>
          </a:p>
        </p:txBody>
      </p:sp>
      <p:grpSp>
        <p:nvGrpSpPr>
          <p:cNvPr id="4" name="Group 3"/>
          <p:cNvGrpSpPr/>
          <p:nvPr/>
        </p:nvGrpSpPr>
        <p:grpSpPr>
          <a:xfrm>
            <a:off x="3599305" y="1362358"/>
            <a:ext cx="5817247" cy="4772250"/>
            <a:chOff x="2048206" y="1064201"/>
            <a:chExt cx="7095793" cy="4631071"/>
          </a:xfrm>
        </p:grpSpPr>
        <p:sp>
          <p:nvSpPr>
            <p:cNvPr id="5" name="TextBox 4"/>
            <p:cNvSpPr txBox="1"/>
            <p:nvPr/>
          </p:nvSpPr>
          <p:spPr>
            <a:xfrm>
              <a:off x="3243935" y="5205276"/>
              <a:ext cx="2353116" cy="369332"/>
            </a:xfrm>
            <a:prstGeom prst="rect">
              <a:avLst/>
            </a:prstGeom>
            <a:noFill/>
          </p:spPr>
          <p:txBody>
            <a:bodyPr wrap="none" rtlCol="0">
              <a:spAutoFit/>
            </a:bodyPr>
            <a:lstStyle/>
            <a:p>
              <a:r>
                <a:rPr lang="en-GB" dirty="0" smtClean="0"/>
                <a:t>PICTURE OF SAMPLING</a:t>
              </a:r>
              <a:endParaRPr lang="en-GB" dirty="0"/>
            </a:p>
          </p:txBody>
        </p:sp>
        <p:pic>
          <p:nvPicPr>
            <p:cNvPr id="6" name="Picture 5"/>
            <p:cNvPicPr>
              <a:picLocks noChangeAspect="1"/>
            </p:cNvPicPr>
            <p:nvPr/>
          </p:nvPicPr>
          <p:blipFill>
            <a:blip r:embed="rId2"/>
            <a:stretch>
              <a:fillRect/>
            </a:stretch>
          </p:blipFill>
          <p:spPr>
            <a:xfrm>
              <a:off x="2048206" y="1207183"/>
              <a:ext cx="7095793" cy="4488089"/>
            </a:xfrm>
            <a:prstGeom prst="rect">
              <a:avLst/>
            </a:prstGeom>
          </p:spPr>
        </p:pic>
        <p:sp>
          <p:nvSpPr>
            <p:cNvPr id="7" name="Rectangle 6"/>
            <p:cNvSpPr/>
            <p:nvPr/>
          </p:nvSpPr>
          <p:spPr>
            <a:xfrm>
              <a:off x="2489532" y="1420957"/>
              <a:ext cx="414922" cy="38094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3017613" y="1573165"/>
              <a:ext cx="311791" cy="680395"/>
            </a:xfrm>
            <a:prstGeom prst="rect">
              <a:avLst/>
            </a:prstGeom>
            <a:noFill/>
          </p:spPr>
          <p:txBody>
            <a:bodyPr wrap="none" rtlCol="0">
              <a:spAutoFit/>
            </a:bodyPr>
            <a:lstStyle/>
            <a:p>
              <a:endParaRPr lang="en-GB" dirty="0"/>
            </a:p>
          </p:txBody>
        </p:sp>
        <p:sp>
          <p:nvSpPr>
            <p:cNvPr id="9" name="Rectangle 8"/>
            <p:cNvSpPr/>
            <p:nvPr/>
          </p:nvSpPr>
          <p:spPr>
            <a:xfrm>
              <a:off x="4687448" y="1064201"/>
              <a:ext cx="311791" cy="680395"/>
            </a:xfrm>
            <a:prstGeom prst="rect">
              <a:avLst/>
            </a:prstGeom>
          </p:spPr>
          <p:txBody>
            <a:bodyPr wrap="none">
              <a:spAutoFit/>
            </a:bodyPr>
            <a:lstStyle/>
            <a:p>
              <a:endParaRPr lang="en-GB" dirty="0" smtClean="0"/>
            </a:p>
          </p:txBody>
        </p:sp>
      </p:grpSp>
      <p:sp>
        <p:nvSpPr>
          <p:cNvPr id="25" name="TextBox 24"/>
          <p:cNvSpPr txBox="1"/>
          <p:nvPr/>
        </p:nvSpPr>
        <p:spPr>
          <a:xfrm>
            <a:off x="388785" y="1729990"/>
            <a:ext cx="3049575" cy="1815882"/>
          </a:xfrm>
          <a:prstGeom prst="rect">
            <a:avLst/>
          </a:prstGeom>
          <a:noFill/>
        </p:spPr>
        <p:txBody>
          <a:bodyPr wrap="square" rtlCol="0">
            <a:spAutoFit/>
          </a:bodyPr>
          <a:lstStyle/>
          <a:p>
            <a:pPr marL="285750" indent="-285750">
              <a:buFont typeface="Wingdings" charset="2"/>
              <a:buChar char="q"/>
            </a:pPr>
            <a:r>
              <a:rPr lang="en-GB" sz="1600" dirty="0" smtClean="0"/>
              <a:t>This is a second order polynomial</a:t>
            </a:r>
          </a:p>
          <a:p>
            <a:pPr marL="285750" indent="-285750">
              <a:buFont typeface="Wingdings" charset="2"/>
              <a:buChar char="q"/>
            </a:pPr>
            <a:endParaRPr lang="en-GB" sz="1600" dirty="0" smtClean="0"/>
          </a:p>
          <a:p>
            <a:pPr marL="285750" indent="-285750">
              <a:buFont typeface="Wingdings" charset="2"/>
              <a:buChar char="q"/>
            </a:pPr>
            <a:r>
              <a:rPr lang="en-GB" sz="1600" dirty="0" smtClean="0"/>
              <a:t>You can use as much complexity as needed in order to get a result as accurate as you need for your problem</a:t>
            </a:r>
            <a:endParaRPr lang="en-GB" sz="1600" dirty="0"/>
          </a:p>
        </p:txBody>
      </p:sp>
      <p:sp>
        <p:nvSpPr>
          <p:cNvPr id="10" name="Freeform 9"/>
          <p:cNvSpPr/>
          <p:nvPr/>
        </p:nvSpPr>
        <p:spPr>
          <a:xfrm>
            <a:off x="6376922" y="2228588"/>
            <a:ext cx="263567" cy="3031358"/>
          </a:xfrm>
          <a:custGeom>
            <a:avLst/>
            <a:gdLst>
              <a:gd name="connsiteX0" fmla="*/ 0 w 263567"/>
              <a:gd name="connsiteY0" fmla="*/ 3031358 h 3031358"/>
              <a:gd name="connsiteX1" fmla="*/ 0 w 263567"/>
              <a:gd name="connsiteY1" fmla="*/ 287559 h 3031358"/>
              <a:gd name="connsiteX2" fmla="*/ 59901 w 263567"/>
              <a:gd name="connsiteY2" fmla="*/ 155761 h 3031358"/>
              <a:gd name="connsiteX3" fmla="*/ 59901 w 263567"/>
              <a:gd name="connsiteY3" fmla="*/ 155761 h 3031358"/>
              <a:gd name="connsiteX4" fmla="*/ 167724 w 263567"/>
              <a:gd name="connsiteY4" fmla="*/ 35945 h 3031358"/>
              <a:gd name="connsiteX5" fmla="*/ 167724 w 263567"/>
              <a:gd name="connsiteY5" fmla="*/ 35945 h 3031358"/>
              <a:gd name="connsiteX6" fmla="*/ 263567 w 263567"/>
              <a:gd name="connsiteY6" fmla="*/ 0 h 3031358"/>
              <a:gd name="connsiteX7" fmla="*/ 263567 w 263567"/>
              <a:gd name="connsiteY7" fmla="*/ 3007395 h 3031358"/>
              <a:gd name="connsiteX8" fmla="*/ 0 w 263567"/>
              <a:gd name="connsiteY8" fmla="*/ 3031358 h 30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567" h="3031358">
                <a:moveTo>
                  <a:pt x="0" y="3031358"/>
                </a:moveTo>
                <a:lnTo>
                  <a:pt x="0" y="287559"/>
                </a:lnTo>
                <a:lnTo>
                  <a:pt x="59901" y="155761"/>
                </a:lnTo>
                <a:lnTo>
                  <a:pt x="59901" y="155761"/>
                </a:lnTo>
                <a:lnTo>
                  <a:pt x="167724" y="35945"/>
                </a:lnTo>
                <a:lnTo>
                  <a:pt x="167724" y="35945"/>
                </a:lnTo>
                <a:lnTo>
                  <a:pt x="263567" y="0"/>
                </a:lnTo>
                <a:lnTo>
                  <a:pt x="263567" y="3007395"/>
                </a:lnTo>
                <a:lnTo>
                  <a:pt x="0" y="3031358"/>
                </a:lnTo>
                <a:close/>
              </a:path>
            </a:pathLst>
          </a:cu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9349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025397" y="609613"/>
            <a:ext cx="4109259" cy="2733269"/>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extBox 1"/>
          <p:cNvSpPr txBox="1"/>
          <p:nvPr/>
        </p:nvSpPr>
        <p:spPr>
          <a:xfrm>
            <a:off x="890561" y="147948"/>
            <a:ext cx="7470745" cy="461665"/>
          </a:xfrm>
          <a:prstGeom prst="rect">
            <a:avLst/>
          </a:prstGeom>
          <a:noFill/>
        </p:spPr>
        <p:txBody>
          <a:bodyPr wrap="square" rtlCol="0">
            <a:spAutoFit/>
          </a:bodyPr>
          <a:lstStyle/>
          <a:p>
            <a:pPr algn="ctr"/>
            <a:r>
              <a:rPr lang="en-GB" sz="2400" b="1" dirty="0" smtClean="0"/>
              <a:t>Numerical integration of a function</a:t>
            </a:r>
          </a:p>
        </p:txBody>
      </p:sp>
      <p:sp>
        <p:nvSpPr>
          <p:cNvPr id="3" name="TextBox 2"/>
          <p:cNvSpPr txBox="1"/>
          <p:nvPr/>
        </p:nvSpPr>
        <p:spPr>
          <a:xfrm>
            <a:off x="265891" y="778890"/>
            <a:ext cx="3759506" cy="2062103"/>
          </a:xfrm>
          <a:prstGeom prst="rect">
            <a:avLst/>
          </a:prstGeom>
          <a:noFill/>
        </p:spPr>
        <p:txBody>
          <a:bodyPr wrap="square" rtlCol="0">
            <a:spAutoFit/>
          </a:bodyPr>
          <a:lstStyle/>
          <a:p>
            <a:pPr marL="285750" indent="-285750">
              <a:buFont typeface="Wingdings" charset="2"/>
              <a:buChar char="q"/>
            </a:pPr>
            <a:r>
              <a:rPr lang="en-GB" sz="1600" dirty="0" smtClean="0"/>
              <a:t>Adaptive algorithms:</a:t>
            </a:r>
          </a:p>
          <a:p>
            <a:pPr marL="285750" indent="-285750">
              <a:buFont typeface="Wingdings" charset="2"/>
              <a:buChar char="q"/>
            </a:pPr>
            <a:endParaRPr lang="en-GB" sz="1600" dirty="0"/>
          </a:p>
          <a:p>
            <a:pPr marL="285750" indent="-285750">
              <a:buFont typeface="Wingdings" charset="2"/>
              <a:buChar char="Ø"/>
            </a:pPr>
            <a:r>
              <a:rPr lang="en-GB" sz="1600" dirty="0" smtClean="0"/>
              <a:t>No need to have rectangles at same width. </a:t>
            </a:r>
          </a:p>
          <a:p>
            <a:pPr marL="285750" indent="-285750">
              <a:buFont typeface="Wingdings" charset="2"/>
              <a:buChar char="Ø"/>
            </a:pPr>
            <a:r>
              <a:rPr lang="en-GB" sz="1600" dirty="0" smtClean="0"/>
              <a:t>You can adjust width (based on derivative of function) </a:t>
            </a:r>
          </a:p>
          <a:p>
            <a:pPr marL="285750" indent="-285750">
              <a:buFont typeface="Wingdings" charset="2"/>
              <a:buChar char="Ø"/>
            </a:pPr>
            <a:endParaRPr lang="en-GB" sz="1600" dirty="0"/>
          </a:p>
          <a:p>
            <a:pPr marL="285750" indent="-285750">
              <a:buFont typeface="Wingdings" charset="2"/>
              <a:buChar char="Ø"/>
            </a:pPr>
            <a:r>
              <a:rPr lang="en-GB" sz="1600" dirty="0" smtClean="0"/>
              <a:t>Here is example:</a:t>
            </a:r>
            <a:endParaRPr lang="en-GB" sz="1600" dirty="0"/>
          </a:p>
        </p:txBody>
      </p:sp>
      <p:sp>
        <p:nvSpPr>
          <p:cNvPr id="25" name="TextBox 24"/>
          <p:cNvSpPr txBox="1"/>
          <p:nvPr/>
        </p:nvSpPr>
        <p:spPr>
          <a:xfrm>
            <a:off x="265891" y="3831759"/>
            <a:ext cx="6802514" cy="1569660"/>
          </a:xfrm>
          <a:prstGeom prst="rect">
            <a:avLst/>
          </a:prstGeom>
          <a:noFill/>
        </p:spPr>
        <p:txBody>
          <a:bodyPr wrap="square" rtlCol="0">
            <a:spAutoFit/>
          </a:bodyPr>
          <a:lstStyle/>
          <a:p>
            <a:pPr marL="285750" indent="-285750">
              <a:buFont typeface="Wingdings" charset="2"/>
              <a:buChar char="q"/>
            </a:pPr>
            <a:r>
              <a:rPr lang="en-GB" sz="1600" dirty="0" smtClean="0"/>
              <a:t>Errors</a:t>
            </a:r>
          </a:p>
          <a:p>
            <a:pPr marL="285750" indent="-285750">
              <a:buFont typeface="Wingdings" charset="2"/>
              <a:buChar char="q"/>
            </a:pPr>
            <a:endParaRPr lang="en-GB" sz="1600" dirty="0"/>
          </a:p>
          <a:p>
            <a:pPr marL="742950" lvl="1" indent="-285750">
              <a:buFont typeface="Wingdings" charset="2"/>
              <a:buChar char="§"/>
            </a:pPr>
            <a:r>
              <a:rPr lang="en-GB" sz="1600" dirty="0" smtClean="0"/>
              <a:t>In general numerical integration functions will estimate the size of the error they incur.</a:t>
            </a:r>
          </a:p>
          <a:p>
            <a:pPr marL="742950" lvl="1" indent="-285750">
              <a:buFont typeface="Wingdings" charset="2"/>
              <a:buChar char="§"/>
            </a:pPr>
            <a:endParaRPr lang="en-GB" sz="1600" dirty="0"/>
          </a:p>
          <a:p>
            <a:pPr marL="742950" lvl="1" indent="-285750">
              <a:buFont typeface="Wingdings" charset="2"/>
              <a:buChar char="§"/>
            </a:pPr>
            <a:r>
              <a:rPr lang="en-GB" sz="1600" dirty="0" smtClean="0"/>
              <a:t>You can control this by choosing the method and its parameters.</a:t>
            </a:r>
            <a:endParaRPr lang="en-GB" sz="1600" dirty="0"/>
          </a:p>
        </p:txBody>
      </p:sp>
      <p:sp>
        <p:nvSpPr>
          <p:cNvPr id="12" name="Freeform 11"/>
          <p:cNvSpPr/>
          <p:nvPr/>
        </p:nvSpPr>
        <p:spPr>
          <a:xfrm>
            <a:off x="4300945" y="922587"/>
            <a:ext cx="3222713" cy="2120753"/>
          </a:xfrm>
          <a:custGeom>
            <a:avLst/>
            <a:gdLst>
              <a:gd name="connsiteX0" fmla="*/ 0 w 3222713"/>
              <a:gd name="connsiteY0" fmla="*/ 0 h 2120753"/>
              <a:gd name="connsiteX1" fmla="*/ 0 w 3222713"/>
              <a:gd name="connsiteY1" fmla="*/ 2120753 h 2120753"/>
              <a:gd name="connsiteX2" fmla="*/ 3222713 w 3222713"/>
              <a:gd name="connsiteY2" fmla="*/ 2120753 h 2120753"/>
            </a:gdLst>
            <a:ahLst/>
            <a:cxnLst>
              <a:cxn ang="0">
                <a:pos x="connsiteX0" y="connsiteY0"/>
              </a:cxn>
              <a:cxn ang="0">
                <a:pos x="connsiteX1" y="connsiteY1"/>
              </a:cxn>
              <a:cxn ang="0">
                <a:pos x="connsiteX2" y="connsiteY2"/>
              </a:cxn>
            </a:cxnLst>
            <a:rect l="l" t="t" r="r" b="b"/>
            <a:pathLst>
              <a:path w="3222713" h="2120753">
                <a:moveTo>
                  <a:pt x="0" y="0"/>
                </a:moveTo>
                <a:lnTo>
                  <a:pt x="0" y="2120753"/>
                </a:lnTo>
                <a:lnTo>
                  <a:pt x="3222713" y="2120753"/>
                </a:ln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3" name="Freeform 12"/>
          <p:cNvSpPr/>
          <p:nvPr/>
        </p:nvSpPr>
        <p:spPr>
          <a:xfrm>
            <a:off x="4396787" y="910606"/>
            <a:ext cx="3354498" cy="2024900"/>
          </a:xfrm>
          <a:custGeom>
            <a:avLst/>
            <a:gdLst>
              <a:gd name="connsiteX0" fmla="*/ 0 w 3354498"/>
              <a:gd name="connsiteY0" fmla="*/ 2024900 h 2024900"/>
              <a:gd name="connsiteX1" fmla="*/ 311489 w 3354498"/>
              <a:gd name="connsiteY1" fmla="*/ 2000936 h 2024900"/>
              <a:gd name="connsiteX2" fmla="*/ 419313 w 3354498"/>
              <a:gd name="connsiteY2" fmla="*/ 1976973 h 2024900"/>
              <a:gd name="connsiteX3" fmla="*/ 527136 w 3354498"/>
              <a:gd name="connsiteY3" fmla="*/ 1953010 h 2024900"/>
              <a:gd name="connsiteX4" fmla="*/ 563077 w 3354498"/>
              <a:gd name="connsiteY4" fmla="*/ 1941028 h 2024900"/>
              <a:gd name="connsiteX5" fmla="*/ 634959 w 3354498"/>
              <a:gd name="connsiteY5" fmla="*/ 1893101 h 2024900"/>
              <a:gd name="connsiteX6" fmla="*/ 670900 w 3354498"/>
              <a:gd name="connsiteY6" fmla="*/ 1869138 h 2024900"/>
              <a:gd name="connsiteX7" fmla="*/ 730802 w 3354498"/>
              <a:gd name="connsiteY7" fmla="*/ 1797248 h 2024900"/>
              <a:gd name="connsiteX8" fmla="*/ 814664 w 3354498"/>
              <a:gd name="connsiteY8" fmla="*/ 1689413 h 2024900"/>
              <a:gd name="connsiteX9" fmla="*/ 862585 w 3354498"/>
              <a:gd name="connsiteY9" fmla="*/ 1629505 h 2024900"/>
              <a:gd name="connsiteX10" fmla="*/ 898526 w 3354498"/>
              <a:gd name="connsiteY10" fmla="*/ 1593560 h 2024900"/>
              <a:gd name="connsiteX11" fmla="*/ 958428 w 3354498"/>
              <a:gd name="connsiteY11" fmla="*/ 1437798 h 2024900"/>
              <a:gd name="connsiteX12" fmla="*/ 982389 w 3354498"/>
              <a:gd name="connsiteY12" fmla="*/ 1401853 h 2024900"/>
              <a:gd name="connsiteX13" fmla="*/ 1018330 w 3354498"/>
              <a:gd name="connsiteY13" fmla="*/ 1329964 h 2024900"/>
              <a:gd name="connsiteX14" fmla="*/ 1054271 w 3354498"/>
              <a:gd name="connsiteY14" fmla="*/ 1306000 h 2024900"/>
              <a:gd name="connsiteX15" fmla="*/ 1078232 w 3354498"/>
              <a:gd name="connsiteY15" fmla="*/ 1258074 h 2024900"/>
              <a:gd name="connsiteX16" fmla="*/ 1102192 w 3354498"/>
              <a:gd name="connsiteY16" fmla="*/ 1150239 h 2024900"/>
              <a:gd name="connsiteX17" fmla="*/ 1150114 w 3354498"/>
              <a:gd name="connsiteY17" fmla="*/ 1102312 h 2024900"/>
              <a:gd name="connsiteX18" fmla="*/ 1162094 w 3354498"/>
              <a:gd name="connsiteY18" fmla="*/ 1030422 h 2024900"/>
              <a:gd name="connsiteX19" fmla="*/ 1186055 w 3354498"/>
              <a:gd name="connsiteY19" fmla="*/ 994477 h 2024900"/>
              <a:gd name="connsiteX20" fmla="*/ 1198035 w 3354498"/>
              <a:gd name="connsiteY20" fmla="*/ 934569 h 2024900"/>
              <a:gd name="connsiteX21" fmla="*/ 1210015 w 3354498"/>
              <a:gd name="connsiteY21" fmla="*/ 898624 h 2024900"/>
              <a:gd name="connsiteX22" fmla="*/ 1233976 w 3354498"/>
              <a:gd name="connsiteY22" fmla="*/ 790789 h 2024900"/>
              <a:gd name="connsiteX23" fmla="*/ 1257937 w 3354498"/>
              <a:gd name="connsiteY23" fmla="*/ 754844 h 2024900"/>
              <a:gd name="connsiteX24" fmla="*/ 1281898 w 3354498"/>
              <a:gd name="connsiteY24" fmla="*/ 670973 h 2024900"/>
              <a:gd name="connsiteX25" fmla="*/ 1293878 w 3354498"/>
              <a:gd name="connsiteY25" fmla="*/ 623046 h 2024900"/>
              <a:gd name="connsiteX26" fmla="*/ 1317839 w 3354498"/>
              <a:gd name="connsiteY26" fmla="*/ 587101 h 2024900"/>
              <a:gd name="connsiteX27" fmla="*/ 1353780 w 3354498"/>
              <a:gd name="connsiteY27" fmla="*/ 467284 h 2024900"/>
              <a:gd name="connsiteX28" fmla="*/ 1377740 w 3354498"/>
              <a:gd name="connsiteY28" fmla="*/ 407376 h 2024900"/>
              <a:gd name="connsiteX29" fmla="*/ 1401701 w 3354498"/>
              <a:gd name="connsiteY29" fmla="*/ 371431 h 2024900"/>
              <a:gd name="connsiteX30" fmla="*/ 1461603 w 3354498"/>
              <a:gd name="connsiteY30" fmla="*/ 287560 h 2024900"/>
              <a:gd name="connsiteX31" fmla="*/ 1497544 w 3354498"/>
              <a:gd name="connsiteY31" fmla="*/ 215670 h 2024900"/>
              <a:gd name="connsiteX32" fmla="*/ 1641308 w 3354498"/>
              <a:gd name="connsiteY32" fmla="*/ 179725 h 2024900"/>
              <a:gd name="connsiteX33" fmla="*/ 1773092 w 3354498"/>
              <a:gd name="connsiteY33" fmla="*/ 143780 h 2024900"/>
              <a:gd name="connsiteX34" fmla="*/ 1856954 w 3354498"/>
              <a:gd name="connsiteY34" fmla="*/ 119816 h 2024900"/>
              <a:gd name="connsiteX35" fmla="*/ 1952797 w 3354498"/>
              <a:gd name="connsiteY35" fmla="*/ 95853 h 2024900"/>
              <a:gd name="connsiteX36" fmla="*/ 2336168 w 3354498"/>
              <a:gd name="connsiteY36" fmla="*/ 47926 h 2024900"/>
              <a:gd name="connsiteX37" fmla="*/ 2455972 w 3354498"/>
              <a:gd name="connsiteY37" fmla="*/ 23963 h 2024900"/>
              <a:gd name="connsiteX38" fmla="*/ 2623696 w 3354498"/>
              <a:gd name="connsiteY38" fmla="*/ 0 h 2024900"/>
              <a:gd name="connsiteX39" fmla="*/ 3186773 w 3354498"/>
              <a:gd name="connsiteY39" fmla="*/ 11981 h 2024900"/>
              <a:gd name="connsiteX40" fmla="*/ 3306576 w 3354498"/>
              <a:gd name="connsiteY40" fmla="*/ 47926 h 2024900"/>
              <a:gd name="connsiteX41" fmla="*/ 3354498 w 3354498"/>
              <a:gd name="connsiteY41" fmla="*/ 59908 h 202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54498" h="2024900">
                <a:moveTo>
                  <a:pt x="0" y="2024900"/>
                </a:moveTo>
                <a:cubicBezTo>
                  <a:pt x="115160" y="2018125"/>
                  <a:pt x="202335" y="2016531"/>
                  <a:pt x="311489" y="2000936"/>
                </a:cubicBezTo>
                <a:cubicBezTo>
                  <a:pt x="362085" y="1993707"/>
                  <a:pt x="372217" y="1987440"/>
                  <a:pt x="419313" y="1976973"/>
                </a:cubicBezTo>
                <a:cubicBezTo>
                  <a:pt x="474878" y="1964623"/>
                  <a:pt x="476022" y="1967615"/>
                  <a:pt x="527136" y="1953010"/>
                </a:cubicBezTo>
                <a:cubicBezTo>
                  <a:pt x="539279" y="1949540"/>
                  <a:pt x="552038" y="1947162"/>
                  <a:pt x="563077" y="1941028"/>
                </a:cubicBezTo>
                <a:cubicBezTo>
                  <a:pt x="588250" y="1927041"/>
                  <a:pt x="610998" y="1909077"/>
                  <a:pt x="634959" y="1893101"/>
                </a:cubicBezTo>
                <a:cubicBezTo>
                  <a:pt x="646939" y="1885113"/>
                  <a:pt x="660719" y="1879320"/>
                  <a:pt x="670900" y="1869138"/>
                </a:cubicBezTo>
                <a:cubicBezTo>
                  <a:pt x="736646" y="1803384"/>
                  <a:pt x="680766" y="1863971"/>
                  <a:pt x="730802" y="1797248"/>
                </a:cubicBezTo>
                <a:cubicBezTo>
                  <a:pt x="758121" y="1760818"/>
                  <a:pt x="786533" y="1725220"/>
                  <a:pt x="814664" y="1689413"/>
                </a:cubicBezTo>
                <a:cubicBezTo>
                  <a:pt x="830462" y="1669304"/>
                  <a:pt x="844504" y="1647588"/>
                  <a:pt x="862585" y="1629505"/>
                </a:cubicBezTo>
                <a:lnTo>
                  <a:pt x="898526" y="1593560"/>
                </a:lnTo>
                <a:cubicBezTo>
                  <a:pt x="922757" y="1520861"/>
                  <a:pt x="925708" y="1495064"/>
                  <a:pt x="958428" y="1437798"/>
                </a:cubicBezTo>
                <a:cubicBezTo>
                  <a:pt x="965572" y="1425295"/>
                  <a:pt x="974402" y="1413835"/>
                  <a:pt x="982389" y="1401853"/>
                </a:cubicBezTo>
                <a:cubicBezTo>
                  <a:pt x="992133" y="1372618"/>
                  <a:pt x="995105" y="1353192"/>
                  <a:pt x="1018330" y="1329964"/>
                </a:cubicBezTo>
                <a:cubicBezTo>
                  <a:pt x="1028511" y="1319782"/>
                  <a:pt x="1042291" y="1313988"/>
                  <a:pt x="1054271" y="1306000"/>
                </a:cubicBezTo>
                <a:cubicBezTo>
                  <a:pt x="1062258" y="1290025"/>
                  <a:pt x="1072585" y="1275018"/>
                  <a:pt x="1078232" y="1258074"/>
                </a:cubicBezTo>
                <a:cubicBezTo>
                  <a:pt x="1079300" y="1254870"/>
                  <a:pt x="1096708" y="1159015"/>
                  <a:pt x="1102192" y="1150239"/>
                </a:cubicBezTo>
                <a:cubicBezTo>
                  <a:pt x="1114165" y="1131081"/>
                  <a:pt x="1134140" y="1118288"/>
                  <a:pt x="1150114" y="1102312"/>
                </a:cubicBezTo>
                <a:cubicBezTo>
                  <a:pt x="1154107" y="1078349"/>
                  <a:pt x="1154412" y="1053469"/>
                  <a:pt x="1162094" y="1030422"/>
                </a:cubicBezTo>
                <a:cubicBezTo>
                  <a:pt x="1166647" y="1016761"/>
                  <a:pt x="1180999" y="1007960"/>
                  <a:pt x="1186055" y="994477"/>
                </a:cubicBezTo>
                <a:cubicBezTo>
                  <a:pt x="1193205" y="975409"/>
                  <a:pt x="1193096" y="954326"/>
                  <a:pt x="1198035" y="934569"/>
                </a:cubicBezTo>
                <a:cubicBezTo>
                  <a:pt x="1201098" y="922316"/>
                  <a:pt x="1206952" y="910877"/>
                  <a:pt x="1210015" y="898624"/>
                </a:cubicBezTo>
                <a:cubicBezTo>
                  <a:pt x="1213424" y="884986"/>
                  <a:pt x="1226600" y="808002"/>
                  <a:pt x="1233976" y="790789"/>
                </a:cubicBezTo>
                <a:cubicBezTo>
                  <a:pt x="1239648" y="777553"/>
                  <a:pt x="1249950" y="766826"/>
                  <a:pt x="1257937" y="754844"/>
                </a:cubicBezTo>
                <a:cubicBezTo>
                  <a:pt x="1295389" y="605013"/>
                  <a:pt x="1247523" y="791297"/>
                  <a:pt x="1281898" y="670973"/>
                </a:cubicBezTo>
                <a:cubicBezTo>
                  <a:pt x="1286422" y="655139"/>
                  <a:pt x="1287392" y="638182"/>
                  <a:pt x="1293878" y="623046"/>
                </a:cubicBezTo>
                <a:cubicBezTo>
                  <a:pt x="1299550" y="609810"/>
                  <a:pt x="1309852" y="599083"/>
                  <a:pt x="1317839" y="587101"/>
                </a:cubicBezTo>
                <a:cubicBezTo>
                  <a:pt x="1332143" y="529878"/>
                  <a:pt x="1330444" y="531466"/>
                  <a:pt x="1353780" y="467284"/>
                </a:cubicBezTo>
                <a:cubicBezTo>
                  <a:pt x="1361129" y="447071"/>
                  <a:pt x="1368123" y="426613"/>
                  <a:pt x="1377740" y="407376"/>
                </a:cubicBezTo>
                <a:cubicBezTo>
                  <a:pt x="1384179" y="394496"/>
                  <a:pt x="1393332" y="383149"/>
                  <a:pt x="1401701" y="371431"/>
                </a:cubicBezTo>
                <a:cubicBezTo>
                  <a:pt x="1476002" y="267400"/>
                  <a:pt x="1405134" y="372272"/>
                  <a:pt x="1461603" y="287560"/>
                </a:cubicBezTo>
                <a:cubicBezTo>
                  <a:pt x="1468130" y="267975"/>
                  <a:pt x="1477986" y="227895"/>
                  <a:pt x="1497544" y="215670"/>
                </a:cubicBezTo>
                <a:cubicBezTo>
                  <a:pt x="1532065" y="194092"/>
                  <a:pt x="1602607" y="186175"/>
                  <a:pt x="1641308" y="179725"/>
                </a:cubicBezTo>
                <a:cubicBezTo>
                  <a:pt x="1795527" y="128311"/>
                  <a:pt x="1637615" y="177653"/>
                  <a:pt x="1773092" y="143780"/>
                </a:cubicBezTo>
                <a:cubicBezTo>
                  <a:pt x="1801297" y="136728"/>
                  <a:pt x="1828863" y="127308"/>
                  <a:pt x="1856954" y="119816"/>
                </a:cubicBezTo>
                <a:cubicBezTo>
                  <a:pt x="1888773" y="111330"/>
                  <a:pt x="1952797" y="95853"/>
                  <a:pt x="1952797" y="95853"/>
                </a:cubicBezTo>
                <a:cubicBezTo>
                  <a:pt x="2073122" y="-24485"/>
                  <a:pt x="1955052" y="77246"/>
                  <a:pt x="2336168" y="47926"/>
                </a:cubicBezTo>
                <a:cubicBezTo>
                  <a:pt x="2376774" y="44802"/>
                  <a:pt x="2416037" y="31951"/>
                  <a:pt x="2455972" y="23963"/>
                </a:cubicBezTo>
                <a:cubicBezTo>
                  <a:pt x="2551341" y="4887"/>
                  <a:pt x="2495620" y="14231"/>
                  <a:pt x="2623696" y="0"/>
                </a:cubicBezTo>
                <a:lnTo>
                  <a:pt x="3186773" y="11981"/>
                </a:lnTo>
                <a:cubicBezTo>
                  <a:pt x="3207290" y="12786"/>
                  <a:pt x="3298696" y="45299"/>
                  <a:pt x="3306576" y="47926"/>
                </a:cubicBezTo>
                <a:cubicBezTo>
                  <a:pt x="3346307" y="61171"/>
                  <a:pt x="3329888" y="59908"/>
                  <a:pt x="3354498" y="59908"/>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Rectangle 15"/>
          <p:cNvSpPr/>
          <p:nvPr/>
        </p:nvSpPr>
        <p:spPr>
          <a:xfrm>
            <a:off x="5585563" y="1628301"/>
            <a:ext cx="82800" cy="14150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5864261" y="1102313"/>
            <a:ext cx="155744" cy="19410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17"/>
          <p:cNvSpPr/>
          <p:nvPr/>
        </p:nvSpPr>
        <p:spPr>
          <a:xfrm>
            <a:off x="6020005" y="1006460"/>
            <a:ext cx="497304" cy="20368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p:cNvSpPr/>
          <p:nvPr/>
        </p:nvSpPr>
        <p:spPr>
          <a:xfrm>
            <a:off x="6536679" y="1006461"/>
            <a:ext cx="1214606" cy="20368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4985223" y="2743799"/>
            <a:ext cx="139796" cy="29954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20"/>
          <p:cNvSpPr/>
          <p:nvPr/>
        </p:nvSpPr>
        <p:spPr>
          <a:xfrm>
            <a:off x="5125019" y="2612001"/>
            <a:ext cx="155744" cy="431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p:cNvSpPr/>
          <p:nvPr/>
        </p:nvSpPr>
        <p:spPr>
          <a:xfrm>
            <a:off x="5280763" y="2420294"/>
            <a:ext cx="152400" cy="6230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p:cNvSpPr/>
          <p:nvPr/>
        </p:nvSpPr>
        <p:spPr>
          <a:xfrm>
            <a:off x="5433163" y="2096790"/>
            <a:ext cx="152400" cy="9465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p:cNvSpPr/>
          <p:nvPr/>
        </p:nvSpPr>
        <p:spPr>
          <a:xfrm>
            <a:off x="5668363" y="1485725"/>
            <a:ext cx="82800" cy="15576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25"/>
          <p:cNvSpPr/>
          <p:nvPr/>
        </p:nvSpPr>
        <p:spPr>
          <a:xfrm>
            <a:off x="5779363" y="1234111"/>
            <a:ext cx="82800" cy="18092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p:cNvSpPr txBox="1"/>
          <p:nvPr/>
        </p:nvSpPr>
        <p:spPr>
          <a:xfrm>
            <a:off x="265891" y="5842531"/>
            <a:ext cx="8649836" cy="369332"/>
          </a:xfrm>
          <a:prstGeom prst="rect">
            <a:avLst/>
          </a:prstGeom>
          <a:noFill/>
        </p:spPr>
        <p:txBody>
          <a:bodyPr wrap="none" rtlCol="0">
            <a:spAutoFit/>
          </a:bodyPr>
          <a:lstStyle/>
          <a:p>
            <a:r>
              <a:rPr lang="en-GB" b="1" dirty="0" smtClean="0">
                <a:solidFill>
                  <a:srgbClr val="FF0000"/>
                </a:solidFill>
              </a:rPr>
              <a:t>There are several algorithms for this type of integration in the ‘Numerical Recipes’ book</a:t>
            </a:r>
            <a:endParaRPr lang="en-GB" b="1" dirty="0">
              <a:solidFill>
                <a:srgbClr val="FF0000"/>
              </a:solidFill>
            </a:endParaRPr>
          </a:p>
        </p:txBody>
      </p:sp>
    </p:spTree>
    <p:extLst>
      <p:ext uri="{BB962C8B-B14F-4D97-AF65-F5344CB8AC3E}">
        <p14:creationId xmlns:p14="http://schemas.microsoft.com/office/powerpoint/2010/main" val="17461188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147948"/>
            <a:ext cx="7470745" cy="461665"/>
          </a:xfrm>
          <a:prstGeom prst="rect">
            <a:avLst/>
          </a:prstGeom>
          <a:noFill/>
        </p:spPr>
        <p:txBody>
          <a:bodyPr wrap="square" rtlCol="0">
            <a:spAutoFit/>
          </a:bodyPr>
          <a:lstStyle/>
          <a:p>
            <a:pPr algn="ctr"/>
            <a:r>
              <a:rPr lang="en-GB" sz="2400" b="1" dirty="0" smtClean="0"/>
              <a:t>Numerical integration of a function : by Monte Carlo </a:t>
            </a:r>
          </a:p>
        </p:txBody>
      </p:sp>
      <p:sp>
        <p:nvSpPr>
          <p:cNvPr id="3" name="TextBox 2"/>
          <p:cNvSpPr txBox="1"/>
          <p:nvPr/>
        </p:nvSpPr>
        <p:spPr>
          <a:xfrm>
            <a:off x="265891" y="778890"/>
            <a:ext cx="8359456" cy="4770537"/>
          </a:xfrm>
          <a:prstGeom prst="rect">
            <a:avLst/>
          </a:prstGeom>
          <a:noFill/>
        </p:spPr>
        <p:txBody>
          <a:bodyPr wrap="square" rtlCol="0">
            <a:spAutoFit/>
          </a:bodyPr>
          <a:lstStyle/>
          <a:p>
            <a:pPr marL="285750" indent="-285750">
              <a:buFont typeface="Wingdings" charset="2"/>
              <a:buChar char="q"/>
            </a:pPr>
            <a:r>
              <a:rPr lang="en-GB" sz="1600" dirty="0" smtClean="0"/>
              <a:t>Sometimes it is impossible to do an integration by filling the curve with boxes.</a:t>
            </a:r>
          </a:p>
          <a:p>
            <a:pPr marL="285750" indent="-285750">
              <a:buFont typeface="Wingdings" charset="2"/>
              <a:buChar char="q"/>
            </a:pPr>
            <a:endParaRPr lang="en-GB" sz="1600" dirty="0"/>
          </a:p>
          <a:p>
            <a:pPr marL="285750" indent="-285750">
              <a:buFont typeface="Wingdings" charset="2"/>
              <a:buChar char="q"/>
            </a:pPr>
            <a:r>
              <a:rPr lang="en-GB" sz="1600" dirty="0" smtClean="0"/>
              <a:t>This is particularly so in multiple dimensions (we only looked at a 1-D curve)</a:t>
            </a:r>
          </a:p>
          <a:p>
            <a:pPr marL="285750" indent="-285750">
              <a:buFont typeface="Wingdings" charset="2"/>
              <a:buChar char="q"/>
            </a:pPr>
            <a:endParaRPr lang="en-GB" sz="1600" dirty="0"/>
          </a:p>
          <a:p>
            <a:pPr marL="285750" indent="-285750">
              <a:buFont typeface="Wingdings" charset="2"/>
              <a:buChar char="q"/>
            </a:pPr>
            <a:r>
              <a:rPr lang="en-GB" sz="1600" dirty="0" smtClean="0"/>
              <a:t>In such cases one can use a “Monte Carlo” integration method</a:t>
            </a:r>
          </a:p>
          <a:p>
            <a:endParaRPr lang="en-GB" sz="1600" dirty="0"/>
          </a:p>
          <a:p>
            <a:pPr marL="285750" indent="-285750">
              <a:buFont typeface="Wingdings" charset="2"/>
              <a:buChar char="q"/>
            </a:pPr>
            <a:r>
              <a:rPr lang="en-GB" sz="1600" dirty="0" smtClean="0"/>
              <a:t>A prescription is (see next slide for picture)</a:t>
            </a:r>
          </a:p>
          <a:p>
            <a:endParaRPr lang="en-GB" sz="1600" dirty="0" smtClean="0"/>
          </a:p>
          <a:p>
            <a:pPr marL="342900" indent="-342900">
              <a:buFont typeface="+mj-lt"/>
              <a:buAutoNum type="arabicPeriod"/>
            </a:pPr>
            <a:r>
              <a:rPr lang="en-GB" sz="1600" dirty="0"/>
              <a:t>Y</a:t>
            </a:r>
            <a:r>
              <a:rPr lang="en-GB" sz="1600" dirty="0" smtClean="0"/>
              <a:t>ou define an area which includes that of the unknown area, and for which the area is easily calculable, call this A.  This is often a simple “box”, but can be anything.</a:t>
            </a:r>
          </a:p>
          <a:p>
            <a:pPr marL="342900" indent="-342900">
              <a:buFont typeface="+mj-lt"/>
              <a:buAutoNum type="arabicPeriod"/>
            </a:pPr>
            <a:endParaRPr lang="en-GB" sz="1600" dirty="0" smtClean="0"/>
          </a:p>
          <a:p>
            <a:pPr marL="342900" indent="-342900">
              <a:buFont typeface="+mj-lt"/>
              <a:buAutoNum type="arabicPeriod"/>
            </a:pPr>
            <a:r>
              <a:rPr lang="en-GB" sz="1600" dirty="0" smtClean="0"/>
              <a:t>You then generate random numbers to uniformly sample this area, and count the ratio of those falling within the unknown area to the total, call this ratio F</a:t>
            </a:r>
          </a:p>
          <a:p>
            <a:pPr marL="342900" indent="-342900">
              <a:buFont typeface="+mj-lt"/>
              <a:buAutoNum type="arabicPeriod"/>
            </a:pPr>
            <a:endParaRPr lang="en-GB" sz="1600" dirty="0" smtClean="0"/>
          </a:p>
          <a:p>
            <a:pPr marL="342900" indent="-342900">
              <a:buFont typeface="+mj-lt"/>
              <a:buAutoNum type="arabicPeriod"/>
            </a:pPr>
            <a:r>
              <a:rPr lang="en-GB" sz="1600" dirty="0" smtClean="0"/>
              <a:t>The unknown area if then given by A*F</a:t>
            </a:r>
          </a:p>
          <a:p>
            <a:pPr marL="342900" indent="-342900">
              <a:buFont typeface="+mj-lt"/>
              <a:buAutoNum type="arabicPeriod"/>
            </a:pPr>
            <a:endParaRPr lang="en-GB" sz="1600" dirty="0"/>
          </a:p>
          <a:p>
            <a:endParaRPr lang="en-GB" sz="1600" dirty="0"/>
          </a:p>
          <a:p>
            <a:endParaRPr lang="en-GB" sz="1600" dirty="0" smtClean="0"/>
          </a:p>
          <a:p>
            <a:endParaRPr lang="en-GB" sz="1600" dirty="0" smtClean="0"/>
          </a:p>
        </p:txBody>
      </p:sp>
    </p:spTree>
    <p:extLst>
      <p:ext uri="{BB962C8B-B14F-4D97-AF65-F5344CB8AC3E}">
        <p14:creationId xmlns:p14="http://schemas.microsoft.com/office/powerpoint/2010/main" val="31841351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147948"/>
            <a:ext cx="7470745" cy="461665"/>
          </a:xfrm>
          <a:prstGeom prst="rect">
            <a:avLst/>
          </a:prstGeom>
          <a:noFill/>
        </p:spPr>
        <p:txBody>
          <a:bodyPr wrap="square" rtlCol="0">
            <a:spAutoFit/>
          </a:bodyPr>
          <a:lstStyle/>
          <a:p>
            <a:pPr algn="ctr"/>
            <a:r>
              <a:rPr lang="en-GB" sz="2400" b="1" dirty="0" smtClean="0"/>
              <a:t>Numerical integration of a function</a:t>
            </a:r>
          </a:p>
        </p:txBody>
      </p:sp>
      <p:grpSp>
        <p:nvGrpSpPr>
          <p:cNvPr id="10" name="Group 9"/>
          <p:cNvGrpSpPr/>
          <p:nvPr/>
        </p:nvGrpSpPr>
        <p:grpSpPr>
          <a:xfrm>
            <a:off x="3113314" y="1695953"/>
            <a:ext cx="6038371" cy="3959944"/>
            <a:chOff x="2057238" y="1162556"/>
            <a:chExt cx="7095793" cy="4488089"/>
          </a:xfrm>
        </p:grpSpPr>
        <p:sp>
          <p:nvSpPr>
            <p:cNvPr id="4" name="TextBox 3"/>
            <p:cNvSpPr txBox="1"/>
            <p:nvPr/>
          </p:nvSpPr>
          <p:spPr>
            <a:xfrm>
              <a:off x="3243935" y="5205276"/>
              <a:ext cx="2353116" cy="369332"/>
            </a:xfrm>
            <a:prstGeom prst="rect">
              <a:avLst/>
            </a:prstGeom>
            <a:noFill/>
          </p:spPr>
          <p:txBody>
            <a:bodyPr wrap="none" rtlCol="0">
              <a:spAutoFit/>
            </a:bodyPr>
            <a:lstStyle/>
            <a:p>
              <a:r>
                <a:rPr lang="en-GB" dirty="0" smtClean="0"/>
                <a:t>PICTURE OF SAMPLING</a:t>
              </a:r>
              <a:endParaRPr lang="en-GB" dirty="0"/>
            </a:p>
          </p:txBody>
        </p:sp>
        <p:pic>
          <p:nvPicPr>
            <p:cNvPr id="5" name="Picture 4"/>
            <p:cNvPicPr>
              <a:picLocks noChangeAspect="1"/>
            </p:cNvPicPr>
            <p:nvPr/>
          </p:nvPicPr>
          <p:blipFill>
            <a:blip r:embed="rId2"/>
            <a:stretch>
              <a:fillRect/>
            </a:stretch>
          </p:blipFill>
          <p:spPr>
            <a:xfrm>
              <a:off x="2057238" y="1162556"/>
              <a:ext cx="7095793" cy="4488089"/>
            </a:xfrm>
            <a:prstGeom prst="rect">
              <a:avLst/>
            </a:prstGeom>
          </p:spPr>
        </p:pic>
        <p:sp>
          <p:nvSpPr>
            <p:cNvPr id="6" name="Rectangle 5"/>
            <p:cNvSpPr/>
            <p:nvPr/>
          </p:nvSpPr>
          <p:spPr>
            <a:xfrm>
              <a:off x="2489532" y="1420957"/>
              <a:ext cx="414922" cy="38094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3017614" y="1735328"/>
              <a:ext cx="755210" cy="369332"/>
            </a:xfrm>
            <a:prstGeom prst="rect">
              <a:avLst/>
            </a:prstGeom>
            <a:noFill/>
          </p:spPr>
          <p:txBody>
            <a:bodyPr wrap="none" rtlCol="0">
              <a:spAutoFit/>
            </a:bodyPr>
            <a:lstStyle/>
            <a:p>
              <a:r>
                <a:rPr lang="en-GB" dirty="0" smtClean="0"/>
                <a:t>1.0 </a:t>
              </a:r>
              <a:r>
                <a:rPr lang="en-GB" dirty="0" smtClean="0">
                  <a:sym typeface="Wingdings"/>
                </a:rPr>
                <a:t></a:t>
              </a:r>
              <a:endParaRPr lang="en-GB" dirty="0"/>
            </a:p>
          </p:txBody>
        </p:sp>
      </p:grpSp>
      <p:sp>
        <p:nvSpPr>
          <p:cNvPr id="11" name="TextBox 10"/>
          <p:cNvSpPr txBox="1"/>
          <p:nvPr/>
        </p:nvSpPr>
        <p:spPr>
          <a:xfrm>
            <a:off x="226321" y="3151665"/>
            <a:ext cx="2698175" cy="338554"/>
          </a:xfrm>
          <a:prstGeom prst="rect">
            <a:avLst/>
          </a:prstGeom>
          <a:noFill/>
        </p:spPr>
        <p:txBody>
          <a:bodyPr wrap="none" rtlCol="0">
            <a:spAutoFit/>
          </a:bodyPr>
          <a:lstStyle/>
          <a:p>
            <a:r>
              <a:rPr lang="en-GB" sz="1600" dirty="0" smtClean="0"/>
              <a:t>Area of “box” is   8*1 = 8 units</a:t>
            </a:r>
            <a:endParaRPr lang="en-GB" sz="1600" dirty="0"/>
          </a:p>
        </p:txBody>
      </p:sp>
      <p:sp>
        <p:nvSpPr>
          <p:cNvPr id="12" name="Rectangle 11"/>
          <p:cNvSpPr/>
          <p:nvPr/>
        </p:nvSpPr>
        <p:spPr>
          <a:xfrm>
            <a:off x="226321" y="719665"/>
            <a:ext cx="2056773" cy="1815882"/>
          </a:xfrm>
          <a:prstGeom prst="rect">
            <a:avLst/>
          </a:prstGeom>
        </p:spPr>
        <p:txBody>
          <a:bodyPr wrap="none">
            <a:spAutoFit/>
          </a:bodyPr>
          <a:lstStyle/>
          <a:p>
            <a:r>
              <a:rPr lang="en-GB" sz="1600" dirty="0" smtClean="0"/>
              <a:t>Formula:</a:t>
            </a:r>
          </a:p>
          <a:p>
            <a:endParaRPr lang="en-GB" sz="1600" dirty="0"/>
          </a:p>
          <a:p>
            <a:r>
              <a:rPr lang="en-GB" sz="1600" dirty="0" smtClean="0"/>
              <a:t>y = </a:t>
            </a:r>
            <a:r>
              <a:rPr lang="en-GB" sz="1600" dirty="0" err="1" smtClean="0"/>
              <a:t>exp</a:t>
            </a:r>
            <a:r>
              <a:rPr lang="en-GB" sz="1600" dirty="0" smtClean="0"/>
              <a:t>( - (x-μ)</a:t>
            </a:r>
            <a:r>
              <a:rPr lang="en-GB" sz="1600" baseline="30000" dirty="0" smtClean="0"/>
              <a:t>2</a:t>
            </a:r>
            <a:r>
              <a:rPr lang="en-GB" sz="1600" dirty="0" smtClean="0"/>
              <a:t> / 2 σ</a:t>
            </a:r>
            <a:r>
              <a:rPr lang="en-GB" sz="1600" baseline="30000" dirty="0" smtClean="0"/>
              <a:t>2</a:t>
            </a:r>
            <a:r>
              <a:rPr lang="en-GB" sz="1600" dirty="0" smtClean="0"/>
              <a:t> )</a:t>
            </a:r>
          </a:p>
          <a:p>
            <a:endParaRPr lang="en-GB" sz="1600" dirty="0"/>
          </a:p>
          <a:p>
            <a:r>
              <a:rPr lang="en-GB" sz="1600" dirty="0" smtClean="0"/>
              <a:t>where</a:t>
            </a:r>
          </a:p>
          <a:p>
            <a:pPr lvl="1"/>
            <a:r>
              <a:rPr lang="en-GB" sz="1600" dirty="0" smtClean="0"/>
              <a:t>μ=0</a:t>
            </a:r>
          </a:p>
          <a:p>
            <a:pPr lvl="1"/>
            <a:r>
              <a:rPr lang="en-GB" sz="1600" dirty="0" err="1" smtClean="0"/>
              <a:t>σ</a:t>
            </a:r>
            <a:r>
              <a:rPr lang="en-GB" sz="1600" dirty="0" smtClean="0"/>
              <a:t>=1</a:t>
            </a:r>
          </a:p>
        </p:txBody>
      </p:sp>
      <p:grpSp>
        <p:nvGrpSpPr>
          <p:cNvPr id="22" name="Group 21"/>
          <p:cNvGrpSpPr/>
          <p:nvPr/>
        </p:nvGrpSpPr>
        <p:grpSpPr>
          <a:xfrm>
            <a:off x="5532293" y="4281450"/>
            <a:ext cx="457200" cy="579665"/>
            <a:chOff x="8361306" y="911675"/>
            <a:chExt cx="457200" cy="579665"/>
          </a:xfrm>
          <a:solidFill>
            <a:srgbClr val="FF6600"/>
          </a:solidFill>
        </p:grpSpPr>
        <p:sp>
          <p:nvSpPr>
            <p:cNvPr id="14" name="Oval 13"/>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Oval 14"/>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Oval 15"/>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Oval 17"/>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Oval 18"/>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Oval 19"/>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3" name="Group 22"/>
          <p:cNvGrpSpPr/>
          <p:nvPr/>
        </p:nvGrpSpPr>
        <p:grpSpPr>
          <a:xfrm>
            <a:off x="6121045" y="4222471"/>
            <a:ext cx="457200" cy="579665"/>
            <a:chOff x="8361306" y="911675"/>
            <a:chExt cx="457200" cy="579665"/>
          </a:xfrm>
          <a:solidFill>
            <a:srgbClr val="FF6600"/>
          </a:solidFill>
        </p:grpSpPr>
        <p:sp>
          <p:nvSpPr>
            <p:cNvPr id="24" name="Oval 23"/>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Oval 24"/>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Oval 25"/>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Oval 26"/>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Oval 27"/>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Oval 28"/>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Oval 29"/>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1" name="Group 30"/>
          <p:cNvGrpSpPr/>
          <p:nvPr/>
        </p:nvGrpSpPr>
        <p:grpSpPr>
          <a:xfrm>
            <a:off x="6555385" y="3774842"/>
            <a:ext cx="457200" cy="579665"/>
            <a:chOff x="8361306" y="911675"/>
            <a:chExt cx="457200" cy="579665"/>
          </a:xfrm>
          <a:solidFill>
            <a:srgbClr val="FF6600"/>
          </a:solidFill>
        </p:grpSpPr>
        <p:sp>
          <p:nvSpPr>
            <p:cNvPr id="32" name="Oval 31"/>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Oval 33"/>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Oval 34"/>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Oval 35"/>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Oval 36"/>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Oval 37"/>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9" name="Group 38"/>
          <p:cNvGrpSpPr/>
          <p:nvPr/>
        </p:nvGrpSpPr>
        <p:grpSpPr>
          <a:xfrm>
            <a:off x="6177033" y="2965879"/>
            <a:ext cx="457200" cy="579665"/>
            <a:chOff x="8361306" y="911675"/>
            <a:chExt cx="457200" cy="579665"/>
          </a:xfrm>
          <a:solidFill>
            <a:srgbClr val="FF6600"/>
          </a:solidFill>
        </p:grpSpPr>
        <p:sp>
          <p:nvSpPr>
            <p:cNvPr id="40" name="Oval 39"/>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1" name="Oval 40"/>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2" name="Oval 41"/>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3" name="Oval 42"/>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4" name="Oval 43"/>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5" name="Oval 44"/>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6" name="Oval 45"/>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47" name="Group 46"/>
          <p:cNvGrpSpPr/>
          <p:nvPr/>
        </p:nvGrpSpPr>
        <p:grpSpPr>
          <a:xfrm>
            <a:off x="6117973" y="3636238"/>
            <a:ext cx="457200" cy="579665"/>
            <a:chOff x="8361306" y="911675"/>
            <a:chExt cx="457200" cy="579665"/>
          </a:xfrm>
          <a:solidFill>
            <a:srgbClr val="FF6600"/>
          </a:solidFill>
        </p:grpSpPr>
        <p:sp>
          <p:nvSpPr>
            <p:cNvPr id="48" name="Oval 47"/>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Oval 48"/>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0" name="Oval 49"/>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1" name="Oval 50"/>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Oval 51"/>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3" name="Oval 52"/>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4" name="Oval 53"/>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55" name="Group 54"/>
          <p:cNvGrpSpPr/>
          <p:nvPr/>
        </p:nvGrpSpPr>
        <p:grpSpPr>
          <a:xfrm>
            <a:off x="6696641" y="4251516"/>
            <a:ext cx="457200" cy="579665"/>
            <a:chOff x="8361306" y="911675"/>
            <a:chExt cx="457200" cy="579665"/>
          </a:xfrm>
          <a:solidFill>
            <a:srgbClr val="FF6600"/>
          </a:solidFill>
        </p:grpSpPr>
        <p:sp>
          <p:nvSpPr>
            <p:cNvPr id="56" name="Oval 55"/>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7" name="Oval 56"/>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8" name="Oval 57"/>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9" name="Oval 58"/>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0" name="Oval 59"/>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1" name="Oval 60"/>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2" name="Oval 61"/>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63" name="Group 62"/>
          <p:cNvGrpSpPr/>
          <p:nvPr/>
        </p:nvGrpSpPr>
        <p:grpSpPr>
          <a:xfrm>
            <a:off x="5057163" y="4342874"/>
            <a:ext cx="411481" cy="579665"/>
            <a:chOff x="8407025" y="911675"/>
            <a:chExt cx="411481" cy="579665"/>
          </a:xfrm>
          <a:solidFill>
            <a:srgbClr val="FF6600"/>
          </a:solidFill>
        </p:grpSpPr>
        <p:sp>
          <p:nvSpPr>
            <p:cNvPr id="65" name="Oval 64"/>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6" name="Oval 65"/>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7" name="Oval 66"/>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8" name="Oval 67"/>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9" name="Oval 68"/>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0" name="Oval 69"/>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71" name="Group 70"/>
          <p:cNvGrpSpPr/>
          <p:nvPr/>
        </p:nvGrpSpPr>
        <p:grpSpPr>
          <a:xfrm>
            <a:off x="5561623" y="3651205"/>
            <a:ext cx="457200" cy="579665"/>
            <a:chOff x="8361306" y="911675"/>
            <a:chExt cx="457200" cy="579665"/>
          </a:xfrm>
          <a:solidFill>
            <a:srgbClr val="FF6600"/>
          </a:solidFill>
        </p:grpSpPr>
        <p:sp>
          <p:nvSpPr>
            <p:cNvPr id="72" name="Oval 71"/>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3" name="Oval 72"/>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4" name="Oval 73"/>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5" name="Oval 74"/>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6" name="Oval 75"/>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7" name="Oval 76"/>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8" name="Oval 77"/>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79" name="Group 78"/>
          <p:cNvGrpSpPr/>
          <p:nvPr/>
        </p:nvGrpSpPr>
        <p:grpSpPr>
          <a:xfrm>
            <a:off x="5422925" y="4020663"/>
            <a:ext cx="457200" cy="579665"/>
            <a:chOff x="8361306" y="911675"/>
            <a:chExt cx="457200" cy="579665"/>
          </a:xfrm>
          <a:solidFill>
            <a:srgbClr val="FF6600"/>
          </a:solidFill>
        </p:grpSpPr>
        <p:sp>
          <p:nvSpPr>
            <p:cNvPr id="80" name="Oval 79"/>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1" name="Oval 80"/>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2" name="Oval 81"/>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3" name="Oval 82"/>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4" name="Oval 83"/>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5" name="Oval 84"/>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6" name="Oval 85"/>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87" name="Group 86"/>
          <p:cNvGrpSpPr/>
          <p:nvPr/>
        </p:nvGrpSpPr>
        <p:grpSpPr>
          <a:xfrm>
            <a:off x="5763154" y="3053903"/>
            <a:ext cx="457200" cy="579665"/>
            <a:chOff x="8361306" y="911675"/>
            <a:chExt cx="457200" cy="579665"/>
          </a:xfrm>
          <a:solidFill>
            <a:srgbClr val="FF6600"/>
          </a:solidFill>
        </p:grpSpPr>
        <p:sp>
          <p:nvSpPr>
            <p:cNvPr id="88" name="Oval 87"/>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9" name="Oval 88"/>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0" name="Oval 89"/>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1" name="Oval 90"/>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2" name="Oval 91"/>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3" name="Oval 92"/>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4" name="Oval 93"/>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95" name="Group 94"/>
          <p:cNvGrpSpPr/>
          <p:nvPr/>
        </p:nvGrpSpPr>
        <p:grpSpPr>
          <a:xfrm>
            <a:off x="6010489" y="2515343"/>
            <a:ext cx="457200" cy="579665"/>
            <a:chOff x="8361306" y="911675"/>
            <a:chExt cx="457200" cy="579665"/>
          </a:xfrm>
          <a:solidFill>
            <a:srgbClr val="FF6600"/>
          </a:solidFill>
        </p:grpSpPr>
        <p:sp>
          <p:nvSpPr>
            <p:cNvPr id="96" name="Oval 95"/>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7" name="Oval 96"/>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8" name="Oval 97"/>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9" name="Oval 98"/>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0" name="Oval 99"/>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1" name="Oval 100"/>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2" name="Oval 101"/>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03" name="Group 102"/>
          <p:cNvGrpSpPr/>
          <p:nvPr/>
        </p:nvGrpSpPr>
        <p:grpSpPr>
          <a:xfrm>
            <a:off x="7077641" y="4371639"/>
            <a:ext cx="457200" cy="571876"/>
            <a:chOff x="8361306" y="919464"/>
            <a:chExt cx="457200" cy="571876"/>
          </a:xfrm>
          <a:solidFill>
            <a:srgbClr val="FF6600"/>
          </a:solidFill>
        </p:grpSpPr>
        <p:sp>
          <p:nvSpPr>
            <p:cNvPr id="104" name="Oval 103"/>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5" name="Oval 104"/>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6" name="Oval 105"/>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7" name="Oval 106"/>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8" name="Oval 107"/>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9" name="Oval 108"/>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11" name="Group 110"/>
          <p:cNvGrpSpPr/>
          <p:nvPr/>
        </p:nvGrpSpPr>
        <p:grpSpPr>
          <a:xfrm>
            <a:off x="7987098" y="2343923"/>
            <a:ext cx="457200" cy="392824"/>
            <a:chOff x="8361306" y="911675"/>
            <a:chExt cx="457200" cy="392824"/>
          </a:xfrm>
          <a:solidFill>
            <a:srgbClr val="008000"/>
          </a:solidFill>
        </p:grpSpPr>
        <p:sp>
          <p:nvSpPr>
            <p:cNvPr id="112" name="Oval 111"/>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3" name="Oval 112"/>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4" name="Oval 113"/>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5" name="Oval 114"/>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6" name="Oval 115"/>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8" name="Oval 117"/>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35" name="Group 134"/>
          <p:cNvGrpSpPr/>
          <p:nvPr/>
        </p:nvGrpSpPr>
        <p:grpSpPr>
          <a:xfrm>
            <a:off x="7430795" y="3809002"/>
            <a:ext cx="457200" cy="392824"/>
            <a:chOff x="8361306" y="911675"/>
            <a:chExt cx="457200" cy="392824"/>
          </a:xfrm>
          <a:solidFill>
            <a:srgbClr val="008000"/>
          </a:solidFill>
        </p:grpSpPr>
        <p:sp>
          <p:nvSpPr>
            <p:cNvPr id="136" name="Oval 135"/>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7" name="Oval 136"/>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8" name="Oval 137"/>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9" name="Oval 138"/>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0" name="Oval 139"/>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1" name="Oval 140"/>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42" name="Group 141"/>
          <p:cNvGrpSpPr/>
          <p:nvPr/>
        </p:nvGrpSpPr>
        <p:grpSpPr>
          <a:xfrm>
            <a:off x="7387687" y="2326562"/>
            <a:ext cx="457200" cy="392824"/>
            <a:chOff x="8361306" y="911675"/>
            <a:chExt cx="457200" cy="392824"/>
          </a:xfrm>
          <a:solidFill>
            <a:srgbClr val="008000"/>
          </a:solidFill>
        </p:grpSpPr>
        <p:sp>
          <p:nvSpPr>
            <p:cNvPr id="143" name="Oval 142"/>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4" name="Oval 143"/>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5" name="Oval 144"/>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6" name="Oval 145"/>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7" name="Oval 146"/>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8" name="Oval 147"/>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49" name="Group 148"/>
          <p:cNvGrpSpPr/>
          <p:nvPr/>
        </p:nvGrpSpPr>
        <p:grpSpPr>
          <a:xfrm>
            <a:off x="7352310" y="3282095"/>
            <a:ext cx="457200" cy="392824"/>
            <a:chOff x="8361306" y="911675"/>
            <a:chExt cx="457200" cy="392824"/>
          </a:xfrm>
          <a:solidFill>
            <a:srgbClr val="008000"/>
          </a:solidFill>
        </p:grpSpPr>
        <p:sp>
          <p:nvSpPr>
            <p:cNvPr id="150" name="Oval 149"/>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1" name="Oval 150"/>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2" name="Oval 151"/>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3" name="Oval 152"/>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4" name="Oval 153"/>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5" name="Oval 154"/>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56" name="Group 155"/>
          <p:cNvGrpSpPr/>
          <p:nvPr/>
        </p:nvGrpSpPr>
        <p:grpSpPr>
          <a:xfrm>
            <a:off x="7891845" y="2705091"/>
            <a:ext cx="457200" cy="392824"/>
            <a:chOff x="8361306" y="911675"/>
            <a:chExt cx="457200" cy="392824"/>
          </a:xfrm>
          <a:solidFill>
            <a:srgbClr val="008000"/>
          </a:solidFill>
        </p:grpSpPr>
        <p:sp>
          <p:nvSpPr>
            <p:cNvPr id="157" name="Oval 156"/>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8" name="Oval 157"/>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9" name="Oval 158"/>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0" name="Oval 159"/>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1" name="Oval 160"/>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2" name="Oval 161"/>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63" name="Group 162"/>
          <p:cNvGrpSpPr/>
          <p:nvPr/>
        </p:nvGrpSpPr>
        <p:grpSpPr>
          <a:xfrm>
            <a:off x="7937564" y="3270679"/>
            <a:ext cx="457200" cy="392824"/>
            <a:chOff x="8361306" y="911675"/>
            <a:chExt cx="457200" cy="392824"/>
          </a:xfrm>
          <a:solidFill>
            <a:srgbClr val="008000"/>
          </a:solidFill>
        </p:grpSpPr>
        <p:sp>
          <p:nvSpPr>
            <p:cNvPr id="164" name="Oval 163"/>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5" name="Oval 164"/>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6" name="Oval 165"/>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7" name="Oval 166"/>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8" name="Oval 167"/>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9" name="Oval 168"/>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70" name="Group 169"/>
          <p:cNvGrpSpPr/>
          <p:nvPr/>
        </p:nvGrpSpPr>
        <p:grpSpPr>
          <a:xfrm>
            <a:off x="7316822" y="2668868"/>
            <a:ext cx="457200" cy="392824"/>
            <a:chOff x="8361306" y="911675"/>
            <a:chExt cx="457200" cy="392824"/>
          </a:xfrm>
          <a:solidFill>
            <a:srgbClr val="008000"/>
          </a:solidFill>
        </p:grpSpPr>
        <p:sp>
          <p:nvSpPr>
            <p:cNvPr id="171" name="Oval 170"/>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2" name="Oval 171"/>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3" name="Oval 172"/>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4" name="Oval 173"/>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5" name="Oval 174"/>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6" name="Oval 175"/>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77" name="Group 176"/>
          <p:cNvGrpSpPr/>
          <p:nvPr/>
        </p:nvGrpSpPr>
        <p:grpSpPr>
          <a:xfrm>
            <a:off x="7953953" y="3853014"/>
            <a:ext cx="457200" cy="392824"/>
            <a:chOff x="8361306" y="911675"/>
            <a:chExt cx="457200" cy="392824"/>
          </a:xfrm>
          <a:solidFill>
            <a:srgbClr val="008000"/>
          </a:solidFill>
        </p:grpSpPr>
        <p:sp>
          <p:nvSpPr>
            <p:cNvPr id="178" name="Oval 177"/>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9" name="Oval 178"/>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0" name="Oval 179"/>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1" name="Oval 180"/>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2" name="Oval 181"/>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3" name="Oval 182"/>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84" name="Group 183"/>
          <p:cNvGrpSpPr/>
          <p:nvPr/>
        </p:nvGrpSpPr>
        <p:grpSpPr>
          <a:xfrm>
            <a:off x="7905973" y="4433850"/>
            <a:ext cx="457200" cy="392824"/>
            <a:chOff x="8361306" y="911675"/>
            <a:chExt cx="457200" cy="392824"/>
          </a:xfrm>
          <a:solidFill>
            <a:srgbClr val="008000"/>
          </a:solidFill>
        </p:grpSpPr>
        <p:sp>
          <p:nvSpPr>
            <p:cNvPr id="185" name="Oval 184"/>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6" name="Oval 185"/>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7" name="Oval 186"/>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8" name="Oval 187"/>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9" name="Oval 188"/>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0" name="Oval 189"/>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91" name="Group 190"/>
          <p:cNvGrpSpPr/>
          <p:nvPr/>
        </p:nvGrpSpPr>
        <p:grpSpPr>
          <a:xfrm>
            <a:off x="4573242" y="2311369"/>
            <a:ext cx="457200" cy="392824"/>
            <a:chOff x="8361306" y="911675"/>
            <a:chExt cx="457200" cy="392824"/>
          </a:xfrm>
          <a:solidFill>
            <a:srgbClr val="008000"/>
          </a:solidFill>
        </p:grpSpPr>
        <p:sp>
          <p:nvSpPr>
            <p:cNvPr id="192" name="Oval 191"/>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3" name="Oval 192"/>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4" name="Oval 193"/>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5" name="Oval 194"/>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6" name="Oval 195"/>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7" name="Oval 196"/>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98" name="Group 197"/>
          <p:cNvGrpSpPr/>
          <p:nvPr/>
        </p:nvGrpSpPr>
        <p:grpSpPr>
          <a:xfrm>
            <a:off x="4042085" y="3650698"/>
            <a:ext cx="457200" cy="392824"/>
            <a:chOff x="8361306" y="911675"/>
            <a:chExt cx="457200" cy="392824"/>
          </a:xfrm>
          <a:solidFill>
            <a:srgbClr val="008000"/>
          </a:solidFill>
        </p:grpSpPr>
        <p:sp>
          <p:nvSpPr>
            <p:cNvPr id="199" name="Oval 198"/>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0" name="Oval 199"/>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1" name="Oval 200"/>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2" name="Oval 201"/>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3" name="Oval 202"/>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4" name="Oval 203"/>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05" name="Group 204"/>
          <p:cNvGrpSpPr/>
          <p:nvPr/>
        </p:nvGrpSpPr>
        <p:grpSpPr>
          <a:xfrm>
            <a:off x="3973831" y="2331733"/>
            <a:ext cx="457200" cy="392824"/>
            <a:chOff x="8361306" y="911675"/>
            <a:chExt cx="457200" cy="392824"/>
          </a:xfrm>
          <a:solidFill>
            <a:srgbClr val="008000"/>
          </a:solidFill>
        </p:grpSpPr>
        <p:sp>
          <p:nvSpPr>
            <p:cNvPr id="206" name="Oval 205"/>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7" name="Oval 206"/>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8" name="Oval 207"/>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9" name="Oval 208"/>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0" name="Oval 209"/>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1" name="Oval 210"/>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12" name="Group 211"/>
          <p:cNvGrpSpPr/>
          <p:nvPr/>
        </p:nvGrpSpPr>
        <p:grpSpPr>
          <a:xfrm>
            <a:off x="3963600" y="3123791"/>
            <a:ext cx="457200" cy="392824"/>
            <a:chOff x="8361306" y="911675"/>
            <a:chExt cx="457200" cy="392824"/>
          </a:xfrm>
          <a:solidFill>
            <a:srgbClr val="008000"/>
          </a:solidFill>
        </p:grpSpPr>
        <p:sp>
          <p:nvSpPr>
            <p:cNvPr id="213" name="Oval 212"/>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4" name="Oval 213"/>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5" name="Oval 214"/>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6" name="Oval 215"/>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7" name="Oval 216"/>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8" name="Oval 217"/>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19" name="Group 218"/>
          <p:cNvGrpSpPr/>
          <p:nvPr/>
        </p:nvGrpSpPr>
        <p:grpSpPr>
          <a:xfrm>
            <a:off x="4503135" y="2546787"/>
            <a:ext cx="457200" cy="392824"/>
            <a:chOff x="8361306" y="911675"/>
            <a:chExt cx="457200" cy="392824"/>
          </a:xfrm>
          <a:solidFill>
            <a:srgbClr val="008000"/>
          </a:solidFill>
        </p:grpSpPr>
        <p:sp>
          <p:nvSpPr>
            <p:cNvPr id="220" name="Oval 219"/>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1" name="Oval 220"/>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2" name="Oval 221"/>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3" name="Oval 222"/>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4" name="Oval 223"/>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5" name="Oval 224"/>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26" name="Group 225"/>
          <p:cNvGrpSpPr/>
          <p:nvPr/>
        </p:nvGrpSpPr>
        <p:grpSpPr>
          <a:xfrm>
            <a:off x="4548854" y="3112375"/>
            <a:ext cx="457200" cy="392824"/>
            <a:chOff x="8361306" y="911675"/>
            <a:chExt cx="457200" cy="392824"/>
          </a:xfrm>
          <a:solidFill>
            <a:srgbClr val="008000"/>
          </a:solidFill>
        </p:grpSpPr>
        <p:sp>
          <p:nvSpPr>
            <p:cNvPr id="227" name="Oval 226"/>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8" name="Oval 227"/>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9" name="Oval 228"/>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0" name="Oval 229"/>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1" name="Oval 230"/>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2" name="Oval 231"/>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33" name="Group 232"/>
          <p:cNvGrpSpPr/>
          <p:nvPr/>
        </p:nvGrpSpPr>
        <p:grpSpPr>
          <a:xfrm>
            <a:off x="3928112" y="2510564"/>
            <a:ext cx="457200" cy="392824"/>
            <a:chOff x="8361306" y="911675"/>
            <a:chExt cx="457200" cy="392824"/>
          </a:xfrm>
          <a:solidFill>
            <a:srgbClr val="008000"/>
          </a:solidFill>
        </p:grpSpPr>
        <p:sp>
          <p:nvSpPr>
            <p:cNvPr id="234" name="Oval 233"/>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5" name="Oval 234"/>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6" name="Oval 235"/>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7" name="Oval 236"/>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8" name="Oval 237"/>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9" name="Oval 238"/>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0" name="Group 239"/>
          <p:cNvGrpSpPr/>
          <p:nvPr/>
        </p:nvGrpSpPr>
        <p:grpSpPr>
          <a:xfrm>
            <a:off x="4565243" y="3694710"/>
            <a:ext cx="457200" cy="392824"/>
            <a:chOff x="8361306" y="911675"/>
            <a:chExt cx="457200" cy="392824"/>
          </a:xfrm>
          <a:solidFill>
            <a:srgbClr val="008000"/>
          </a:solidFill>
        </p:grpSpPr>
        <p:sp>
          <p:nvSpPr>
            <p:cNvPr id="241" name="Oval 240"/>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2" name="Oval 241"/>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3" name="Oval 242"/>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4" name="Oval 243"/>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5" name="Oval 244"/>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6" name="Oval 245"/>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7" name="Group 246"/>
          <p:cNvGrpSpPr/>
          <p:nvPr/>
        </p:nvGrpSpPr>
        <p:grpSpPr>
          <a:xfrm>
            <a:off x="4517263" y="4275546"/>
            <a:ext cx="457200" cy="392824"/>
            <a:chOff x="8361306" y="911675"/>
            <a:chExt cx="457200" cy="392824"/>
          </a:xfrm>
          <a:solidFill>
            <a:srgbClr val="008000"/>
          </a:solidFill>
        </p:grpSpPr>
        <p:sp>
          <p:nvSpPr>
            <p:cNvPr id="248" name="Oval 247"/>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9" name="Oval 248"/>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0" name="Oval 249"/>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1" name="Oval 250"/>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2" name="Oval 251"/>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3" name="Oval 252"/>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54" name="Group 253"/>
          <p:cNvGrpSpPr/>
          <p:nvPr/>
        </p:nvGrpSpPr>
        <p:grpSpPr>
          <a:xfrm>
            <a:off x="6944294" y="2282934"/>
            <a:ext cx="457200" cy="392824"/>
            <a:chOff x="8361306" y="911675"/>
            <a:chExt cx="457200" cy="392824"/>
          </a:xfrm>
          <a:solidFill>
            <a:srgbClr val="008000"/>
          </a:solidFill>
        </p:grpSpPr>
        <p:sp>
          <p:nvSpPr>
            <p:cNvPr id="255" name="Oval 254"/>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6" name="Oval 255"/>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7" name="Oval 256"/>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8" name="Oval 257"/>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9" name="Oval 258"/>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0" name="Oval 259"/>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61" name="Group 260"/>
          <p:cNvGrpSpPr/>
          <p:nvPr/>
        </p:nvGrpSpPr>
        <p:grpSpPr>
          <a:xfrm>
            <a:off x="6344883" y="2303298"/>
            <a:ext cx="457200" cy="392824"/>
            <a:chOff x="8361306" y="911675"/>
            <a:chExt cx="457200" cy="392824"/>
          </a:xfrm>
          <a:solidFill>
            <a:srgbClr val="008000"/>
          </a:solidFill>
        </p:grpSpPr>
        <p:sp>
          <p:nvSpPr>
            <p:cNvPr id="262" name="Oval 261"/>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3" name="Oval 262"/>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4" name="Oval 263"/>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5" name="Oval 264"/>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6" name="Oval 265"/>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7" name="Oval 266"/>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68" name="Group 267"/>
          <p:cNvGrpSpPr/>
          <p:nvPr/>
        </p:nvGrpSpPr>
        <p:grpSpPr>
          <a:xfrm>
            <a:off x="6849041" y="2606377"/>
            <a:ext cx="457200" cy="392824"/>
            <a:chOff x="8361306" y="911675"/>
            <a:chExt cx="457200" cy="392824"/>
          </a:xfrm>
          <a:solidFill>
            <a:srgbClr val="008000"/>
          </a:solidFill>
        </p:grpSpPr>
        <p:sp>
          <p:nvSpPr>
            <p:cNvPr id="269" name="Oval 268"/>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0" name="Oval 269"/>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1" name="Oval 270"/>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2" name="Oval 271"/>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3" name="Oval 272"/>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4" name="Oval 273"/>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10" name="Group 309"/>
          <p:cNvGrpSpPr/>
          <p:nvPr/>
        </p:nvGrpSpPr>
        <p:grpSpPr>
          <a:xfrm>
            <a:off x="5144417" y="2670753"/>
            <a:ext cx="457200" cy="392824"/>
            <a:chOff x="8361306" y="911675"/>
            <a:chExt cx="457200" cy="392824"/>
          </a:xfrm>
          <a:solidFill>
            <a:srgbClr val="008000"/>
          </a:solidFill>
        </p:grpSpPr>
        <p:sp>
          <p:nvSpPr>
            <p:cNvPr id="311" name="Oval 310"/>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2" name="Oval 311"/>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3" name="Oval 312"/>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4" name="Oval 313"/>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5" name="Oval 314"/>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6" name="Oval 315"/>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17" name="Group 316"/>
          <p:cNvGrpSpPr/>
          <p:nvPr/>
        </p:nvGrpSpPr>
        <p:grpSpPr>
          <a:xfrm>
            <a:off x="5160806" y="2302795"/>
            <a:ext cx="457200" cy="392824"/>
            <a:chOff x="8361306" y="911675"/>
            <a:chExt cx="457200" cy="392824"/>
          </a:xfrm>
          <a:solidFill>
            <a:srgbClr val="008000"/>
          </a:solidFill>
        </p:grpSpPr>
        <p:sp>
          <p:nvSpPr>
            <p:cNvPr id="318" name="Oval 317"/>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9" name="Oval 318"/>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0" name="Oval 319"/>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1" name="Oval 320"/>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2" name="Oval 321"/>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3" name="Oval 322"/>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31" name="Group 330"/>
          <p:cNvGrpSpPr/>
          <p:nvPr/>
        </p:nvGrpSpPr>
        <p:grpSpPr>
          <a:xfrm>
            <a:off x="6917235" y="3173707"/>
            <a:ext cx="457200" cy="392824"/>
            <a:chOff x="8361306" y="911675"/>
            <a:chExt cx="457200" cy="392824"/>
          </a:xfrm>
          <a:solidFill>
            <a:srgbClr val="008000"/>
          </a:solidFill>
        </p:grpSpPr>
        <p:sp>
          <p:nvSpPr>
            <p:cNvPr id="332" name="Oval 331"/>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3" name="Oval 332"/>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4" name="Oval 333"/>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5" name="Oval 334"/>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6" name="Oval 335"/>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7" name="Oval 336"/>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59" name="Group 358"/>
          <p:cNvGrpSpPr/>
          <p:nvPr/>
        </p:nvGrpSpPr>
        <p:grpSpPr>
          <a:xfrm>
            <a:off x="5075093" y="3264775"/>
            <a:ext cx="457200" cy="392824"/>
            <a:chOff x="8361306" y="911675"/>
            <a:chExt cx="457200" cy="392824"/>
          </a:xfrm>
          <a:solidFill>
            <a:srgbClr val="008000"/>
          </a:solidFill>
        </p:grpSpPr>
        <p:sp>
          <p:nvSpPr>
            <p:cNvPr id="360" name="Oval 359"/>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1" name="Oval 360"/>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2" name="Oval 361"/>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3" name="Oval 362"/>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4" name="Oval 363"/>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5" name="Oval 364"/>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66" name="Group 365"/>
          <p:cNvGrpSpPr/>
          <p:nvPr/>
        </p:nvGrpSpPr>
        <p:grpSpPr>
          <a:xfrm>
            <a:off x="5680855" y="2355381"/>
            <a:ext cx="457200" cy="392824"/>
            <a:chOff x="8361306" y="911675"/>
            <a:chExt cx="457200" cy="392824"/>
          </a:xfrm>
          <a:solidFill>
            <a:srgbClr val="008000"/>
          </a:solidFill>
        </p:grpSpPr>
        <p:sp>
          <p:nvSpPr>
            <p:cNvPr id="367" name="Oval 366"/>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8" name="Oval 367"/>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9" name="Oval 368"/>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0" name="Oval 369"/>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1" name="Oval 370"/>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2" name="Oval 371"/>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73" name="Group 372"/>
          <p:cNvGrpSpPr/>
          <p:nvPr/>
        </p:nvGrpSpPr>
        <p:grpSpPr>
          <a:xfrm>
            <a:off x="3963600" y="4318284"/>
            <a:ext cx="457200" cy="392824"/>
            <a:chOff x="8361306" y="911675"/>
            <a:chExt cx="457200" cy="392824"/>
          </a:xfrm>
          <a:solidFill>
            <a:srgbClr val="008000"/>
          </a:solidFill>
        </p:grpSpPr>
        <p:sp>
          <p:nvSpPr>
            <p:cNvPr id="374" name="Oval 373"/>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5" name="Oval 374"/>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6" name="Oval 375"/>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7" name="Oval 376"/>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8" name="Oval 377"/>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9" name="Oval 378"/>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80" name="Group 379"/>
          <p:cNvGrpSpPr/>
          <p:nvPr/>
        </p:nvGrpSpPr>
        <p:grpSpPr>
          <a:xfrm>
            <a:off x="7260522" y="3878774"/>
            <a:ext cx="457200" cy="392824"/>
            <a:chOff x="8361306" y="911675"/>
            <a:chExt cx="457200" cy="392824"/>
          </a:xfrm>
          <a:solidFill>
            <a:srgbClr val="008000"/>
          </a:solidFill>
        </p:grpSpPr>
        <p:sp>
          <p:nvSpPr>
            <p:cNvPr id="381" name="Oval 380"/>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2" name="Oval 381"/>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3" name="Oval 382"/>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4" name="Oval 383"/>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5" name="Oval 384"/>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6" name="Oval 385"/>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87" name="Group 386"/>
          <p:cNvGrpSpPr/>
          <p:nvPr/>
        </p:nvGrpSpPr>
        <p:grpSpPr>
          <a:xfrm>
            <a:off x="7572411" y="4294355"/>
            <a:ext cx="457200" cy="392824"/>
            <a:chOff x="8361306" y="911675"/>
            <a:chExt cx="457200" cy="392824"/>
          </a:xfrm>
          <a:solidFill>
            <a:srgbClr val="008000"/>
          </a:solidFill>
        </p:grpSpPr>
        <p:sp>
          <p:nvSpPr>
            <p:cNvPr id="388" name="Oval 387"/>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9" name="Oval 388"/>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0" name="Oval 389"/>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1" name="Oval 390"/>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2" name="Oval 391"/>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3" name="Oval 392"/>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94" name="TextBox 393"/>
          <p:cNvSpPr txBox="1"/>
          <p:nvPr/>
        </p:nvSpPr>
        <p:spPr>
          <a:xfrm>
            <a:off x="261891" y="3859020"/>
            <a:ext cx="3246101" cy="2800766"/>
          </a:xfrm>
          <a:prstGeom prst="rect">
            <a:avLst/>
          </a:prstGeom>
          <a:noFill/>
        </p:spPr>
        <p:txBody>
          <a:bodyPr wrap="none" rtlCol="0">
            <a:spAutoFit/>
          </a:bodyPr>
          <a:lstStyle/>
          <a:p>
            <a:r>
              <a:rPr lang="en-GB" sz="1600" dirty="0" smtClean="0"/>
              <a:t>Throw darts at the box</a:t>
            </a:r>
          </a:p>
          <a:p>
            <a:endParaRPr lang="en-GB" sz="1600" dirty="0"/>
          </a:p>
          <a:p>
            <a:r>
              <a:rPr lang="en-GB" sz="1600" dirty="0" smtClean="0"/>
              <a:t>The ones which go inside are red</a:t>
            </a:r>
          </a:p>
          <a:p>
            <a:r>
              <a:rPr lang="en-GB" sz="1600" dirty="0" smtClean="0"/>
              <a:t>The ones which go outside are green</a:t>
            </a:r>
          </a:p>
          <a:p>
            <a:endParaRPr lang="en-GB" sz="1600" dirty="0"/>
          </a:p>
          <a:p>
            <a:r>
              <a:rPr lang="en-GB" sz="1600" dirty="0" smtClean="0"/>
              <a:t>F = red / (</a:t>
            </a:r>
            <a:r>
              <a:rPr lang="en-GB" sz="1600" dirty="0" err="1" smtClean="0"/>
              <a:t>red+green</a:t>
            </a:r>
            <a:r>
              <a:rPr lang="en-GB" sz="1600" dirty="0" smtClean="0"/>
              <a:t>)</a:t>
            </a:r>
          </a:p>
          <a:p>
            <a:endParaRPr lang="en-GB" sz="1600" dirty="0"/>
          </a:p>
          <a:p>
            <a:endParaRPr lang="en-GB" sz="1600" dirty="0" smtClean="0"/>
          </a:p>
          <a:p>
            <a:endParaRPr lang="en-GB" sz="1600" dirty="0"/>
          </a:p>
          <a:p>
            <a:r>
              <a:rPr lang="en-GB" sz="1600" dirty="0" smtClean="0"/>
              <a:t>Total area under curve = 8 * F</a:t>
            </a:r>
          </a:p>
          <a:p>
            <a:endParaRPr lang="en-GB" sz="1600" dirty="0"/>
          </a:p>
        </p:txBody>
      </p:sp>
    </p:spTree>
    <p:extLst>
      <p:ext uri="{BB962C8B-B14F-4D97-AF65-F5344CB8AC3E}">
        <p14:creationId xmlns:p14="http://schemas.microsoft.com/office/powerpoint/2010/main" val="229188549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147948"/>
            <a:ext cx="7470745" cy="461665"/>
          </a:xfrm>
          <a:prstGeom prst="rect">
            <a:avLst/>
          </a:prstGeom>
          <a:noFill/>
        </p:spPr>
        <p:txBody>
          <a:bodyPr wrap="square" rtlCol="0">
            <a:spAutoFit/>
          </a:bodyPr>
          <a:lstStyle/>
          <a:p>
            <a:pPr algn="ctr"/>
            <a:r>
              <a:rPr lang="en-GB" sz="2400" b="1" dirty="0" smtClean="0"/>
              <a:t>Numerical integration of a function: issues</a:t>
            </a:r>
          </a:p>
        </p:txBody>
      </p:sp>
      <p:grpSp>
        <p:nvGrpSpPr>
          <p:cNvPr id="10" name="Group 9"/>
          <p:cNvGrpSpPr/>
          <p:nvPr/>
        </p:nvGrpSpPr>
        <p:grpSpPr>
          <a:xfrm>
            <a:off x="3396966" y="1796883"/>
            <a:ext cx="6038371" cy="3959944"/>
            <a:chOff x="2057238" y="1162556"/>
            <a:chExt cx="7095793" cy="4488089"/>
          </a:xfrm>
        </p:grpSpPr>
        <p:sp>
          <p:nvSpPr>
            <p:cNvPr id="4" name="TextBox 3"/>
            <p:cNvSpPr txBox="1"/>
            <p:nvPr/>
          </p:nvSpPr>
          <p:spPr>
            <a:xfrm>
              <a:off x="3243935" y="5205276"/>
              <a:ext cx="2353116" cy="369332"/>
            </a:xfrm>
            <a:prstGeom prst="rect">
              <a:avLst/>
            </a:prstGeom>
            <a:noFill/>
          </p:spPr>
          <p:txBody>
            <a:bodyPr wrap="none" rtlCol="0">
              <a:spAutoFit/>
            </a:bodyPr>
            <a:lstStyle/>
            <a:p>
              <a:r>
                <a:rPr lang="en-GB" dirty="0" smtClean="0"/>
                <a:t>PICTURE OF SAMPLING</a:t>
              </a:r>
              <a:endParaRPr lang="en-GB" dirty="0"/>
            </a:p>
          </p:txBody>
        </p:sp>
        <p:pic>
          <p:nvPicPr>
            <p:cNvPr id="5" name="Picture 4"/>
            <p:cNvPicPr>
              <a:picLocks noChangeAspect="1"/>
            </p:cNvPicPr>
            <p:nvPr/>
          </p:nvPicPr>
          <p:blipFill>
            <a:blip r:embed="rId2"/>
            <a:stretch>
              <a:fillRect/>
            </a:stretch>
          </p:blipFill>
          <p:spPr>
            <a:xfrm>
              <a:off x="2057238" y="1162556"/>
              <a:ext cx="7095793" cy="4488089"/>
            </a:xfrm>
            <a:prstGeom prst="rect">
              <a:avLst/>
            </a:prstGeom>
          </p:spPr>
        </p:pic>
        <p:sp>
          <p:nvSpPr>
            <p:cNvPr id="6" name="Rectangle 5"/>
            <p:cNvSpPr/>
            <p:nvPr/>
          </p:nvSpPr>
          <p:spPr>
            <a:xfrm>
              <a:off x="2489532" y="1420957"/>
              <a:ext cx="414922" cy="38094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3017614" y="1735328"/>
              <a:ext cx="755210" cy="369332"/>
            </a:xfrm>
            <a:prstGeom prst="rect">
              <a:avLst/>
            </a:prstGeom>
            <a:noFill/>
          </p:spPr>
          <p:txBody>
            <a:bodyPr wrap="none" rtlCol="0">
              <a:spAutoFit/>
            </a:bodyPr>
            <a:lstStyle/>
            <a:p>
              <a:r>
                <a:rPr lang="en-GB" dirty="0" smtClean="0"/>
                <a:t>1.0 </a:t>
              </a:r>
              <a:r>
                <a:rPr lang="en-GB" dirty="0" smtClean="0">
                  <a:sym typeface="Wingdings"/>
                </a:rPr>
                <a:t></a:t>
              </a:r>
              <a:endParaRPr lang="en-GB" dirty="0"/>
            </a:p>
          </p:txBody>
        </p:sp>
      </p:grpSp>
      <p:sp>
        <p:nvSpPr>
          <p:cNvPr id="12" name="Rectangle 11"/>
          <p:cNvSpPr/>
          <p:nvPr/>
        </p:nvSpPr>
        <p:spPr>
          <a:xfrm>
            <a:off x="226322" y="719665"/>
            <a:ext cx="3607956" cy="5016759"/>
          </a:xfrm>
          <a:prstGeom prst="rect">
            <a:avLst/>
          </a:prstGeom>
        </p:spPr>
        <p:txBody>
          <a:bodyPr wrap="square">
            <a:spAutoFit/>
          </a:bodyPr>
          <a:lstStyle/>
          <a:p>
            <a:r>
              <a:rPr lang="en-GB" sz="1600" dirty="0"/>
              <a:t>Y</a:t>
            </a:r>
            <a:r>
              <a:rPr lang="en-GB" sz="1600" dirty="0" smtClean="0"/>
              <a:t>ou do this you may find you need to throw a lot of darts to get an accurate result</a:t>
            </a:r>
          </a:p>
          <a:p>
            <a:endParaRPr lang="en-GB" sz="1600" dirty="0"/>
          </a:p>
          <a:p>
            <a:r>
              <a:rPr lang="en-GB" sz="1600" dirty="0" smtClean="0"/>
              <a:t>This can be very inefficient as most darts miss the area in question.  </a:t>
            </a:r>
          </a:p>
          <a:p>
            <a:endParaRPr lang="en-GB" sz="1600" dirty="0"/>
          </a:p>
          <a:p>
            <a:r>
              <a:rPr lang="en-GB" sz="1600" dirty="0" smtClean="0"/>
              <a:t>One improvement is not to use a box, but a shape which approximates the curve and which you know the area of.</a:t>
            </a:r>
          </a:p>
          <a:p>
            <a:endParaRPr lang="en-GB" sz="1600" dirty="0"/>
          </a:p>
          <a:p>
            <a:r>
              <a:rPr lang="en-GB" sz="1600" dirty="0" smtClean="0"/>
              <a:t>A triangle would be better here </a:t>
            </a:r>
          </a:p>
          <a:p>
            <a:endParaRPr lang="en-GB" sz="1600" dirty="0"/>
          </a:p>
          <a:p>
            <a:r>
              <a:rPr lang="en-GB" sz="1600" dirty="0"/>
              <a:t>T</a:t>
            </a:r>
            <a:r>
              <a:rPr lang="en-GB" sz="1600" dirty="0" smtClean="0"/>
              <a:t>here are many clever techniques for optimising sampling and you would generally use a numerical integrator from a package which includes all of the appropriate clever technology.</a:t>
            </a:r>
          </a:p>
          <a:p>
            <a:endParaRPr lang="en-GB" sz="1600" dirty="0" smtClean="0"/>
          </a:p>
          <a:p>
            <a:endParaRPr lang="en-GB" sz="1600" dirty="0"/>
          </a:p>
        </p:txBody>
      </p:sp>
      <p:sp>
        <p:nvSpPr>
          <p:cNvPr id="3" name="Isosceles Triangle 2"/>
          <p:cNvSpPr/>
          <p:nvPr/>
        </p:nvSpPr>
        <p:spPr>
          <a:xfrm>
            <a:off x="4214226" y="2189081"/>
            <a:ext cx="4650016" cy="2815704"/>
          </a:xfrm>
          <a:prstGeom prst="triangle">
            <a:avLst>
              <a:gd name="adj" fmla="val 50270"/>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89876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83808"/>
            <a:ext cx="7470745" cy="830997"/>
          </a:xfrm>
          <a:prstGeom prst="rect">
            <a:avLst/>
          </a:prstGeom>
          <a:noFill/>
        </p:spPr>
        <p:txBody>
          <a:bodyPr wrap="square" rtlCol="0">
            <a:spAutoFit/>
          </a:bodyPr>
          <a:lstStyle/>
          <a:p>
            <a:pPr algn="ctr"/>
            <a:r>
              <a:rPr lang="en-GB" sz="2400" b="1" dirty="0" smtClean="0"/>
              <a:t>Numerical integration of a function: </a:t>
            </a:r>
          </a:p>
          <a:p>
            <a:pPr algn="ctr"/>
            <a:r>
              <a:rPr lang="en-GB" sz="2400" b="1" dirty="0" smtClean="0"/>
              <a:t>Another Monte Carlo Method</a:t>
            </a:r>
          </a:p>
        </p:txBody>
      </p:sp>
      <p:grpSp>
        <p:nvGrpSpPr>
          <p:cNvPr id="10" name="Group 9"/>
          <p:cNvGrpSpPr/>
          <p:nvPr/>
        </p:nvGrpSpPr>
        <p:grpSpPr>
          <a:xfrm>
            <a:off x="4207470" y="3595398"/>
            <a:ext cx="4496489" cy="2980392"/>
            <a:chOff x="2489532" y="1420957"/>
            <a:chExt cx="7095793" cy="5837735"/>
          </a:xfrm>
        </p:grpSpPr>
        <p:sp>
          <p:nvSpPr>
            <p:cNvPr id="4" name="TextBox 3"/>
            <p:cNvSpPr txBox="1"/>
            <p:nvPr/>
          </p:nvSpPr>
          <p:spPr>
            <a:xfrm>
              <a:off x="3243935" y="5205276"/>
              <a:ext cx="2353116" cy="369332"/>
            </a:xfrm>
            <a:prstGeom prst="rect">
              <a:avLst/>
            </a:prstGeom>
            <a:noFill/>
          </p:spPr>
          <p:txBody>
            <a:bodyPr wrap="none" rtlCol="0">
              <a:spAutoFit/>
            </a:bodyPr>
            <a:lstStyle/>
            <a:p>
              <a:r>
                <a:rPr lang="en-GB" dirty="0" smtClean="0"/>
                <a:t>PICTURE OF SAMPLING</a:t>
              </a:r>
              <a:endParaRPr lang="en-GB" dirty="0"/>
            </a:p>
          </p:txBody>
        </p:sp>
        <p:pic>
          <p:nvPicPr>
            <p:cNvPr id="5" name="Picture 4"/>
            <p:cNvPicPr>
              <a:picLocks noChangeAspect="1"/>
            </p:cNvPicPr>
            <p:nvPr/>
          </p:nvPicPr>
          <p:blipFill>
            <a:blip r:embed="rId2"/>
            <a:stretch>
              <a:fillRect/>
            </a:stretch>
          </p:blipFill>
          <p:spPr>
            <a:xfrm>
              <a:off x="2489532" y="2770603"/>
              <a:ext cx="7095793" cy="4488089"/>
            </a:xfrm>
            <a:prstGeom prst="rect">
              <a:avLst/>
            </a:prstGeom>
          </p:spPr>
        </p:pic>
        <p:sp>
          <p:nvSpPr>
            <p:cNvPr id="6" name="Rectangle 5"/>
            <p:cNvSpPr/>
            <p:nvPr/>
          </p:nvSpPr>
          <p:spPr>
            <a:xfrm>
              <a:off x="2489532" y="1420957"/>
              <a:ext cx="414922" cy="38094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2" name="Rectangle 11"/>
          <p:cNvSpPr/>
          <p:nvPr/>
        </p:nvSpPr>
        <p:spPr>
          <a:xfrm>
            <a:off x="226322" y="1284080"/>
            <a:ext cx="8664302" cy="5078314"/>
          </a:xfrm>
          <a:prstGeom prst="rect">
            <a:avLst/>
          </a:prstGeom>
        </p:spPr>
        <p:txBody>
          <a:bodyPr wrap="square">
            <a:spAutoFit/>
          </a:bodyPr>
          <a:lstStyle/>
          <a:p>
            <a:r>
              <a:rPr lang="en-GB" dirty="0" smtClean="0"/>
              <a:t>The method described first is simple to understand. </a:t>
            </a:r>
          </a:p>
          <a:p>
            <a:endParaRPr lang="en-GB" dirty="0"/>
          </a:p>
          <a:p>
            <a:r>
              <a:rPr lang="en-GB" dirty="0" smtClean="0"/>
              <a:t>But it requires 2 random numbers and it requires  to know the maximum of the function (which may not be difficult)</a:t>
            </a:r>
          </a:p>
          <a:p>
            <a:endParaRPr lang="en-GB" dirty="0"/>
          </a:p>
          <a:p>
            <a:r>
              <a:rPr lang="en-GB" dirty="0" smtClean="0"/>
              <a:t>Another method is described here.   Probably more common.</a:t>
            </a:r>
          </a:p>
          <a:p>
            <a:endParaRPr lang="en-GB" dirty="0"/>
          </a:p>
          <a:p>
            <a:r>
              <a:rPr lang="en-GB" dirty="0" smtClean="0"/>
              <a:t>It uses the idea that there is a box which can be drawn (in the integration range) which has the same area as the function. </a:t>
            </a:r>
          </a:p>
          <a:p>
            <a:endParaRPr lang="en-GB" dirty="0"/>
          </a:p>
          <a:p>
            <a:r>
              <a:rPr lang="en-GB" dirty="0" smtClean="0"/>
              <a:t>The height of this box is just the “average value of the function over the region”  &lt; f &gt;</a:t>
            </a:r>
          </a:p>
          <a:p>
            <a:endParaRPr lang="en-GB" dirty="0"/>
          </a:p>
          <a:p>
            <a:endParaRPr lang="en-GB" dirty="0" smtClean="0"/>
          </a:p>
          <a:p>
            <a:r>
              <a:rPr lang="en-GB" dirty="0" smtClean="0"/>
              <a:t>Thus </a:t>
            </a:r>
          </a:p>
          <a:p>
            <a:endParaRPr lang="en-GB" dirty="0"/>
          </a:p>
          <a:p>
            <a:r>
              <a:rPr lang="en-GB" dirty="0" smtClean="0"/>
              <a:t>	</a:t>
            </a:r>
            <a:r>
              <a:rPr lang="en-GB" dirty="0" smtClean="0">
                <a:solidFill>
                  <a:srgbClr val="0000FF"/>
                </a:solidFill>
              </a:rPr>
              <a:t>	</a:t>
            </a:r>
            <a:r>
              <a:rPr lang="en-GB" b="1" dirty="0" smtClean="0">
                <a:solidFill>
                  <a:srgbClr val="0000FF"/>
                </a:solidFill>
              </a:rPr>
              <a:t>Area = (b-a) *  &lt; f &gt;</a:t>
            </a:r>
          </a:p>
          <a:p>
            <a:endParaRPr lang="en-GB" dirty="0">
              <a:solidFill>
                <a:srgbClr val="0000FF"/>
              </a:solidFill>
            </a:endParaRPr>
          </a:p>
          <a:p>
            <a:r>
              <a:rPr lang="en-GB" dirty="0" smtClean="0"/>
              <a:t>So it comes down to calculating &lt;f&gt; numerically</a:t>
            </a:r>
          </a:p>
        </p:txBody>
      </p:sp>
      <p:cxnSp>
        <p:nvCxnSpPr>
          <p:cNvPr id="9" name="Straight Connector 8"/>
          <p:cNvCxnSpPr/>
          <p:nvPr/>
        </p:nvCxnSpPr>
        <p:spPr>
          <a:xfrm>
            <a:off x="5234307" y="5527441"/>
            <a:ext cx="2591494" cy="1284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234307" y="5527441"/>
            <a:ext cx="0" cy="58852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824251" y="5540281"/>
            <a:ext cx="1550" cy="57568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34307" y="6115969"/>
            <a:ext cx="2591494" cy="1284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086689" y="6219285"/>
            <a:ext cx="295236" cy="369332"/>
          </a:xfrm>
          <a:prstGeom prst="rect">
            <a:avLst/>
          </a:prstGeom>
          <a:noFill/>
        </p:spPr>
        <p:txBody>
          <a:bodyPr wrap="none" rtlCol="0">
            <a:spAutoFit/>
          </a:bodyPr>
          <a:lstStyle/>
          <a:p>
            <a:r>
              <a:rPr lang="en-GB" dirty="0" smtClean="0">
                <a:solidFill>
                  <a:srgbClr val="0000FF"/>
                </a:solidFill>
              </a:rPr>
              <a:t>a</a:t>
            </a:r>
            <a:endParaRPr lang="en-GB" dirty="0">
              <a:solidFill>
                <a:srgbClr val="0000FF"/>
              </a:solidFill>
            </a:endParaRPr>
          </a:p>
        </p:txBody>
      </p:sp>
      <p:sp>
        <p:nvSpPr>
          <p:cNvPr id="22" name="TextBox 21"/>
          <p:cNvSpPr txBox="1"/>
          <p:nvPr/>
        </p:nvSpPr>
        <p:spPr>
          <a:xfrm>
            <a:off x="7678183" y="6219285"/>
            <a:ext cx="305943" cy="369332"/>
          </a:xfrm>
          <a:prstGeom prst="rect">
            <a:avLst/>
          </a:prstGeom>
          <a:noFill/>
        </p:spPr>
        <p:txBody>
          <a:bodyPr wrap="none" rtlCol="0">
            <a:spAutoFit/>
          </a:bodyPr>
          <a:lstStyle/>
          <a:p>
            <a:r>
              <a:rPr lang="en-GB" dirty="0">
                <a:solidFill>
                  <a:srgbClr val="0000FF"/>
                </a:solidFill>
              </a:rPr>
              <a:t>b</a:t>
            </a:r>
          </a:p>
        </p:txBody>
      </p:sp>
      <p:sp>
        <p:nvSpPr>
          <p:cNvPr id="23" name="Rectangle 22"/>
          <p:cNvSpPr/>
          <p:nvPr/>
        </p:nvSpPr>
        <p:spPr>
          <a:xfrm>
            <a:off x="5234307" y="4697772"/>
            <a:ext cx="595035" cy="369332"/>
          </a:xfrm>
          <a:prstGeom prst="rect">
            <a:avLst/>
          </a:prstGeom>
        </p:spPr>
        <p:txBody>
          <a:bodyPr wrap="none">
            <a:spAutoFit/>
          </a:bodyPr>
          <a:lstStyle/>
          <a:p>
            <a:r>
              <a:rPr lang="en-GB" dirty="0">
                <a:solidFill>
                  <a:srgbClr val="0000FF"/>
                </a:solidFill>
              </a:rPr>
              <a:t>&lt; f &gt;</a:t>
            </a:r>
          </a:p>
        </p:txBody>
      </p:sp>
      <p:cxnSp>
        <p:nvCxnSpPr>
          <p:cNvPr id="25" name="Straight Arrow Connector 24"/>
          <p:cNvCxnSpPr/>
          <p:nvPr/>
        </p:nvCxnSpPr>
        <p:spPr>
          <a:xfrm>
            <a:off x="5538446" y="5067104"/>
            <a:ext cx="0" cy="46033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5538446" y="6128809"/>
            <a:ext cx="0" cy="45980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2502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6322" y="571968"/>
            <a:ext cx="8664302" cy="5847755"/>
          </a:xfrm>
          <a:prstGeom prst="rect">
            <a:avLst/>
          </a:prstGeom>
        </p:spPr>
        <p:txBody>
          <a:bodyPr wrap="square">
            <a:spAutoFit/>
          </a:bodyPr>
          <a:lstStyle/>
          <a:p>
            <a:pPr marL="285750" indent="-285750">
              <a:buFont typeface="Wingdings" charset="2"/>
              <a:buChar char="q"/>
            </a:pPr>
            <a:r>
              <a:rPr lang="en-GB" sz="2000" dirty="0" smtClean="0"/>
              <a:t>Calculating &lt; f &gt;  in the range </a:t>
            </a:r>
            <a:r>
              <a:rPr lang="en-GB" sz="2000" dirty="0" err="1" smtClean="0"/>
              <a:t>a</a:t>
            </a:r>
            <a:r>
              <a:rPr lang="en-GB" sz="2000" dirty="0" err="1" smtClean="0">
                <a:sym typeface="Wingdings"/>
              </a:rPr>
              <a:t>b</a:t>
            </a:r>
            <a:r>
              <a:rPr lang="en-GB" sz="2000" dirty="0" smtClean="0">
                <a:sym typeface="Wingdings"/>
              </a:rPr>
              <a:t> </a:t>
            </a:r>
            <a:r>
              <a:rPr lang="en-GB" sz="2000" dirty="0" smtClean="0"/>
              <a:t> numerically is straightforward</a:t>
            </a:r>
          </a:p>
          <a:p>
            <a:endParaRPr lang="en-GB" sz="2000" dirty="0" smtClean="0"/>
          </a:p>
          <a:p>
            <a:endParaRPr lang="en-GB" sz="2000" dirty="0"/>
          </a:p>
          <a:p>
            <a:r>
              <a:rPr lang="en-GB" sz="2400" dirty="0" smtClean="0"/>
              <a:t>			</a:t>
            </a:r>
            <a:r>
              <a:rPr lang="en-GB" sz="2400" b="1" dirty="0" smtClean="0">
                <a:solidFill>
                  <a:srgbClr val="0000FF"/>
                </a:solidFill>
              </a:rPr>
              <a:t>&lt; f &gt; =     </a:t>
            </a:r>
            <a:r>
              <a:rPr lang="en-GB" sz="3600" b="1" dirty="0" smtClean="0">
                <a:solidFill>
                  <a:srgbClr val="0000FF"/>
                </a:solidFill>
              </a:rPr>
              <a:t> </a:t>
            </a:r>
            <a:r>
              <a:rPr lang="en-GB" sz="5400" b="1" dirty="0" smtClean="0">
                <a:solidFill>
                  <a:srgbClr val="0000FF"/>
                </a:solidFill>
              </a:rPr>
              <a:t> </a:t>
            </a:r>
            <a:r>
              <a:rPr lang="en-GB" sz="3600" b="1" dirty="0" err="1" smtClean="0">
                <a:solidFill>
                  <a:srgbClr val="0000FF"/>
                </a:solidFill>
              </a:rPr>
              <a:t>Σ</a:t>
            </a:r>
            <a:r>
              <a:rPr lang="en-GB" sz="3600" b="1" baseline="-25000" dirty="0" err="1" smtClean="0">
                <a:solidFill>
                  <a:srgbClr val="0000FF"/>
                </a:solidFill>
              </a:rPr>
              <a:t>i</a:t>
            </a:r>
            <a:r>
              <a:rPr lang="en-GB" sz="4000" b="1" dirty="0" smtClean="0">
                <a:solidFill>
                  <a:srgbClr val="0000FF"/>
                </a:solidFill>
              </a:rPr>
              <a:t>  </a:t>
            </a:r>
            <a:r>
              <a:rPr lang="en-GB" sz="2400" b="1" dirty="0" smtClean="0">
                <a:solidFill>
                  <a:srgbClr val="0000FF"/>
                </a:solidFill>
              </a:rPr>
              <a:t>f( x</a:t>
            </a:r>
            <a:r>
              <a:rPr lang="en-GB" sz="2400" b="1" baseline="-25000" dirty="0" smtClean="0">
                <a:solidFill>
                  <a:srgbClr val="0000FF"/>
                </a:solidFill>
              </a:rPr>
              <a:t>i</a:t>
            </a:r>
            <a:r>
              <a:rPr lang="en-GB" sz="2400" b="1" dirty="0" smtClean="0">
                <a:solidFill>
                  <a:srgbClr val="0000FF"/>
                </a:solidFill>
              </a:rPr>
              <a:t>) </a:t>
            </a:r>
            <a:r>
              <a:rPr lang="en-GB" sz="4000" b="1" dirty="0" smtClean="0">
                <a:solidFill>
                  <a:srgbClr val="0000FF"/>
                </a:solidFill>
              </a:rPr>
              <a:t>  </a:t>
            </a:r>
            <a:r>
              <a:rPr lang="en-GB" sz="3200" b="1" dirty="0" smtClean="0">
                <a:solidFill>
                  <a:srgbClr val="0000FF"/>
                </a:solidFill>
              </a:rPr>
              <a:t>/  </a:t>
            </a:r>
            <a:r>
              <a:rPr lang="en-GB" sz="2800" b="1" dirty="0" smtClean="0">
                <a:solidFill>
                  <a:srgbClr val="0000FF"/>
                </a:solidFill>
              </a:rPr>
              <a:t>N</a:t>
            </a:r>
            <a:endParaRPr lang="en-GB" sz="4000" b="1" dirty="0" smtClean="0">
              <a:solidFill>
                <a:srgbClr val="0000FF"/>
              </a:solidFill>
            </a:endParaRPr>
          </a:p>
          <a:p>
            <a:endParaRPr lang="en-GB" sz="2000" dirty="0"/>
          </a:p>
          <a:p>
            <a:endParaRPr lang="en-GB" sz="2000" dirty="0" smtClean="0"/>
          </a:p>
          <a:p>
            <a:pPr lvl="1"/>
            <a:r>
              <a:rPr lang="en-GB" sz="2000" dirty="0" smtClean="0"/>
              <a:t>where N  values of  </a:t>
            </a:r>
            <a:r>
              <a:rPr lang="en-GB" sz="2000" dirty="0"/>
              <a:t>x</a:t>
            </a:r>
            <a:r>
              <a:rPr lang="en-GB" sz="2000" baseline="-25000" dirty="0"/>
              <a:t>i</a:t>
            </a:r>
            <a:r>
              <a:rPr lang="en-GB" sz="2000" dirty="0" smtClean="0"/>
              <a:t>  are chosen with a flat random distribution in the range </a:t>
            </a:r>
            <a:r>
              <a:rPr lang="en-GB" sz="2000" dirty="0" err="1" smtClean="0"/>
              <a:t>a</a:t>
            </a:r>
            <a:r>
              <a:rPr lang="en-GB" sz="2000" dirty="0" err="1" smtClean="0">
                <a:sym typeface="Wingdings"/>
              </a:rPr>
              <a:t>b</a:t>
            </a:r>
            <a:r>
              <a:rPr lang="en-GB" sz="2000" dirty="0" smtClean="0">
                <a:sym typeface="Wingdings"/>
              </a:rPr>
              <a:t>   (exactly as we have done several times before).</a:t>
            </a:r>
          </a:p>
          <a:p>
            <a:endParaRPr lang="en-GB" sz="2000" dirty="0">
              <a:sym typeface="Wingdings"/>
            </a:endParaRPr>
          </a:p>
          <a:p>
            <a:endParaRPr lang="en-GB" sz="2000" dirty="0" smtClean="0">
              <a:sym typeface="Wingdings"/>
            </a:endParaRPr>
          </a:p>
          <a:p>
            <a:endParaRPr lang="en-GB" sz="2000" dirty="0" smtClean="0">
              <a:sym typeface="Wingdings"/>
            </a:endParaRPr>
          </a:p>
          <a:p>
            <a:pPr marL="285750" indent="-285750">
              <a:buFont typeface="Wingdings" charset="2"/>
              <a:buChar char="q"/>
            </a:pPr>
            <a:r>
              <a:rPr lang="en-GB" sz="2000" dirty="0" smtClean="0">
                <a:sym typeface="Wingdings"/>
              </a:rPr>
              <a:t>Thus the area becomes</a:t>
            </a:r>
          </a:p>
          <a:p>
            <a:endParaRPr lang="en-GB" sz="2000" dirty="0" smtClean="0">
              <a:sym typeface="Wingdings"/>
            </a:endParaRPr>
          </a:p>
          <a:p>
            <a:r>
              <a:rPr lang="en-GB" sz="2000" dirty="0"/>
              <a:t>			</a:t>
            </a:r>
            <a:r>
              <a:rPr lang="en-GB" sz="2400" b="1" dirty="0" smtClean="0">
                <a:solidFill>
                  <a:srgbClr val="0000FF"/>
                </a:solidFill>
              </a:rPr>
              <a:t>Area =   (b - a)   x   </a:t>
            </a:r>
            <a:r>
              <a:rPr lang="en-GB" sz="3600" b="1" dirty="0" err="1" smtClean="0">
                <a:solidFill>
                  <a:srgbClr val="0000FF"/>
                </a:solidFill>
              </a:rPr>
              <a:t>Σ</a:t>
            </a:r>
            <a:r>
              <a:rPr lang="en-GB" sz="3600" b="1" baseline="-25000" dirty="0" err="1" smtClean="0">
                <a:solidFill>
                  <a:srgbClr val="0000FF"/>
                </a:solidFill>
              </a:rPr>
              <a:t>i</a:t>
            </a:r>
            <a:r>
              <a:rPr lang="en-GB" sz="4000" b="1" dirty="0" smtClean="0">
                <a:solidFill>
                  <a:srgbClr val="0000FF"/>
                </a:solidFill>
              </a:rPr>
              <a:t>  </a:t>
            </a:r>
            <a:r>
              <a:rPr lang="en-GB" sz="2400" b="1" dirty="0">
                <a:solidFill>
                  <a:srgbClr val="0000FF"/>
                </a:solidFill>
              </a:rPr>
              <a:t>f( x</a:t>
            </a:r>
            <a:r>
              <a:rPr lang="en-GB" sz="2400" b="1" baseline="-25000" dirty="0">
                <a:solidFill>
                  <a:srgbClr val="0000FF"/>
                </a:solidFill>
              </a:rPr>
              <a:t>i</a:t>
            </a:r>
            <a:r>
              <a:rPr lang="en-GB" sz="2400" b="1" dirty="0">
                <a:solidFill>
                  <a:srgbClr val="0000FF"/>
                </a:solidFill>
              </a:rPr>
              <a:t>) </a:t>
            </a:r>
            <a:r>
              <a:rPr lang="en-GB" sz="4000" b="1" dirty="0">
                <a:solidFill>
                  <a:srgbClr val="0000FF"/>
                </a:solidFill>
              </a:rPr>
              <a:t>  </a:t>
            </a:r>
            <a:r>
              <a:rPr lang="en-GB" sz="3200" b="1" dirty="0" smtClean="0">
                <a:solidFill>
                  <a:srgbClr val="0000FF"/>
                </a:solidFill>
              </a:rPr>
              <a:t>/   </a:t>
            </a:r>
            <a:r>
              <a:rPr lang="en-GB" sz="2400" b="1" dirty="0">
                <a:solidFill>
                  <a:srgbClr val="0000FF"/>
                </a:solidFill>
              </a:rPr>
              <a:t>N</a:t>
            </a:r>
            <a:endParaRPr lang="en-GB" sz="4000" b="1" dirty="0">
              <a:solidFill>
                <a:srgbClr val="0000FF"/>
              </a:solidFill>
            </a:endParaRPr>
          </a:p>
          <a:p>
            <a:endParaRPr lang="en-GB" sz="2000" dirty="0" smtClean="0">
              <a:sym typeface="Wingdings"/>
            </a:endParaRPr>
          </a:p>
          <a:p>
            <a:endParaRPr lang="en-GB" sz="2000" dirty="0" smtClean="0"/>
          </a:p>
        </p:txBody>
      </p:sp>
    </p:spTree>
    <p:extLst>
      <p:ext uri="{BB962C8B-B14F-4D97-AF65-F5344CB8AC3E}">
        <p14:creationId xmlns:p14="http://schemas.microsoft.com/office/powerpoint/2010/main" val="6499134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120" y="715104"/>
            <a:ext cx="8775161" cy="5509201"/>
          </a:xfrm>
          <a:prstGeom prst="rect">
            <a:avLst/>
          </a:prstGeom>
          <a:ln>
            <a:solidFill>
              <a:srgbClr val="0000FF"/>
            </a:solidFill>
          </a:ln>
        </p:spPr>
        <p:txBody>
          <a:bodyPr wrap="square">
            <a:spAutoFit/>
          </a:bodyPr>
          <a:lstStyle/>
          <a:p>
            <a:r>
              <a:rPr lang="en-GB" sz="1600" b="1" dirty="0" smtClean="0">
                <a:solidFill>
                  <a:srgbClr val="0000FF"/>
                </a:solidFill>
                <a:latin typeface="Courier"/>
                <a:cs typeface="Courier"/>
              </a:rPr>
              <a:t>/</a:t>
            </a:r>
            <a:r>
              <a:rPr lang="en-GB" sz="1600" b="1" dirty="0">
                <a:solidFill>
                  <a:srgbClr val="0000FF"/>
                </a:solidFill>
                <a:latin typeface="Courier"/>
                <a:cs typeface="Courier"/>
              </a:rPr>
              <a:t>/Method to return the numeric integral of the function between </a:t>
            </a:r>
            <a:endParaRPr lang="en-GB" sz="1600" b="1" dirty="0" smtClean="0">
              <a:solidFill>
                <a:srgbClr val="0000FF"/>
              </a:solidFill>
              <a:latin typeface="Courier"/>
              <a:cs typeface="Courier"/>
            </a:endParaRPr>
          </a:p>
          <a:p>
            <a:r>
              <a:rPr lang="en-GB" sz="1600" b="1" dirty="0" smtClean="0">
                <a:solidFill>
                  <a:srgbClr val="0000FF"/>
                </a:solidFill>
                <a:latin typeface="Courier"/>
                <a:cs typeface="Courier"/>
              </a:rPr>
              <a:t>// lo </a:t>
            </a:r>
            <a:r>
              <a:rPr lang="en-GB" sz="1600" b="1" dirty="0">
                <a:solidFill>
                  <a:srgbClr val="0000FF"/>
                </a:solidFill>
                <a:latin typeface="Courier"/>
                <a:cs typeface="Courier"/>
              </a:rPr>
              <a:t>&lt; x &lt; </a:t>
            </a:r>
            <a:r>
              <a:rPr lang="en-GB" sz="1600" b="1" dirty="0" smtClean="0">
                <a:solidFill>
                  <a:srgbClr val="0000FF"/>
                </a:solidFill>
                <a:latin typeface="Courier"/>
                <a:cs typeface="Courier"/>
              </a:rPr>
              <a:t>hi</a:t>
            </a:r>
          </a:p>
          <a:p>
            <a:endParaRPr lang="en-GB" sz="1600" b="1" dirty="0">
              <a:solidFill>
                <a:srgbClr val="0000FF"/>
              </a:solidFill>
              <a:latin typeface="Courier"/>
              <a:cs typeface="Courier"/>
            </a:endParaRPr>
          </a:p>
          <a:p>
            <a:r>
              <a:rPr lang="en-GB" sz="1600" b="1" dirty="0">
                <a:solidFill>
                  <a:srgbClr val="0000FF"/>
                </a:solidFill>
                <a:latin typeface="Courier"/>
                <a:cs typeface="Courier"/>
              </a:rPr>
              <a:t>	public double </a:t>
            </a:r>
            <a:r>
              <a:rPr lang="en-GB" sz="1600" b="1" dirty="0" err="1">
                <a:solidFill>
                  <a:srgbClr val="0000FF"/>
                </a:solidFill>
                <a:latin typeface="Courier"/>
                <a:cs typeface="Courier"/>
              </a:rPr>
              <a:t>integralNumericII</a:t>
            </a:r>
            <a:r>
              <a:rPr lang="en-GB" sz="1600" b="1" dirty="0">
                <a:solidFill>
                  <a:srgbClr val="0000FF"/>
                </a:solidFill>
                <a:latin typeface="Courier"/>
                <a:cs typeface="Courier"/>
              </a:rPr>
              <a:t>( double lo, double hi ) {</a:t>
            </a:r>
          </a:p>
          <a:p>
            <a:r>
              <a:rPr lang="en-GB" sz="1600" b="1" dirty="0">
                <a:solidFill>
                  <a:srgbClr val="0000FF"/>
                </a:solidFill>
                <a:latin typeface="Courier"/>
                <a:cs typeface="Courier"/>
              </a:rPr>
              <a:t>		</a:t>
            </a:r>
          </a:p>
          <a:p>
            <a:r>
              <a:rPr lang="fr-FR" sz="1600" b="1" dirty="0">
                <a:solidFill>
                  <a:srgbClr val="0000FF"/>
                </a:solidFill>
                <a:latin typeface="Courier"/>
                <a:cs typeface="Courier"/>
              </a:rPr>
              <a:t>		</a:t>
            </a:r>
            <a:r>
              <a:rPr lang="fr-FR" sz="1600" b="1" dirty="0" err="1">
                <a:solidFill>
                  <a:srgbClr val="0000FF"/>
                </a:solidFill>
                <a:latin typeface="Courier"/>
                <a:cs typeface="Courier"/>
              </a:rPr>
              <a:t>int</a:t>
            </a:r>
            <a:r>
              <a:rPr lang="fr-FR" sz="1600" b="1" dirty="0">
                <a:solidFill>
                  <a:srgbClr val="0000FF"/>
                </a:solidFill>
                <a:latin typeface="Courier"/>
                <a:cs typeface="Courier"/>
              </a:rPr>
              <a:t> </a:t>
            </a:r>
            <a:r>
              <a:rPr lang="fr-FR" sz="1600" b="1" dirty="0" err="1">
                <a:solidFill>
                  <a:srgbClr val="0000FF"/>
                </a:solidFill>
                <a:latin typeface="Courier"/>
                <a:cs typeface="Courier"/>
              </a:rPr>
              <a:t>npoints</a:t>
            </a:r>
            <a:r>
              <a:rPr lang="fr-FR" sz="1600" b="1" dirty="0">
                <a:solidFill>
                  <a:srgbClr val="0000FF"/>
                </a:solidFill>
                <a:latin typeface="Courier"/>
                <a:cs typeface="Courier"/>
              </a:rPr>
              <a:t> = 1000000 ;</a:t>
            </a:r>
          </a:p>
          <a:p>
            <a:r>
              <a:rPr lang="fr-FR" sz="1600" b="1" dirty="0">
                <a:solidFill>
                  <a:srgbClr val="0000FF"/>
                </a:solidFill>
                <a:latin typeface="Courier"/>
                <a:cs typeface="Courier"/>
              </a:rPr>
              <a:t>		</a:t>
            </a:r>
          </a:p>
          <a:p>
            <a:r>
              <a:rPr lang="nb-NO" sz="1600" b="1" dirty="0">
                <a:solidFill>
                  <a:srgbClr val="0000FF"/>
                </a:solidFill>
                <a:latin typeface="Courier"/>
                <a:cs typeface="Courier"/>
              </a:rPr>
              <a:t>        double </a:t>
            </a:r>
            <a:r>
              <a:rPr lang="nb-NO" sz="1600" b="1" dirty="0" err="1">
                <a:solidFill>
                  <a:srgbClr val="0000FF"/>
                </a:solidFill>
                <a:latin typeface="Courier"/>
                <a:cs typeface="Courier"/>
              </a:rPr>
              <a:t>sumf</a:t>
            </a:r>
            <a:r>
              <a:rPr lang="nb-NO" sz="1600" b="1" dirty="0">
                <a:solidFill>
                  <a:srgbClr val="0000FF"/>
                </a:solidFill>
                <a:latin typeface="Courier"/>
                <a:cs typeface="Courier"/>
              </a:rPr>
              <a:t> = 0;</a:t>
            </a:r>
          </a:p>
          <a:p>
            <a:r>
              <a:rPr lang="nb-NO" sz="1600" b="1" dirty="0">
                <a:solidFill>
                  <a:srgbClr val="0000FF"/>
                </a:solidFill>
                <a:latin typeface="Courier"/>
                <a:cs typeface="Courier"/>
              </a:rPr>
              <a:t>        </a:t>
            </a:r>
          </a:p>
          <a:p>
            <a:r>
              <a:rPr lang="en-US" sz="1600" b="1" dirty="0">
                <a:solidFill>
                  <a:srgbClr val="0000FF"/>
                </a:solidFill>
                <a:latin typeface="Courier"/>
                <a:cs typeface="Courier"/>
              </a:rPr>
              <a:t>		for( </a:t>
            </a:r>
            <a:r>
              <a:rPr lang="en-US" sz="1600" b="1" dirty="0" err="1">
                <a:solidFill>
                  <a:srgbClr val="0000FF"/>
                </a:solidFill>
                <a:latin typeface="Courier"/>
                <a:cs typeface="Courier"/>
              </a:rPr>
              <a:t>int</a:t>
            </a:r>
            <a:r>
              <a:rPr lang="en-US" sz="1600" b="1" dirty="0">
                <a:solidFill>
                  <a:srgbClr val="0000FF"/>
                </a:solidFill>
                <a:latin typeface="Courier"/>
                <a:cs typeface="Courier"/>
              </a:rPr>
              <a:t> ii=1; ii&lt;=</a:t>
            </a:r>
            <a:r>
              <a:rPr lang="en-US" sz="1600" b="1" dirty="0" err="1">
                <a:solidFill>
                  <a:srgbClr val="0000FF"/>
                </a:solidFill>
                <a:latin typeface="Courier"/>
                <a:cs typeface="Courier"/>
              </a:rPr>
              <a:t>npoints</a:t>
            </a:r>
            <a:r>
              <a:rPr lang="en-US" sz="1600" b="1" dirty="0">
                <a:solidFill>
                  <a:srgbClr val="0000FF"/>
                </a:solidFill>
                <a:latin typeface="Courier"/>
                <a:cs typeface="Courier"/>
              </a:rPr>
              <a:t>; ++ii ) {</a:t>
            </a:r>
          </a:p>
          <a:p>
            <a:r>
              <a:rPr lang="en-US" sz="1600" b="1" dirty="0">
                <a:solidFill>
                  <a:srgbClr val="0000FF"/>
                </a:solidFill>
                <a:latin typeface="Courier"/>
                <a:cs typeface="Courier"/>
              </a:rPr>
              <a:t>			</a:t>
            </a:r>
          </a:p>
          <a:p>
            <a:r>
              <a:rPr lang="en-US" sz="1600" b="1" dirty="0">
                <a:solidFill>
                  <a:srgbClr val="0000FF"/>
                </a:solidFill>
                <a:latin typeface="Courier"/>
                <a:cs typeface="Courier"/>
              </a:rPr>
              <a:t>			//Generate a random number on the x-axis</a:t>
            </a:r>
          </a:p>
          <a:p>
            <a:r>
              <a:rPr lang="en-US" sz="1600" b="1" dirty="0">
                <a:solidFill>
                  <a:srgbClr val="0000FF"/>
                </a:solidFill>
                <a:latin typeface="Courier"/>
                <a:cs typeface="Courier"/>
              </a:rPr>
              <a:t>			double x = lo + </a:t>
            </a:r>
            <a:r>
              <a:rPr lang="en-US" sz="1600" b="1" dirty="0" err="1">
                <a:solidFill>
                  <a:srgbClr val="0000FF"/>
                </a:solidFill>
                <a:latin typeface="Courier"/>
                <a:cs typeface="Courier"/>
              </a:rPr>
              <a:t>randomGenerator.nextDouble</a:t>
            </a:r>
            <a:r>
              <a:rPr lang="en-US" sz="1600" b="1" dirty="0">
                <a:solidFill>
                  <a:srgbClr val="0000FF"/>
                </a:solidFill>
                <a:latin typeface="Courier"/>
                <a:cs typeface="Courier"/>
              </a:rPr>
              <a:t>()*(hi-lo) ;</a:t>
            </a:r>
          </a:p>
          <a:p>
            <a:r>
              <a:rPr lang="en-US" sz="1600" b="1" dirty="0">
                <a:solidFill>
                  <a:srgbClr val="0000FF"/>
                </a:solidFill>
                <a:latin typeface="Courier"/>
                <a:cs typeface="Courier"/>
              </a:rPr>
              <a:t>			</a:t>
            </a:r>
          </a:p>
          <a:p>
            <a:r>
              <a:rPr lang="en-US" sz="1600" b="1" dirty="0">
                <a:solidFill>
                  <a:srgbClr val="0000FF"/>
                </a:solidFill>
                <a:latin typeface="Courier"/>
                <a:cs typeface="Courier"/>
              </a:rPr>
              <a:t>			//Calculate and accumulate value of function</a:t>
            </a:r>
          </a:p>
          <a:p>
            <a:r>
              <a:rPr lang="en-US" sz="1600" b="1" dirty="0">
                <a:solidFill>
                  <a:srgbClr val="0000FF"/>
                </a:solidFill>
                <a:latin typeface="Courier"/>
                <a:cs typeface="Courier"/>
              </a:rPr>
              <a:t>			</a:t>
            </a:r>
            <a:r>
              <a:rPr lang="en-US" sz="1600" b="1" dirty="0" err="1">
                <a:solidFill>
                  <a:srgbClr val="0000FF"/>
                </a:solidFill>
                <a:latin typeface="Courier"/>
                <a:cs typeface="Courier"/>
              </a:rPr>
              <a:t>sumf</a:t>
            </a:r>
            <a:r>
              <a:rPr lang="en-US" sz="1600" b="1" dirty="0">
                <a:solidFill>
                  <a:srgbClr val="0000FF"/>
                </a:solidFill>
                <a:latin typeface="Courier"/>
                <a:cs typeface="Courier"/>
              </a:rPr>
              <a:t>+= evaluate(x) ;</a:t>
            </a:r>
          </a:p>
          <a:p>
            <a:r>
              <a:rPr lang="en-US" sz="1600" b="1" dirty="0">
                <a:solidFill>
                  <a:srgbClr val="0000FF"/>
                </a:solidFill>
                <a:latin typeface="Courier"/>
                <a:cs typeface="Courier"/>
              </a:rPr>
              <a:t>		}</a:t>
            </a:r>
          </a:p>
          <a:p>
            <a:r>
              <a:rPr lang="en-US" sz="1600" b="1" dirty="0">
                <a:solidFill>
                  <a:srgbClr val="0000FF"/>
                </a:solidFill>
                <a:latin typeface="Courier"/>
                <a:cs typeface="Courier"/>
              </a:rPr>
              <a:t>		</a:t>
            </a:r>
          </a:p>
          <a:p>
            <a:r>
              <a:rPr lang="en-US" sz="1600" b="1" dirty="0">
                <a:solidFill>
                  <a:srgbClr val="0000FF"/>
                </a:solidFill>
                <a:latin typeface="Courier"/>
                <a:cs typeface="Courier"/>
              </a:rPr>
              <a:t>		double Area = </a:t>
            </a:r>
            <a:r>
              <a:rPr lang="en-US" sz="1600" b="1" dirty="0" err="1">
                <a:solidFill>
                  <a:srgbClr val="0000FF"/>
                </a:solidFill>
                <a:latin typeface="Courier"/>
                <a:cs typeface="Courier"/>
              </a:rPr>
              <a:t>sumf</a:t>
            </a:r>
            <a:r>
              <a:rPr lang="en-US" sz="1600" b="1" dirty="0">
                <a:solidFill>
                  <a:srgbClr val="0000FF"/>
                </a:solidFill>
                <a:latin typeface="Courier"/>
                <a:cs typeface="Courier"/>
              </a:rPr>
              <a:t> *(hi-lo) / </a:t>
            </a:r>
            <a:r>
              <a:rPr lang="en-US" sz="1600" b="1" dirty="0" err="1">
                <a:solidFill>
                  <a:srgbClr val="0000FF"/>
                </a:solidFill>
                <a:latin typeface="Courier"/>
                <a:cs typeface="Courier"/>
              </a:rPr>
              <a:t>npoints</a:t>
            </a:r>
            <a:r>
              <a:rPr lang="en-US" sz="1600" b="1" dirty="0">
                <a:solidFill>
                  <a:srgbClr val="0000FF"/>
                </a:solidFill>
                <a:latin typeface="Courier"/>
                <a:cs typeface="Courier"/>
              </a:rPr>
              <a:t> ;</a:t>
            </a:r>
          </a:p>
          <a:p>
            <a:endParaRPr lang="en-US" sz="1600" b="1" dirty="0">
              <a:solidFill>
                <a:srgbClr val="0000FF"/>
              </a:solidFill>
              <a:latin typeface="Courier"/>
              <a:cs typeface="Courier"/>
            </a:endParaRPr>
          </a:p>
          <a:p>
            <a:r>
              <a:rPr lang="en-US" sz="1600" b="1" dirty="0">
                <a:solidFill>
                  <a:srgbClr val="0000FF"/>
                </a:solidFill>
                <a:latin typeface="Courier"/>
                <a:cs typeface="Courier"/>
              </a:rPr>
              <a:t>		return Area ;</a:t>
            </a:r>
          </a:p>
          <a:p>
            <a:r>
              <a:rPr lang="en-US" sz="1600" b="1" dirty="0">
                <a:solidFill>
                  <a:srgbClr val="0000FF"/>
                </a:solidFill>
                <a:latin typeface="Courier"/>
                <a:cs typeface="Courier"/>
              </a:rPr>
              <a:t>	}</a:t>
            </a:r>
          </a:p>
        </p:txBody>
      </p:sp>
    </p:spTree>
    <p:extLst>
      <p:ext uri="{BB962C8B-B14F-4D97-AF65-F5344CB8AC3E}">
        <p14:creationId xmlns:p14="http://schemas.microsoft.com/office/powerpoint/2010/main" val="17783228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83808"/>
            <a:ext cx="7470745" cy="461665"/>
          </a:xfrm>
          <a:prstGeom prst="rect">
            <a:avLst/>
          </a:prstGeom>
          <a:noFill/>
        </p:spPr>
        <p:txBody>
          <a:bodyPr wrap="square" rtlCol="0">
            <a:spAutoFit/>
          </a:bodyPr>
          <a:lstStyle/>
          <a:p>
            <a:pPr algn="ctr"/>
            <a:r>
              <a:rPr lang="en-GB" sz="2400" b="1" dirty="0" smtClean="0"/>
              <a:t>...another way to look at this...</a:t>
            </a:r>
          </a:p>
        </p:txBody>
      </p:sp>
      <p:sp>
        <p:nvSpPr>
          <p:cNvPr id="12" name="Rectangle 11"/>
          <p:cNvSpPr/>
          <p:nvPr/>
        </p:nvSpPr>
        <p:spPr>
          <a:xfrm>
            <a:off x="226322" y="551966"/>
            <a:ext cx="8664302" cy="6309420"/>
          </a:xfrm>
          <a:prstGeom prst="rect">
            <a:avLst/>
          </a:prstGeom>
        </p:spPr>
        <p:txBody>
          <a:bodyPr wrap="square">
            <a:spAutoFit/>
          </a:bodyPr>
          <a:lstStyle/>
          <a:p>
            <a:r>
              <a:rPr lang="en-GB" sz="2000" dirty="0" smtClean="0"/>
              <a:t>Here is another way to arrive at the same formula</a:t>
            </a:r>
          </a:p>
          <a:p>
            <a:endParaRPr lang="en-GB" sz="2000" dirty="0"/>
          </a:p>
          <a:p>
            <a:r>
              <a:rPr lang="en-GB" sz="2000" dirty="0" smtClean="0"/>
              <a:t>Imagine for a moment that you were integrating </a:t>
            </a:r>
          </a:p>
          <a:p>
            <a:r>
              <a:rPr lang="en-GB" sz="2000" dirty="0" smtClean="0"/>
              <a:t>using the summation of uniform rectangles </a:t>
            </a:r>
          </a:p>
          <a:p>
            <a:r>
              <a:rPr lang="en-GB" sz="2000" dirty="0" smtClean="0"/>
              <a:t>shown earlier .</a:t>
            </a:r>
          </a:p>
          <a:p>
            <a:endParaRPr lang="en-GB" sz="2000" dirty="0" smtClean="0"/>
          </a:p>
          <a:p>
            <a:endParaRPr lang="en-GB" sz="2000" dirty="0"/>
          </a:p>
          <a:p>
            <a:r>
              <a:rPr lang="en-GB" sz="2000" dirty="0" smtClean="0"/>
              <a:t>For N uniform rectangles in the range a </a:t>
            </a:r>
            <a:r>
              <a:rPr lang="en-GB" sz="2000" dirty="0" smtClean="0">
                <a:sym typeface="Wingdings"/>
              </a:rPr>
              <a:t> b </a:t>
            </a:r>
            <a:r>
              <a:rPr lang="en-GB" sz="2000" dirty="0" smtClean="0"/>
              <a:t>, the width of each would be </a:t>
            </a:r>
            <a:endParaRPr lang="en-GB" sz="2000" dirty="0"/>
          </a:p>
          <a:p>
            <a:r>
              <a:rPr lang="en-GB" sz="2000" dirty="0" smtClean="0"/>
              <a:t>	</a:t>
            </a:r>
            <a:r>
              <a:rPr lang="en-GB" sz="2000" smtClean="0"/>
              <a:t>	</a:t>
            </a:r>
            <a:r>
              <a:rPr lang="en-GB" sz="2000" b="1" smtClean="0">
                <a:solidFill>
                  <a:srgbClr val="0000FF"/>
                </a:solidFill>
              </a:rPr>
              <a:t>(b-a) </a:t>
            </a:r>
            <a:r>
              <a:rPr lang="en-GB" sz="2000" b="1" dirty="0" smtClean="0">
                <a:solidFill>
                  <a:srgbClr val="0000FF"/>
                </a:solidFill>
              </a:rPr>
              <a:t>/ N</a:t>
            </a:r>
          </a:p>
          <a:p>
            <a:endParaRPr lang="en-GB" sz="2000" dirty="0"/>
          </a:p>
          <a:p>
            <a:r>
              <a:rPr lang="en-GB" sz="2000" dirty="0" smtClean="0"/>
              <a:t>and the area of each rectangle would be  height x width:</a:t>
            </a:r>
            <a:endParaRPr lang="en-GB" sz="2000" dirty="0"/>
          </a:p>
          <a:p>
            <a:r>
              <a:rPr lang="en-GB" sz="2000" b="1" dirty="0">
                <a:solidFill>
                  <a:srgbClr val="0000FF"/>
                </a:solidFill>
              </a:rPr>
              <a:t>	</a:t>
            </a:r>
            <a:r>
              <a:rPr lang="en-GB" sz="2000" b="1" dirty="0" smtClean="0">
                <a:solidFill>
                  <a:srgbClr val="0000FF"/>
                </a:solidFill>
              </a:rPr>
              <a:t>        f</a:t>
            </a:r>
            <a:r>
              <a:rPr lang="en-GB" sz="2000" b="1" dirty="0">
                <a:solidFill>
                  <a:srgbClr val="0000FF"/>
                </a:solidFill>
              </a:rPr>
              <a:t>( x</a:t>
            </a:r>
            <a:r>
              <a:rPr lang="en-GB" sz="2000" b="1" baseline="-25000" dirty="0">
                <a:solidFill>
                  <a:srgbClr val="0000FF"/>
                </a:solidFill>
              </a:rPr>
              <a:t>i</a:t>
            </a:r>
            <a:r>
              <a:rPr lang="en-GB" sz="2000" b="1" dirty="0" smtClean="0">
                <a:solidFill>
                  <a:srgbClr val="0000FF"/>
                </a:solidFill>
              </a:rPr>
              <a:t>)   </a:t>
            </a:r>
            <a:r>
              <a:rPr lang="en-GB" sz="2400" b="1" dirty="0">
                <a:solidFill>
                  <a:srgbClr val="0000FF"/>
                </a:solidFill>
              </a:rPr>
              <a:t>(b - a) </a:t>
            </a:r>
            <a:r>
              <a:rPr lang="en-GB" sz="2400" b="1" dirty="0" smtClean="0">
                <a:solidFill>
                  <a:srgbClr val="0000FF"/>
                </a:solidFill>
              </a:rPr>
              <a:t> </a:t>
            </a:r>
            <a:r>
              <a:rPr lang="en-GB" sz="2800" b="1" dirty="0">
                <a:solidFill>
                  <a:srgbClr val="0000FF"/>
                </a:solidFill>
              </a:rPr>
              <a:t>/ </a:t>
            </a:r>
            <a:r>
              <a:rPr lang="en-GB" sz="2000" b="1" dirty="0" smtClean="0">
                <a:solidFill>
                  <a:srgbClr val="0000FF"/>
                </a:solidFill>
              </a:rPr>
              <a:t>N</a:t>
            </a:r>
            <a:endParaRPr lang="en-GB" sz="3600" b="1" dirty="0">
              <a:solidFill>
                <a:srgbClr val="0000FF"/>
              </a:solidFill>
            </a:endParaRPr>
          </a:p>
          <a:p>
            <a:endParaRPr lang="en-GB" sz="2000" dirty="0">
              <a:sym typeface="Wingdings"/>
            </a:endParaRPr>
          </a:p>
          <a:p>
            <a:endParaRPr lang="en-GB" sz="2000" dirty="0"/>
          </a:p>
          <a:p>
            <a:r>
              <a:rPr lang="en-GB" sz="2000" dirty="0" smtClean="0"/>
              <a:t>and so the total area would be the sum over rectangles</a:t>
            </a:r>
          </a:p>
          <a:p>
            <a:r>
              <a:rPr lang="en-GB" sz="2000" dirty="0"/>
              <a:t>		</a:t>
            </a:r>
            <a:r>
              <a:rPr lang="en-GB" sz="2000" b="1" dirty="0">
                <a:solidFill>
                  <a:srgbClr val="0000FF"/>
                </a:solidFill>
              </a:rPr>
              <a:t>Area =   </a:t>
            </a:r>
            <a:r>
              <a:rPr lang="en-GB" sz="3600" b="1" dirty="0" err="1">
                <a:solidFill>
                  <a:srgbClr val="0000FF"/>
                </a:solidFill>
              </a:rPr>
              <a:t>Σ</a:t>
            </a:r>
            <a:r>
              <a:rPr lang="en-GB" sz="3600" b="1" baseline="-25000" dirty="0" err="1">
                <a:solidFill>
                  <a:srgbClr val="0000FF"/>
                </a:solidFill>
              </a:rPr>
              <a:t>i</a:t>
            </a:r>
            <a:r>
              <a:rPr lang="en-GB" sz="2000" b="1" baseline="-25000" dirty="0">
                <a:solidFill>
                  <a:srgbClr val="0000FF"/>
                </a:solidFill>
              </a:rPr>
              <a:t> </a:t>
            </a:r>
            <a:r>
              <a:rPr lang="en-GB" sz="2000" b="1" baseline="-25000" dirty="0" smtClean="0">
                <a:solidFill>
                  <a:srgbClr val="0000FF"/>
                </a:solidFill>
              </a:rPr>
              <a:t>   </a:t>
            </a:r>
            <a:r>
              <a:rPr lang="en-GB" sz="2000" b="1" dirty="0">
                <a:solidFill>
                  <a:srgbClr val="0000FF"/>
                </a:solidFill>
              </a:rPr>
              <a:t> f( x</a:t>
            </a:r>
            <a:r>
              <a:rPr lang="en-GB" sz="2000" b="1" baseline="-25000" dirty="0">
                <a:solidFill>
                  <a:srgbClr val="0000FF"/>
                </a:solidFill>
              </a:rPr>
              <a:t>i</a:t>
            </a:r>
            <a:r>
              <a:rPr lang="en-GB" sz="2000" b="1" dirty="0">
                <a:solidFill>
                  <a:srgbClr val="0000FF"/>
                </a:solidFill>
              </a:rPr>
              <a:t>)   </a:t>
            </a:r>
            <a:r>
              <a:rPr lang="en-GB" sz="2400" b="1" dirty="0">
                <a:solidFill>
                  <a:srgbClr val="0000FF"/>
                </a:solidFill>
              </a:rPr>
              <a:t>(b - a)  </a:t>
            </a:r>
            <a:r>
              <a:rPr lang="en-GB" sz="2800" b="1" dirty="0">
                <a:solidFill>
                  <a:srgbClr val="0000FF"/>
                </a:solidFill>
              </a:rPr>
              <a:t>/ </a:t>
            </a:r>
            <a:r>
              <a:rPr lang="en-GB" sz="2000" b="1" dirty="0">
                <a:solidFill>
                  <a:srgbClr val="0000FF"/>
                </a:solidFill>
              </a:rPr>
              <a:t>N</a:t>
            </a:r>
            <a:endParaRPr lang="en-GB" sz="2000" dirty="0">
              <a:sym typeface="Wingdings"/>
            </a:endParaRPr>
          </a:p>
          <a:p>
            <a:endParaRPr lang="en-GB" sz="2000" dirty="0" smtClean="0"/>
          </a:p>
          <a:p>
            <a:r>
              <a:rPr lang="en-GB" sz="2000" dirty="0" smtClean="0"/>
              <a:t>where the x</a:t>
            </a:r>
            <a:r>
              <a:rPr lang="en-GB" sz="2000" baseline="-25000" dirty="0" smtClean="0"/>
              <a:t>i</a:t>
            </a:r>
            <a:r>
              <a:rPr lang="en-GB" sz="2000" dirty="0" smtClean="0"/>
              <a:t> would be regularly spaced    </a:t>
            </a:r>
            <a:r>
              <a:rPr lang="en-GB" sz="2000" dirty="0"/>
              <a:t>x</a:t>
            </a:r>
            <a:r>
              <a:rPr lang="en-GB" sz="2000" baseline="-25000" dirty="0"/>
              <a:t>i</a:t>
            </a:r>
            <a:r>
              <a:rPr lang="en-GB" sz="2000" dirty="0" smtClean="0"/>
              <a:t>= a + </a:t>
            </a:r>
            <a:r>
              <a:rPr lang="en-GB" sz="2000" dirty="0" err="1" smtClean="0"/>
              <a:t>i</a:t>
            </a:r>
            <a:r>
              <a:rPr lang="en-GB" sz="2000" dirty="0" smtClean="0"/>
              <a:t> (b-a)/N</a:t>
            </a:r>
            <a:endParaRPr lang="en-GB" sz="2000" dirty="0"/>
          </a:p>
          <a:p>
            <a:endParaRPr lang="en-GB" sz="2000" dirty="0"/>
          </a:p>
        </p:txBody>
      </p:sp>
      <p:grpSp>
        <p:nvGrpSpPr>
          <p:cNvPr id="3" name="Group 2"/>
          <p:cNvGrpSpPr/>
          <p:nvPr/>
        </p:nvGrpSpPr>
        <p:grpSpPr>
          <a:xfrm>
            <a:off x="5825379" y="531984"/>
            <a:ext cx="3297062" cy="1868231"/>
            <a:chOff x="5825379" y="531984"/>
            <a:chExt cx="3297062" cy="1868231"/>
          </a:xfrm>
        </p:grpSpPr>
        <p:grpSp>
          <p:nvGrpSpPr>
            <p:cNvPr id="20" name="Group 19"/>
            <p:cNvGrpSpPr/>
            <p:nvPr/>
          </p:nvGrpSpPr>
          <p:grpSpPr>
            <a:xfrm>
              <a:off x="5825379" y="531984"/>
              <a:ext cx="3297062" cy="1868231"/>
              <a:chOff x="2048206" y="1064201"/>
              <a:chExt cx="7095793" cy="4631071"/>
            </a:xfrm>
          </p:grpSpPr>
          <p:sp>
            <p:nvSpPr>
              <p:cNvPr id="40" name="TextBox 39"/>
              <p:cNvSpPr txBox="1"/>
              <p:nvPr/>
            </p:nvSpPr>
            <p:spPr>
              <a:xfrm>
                <a:off x="3243935" y="5205276"/>
                <a:ext cx="2353116" cy="369332"/>
              </a:xfrm>
              <a:prstGeom prst="rect">
                <a:avLst/>
              </a:prstGeom>
              <a:noFill/>
            </p:spPr>
            <p:txBody>
              <a:bodyPr wrap="none" rtlCol="0">
                <a:spAutoFit/>
              </a:bodyPr>
              <a:lstStyle/>
              <a:p>
                <a:r>
                  <a:rPr lang="en-GB" dirty="0" smtClean="0"/>
                  <a:t>PICTURE OF SAMPLING</a:t>
                </a:r>
                <a:endParaRPr lang="en-GB" dirty="0"/>
              </a:p>
            </p:txBody>
          </p:sp>
          <p:pic>
            <p:nvPicPr>
              <p:cNvPr id="41" name="Picture 40"/>
              <p:cNvPicPr>
                <a:picLocks noChangeAspect="1"/>
              </p:cNvPicPr>
              <p:nvPr/>
            </p:nvPicPr>
            <p:blipFill>
              <a:blip r:embed="rId2"/>
              <a:stretch>
                <a:fillRect/>
              </a:stretch>
            </p:blipFill>
            <p:spPr>
              <a:xfrm>
                <a:off x="2048206" y="1207183"/>
                <a:ext cx="7095793" cy="4488089"/>
              </a:xfrm>
              <a:prstGeom prst="rect">
                <a:avLst/>
              </a:prstGeom>
            </p:spPr>
          </p:pic>
          <p:sp>
            <p:nvSpPr>
              <p:cNvPr id="42" name="Rectangle 41"/>
              <p:cNvSpPr/>
              <p:nvPr/>
            </p:nvSpPr>
            <p:spPr>
              <a:xfrm>
                <a:off x="2489532" y="1420957"/>
                <a:ext cx="414922" cy="38094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3" name="TextBox 42"/>
              <p:cNvSpPr txBox="1"/>
              <p:nvPr/>
            </p:nvSpPr>
            <p:spPr>
              <a:xfrm>
                <a:off x="3017613" y="1573165"/>
                <a:ext cx="311791" cy="680395"/>
              </a:xfrm>
              <a:prstGeom prst="rect">
                <a:avLst/>
              </a:prstGeom>
              <a:noFill/>
            </p:spPr>
            <p:txBody>
              <a:bodyPr wrap="none" rtlCol="0">
                <a:spAutoFit/>
              </a:bodyPr>
              <a:lstStyle/>
              <a:p>
                <a:endParaRPr lang="en-GB" dirty="0"/>
              </a:p>
            </p:txBody>
          </p:sp>
          <p:sp>
            <p:nvSpPr>
              <p:cNvPr id="44" name="Rectangle 43"/>
              <p:cNvSpPr/>
              <p:nvPr/>
            </p:nvSpPr>
            <p:spPr>
              <a:xfrm>
                <a:off x="4687448" y="1064201"/>
                <a:ext cx="311791" cy="680395"/>
              </a:xfrm>
              <a:prstGeom prst="rect">
                <a:avLst/>
              </a:prstGeom>
            </p:spPr>
            <p:txBody>
              <a:bodyPr wrap="none">
                <a:spAutoFit/>
              </a:bodyPr>
              <a:lstStyle/>
              <a:p>
                <a:endParaRPr lang="en-GB" dirty="0" smtClean="0"/>
              </a:p>
            </p:txBody>
          </p:sp>
        </p:grpSp>
        <p:sp>
          <p:nvSpPr>
            <p:cNvPr id="24" name="Rectangle 23"/>
            <p:cNvSpPr/>
            <p:nvPr/>
          </p:nvSpPr>
          <p:spPr>
            <a:xfrm>
              <a:off x="7410635" y="903747"/>
              <a:ext cx="122184" cy="11596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25"/>
            <p:cNvSpPr/>
            <p:nvPr/>
          </p:nvSpPr>
          <p:spPr>
            <a:xfrm>
              <a:off x="7532820" y="903747"/>
              <a:ext cx="122184" cy="11596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p:cNvSpPr/>
            <p:nvPr/>
          </p:nvSpPr>
          <p:spPr>
            <a:xfrm>
              <a:off x="7652380" y="1011786"/>
              <a:ext cx="122184" cy="10516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p:cNvSpPr/>
            <p:nvPr/>
          </p:nvSpPr>
          <p:spPr>
            <a:xfrm>
              <a:off x="7774564" y="1277738"/>
              <a:ext cx="122184" cy="7856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Rectangle 29"/>
            <p:cNvSpPr/>
            <p:nvPr/>
          </p:nvSpPr>
          <p:spPr>
            <a:xfrm>
              <a:off x="7896748" y="1509255"/>
              <a:ext cx="122184" cy="55415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ectangle 30"/>
            <p:cNvSpPr/>
            <p:nvPr/>
          </p:nvSpPr>
          <p:spPr>
            <a:xfrm>
              <a:off x="8018932" y="1785294"/>
              <a:ext cx="119561" cy="2781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p:cNvSpPr/>
            <p:nvPr/>
          </p:nvSpPr>
          <p:spPr>
            <a:xfrm>
              <a:off x="6711850" y="1972289"/>
              <a:ext cx="122184" cy="911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Rectangle 32"/>
            <p:cNvSpPr/>
            <p:nvPr/>
          </p:nvSpPr>
          <p:spPr>
            <a:xfrm>
              <a:off x="6834034" y="1856530"/>
              <a:ext cx="122184" cy="2068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Rectangle 33"/>
            <p:cNvSpPr/>
            <p:nvPr/>
          </p:nvSpPr>
          <p:spPr>
            <a:xfrm>
              <a:off x="6956218" y="1722962"/>
              <a:ext cx="119561" cy="3404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Rectangle 34"/>
            <p:cNvSpPr/>
            <p:nvPr/>
          </p:nvSpPr>
          <p:spPr>
            <a:xfrm>
              <a:off x="7075779" y="1509255"/>
              <a:ext cx="105165" cy="55415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Rectangle 35"/>
            <p:cNvSpPr/>
            <p:nvPr/>
          </p:nvSpPr>
          <p:spPr>
            <a:xfrm>
              <a:off x="7196577" y="1277738"/>
              <a:ext cx="106550" cy="7856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Rectangle 36"/>
            <p:cNvSpPr/>
            <p:nvPr/>
          </p:nvSpPr>
          <p:spPr>
            <a:xfrm>
              <a:off x="7303127" y="1011786"/>
              <a:ext cx="119561" cy="10516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Rectangle 37"/>
            <p:cNvSpPr/>
            <p:nvPr/>
          </p:nvSpPr>
          <p:spPr>
            <a:xfrm>
              <a:off x="8150545" y="1972289"/>
              <a:ext cx="122184" cy="911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Rectangle 38"/>
            <p:cNvSpPr/>
            <p:nvPr/>
          </p:nvSpPr>
          <p:spPr>
            <a:xfrm>
              <a:off x="8272729" y="1972289"/>
              <a:ext cx="122184" cy="911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4" name="TextBox 3"/>
          <p:cNvSpPr txBox="1"/>
          <p:nvPr/>
        </p:nvSpPr>
        <p:spPr>
          <a:xfrm>
            <a:off x="8208334" y="1972289"/>
            <a:ext cx="305943" cy="369332"/>
          </a:xfrm>
          <a:prstGeom prst="rect">
            <a:avLst/>
          </a:prstGeom>
          <a:noFill/>
        </p:spPr>
        <p:txBody>
          <a:bodyPr wrap="none" rtlCol="0">
            <a:spAutoFit/>
          </a:bodyPr>
          <a:lstStyle/>
          <a:p>
            <a:r>
              <a:rPr lang="en-GB" dirty="0">
                <a:solidFill>
                  <a:srgbClr val="0000FF"/>
                </a:solidFill>
              </a:rPr>
              <a:t>b</a:t>
            </a:r>
          </a:p>
        </p:txBody>
      </p:sp>
      <p:sp>
        <p:nvSpPr>
          <p:cNvPr id="27" name="TextBox 26"/>
          <p:cNvSpPr txBox="1"/>
          <p:nvPr/>
        </p:nvSpPr>
        <p:spPr>
          <a:xfrm>
            <a:off x="6564232" y="1982206"/>
            <a:ext cx="295236" cy="369332"/>
          </a:xfrm>
          <a:prstGeom prst="rect">
            <a:avLst/>
          </a:prstGeom>
          <a:noFill/>
        </p:spPr>
        <p:txBody>
          <a:bodyPr wrap="none" rtlCol="0">
            <a:spAutoFit/>
          </a:bodyPr>
          <a:lstStyle/>
          <a:p>
            <a:r>
              <a:rPr lang="en-GB" dirty="0" smtClean="0">
                <a:solidFill>
                  <a:srgbClr val="0000FF"/>
                </a:solidFill>
              </a:rPr>
              <a:t>a</a:t>
            </a:r>
            <a:endParaRPr lang="en-GB" dirty="0">
              <a:solidFill>
                <a:srgbClr val="0000FF"/>
              </a:solidFill>
            </a:endParaRPr>
          </a:p>
        </p:txBody>
      </p:sp>
    </p:spTree>
    <p:extLst>
      <p:ext uri="{BB962C8B-B14F-4D97-AF65-F5344CB8AC3E}">
        <p14:creationId xmlns:p14="http://schemas.microsoft.com/office/powerpoint/2010/main" val="35032788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83808"/>
            <a:ext cx="7470745" cy="461665"/>
          </a:xfrm>
          <a:prstGeom prst="rect">
            <a:avLst/>
          </a:prstGeom>
          <a:noFill/>
        </p:spPr>
        <p:txBody>
          <a:bodyPr wrap="square" rtlCol="0">
            <a:spAutoFit/>
          </a:bodyPr>
          <a:lstStyle/>
          <a:p>
            <a:pPr algn="ctr"/>
            <a:r>
              <a:rPr lang="en-GB" sz="2400" b="1" dirty="0" smtClean="0"/>
              <a:t>...another way to look at this...</a:t>
            </a:r>
          </a:p>
        </p:txBody>
      </p:sp>
      <p:sp>
        <p:nvSpPr>
          <p:cNvPr id="12" name="Rectangle 11"/>
          <p:cNvSpPr/>
          <p:nvPr/>
        </p:nvSpPr>
        <p:spPr>
          <a:xfrm>
            <a:off x="226322" y="551966"/>
            <a:ext cx="8664302" cy="5078313"/>
          </a:xfrm>
          <a:prstGeom prst="rect">
            <a:avLst/>
          </a:prstGeom>
        </p:spPr>
        <p:txBody>
          <a:bodyPr wrap="square">
            <a:spAutoFit/>
          </a:bodyPr>
          <a:lstStyle/>
          <a:p>
            <a:r>
              <a:rPr lang="en-GB" sz="2000" dirty="0" smtClean="0">
                <a:sym typeface="Wingdings"/>
              </a:rPr>
              <a:t>Then it is a minor step to say instead of summing over regular </a:t>
            </a:r>
            <a:r>
              <a:rPr lang="en-GB" sz="2000" dirty="0" smtClean="0"/>
              <a:t>x</a:t>
            </a:r>
            <a:r>
              <a:rPr lang="en-GB" sz="2000" baseline="-25000" dirty="0" smtClean="0"/>
              <a:t>i</a:t>
            </a:r>
          </a:p>
          <a:p>
            <a:endParaRPr lang="en-GB" sz="2000" dirty="0" smtClean="0"/>
          </a:p>
          <a:p>
            <a:r>
              <a:rPr lang="en-GB" sz="2000" dirty="0"/>
              <a:t>		</a:t>
            </a:r>
            <a:r>
              <a:rPr lang="en-GB" sz="2000" b="1" dirty="0">
                <a:solidFill>
                  <a:srgbClr val="0000FF"/>
                </a:solidFill>
              </a:rPr>
              <a:t>Area =   </a:t>
            </a:r>
            <a:r>
              <a:rPr lang="en-GB" sz="3600" b="1" dirty="0" err="1" smtClean="0">
                <a:solidFill>
                  <a:srgbClr val="0000FF"/>
                </a:solidFill>
              </a:rPr>
              <a:t>Σ</a:t>
            </a:r>
            <a:r>
              <a:rPr lang="en-GB" sz="3600" b="1" baseline="-25000" dirty="0" err="1" smtClean="0">
                <a:solidFill>
                  <a:srgbClr val="0000FF"/>
                </a:solidFill>
              </a:rPr>
              <a:t>regular</a:t>
            </a:r>
            <a:r>
              <a:rPr lang="en-GB" sz="3600" b="1" baseline="-25000" dirty="0" err="1">
                <a:solidFill>
                  <a:srgbClr val="0000FF"/>
                </a:solidFill>
              </a:rPr>
              <a:t>_</a:t>
            </a:r>
            <a:r>
              <a:rPr lang="en-GB" sz="3600" b="1" baseline="-25000" dirty="0" err="1" smtClean="0">
                <a:solidFill>
                  <a:srgbClr val="0000FF"/>
                </a:solidFill>
              </a:rPr>
              <a:t>i</a:t>
            </a:r>
            <a:r>
              <a:rPr lang="en-GB" sz="2000" b="1" baseline="-25000" dirty="0" smtClean="0">
                <a:solidFill>
                  <a:srgbClr val="0000FF"/>
                </a:solidFill>
              </a:rPr>
              <a:t>    </a:t>
            </a:r>
            <a:r>
              <a:rPr lang="en-GB" sz="2000" b="1" dirty="0" smtClean="0">
                <a:solidFill>
                  <a:srgbClr val="0000FF"/>
                </a:solidFill>
              </a:rPr>
              <a:t> </a:t>
            </a:r>
            <a:r>
              <a:rPr lang="en-GB" sz="2400" b="1" dirty="0">
                <a:solidFill>
                  <a:srgbClr val="0000FF"/>
                </a:solidFill>
              </a:rPr>
              <a:t>f( x</a:t>
            </a:r>
            <a:r>
              <a:rPr lang="en-GB" sz="2400" b="1" baseline="-25000" dirty="0">
                <a:solidFill>
                  <a:srgbClr val="0000FF"/>
                </a:solidFill>
              </a:rPr>
              <a:t>i</a:t>
            </a:r>
            <a:r>
              <a:rPr lang="en-GB" sz="2400" b="1" dirty="0">
                <a:solidFill>
                  <a:srgbClr val="0000FF"/>
                </a:solidFill>
              </a:rPr>
              <a:t>)   (b - a)  </a:t>
            </a:r>
            <a:r>
              <a:rPr lang="en-GB" sz="2800" b="1" dirty="0">
                <a:solidFill>
                  <a:srgbClr val="0000FF"/>
                </a:solidFill>
              </a:rPr>
              <a:t>/ </a:t>
            </a:r>
            <a:r>
              <a:rPr lang="en-GB" sz="2000" b="1" dirty="0">
                <a:solidFill>
                  <a:srgbClr val="0000FF"/>
                </a:solidFill>
              </a:rPr>
              <a:t>N</a:t>
            </a:r>
            <a:endParaRPr lang="en-GB" sz="2000" dirty="0">
              <a:sym typeface="Wingdings"/>
            </a:endParaRPr>
          </a:p>
          <a:p>
            <a:endParaRPr lang="en-GB" sz="2000" dirty="0" smtClean="0"/>
          </a:p>
          <a:p>
            <a:endParaRPr lang="en-GB" sz="2000" dirty="0"/>
          </a:p>
          <a:p>
            <a:r>
              <a:rPr lang="en-GB" sz="2000" dirty="0" smtClean="0"/>
              <a:t>you instead sum over random x</a:t>
            </a:r>
            <a:r>
              <a:rPr lang="en-GB" sz="2000" baseline="-25000" dirty="0" smtClean="0"/>
              <a:t>i</a:t>
            </a:r>
            <a:r>
              <a:rPr lang="en-GB" sz="2000" dirty="0" smtClean="0"/>
              <a:t> in the range a</a:t>
            </a:r>
            <a:r>
              <a:rPr lang="en-GB" sz="2000" dirty="0" smtClean="0">
                <a:sym typeface="Wingdings"/>
              </a:rPr>
              <a:t> b</a:t>
            </a:r>
            <a:endParaRPr lang="en-GB" sz="2000" dirty="0" smtClean="0"/>
          </a:p>
          <a:p>
            <a:endParaRPr lang="en-GB" sz="2000" dirty="0"/>
          </a:p>
          <a:p>
            <a:endParaRPr lang="en-GB" sz="2000" dirty="0" smtClean="0"/>
          </a:p>
          <a:p>
            <a:r>
              <a:rPr lang="en-GB" sz="2000" dirty="0"/>
              <a:t>	</a:t>
            </a:r>
            <a:r>
              <a:rPr lang="en-GB" sz="2000" b="1" dirty="0">
                <a:solidFill>
                  <a:srgbClr val="0000FF"/>
                </a:solidFill>
              </a:rPr>
              <a:t>Area =   </a:t>
            </a:r>
            <a:r>
              <a:rPr lang="en-GB" sz="3600" b="1" dirty="0" err="1" smtClean="0">
                <a:solidFill>
                  <a:srgbClr val="0000FF"/>
                </a:solidFill>
              </a:rPr>
              <a:t>Σ</a:t>
            </a:r>
            <a:r>
              <a:rPr lang="en-GB" sz="3600" b="1" baseline="-25000" dirty="0" err="1" smtClean="0">
                <a:solidFill>
                  <a:srgbClr val="0000FF"/>
                </a:solidFill>
              </a:rPr>
              <a:t>random_i</a:t>
            </a:r>
            <a:r>
              <a:rPr lang="en-GB" sz="2000" b="1" baseline="-25000" dirty="0" smtClean="0">
                <a:solidFill>
                  <a:srgbClr val="0000FF"/>
                </a:solidFill>
              </a:rPr>
              <a:t>    </a:t>
            </a:r>
            <a:r>
              <a:rPr lang="en-GB" sz="2000" b="1" dirty="0" smtClean="0">
                <a:solidFill>
                  <a:srgbClr val="0000FF"/>
                </a:solidFill>
              </a:rPr>
              <a:t> </a:t>
            </a:r>
            <a:r>
              <a:rPr lang="en-GB" sz="2400" b="1" dirty="0">
                <a:solidFill>
                  <a:srgbClr val="0000FF"/>
                </a:solidFill>
              </a:rPr>
              <a:t>f( x</a:t>
            </a:r>
            <a:r>
              <a:rPr lang="en-GB" sz="2400" b="1" baseline="-25000" dirty="0">
                <a:solidFill>
                  <a:srgbClr val="0000FF"/>
                </a:solidFill>
              </a:rPr>
              <a:t>i</a:t>
            </a:r>
            <a:r>
              <a:rPr lang="en-GB" sz="2400" b="1" dirty="0">
                <a:solidFill>
                  <a:srgbClr val="0000FF"/>
                </a:solidFill>
              </a:rPr>
              <a:t>)   (b - a)  </a:t>
            </a:r>
            <a:r>
              <a:rPr lang="en-GB" sz="2800" b="1" dirty="0">
                <a:solidFill>
                  <a:srgbClr val="0000FF"/>
                </a:solidFill>
              </a:rPr>
              <a:t>/ </a:t>
            </a:r>
            <a:r>
              <a:rPr lang="en-GB" sz="2000" b="1" dirty="0">
                <a:solidFill>
                  <a:srgbClr val="0000FF"/>
                </a:solidFill>
              </a:rPr>
              <a:t>N</a:t>
            </a:r>
            <a:endParaRPr lang="en-GB" sz="2000" dirty="0">
              <a:sym typeface="Wingdings"/>
            </a:endParaRPr>
          </a:p>
          <a:p>
            <a:endParaRPr lang="en-GB" sz="2000" dirty="0"/>
          </a:p>
          <a:p>
            <a:endParaRPr lang="en-GB" sz="2000" dirty="0" smtClean="0"/>
          </a:p>
          <a:p>
            <a:r>
              <a:rPr lang="en-GB" sz="2000" dirty="0" smtClean="0"/>
              <a:t>In effect you </a:t>
            </a:r>
            <a:r>
              <a:rPr lang="en-GB" sz="2000" smtClean="0"/>
              <a:t>are saying </a:t>
            </a:r>
            <a:r>
              <a:rPr lang="en-GB" sz="2000" dirty="0" smtClean="0"/>
              <a:t>you pick random rectangles, with an average area </a:t>
            </a:r>
            <a:r>
              <a:rPr lang="en-GB" sz="2000" b="1" dirty="0"/>
              <a:t> </a:t>
            </a:r>
            <a:r>
              <a:rPr lang="en-GB" sz="2000" dirty="0" smtClean="0"/>
              <a:t>given by  </a:t>
            </a:r>
            <a:r>
              <a:rPr lang="en-GB" sz="2000" dirty="0"/>
              <a:t>(b - a)  </a:t>
            </a:r>
            <a:r>
              <a:rPr lang="en-GB" sz="2400" dirty="0"/>
              <a:t>/ </a:t>
            </a:r>
            <a:r>
              <a:rPr lang="en-GB" sz="2000" dirty="0"/>
              <a:t>N</a:t>
            </a:r>
            <a:endParaRPr lang="en-GB" sz="2000" dirty="0">
              <a:sym typeface="Wingdings"/>
            </a:endParaRPr>
          </a:p>
          <a:p>
            <a:endParaRPr lang="en-GB" sz="2000" b="1" dirty="0"/>
          </a:p>
        </p:txBody>
      </p:sp>
    </p:spTree>
    <p:extLst>
      <p:ext uri="{BB962C8B-B14F-4D97-AF65-F5344CB8AC3E}">
        <p14:creationId xmlns:p14="http://schemas.microsoft.com/office/powerpoint/2010/main" val="6717031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0924" y="147948"/>
            <a:ext cx="6621039" cy="830997"/>
          </a:xfrm>
          <a:prstGeom prst="rect">
            <a:avLst/>
          </a:prstGeom>
          <a:noFill/>
        </p:spPr>
        <p:txBody>
          <a:bodyPr wrap="square" rtlCol="0">
            <a:spAutoFit/>
          </a:bodyPr>
          <a:lstStyle/>
          <a:p>
            <a:pPr algn="ctr"/>
            <a:r>
              <a:rPr lang="en-GB" sz="2400" b="1" dirty="0" smtClean="0"/>
              <a:t>Random number generators  </a:t>
            </a:r>
          </a:p>
          <a:p>
            <a:pPr algn="ctr"/>
            <a:r>
              <a:rPr lang="en-GB" sz="2400" b="1" dirty="0" smtClean="0"/>
              <a:t>&amp; Numerical Integration </a:t>
            </a:r>
          </a:p>
        </p:txBody>
      </p:sp>
      <p:sp>
        <p:nvSpPr>
          <p:cNvPr id="3" name="TextBox 2"/>
          <p:cNvSpPr txBox="1"/>
          <p:nvPr/>
        </p:nvSpPr>
        <p:spPr>
          <a:xfrm>
            <a:off x="265891" y="1091691"/>
            <a:ext cx="8359456" cy="3293209"/>
          </a:xfrm>
          <a:prstGeom prst="rect">
            <a:avLst/>
          </a:prstGeom>
          <a:noFill/>
        </p:spPr>
        <p:txBody>
          <a:bodyPr wrap="square" rtlCol="0">
            <a:spAutoFit/>
          </a:bodyPr>
          <a:lstStyle/>
          <a:p>
            <a:r>
              <a:rPr lang="en-GB" sz="1600" dirty="0" smtClean="0"/>
              <a:t>Aim:</a:t>
            </a:r>
          </a:p>
          <a:p>
            <a:pPr marL="742950" lvl="1" indent="-285750">
              <a:buFont typeface="Wingdings" charset="2"/>
              <a:buChar char="q"/>
            </a:pPr>
            <a:endParaRPr lang="en-GB" sz="1600" dirty="0"/>
          </a:p>
          <a:p>
            <a:pPr marL="742950" lvl="1" indent="-285750">
              <a:buFont typeface="Wingdings" charset="2"/>
              <a:buChar char="q"/>
            </a:pPr>
            <a:r>
              <a:rPr lang="en-GB" sz="1600" dirty="0" smtClean="0"/>
              <a:t>To use a standard function to return a random number between 0-1</a:t>
            </a:r>
          </a:p>
          <a:p>
            <a:pPr marL="742950" lvl="1" indent="-285750">
              <a:buFont typeface="Wingdings" charset="2"/>
              <a:buChar char="q"/>
            </a:pPr>
            <a:endParaRPr lang="en-GB" sz="1600" dirty="0" smtClean="0"/>
          </a:p>
          <a:p>
            <a:pPr marL="742950" lvl="1" indent="-285750">
              <a:buFont typeface="Wingdings" charset="2"/>
              <a:buChar char="q"/>
            </a:pPr>
            <a:r>
              <a:rPr lang="en-GB" sz="1600" dirty="0" smtClean="0"/>
              <a:t>To generate a random number according to an arbitrary distribution </a:t>
            </a:r>
          </a:p>
          <a:p>
            <a:pPr marL="742950" lvl="1" indent="-285750">
              <a:buFont typeface="Wingdings" charset="2"/>
              <a:buChar char="q"/>
            </a:pPr>
            <a:endParaRPr lang="en-GB" sz="1600" dirty="0"/>
          </a:p>
          <a:p>
            <a:pPr marL="742950" lvl="1" indent="-285750">
              <a:buFont typeface="Wingdings" charset="2"/>
              <a:buChar char="q"/>
            </a:pPr>
            <a:r>
              <a:rPr lang="en-GB" sz="1600" dirty="0" smtClean="0"/>
              <a:t>To use library random generators</a:t>
            </a:r>
          </a:p>
          <a:p>
            <a:pPr marL="742950" lvl="1" indent="-285750">
              <a:buFont typeface="Wingdings" charset="2"/>
              <a:buChar char="q"/>
            </a:pPr>
            <a:endParaRPr lang="en-GB" sz="1600" dirty="0" smtClean="0"/>
          </a:p>
          <a:p>
            <a:pPr marL="742950" lvl="1" indent="-285750">
              <a:buFont typeface="Wingdings" charset="2"/>
              <a:buChar char="q"/>
            </a:pPr>
            <a:r>
              <a:rPr lang="en-GB" sz="1600" dirty="0" smtClean="0"/>
              <a:t>To understand how functions may be integrated numerically</a:t>
            </a:r>
          </a:p>
          <a:p>
            <a:pPr marL="742950" lvl="1" indent="-285750">
              <a:buFont typeface="Wingdings" charset="2"/>
              <a:buChar char="q"/>
            </a:pPr>
            <a:endParaRPr lang="en-GB" sz="1600" dirty="0" smtClean="0"/>
          </a:p>
          <a:p>
            <a:pPr marL="742950" lvl="1" indent="-285750">
              <a:buFont typeface="Wingdings" charset="2"/>
              <a:buChar char="q"/>
            </a:pPr>
            <a:r>
              <a:rPr lang="en-GB" sz="1600" dirty="0" smtClean="0"/>
              <a:t>To use a random number generator to perform </a:t>
            </a:r>
            <a:r>
              <a:rPr lang="en-GB" sz="1600" dirty="0"/>
              <a:t>M</a:t>
            </a:r>
            <a:r>
              <a:rPr lang="en-GB" sz="1600" dirty="0" smtClean="0"/>
              <a:t>onte </a:t>
            </a:r>
            <a:r>
              <a:rPr lang="en-GB" sz="1600" dirty="0"/>
              <a:t>C</a:t>
            </a:r>
            <a:r>
              <a:rPr lang="en-GB" sz="1600" dirty="0" smtClean="0"/>
              <a:t>arlo integration of a function</a:t>
            </a:r>
          </a:p>
          <a:p>
            <a:pPr lvl="1"/>
            <a:endParaRPr lang="en-GB" sz="1600" dirty="0" smtClean="0"/>
          </a:p>
          <a:p>
            <a:pPr lvl="1"/>
            <a:endParaRPr lang="en-GB" sz="1600" dirty="0"/>
          </a:p>
        </p:txBody>
      </p:sp>
    </p:spTree>
    <p:extLst>
      <p:ext uri="{BB962C8B-B14F-4D97-AF65-F5344CB8AC3E}">
        <p14:creationId xmlns:p14="http://schemas.microsoft.com/office/powerpoint/2010/main" val="207825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83808"/>
            <a:ext cx="7470745" cy="461665"/>
          </a:xfrm>
          <a:prstGeom prst="rect">
            <a:avLst/>
          </a:prstGeom>
          <a:noFill/>
        </p:spPr>
        <p:txBody>
          <a:bodyPr wrap="square" rtlCol="0">
            <a:spAutoFit/>
          </a:bodyPr>
          <a:lstStyle/>
          <a:p>
            <a:pPr algn="ctr"/>
            <a:r>
              <a:rPr lang="en-GB" sz="2400" b="1" dirty="0" smtClean="0"/>
              <a:t>...why bother...</a:t>
            </a:r>
          </a:p>
        </p:txBody>
      </p:sp>
      <p:sp>
        <p:nvSpPr>
          <p:cNvPr id="12" name="Rectangle 11"/>
          <p:cNvSpPr/>
          <p:nvPr/>
        </p:nvSpPr>
        <p:spPr>
          <a:xfrm>
            <a:off x="226322" y="641612"/>
            <a:ext cx="8664302" cy="5016758"/>
          </a:xfrm>
          <a:prstGeom prst="rect">
            <a:avLst/>
          </a:prstGeom>
        </p:spPr>
        <p:txBody>
          <a:bodyPr wrap="square">
            <a:spAutoFit/>
          </a:bodyPr>
          <a:lstStyle/>
          <a:p>
            <a:r>
              <a:rPr lang="en-GB" sz="2000" dirty="0" smtClean="0">
                <a:sym typeface="Wingdings"/>
              </a:rPr>
              <a:t>The astute amongst you will correctly ask why bother to sample randomly if you can do it with regular rectangles</a:t>
            </a:r>
            <a:r>
              <a:rPr lang="en-GB" sz="2000" b="1" dirty="0" smtClean="0">
                <a:sym typeface="Wingdings"/>
              </a:rPr>
              <a:t>...</a:t>
            </a:r>
          </a:p>
          <a:p>
            <a:endParaRPr lang="en-GB" sz="2000" b="1" dirty="0" smtClean="0">
              <a:sym typeface="Wingdings"/>
            </a:endParaRPr>
          </a:p>
          <a:p>
            <a:r>
              <a:rPr lang="en-GB" sz="2000" dirty="0" smtClean="0">
                <a:sym typeface="Wingdings"/>
              </a:rPr>
              <a:t>... and the answer is as always – that you are being shown the principle of the method. </a:t>
            </a:r>
          </a:p>
          <a:p>
            <a:endParaRPr lang="en-GB" sz="2000" dirty="0">
              <a:sym typeface="Wingdings"/>
            </a:endParaRPr>
          </a:p>
          <a:p>
            <a:r>
              <a:rPr lang="en-GB" sz="2000" dirty="0" smtClean="0">
                <a:sym typeface="Wingdings"/>
              </a:rPr>
              <a:t> For a 1-dimensional problem you probably would not need to use Monte Carlo integration.   </a:t>
            </a:r>
          </a:p>
          <a:p>
            <a:endParaRPr lang="en-GB" sz="2000" dirty="0">
              <a:sym typeface="Wingdings"/>
            </a:endParaRPr>
          </a:p>
          <a:p>
            <a:r>
              <a:rPr lang="en-GB" sz="2000" dirty="0" smtClean="0">
                <a:sym typeface="Wingdings"/>
              </a:rPr>
              <a:t>But for a higher dimensional problem you would more likely need to.  It might be impractical to define a large number of hyper-rectangles in a multi-dimensional space.</a:t>
            </a:r>
          </a:p>
          <a:p>
            <a:endParaRPr lang="en-GB" sz="2000" dirty="0">
              <a:sym typeface="Wingdings"/>
            </a:endParaRPr>
          </a:p>
          <a:p>
            <a:r>
              <a:rPr lang="en-GB" sz="2000" dirty="0" smtClean="0">
                <a:sym typeface="Wingdings"/>
              </a:rPr>
              <a:t>By sampling randomly you avoid the problem  - (although may get into other problems of efficiency if the shape has spikes)</a:t>
            </a:r>
          </a:p>
          <a:p>
            <a:endParaRPr lang="en-GB" sz="2000" dirty="0" smtClean="0">
              <a:sym typeface="Wingdings"/>
            </a:endParaRPr>
          </a:p>
        </p:txBody>
      </p:sp>
    </p:spTree>
    <p:extLst>
      <p:ext uri="{BB962C8B-B14F-4D97-AF65-F5344CB8AC3E}">
        <p14:creationId xmlns:p14="http://schemas.microsoft.com/office/powerpoint/2010/main" val="12002886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6322" y="1233526"/>
            <a:ext cx="8664302" cy="3477875"/>
          </a:xfrm>
          <a:prstGeom prst="rect">
            <a:avLst/>
          </a:prstGeom>
        </p:spPr>
        <p:txBody>
          <a:bodyPr wrap="square">
            <a:spAutoFit/>
          </a:bodyPr>
          <a:lstStyle/>
          <a:p>
            <a:r>
              <a:rPr lang="en-GB" sz="2000" dirty="0" smtClean="0"/>
              <a:t>In multi dimensions, i.e. a function of </a:t>
            </a:r>
            <a:r>
              <a:rPr lang="en-GB" sz="2000" dirty="0" err="1" smtClean="0"/>
              <a:t>x,y,z</a:t>
            </a:r>
            <a:endParaRPr lang="en-GB" sz="2000" dirty="0" smtClean="0"/>
          </a:p>
          <a:p>
            <a:endParaRPr lang="en-GB" sz="2000" dirty="0"/>
          </a:p>
          <a:p>
            <a:r>
              <a:rPr lang="en-GB" sz="2000" dirty="0" smtClean="0"/>
              <a:t>      	</a:t>
            </a:r>
            <a:r>
              <a:rPr lang="en-GB" sz="2400" b="1" dirty="0" smtClean="0">
                <a:solidFill>
                  <a:srgbClr val="0000FF"/>
                </a:solidFill>
              </a:rPr>
              <a:t>	f( x, y, z )</a:t>
            </a:r>
          </a:p>
          <a:p>
            <a:endParaRPr lang="en-GB" sz="2000" dirty="0"/>
          </a:p>
          <a:p>
            <a:r>
              <a:rPr lang="en-GB" sz="2000" dirty="0" smtClean="0"/>
              <a:t>it generalises as</a:t>
            </a:r>
            <a:endParaRPr lang="en-GB" sz="2000" dirty="0"/>
          </a:p>
          <a:p>
            <a:endParaRPr lang="en-GB" sz="2000" dirty="0" smtClean="0"/>
          </a:p>
          <a:p>
            <a:r>
              <a:rPr lang="en-GB" sz="2000" dirty="0"/>
              <a:t>	</a:t>
            </a:r>
            <a:r>
              <a:rPr lang="en-GB" sz="2000" b="1" dirty="0">
                <a:solidFill>
                  <a:srgbClr val="0000FF"/>
                </a:solidFill>
              </a:rPr>
              <a:t>Area =   </a:t>
            </a:r>
            <a:r>
              <a:rPr lang="en-GB" sz="3600" b="1" dirty="0" err="1" smtClean="0">
                <a:solidFill>
                  <a:srgbClr val="0000FF"/>
                </a:solidFill>
              </a:rPr>
              <a:t>Σ</a:t>
            </a:r>
            <a:r>
              <a:rPr lang="en-GB" sz="3600" b="1" baseline="-25000" dirty="0" err="1" smtClean="0">
                <a:solidFill>
                  <a:srgbClr val="0000FF"/>
                </a:solidFill>
              </a:rPr>
              <a:t>random_i,j,k</a:t>
            </a:r>
            <a:r>
              <a:rPr lang="en-GB" sz="2000" b="1" baseline="-25000" dirty="0" smtClean="0">
                <a:solidFill>
                  <a:srgbClr val="0000FF"/>
                </a:solidFill>
              </a:rPr>
              <a:t>    </a:t>
            </a:r>
            <a:r>
              <a:rPr lang="en-GB" sz="2000" b="1" dirty="0" smtClean="0">
                <a:solidFill>
                  <a:srgbClr val="0000FF"/>
                </a:solidFill>
              </a:rPr>
              <a:t> </a:t>
            </a:r>
            <a:r>
              <a:rPr lang="en-GB" sz="2000" b="1" dirty="0">
                <a:solidFill>
                  <a:srgbClr val="0000FF"/>
                </a:solidFill>
              </a:rPr>
              <a:t>f( </a:t>
            </a:r>
            <a:r>
              <a:rPr lang="en-GB" sz="2000" b="1" dirty="0" smtClean="0">
                <a:solidFill>
                  <a:srgbClr val="0000FF"/>
                </a:solidFill>
              </a:rPr>
              <a:t>x</a:t>
            </a:r>
            <a:r>
              <a:rPr lang="en-GB" sz="2000" b="1" baseline="-25000" dirty="0" smtClean="0">
                <a:solidFill>
                  <a:srgbClr val="0000FF"/>
                </a:solidFill>
              </a:rPr>
              <a:t>i</a:t>
            </a:r>
            <a:r>
              <a:rPr lang="en-GB" sz="2000" b="1" dirty="0" smtClean="0">
                <a:solidFill>
                  <a:srgbClr val="0000FF"/>
                </a:solidFill>
              </a:rPr>
              <a:t>, </a:t>
            </a:r>
            <a:r>
              <a:rPr lang="en-GB" sz="2000" b="1" dirty="0" err="1" smtClean="0">
                <a:solidFill>
                  <a:srgbClr val="0000FF"/>
                </a:solidFill>
              </a:rPr>
              <a:t>y</a:t>
            </a:r>
            <a:r>
              <a:rPr lang="en-GB" sz="2000" b="1" baseline="-25000" dirty="0" err="1" smtClean="0">
                <a:solidFill>
                  <a:srgbClr val="0000FF"/>
                </a:solidFill>
              </a:rPr>
              <a:t>j</a:t>
            </a:r>
            <a:r>
              <a:rPr lang="en-GB" sz="2000" b="1" dirty="0" smtClean="0">
                <a:solidFill>
                  <a:srgbClr val="0000FF"/>
                </a:solidFill>
              </a:rPr>
              <a:t>, </a:t>
            </a:r>
            <a:r>
              <a:rPr lang="en-GB" sz="2000" b="1" dirty="0" err="1" smtClean="0">
                <a:solidFill>
                  <a:srgbClr val="0000FF"/>
                </a:solidFill>
              </a:rPr>
              <a:t>z</a:t>
            </a:r>
            <a:r>
              <a:rPr lang="en-GB" sz="2000" b="1" baseline="-25000" dirty="0" err="1" smtClean="0">
                <a:solidFill>
                  <a:srgbClr val="0000FF"/>
                </a:solidFill>
              </a:rPr>
              <a:t>k</a:t>
            </a:r>
            <a:r>
              <a:rPr lang="en-GB" sz="2000" b="1" dirty="0" smtClean="0">
                <a:solidFill>
                  <a:srgbClr val="0000FF"/>
                </a:solidFill>
              </a:rPr>
              <a:t>)   range(x) range(y) range(z) </a:t>
            </a:r>
            <a:r>
              <a:rPr lang="en-GB" sz="2800" b="1" dirty="0" smtClean="0">
                <a:solidFill>
                  <a:srgbClr val="0000FF"/>
                </a:solidFill>
              </a:rPr>
              <a:t>/ </a:t>
            </a:r>
            <a:r>
              <a:rPr lang="en-GB" sz="2000" b="1" dirty="0">
                <a:solidFill>
                  <a:srgbClr val="0000FF"/>
                </a:solidFill>
              </a:rPr>
              <a:t>N</a:t>
            </a:r>
            <a:endParaRPr lang="en-GB" sz="2000" dirty="0">
              <a:sym typeface="Wingdings"/>
            </a:endParaRPr>
          </a:p>
          <a:p>
            <a:endParaRPr lang="en-GB" sz="2000" dirty="0"/>
          </a:p>
          <a:p>
            <a:endParaRPr lang="en-GB" sz="2000" dirty="0" smtClean="0"/>
          </a:p>
          <a:p>
            <a:endParaRPr lang="en-GB" sz="2000" b="1" dirty="0"/>
          </a:p>
        </p:txBody>
      </p:sp>
      <p:sp>
        <p:nvSpPr>
          <p:cNvPr id="2" name="TextBox 1"/>
          <p:cNvSpPr txBox="1"/>
          <p:nvPr/>
        </p:nvSpPr>
        <p:spPr>
          <a:xfrm>
            <a:off x="2462666" y="321133"/>
            <a:ext cx="4001967" cy="461665"/>
          </a:xfrm>
          <a:prstGeom prst="rect">
            <a:avLst/>
          </a:prstGeom>
          <a:noFill/>
        </p:spPr>
        <p:txBody>
          <a:bodyPr wrap="none" rtlCol="0">
            <a:spAutoFit/>
          </a:bodyPr>
          <a:lstStyle/>
          <a:p>
            <a:r>
              <a:rPr lang="en-GB" sz="2400" b="1" dirty="0" smtClean="0">
                <a:solidFill>
                  <a:srgbClr val="000000"/>
                </a:solidFill>
              </a:rPr>
              <a:t>Multi dimensional integration</a:t>
            </a:r>
            <a:endParaRPr lang="en-GB" sz="2400" b="1" dirty="0">
              <a:solidFill>
                <a:srgbClr val="000000"/>
              </a:solidFill>
            </a:endParaRPr>
          </a:p>
        </p:txBody>
      </p:sp>
    </p:spTree>
    <p:extLst>
      <p:ext uri="{BB962C8B-B14F-4D97-AF65-F5344CB8AC3E}">
        <p14:creationId xmlns:p14="http://schemas.microsoft.com/office/powerpoint/2010/main" val="347407150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4183" y="737310"/>
            <a:ext cx="8599074" cy="5693865"/>
          </a:xfrm>
          <a:prstGeom prst="rect">
            <a:avLst/>
          </a:prstGeom>
          <a:noFill/>
          <a:ln>
            <a:noFill/>
          </a:ln>
        </p:spPr>
        <p:txBody>
          <a:bodyPr wrap="square" rtlCol="0">
            <a:spAutoFit/>
          </a:bodyPr>
          <a:lstStyle/>
          <a:p>
            <a:endParaRPr lang="en-GB" sz="1600" dirty="0"/>
          </a:p>
          <a:p>
            <a:pPr marL="285750" indent="-285750">
              <a:buFont typeface="Wingdings" charset="2"/>
              <a:buChar char="q"/>
            </a:pPr>
            <a:r>
              <a:rPr lang="en-GB" sz="1600" dirty="0" smtClean="0"/>
              <a:t>Add two methods to your </a:t>
            </a:r>
            <a:r>
              <a:rPr lang="en-GB" sz="1600" dirty="0" err="1" smtClean="0"/>
              <a:t>MyGaussianPdf</a:t>
            </a:r>
            <a:r>
              <a:rPr lang="en-GB" sz="1600" dirty="0" smtClean="0"/>
              <a:t> class </a:t>
            </a:r>
          </a:p>
          <a:p>
            <a:endParaRPr lang="en-GB" sz="1600" dirty="0"/>
          </a:p>
          <a:p>
            <a:pPr marL="742950" lvl="1" indent="-285750">
              <a:buFont typeface="Wingdings" charset="2"/>
              <a:buChar char="Ø"/>
            </a:pPr>
            <a:r>
              <a:rPr lang="en-GB" sz="1600" dirty="0" err="1" smtClean="0"/>
              <a:t>integralNumeric</a:t>
            </a:r>
            <a:r>
              <a:rPr lang="en-GB" sz="1600" dirty="0" smtClean="0"/>
              <a:t> : which performs a numerical integration using the Monte Carlo method(s)</a:t>
            </a:r>
          </a:p>
          <a:p>
            <a:pPr marL="1200150" lvl="2" indent="-285750">
              <a:buFont typeface="Wingdings" charset="2"/>
              <a:buChar char="§"/>
            </a:pPr>
            <a:r>
              <a:rPr lang="en-GB" sz="1600" dirty="0" smtClean="0"/>
              <a:t>Implement as many as you wish and compare if you have time.</a:t>
            </a:r>
          </a:p>
          <a:p>
            <a:pPr marL="742950" lvl="1" indent="-285750">
              <a:buFont typeface="Wingdings" charset="2"/>
              <a:buChar char="Ø"/>
            </a:pPr>
            <a:endParaRPr lang="en-GB" sz="1600" dirty="0"/>
          </a:p>
          <a:p>
            <a:pPr marL="742950" lvl="1" indent="-285750">
              <a:buFont typeface="Wingdings" charset="2"/>
              <a:buChar char="Ø"/>
            </a:pPr>
            <a:r>
              <a:rPr lang="en-GB" sz="1600" dirty="0" err="1" smtClean="0"/>
              <a:t>integralAnalytic</a:t>
            </a:r>
            <a:r>
              <a:rPr lang="en-GB" sz="1600" dirty="0" smtClean="0"/>
              <a:t> :  which calculates same analytically</a:t>
            </a:r>
          </a:p>
          <a:p>
            <a:pPr marL="742950" lvl="1" indent="-285750">
              <a:buFont typeface="Wingdings" charset="2"/>
              <a:buChar char="Ø"/>
            </a:pPr>
            <a:endParaRPr lang="en-GB" sz="1600" dirty="0" smtClean="0"/>
          </a:p>
          <a:p>
            <a:pPr marL="285750" indent="-285750">
              <a:buFont typeface="Wingdings" charset="2"/>
              <a:buChar char="q"/>
            </a:pPr>
            <a:r>
              <a:rPr lang="en-GB" sz="1600" dirty="0" smtClean="0"/>
              <a:t>Demonstrate these methods and compare the results ?</a:t>
            </a:r>
          </a:p>
          <a:p>
            <a:pPr marL="285750" indent="-285750">
              <a:buFont typeface="Wingdings" charset="2"/>
              <a:buChar char="q"/>
            </a:pPr>
            <a:endParaRPr lang="en-GB" sz="1600" dirty="0"/>
          </a:p>
          <a:p>
            <a:pPr marL="285750" indent="-285750">
              <a:buFont typeface="Wingdings" charset="2"/>
              <a:buChar char="q"/>
            </a:pPr>
            <a:r>
              <a:rPr lang="en-GB" sz="1600" dirty="0" smtClean="0"/>
              <a:t>How many points do you need to get a result accurate to 1% ?</a:t>
            </a:r>
          </a:p>
          <a:p>
            <a:pPr marL="285750" indent="-285750">
              <a:buFont typeface="Wingdings" charset="2"/>
              <a:buChar char="q"/>
            </a:pPr>
            <a:endParaRPr lang="en-GB" sz="1600" dirty="0"/>
          </a:p>
          <a:p>
            <a:endParaRPr lang="en-GB" sz="1600" dirty="0"/>
          </a:p>
          <a:p>
            <a:pPr marL="0" lvl="1"/>
            <a:r>
              <a:rPr lang="en-GB" sz="1400" dirty="0" smtClean="0"/>
              <a:t>Note:  you will need to consider the integration limits.</a:t>
            </a:r>
          </a:p>
          <a:p>
            <a:pPr marL="0" lvl="1"/>
            <a:endParaRPr lang="en-GB" sz="1400" dirty="0"/>
          </a:p>
          <a:p>
            <a:pPr marL="285750" lvl="1" indent="-285750">
              <a:buFont typeface="Wingdings" charset="2"/>
              <a:buChar char="§"/>
            </a:pPr>
            <a:r>
              <a:rPr lang="en-GB" sz="1400" dirty="0" smtClean="0"/>
              <a:t>The analytic integral of a Gaussian from –infinity to + infinity is </a:t>
            </a:r>
            <a:r>
              <a:rPr lang="en-GB" sz="1400" dirty="0">
                <a:sym typeface="Wingdings"/>
              </a:rPr>
              <a:t> </a:t>
            </a:r>
            <a:r>
              <a:rPr lang="en-GB" sz="1400" dirty="0" err="1"/>
              <a:t>σ</a:t>
            </a:r>
            <a:r>
              <a:rPr lang="en-GB" sz="1400" dirty="0"/>
              <a:t> √(2 π</a:t>
            </a:r>
            <a:r>
              <a:rPr lang="en-GB" sz="1400" dirty="0" smtClean="0"/>
              <a:t>), but you cannot do the numerical integration between these limits.</a:t>
            </a:r>
          </a:p>
          <a:p>
            <a:pPr marL="285750" lvl="1" indent="-285750">
              <a:buFont typeface="Wingdings" charset="2"/>
              <a:buChar char="§"/>
            </a:pPr>
            <a:endParaRPr lang="en-GB" sz="1400" dirty="0"/>
          </a:p>
          <a:p>
            <a:pPr marL="285750" lvl="1" indent="-285750">
              <a:buFont typeface="Wingdings" charset="2"/>
              <a:buChar char="§"/>
            </a:pPr>
            <a:r>
              <a:rPr lang="en-GB" sz="1400" dirty="0" smtClean="0"/>
              <a:t>So either you need to make the numerical integration from about -5 sigma </a:t>
            </a:r>
            <a:r>
              <a:rPr lang="en-GB" sz="1400" dirty="0" smtClean="0">
                <a:sym typeface="Wingdings"/>
              </a:rPr>
              <a:t> + 5 sigma (which is approximately infinity)  and assume the analytic integral is approximately </a:t>
            </a:r>
            <a:r>
              <a:rPr lang="en-GB" sz="1400" dirty="0" err="1" smtClean="0"/>
              <a:t>σ</a:t>
            </a:r>
            <a:r>
              <a:rPr lang="en-GB" sz="1400" dirty="0" smtClean="0"/>
              <a:t> </a:t>
            </a:r>
            <a:r>
              <a:rPr lang="en-GB" sz="1400" dirty="0"/>
              <a:t>√(2 π) </a:t>
            </a:r>
            <a:endParaRPr lang="en-GB" sz="1400" dirty="0" smtClean="0"/>
          </a:p>
          <a:p>
            <a:pPr marL="285750" lvl="1" indent="-285750">
              <a:buFont typeface="Wingdings" charset="2"/>
              <a:buChar char="q"/>
            </a:pPr>
            <a:endParaRPr lang="en-GB" sz="1400" dirty="0"/>
          </a:p>
          <a:p>
            <a:pPr marL="285750" lvl="1" indent="-285750">
              <a:buFont typeface="Wingdings" charset="2"/>
              <a:buChar char="§"/>
            </a:pPr>
            <a:r>
              <a:rPr lang="en-GB" sz="1400" dirty="0" smtClean="0"/>
              <a:t>Or you need do it properly and allow the integral between arbitrary limits and then code up the proper analytic integral which involves error functions. This is much harder and you probably wont get it done in the workshop.</a:t>
            </a:r>
            <a:endParaRPr lang="en-GB" sz="1400" dirty="0"/>
          </a:p>
          <a:p>
            <a:pPr marL="285750" indent="-285750">
              <a:buFont typeface="Wingdings" charset="2"/>
              <a:buChar char="q"/>
            </a:pPr>
            <a:endParaRPr lang="en-GB" sz="1600" dirty="0" smtClean="0"/>
          </a:p>
        </p:txBody>
      </p:sp>
      <p:sp>
        <p:nvSpPr>
          <p:cNvPr id="5" name="TextBox 4"/>
          <p:cNvSpPr txBox="1"/>
          <p:nvPr/>
        </p:nvSpPr>
        <p:spPr>
          <a:xfrm>
            <a:off x="265891" y="147948"/>
            <a:ext cx="8359456" cy="461665"/>
          </a:xfrm>
          <a:prstGeom prst="rect">
            <a:avLst/>
          </a:prstGeom>
          <a:noFill/>
        </p:spPr>
        <p:txBody>
          <a:bodyPr wrap="square" rtlCol="0">
            <a:spAutoFit/>
          </a:bodyPr>
          <a:lstStyle/>
          <a:p>
            <a:pPr algn="ctr"/>
            <a:r>
              <a:rPr lang="en-GB" sz="2400" b="1" dirty="0" smtClean="0"/>
              <a:t>Numerical Integration: Exercise  </a:t>
            </a:r>
          </a:p>
        </p:txBody>
      </p:sp>
    </p:spTree>
    <p:extLst>
      <p:ext uri="{BB962C8B-B14F-4D97-AF65-F5344CB8AC3E}">
        <p14:creationId xmlns:p14="http://schemas.microsoft.com/office/powerpoint/2010/main" val="23535863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891" y="188913"/>
            <a:ext cx="8359456" cy="461665"/>
          </a:xfrm>
          <a:prstGeom prst="rect">
            <a:avLst/>
          </a:prstGeom>
          <a:noFill/>
        </p:spPr>
        <p:txBody>
          <a:bodyPr wrap="square" rtlCol="0">
            <a:spAutoFit/>
          </a:bodyPr>
          <a:lstStyle/>
          <a:p>
            <a:pPr algn="ctr"/>
            <a:r>
              <a:rPr lang="en-GB" sz="2400" b="1" dirty="0" smtClean="0">
                <a:solidFill>
                  <a:srgbClr val="660066"/>
                </a:solidFill>
              </a:rPr>
              <a:t>Specialist lecture</a:t>
            </a:r>
          </a:p>
        </p:txBody>
      </p:sp>
      <p:sp>
        <p:nvSpPr>
          <p:cNvPr id="3" name="TextBox 2"/>
          <p:cNvSpPr txBox="1"/>
          <p:nvPr/>
        </p:nvSpPr>
        <p:spPr>
          <a:xfrm>
            <a:off x="265891" y="1780866"/>
            <a:ext cx="8359456" cy="3785652"/>
          </a:xfrm>
          <a:prstGeom prst="rect">
            <a:avLst/>
          </a:prstGeom>
          <a:noFill/>
          <a:ln>
            <a:solidFill>
              <a:srgbClr val="660066"/>
            </a:solidFill>
          </a:ln>
        </p:spPr>
        <p:txBody>
          <a:bodyPr wrap="square" rtlCol="0">
            <a:spAutoFit/>
          </a:bodyPr>
          <a:lstStyle/>
          <a:p>
            <a:pPr algn="ctr"/>
            <a:r>
              <a:rPr lang="en-GB" sz="2400" dirty="0" smtClean="0">
                <a:solidFill>
                  <a:srgbClr val="660066"/>
                </a:solidFill>
              </a:rPr>
              <a:t>Dr Steven Booth </a:t>
            </a:r>
          </a:p>
          <a:p>
            <a:pPr algn="ctr"/>
            <a:endParaRPr lang="en-GB" sz="2400" dirty="0">
              <a:solidFill>
                <a:srgbClr val="660066"/>
              </a:solidFill>
            </a:endParaRPr>
          </a:p>
          <a:p>
            <a:pPr algn="ctr"/>
            <a:r>
              <a:rPr lang="en-GB" sz="2400" dirty="0" smtClean="0">
                <a:solidFill>
                  <a:srgbClr val="660066"/>
                </a:solidFill>
              </a:rPr>
              <a:t>will give a specialist lecture this afternoon on the subject of random numbers </a:t>
            </a:r>
          </a:p>
          <a:p>
            <a:pPr algn="ctr"/>
            <a:endParaRPr lang="en-GB" sz="2400" dirty="0">
              <a:solidFill>
                <a:srgbClr val="660066"/>
              </a:solidFill>
            </a:endParaRPr>
          </a:p>
          <a:p>
            <a:pPr algn="ctr"/>
            <a:r>
              <a:rPr lang="en-GB" sz="2400" dirty="0" smtClean="0">
                <a:solidFill>
                  <a:srgbClr val="660066"/>
                </a:solidFill>
              </a:rPr>
              <a:t>Stephen works for EPCC and is involved in many computing projects.</a:t>
            </a:r>
          </a:p>
          <a:p>
            <a:pPr algn="ctr"/>
            <a:endParaRPr lang="en-GB" sz="2400" dirty="0">
              <a:solidFill>
                <a:srgbClr val="660066"/>
              </a:solidFill>
            </a:endParaRPr>
          </a:p>
          <a:p>
            <a:pPr algn="ctr"/>
            <a:r>
              <a:rPr lang="en-GB" sz="2400" dirty="0" smtClean="0">
                <a:solidFill>
                  <a:srgbClr val="660066"/>
                </a:solidFill>
              </a:rPr>
              <a:t>He is a national/international expert </a:t>
            </a:r>
          </a:p>
          <a:p>
            <a:pPr algn="ctr"/>
            <a:endParaRPr lang="en-GB" sz="2400" dirty="0">
              <a:solidFill>
                <a:srgbClr val="660066"/>
              </a:solidFill>
            </a:endParaRPr>
          </a:p>
        </p:txBody>
      </p:sp>
    </p:spTree>
    <p:extLst>
      <p:ext uri="{BB962C8B-B14F-4D97-AF65-F5344CB8AC3E}">
        <p14:creationId xmlns:p14="http://schemas.microsoft.com/office/powerpoint/2010/main" val="26737140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0924" y="147948"/>
            <a:ext cx="6621039" cy="461665"/>
          </a:xfrm>
          <a:prstGeom prst="rect">
            <a:avLst/>
          </a:prstGeom>
          <a:noFill/>
        </p:spPr>
        <p:txBody>
          <a:bodyPr wrap="square" rtlCol="0">
            <a:spAutoFit/>
          </a:bodyPr>
          <a:lstStyle/>
          <a:p>
            <a:pPr algn="ctr"/>
            <a:r>
              <a:rPr lang="en-GB" sz="2400" b="1" dirty="0" smtClean="0"/>
              <a:t>Random number generators : uniform distribution </a:t>
            </a:r>
          </a:p>
        </p:txBody>
      </p:sp>
      <p:sp>
        <p:nvSpPr>
          <p:cNvPr id="3" name="TextBox 2"/>
          <p:cNvSpPr txBox="1"/>
          <p:nvPr/>
        </p:nvSpPr>
        <p:spPr>
          <a:xfrm>
            <a:off x="265891" y="778890"/>
            <a:ext cx="8359456" cy="2554545"/>
          </a:xfrm>
          <a:prstGeom prst="rect">
            <a:avLst/>
          </a:prstGeom>
          <a:noFill/>
        </p:spPr>
        <p:txBody>
          <a:bodyPr wrap="square" rtlCol="0">
            <a:spAutoFit/>
          </a:bodyPr>
          <a:lstStyle/>
          <a:p>
            <a:r>
              <a:rPr lang="en-GB" sz="1600" dirty="0" smtClean="0"/>
              <a:t>All programming environments will give you access to functions which will return to you a random number generated with a uniform distribution in the range 0-1  </a:t>
            </a:r>
          </a:p>
          <a:p>
            <a:endParaRPr lang="en-GB" sz="1600" dirty="0"/>
          </a:p>
          <a:p>
            <a:r>
              <a:rPr lang="en-GB" sz="1600" dirty="0" smtClean="0"/>
              <a:t>Actually lots of different random number generators will exist, but we will start with this simple one</a:t>
            </a:r>
          </a:p>
          <a:p>
            <a:endParaRPr lang="en-GB" sz="1600" dirty="0"/>
          </a:p>
          <a:p>
            <a:r>
              <a:rPr lang="en-GB" sz="1600" dirty="0" smtClean="0"/>
              <a:t>In Java use the Random class.  Here is a code fragment to show you how to use it.</a:t>
            </a:r>
          </a:p>
          <a:p>
            <a:endParaRPr lang="en-GB" sz="1600" dirty="0"/>
          </a:p>
          <a:p>
            <a:r>
              <a:rPr lang="en-GB" sz="1600" dirty="0" smtClean="0"/>
              <a:t>The method </a:t>
            </a:r>
            <a:r>
              <a:rPr lang="en-GB" sz="1600" dirty="0" err="1" smtClean="0"/>
              <a:t>nextDouble</a:t>
            </a:r>
            <a:r>
              <a:rPr lang="en-GB" sz="1600" dirty="0" smtClean="0"/>
              <a:t>() returns a random number in the range 0-1</a:t>
            </a:r>
          </a:p>
          <a:p>
            <a:r>
              <a:rPr lang="en-GB" sz="1600" dirty="0" smtClean="0"/>
              <a:t>  </a:t>
            </a:r>
          </a:p>
        </p:txBody>
      </p:sp>
      <p:sp>
        <p:nvSpPr>
          <p:cNvPr id="4" name="TextBox 3"/>
          <p:cNvSpPr txBox="1"/>
          <p:nvPr/>
        </p:nvSpPr>
        <p:spPr>
          <a:xfrm>
            <a:off x="1510509" y="3333435"/>
            <a:ext cx="5571558" cy="3293209"/>
          </a:xfrm>
          <a:prstGeom prst="rect">
            <a:avLst/>
          </a:prstGeom>
          <a:noFill/>
          <a:ln>
            <a:solidFill>
              <a:srgbClr val="0000FF"/>
            </a:solidFill>
          </a:ln>
        </p:spPr>
        <p:txBody>
          <a:bodyPr wrap="none" rtlCol="0">
            <a:spAutoFit/>
          </a:bodyPr>
          <a:lstStyle/>
          <a:p>
            <a:r>
              <a:rPr lang="en-GB" sz="1600" b="1" dirty="0">
                <a:solidFill>
                  <a:srgbClr val="0000FF"/>
                </a:solidFill>
                <a:latin typeface="Courier New"/>
                <a:cs typeface="Courier New"/>
              </a:rPr>
              <a:t>import </a:t>
            </a:r>
            <a:r>
              <a:rPr lang="en-GB" sz="1600" b="1" dirty="0" err="1">
                <a:solidFill>
                  <a:srgbClr val="0000FF"/>
                </a:solidFill>
                <a:latin typeface="Courier New"/>
                <a:cs typeface="Courier New"/>
              </a:rPr>
              <a:t>java.util.Random</a:t>
            </a:r>
            <a:r>
              <a:rPr lang="en-GB" sz="1600" b="1" dirty="0">
                <a:solidFill>
                  <a:srgbClr val="0000FF"/>
                </a:solidFill>
                <a:latin typeface="Courier New"/>
                <a:cs typeface="Courier New"/>
              </a:rPr>
              <a:t>;</a:t>
            </a:r>
          </a:p>
          <a:p>
            <a:endParaRPr lang="en-GB" sz="1600" b="1" dirty="0">
              <a:solidFill>
                <a:srgbClr val="0000FF"/>
              </a:solidFill>
              <a:latin typeface="Courier New"/>
              <a:cs typeface="Courier New"/>
            </a:endParaRPr>
          </a:p>
          <a:p>
            <a:r>
              <a:rPr lang="en-GB" sz="1600" b="1" dirty="0" smtClean="0">
                <a:solidFill>
                  <a:srgbClr val="0000FF"/>
                </a:solidFill>
                <a:latin typeface="Courier New"/>
                <a:cs typeface="Courier New"/>
              </a:rPr>
              <a:t>...........</a:t>
            </a:r>
          </a:p>
          <a:p>
            <a:endParaRPr lang="en-GB" sz="1600" b="1" dirty="0">
              <a:solidFill>
                <a:srgbClr val="0000FF"/>
              </a:solidFill>
              <a:latin typeface="Courier New"/>
              <a:cs typeface="Courier New"/>
            </a:endParaRPr>
          </a:p>
          <a:p>
            <a:r>
              <a:rPr lang="en-GB" sz="1600" b="1" dirty="0" smtClean="0">
                <a:solidFill>
                  <a:srgbClr val="0000FF"/>
                </a:solidFill>
                <a:latin typeface="Courier New"/>
                <a:cs typeface="Courier New"/>
              </a:rPr>
              <a:t>Random </a:t>
            </a:r>
            <a:r>
              <a:rPr lang="en-GB" sz="1600" b="1" dirty="0" err="1">
                <a:solidFill>
                  <a:srgbClr val="0000FF"/>
                </a:solidFill>
                <a:latin typeface="Courier New"/>
                <a:cs typeface="Courier New"/>
              </a:rPr>
              <a:t>randomGenerator</a:t>
            </a:r>
            <a:r>
              <a:rPr lang="en-GB" sz="1600" b="1" dirty="0">
                <a:solidFill>
                  <a:srgbClr val="0000FF"/>
                </a:solidFill>
                <a:latin typeface="Courier New"/>
                <a:cs typeface="Courier New"/>
              </a:rPr>
              <a:t> = new Random();</a:t>
            </a:r>
          </a:p>
          <a:p>
            <a:endParaRPr lang="en-US" sz="1600" b="1" dirty="0" smtClean="0">
              <a:solidFill>
                <a:srgbClr val="0000FF"/>
              </a:solidFill>
              <a:latin typeface="Courier New"/>
              <a:cs typeface="Courier New"/>
            </a:endParaRPr>
          </a:p>
          <a:p>
            <a:r>
              <a:rPr lang="en-US" sz="1600" b="1" dirty="0" smtClean="0">
                <a:solidFill>
                  <a:srgbClr val="0000FF"/>
                </a:solidFill>
                <a:latin typeface="Courier New"/>
                <a:cs typeface="Courier New"/>
              </a:rPr>
              <a:t>for </a:t>
            </a:r>
            <a:r>
              <a:rPr lang="en-US" sz="1600" b="1" dirty="0">
                <a:solidFill>
                  <a:srgbClr val="0000FF"/>
                </a:solidFill>
                <a:latin typeface="Courier New"/>
                <a:cs typeface="Courier New"/>
              </a:rPr>
              <a:t>(</a:t>
            </a:r>
            <a:r>
              <a:rPr lang="en-US" sz="1600" b="1" dirty="0" err="1">
                <a:solidFill>
                  <a:srgbClr val="0000FF"/>
                </a:solidFill>
                <a:latin typeface="Courier New"/>
                <a:cs typeface="Courier New"/>
              </a:rPr>
              <a:t>int</a:t>
            </a:r>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ix </a:t>
            </a:r>
            <a:r>
              <a:rPr lang="en-US" sz="1600" b="1" dirty="0">
                <a:solidFill>
                  <a:srgbClr val="0000FF"/>
                </a:solidFill>
                <a:latin typeface="Courier New"/>
                <a:cs typeface="Courier New"/>
              </a:rPr>
              <a:t>= 1; </a:t>
            </a:r>
            <a:r>
              <a:rPr lang="en-US" sz="1600" b="1" dirty="0" smtClean="0">
                <a:solidFill>
                  <a:srgbClr val="0000FF"/>
                </a:solidFill>
                <a:latin typeface="Courier New"/>
                <a:cs typeface="Courier New"/>
              </a:rPr>
              <a:t>ix </a:t>
            </a:r>
            <a:r>
              <a:rPr lang="en-US" sz="1600" b="1" dirty="0">
                <a:solidFill>
                  <a:srgbClr val="0000FF"/>
                </a:solidFill>
                <a:latin typeface="Courier New"/>
                <a:cs typeface="Courier New"/>
              </a:rPr>
              <a:t>&lt;= 50; ++</a:t>
            </a:r>
            <a:r>
              <a:rPr lang="en-US" sz="1600" b="1" dirty="0" smtClean="0">
                <a:solidFill>
                  <a:srgbClr val="0000FF"/>
                </a:solidFill>
                <a:latin typeface="Courier New"/>
                <a:cs typeface="Courier New"/>
              </a:rPr>
              <a:t>ix</a:t>
            </a:r>
            <a:r>
              <a:rPr lang="en-US" sz="1600" b="1" dirty="0">
                <a:solidFill>
                  <a:srgbClr val="0000FF"/>
                </a:solidFill>
                <a:latin typeface="Courier New"/>
                <a:cs typeface="Courier New"/>
              </a:rPr>
              <a:t>)</a:t>
            </a:r>
            <a:r>
              <a:rPr lang="en-US" sz="1600" b="1" dirty="0" smtClean="0">
                <a:solidFill>
                  <a:srgbClr val="0000FF"/>
                </a:solidFill>
                <a:latin typeface="Courier New"/>
                <a:cs typeface="Courier New"/>
              </a:rPr>
              <a:t>{</a:t>
            </a:r>
          </a:p>
          <a:p>
            <a:endParaRPr lang="en-US" sz="1600" b="1" dirty="0">
              <a:solidFill>
                <a:srgbClr val="0000FF"/>
              </a:solidFill>
              <a:latin typeface="Courier New"/>
              <a:cs typeface="Courier New"/>
            </a:endParaRP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double </a:t>
            </a:r>
            <a:r>
              <a:rPr lang="en-US" sz="1600" b="1" dirty="0">
                <a:solidFill>
                  <a:srgbClr val="0000FF"/>
                </a:solidFill>
                <a:latin typeface="Courier New"/>
                <a:cs typeface="Courier New"/>
              </a:rPr>
              <a:t>x = </a:t>
            </a:r>
            <a:r>
              <a:rPr lang="en-US" sz="1600" b="1" dirty="0" err="1">
                <a:solidFill>
                  <a:srgbClr val="0000FF"/>
                </a:solidFill>
                <a:latin typeface="Courier New"/>
                <a:cs typeface="Courier New"/>
              </a:rPr>
              <a:t>randomGenerator.nextDouble</a:t>
            </a:r>
            <a:r>
              <a:rPr lang="en-US" sz="1600" b="1" dirty="0">
                <a:solidFill>
                  <a:srgbClr val="0000FF"/>
                </a:solidFill>
                <a:latin typeface="Courier New"/>
                <a:cs typeface="Courier New"/>
              </a:rPr>
              <a:t>()</a:t>
            </a:r>
            <a:r>
              <a:rPr lang="en-US" sz="1600" b="1" dirty="0" smtClean="0">
                <a:solidFill>
                  <a:srgbClr val="0000FF"/>
                </a:solidFill>
                <a:latin typeface="Courier New"/>
                <a:cs typeface="Courier New"/>
              </a:rPr>
              <a:t>;</a:t>
            </a:r>
          </a:p>
          <a:p>
            <a:endParaRPr lang="en-US" sz="1600" b="1" dirty="0">
              <a:solidFill>
                <a:srgbClr val="0000FF"/>
              </a:solidFill>
              <a:latin typeface="Courier New"/>
              <a:cs typeface="Courier New"/>
            </a:endParaRPr>
          </a:p>
          <a:p>
            <a:r>
              <a:rPr lang="en-US" sz="1600" b="1" dirty="0">
                <a:solidFill>
                  <a:srgbClr val="0000FF"/>
                </a:solidFill>
                <a:latin typeface="Courier New"/>
                <a:cs typeface="Courier New"/>
              </a:rPr>
              <a:t>	</a:t>
            </a:r>
            <a:r>
              <a:rPr lang="en-GB" sz="1600" b="1" dirty="0" err="1">
                <a:solidFill>
                  <a:srgbClr val="0000FF"/>
                </a:solidFill>
                <a:latin typeface="Courier New"/>
                <a:cs typeface="Courier New"/>
              </a:rPr>
              <a:t>System.out.println</a:t>
            </a:r>
            <a:r>
              <a:rPr lang="en-GB" sz="1600" b="1" dirty="0" smtClean="0">
                <a:solidFill>
                  <a:srgbClr val="0000FF"/>
                </a:solidFill>
                <a:latin typeface="Courier New"/>
                <a:cs typeface="Courier New"/>
              </a:rPr>
              <a:t>(“Next number ”+x)</a:t>
            </a:r>
            <a:r>
              <a:rPr lang="en-US" sz="1600" b="1" dirty="0">
                <a:solidFill>
                  <a:srgbClr val="0000FF"/>
                </a:solidFill>
                <a:latin typeface="Courier New"/>
                <a:cs typeface="Courier New"/>
              </a:rPr>
              <a:t>				</a:t>
            </a:r>
            <a:endParaRPr lang="en-US" sz="1600" b="1" dirty="0" smtClean="0">
              <a:solidFill>
                <a:srgbClr val="0000FF"/>
              </a:solidFill>
              <a:latin typeface="Courier New"/>
              <a:cs typeface="Courier New"/>
            </a:endParaRPr>
          </a:p>
          <a:p>
            <a:r>
              <a:rPr lang="en-US" sz="1600" b="1" dirty="0" smtClean="0">
                <a:solidFill>
                  <a:srgbClr val="0000FF"/>
                </a:solidFill>
                <a:latin typeface="Courier New"/>
                <a:cs typeface="Courier New"/>
              </a:rPr>
              <a:t>}</a:t>
            </a:r>
            <a:endParaRPr lang="en-US" sz="1600" b="1" dirty="0">
              <a:solidFill>
                <a:srgbClr val="0000FF"/>
              </a:solidFill>
              <a:latin typeface="Courier New"/>
              <a:cs typeface="Courier New"/>
            </a:endParaRPr>
          </a:p>
        </p:txBody>
      </p:sp>
    </p:spTree>
    <p:extLst>
      <p:ext uri="{BB962C8B-B14F-4D97-AF65-F5344CB8AC3E}">
        <p14:creationId xmlns:p14="http://schemas.microsoft.com/office/powerpoint/2010/main" val="30269964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147948"/>
            <a:ext cx="7470745" cy="461665"/>
          </a:xfrm>
          <a:prstGeom prst="rect">
            <a:avLst/>
          </a:prstGeom>
          <a:noFill/>
        </p:spPr>
        <p:txBody>
          <a:bodyPr wrap="square" rtlCol="0">
            <a:spAutoFit/>
          </a:bodyPr>
          <a:lstStyle/>
          <a:p>
            <a:pPr algn="ctr"/>
            <a:r>
              <a:rPr lang="en-GB" sz="2400" b="1" dirty="0" smtClean="0"/>
              <a:t>Random number generators : Arbitrary distribution </a:t>
            </a:r>
          </a:p>
        </p:txBody>
      </p:sp>
      <p:sp>
        <p:nvSpPr>
          <p:cNvPr id="3" name="TextBox 2"/>
          <p:cNvSpPr txBox="1"/>
          <p:nvPr/>
        </p:nvSpPr>
        <p:spPr>
          <a:xfrm>
            <a:off x="265891" y="778890"/>
            <a:ext cx="8359456" cy="1323439"/>
          </a:xfrm>
          <a:prstGeom prst="rect">
            <a:avLst/>
          </a:prstGeom>
          <a:noFill/>
        </p:spPr>
        <p:txBody>
          <a:bodyPr wrap="square" rtlCol="0">
            <a:spAutoFit/>
          </a:bodyPr>
          <a:lstStyle/>
          <a:p>
            <a:r>
              <a:rPr lang="en-GB" sz="1600" dirty="0" smtClean="0"/>
              <a:t>It is far more likely that you will want to generate a random number drawn from a specified distribution. A simple example is to produce a random number drawn from a Gaussian distribution. Lets be quite clear what this means:</a:t>
            </a:r>
          </a:p>
          <a:p>
            <a:endParaRPr lang="en-GB" sz="1600" dirty="0"/>
          </a:p>
          <a:p>
            <a:pPr marL="285750" indent="-285750">
              <a:buFont typeface="Wingdings" charset="2"/>
              <a:buChar char="q"/>
            </a:pPr>
            <a:r>
              <a:rPr lang="en-GB" sz="1600" dirty="0" smtClean="0"/>
              <a:t>A Gaussian distribution looks like this:</a:t>
            </a:r>
          </a:p>
        </p:txBody>
      </p:sp>
      <p:sp>
        <p:nvSpPr>
          <p:cNvPr id="5" name="TextBox 4"/>
          <p:cNvSpPr txBox="1"/>
          <p:nvPr/>
        </p:nvSpPr>
        <p:spPr>
          <a:xfrm>
            <a:off x="188867" y="2595738"/>
            <a:ext cx="5235749" cy="3293209"/>
          </a:xfrm>
          <a:prstGeom prst="rect">
            <a:avLst/>
          </a:prstGeom>
          <a:noFill/>
        </p:spPr>
        <p:txBody>
          <a:bodyPr wrap="square" rtlCol="0">
            <a:spAutoFit/>
          </a:bodyPr>
          <a:lstStyle/>
          <a:p>
            <a:r>
              <a:rPr lang="en-GB" sz="1600" dirty="0" smtClean="0"/>
              <a:t>The formula is      </a:t>
            </a:r>
          </a:p>
          <a:p>
            <a:r>
              <a:rPr lang="en-GB" sz="1600" dirty="0"/>
              <a:t>	</a:t>
            </a:r>
            <a:r>
              <a:rPr lang="en-GB" sz="1600" dirty="0" smtClean="0"/>
              <a:t>y = </a:t>
            </a:r>
            <a:r>
              <a:rPr lang="en-GB" sz="1600" dirty="0" err="1" smtClean="0"/>
              <a:t>exp</a:t>
            </a:r>
            <a:r>
              <a:rPr lang="en-GB" sz="1600" dirty="0" smtClean="0"/>
              <a:t>( - (x-μ)</a:t>
            </a:r>
            <a:r>
              <a:rPr lang="en-GB" sz="1600" baseline="30000" dirty="0" smtClean="0"/>
              <a:t>2</a:t>
            </a:r>
            <a:r>
              <a:rPr lang="en-GB" sz="1600" dirty="0" smtClean="0"/>
              <a:t> / 2 σ</a:t>
            </a:r>
            <a:r>
              <a:rPr lang="en-GB" sz="1600" baseline="30000" dirty="0" smtClean="0"/>
              <a:t>2</a:t>
            </a:r>
            <a:r>
              <a:rPr lang="en-GB" sz="1600" dirty="0" smtClean="0"/>
              <a:t> )</a:t>
            </a:r>
          </a:p>
          <a:p>
            <a:endParaRPr lang="en-GB" sz="1600" dirty="0"/>
          </a:p>
          <a:p>
            <a:r>
              <a:rPr lang="en-GB" sz="1600" dirty="0" smtClean="0"/>
              <a:t>where</a:t>
            </a:r>
          </a:p>
          <a:p>
            <a:r>
              <a:rPr lang="en-GB" sz="1600" dirty="0" smtClean="0"/>
              <a:t>	μ  =  the mean</a:t>
            </a:r>
          </a:p>
          <a:p>
            <a:r>
              <a:rPr lang="en-GB" sz="1600" dirty="0" smtClean="0"/>
              <a:t>	</a:t>
            </a:r>
            <a:r>
              <a:rPr lang="en-GB" sz="1600" dirty="0" err="1" smtClean="0"/>
              <a:t>σ</a:t>
            </a:r>
            <a:r>
              <a:rPr lang="en-GB" sz="1600" dirty="0" smtClean="0"/>
              <a:t>  = the width</a:t>
            </a:r>
          </a:p>
          <a:p>
            <a:endParaRPr lang="en-GB" sz="1600" dirty="0" smtClean="0"/>
          </a:p>
          <a:p>
            <a:endParaRPr lang="en-GB" sz="1600" dirty="0" smtClean="0"/>
          </a:p>
          <a:p>
            <a:pPr marL="285750" indent="-285750">
              <a:buFont typeface="Wingdings" charset="2"/>
              <a:buChar char="q"/>
            </a:pPr>
            <a:r>
              <a:rPr lang="en-GB" sz="1600" dirty="0" smtClean="0"/>
              <a:t>We want to generate a series of values of x, such that if you plotted each of them in a histogram (i.e. a binned histogram where you count the number of times a generated value falls into each bin) then the resulting distribution is Gaussian in shape.</a:t>
            </a:r>
          </a:p>
        </p:txBody>
      </p:sp>
      <p:grpSp>
        <p:nvGrpSpPr>
          <p:cNvPr id="6" name="Group 5"/>
          <p:cNvGrpSpPr/>
          <p:nvPr/>
        </p:nvGrpSpPr>
        <p:grpSpPr>
          <a:xfrm>
            <a:off x="4941344" y="1812224"/>
            <a:ext cx="4202656" cy="2513839"/>
            <a:chOff x="2048206" y="1064201"/>
            <a:chExt cx="7095793" cy="4631071"/>
          </a:xfrm>
        </p:grpSpPr>
        <p:sp>
          <p:nvSpPr>
            <p:cNvPr id="7" name="TextBox 6"/>
            <p:cNvSpPr txBox="1"/>
            <p:nvPr/>
          </p:nvSpPr>
          <p:spPr>
            <a:xfrm>
              <a:off x="3243935" y="5205276"/>
              <a:ext cx="2353116" cy="369332"/>
            </a:xfrm>
            <a:prstGeom prst="rect">
              <a:avLst/>
            </a:prstGeom>
            <a:noFill/>
          </p:spPr>
          <p:txBody>
            <a:bodyPr wrap="none" rtlCol="0">
              <a:spAutoFit/>
            </a:bodyPr>
            <a:lstStyle/>
            <a:p>
              <a:r>
                <a:rPr lang="en-GB" dirty="0" smtClean="0"/>
                <a:t>PICTURE OF SAMPLING</a:t>
              </a:r>
              <a:endParaRPr lang="en-GB" dirty="0"/>
            </a:p>
          </p:txBody>
        </p:sp>
        <p:pic>
          <p:nvPicPr>
            <p:cNvPr id="8" name="Picture 7"/>
            <p:cNvPicPr>
              <a:picLocks noChangeAspect="1"/>
            </p:cNvPicPr>
            <p:nvPr/>
          </p:nvPicPr>
          <p:blipFill>
            <a:blip r:embed="rId2"/>
            <a:stretch>
              <a:fillRect/>
            </a:stretch>
          </p:blipFill>
          <p:spPr>
            <a:xfrm>
              <a:off x="2048206" y="1207183"/>
              <a:ext cx="7095793" cy="4488089"/>
            </a:xfrm>
            <a:prstGeom prst="rect">
              <a:avLst/>
            </a:prstGeom>
          </p:spPr>
        </p:pic>
        <p:sp>
          <p:nvSpPr>
            <p:cNvPr id="9" name="Rectangle 8"/>
            <p:cNvSpPr/>
            <p:nvPr/>
          </p:nvSpPr>
          <p:spPr>
            <a:xfrm>
              <a:off x="2489532" y="1420957"/>
              <a:ext cx="414922" cy="38094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3017613" y="1573165"/>
              <a:ext cx="755209" cy="369332"/>
            </a:xfrm>
            <a:prstGeom prst="rect">
              <a:avLst/>
            </a:prstGeom>
            <a:noFill/>
          </p:spPr>
          <p:txBody>
            <a:bodyPr wrap="none" rtlCol="0">
              <a:spAutoFit/>
            </a:bodyPr>
            <a:lstStyle/>
            <a:p>
              <a:r>
                <a:rPr lang="en-GB" dirty="0" smtClean="0"/>
                <a:t>1.0 </a:t>
              </a:r>
              <a:r>
                <a:rPr lang="en-GB" dirty="0" smtClean="0">
                  <a:sym typeface="Wingdings"/>
                </a:rPr>
                <a:t></a:t>
              </a:r>
              <a:endParaRPr lang="en-GB" dirty="0"/>
            </a:p>
          </p:txBody>
        </p:sp>
        <p:sp>
          <p:nvSpPr>
            <p:cNvPr id="11" name="Rectangle 10"/>
            <p:cNvSpPr/>
            <p:nvPr/>
          </p:nvSpPr>
          <p:spPr>
            <a:xfrm>
              <a:off x="4687448" y="1064201"/>
              <a:ext cx="311791" cy="680395"/>
            </a:xfrm>
            <a:prstGeom prst="rect">
              <a:avLst/>
            </a:prstGeom>
          </p:spPr>
          <p:txBody>
            <a:bodyPr wrap="none">
              <a:spAutoFit/>
            </a:bodyPr>
            <a:lstStyle/>
            <a:p>
              <a:endParaRPr lang="en-GB" dirty="0" smtClean="0"/>
            </a:p>
          </p:txBody>
        </p:sp>
      </p:grpSp>
      <p:pic>
        <p:nvPicPr>
          <p:cNvPr id="12" name="Picture 11" descr="GaussRandomDist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282" y="4686484"/>
            <a:ext cx="3069007" cy="4343032"/>
          </a:xfrm>
          <a:prstGeom prst="rect">
            <a:avLst/>
          </a:prstGeom>
        </p:spPr>
      </p:pic>
      <p:sp>
        <p:nvSpPr>
          <p:cNvPr id="4" name="TextBox 3"/>
          <p:cNvSpPr txBox="1"/>
          <p:nvPr/>
        </p:nvSpPr>
        <p:spPr>
          <a:xfrm>
            <a:off x="6986025" y="3990177"/>
            <a:ext cx="287258" cy="369332"/>
          </a:xfrm>
          <a:prstGeom prst="rect">
            <a:avLst/>
          </a:prstGeom>
          <a:noFill/>
        </p:spPr>
        <p:txBody>
          <a:bodyPr wrap="none" rtlCol="0">
            <a:spAutoFit/>
          </a:bodyPr>
          <a:lstStyle/>
          <a:p>
            <a:r>
              <a:rPr lang="en-GB" dirty="0"/>
              <a:t>x</a:t>
            </a:r>
          </a:p>
        </p:txBody>
      </p:sp>
      <p:sp>
        <p:nvSpPr>
          <p:cNvPr id="13" name="TextBox 12"/>
          <p:cNvSpPr txBox="1"/>
          <p:nvPr/>
        </p:nvSpPr>
        <p:spPr>
          <a:xfrm>
            <a:off x="5103882" y="2860980"/>
            <a:ext cx="289149" cy="369332"/>
          </a:xfrm>
          <a:prstGeom prst="rect">
            <a:avLst/>
          </a:prstGeom>
          <a:noFill/>
        </p:spPr>
        <p:txBody>
          <a:bodyPr wrap="none" rtlCol="0">
            <a:spAutoFit/>
          </a:bodyPr>
          <a:lstStyle/>
          <a:p>
            <a:r>
              <a:rPr lang="en-GB" dirty="0" smtClean="0"/>
              <a:t>y</a:t>
            </a:r>
            <a:endParaRPr lang="en-GB" dirty="0"/>
          </a:p>
        </p:txBody>
      </p:sp>
    </p:spTree>
    <p:extLst>
      <p:ext uri="{BB962C8B-B14F-4D97-AF65-F5344CB8AC3E}">
        <p14:creationId xmlns:p14="http://schemas.microsoft.com/office/powerpoint/2010/main" val="40526324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12" y="2432058"/>
            <a:ext cx="8229600" cy="1143000"/>
          </a:xfrm>
        </p:spPr>
        <p:txBody>
          <a:bodyPr>
            <a:normAutofit fontScale="90000"/>
          </a:bodyPr>
          <a:lstStyle/>
          <a:p>
            <a:r>
              <a:rPr lang="en-GB" dirty="0" smtClean="0"/>
              <a:t>Random Generation:</a:t>
            </a:r>
            <a:br>
              <a:rPr lang="en-GB" dirty="0" smtClean="0"/>
            </a:br>
            <a:r>
              <a:rPr lang="en-GB" dirty="0" smtClean="0"/>
              <a:t/>
            </a:r>
            <a:br>
              <a:rPr lang="en-GB" dirty="0" smtClean="0"/>
            </a:br>
            <a:r>
              <a:rPr lang="en-GB" dirty="0" smtClean="0"/>
              <a:t>Box method</a:t>
            </a:r>
            <a:endParaRPr lang="en-GB" dirty="0"/>
          </a:p>
        </p:txBody>
      </p:sp>
    </p:spTree>
    <p:extLst>
      <p:ext uri="{BB962C8B-B14F-4D97-AF65-F5344CB8AC3E}">
        <p14:creationId xmlns:p14="http://schemas.microsoft.com/office/powerpoint/2010/main" val="266974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18610"/>
            <a:ext cx="7470745" cy="461665"/>
          </a:xfrm>
          <a:prstGeom prst="rect">
            <a:avLst/>
          </a:prstGeom>
          <a:noFill/>
        </p:spPr>
        <p:txBody>
          <a:bodyPr wrap="square" rtlCol="0">
            <a:spAutoFit/>
          </a:bodyPr>
          <a:lstStyle/>
          <a:p>
            <a:pPr algn="ctr"/>
            <a:r>
              <a:rPr lang="en-GB" sz="2400" b="1" dirty="0" smtClean="0"/>
              <a:t>Random number generators : Arbitrary distribution </a:t>
            </a:r>
          </a:p>
        </p:txBody>
      </p:sp>
      <p:sp>
        <p:nvSpPr>
          <p:cNvPr id="3" name="TextBox 2"/>
          <p:cNvSpPr txBox="1"/>
          <p:nvPr/>
        </p:nvSpPr>
        <p:spPr>
          <a:xfrm>
            <a:off x="265891" y="449666"/>
            <a:ext cx="8359456" cy="6141169"/>
          </a:xfrm>
          <a:prstGeom prst="rect">
            <a:avLst/>
          </a:prstGeom>
          <a:noFill/>
        </p:spPr>
        <p:txBody>
          <a:bodyPr wrap="square" rtlCol="0">
            <a:spAutoFit/>
          </a:bodyPr>
          <a:lstStyle/>
          <a:p>
            <a:r>
              <a:rPr lang="en-GB" sz="1600" dirty="0" smtClean="0"/>
              <a:t>To do this we use a technique involving two random numbers.  For the record the procedure is written out here, but this is best understood by hands on writing the code</a:t>
            </a:r>
          </a:p>
          <a:p>
            <a:endParaRPr lang="en-GB" sz="1600" dirty="0"/>
          </a:p>
          <a:p>
            <a:pPr marL="342900" indent="-342900">
              <a:lnSpc>
                <a:spcPct val="120000"/>
              </a:lnSpc>
              <a:buFont typeface="+mj-lt"/>
              <a:buAutoNum type="arabicPeriod"/>
            </a:pPr>
            <a:r>
              <a:rPr lang="en-GB" sz="1600" dirty="0" smtClean="0"/>
              <a:t>Let the distribution you wish to generate be f(x)    </a:t>
            </a:r>
          </a:p>
          <a:p>
            <a:pPr marL="342900" indent="-342900">
              <a:lnSpc>
                <a:spcPct val="120000"/>
              </a:lnSpc>
              <a:buFont typeface="+mj-lt"/>
              <a:buAutoNum type="arabicPeriod"/>
            </a:pPr>
            <a:r>
              <a:rPr lang="en-GB" sz="1600" dirty="0" smtClean="0"/>
              <a:t>f(x) is defined in the range  [</a:t>
            </a:r>
            <a:r>
              <a:rPr lang="en-GB" sz="1600" dirty="0" err="1" smtClean="0"/>
              <a:t>a,b</a:t>
            </a:r>
            <a:r>
              <a:rPr lang="en-GB" sz="1600" dirty="0" smtClean="0"/>
              <a:t>],  in other words  a &lt; x &lt; b</a:t>
            </a:r>
          </a:p>
          <a:p>
            <a:pPr marL="342900" indent="-342900">
              <a:lnSpc>
                <a:spcPct val="120000"/>
              </a:lnSpc>
              <a:buFont typeface="+mj-lt"/>
              <a:buAutoNum type="arabicPeriod"/>
            </a:pPr>
            <a:r>
              <a:rPr lang="en-GB" sz="1600" dirty="0" smtClean="0"/>
              <a:t>Find a number </a:t>
            </a:r>
            <a:r>
              <a:rPr lang="en-GB" sz="1600" dirty="0" err="1" smtClean="0"/>
              <a:t>fmax</a:t>
            </a:r>
            <a:r>
              <a:rPr lang="en-GB" sz="1600" dirty="0" smtClean="0"/>
              <a:t> which is at least greater than the maximum value of f(x) in this range.</a:t>
            </a:r>
          </a:p>
          <a:p>
            <a:pPr marL="342900" indent="-342900">
              <a:lnSpc>
                <a:spcPct val="120000"/>
              </a:lnSpc>
              <a:buFont typeface="+mj-lt"/>
              <a:buAutoNum type="arabicPeriod"/>
            </a:pPr>
            <a:r>
              <a:rPr lang="en-GB" sz="1600" dirty="0" smtClean="0"/>
              <a:t>Generate a random number x1 in the range 0-1</a:t>
            </a:r>
          </a:p>
          <a:p>
            <a:pPr marL="342900" indent="-342900">
              <a:lnSpc>
                <a:spcPct val="120000"/>
              </a:lnSpc>
              <a:buFont typeface="+mj-lt"/>
              <a:buAutoNum type="arabicPeriod"/>
            </a:pPr>
            <a:r>
              <a:rPr lang="en-GB" sz="1600" dirty="0" smtClean="0"/>
              <a:t>Convert it to a random number in the range [</a:t>
            </a:r>
            <a:r>
              <a:rPr lang="en-GB" sz="1600" dirty="0" err="1" smtClean="0"/>
              <a:t>a,b</a:t>
            </a:r>
            <a:r>
              <a:rPr lang="en-GB" sz="1600" dirty="0" smtClean="0"/>
              <a:t>] by the operation x1 = a + (b-a)*x1</a:t>
            </a:r>
          </a:p>
          <a:p>
            <a:pPr marL="342900" indent="-342900">
              <a:lnSpc>
                <a:spcPct val="120000"/>
              </a:lnSpc>
              <a:buFont typeface="+mj-lt"/>
              <a:buAutoNum type="arabicPeriod"/>
            </a:pPr>
            <a:r>
              <a:rPr lang="en-GB" sz="1600" dirty="0" smtClean="0"/>
              <a:t>Calculate the value, y1,  of the function at x1,   in other words y1= f(x1)</a:t>
            </a:r>
          </a:p>
          <a:p>
            <a:pPr marL="342900" indent="-342900">
              <a:lnSpc>
                <a:spcPct val="120000"/>
              </a:lnSpc>
              <a:buFont typeface="+mj-lt"/>
              <a:buAutoNum type="arabicPeriod"/>
            </a:pPr>
            <a:r>
              <a:rPr lang="en-GB" sz="1600" dirty="0" smtClean="0"/>
              <a:t>Now generate another random number y2 in the range 0-1</a:t>
            </a:r>
          </a:p>
          <a:p>
            <a:pPr marL="342900" indent="-342900">
              <a:lnSpc>
                <a:spcPct val="120000"/>
              </a:lnSpc>
              <a:buFont typeface="+mj-lt"/>
              <a:buAutoNum type="arabicPeriod"/>
            </a:pPr>
            <a:r>
              <a:rPr lang="en-GB" sz="1600" dirty="0" smtClean="0"/>
              <a:t>Convert this to a random number in the rang [0,fmax] ] by the operation y2 = </a:t>
            </a:r>
            <a:r>
              <a:rPr lang="en-GB" sz="1600" dirty="0" err="1" smtClean="0"/>
              <a:t>fmax</a:t>
            </a:r>
            <a:r>
              <a:rPr lang="en-GB" sz="1600" dirty="0" smtClean="0"/>
              <a:t>*y2</a:t>
            </a:r>
          </a:p>
          <a:p>
            <a:pPr marL="342900" indent="-342900">
              <a:lnSpc>
                <a:spcPct val="120000"/>
              </a:lnSpc>
              <a:buFont typeface="+mj-lt"/>
              <a:buAutoNum type="arabicPeriod"/>
            </a:pPr>
            <a:r>
              <a:rPr lang="en-GB" sz="1600" dirty="0" smtClean="0"/>
              <a:t>Perform the test  </a:t>
            </a:r>
            <a:r>
              <a:rPr lang="en-GB" sz="1600" dirty="0"/>
              <a:t> </a:t>
            </a:r>
            <a:r>
              <a:rPr lang="en-GB" sz="1600" dirty="0" smtClean="0"/>
              <a:t> if( y2 &lt; y1 )</a:t>
            </a:r>
          </a:p>
          <a:p>
            <a:pPr marL="800100" lvl="1" indent="-342900">
              <a:lnSpc>
                <a:spcPct val="120000"/>
              </a:lnSpc>
              <a:buFont typeface="+mj-lt"/>
              <a:buAutoNum type="arabicPeriod"/>
            </a:pPr>
            <a:r>
              <a:rPr lang="en-GB" sz="1600" dirty="0" smtClean="0"/>
              <a:t>If this is true then return the value of x1 to the user </a:t>
            </a:r>
          </a:p>
          <a:p>
            <a:pPr marL="800100" lvl="1" indent="-342900">
              <a:lnSpc>
                <a:spcPct val="120000"/>
              </a:lnSpc>
              <a:buFont typeface="+mj-lt"/>
              <a:buAutoNum type="arabicPeriod"/>
            </a:pPr>
            <a:r>
              <a:rPr lang="en-GB" sz="1600" dirty="0" smtClean="0"/>
              <a:t>If this is false then discard the value of x1 and go back to step 4 and keep repeating until the test is true</a:t>
            </a:r>
          </a:p>
          <a:p>
            <a:pPr marL="342900" indent="-342900">
              <a:lnSpc>
                <a:spcPct val="120000"/>
              </a:lnSpc>
              <a:buFont typeface="+mj-lt"/>
              <a:buAutoNum type="arabicPeriod"/>
            </a:pPr>
            <a:r>
              <a:rPr lang="en-GB" sz="1600" dirty="0" smtClean="0"/>
              <a:t>Keep repeating this process until you have as many random values of x1 returned to you as you want.</a:t>
            </a:r>
            <a:endParaRPr lang="en-GB" sz="1600" dirty="0"/>
          </a:p>
          <a:p>
            <a:pPr marL="342900" indent="-342900">
              <a:lnSpc>
                <a:spcPct val="120000"/>
              </a:lnSpc>
              <a:buFont typeface="+mj-lt"/>
              <a:buAutoNum type="arabicPeriod"/>
            </a:pPr>
            <a:endParaRPr lang="en-GB" sz="1600" dirty="0" smtClean="0"/>
          </a:p>
          <a:p>
            <a:pPr>
              <a:lnSpc>
                <a:spcPct val="120000"/>
              </a:lnSpc>
            </a:pPr>
            <a:r>
              <a:rPr lang="en-GB" sz="1600" dirty="0" smtClean="0"/>
              <a:t>At the end of this process if you plot all the values of x1 returned to you you will see that they have the shape of f(x) </a:t>
            </a:r>
            <a:endParaRPr lang="en-GB" sz="1600" dirty="0"/>
          </a:p>
          <a:p>
            <a:pPr>
              <a:lnSpc>
                <a:spcPct val="120000"/>
              </a:lnSpc>
            </a:pPr>
            <a:endParaRPr lang="en-GB" sz="1600" dirty="0"/>
          </a:p>
        </p:txBody>
      </p:sp>
    </p:spTree>
    <p:extLst>
      <p:ext uri="{BB962C8B-B14F-4D97-AF65-F5344CB8AC3E}">
        <p14:creationId xmlns:p14="http://schemas.microsoft.com/office/powerpoint/2010/main" val="27947080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561" y="147948"/>
            <a:ext cx="7470745" cy="461665"/>
          </a:xfrm>
          <a:prstGeom prst="rect">
            <a:avLst/>
          </a:prstGeom>
          <a:noFill/>
        </p:spPr>
        <p:txBody>
          <a:bodyPr wrap="square" rtlCol="0">
            <a:spAutoFit/>
          </a:bodyPr>
          <a:lstStyle/>
          <a:p>
            <a:pPr algn="ctr"/>
            <a:r>
              <a:rPr lang="en-GB" sz="2400" b="1" dirty="0" smtClean="0"/>
              <a:t>Picture of the algorithm</a:t>
            </a:r>
          </a:p>
        </p:txBody>
      </p:sp>
      <p:grpSp>
        <p:nvGrpSpPr>
          <p:cNvPr id="10" name="Group 9"/>
          <p:cNvGrpSpPr/>
          <p:nvPr/>
        </p:nvGrpSpPr>
        <p:grpSpPr>
          <a:xfrm>
            <a:off x="1456254" y="1193735"/>
            <a:ext cx="6038371" cy="3959944"/>
            <a:chOff x="2057238" y="1162556"/>
            <a:chExt cx="7095793" cy="4488089"/>
          </a:xfrm>
        </p:grpSpPr>
        <p:sp>
          <p:nvSpPr>
            <p:cNvPr id="4" name="TextBox 3"/>
            <p:cNvSpPr txBox="1"/>
            <p:nvPr/>
          </p:nvSpPr>
          <p:spPr>
            <a:xfrm>
              <a:off x="3243935" y="5205276"/>
              <a:ext cx="2353116" cy="369332"/>
            </a:xfrm>
            <a:prstGeom prst="rect">
              <a:avLst/>
            </a:prstGeom>
            <a:noFill/>
          </p:spPr>
          <p:txBody>
            <a:bodyPr wrap="none" rtlCol="0">
              <a:spAutoFit/>
            </a:bodyPr>
            <a:lstStyle/>
            <a:p>
              <a:r>
                <a:rPr lang="en-GB" dirty="0" smtClean="0"/>
                <a:t>PICTURE OF SAMPLING</a:t>
              </a:r>
              <a:endParaRPr lang="en-GB" dirty="0"/>
            </a:p>
          </p:txBody>
        </p:sp>
        <p:pic>
          <p:nvPicPr>
            <p:cNvPr id="5" name="Picture 4"/>
            <p:cNvPicPr>
              <a:picLocks noChangeAspect="1"/>
            </p:cNvPicPr>
            <p:nvPr/>
          </p:nvPicPr>
          <p:blipFill>
            <a:blip r:embed="rId2"/>
            <a:stretch>
              <a:fillRect/>
            </a:stretch>
          </p:blipFill>
          <p:spPr>
            <a:xfrm>
              <a:off x="2057238" y="1162556"/>
              <a:ext cx="7095793" cy="4488089"/>
            </a:xfrm>
            <a:prstGeom prst="rect">
              <a:avLst/>
            </a:prstGeom>
          </p:spPr>
        </p:pic>
        <p:sp>
          <p:nvSpPr>
            <p:cNvPr id="6" name="Rectangle 5"/>
            <p:cNvSpPr/>
            <p:nvPr/>
          </p:nvSpPr>
          <p:spPr>
            <a:xfrm>
              <a:off x="2489532" y="1420957"/>
              <a:ext cx="414922" cy="38094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3875233" y="3779232"/>
            <a:ext cx="457200" cy="579665"/>
            <a:chOff x="8361306" y="911675"/>
            <a:chExt cx="457200" cy="579665"/>
          </a:xfrm>
          <a:solidFill>
            <a:srgbClr val="FF6600"/>
          </a:solidFill>
        </p:grpSpPr>
        <p:sp>
          <p:nvSpPr>
            <p:cNvPr id="14" name="Oval 13"/>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Oval 14"/>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Oval 15"/>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Oval 17"/>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Oval 18"/>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Oval 19"/>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3" name="Group 22"/>
          <p:cNvGrpSpPr/>
          <p:nvPr/>
        </p:nvGrpSpPr>
        <p:grpSpPr>
          <a:xfrm>
            <a:off x="4463985" y="3720253"/>
            <a:ext cx="457200" cy="579665"/>
            <a:chOff x="8361306" y="911675"/>
            <a:chExt cx="457200" cy="579665"/>
          </a:xfrm>
          <a:solidFill>
            <a:srgbClr val="FF6600"/>
          </a:solidFill>
        </p:grpSpPr>
        <p:sp>
          <p:nvSpPr>
            <p:cNvPr id="24" name="Oval 23"/>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Oval 24"/>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Oval 25"/>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Oval 26"/>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Oval 27"/>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Oval 28"/>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Oval 29"/>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1" name="Group 30"/>
          <p:cNvGrpSpPr/>
          <p:nvPr/>
        </p:nvGrpSpPr>
        <p:grpSpPr>
          <a:xfrm>
            <a:off x="4898325" y="3272624"/>
            <a:ext cx="457200" cy="579665"/>
            <a:chOff x="8361306" y="911675"/>
            <a:chExt cx="457200" cy="579665"/>
          </a:xfrm>
          <a:solidFill>
            <a:srgbClr val="FF6600"/>
          </a:solidFill>
        </p:grpSpPr>
        <p:sp>
          <p:nvSpPr>
            <p:cNvPr id="32" name="Oval 31"/>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Oval 33"/>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Oval 34"/>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Oval 35"/>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Oval 36"/>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Oval 37"/>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9" name="Group 38"/>
          <p:cNvGrpSpPr/>
          <p:nvPr/>
        </p:nvGrpSpPr>
        <p:grpSpPr>
          <a:xfrm>
            <a:off x="4519973" y="2463661"/>
            <a:ext cx="457200" cy="579665"/>
            <a:chOff x="8361306" y="911675"/>
            <a:chExt cx="457200" cy="579665"/>
          </a:xfrm>
          <a:solidFill>
            <a:srgbClr val="FF6600"/>
          </a:solidFill>
        </p:grpSpPr>
        <p:sp>
          <p:nvSpPr>
            <p:cNvPr id="40" name="Oval 39"/>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1" name="Oval 40"/>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2" name="Oval 41"/>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3" name="Oval 42"/>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4" name="Oval 43"/>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5" name="Oval 44"/>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6" name="Oval 45"/>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47" name="Group 46"/>
          <p:cNvGrpSpPr/>
          <p:nvPr/>
        </p:nvGrpSpPr>
        <p:grpSpPr>
          <a:xfrm>
            <a:off x="4460913" y="3134020"/>
            <a:ext cx="457200" cy="579665"/>
            <a:chOff x="8361306" y="911675"/>
            <a:chExt cx="457200" cy="579665"/>
          </a:xfrm>
          <a:solidFill>
            <a:srgbClr val="FF6600"/>
          </a:solidFill>
        </p:grpSpPr>
        <p:sp>
          <p:nvSpPr>
            <p:cNvPr id="48" name="Oval 47"/>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Oval 48"/>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0" name="Oval 49"/>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1" name="Oval 50"/>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Oval 51"/>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3" name="Oval 52"/>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4" name="Oval 53"/>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55" name="Group 54"/>
          <p:cNvGrpSpPr/>
          <p:nvPr/>
        </p:nvGrpSpPr>
        <p:grpSpPr>
          <a:xfrm>
            <a:off x="5039581" y="3749298"/>
            <a:ext cx="457200" cy="579665"/>
            <a:chOff x="8361306" y="911675"/>
            <a:chExt cx="457200" cy="579665"/>
          </a:xfrm>
          <a:solidFill>
            <a:srgbClr val="FF6600"/>
          </a:solidFill>
        </p:grpSpPr>
        <p:sp>
          <p:nvSpPr>
            <p:cNvPr id="56" name="Oval 55"/>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7" name="Oval 56"/>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8" name="Oval 57"/>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9" name="Oval 58"/>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0" name="Oval 59"/>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1" name="Oval 60"/>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2" name="Oval 61"/>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63" name="Group 62"/>
          <p:cNvGrpSpPr/>
          <p:nvPr/>
        </p:nvGrpSpPr>
        <p:grpSpPr>
          <a:xfrm>
            <a:off x="3400103" y="3840656"/>
            <a:ext cx="411481" cy="579665"/>
            <a:chOff x="8407025" y="911675"/>
            <a:chExt cx="411481" cy="579665"/>
          </a:xfrm>
          <a:solidFill>
            <a:srgbClr val="FF6600"/>
          </a:solidFill>
        </p:grpSpPr>
        <p:sp>
          <p:nvSpPr>
            <p:cNvPr id="65" name="Oval 64"/>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6" name="Oval 65"/>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7" name="Oval 66"/>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8" name="Oval 67"/>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9" name="Oval 68"/>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0" name="Oval 69"/>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71" name="Group 70"/>
          <p:cNvGrpSpPr/>
          <p:nvPr/>
        </p:nvGrpSpPr>
        <p:grpSpPr>
          <a:xfrm>
            <a:off x="3904563" y="3148987"/>
            <a:ext cx="457200" cy="579665"/>
            <a:chOff x="8361306" y="911675"/>
            <a:chExt cx="457200" cy="579665"/>
          </a:xfrm>
          <a:solidFill>
            <a:srgbClr val="FF6600"/>
          </a:solidFill>
        </p:grpSpPr>
        <p:sp>
          <p:nvSpPr>
            <p:cNvPr id="72" name="Oval 71"/>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3" name="Oval 72"/>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4" name="Oval 73"/>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5" name="Oval 74"/>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6" name="Oval 75"/>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7" name="Oval 76"/>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8" name="Oval 77"/>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79" name="Group 78"/>
          <p:cNvGrpSpPr/>
          <p:nvPr/>
        </p:nvGrpSpPr>
        <p:grpSpPr>
          <a:xfrm>
            <a:off x="3765865" y="3518445"/>
            <a:ext cx="457200" cy="579665"/>
            <a:chOff x="8361306" y="911675"/>
            <a:chExt cx="457200" cy="579665"/>
          </a:xfrm>
          <a:solidFill>
            <a:srgbClr val="FF6600"/>
          </a:solidFill>
        </p:grpSpPr>
        <p:sp>
          <p:nvSpPr>
            <p:cNvPr id="80" name="Oval 79"/>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1" name="Oval 80"/>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2" name="Oval 81"/>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3" name="Oval 82"/>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4" name="Oval 83"/>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5" name="Oval 84"/>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6" name="Oval 85"/>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87" name="Group 86"/>
          <p:cNvGrpSpPr/>
          <p:nvPr/>
        </p:nvGrpSpPr>
        <p:grpSpPr>
          <a:xfrm>
            <a:off x="4106094" y="2551685"/>
            <a:ext cx="457200" cy="579665"/>
            <a:chOff x="8361306" y="911675"/>
            <a:chExt cx="457200" cy="579665"/>
          </a:xfrm>
          <a:solidFill>
            <a:srgbClr val="FF6600"/>
          </a:solidFill>
        </p:grpSpPr>
        <p:sp>
          <p:nvSpPr>
            <p:cNvPr id="88" name="Oval 87"/>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9" name="Oval 88"/>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0" name="Oval 89"/>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1" name="Oval 90"/>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2" name="Oval 91"/>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3" name="Oval 92"/>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4" name="Oval 93"/>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95" name="Group 94"/>
          <p:cNvGrpSpPr/>
          <p:nvPr/>
        </p:nvGrpSpPr>
        <p:grpSpPr>
          <a:xfrm>
            <a:off x="4353429" y="2013125"/>
            <a:ext cx="457200" cy="579665"/>
            <a:chOff x="8361306" y="911675"/>
            <a:chExt cx="457200" cy="579665"/>
          </a:xfrm>
          <a:solidFill>
            <a:srgbClr val="FF6600"/>
          </a:solidFill>
        </p:grpSpPr>
        <p:sp>
          <p:nvSpPr>
            <p:cNvPr id="96" name="Oval 95"/>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7" name="Oval 96"/>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8" name="Oval 97"/>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9" name="Oval 98"/>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0" name="Oval 99"/>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1" name="Oval 100"/>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2" name="Oval 101"/>
            <p:cNvSpPr/>
            <p:nvPr/>
          </p:nvSpPr>
          <p:spPr>
            <a:xfrm flipH="1">
              <a:off x="8749927" y="9116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03" name="Group 102"/>
          <p:cNvGrpSpPr/>
          <p:nvPr/>
        </p:nvGrpSpPr>
        <p:grpSpPr>
          <a:xfrm>
            <a:off x="5420581" y="3869421"/>
            <a:ext cx="457200" cy="571876"/>
            <a:chOff x="8361306" y="919464"/>
            <a:chExt cx="457200" cy="571876"/>
          </a:xfrm>
          <a:solidFill>
            <a:srgbClr val="FF6600"/>
          </a:solidFill>
        </p:grpSpPr>
        <p:sp>
          <p:nvSpPr>
            <p:cNvPr id="104" name="Oval 103"/>
            <p:cNvSpPr/>
            <p:nvPr/>
          </p:nvSpPr>
          <p:spPr>
            <a:xfrm>
              <a:off x="8361306" y="955687"/>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5" name="Oval 104"/>
            <p:cNvSpPr/>
            <p:nvPr/>
          </p:nvSpPr>
          <p:spPr>
            <a:xfrm flipH="1">
              <a:off x="8527798" y="919464"/>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6" name="Oval 105"/>
            <p:cNvSpPr/>
            <p:nvPr/>
          </p:nvSpPr>
          <p:spPr>
            <a:xfrm flipH="1">
              <a:off x="8407025" y="1216475"/>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7" name="Oval 106"/>
            <p:cNvSpPr/>
            <p:nvPr/>
          </p:nvSpPr>
          <p:spPr>
            <a:xfrm flipH="1">
              <a:off x="8772787" y="1172463"/>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8" name="Oval 107"/>
            <p:cNvSpPr/>
            <p:nvPr/>
          </p:nvSpPr>
          <p:spPr>
            <a:xfrm flipH="1">
              <a:off x="8592167" y="1128451"/>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9" name="Oval 108"/>
            <p:cNvSpPr/>
            <p:nvPr/>
          </p:nvSpPr>
          <p:spPr>
            <a:xfrm flipH="1">
              <a:off x="8573517" y="1403316"/>
              <a:ext cx="45719" cy="8802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11" name="Group 110"/>
          <p:cNvGrpSpPr/>
          <p:nvPr/>
        </p:nvGrpSpPr>
        <p:grpSpPr>
          <a:xfrm>
            <a:off x="6330038" y="1841705"/>
            <a:ext cx="457200" cy="392824"/>
            <a:chOff x="8361306" y="911675"/>
            <a:chExt cx="457200" cy="392824"/>
          </a:xfrm>
          <a:solidFill>
            <a:srgbClr val="008000"/>
          </a:solidFill>
        </p:grpSpPr>
        <p:sp>
          <p:nvSpPr>
            <p:cNvPr id="112" name="Oval 111"/>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3" name="Oval 112"/>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4" name="Oval 113"/>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5" name="Oval 114"/>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6" name="Oval 115"/>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8" name="Oval 117"/>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35" name="Group 134"/>
          <p:cNvGrpSpPr/>
          <p:nvPr/>
        </p:nvGrpSpPr>
        <p:grpSpPr>
          <a:xfrm>
            <a:off x="5773735" y="3306784"/>
            <a:ext cx="457200" cy="392824"/>
            <a:chOff x="8361306" y="911675"/>
            <a:chExt cx="457200" cy="392824"/>
          </a:xfrm>
          <a:solidFill>
            <a:srgbClr val="008000"/>
          </a:solidFill>
        </p:grpSpPr>
        <p:sp>
          <p:nvSpPr>
            <p:cNvPr id="136" name="Oval 135"/>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7" name="Oval 136"/>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8" name="Oval 137"/>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9" name="Oval 138"/>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0" name="Oval 139"/>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1" name="Oval 140"/>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42" name="Group 141"/>
          <p:cNvGrpSpPr/>
          <p:nvPr/>
        </p:nvGrpSpPr>
        <p:grpSpPr>
          <a:xfrm>
            <a:off x="5730627" y="1824344"/>
            <a:ext cx="457200" cy="392824"/>
            <a:chOff x="8361306" y="911675"/>
            <a:chExt cx="457200" cy="392824"/>
          </a:xfrm>
          <a:solidFill>
            <a:srgbClr val="008000"/>
          </a:solidFill>
        </p:grpSpPr>
        <p:sp>
          <p:nvSpPr>
            <p:cNvPr id="143" name="Oval 142"/>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4" name="Oval 143"/>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5" name="Oval 144"/>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6" name="Oval 145"/>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7" name="Oval 146"/>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8" name="Oval 147"/>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49" name="Group 148"/>
          <p:cNvGrpSpPr/>
          <p:nvPr/>
        </p:nvGrpSpPr>
        <p:grpSpPr>
          <a:xfrm>
            <a:off x="5695250" y="2779877"/>
            <a:ext cx="457200" cy="392824"/>
            <a:chOff x="8361306" y="911675"/>
            <a:chExt cx="457200" cy="392824"/>
          </a:xfrm>
          <a:solidFill>
            <a:srgbClr val="008000"/>
          </a:solidFill>
        </p:grpSpPr>
        <p:sp>
          <p:nvSpPr>
            <p:cNvPr id="150" name="Oval 149"/>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1" name="Oval 150"/>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2" name="Oval 151"/>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3" name="Oval 152"/>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4" name="Oval 153"/>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5" name="Oval 154"/>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56" name="Group 155"/>
          <p:cNvGrpSpPr/>
          <p:nvPr/>
        </p:nvGrpSpPr>
        <p:grpSpPr>
          <a:xfrm>
            <a:off x="6234785" y="2202873"/>
            <a:ext cx="457200" cy="392824"/>
            <a:chOff x="8361306" y="911675"/>
            <a:chExt cx="457200" cy="392824"/>
          </a:xfrm>
          <a:solidFill>
            <a:srgbClr val="008000"/>
          </a:solidFill>
        </p:grpSpPr>
        <p:sp>
          <p:nvSpPr>
            <p:cNvPr id="157" name="Oval 156"/>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8" name="Oval 157"/>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9" name="Oval 158"/>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0" name="Oval 159"/>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1" name="Oval 160"/>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2" name="Oval 161"/>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63" name="Group 162"/>
          <p:cNvGrpSpPr/>
          <p:nvPr/>
        </p:nvGrpSpPr>
        <p:grpSpPr>
          <a:xfrm>
            <a:off x="6280504" y="2768461"/>
            <a:ext cx="457200" cy="392824"/>
            <a:chOff x="8361306" y="911675"/>
            <a:chExt cx="457200" cy="392824"/>
          </a:xfrm>
          <a:solidFill>
            <a:srgbClr val="008000"/>
          </a:solidFill>
        </p:grpSpPr>
        <p:sp>
          <p:nvSpPr>
            <p:cNvPr id="164" name="Oval 163"/>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5" name="Oval 164"/>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6" name="Oval 165"/>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7" name="Oval 166"/>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8" name="Oval 167"/>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9" name="Oval 168"/>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70" name="Group 169"/>
          <p:cNvGrpSpPr/>
          <p:nvPr/>
        </p:nvGrpSpPr>
        <p:grpSpPr>
          <a:xfrm>
            <a:off x="5659762" y="2166650"/>
            <a:ext cx="457200" cy="392824"/>
            <a:chOff x="8361306" y="911675"/>
            <a:chExt cx="457200" cy="392824"/>
          </a:xfrm>
          <a:solidFill>
            <a:srgbClr val="008000"/>
          </a:solidFill>
        </p:grpSpPr>
        <p:sp>
          <p:nvSpPr>
            <p:cNvPr id="171" name="Oval 170"/>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2" name="Oval 171"/>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3" name="Oval 172"/>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4" name="Oval 173"/>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5" name="Oval 174"/>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6" name="Oval 175"/>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77" name="Group 176"/>
          <p:cNvGrpSpPr/>
          <p:nvPr/>
        </p:nvGrpSpPr>
        <p:grpSpPr>
          <a:xfrm>
            <a:off x="6296893" y="3350796"/>
            <a:ext cx="457200" cy="392824"/>
            <a:chOff x="8361306" y="911675"/>
            <a:chExt cx="457200" cy="392824"/>
          </a:xfrm>
          <a:solidFill>
            <a:srgbClr val="008000"/>
          </a:solidFill>
        </p:grpSpPr>
        <p:sp>
          <p:nvSpPr>
            <p:cNvPr id="178" name="Oval 177"/>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9" name="Oval 178"/>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0" name="Oval 179"/>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1" name="Oval 180"/>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2" name="Oval 181"/>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3" name="Oval 182"/>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84" name="Group 183"/>
          <p:cNvGrpSpPr/>
          <p:nvPr/>
        </p:nvGrpSpPr>
        <p:grpSpPr>
          <a:xfrm>
            <a:off x="6248913" y="3931632"/>
            <a:ext cx="457200" cy="392824"/>
            <a:chOff x="8361306" y="911675"/>
            <a:chExt cx="457200" cy="392824"/>
          </a:xfrm>
          <a:solidFill>
            <a:srgbClr val="008000"/>
          </a:solidFill>
        </p:grpSpPr>
        <p:sp>
          <p:nvSpPr>
            <p:cNvPr id="185" name="Oval 184"/>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6" name="Oval 185"/>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7" name="Oval 186"/>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8" name="Oval 187"/>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9" name="Oval 188"/>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0" name="Oval 189"/>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91" name="Group 190"/>
          <p:cNvGrpSpPr/>
          <p:nvPr/>
        </p:nvGrpSpPr>
        <p:grpSpPr>
          <a:xfrm>
            <a:off x="2916182" y="1809151"/>
            <a:ext cx="457200" cy="392824"/>
            <a:chOff x="8361306" y="911675"/>
            <a:chExt cx="457200" cy="392824"/>
          </a:xfrm>
          <a:solidFill>
            <a:srgbClr val="008000"/>
          </a:solidFill>
        </p:grpSpPr>
        <p:sp>
          <p:nvSpPr>
            <p:cNvPr id="192" name="Oval 191"/>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3" name="Oval 192"/>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4" name="Oval 193"/>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5" name="Oval 194"/>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6" name="Oval 195"/>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7" name="Oval 196"/>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98" name="Group 197"/>
          <p:cNvGrpSpPr/>
          <p:nvPr/>
        </p:nvGrpSpPr>
        <p:grpSpPr>
          <a:xfrm>
            <a:off x="2385025" y="3148480"/>
            <a:ext cx="457200" cy="392824"/>
            <a:chOff x="8361306" y="911675"/>
            <a:chExt cx="457200" cy="392824"/>
          </a:xfrm>
          <a:solidFill>
            <a:srgbClr val="008000"/>
          </a:solidFill>
        </p:grpSpPr>
        <p:sp>
          <p:nvSpPr>
            <p:cNvPr id="199" name="Oval 198"/>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0" name="Oval 199"/>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1" name="Oval 200"/>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2" name="Oval 201"/>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3" name="Oval 202"/>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4" name="Oval 203"/>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05" name="Group 204"/>
          <p:cNvGrpSpPr/>
          <p:nvPr/>
        </p:nvGrpSpPr>
        <p:grpSpPr>
          <a:xfrm>
            <a:off x="2316771" y="1829515"/>
            <a:ext cx="457200" cy="392824"/>
            <a:chOff x="8361306" y="911675"/>
            <a:chExt cx="457200" cy="392824"/>
          </a:xfrm>
          <a:solidFill>
            <a:srgbClr val="008000"/>
          </a:solidFill>
        </p:grpSpPr>
        <p:sp>
          <p:nvSpPr>
            <p:cNvPr id="206" name="Oval 205"/>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7" name="Oval 206"/>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8" name="Oval 207"/>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9" name="Oval 208"/>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0" name="Oval 209"/>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1" name="Oval 210"/>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12" name="Group 211"/>
          <p:cNvGrpSpPr/>
          <p:nvPr/>
        </p:nvGrpSpPr>
        <p:grpSpPr>
          <a:xfrm>
            <a:off x="2306540" y="2621573"/>
            <a:ext cx="457200" cy="392824"/>
            <a:chOff x="8361306" y="911675"/>
            <a:chExt cx="457200" cy="392824"/>
          </a:xfrm>
          <a:solidFill>
            <a:srgbClr val="008000"/>
          </a:solidFill>
        </p:grpSpPr>
        <p:sp>
          <p:nvSpPr>
            <p:cNvPr id="213" name="Oval 212"/>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4" name="Oval 213"/>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5" name="Oval 214"/>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6" name="Oval 215"/>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7" name="Oval 216"/>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8" name="Oval 217"/>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19" name="Group 218"/>
          <p:cNvGrpSpPr/>
          <p:nvPr/>
        </p:nvGrpSpPr>
        <p:grpSpPr>
          <a:xfrm>
            <a:off x="2846075" y="2044569"/>
            <a:ext cx="457200" cy="392824"/>
            <a:chOff x="8361306" y="911675"/>
            <a:chExt cx="457200" cy="392824"/>
          </a:xfrm>
          <a:solidFill>
            <a:srgbClr val="008000"/>
          </a:solidFill>
        </p:grpSpPr>
        <p:sp>
          <p:nvSpPr>
            <p:cNvPr id="220" name="Oval 219"/>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1" name="Oval 220"/>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2" name="Oval 221"/>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3" name="Oval 222"/>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4" name="Oval 223"/>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5" name="Oval 224"/>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26" name="Group 225"/>
          <p:cNvGrpSpPr/>
          <p:nvPr/>
        </p:nvGrpSpPr>
        <p:grpSpPr>
          <a:xfrm>
            <a:off x="2891794" y="2610157"/>
            <a:ext cx="457200" cy="392824"/>
            <a:chOff x="8361306" y="911675"/>
            <a:chExt cx="457200" cy="392824"/>
          </a:xfrm>
          <a:solidFill>
            <a:srgbClr val="008000"/>
          </a:solidFill>
        </p:grpSpPr>
        <p:sp>
          <p:nvSpPr>
            <p:cNvPr id="227" name="Oval 226"/>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8" name="Oval 227"/>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9" name="Oval 228"/>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0" name="Oval 229"/>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1" name="Oval 230"/>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2" name="Oval 231"/>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33" name="Group 232"/>
          <p:cNvGrpSpPr/>
          <p:nvPr/>
        </p:nvGrpSpPr>
        <p:grpSpPr>
          <a:xfrm>
            <a:off x="2271052" y="2008346"/>
            <a:ext cx="457200" cy="392824"/>
            <a:chOff x="8361306" y="911675"/>
            <a:chExt cx="457200" cy="392824"/>
          </a:xfrm>
          <a:solidFill>
            <a:srgbClr val="008000"/>
          </a:solidFill>
        </p:grpSpPr>
        <p:sp>
          <p:nvSpPr>
            <p:cNvPr id="234" name="Oval 233"/>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5" name="Oval 234"/>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6" name="Oval 235"/>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7" name="Oval 236"/>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8" name="Oval 237"/>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9" name="Oval 238"/>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0" name="Group 239"/>
          <p:cNvGrpSpPr/>
          <p:nvPr/>
        </p:nvGrpSpPr>
        <p:grpSpPr>
          <a:xfrm>
            <a:off x="2908183" y="3192492"/>
            <a:ext cx="457200" cy="392824"/>
            <a:chOff x="8361306" y="911675"/>
            <a:chExt cx="457200" cy="392824"/>
          </a:xfrm>
          <a:solidFill>
            <a:srgbClr val="008000"/>
          </a:solidFill>
        </p:grpSpPr>
        <p:sp>
          <p:nvSpPr>
            <p:cNvPr id="241" name="Oval 240"/>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2" name="Oval 241"/>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3" name="Oval 242"/>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4" name="Oval 243"/>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5" name="Oval 244"/>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6" name="Oval 245"/>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47" name="Group 246"/>
          <p:cNvGrpSpPr/>
          <p:nvPr/>
        </p:nvGrpSpPr>
        <p:grpSpPr>
          <a:xfrm>
            <a:off x="2860203" y="3773328"/>
            <a:ext cx="457200" cy="392824"/>
            <a:chOff x="8361306" y="911675"/>
            <a:chExt cx="457200" cy="392824"/>
          </a:xfrm>
          <a:solidFill>
            <a:srgbClr val="008000"/>
          </a:solidFill>
        </p:grpSpPr>
        <p:sp>
          <p:nvSpPr>
            <p:cNvPr id="248" name="Oval 247"/>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9" name="Oval 248"/>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0" name="Oval 249"/>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1" name="Oval 250"/>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2" name="Oval 251"/>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3" name="Oval 252"/>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54" name="Group 253"/>
          <p:cNvGrpSpPr/>
          <p:nvPr/>
        </p:nvGrpSpPr>
        <p:grpSpPr>
          <a:xfrm>
            <a:off x="5287234" y="1780716"/>
            <a:ext cx="457200" cy="392824"/>
            <a:chOff x="8361306" y="911675"/>
            <a:chExt cx="457200" cy="392824"/>
          </a:xfrm>
          <a:solidFill>
            <a:srgbClr val="008000"/>
          </a:solidFill>
        </p:grpSpPr>
        <p:sp>
          <p:nvSpPr>
            <p:cNvPr id="255" name="Oval 254"/>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6" name="Oval 255"/>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7" name="Oval 256"/>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8" name="Oval 257"/>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9" name="Oval 258"/>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0" name="Oval 259"/>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61" name="Group 260"/>
          <p:cNvGrpSpPr/>
          <p:nvPr/>
        </p:nvGrpSpPr>
        <p:grpSpPr>
          <a:xfrm>
            <a:off x="4687823" y="1801080"/>
            <a:ext cx="457200" cy="392824"/>
            <a:chOff x="8361306" y="911675"/>
            <a:chExt cx="457200" cy="392824"/>
          </a:xfrm>
          <a:solidFill>
            <a:srgbClr val="008000"/>
          </a:solidFill>
        </p:grpSpPr>
        <p:sp>
          <p:nvSpPr>
            <p:cNvPr id="262" name="Oval 261"/>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3" name="Oval 262"/>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4" name="Oval 263"/>
            <p:cNvSpPr/>
            <p:nvPr/>
          </p:nvSpPr>
          <p:spPr>
            <a:xfrm flipH="1">
              <a:off x="8407025" y="1216475"/>
              <a:ext cx="45719" cy="88024"/>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5" name="Oval 264"/>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6" name="Oval 265"/>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7" name="Oval 266"/>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68" name="Group 267"/>
          <p:cNvGrpSpPr/>
          <p:nvPr/>
        </p:nvGrpSpPr>
        <p:grpSpPr>
          <a:xfrm>
            <a:off x="5191981" y="2104159"/>
            <a:ext cx="457200" cy="392824"/>
            <a:chOff x="8361306" y="911675"/>
            <a:chExt cx="457200" cy="392824"/>
          </a:xfrm>
          <a:solidFill>
            <a:srgbClr val="008000"/>
          </a:solidFill>
        </p:grpSpPr>
        <p:sp>
          <p:nvSpPr>
            <p:cNvPr id="269" name="Oval 268"/>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0" name="Oval 269"/>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1" name="Oval 270"/>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2" name="Oval 271"/>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3" name="Oval 272"/>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4" name="Oval 273"/>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10" name="Group 309"/>
          <p:cNvGrpSpPr/>
          <p:nvPr/>
        </p:nvGrpSpPr>
        <p:grpSpPr>
          <a:xfrm>
            <a:off x="3487357" y="2168535"/>
            <a:ext cx="457200" cy="392824"/>
            <a:chOff x="8361306" y="911675"/>
            <a:chExt cx="457200" cy="392824"/>
          </a:xfrm>
          <a:solidFill>
            <a:srgbClr val="008000"/>
          </a:solidFill>
        </p:grpSpPr>
        <p:sp>
          <p:nvSpPr>
            <p:cNvPr id="311" name="Oval 310"/>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2" name="Oval 311"/>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3" name="Oval 312"/>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4" name="Oval 313"/>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5" name="Oval 314"/>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6" name="Oval 315"/>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17" name="Group 316"/>
          <p:cNvGrpSpPr/>
          <p:nvPr/>
        </p:nvGrpSpPr>
        <p:grpSpPr>
          <a:xfrm>
            <a:off x="3503746" y="1800577"/>
            <a:ext cx="457200" cy="392824"/>
            <a:chOff x="8361306" y="911675"/>
            <a:chExt cx="457200" cy="392824"/>
          </a:xfrm>
          <a:solidFill>
            <a:srgbClr val="008000"/>
          </a:solidFill>
        </p:grpSpPr>
        <p:sp>
          <p:nvSpPr>
            <p:cNvPr id="318" name="Oval 317"/>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9" name="Oval 318"/>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0" name="Oval 319"/>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1" name="Oval 320"/>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2" name="Oval 321"/>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3" name="Oval 322"/>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31" name="Group 330"/>
          <p:cNvGrpSpPr/>
          <p:nvPr/>
        </p:nvGrpSpPr>
        <p:grpSpPr>
          <a:xfrm>
            <a:off x="5260175" y="2671489"/>
            <a:ext cx="457200" cy="392824"/>
            <a:chOff x="8361306" y="911675"/>
            <a:chExt cx="457200" cy="392824"/>
          </a:xfrm>
          <a:solidFill>
            <a:srgbClr val="008000"/>
          </a:solidFill>
        </p:grpSpPr>
        <p:sp>
          <p:nvSpPr>
            <p:cNvPr id="332" name="Oval 331"/>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3" name="Oval 332"/>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4" name="Oval 333"/>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5" name="Oval 334"/>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6" name="Oval 335"/>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7" name="Oval 336"/>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59" name="Group 358"/>
          <p:cNvGrpSpPr/>
          <p:nvPr/>
        </p:nvGrpSpPr>
        <p:grpSpPr>
          <a:xfrm>
            <a:off x="3418033" y="2762557"/>
            <a:ext cx="457200" cy="392824"/>
            <a:chOff x="8361306" y="911675"/>
            <a:chExt cx="457200" cy="392824"/>
          </a:xfrm>
          <a:solidFill>
            <a:srgbClr val="008000"/>
          </a:solidFill>
        </p:grpSpPr>
        <p:sp>
          <p:nvSpPr>
            <p:cNvPr id="360" name="Oval 359"/>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1" name="Oval 360"/>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2" name="Oval 361"/>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3" name="Oval 362"/>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4" name="Oval 363"/>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5" name="Oval 364"/>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66" name="Group 365"/>
          <p:cNvGrpSpPr/>
          <p:nvPr/>
        </p:nvGrpSpPr>
        <p:grpSpPr>
          <a:xfrm>
            <a:off x="4023795" y="1860952"/>
            <a:ext cx="457200" cy="385035"/>
            <a:chOff x="8361306" y="919464"/>
            <a:chExt cx="457200" cy="385035"/>
          </a:xfrm>
          <a:solidFill>
            <a:srgbClr val="008000"/>
          </a:solidFill>
        </p:grpSpPr>
        <p:sp>
          <p:nvSpPr>
            <p:cNvPr id="367" name="Oval 366"/>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8" name="Oval 367"/>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9" name="Oval 368"/>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0" name="Oval 369"/>
            <p:cNvSpPr/>
            <p:nvPr/>
          </p:nvSpPr>
          <p:spPr>
            <a:xfrm flipH="1">
              <a:off x="8772787" y="1172463"/>
              <a:ext cx="45719" cy="88024"/>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1" name="Oval 370"/>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73" name="Group 372"/>
          <p:cNvGrpSpPr/>
          <p:nvPr/>
        </p:nvGrpSpPr>
        <p:grpSpPr>
          <a:xfrm>
            <a:off x="2306540" y="3816066"/>
            <a:ext cx="457200" cy="392824"/>
            <a:chOff x="8361306" y="911675"/>
            <a:chExt cx="457200" cy="392824"/>
          </a:xfrm>
          <a:solidFill>
            <a:srgbClr val="008000"/>
          </a:solidFill>
        </p:grpSpPr>
        <p:sp>
          <p:nvSpPr>
            <p:cNvPr id="374" name="Oval 373"/>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5" name="Oval 374"/>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6" name="Oval 375"/>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7" name="Oval 376"/>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8" name="Oval 377"/>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9" name="Oval 378"/>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80" name="Group 379"/>
          <p:cNvGrpSpPr/>
          <p:nvPr/>
        </p:nvGrpSpPr>
        <p:grpSpPr>
          <a:xfrm>
            <a:off x="5603462" y="3376556"/>
            <a:ext cx="457200" cy="392824"/>
            <a:chOff x="8361306" y="911675"/>
            <a:chExt cx="457200" cy="392824"/>
          </a:xfrm>
          <a:solidFill>
            <a:srgbClr val="008000"/>
          </a:solidFill>
        </p:grpSpPr>
        <p:sp>
          <p:nvSpPr>
            <p:cNvPr id="381" name="Oval 380"/>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2" name="Oval 381"/>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3" name="Oval 382"/>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4" name="Oval 383"/>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5" name="Oval 384"/>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6" name="Oval 385"/>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87" name="Group 386"/>
          <p:cNvGrpSpPr/>
          <p:nvPr/>
        </p:nvGrpSpPr>
        <p:grpSpPr>
          <a:xfrm>
            <a:off x="5915351" y="3792137"/>
            <a:ext cx="457200" cy="392824"/>
            <a:chOff x="8361306" y="911675"/>
            <a:chExt cx="457200" cy="392824"/>
          </a:xfrm>
          <a:solidFill>
            <a:srgbClr val="008000"/>
          </a:solidFill>
        </p:grpSpPr>
        <p:sp>
          <p:nvSpPr>
            <p:cNvPr id="388" name="Oval 387"/>
            <p:cNvSpPr/>
            <p:nvPr/>
          </p:nvSpPr>
          <p:spPr>
            <a:xfrm>
              <a:off x="8361306" y="955687"/>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9" name="Oval 388"/>
            <p:cNvSpPr/>
            <p:nvPr/>
          </p:nvSpPr>
          <p:spPr>
            <a:xfrm flipH="1">
              <a:off x="8527798" y="919464"/>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0" name="Oval 389"/>
            <p:cNvSpPr/>
            <p:nvPr/>
          </p:nvSpPr>
          <p:spPr>
            <a:xfrm flipH="1">
              <a:off x="8407025" y="12164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1" name="Oval 390"/>
            <p:cNvSpPr/>
            <p:nvPr/>
          </p:nvSpPr>
          <p:spPr>
            <a:xfrm flipH="1">
              <a:off x="8772787" y="1172463"/>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2" name="Oval 391"/>
            <p:cNvSpPr/>
            <p:nvPr/>
          </p:nvSpPr>
          <p:spPr>
            <a:xfrm flipH="1">
              <a:off x="8592167" y="1128451"/>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3" name="Oval 392"/>
            <p:cNvSpPr/>
            <p:nvPr/>
          </p:nvSpPr>
          <p:spPr>
            <a:xfrm flipH="1">
              <a:off x="8749927" y="911675"/>
              <a:ext cx="45719" cy="88024"/>
            </a:xfrm>
            <a:prstGeom prst="ellipse">
              <a:avLst/>
            </a:prstGeom>
            <a:grp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 name="TextBox 2"/>
          <p:cNvSpPr txBox="1"/>
          <p:nvPr/>
        </p:nvSpPr>
        <p:spPr>
          <a:xfrm>
            <a:off x="1116139" y="5695491"/>
            <a:ext cx="6731606" cy="646331"/>
          </a:xfrm>
          <a:prstGeom prst="rect">
            <a:avLst/>
          </a:prstGeom>
          <a:noFill/>
        </p:spPr>
        <p:txBody>
          <a:bodyPr wrap="none" rtlCol="0">
            <a:spAutoFit/>
          </a:bodyPr>
          <a:lstStyle/>
          <a:p>
            <a:r>
              <a:rPr lang="en-GB" dirty="0" smtClean="0"/>
              <a:t>This algorithm is equivalent to generating random numbers in a “box” </a:t>
            </a:r>
          </a:p>
          <a:p>
            <a:r>
              <a:rPr lang="en-GB" dirty="0" smtClean="0"/>
              <a:t>Then only keeping those which fall under the curve  (the orange ones)</a:t>
            </a:r>
            <a:endParaRPr lang="en-GB" dirty="0"/>
          </a:p>
        </p:txBody>
      </p:sp>
    </p:spTree>
    <p:extLst>
      <p:ext uri="{BB962C8B-B14F-4D97-AF65-F5344CB8AC3E}">
        <p14:creationId xmlns:p14="http://schemas.microsoft.com/office/powerpoint/2010/main" val="23822778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12" y="2432058"/>
            <a:ext cx="8229600" cy="1143000"/>
          </a:xfrm>
        </p:spPr>
        <p:txBody>
          <a:bodyPr>
            <a:normAutofit fontScale="90000"/>
          </a:bodyPr>
          <a:lstStyle/>
          <a:p>
            <a:r>
              <a:rPr lang="en-GB" dirty="0" smtClean="0"/>
              <a:t>Random Generation:</a:t>
            </a:r>
            <a:br>
              <a:rPr lang="en-GB" dirty="0" smtClean="0"/>
            </a:br>
            <a:r>
              <a:rPr lang="en-GB" dirty="0" smtClean="0"/>
              <a:t/>
            </a:r>
            <a:br>
              <a:rPr lang="en-GB" dirty="0" smtClean="0"/>
            </a:br>
            <a:r>
              <a:rPr lang="en-GB" dirty="0" smtClean="0"/>
              <a:t>Inverse Cumulative method</a:t>
            </a:r>
            <a:endParaRPr lang="en-GB" dirty="0"/>
          </a:p>
        </p:txBody>
      </p:sp>
    </p:spTree>
    <p:extLst>
      <p:ext uri="{BB962C8B-B14F-4D97-AF65-F5344CB8AC3E}">
        <p14:creationId xmlns:p14="http://schemas.microsoft.com/office/powerpoint/2010/main" val="370576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42853</TotalTime>
  <Words>2396</Words>
  <Application>Microsoft Macintosh PowerPoint</Application>
  <PresentationFormat>On-screen Show (4:3)</PresentationFormat>
  <Paragraphs>429</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Random Generation:  Box method</vt:lpstr>
      <vt:lpstr>PowerPoint Presentation</vt:lpstr>
      <vt:lpstr>PowerPoint Presentation</vt:lpstr>
      <vt:lpstr>Random Generation:  Inverse Cumulative method</vt:lpstr>
      <vt:lpstr>PowerPoint Presentation</vt:lpstr>
      <vt:lpstr>PowerPoint Presentation</vt:lpstr>
      <vt:lpstr>Exercises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dc:creator>
  <cp:lastModifiedBy>Peter</cp:lastModifiedBy>
  <cp:revision>287</cp:revision>
  <dcterms:created xsi:type="dcterms:W3CDTF">2013-06-25T08:21:01Z</dcterms:created>
  <dcterms:modified xsi:type="dcterms:W3CDTF">2016-01-20T17:39:13Z</dcterms:modified>
</cp:coreProperties>
</file>