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32" r:id="rId2"/>
  </p:sldMasterIdLst>
  <p:sldIdLst>
    <p:sldId id="256" r:id="rId3"/>
    <p:sldId id="262" r:id="rId4"/>
    <p:sldId id="258" r:id="rId5"/>
    <p:sldId id="257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5" r:id="rId19"/>
    <p:sldId id="273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1CEFDB4-1F63-47A6-8422-6D7E0B913420}">
          <p14:sldIdLst>
            <p14:sldId id="256"/>
            <p14:sldId id="262"/>
            <p14:sldId id="258"/>
            <p14:sldId id="257"/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5"/>
            <p14:sldId id="273"/>
            <p14:sldId id="277"/>
            <p14:sldId id="276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59FC84-A88F-4797-915A-D6BDCFA3A27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2DC8FAC3-35F2-4B42-BA52-7AEAEE223B78}">
      <dgm:prSet phldrT="[Texte]"/>
      <dgm:spPr/>
      <dgm:t>
        <a:bodyPr/>
        <a:lstStyle/>
        <a:p>
          <a:r>
            <a:rPr lang="fr-CA" dirty="0" smtClean="0"/>
            <a:t>1 ) </a:t>
          </a:r>
          <a:r>
            <a:rPr lang="fr-CA" smtClean="0"/>
            <a:t>Idée d’application</a:t>
          </a:r>
          <a:endParaRPr lang="fr-CA" dirty="0"/>
        </a:p>
      </dgm:t>
    </dgm:pt>
    <dgm:pt modelId="{D4BAAFDA-C147-4603-AB7C-E2A9C04245DB}" type="parTrans" cxnId="{A2EBF1BA-0EE6-45FC-9AA6-E77284680EF2}">
      <dgm:prSet/>
      <dgm:spPr/>
      <dgm:t>
        <a:bodyPr/>
        <a:lstStyle/>
        <a:p>
          <a:endParaRPr lang="fr-CA"/>
        </a:p>
      </dgm:t>
    </dgm:pt>
    <dgm:pt modelId="{A091B1CA-9938-4CC6-B7D1-F1682C6F7528}" type="sibTrans" cxnId="{A2EBF1BA-0EE6-45FC-9AA6-E77284680EF2}">
      <dgm:prSet/>
      <dgm:spPr/>
      <dgm:t>
        <a:bodyPr/>
        <a:lstStyle/>
        <a:p>
          <a:endParaRPr lang="fr-CA"/>
        </a:p>
      </dgm:t>
    </dgm:pt>
    <dgm:pt modelId="{BC442D72-9BF2-47CA-B241-3879947911FF}">
      <dgm:prSet phldrT="[Texte]"/>
      <dgm:spPr/>
      <dgm:t>
        <a:bodyPr/>
        <a:lstStyle/>
        <a:p>
          <a:r>
            <a:rPr lang="fr-CA" dirty="0" smtClean="0"/>
            <a:t>2) Nettoyage des données</a:t>
          </a:r>
          <a:endParaRPr lang="fr-CA" dirty="0"/>
        </a:p>
      </dgm:t>
    </dgm:pt>
    <dgm:pt modelId="{C5E2A7DE-BD16-4B5D-A610-CA4ADE45D36E}" type="parTrans" cxnId="{09372BCB-A57F-4D31-B277-F6A33581452A}">
      <dgm:prSet/>
      <dgm:spPr/>
      <dgm:t>
        <a:bodyPr/>
        <a:lstStyle/>
        <a:p>
          <a:endParaRPr lang="fr-CA"/>
        </a:p>
      </dgm:t>
    </dgm:pt>
    <dgm:pt modelId="{03FB0DC3-1822-4DEA-ADBC-782E7EF490F2}" type="sibTrans" cxnId="{09372BCB-A57F-4D31-B277-F6A33581452A}">
      <dgm:prSet/>
      <dgm:spPr/>
      <dgm:t>
        <a:bodyPr/>
        <a:lstStyle/>
        <a:p>
          <a:endParaRPr lang="fr-CA"/>
        </a:p>
      </dgm:t>
    </dgm:pt>
    <dgm:pt modelId="{3A8AB49C-538C-4590-9AA3-D27F6DBA997F}">
      <dgm:prSet phldrT="[Texte]"/>
      <dgm:spPr/>
      <dgm:t>
        <a:bodyPr/>
        <a:lstStyle/>
        <a:p>
          <a:r>
            <a:rPr lang="fr-CA" dirty="0" smtClean="0"/>
            <a:t>3) Analyse exploratoire</a:t>
          </a:r>
          <a:endParaRPr lang="fr-CA" dirty="0"/>
        </a:p>
      </dgm:t>
    </dgm:pt>
    <dgm:pt modelId="{F9CA3B2F-3334-4FE7-B4AC-E6C000FB0F64}" type="parTrans" cxnId="{727C1E70-3458-445F-921A-414721FF51D5}">
      <dgm:prSet/>
      <dgm:spPr/>
      <dgm:t>
        <a:bodyPr/>
        <a:lstStyle/>
        <a:p>
          <a:endParaRPr lang="fr-CA"/>
        </a:p>
      </dgm:t>
    </dgm:pt>
    <dgm:pt modelId="{3DE66C74-3569-443D-AB84-62E72B150967}" type="sibTrans" cxnId="{727C1E70-3458-445F-921A-414721FF51D5}">
      <dgm:prSet/>
      <dgm:spPr/>
      <dgm:t>
        <a:bodyPr/>
        <a:lstStyle/>
        <a:p>
          <a:endParaRPr lang="fr-CA"/>
        </a:p>
      </dgm:t>
    </dgm:pt>
    <dgm:pt modelId="{13C5E955-3F68-40BE-8FD6-08022FFEB239}">
      <dgm:prSet/>
      <dgm:spPr/>
      <dgm:t>
        <a:bodyPr/>
        <a:lstStyle/>
        <a:p>
          <a:r>
            <a:rPr lang="fr-CA" dirty="0" smtClean="0"/>
            <a:t>5) Exemple d’application</a:t>
          </a:r>
          <a:endParaRPr lang="fr-CA" dirty="0"/>
        </a:p>
      </dgm:t>
    </dgm:pt>
    <dgm:pt modelId="{6DC9E0C0-7D11-4B64-A739-8A976195E998}" type="parTrans" cxnId="{4855068D-7E8E-4A93-BA74-8B1AA18C5A7B}">
      <dgm:prSet/>
      <dgm:spPr/>
      <dgm:t>
        <a:bodyPr/>
        <a:lstStyle/>
        <a:p>
          <a:endParaRPr lang="fr-CA"/>
        </a:p>
      </dgm:t>
    </dgm:pt>
    <dgm:pt modelId="{C82CA0C7-649D-4D95-94D2-90825FD2B9F6}" type="sibTrans" cxnId="{4855068D-7E8E-4A93-BA74-8B1AA18C5A7B}">
      <dgm:prSet/>
      <dgm:spPr/>
      <dgm:t>
        <a:bodyPr/>
        <a:lstStyle/>
        <a:p>
          <a:endParaRPr lang="fr-CA"/>
        </a:p>
      </dgm:t>
    </dgm:pt>
    <dgm:pt modelId="{EF14244A-14EB-4E6E-B703-9CEE566E045D}">
      <dgm:prSet/>
      <dgm:spPr/>
      <dgm:t>
        <a:bodyPr/>
        <a:lstStyle/>
        <a:p>
          <a:r>
            <a:rPr lang="fr-CA" dirty="0" smtClean="0"/>
            <a:t>5) Conclusion</a:t>
          </a:r>
          <a:endParaRPr lang="fr-CA" dirty="0"/>
        </a:p>
      </dgm:t>
    </dgm:pt>
    <dgm:pt modelId="{254D16A5-6072-44B3-85E6-681513A219F6}" type="parTrans" cxnId="{EB2CDF97-4334-4062-B913-37565C28A903}">
      <dgm:prSet/>
      <dgm:spPr/>
      <dgm:t>
        <a:bodyPr/>
        <a:lstStyle/>
        <a:p>
          <a:endParaRPr lang="fr-CA"/>
        </a:p>
      </dgm:t>
    </dgm:pt>
    <dgm:pt modelId="{35EFCC42-3D65-4216-9717-CDC0FCB1B8F7}" type="sibTrans" cxnId="{EB2CDF97-4334-4062-B913-37565C28A903}">
      <dgm:prSet/>
      <dgm:spPr/>
      <dgm:t>
        <a:bodyPr/>
        <a:lstStyle/>
        <a:p>
          <a:endParaRPr lang="fr-CA"/>
        </a:p>
      </dgm:t>
    </dgm:pt>
    <dgm:pt modelId="{764760E3-807C-491A-939C-87603555ABF2}" type="pres">
      <dgm:prSet presAssocID="{F559FC84-A88F-4797-915A-D6BDCFA3A27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CA"/>
        </a:p>
      </dgm:t>
    </dgm:pt>
    <dgm:pt modelId="{83159E2F-BB9D-482F-97DC-91BA303B27B3}" type="pres">
      <dgm:prSet presAssocID="{2DC8FAC3-35F2-4B42-BA52-7AEAEE223B7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DB83D72C-3917-4A9E-88F6-5990D41C05BB}" type="pres">
      <dgm:prSet presAssocID="{A091B1CA-9938-4CC6-B7D1-F1682C6F7528}" presName="parTxOnlySpace" presStyleCnt="0"/>
      <dgm:spPr/>
    </dgm:pt>
    <dgm:pt modelId="{596104C0-E495-43A9-8F9D-E04C209A8A4C}" type="pres">
      <dgm:prSet presAssocID="{BC442D72-9BF2-47CA-B241-3879947911FF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9A8ABD16-E3D4-49BF-93E5-C58263831674}" type="pres">
      <dgm:prSet presAssocID="{03FB0DC3-1822-4DEA-ADBC-782E7EF490F2}" presName="parTxOnlySpace" presStyleCnt="0"/>
      <dgm:spPr/>
    </dgm:pt>
    <dgm:pt modelId="{EB7364ED-6E2D-494A-8170-57CD090DD38F}" type="pres">
      <dgm:prSet presAssocID="{3A8AB49C-538C-4590-9AA3-D27F6DBA997F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8379A28B-E5F3-4ADC-ADA5-14F4A0FEC0D1}" type="pres">
      <dgm:prSet presAssocID="{3DE66C74-3569-443D-AB84-62E72B150967}" presName="parTxOnlySpace" presStyleCnt="0"/>
      <dgm:spPr/>
    </dgm:pt>
    <dgm:pt modelId="{D97A5988-C6F8-4751-87C5-AB5E655AF4FD}" type="pres">
      <dgm:prSet presAssocID="{13C5E955-3F68-40BE-8FD6-08022FFEB23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59AD5187-AF9F-469F-ACCB-0410742777C8}" type="pres">
      <dgm:prSet presAssocID="{C82CA0C7-649D-4D95-94D2-90825FD2B9F6}" presName="parTxOnlySpace" presStyleCnt="0"/>
      <dgm:spPr/>
    </dgm:pt>
    <dgm:pt modelId="{A5DBEFEC-0B16-4ED9-BB71-FF5FBCB62926}" type="pres">
      <dgm:prSet presAssocID="{EF14244A-14EB-4E6E-B703-9CEE566E045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CA"/>
        </a:p>
      </dgm:t>
    </dgm:pt>
  </dgm:ptLst>
  <dgm:cxnLst>
    <dgm:cxn modelId="{B04B0D24-C320-4AA5-B691-96F540A66156}" type="presOf" srcId="{2DC8FAC3-35F2-4B42-BA52-7AEAEE223B78}" destId="{83159E2F-BB9D-482F-97DC-91BA303B27B3}" srcOrd="0" destOrd="0" presId="urn:microsoft.com/office/officeart/2005/8/layout/chevron1"/>
    <dgm:cxn modelId="{A2EBF1BA-0EE6-45FC-9AA6-E77284680EF2}" srcId="{F559FC84-A88F-4797-915A-D6BDCFA3A27A}" destId="{2DC8FAC3-35F2-4B42-BA52-7AEAEE223B78}" srcOrd="0" destOrd="0" parTransId="{D4BAAFDA-C147-4603-AB7C-E2A9C04245DB}" sibTransId="{A091B1CA-9938-4CC6-B7D1-F1682C6F7528}"/>
    <dgm:cxn modelId="{09372BCB-A57F-4D31-B277-F6A33581452A}" srcId="{F559FC84-A88F-4797-915A-D6BDCFA3A27A}" destId="{BC442D72-9BF2-47CA-B241-3879947911FF}" srcOrd="1" destOrd="0" parTransId="{C5E2A7DE-BD16-4B5D-A610-CA4ADE45D36E}" sibTransId="{03FB0DC3-1822-4DEA-ADBC-782E7EF490F2}"/>
    <dgm:cxn modelId="{727C1E70-3458-445F-921A-414721FF51D5}" srcId="{F559FC84-A88F-4797-915A-D6BDCFA3A27A}" destId="{3A8AB49C-538C-4590-9AA3-D27F6DBA997F}" srcOrd="2" destOrd="0" parTransId="{F9CA3B2F-3334-4FE7-B4AC-E6C000FB0F64}" sibTransId="{3DE66C74-3569-443D-AB84-62E72B150967}"/>
    <dgm:cxn modelId="{57116E4D-B8A2-47B4-A5E9-EB866C13587B}" type="presOf" srcId="{EF14244A-14EB-4E6E-B703-9CEE566E045D}" destId="{A5DBEFEC-0B16-4ED9-BB71-FF5FBCB62926}" srcOrd="0" destOrd="0" presId="urn:microsoft.com/office/officeart/2005/8/layout/chevron1"/>
    <dgm:cxn modelId="{C068A0AA-5F08-4334-9434-31AA5DAA7607}" type="presOf" srcId="{13C5E955-3F68-40BE-8FD6-08022FFEB239}" destId="{D97A5988-C6F8-4751-87C5-AB5E655AF4FD}" srcOrd="0" destOrd="0" presId="urn:microsoft.com/office/officeart/2005/8/layout/chevron1"/>
    <dgm:cxn modelId="{499916EC-198D-4F9A-86BB-7D15242BBE53}" type="presOf" srcId="{3A8AB49C-538C-4590-9AA3-D27F6DBA997F}" destId="{EB7364ED-6E2D-494A-8170-57CD090DD38F}" srcOrd="0" destOrd="0" presId="urn:microsoft.com/office/officeart/2005/8/layout/chevron1"/>
    <dgm:cxn modelId="{74C45C85-A1E5-43E1-865E-B27C06822B39}" type="presOf" srcId="{F559FC84-A88F-4797-915A-D6BDCFA3A27A}" destId="{764760E3-807C-491A-939C-87603555ABF2}" srcOrd="0" destOrd="0" presId="urn:microsoft.com/office/officeart/2005/8/layout/chevron1"/>
    <dgm:cxn modelId="{EB2CDF97-4334-4062-B913-37565C28A903}" srcId="{F559FC84-A88F-4797-915A-D6BDCFA3A27A}" destId="{EF14244A-14EB-4E6E-B703-9CEE566E045D}" srcOrd="4" destOrd="0" parTransId="{254D16A5-6072-44B3-85E6-681513A219F6}" sibTransId="{35EFCC42-3D65-4216-9717-CDC0FCB1B8F7}"/>
    <dgm:cxn modelId="{4855068D-7E8E-4A93-BA74-8B1AA18C5A7B}" srcId="{F559FC84-A88F-4797-915A-D6BDCFA3A27A}" destId="{13C5E955-3F68-40BE-8FD6-08022FFEB239}" srcOrd="3" destOrd="0" parTransId="{6DC9E0C0-7D11-4B64-A739-8A976195E998}" sibTransId="{C82CA0C7-649D-4D95-94D2-90825FD2B9F6}"/>
    <dgm:cxn modelId="{9DD7E8F0-1CDD-44F7-B9B5-7915F1ACD0BD}" type="presOf" srcId="{BC442D72-9BF2-47CA-B241-3879947911FF}" destId="{596104C0-E495-43A9-8F9D-E04C209A8A4C}" srcOrd="0" destOrd="0" presId="urn:microsoft.com/office/officeart/2005/8/layout/chevron1"/>
    <dgm:cxn modelId="{9B82F59E-150B-4B3C-89D2-E7FCF33E353D}" type="presParOf" srcId="{764760E3-807C-491A-939C-87603555ABF2}" destId="{83159E2F-BB9D-482F-97DC-91BA303B27B3}" srcOrd="0" destOrd="0" presId="urn:microsoft.com/office/officeart/2005/8/layout/chevron1"/>
    <dgm:cxn modelId="{786482E6-BF1C-445B-B616-DE734082CCC4}" type="presParOf" srcId="{764760E3-807C-491A-939C-87603555ABF2}" destId="{DB83D72C-3917-4A9E-88F6-5990D41C05BB}" srcOrd="1" destOrd="0" presId="urn:microsoft.com/office/officeart/2005/8/layout/chevron1"/>
    <dgm:cxn modelId="{B8DD1BA6-B5D4-4AED-8EB0-39F72E7BCCC6}" type="presParOf" srcId="{764760E3-807C-491A-939C-87603555ABF2}" destId="{596104C0-E495-43A9-8F9D-E04C209A8A4C}" srcOrd="2" destOrd="0" presId="urn:microsoft.com/office/officeart/2005/8/layout/chevron1"/>
    <dgm:cxn modelId="{9C14E3F3-5AD8-46FF-98B2-1F8E98922DD5}" type="presParOf" srcId="{764760E3-807C-491A-939C-87603555ABF2}" destId="{9A8ABD16-E3D4-49BF-93E5-C58263831674}" srcOrd="3" destOrd="0" presId="urn:microsoft.com/office/officeart/2005/8/layout/chevron1"/>
    <dgm:cxn modelId="{27579414-B692-419E-8D8A-991F667072FB}" type="presParOf" srcId="{764760E3-807C-491A-939C-87603555ABF2}" destId="{EB7364ED-6E2D-494A-8170-57CD090DD38F}" srcOrd="4" destOrd="0" presId="urn:microsoft.com/office/officeart/2005/8/layout/chevron1"/>
    <dgm:cxn modelId="{615D52D8-51FB-41FA-9888-0EB2443FB8A4}" type="presParOf" srcId="{764760E3-807C-491A-939C-87603555ABF2}" destId="{8379A28B-E5F3-4ADC-ADA5-14F4A0FEC0D1}" srcOrd="5" destOrd="0" presId="urn:microsoft.com/office/officeart/2005/8/layout/chevron1"/>
    <dgm:cxn modelId="{EA834A73-3729-4FF2-A4D6-344F449A9DC9}" type="presParOf" srcId="{764760E3-807C-491A-939C-87603555ABF2}" destId="{D97A5988-C6F8-4751-87C5-AB5E655AF4FD}" srcOrd="6" destOrd="0" presId="urn:microsoft.com/office/officeart/2005/8/layout/chevron1"/>
    <dgm:cxn modelId="{4990BBC4-8215-43F9-B660-AD118321A9A9}" type="presParOf" srcId="{764760E3-807C-491A-939C-87603555ABF2}" destId="{59AD5187-AF9F-469F-ACCB-0410742777C8}" srcOrd="7" destOrd="0" presId="urn:microsoft.com/office/officeart/2005/8/layout/chevron1"/>
    <dgm:cxn modelId="{5929984C-F7E1-4F69-804D-C222A2348B4B}" type="presParOf" srcId="{764760E3-807C-491A-939C-87603555ABF2}" destId="{A5DBEFEC-0B16-4ED9-BB71-FF5FBCB6292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59E2F-BB9D-482F-97DC-91BA303B27B3}">
      <dsp:nvSpPr>
        <dsp:cNvPr id="0" name=""/>
        <dsp:cNvSpPr/>
      </dsp:nvSpPr>
      <dsp:spPr>
        <a:xfrm>
          <a:off x="2566" y="365464"/>
          <a:ext cx="2284408" cy="9137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1600" kern="1200" dirty="0" smtClean="0"/>
            <a:t>1 ) </a:t>
          </a:r>
          <a:r>
            <a:rPr lang="fr-CA" sz="1600" kern="1200" smtClean="0"/>
            <a:t>Idée d’application</a:t>
          </a:r>
          <a:endParaRPr lang="fr-CA" sz="1600" kern="1200" dirty="0"/>
        </a:p>
      </dsp:txBody>
      <dsp:txXfrm>
        <a:off x="459448" y="365464"/>
        <a:ext cx="1370645" cy="913763"/>
      </dsp:txXfrm>
    </dsp:sp>
    <dsp:sp modelId="{596104C0-E495-43A9-8F9D-E04C209A8A4C}">
      <dsp:nvSpPr>
        <dsp:cNvPr id="0" name=""/>
        <dsp:cNvSpPr/>
      </dsp:nvSpPr>
      <dsp:spPr>
        <a:xfrm>
          <a:off x="2058534" y="365464"/>
          <a:ext cx="2284408" cy="9137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1600" kern="1200" dirty="0" smtClean="0"/>
            <a:t>2) Nettoyage des données</a:t>
          </a:r>
          <a:endParaRPr lang="fr-CA" sz="1600" kern="1200" dirty="0"/>
        </a:p>
      </dsp:txBody>
      <dsp:txXfrm>
        <a:off x="2515416" y="365464"/>
        <a:ext cx="1370645" cy="913763"/>
      </dsp:txXfrm>
    </dsp:sp>
    <dsp:sp modelId="{EB7364ED-6E2D-494A-8170-57CD090DD38F}">
      <dsp:nvSpPr>
        <dsp:cNvPr id="0" name=""/>
        <dsp:cNvSpPr/>
      </dsp:nvSpPr>
      <dsp:spPr>
        <a:xfrm>
          <a:off x="4114501" y="365464"/>
          <a:ext cx="2284408" cy="9137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1600" kern="1200" dirty="0" smtClean="0"/>
            <a:t>3) Analyse exploratoire</a:t>
          </a:r>
          <a:endParaRPr lang="fr-CA" sz="1600" kern="1200" dirty="0"/>
        </a:p>
      </dsp:txBody>
      <dsp:txXfrm>
        <a:off x="4571383" y="365464"/>
        <a:ext cx="1370645" cy="913763"/>
      </dsp:txXfrm>
    </dsp:sp>
    <dsp:sp modelId="{D97A5988-C6F8-4751-87C5-AB5E655AF4FD}">
      <dsp:nvSpPr>
        <dsp:cNvPr id="0" name=""/>
        <dsp:cNvSpPr/>
      </dsp:nvSpPr>
      <dsp:spPr>
        <a:xfrm>
          <a:off x="6170468" y="365464"/>
          <a:ext cx="2284408" cy="9137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1600" kern="1200" dirty="0" smtClean="0"/>
            <a:t>5) Exemple d’application</a:t>
          </a:r>
          <a:endParaRPr lang="fr-CA" sz="1600" kern="1200" dirty="0"/>
        </a:p>
      </dsp:txBody>
      <dsp:txXfrm>
        <a:off x="6627350" y="365464"/>
        <a:ext cx="1370645" cy="913763"/>
      </dsp:txXfrm>
    </dsp:sp>
    <dsp:sp modelId="{A5DBEFEC-0B16-4ED9-BB71-FF5FBCB62926}">
      <dsp:nvSpPr>
        <dsp:cNvPr id="0" name=""/>
        <dsp:cNvSpPr/>
      </dsp:nvSpPr>
      <dsp:spPr>
        <a:xfrm>
          <a:off x="8226436" y="365464"/>
          <a:ext cx="2284408" cy="9137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1600" kern="1200" dirty="0" smtClean="0"/>
            <a:t>5) Conclusion</a:t>
          </a:r>
          <a:endParaRPr lang="fr-CA" sz="1600" kern="1200" dirty="0"/>
        </a:p>
      </dsp:txBody>
      <dsp:txXfrm>
        <a:off x="8683318" y="365464"/>
        <a:ext cx="1370645" cy="913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2A98-A42E-46CF-939E-95933741AB4F}" type="datetimeFigureOut">
              <a:rPr lang="fr-CA" smtClean="0"/>
              <a:t>2021-10-18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5D66966-2B36-40AC-BCC8-3F850753256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532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</a:t>
            </a:r>
            <a:r>
              <a:rPr lang="fr-FR" smtClean="0"/>
              <a:t>sur l'icône </a:t>
            </a:r>
            <a:r>
              <a:rPr lang="fr-FR" dirty="0" smtClean="0"/>
              <a:t>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2A98-A42E-46CF-939E-95933741AB4F}" type="datetimeFigureOut">
              <a:rPr lang="fr-CA" smtClean="0"/>
              <a:t>2021-10-18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5D66966-2B36-40AC-BCC8-3F850753256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8239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2A98-A42E-46CF-939E-95933741AB4F}" type="datetimeFigureOut">
              <a:rPr lang="fr-CA" smtClean="0"/>
              <a:t>2021-10-18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5D66966-2B36-40AC-BCC8-3F850753256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41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2A98-A42E-46CF-939E-95933741AB4F}" type="datetimeFigureOut">
              <a:rPr lang="fr-CA" smtClean="0"/>
              <a:t>2021-10-18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5D66966-2B36-40AC-BCC8-3F850753256E}" type="slidenum">
              <a:rPr lang="fr-CA" smtClean="0"/>
              <a:t>‹N°›</a:t>
            </a:fld>
            <a:endParaRPr lang="fr-C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1136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2A98-A42E-46CF-939E-95933741AB4F}" type="datetimeFigureOut">
              <a:rPr lang="fr-CA" smtClean="0"/>
              <a:t>2021-10-18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5D66966-2B36-40AC-BCC8-3F850753256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22031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2A98-A42E-46CF-939E-95933741AB4F}" type="datetimeFigureOut">
              <a:rPr lang="fr-CA" smtClean="0"/>
              <a:t>2021-10-18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6966-2B36-40AC-BCC8-3F850753256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4645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</a:t>
            </a:r>
            <a:r>
              <a:rPr lang="fr-FR" smtClean="0"/>
              <a:t>sur l'icône </a:t>
            </a:r>
            <a:r>
              <a:rPr lang="fr-FR" dirty="0" smtClean="0"/>
              <a:t>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</a:t>
            </a:r>
            <a:r>
              <a:rPr lang="fr-FR" smtClean="0"/>
              <a:t>sur l'icône </a:t>
            </a:r>
            <a:r>
              <a:rPr lang="fr-FR" dirty="0" smtClean="0"/>
              <a:t>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</a:t>
            </a:r>
            <a:r>
              <a:rPr lang="fr-FR" smtClean="0"/>
              <a:t>sur l'icône </a:t>
            </a:r>
            <a:r>
              <a:rPr lang="fr-FR" dirty="0" smtClean="0"/>
              <a:t>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2A98-A42E-46CF-939E-95933741AB4F}" type="datetimeFigureOut">
              <a:rPr lang="fr-CA" smtClean="0"/>
              <a:t>2021-10-18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6966-2B36-40AC-BCC8-3F850753256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20632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2A98-A42E-46CF-939E-95933741AB4F}" type="datetimeFigureOut">
              <a:rPr lang="fr-CA" smtClean="0"/>
              <a:t>2021-10-18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6966-2B36-40AC-BCC8-3F850753256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4836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37F2A98-A42E-46CF-939E-95933741AB4F}" type="datetimeFigureOut">
              <a:rPr lang="fr-CA" smtClean="0"/>
              <a:t>2021-10-18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5D66966-2B36-40AC-BCC8-3F850753256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00377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2A98-A42E-46CF-939E-95933741AB4F}" type="datetimeFigureOut">
              <a:rPr lang="fr-CA" smtClean="0"/>
              <a:t>2021-10-18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6966-2B36-40AC-BCC8-3F850753256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6596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2A98-A42E-46CF-939E-95933741AB4F}" type="datetimeFigureOut">
              <a:rPr lang="fr-CA" smtClean="0"/>
              <a:t>2021-10-18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6966-2B36-40AC-BCC8-3F850753256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0487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2A98-A42E-46CF-939E-95933741AB4F}" type="datetimeFigureOut">
              <a:rPr lang="fr-CA" smtClean="0"/>
              <a:t>2021-10-18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6966-2B36-40AC-BCC8-3F850753256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08694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2A98-A42E-46CF-939E-95933741AB4F}" type="datetimeFigureOut">
              <a:rPr lang="fr-CA" smtClean="0"/>
              <a:t>2021-10-18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6966-2B36-40AC-BCC8-3F850753256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286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2A98-A42E-46CF-939E-95933741AB4F}" type="datetimeFigureOut">
              <a:rPr lang="fr-CA" smtClean="0"/>
              <a:t>2021-10-18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6966-2B36-40AC-BCC8-3F850753256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87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2A98-A42E-46CF-939E-95933741AB4F}" type="datetimeFigureOut">
              <a:rPr lang="fr-CA" smtClean="0"/>
              <a:t>2021-10-18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6966-2B36-40AC-BCC8-3F850753256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429314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2A98-A42E-46CF-939E-95933741AB4F}" type="datetimeFigureOut">
              <a:rPr lang="fr-CA" smtClean="0"/>
              <a:t>2021-10-18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6966-2B36-40AC-BCC8-3F850753256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4227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2A98-A42E-46CF-939E-95933741AB4F}" type="datetimeFigureOut">
              <a:rPr lang="fr-CA" smtClean="0"/>
              <a:t>2021-10-18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6966-2B36-40AC-BCC8-3F850753256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26041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2A98-A42E-46CF-939E-95933741AB4F}" type="datetimeFigureOut">
              <a:rPr lang="fr-CA" smtClean="0"/>
              <a:t>2021-10-18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6966-2B36-40AC-BCC8-3F850753256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32875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2A98-A42E-46CF-939E-95933741AB4F}" type="datetimeFigureOut">
              <a:rPr lang="fr-CA" smtClean="0"/>
              <a:t>2021-10-18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6966-2B36-40AC-BCC8-3F850753256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625773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2A98-A42E-46CF-939E-95933741AB4F}" type="datetimeFigureOut">
              <a:rPr lang="fr-CA" smtClean="0"/>
              <a:t>2021-10-18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6966-2B36-40AC-BCC8-3F850753256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26357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2A98-A42E-46CF-939E-95933741AB4F}" type="datetimeFigureOut">
              <a:rPr lang="fr-CA" smtClean="0"/>
              <a:t>2021-10-18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6966-2B36-40AC-BCC8-3F850753256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49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2A98-A42E-46CF-939E-95933741AB4F}" type="datetimeFigureOut">
              <a:rPr lang="fr-CA" smtClean="0"/>
              <a:t>2021-10-18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5D66966-2B36-40AC-BCC8-3F850753256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0749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2A98-A42E-46CF-939E-95933741AB4F}" type="datetimeFigureOut">
              <a:rPr lang="fr-CA" smtClean="0"/>
              <a:t>2021-10-18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6966-2B36-40AC-BCC8-3F850753256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829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2A98-A42E-46CF-939E-95933741AB4F}" type="datetimeFigureOut">
              <a:rPr lang="fr-CA" smtClean="0"/>
              <a:t>2021-10-18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6966-2B36-40AC-BCC8-3F850753256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2414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2A98-A42E-46CF-939E-95933741AB4F}" type="datetimeFigureOut">
              <a:rPr lang="fr-CA" smtClean="0"/>
              <a:t>2021-10-18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6966-2B36-40AC-BCC8-3F850753256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0973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2A98-A42E-46CF-939E-95933741AB4F}" type="datetimeFigureOut">
              <a:rPr lang="fr-CA" smtClean="0"/>
              <a:t>2021-10-18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6966-2B36-40AC-BCC8-3F850753256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193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2A98-A42E-46CF-939E-95933741AB4F}" type="datetimeFigureOut">
              <a:rPr lang="fr-CA" smtClean="0"/>
              <a:t>2021-10-18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6966-2B36-40AC-BCC8-3F850753256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496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</a:t>
            </a:r>
            <a:r>
              <a:rPr lang="fr-FR" smtClean="0"/>
              <a:t>sur l'icône </a:t>
            </a:r>
            <a:r>
              <a:rPr lang="fr-FR" dirty="0" smtClean="0"/>
              <a:t>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2A98-A42E-46CF-939E-95933741AB4F}" type="datetimeFigureOut">
              <a:rPr lang="fr-CA" smtClean="0"/>
              <a:t>2021-10-18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6966-2B36-40AC-BCC8-3F850753256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27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>
                <a:lumMod val="86000"/>
              </a:srgbClr>
            </a:gs>
            <a:gs pos="89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F2A98-A42E-46CF-939E-95933741AB4F}" type="datetimeFigureOut">
              <a:rPr lang="fr-CA" smtClean="0"/>
              <a:t>2021-10-18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66966-2B36-40AC-BCC8-3F850753256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67154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F2A98-A42E-46CF-939E-95933741AB4F}" type="datetimeFigureOut">
              <a:rPr lang="fr-CA" smtClean="0"/>
              <a:t>2021-10-18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66966-2B36-40AC-BCC8-3F850753256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14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orld.openfoodfacts.org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CA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PROJET 2 : CONCEVOIR UNE APPLICATION AU SERVICE </a:t>
            </a:r>
            <a:r>
              <a:rPr lang="fr-CA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DE LA </a:t>
            </a:r>
            <a:r>
              <a:rPr lang="fr-CA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SANTÉ PUBLIQUE 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>
          <a:xfrm>
            <a:off x="134134" y="3608755"/>
            <a:ext cx="4472327" cy="693135"/>
          </a:xfrm>
        </p:spPr>
        <p:txBody>
          <a:bodyPr>
            <a:normAutofit/>
          </a:bodyPr>
          <a:lstStyle/>
          <a:p>
            <a:r>
              <a:rPr lang="fr-CA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Présentation</a:t>
            </a:r>
            <a:endParaRPr lang="fr-CA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Espace réservé du contenu 16"/>
          <p:cNvSpPr>
            <a:spLocks noGrp="1"/>
          </p:cNvSpPr>
          <p:nvPr>
            <p:ph sz="quarter" idx="4"/>
          </p:nvPr>
        </p:nvSpPr>
        <p:spPr>
          <a:xfrm>
            <a:off x="212050" y="4418491"/>
            <a:ext cx="4611563" cy="2002427"/>
          </a:xfrm>
        </p:spPr>
        <p:txBody>
          <a:bodyPr>
            <a:noAutofit/>
          </a:bodyPr>
          <a:lstStyle/>
          <a:p>
            <a:r>
              <a:rPr lang="fr-CA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Date : 18 Octobre 2021</a:t>
            </a:r>
          </a:p>
          <a:p>
            <a:r>
              <a:rPr lang="fr-CA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À : </a:t>
            </a:r>
            <a:r>
              <a:rPr lang="fr-CA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OpenClassroom</a:t>
            </a:r>
            <a:endParaRPr lang="fr-CA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fr-CA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Formation: Ingénieur Machine </a:t>
            </a:r>
            <a:r>
              <a:rPr lang="fr-CA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learning</a:t>
            </a:r>
            <a:endParaRPr lang="fr-CA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0051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2.4.1) Suppression des valeurs nutritives nulles</a:t>
            </a:r>
            <a:endParaRPr lang="fr-CA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6300" y="2062003"/>
            <a:ext cx="7391860" cy="4252880"/>
          </a:xfrm>
          <a:prstGeom prst="rect">
            <a:avLst/>
          </a:prstGeom>
        </p:spPr>
      </p:pic>
      <p:sp>
        <p:nvSpPr>
          <p:cNvPr id="8" name="Espace réservé du texte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Chacune des valeurs nutritives sans données ont été remplacé par 0 et si la somme = 0, la ligne sera supprimé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Diagramme montrant la répartition des données sans valeurs après suppression (Nan 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État des données après suppression: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smtClean="0"/>
              <a:t>Lignes : 580 391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smtClean="0"/>
              <a:t>Colonnes :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279193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2.4.2) Suppression des données en double</a:t>
            </a:r>
            <a:endParaRPr lang="fr-CA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51930" y="2031318"/>
            <a:ext cx="4209922" cy="278172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Données en double = Code barre identique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93 doublons trouvés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États des données après: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smtClean="0"/>
              <a:t>Lignes : 580 298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smtClean="0"/>
              <a:t>Colonnes: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Exemples doublons: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smtClean="0"/>
              <a:t>Photo du produit à droite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smtClean="0"/>
              <a:t>Tableau montrant le code barre doublon</a:t>
            </a:r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38274"/>
              </p:ext>
            </p:extLst>
          </p:nvPr>
        </p:nvGraphicFramePr>
        <p:xfrm>
          <a:off x="950461" y="4856230"/>
          <a:ext cx="10507161" cy="17041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0341"/>
                <a:gridCol w="500341"/>
                <a:gridCol w="500341"/>
                <a:gridCol w="500341"/>
                <a:gridCol w="500341"/>
                <a:gridCol w="500341"/>
                <a:gridCol w="500341"/>
                <a:gridCol w="500341"/>
                <a:gridCol w="500341"/>
                <a:gridCol w="500341"/>
                <a:gridCol w="500341"/>
                <a:gridCol w="500341"/>
                <a:gridCol w="500341"/>
                <a:gridCol w="500341"/>
                <a:gridCol w="500341"/>
                <a:gridCol w="500341"/>
                <a:gridCol w="500341"/>
                <a:gridCol w="500341"/>
                <a:gridCol w="500341"/>
                <a:gridCol w="500341"/>
                <a:gridCol w="500341"/>
              </a:tblGrid>
              <a:tr h="493037">
                <a:tc>
                  <a:txBody>
                    <a:bodyPr/>
                    <a:lstStyle/>
                    <a:p>
                      <a:pPr algn="l" fontAlgn="b"/>
                      <a:endParaRPr lang="fr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6" marR="2226" marT="2226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 dirty="0">
                          <a:effectLst/>
                        </a:rPr>
                        <a:t>code</a:t>
                      </a:r>
                      <a:endParaRPr lang="fr-CA" sz="7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 dirty="0" err="1">
                          <a:effectLst/>
                        </a:rPr>
                        <a:t>product_name</a:t>
                      </a:r>
                      <a:endParaRPr lang="fr-CA" sz="7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 dirty="0" err="1">
                          <a:effectLst/>
                        </a:rPr>
                        <a:t>image_url</a:t>
                      </a:r>
                      <a:endParaRPr lang="fr-CA" sz="7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 dirty="0" err="1">
                          <a:effectLst/>
                        </a:rPr>
                        <a:t>nutriscore_score</a:t>
                      </a:r>
                      <a:endParaRPr lang="fr-CA" sz="7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 dirty="0" err="1">
                          <a:effectLst/>
                        </a:rPr>
                        <a:t>nutriscore_grade</a:t>
                      </a:r>
                      <a:endParaRPr lang="fr-CA" sz="7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>
                          <a:effectLst/>
                        </a:rPr>
                        <a:t>energy-kcal_100g</a:t>
                      </a:r>
                      <a:endParaRPr lang="fr-CA" sz="7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>
                          <a:effectLst/>
                        </a:rPr>
                        <a:t>fat_100g</a:t>
                      </a:r>
                      <a:endParaRPr lang="fr-CA" sz="7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>
                          <a:effectLst/>
                        </a:rPr>
                        <a:t>saturated-fat_100g</a:t>
                      </a:r>
                      <a:endParaRPr lang="fr-CA" sz="7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>
                          <a:effectLst/>
                        </a:rPr>
                        <a:t>monounsaturated-fat_100g</a:t>
                      </a:r>
                      <a:endParaRPr lang="fr-CA" sz="7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>
                          <a:effectLst/>
                        </a:rPr>
                        <a:t>polyunsaturated-fat_100g</a:t>
                      </a:r>
                      <a:endParaRPr lang="fr-CA" sz="7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>
                          <a:effectLst/>
                        </a:rPr>
                        <a:t>omega-3-fat_100g</a:t>
                      </a:r>
                      <a:endParaRPr lang="fr-CA" sz="7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>
                          <a:effectLst/>
                        </a:rPr>
                        <a:t>omega-6-fat_100g</a:t>
                      </a:r>
                      <a:endParaRPr lang="fr-CA" sz="7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>
                          <a:effectLst/>
                        </a:rPr>
                        <a:t>omega-9-fat_100g</a:t>
                      </a:r>
                      <a:endParaRPr lang="fr-CA" sz="7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>
                          <a:effectLst/>
                        </a:rPr>
                        <a:t>trans-fat_100g</a:t>
                      </a:r>
                      <a:endParaRPr lang="fr-CA" sz="7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>
                          <a:effectLst/>
                        </a:rPr>
                        <a:t>cholesterol_100g</a:t>
                      </a:r>
                      <a:endParaRPr lang="fr-CA" sz="7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>
                          <a:effectLst/>
                        </a:rPr>
                        <a:t>carbohydrates_100g</a:t>
                      </a:r>
                      <a:endParaRPr lang="fr-CA" sz="7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>
                          <a:effectLst/>
                        </a:rPr>
                        <a:t>sugars_100g</a:t>
                      </a:r>
                      <a:endParaRPr lang="fr-CA" sz="7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>
                          <a:effectLst/>
                        </a:rPr>
                        <a:t>fiber_100g</a:t>
                      </a:r>
                      <a:endParaRPr lang="fr-CA" sz="7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>
                          <a:effectLst/>
                        </a:rPr>
                        <a:t>proteins_100g</a:t>
                      </a:r>
                      <a:endParaRPr lang="fr-CA" sz="7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>
                          <a:effectLst/>
                        </a:rPr>
                        <a:t>sodium_100g</a:t>
                      </a:r>
                      <a:endParaRPr lang="fr-CA" sz="7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</a:tr>
              <a:tr h="731289"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>
                          <a:effectLst/>
                        </a:rPr>
                        <a:t>182416</a:t>
                      </a:r>
                      <a:endParaRPr lang="fr-CA" sz="7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>
                          <a:effectLst/>
                        </a:rPr>
                        <a:t>668149</a:t>
                      </a:r>
                      <a:endParaRPr lang="fr-CA" sz="7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>
                          <a:effectLst/>
                        </a:rPr>
                        <a:t>Nutty Cocoa Bircher</a:t>
                      </a:r>
                      <a:endParaRPr lang="fr-CA" sz="7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>
                          <a:effectLst/>
                        </a:rPr>
                        <a:t>https://images.openfoodfacts.org/images/produc...</a:t>
                      </a:r>
                      <a:endParaRPr lang="fr-CA" sz="7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>
                          <a:effectLst/>
                        </a:rPr>
                        <a:t>NaN</a:t>
                      </a:r>
                      <a:endParaRPr lang="fr-CA" sz="7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 dirty="0">
                          <a:effectLst/>
                        </a:rPr>
                        <a:t>&lt;NA&gt;</a:t>
                      </a:r>
                      <a:endParaRPr lang="fr-CA" sz="7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 dirty="0">
                          <a:effectLst/>
                        </a:rPr>
                        <a:t>142.0</a:t>
                      </a:r>
                      <a:endParaRPr lang="fr-CA" sz="7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 dirty="0">
                          <a:effectLst/>
                        </a:rPr>
                        <a:t>3.8</a:t>
                      </a:r>
                      <a:endParaRPr lang="fr-CA" sz="7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 dirty="0">
                          <a:effectLst/>
                        </a:rPr>
                        <a:t>1.4</a:t>
                      </a:r>
                      <a:endParaRPr lang="fr-CA" sz="7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 dirty="0">
                          <a:effectLst/>
                        </a:rPr>
                        <a:t>0.0</a:t>
                      </a:r>
                      <a:endParaRPr lang="fr-CA" sz="7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>
                          <a:effectLst/>
                        </a:rPr>
                        <a:t>0.0</a:t>
                      </a:r>
                      <a:endParaRPr lang="fr-CA" sz="7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>
                          <a:effectLst/>
                        </a:rPr>
                        <a:t>0.0</a:t>
                      </a:r>
                      <a:endParaRPr lang="fr-CA" sz="7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>
                          <a:effectLst/>
                        </a:rPr>
                        <a:t>0.0</a:t>
                      </a:r>
                      <a:endParaRPr lang="fr-CA" sz="7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>
                          <a:effectLst/>
                        </a:rPr>
                        <a:t>0.0</a:t>
                      </a:r>
                      <a:endParaRPr lang="fr-CA" sz="7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>
                          <a:effectLst/>
                        </a:rPr>
                        <a:t>0.0</a:t>
                      </a:r>
                      <a:endParaRPr lang="fr-CA" sz="7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>
                          <a:effectLst/>
                        </a:rPr>
                        <a:t>0.0</a:t>
                      </a:r>
                      <a:endParaRPr lang="fr-CA" sz="7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>
                          <a:effectLst/>
                        </a:rPr>
                        <a:t>20.4</a:t>
                      </a:r>
                      <a:endParaRPr lang="fr-CA" sz="7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>
                          <a:effectLst/>
                        </a:rPr>
                        <a:t>10.8</a:t>
                      </a:r>
                      <a:endParaRPr lang="fr-CA" sz="7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>
                          <a:effectLst/>
                        </a:rPr>
                        <a:t>0.0</a:t>
                      </a:r>
                      <a:endParaRPr lang="fr-CA" sz="7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>
                          <a:effectLst/>
                        </a:rPr>
                        <a:t>5.0</a:t>
                      </a:r>
                      <a:endParaRPr lang="fr-CA" sz="7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 dirty="0">
                          <a:effectLst/>
                        </a:rPr>
                        <a:t>0.032</a:t>
                      </a:r>
                      <a:endParaRPr lang="fr-CA" sz="7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</a:tr>
              <a:tr h="479805"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>
                          <a:effectLst/>
                        </a:rPr>
                        <a:t>1463319</a:t>
                      </a:r>
                      <a:endParaRPr lang="fr-CA" sz="7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>
                          <a:effectLst/>
                        </a:rPr>
                        <a:t>668149</a:t>
                      </a:r>
                      <a:endParaRPr lang="fr-CA" sz="7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>
                          <a:effectLst/>
                        </a:rPr>
                        <a:t>Nutty Cocoa Bircher</a:t>
                      </a:r>
                      <a:endParaRPr lang="fr-CA" sz="7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>
                          <a:effectLst/>
                        </a:rPr>
                        <a:t>&lt;NA&gt;</a:t>
                      </a:r>
                      <a:endParaRPr lang="fr-CA" sz="7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>
                          <a:effectLst/>
                        </a:rPr>
                        <a:t>NaN</a:t>
                      </a:r>
                      <a:endParaRPr lang="fr-CA" sz="7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>
                          <a:effectLst/>
                        </a:rPr>
                        <a:t>&lt;NA&gt;</a:t>
                      </a:r>
                      <a:endParaRPr lang="fr-CA" sz="7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>
                          <a:effectLst/>
                        </a:rPr>
                        <a:t>142.0</a:t>
                      </a:r>
                      <a:endParaRPr lang="fr-CA" sz="7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 dirty="0">
                          <a:effectLst/>
                        </a:rPr>
                        <a:t>3.8</a:t>
                      </a:r>
                      <a:endParaRPr lang="fr-CA" sz="7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>
                          <a:effectLst/>
                        </a:rPr>
                        <a:t>1.4</a:t>
                      </a:r>
                      <a:endParaRPr lang="fr-CA" sz="7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 dirty="0">
                          <a:effectLst/>
                        </a:rPr>
                        <a:t>0.0</a:t>
                      </a:r>
                      <a:endParaRPr lang="fr-CA" sz="7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 dirty="0">
                          <a:effectLst/>
                        </a:rPr>
                        <a:t>0.0</a:t>
                      </a:r>
                      <a:endParaRPr lang="fr-CA" sz="7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 dirty="0">
                          <a:effectLst/>
                        </a:rPr>
                        <a:t>0.0</a:t>
                      </a:r>
                      <a:endParaRPr lang="fr-CA" sz="7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 dirty="0">
                          <a:effectLst/>
                        </a:rPr>
                        <a:t>0.0</a:t>
                      </a:r>
                      <a:endParaRPr lang="fr-CA" sz="7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 dirty="0">
                          <a:effectLst/>
                        </a:rPr>
                        <a:t>0.0</a:t>
                      </a:r>
                      <a:endParaRPr lang="fr-CA" sz="7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 dirty="0">
                          <a:effectLst/>
                        </a:rPr>
                        <a:t>0.0</a:t>
                      </a:r>
                      <a:endParaRPr lang="fr-CA" sz="7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 dirty="0">
                          <a:effectLst/>
                        </a:rPr>
                        <a:t>0.0</a:t>
                      </a:r>
                      <a:endParaRPr lang="fr-CA" sz="7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 dirty="0">
                          <a:effectLst/>
                        </a:rPr>
                        <a:t>20.4</a:t>
                      </a:r>
                      <a:endParaRPr lang="fr-CA" sz="7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 dirty="0">
                          <a:effectLst/>
                        </a:rPr>
                        <a:t>10.8</a:t>
                      </a:r>
                      <a:endParaRPr lang="fr-CA" sz="7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 dirty="0">
                          <a:effectLst/>
                        </a:rPr>
                        <a:t>0.0</a:t>
                      </a:r>
                      <a:endParaRPr lang="fr-CA" sz="7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 dirty="0">
                          <a:effectLst/>
                        </a:rPr>
                        <a:t>5.0</a:t>
                      </a:r>
                      <a:endParaRPr lang="fr-CA" sz="7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700" u="none" strike="noStrike" dirty="0">
                          <a:effectLst/>
                        </a:rPr>
                        <a:t>0.040</a:t>
                      </a:r>
                      <a:endParaRPr lang="fr-CA" sz="7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226" marR="2226" marT="2226" marB="0" anchor="ctr"/>
                </a:tc>
              </a:tr>
            </a:tbl>
          </a:graphicData>
        </a:graphic>
      </p:graphicFrame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713" y="2336872"/>
            <a:ext cx="3412122" cy="24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110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2.4.3) Suppression des valeurs aberrantes</a:t>
            </a:r>
            <a:endParaRPr lang="fr-CA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0322" y="2810706"/>
            <a:ext cx="3093879" cy="32157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Valeur max &gt; 100g dans les variables nutritives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Valeur min &lt; 100g dans les variables nutritives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Valeur max &gt; 900 kcal pour énergie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Pas de valeurs aberrantes pour </a:t>
            </a:r>
            <a:r>
              <a:rPr lang="fr-CA" dirty="0" err="1" smtClean="0"/>
              <a:t>nutriscore</a:t>
            </a:r>
            <a:r>
              <a:rPr lang="fr-CA" dirty="0" smtClean="0"/>
              <a:t> (min = -15 et max = 40)</a:t>
            </a:r>
            <a:endParaRPr lang="fr-CA" dirty="0"/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937419"/>
              </p:ext>
            </p:extLst>
          </p:nvPr>
        </p:nvGraphicFramePr>
        <p:xfrm>
          <a:off x="4105596" y="2233836"/>
          <a:ext cx="7947296" cy="38785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7042"/>
                <a:gridCol w="577934"/>
                <a:gridCol w="467488"/>
                <a:gridCol w="467488"/>
                <a:gridCol w="467488"/>
                <a:gridCol w="467488"/>
                <a:gridCol w="467488"/>
                <a:gridCol w="467488"/>
                <a:gridCol w="467488"/>
                <a:gridCol w="467488"/>
                <a:gridCol w="467488"/>
                <a:gridCol w="467488"/>
                <a:gridCol w="467488"/>
                <a:gridCol w="467488"/>
                <a:gridCol w="467488"/>
                <a:gridCol w="467488"/>
                <a:gridCol w="467488"/>
              </a:tblGrid>
              <a:tr h="638021">
                <a:tc>
                  <a:txBody>
                    <a:bodyPr/>
                    <a:lstStyle/>
                    <a:p>
                      <a:pPr algn="l" fontAlgn="b"/>
                      <a:endParaRPr lang="fr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9" marR="2749" marT="274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 dirty="0" err="1">
                          <a:effectLst/>
                        </a:rPr>
                        <a:t>nutriscore_score</a:t>
                      </a:r>
                      <a:endParaRPr lang="fr-CA" sz="8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 dirty="0">
                          <a:effectLst/>
                        </a:rPr>
                        <a:t>energy-kcal_100g</a:t>
                      </a:r>
                      <a:endParaRPr lang="fr-CA" sz="8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 dirty="0">
                          <a:effectLst/>
                        </a:rPr>
                        <a:t>fat_100g</a:t>
                      </a:r>
                      <a:endParaRPr lang="fr-CA" sz="8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 dirty="0">
                          <a:effectLst/>
                        </a:rPr>
                        <a:t>saturated-fat_100g</a:t>
                      </a:r>
                      <a:endParaRPr lang="fr-CA" sz="8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monounsaturated-fat_100g</a:t>
                      </a:r>
                      <a:endParaRPr lang="fr-CA" sz="8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polyunsaturated-fat_100g</a:t>
                      </a:r>
                      <a:endParaRPr lang="fr-CA" sz="8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omega-3-fat_100g</a:t>
                      </a:r>
                      <a:endParaRPr lang="fr-CA" sz="8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omega-6-fat_100g</a:t>
                      </a:r>
                      <a:endParaRPr lang="fr-CA" sz="8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omega-9-fat_100g</a:t>
                      </a:r>
                      <a:endParaRPr lang="fr-CA" sz="8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trans-fat_100g</a:t>
                      </a:r>
                      <a:endParaRPr lang="fr-CA" sz="8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cholesterol_100g</a:t>
                      </a:r>
                      <a:endParaRPr lang="fr-CA" sz="8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carbohydrates_100g</a:t>
                      </a:r>
                      <a:endParaRPr lang="fr-CA" sz="8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sugars_100g</a:t>
                      </a:r>
                      <a:endParaRPr lang="fr-CA" sz="8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fiber_100g</a:t>
                      </a:r>
                      <a:endParaRPr lang="fr-CA" sz="8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proteins_100g</a:t>
                      </a:r>
                      <a:endParaRPr lang="fr-CA" sz="8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sodium_100g</a:t>
                      </a:r>
                      <a:endParaRPr lang="fr-CA" sz="8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</a:tr>
              <a:tr h="540085"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count</a:t>
                      </a:r>
                      <a:endParaRPr lang="fr-CA" sz="8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257769.0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555950.0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580298.0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 dirty="0">
                          <a:effectLst/>
                        </a:rPr>
                        <a:t>580298.0</a:t>
                      </a:r>
                      <a:endParaRPr lang="fr-CA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 dirty="0">
                          <a:effectLst/>
                        </a:rPr>
                        <a:t>580298.0</a:t>
                      </a:r>
                      <a:endParaRPr lang="fr-CA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 dirty="0">
                          <a:effectLst/>
                        </a:rPr>
                        <a:t>580298.0</a:t>
                      </a:r>
                      <a:endParaRPr lang="fr-CA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580298.0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580298.0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580298.0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580298.0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580298.0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580298.0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580298.0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580298.0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580298.0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580298.0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</a:tr>
              <a:tr h="540085"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mean</a:t>
                      </a:r>
                      <a:endParaRPr lang="fr-CA" sz="8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10.0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285.0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14.0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6.0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0.0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 dirty="0">
                          <a:effectLst/>
                        </a:rPr>
                        <a:t>0.0</a:t>
                      </a:r>
                      <a:endParaRPr lang="fr-CA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 dirty="0">
                          <a:effectLst/>
                        </a:rPr>
                        <a:t>0.0</a:t>
                      </a:r>
                      <a:endParaRPr lang="fr-CA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0.0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0.0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0.0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0.0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27.0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14.0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1.0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9.0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1.0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</a:tr>
              <a:tr h="540085"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std</a:t>
                      </a:r>
                      <a:endParaRPr lang="fr-CA" sz="8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9.0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1835.0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42.0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9.0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2.0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1.0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0.0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 dirty="0">
                          <a:effectLst/>
                        </a:rPr>
                        <a:t>1.0</a:t>
                      </a:r>
                      <a:endParaRPr lang="fr-CA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2.0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0.0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0.0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254.0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41.0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3.0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96.0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8.0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</a:tr>
              <a:tr h="540085"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min</a:t>
                      </a:r>
                      <a:endParaRPr lang="fr-CA" sz="8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-15.0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0.0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0.0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0.0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0.0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0.0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0.0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 dirty="0">
                          <a:effectLst/>
                        </a:rPr>
                        <a:t>0.0</a:t>
                      </a:r>
                      <a:endParaRPr lang="fr-CA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 dirty="0">
                          <a:effectLst/>
                        </a:rPr>
                        <a:t>0.0</a:t>
                      </a:r>
                      <a:endParaRPr lang="fr-CA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0.0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0.0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-1.0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-1.0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0.0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0.0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0.0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</a:tr>
              <a:tr h="540085"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50%</a:t>
                      </a:r>
                      <a:endParaRPr lang="fr-CA" sz="8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11.0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270.0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8.0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2.0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0.0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0.0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0.0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0.0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 dirty="0">
                          <a:effectLst/>
                        </a:rPr>
                        <a:t>0.0</a:t>
                      </a:r>
                      <a:endParaRPr lang="fr-CA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 dirty="0">
                          <a:effectLst/>
                        </a:rPr>
                        <a:t>0.0</a:t>
                      </a:r>
                      <a:endParaRPr lang="fr-CA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 dirty="0">
                          <a:effectLst/>
                        </a:rPr>
                        <a:t>0.0</a:t>
                      </a:r>
                      <a:endParaRPr lang="fr-CA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14.0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3.0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0.0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6.0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0.0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</a:tr>
              <a:tr h="540085"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max</a:t>
                      </a:r>
                      <a:endParaRPr lang="fr-CA" sz="8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40.0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1360000.0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29000.0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2000.0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87.0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78.0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105.0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71.0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1750.0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>
                          <a:effectLst/>
                        </a:rPr>
                        <a:t>266.0</a:t>
                      </a:r>
                      <a:endParaRPr lang="fr-CA" sz="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 dirty="0">
                          <a:effectLst/>
                        </a:rPr>
                        <a:t>32.0</a:t>
                      </a:r>
                      <a:endParaRPr lang="fr-CA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 dirty="0">
                          <a:effectLst/>
                        </a:rPr>
                        <a:t>192000.0</a:t>
                      </a:r>
                      <a:endParaRPr lang="fr-CA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 dirty="0">
                          <a:effectLst/>
                        </a:rPr>
                        <a:t>27000.0</a:t>
                      </a:r>
                      <a:endParaRPr lang="fr-CA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 dirty="0">
                          <a:effectLst/>
                        </a:rPr>
                        <a:t>100.0</a:t>
                      </a:r>
                      <a:endParaRPr lang="fr-CA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 dirty="0">
                          <a:effectLst/>
                        </a:rPr>
                        <a:t>73000.0</a:t>
                      </a:r>
                      <a:endParaRPr lang="fr-CA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800" u="none" strike="noStrike" dirty="0">
                          <a:effectLst/>
                        </a:rPr>
                        <a:t>5600.0</a:t>
                      </a:r>
                      <a:endParaRPr lang="fr-CA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9" marR="2749" marT="2749" marB="0" anchor="ctr"/>
                </a:tc>
              </a:tr>
            </a:tbl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754841" y="2307480"/>
            <a:ext cx="236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Observation: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7655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2.4.3) Suppression des valeurs aberrantes</a:t>
            </a:r>
            <a:endParaRPr lang="fr-CA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8953" y="3063960"/>
            <a:ext cx="3811898" cy="19024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Le diagramme montre les </a:t>
            </a:r>
            <a:r>
              <a:rPr lang="fr-CA" dirty="0" err="1" smtClean="0"/>
              <a:t>outliers</a:t>
            </a:r>
            <a:endParaRPr lang="fr-CA" dirty="0" smtClean="0"/>
          </a:p>
          <a:p>
            <a:endParaRPr lang="fr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Pour fat_100g, la valeur de 29 000 du tableau précédent se retrouve dans le diagramme.</a:t>
            </a:r>
            <a:endParaRPr lang="fr-CA" dirty="0"/>
          </a:p>
        </p:txBody>
      </p:sp>
      <p:sp>
        <p:nvSpPr>
          <p:cNvPr id="13" name="ZoneTexte 12"/>
          <p:cNvSpPr txBox="1"/>
          <p:nvPr/>
        </p:nvSpPr>
        <p:spPr>
          <a:xfrm>
            <a:off x="618953" y="2517216"/>
            <a:ext cx="236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Observation: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35920" y="2336872"/>
            <a:ext cx="3255446" cy="4444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CA" sz="1400" dirty="0" smtClean="0"/>
              <a:t>Diagramme à moustache avant suppression des valeurs aberrantes</a:t>
            </a:r>
            <a:endParaRPr lang="fr-CA" sz="1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919" y="2810706"/>
            <a:ext cx="3255446" cy="358724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177" y="2810705"/>
            <a:ext cx="3326849" cy="3587249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8149177" y="2307480"/>
            <a:ext cx="3326849" cy="503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CA" sz="1400" dirty="0"/>
              <a:t>Diagramme à moustache </a:t>
            </a:r>
            <a:r>
              <a:rPr lang="fr-CA" sz="1400" dirty="0" smtClean="0"/>
              <a:t>après </a:t>
            </a:r>
            <a:r>
              <a:rPr lang="fr-CA" sz="1400" dirty="0"/>
              <a:t>suppression des valeurs </a:t>
            </a:r>
            <a:r>
              <a:rPr lang="fr-CA" sz="1400" dirty="0" smtClean="0"/>
              <a:t>aberrantes</a:t>
            </a:r>
            <a:endParaRPr lang="fr-CA" sz="1400" dirty="0"/>
          </a:p>
        </p:txBody>
      </p:sp>
    </p:spTree>
    <p:extLst>
      <p:ext uri="{BB962C8B-B14F-4D97-AF65-F5344CB8AC3E}">
        <p14:creationId xmlns:p14="http://schemas.microsoft.com/office/powerpoint/2010/main" val="30222323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2.4.3) Suppression des valeurs aberrantes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6299" y="2528407"/>
            <a:ext cx="7244603" cy="3774201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800" dirty="0" smtClean="0"/>
              <a:t>La variable </a:t>
            </a:r>
            <a:r>
              <a:rPr lang="fr-CA" sz="1800" dirty="0" err="1" smtClean="0"/>
              <a:t>Nutriscore</a:t>
            </a:r>
            <a:r>
              <a:rPr lang="fr-CA" sz="1800" dirty="0" smtClean="0"/>
              <a:t> est complète à seulement 45%</a:t>
            </a:r>
          </a:p>
          <a:p>
            <a:endParaRPr lang="fr-CA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800" dirty="0" smtClean="0"/>
              <a:t>États </a:t>
            </a:r>
            <a:r>
              <a:rPr lang="fr-CA" sz="1800" dirty="0"/>
              <a:t>des données: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1600" dirty="0"/>
              <a:t>Lignes: 553 665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1600" dirty="0"/>
              <a:t>Colonnes: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4686299" y="2159075"/>
            <a:ext cx="435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Tableau résumé des valeurs manquantes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990035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>
                <a:lumMod val="86000"/>
              </a:srgbClr>
            </a:gs>
            <a:gs pos="89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3) Analyse exploratoire </a:t>
            </a:r>
            <a:endParaRPr lang="fr-CA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399" y="2164966"/>
            <a:ext cx="4717781" cy="4100688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CA" sz="1800" dirty="0" smtClean="0"/>
              <a:t>Relation entre </a:t>
            </a:r>
            <a:r>
              <a:rPr lang="fr-CA" sz="1800" dirty="0" err="1" smtClean="0"/>
              <a:t>nutriscore</a:t>
            </a:r>
            <a:r>
              <a:rPr lang="fr-CA" sz="1800" dirty="0" smtClean="0"/>
              <a:t> et variables nutritives</a:t>
            </a:r>
          </a:p>
          <a:p>
            <a:pPr marL="342900" indent="-342900">
              <a:buFont typeface="+mj-lt"/>
              <a:buAutoNum type="arabicPeriod"/>
            </a:pPr>
            <a:r>
              <a:rPr lang="fr-CA" sz="1800" dirty="0"/>
              <a:t>Relation entre les </a:t>
            </a:r>
            <a:r>
              <a:rPr lang="fr-CA" sz="1800" dirty="0" smtClean="0"/>
              <a:t>variables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 smtClean="0"/>
              <a:t>Combler </a:t>
            </a:r>
            <a:r>
              <a:rPr lang="fr-FR" sz="1800" dirty="0"/>
              <a:t>les valeur manquantes du </a:t>
            </a:r>
            <a:r>
              <a:rPr lang="fr-FR" sz="1800" dirty="0" err="1" smtClean="0"/>
              <a:t>nutriscore</a:t>
            </a:r>
            <a:endParaRPr lang="fr-FR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1800" dirty="0" smtClean="0"/>
              <a:t>Algorithme régime cétogène</a:t>
            </a:r>
            <a:endParaRPr lang="fr-CA" sz="1800" dirty="0"/>
          </a:p>
        </p:txBody>
      </p:sp>
    </p:spTree>
    <p:extLst>
      <p:ext uri="{BB962C8B-B14F-4D97-AF65-F5344CB8AC3E}">
        <p14:creationId xmlns:p14="http://schemas.microsoft.com/office/powerpoint/2010/main" val="27532733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tint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3.1) </a:t>
            </a:r>
            <a:r>
              <a:rPr lang="fr-CA" dirty="0"/>
              <a:t>Relation entre </a:t>
            </a:r>
            <a:r>
              <a:rPr lang="fr-CA" dirty="0" err="1"/>
              <a:t>nutriscore</a:t>
            </a:r>
            <a:r>
              <a:rPr lang="fr-CA" dirty="0"/>
              <a:t> et variables </a:t>
            </a:r>
            <a:r>
              <a:rPr lang="fr-CA" dirty="0" smtClean="0"/>
              <a:t>nutritives</a:t>
            </a:r>
            <a:endParaRPr lang="fr-CA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0321" y="2865938"/>
            <a:ext cx="3940773" cy="3927624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Il y a une forte corrélation entre le </a:t>
            </a:r>
            <a:r>
              <a:rPr lang="fr-CA" dirty="0" err="1" smtClean="0"/>
              <a:t>nutriscore</a:t>
            </a:r>
            <a:r>
              <a:rPr lang="fr-CA" dirty="0" smtClean="0"/>
              <a:t> et les variables nutritives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Plus le grade </a:t>
            </a:r>
            <a:r>
              <a:rPr lang="fr-CA" dirty="0" err="1" smtClean="0"/>
              <a:t>nutriscore</a:t>
            </a:r>
            <a:r>
              <a:rPr lang="fr-CA" dirty="0" smtClean="0"/>
              <a:t> est élevé (A étant le plus élevé) moins il y a de lipides, glucides, protéines, d’énergie et de sel.</a:t>
            </a:r>
            <a:endParaRPr lang="fr-CA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161" y="1976086"/>
            <a:ext cx="6726055" cy="4881914"/>
          </a:xfrm>
        </p:spPr>
      </p:pic>
      <p:sp>
        <p:nvSpPr>
          <p:cNvPr id="8" name="ZoneTexte 7"/>
          <p:cNvSpPr txBox="1"/>
          <p:nvPr/>
        </p:nvSpPr>
        <p:spPr>
          <a:xfrm>
            <a:off x="680321" y="2344301"/>
            <a:ext cx="214178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CA" dirty="0" smtClean="0"/>
              <a:t>Observation:</a:t>
            </a:r>
            <a:endParaRPr lang="fr-CA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174" y="3451150"/>
            <a:ext cx="14954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052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>
                <a:lumMod val="86000"/>
              </a:srgbClr>
            </a:gs>
            <a:gs pos="89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3.1) </a:t>
            </a:r>
            <a:r>
              <a:rPr lang="fr-CA" dirty="0"/>
              <a:t>Relation entre </a:t>
            </a:r>
            <a:r>
              <a:rPr lang="fr-CA" dirty="0" err="1"/>
              <a:t>nutriscore</a:t>
            </a:r>
            <a:r>
              <a:rPr lang="fr-CA" dirty="0"/>
              <a:t> et variables </a:t>
            </a:r>
            <a:r>
              <a:rPr lang="fr-CA" dirty="0" smtClean="0"/>
              <a:t>nutritives</a:t>
            </a:r>
            <a:endParaRPr lang="fr-CA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0320" y="3473491"/>
            <a:ext cx="3959187" cy="1558777"/>
          </a:xfr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Plus le </a:t>
            </a:r>
            <a:r>
              <a:rPr lang="fr-CA" dirty="0" err="1" smtClean="0"/>
              <a:t>nutriscore</a:t>
            </a:r>
            <a:r>
              <a:rPr lang="fr-CA" dirty="0" smtClean="0"/>
              <a:t> est élevé: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smtClean="0"/>
              <a:t>Moins il y a de saturated-fat_100g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smtClean="0"/>
              <a:t>Moins il y a de sugars_100g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smtClean="0"/>
              <a:t>Moins il y a de fat_100g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smtClean="0"/>
              <a:t>Moins il y a d’energy-kcal_100g</a:t>
            </a:r>
            <a:endParaRPr lang="fr-CA" dirty="0"/>
          </a:p>
        </p:txBody>
      </p:sp>
      <p:sp>
        <p:nvSpPr>
          <p:cNvPr id="8" name="ZoneTexte 7"/>
          <p:cNvSpPr txBox="1"/>
          <p:nvPr/>
        </p:nvSpPr>
        <p:spPr>
          <a:xfrm>
            <a:off x="680320" y="2344301"/>
            <a:ext cx="4069649" cy="923330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Confirmation des observations précédentes grâce au diagramme à moustache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8340" y="2092687"/>
            <a:ext cx="3285000" cy="203831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039" y="2092688"/>
            <a:ext cx="3342267" cy="208639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341" y="4326523"/>
            <a:ext cx="3277876" cy="232372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9039" y="4326522"/>
            <a:ext cx="3342267" cy="232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571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>
                <a:lumMod val="86000"/>
              </a:srgbClr>
            </a:gs>
            <a:gs pos="89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3.1) </a:t>
            </a:r>
            <a:r>
              <a:rPr lang="fr-CA" dirty="0"/>
              <a:t>Relation entre </a:t>
            </a:r>
            <a:r>
              <a:rPr lang="fr-CA" dirty="0" err="1"/>
              <a:t>nutriscore</a:t>
            </a:r>
            <a:r>
              <a:rPr lang="fr-CA" dirty="0"/>
              <a:t> et variables </a:t>
            </a:r>
            <a:r>
              <a:rPr lang="fr-CA" dirty="0" smtClean="0"/>
              <a:t>nutritives</a:t>
            </a:r>
            <a:endParaRPr lang="fr-CA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0321" y="2865938"/>
            <a:ext cx="4290578" cy="1669241"/>
          </a:xfr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Il y a une corrélation importante entre: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smtClean="0"/>
              <a:t>fat_100g et satured-fat_100g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smtClean="0"/>
              <a:t>fat_100g et energy-kcal_100g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smtClean="0"/>
              <a:t>carbohydrates_100g et sugar_100g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smtClean="0"/>
              <a:t>Saturated-fat_100g, fat_100g, energy-kcal_100g, sugar_100g et </a:t>
            </a:r>
            <a:r>
              <a:rPr lang="fr-CA" dirty="0" err="1" smtClean="0"/>
              <a:t>nutriscore_score</a:t>
            </a:r>
            <a:endParaRPr lang="fr-CA" dirty="0"/>
          </a:p>
        </p:txBody>
      </p:sp>
      <p:sp>
        <p:nvSpPr>
          <p:cNvPr id="8" name="ZoneTexte 7"/>
          <p:cNvSpPr txBox="1"/>
          <p:nvPr/>
        </p:nvSpPr>
        <p:spPr>
          <a:xfrm>
            <a:off x="680321" y="2344301"/>
            <a:ext cx="2141782" cy="369332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CA" dirty="0" smtClean="0"/>
              <a:t>Observation:</a:t>
            </a:r>
            <a:endParaRPr lang="fr-CA" dirty="0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852" y="2336800"/>
            <a:ext cx="5766894" cy="4366071"/>
          </a:xfrm>
        </p:spPr>
      </p:pic>
    </p:spTree>
    <p:extLst>
      <p:ext uri="{BB962C8B-B14F-4D97-AF65-F5344CB8AC3E}">
        <p14:creationId xmlns:p14="http://schemas.microsoft.com/office/powerpoint/2010/main" val="10710914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>
                <a:lumMod val="86000"/>
              </a:srgbClr>
            </a:gs>
            <a:gs pos="89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3.2) </a:t>
            </a:r>
            <a:r>
              <a:rPr lang="fr-CA" dirty="0"/>
              <a:t>Relation entre les variables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0321" y="2878212"/>
            <a:ext cx="3940773" cy="2190877"/>
          </a:xfr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F1 (32.2%): fat_100g, saturated-fat_100g, energy-kcal_100g, </a:t>
            </a:r>
            <a:r>
              <a:rPr lang="fr-CA" dirty="0" err="1" smtClean="0"/>
              <a:t>nutriscore_score</a:t>
            </a:r>
            <a:endParaRPr lang="fr-CA" dirty="0" smtClean="0"/>
          </a:p>
          <a:p>
            <a:endParaRPr lang="fr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F2 (23.8%): carbohydrates_100g, sugars_100g, proteins_100g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80321" y="2344301"/>
            <a:ext cx="2141782" cy="369332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CA" dirty="0" smtClean="0"/>
              <a:t>Observation:</a:t>
            </a:r>
            <a:endParaRPr lang="fr-CA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0241" y="2336800"/>
            <a:ext cx="4828868" cy="443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105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CA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PROJET 2 : CONCEVOIR UNE APPLICATION AU SERVICE </a:t>
            </a:r>
            <a:r>
              <a:rPr lang="fr-CA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DE LA </a:t>
            </a:r>
            <a:r>
              <a:rPr lang="fr-CA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SANTÉ PUBLIQUE 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>
          <a:xfrm>
            <a:off x="465527" y="4239316"/>
            <a:ext cx="4472327" cy="693135"/>
          </a:xfrm>
        </p:spPr>
        <p:txBody>
          <a:bodyPr>
            <a:normAutofit/>
          </a:bodyPr>
          <a:lstStyle/>
          <a:p>
            <a:r>
              <a:rPr lang="fr-CA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Plan de Présentation</a:t>
            </a:r>
            <a:endParaRPr lang="fr-CA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15" name="Espace réservé du contenu 14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5704281"/>
              </p:ext>
            </p:extLst>
          </p:nvPr>
        </p:nvGraphicFramePr>
        <p:xfrm>
          <a:off x="465527" y="4756109"/>
          <a:ext cx="10513411" cy="1644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29583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>
                <a:lumMod val="86000"/>
              </a:srgbClr>
            </a:gs>
            <a:gs pos="89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3.3) Combler </a:t>
            </a:r>
            <a:r>
              <a:rPr lang="fr-FR" dirty="0"/>
              <a:t>les valeur manquantes du </a:t>
            </a:r>
            <a:r>
              <a:rPr lang="fr-FR" dirty="0" err="1"/>
              <a:t>nutriscore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540951" y="2818731"/>
            <a:ext cx="3940773" cy="3927624"/>
          </a:xfr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fr-CA" dirty="0" smtClean="0"/>
              <a:t>Filtration des données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dirty="0" smtClean="0"/>
              <a:t>Suppression des lignes comportant des valeurs manquantes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 smtClean="0"/>
              <a:t>Normalisation des données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 smtClean="0"/>
              <a:t>Séparation des données en 2 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dirty="0" smtClean="0"/>
              <a:t>Pour l’apprentissage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dirty="0" smtClean="0"/>
              <a:t>Pour le test (données jamais vu par le modèle)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 smtClean="0"/>
              <a:t>Entraînement du modèle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 smtClean="0"/>
              <a:t>Évaluation du modèle</a:t>
            </a:r>
            <a:endParaRPr lang="fr-CA" dirty="0"/>
          </a:p>
        </p:txBody>
      </p:sp>
      <p:sp>
        <p:nvSpPr>
          <p:cNvPr id="8" name="ZoneTexte 7"/>
          <p:cNvSpPr txBox="1"/>
          <p:nvPr/>
        </p:nvSpPr>
        <p:spPr>
          <a:xfrm>
            <a:off x="7540951" y="2184742"/>
            <a:ext cx="2141782" cy="369332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CA" dirty="0" smtClean="0"/>
              <a:t>Étapes:</a:t>
            </a:r>
            <a:endParaRPr lang="fr-CA" dirty="0"/>
          </a:p>
        </p:txBody>
      </p:sp>
      <p:pic>
        <p:nvPicPr>
          <p:cNvPr id="5122" name="Picture 2" descr="Machine Learning - B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9948"/>
            <a:ext cx="7487034" cy="488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3632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>
                <a:lumMod val="86000"/>
              </a:srgbClr>
            </a:gs>
            <a:gs pos="89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3.3) Combler </a:t>
            </a:r>
            <a:r>
              <a:rPr lang="fr-FR" dirty="0"/>
              <a:t>les valeur manquantes du </a:t>
            </a:r>
            <a:r>
              <a:rPr lang="fr-FR" dirty="0" err="1"/>
              <a:t>nutriscore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692" y="2701255"/>
            <a:ext cx="3344617" cy="4112606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0321" y="2751245"/>
            <a:ext cx="1964687" cy="1947178"/>
          </a:xfr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 smtClean="0"/>
              <a:t>Coefficient de corrélation: 93,2%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 smtClean="0"/>
              <a:t>Erreur absolue moyenne = 1,27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 smtClean="0"/>
              <a:t>95% des erreurs absolue sont inférieurs à 5,0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80321" y="1999108"/>
            <a:ext cx="1964687" cy="646331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CA" u="sng" dirty="0" smtClean="0"/>
              <a:t>Présentation des résultats:</a:t>
            </a:r>
            <a:endParaRPr lang="fr-CA" u="sng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310" y="2701254"/>
            <a:ext cx="2433364" cy="411874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2673" y="2701254"/>
            <a:ext cx="3505200" cy="411874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864692" y="2000633"/>
            <a:ext cx="334461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A" sz="1400" i="1" dirty="0" smtClean="0"/>
              <a:t>Graphique des valeurs réelles en fonction des valeurs prédites par modèle</a:t>
            </a:r>
            <a:endParaRPr lang="fr-CA" sz="1400" i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6209309" y="2000633"/>
            <a:ext cx="243336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A" sz="1600" i="1" dirty="0" smtClean="0"/>
              <a:t>Tableau des 10 premières prédictions</a:t>
            </a:r>
            <a:endParaRPr lang="fr-CA" sz="1600" i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8642672" y="1999108"/>
            <a:ext cx="334461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A" sz="1600" i="1" dirty="0" smtClean="0"/>
              <a:t>Tableau résumé des prédictions</a:t>
            </a:r>
          </a:p>
          <a:p>
            <a:endParaRPr lang="fr-CA" sz="1600" dirty="0"/>
          </a:p>
        </p:txBody>
      </p:sp>
    </p:spTree>
    <p:extLst>
      <p:ext uri="{BB962C8B-B14F-4D97-AF65-F5344CB8AC3E}">
        <p14:creationId xmlns:p14="http://schemas.microsoft.com/office/powerpoint/2010/main" val="4087098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3.3) Combler les valeur manquantes du </a:t>
            </a:r>
            <a:r>
              <a:rPr lang="fr-FR" dirty="0" err="1"/>
              <a:t>nutriscore</a:t>
            </a:r>
            <a:endParaRPr lang="fr-CA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3616" y="2336872"/>
            <a:ext cx="5799634" cy="397187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932" y="4389062"/>
            <a:ext cx="2160000" cy="191968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456" y="2344176"/>
            <a:ext cx="2160000" cy="197863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950470" y="2006108"/>
            <a:ext cx="3308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i="1" dirty="0" smtClean="0"/>
              <a:t>Distribution du grade </a:t>
            </a:r>
            <a:r>
              <a:rPr lang="fr-CA" sz="1600" i="1" dirty="0" err="1" smtClean="0"/>
              <a:t>nutriscore</a:t>
            </a:r>
            <a:r>
              <a:rPr lang="fr-CA" sz="1600" i="1" dirty="0" smtClean="0"/>
              <a:t> dans l’échantillon.</a:t>
            </a:r>
          </a:p>
        </p:txBody>
      </p:sp>
      <p:sp>
        <p:nvSpPr>
          <p:cNvPr id="9" name="Flèche droite 8"/>
          <p:cNvSpPr/>
          <p:nvPr/>
        </p:nvSpPr>
        <p:spPr>
          <a:xfrm>
            <a:off x="2595108" y="3031184"/>
            <a:ext cx="1128546" cy="509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Avant</a:t>
            </a:r>
            <a:endParaRPr lang="fr-CA" dirty="0"/>
          </a:p>
        </p:txBody>
      </p:sp>
      <p:sp>
        <p:nvSpPr>
          <p:cNvPr id="10" name="Flèche droite 9"/>
          <p:cNvSpPr/>
          <p:nvPr/>
        </p:nvSpPr>
        <p:spPr>
          <a:xfrm rot="5400000">
            <a:off x="1880297" y="3510127"/>
            <a:ext cx="1116000" cy="509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Après</a:t>
            </a:r>
            <a:endParaRPr lang="fr-CA" dirty="0"/>
          </a:p>
        </p:txBody>
      </p:sp>
      <p:sp>
        <p:nvSpPr>
          <p:cNvPr id="11" name="ZoneTexte 10"/>
          <p:cNvSpPr txBox="1"/>
          <p:nvPr/>
        </p:nvSpPr>
        <p:spPr>
          <a:xfrm>
            <a:off x="3718970" y="4891117"/>
            <a:ext cx="25897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i="1" dirty="0" smtClean="0"/>
              <a:t>Tableau final des valeurs manquantes. </a:t>
            </a:r>
          </a:p>
          <a:p>
            <a:r>
              <a:rPr lang="fr-CA" sz="1600" i="1" dirty="0" smtClean="0"/>
              <a:t>Toutes les valeurs du </a:t>
            </a:r>
            <a:r>
              <a:rPr lang="fr-CA" sz="1600" i="1" dirty="0" err="1" smtClean="0"/>
              <a:t>nutriscore</a:t>
            </a:r>
            <a:r>
              <a:rPr lang="fr-CA" sz="1600" i="1" dirty="0" smtClean="0"/>
              <a:t> sont complétées.</a:t>
            </a:r>
            <a:endParaRPr lang="fr-CA" sz="1600" i="1" dirty="0"/>
          </a:p>
        </p:txBody>
      </p:sp>
      <p:sp>
        <p:nvSpPr>
          <p:cNvPr id="14" name="Espace réservé du texte 3"/>
          <p:cNvSpPr txBox="1">
            <a:spLocks/>
          </p:cNvSpPr>
          <p:nvPr/>
        </p:nvSpPr>
        <p:spPr>
          <a:xfrm>
            <a:off x="114856" y="2590883"/>
            <a:ext cx="1945957" cy="1681264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1400" u="sng" dirty="0" smtClean="0"/>
              <a:t>Score en grade: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 smtClean="0"/>
              <a:t>A : -15 à -2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 smtClean="0"/>
              <a:t>B: -1 à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 smtClean="0"/>
              <a:t>C: 4 à 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 smtClean="0"/>
              <a:t>D: 12 à 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 smtClean="0"/>
              <a:t>E: 17 à 40</a:t>
            </a:r>
          </a:p>
        </p:txBody>
      </p:sp>
    </p:spTree>
    <p:extLst>
      <p:ext uri="{BB962C8B-B14F-4D97-AF65-F5344CB8AC3E}">
        <p14:creationId xmlns:p14="http://schemas.microsoft.com/office/powerpoint/2010/main" val="23539770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4) Exemple d’application :</a:t>
            </a:r>
            <a:br>
              <a:rPr lang="fr-CA" dirty="0" smtClean="0"/>
            </a:br>
            <a:r>
              <a:rPr lang="fr-CA" dirty="0"/>
              <a:t>	</a:t>
            </a:r>
            <a:r>
              <a:rPr lang="fr-CA" dirty="0" smtClean="0"/>
              <a:t>Le régime cétogène</a:t>
            </a:r>
            <a:endParaRPr lang="fr-CA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2365" y="2336872"/>
            <a:ext cx="2280760" cy="3953464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08655" y="2336872"/>
            <a:ext cx="4261745" cy="3599317"/>
          </a:xfrm>
        </p:spPr>
        <p:txBody>
          <a:bodyPr>
            <a:normAutofit/>
          </a:bodyPr>
          <a:lstStyle/>
          <a:p>
            <a:r>
              <a:rPr lang="fr-FR" dirty="0" smtClean="0"/>
              <a:t>Répartition </a:t>
            </a:r>
            <a:r>
              <a:rPr lang="fr-FR" dirty="0"/>
              <a:t>de la valeur nutritionnelle par produit </a:t>
            </a:r>
          </a:p>
          <a:p>
            <a:r>
              <a:rPr lang="fr-FR" dirty="0"/>
              <a:t>        - 90% de lipides (fat_100g)</a:t>
            </a:r>
          </a:p>
          <a:p>
            <a:r>
              <a:rPr lang="fr-FR" dirty="0"/>
              <a:t>        - 8% protéines (proteins_100g)</a:t>
            </a:r>
          </a:p>
          <a:p>
            <a:r>
              <a:rPr lang="fr-FR" dirty="0"/>
              <a:t>        - 2% glucides (carbohydrates_100g)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Indice </a:t>
            </a:r>
            <a:r>
              <a:rPr lang="fr-FR" dirty="0"/>
              <a:t>vert : Le produit contient </a:t>
            </a:r>
            <a:r>
              <a:rPr lang="fr-FR" dirty="0" smtClean="0"/>
              <a:t>moins de </a:t>
            </a:r>
            <a:r>
              <a:rPr lang="fr-FR" dirty="0"/>
              <a:t>2% de </a:t>
            </a:r>
            <a:r>
              <a:rPr lang="fr-FR" dirty="0" smtClean="0"/>
              <a:t>glucide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Indice </a:t>
            </a:r>
            <a:r>
              <a:rPr lang="fr-FR" dirty="0"/>
              <a:t>orange :  Le produit contient mois de 10% de glucide et moins de 20% de protéines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Indice </a:t>
            </a:r>
            <a:r>
              <a:rPr lang="fr-FR" dirty="0"/>
              <a:t>rouge : Tous les produits restant</a:t>
            </a:r>
            <a:endParaRPr lang="fr-CA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186" y="2336872"/>
            <a:ext cx="2398349" cy="447510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018" y="2336872"/>
            <a:ext cx="2581275" cy="440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434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9567" y="2806104"/>
            <a:ext cx="4793898" cy="414701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800" dirty="0" smtClean="0">
                <a:solidFill>
                  <a:schemeClr val="bg1">
                    <a:lumMod val="95000"/>
                  </a:schemeClr>
                </a:solidFill>
              </a:rPr>
              <a:t>TRAVAIL SUR LES DONNÉES: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1600" dirty="0" smtClean="0">
                <a:solidFill>
                  <a:schemeClr val="bg1">
                    <a:lumMod val="95000"/>
                  </a:schemeClr>
                </a:solidFill>
              </a:rPr>
              <a:t>Récupération des données </a:t>
            </a:r>
            <a:r>
              <a:rPr lang="fr-CA" sz="1600" dirty="0" err="1" smtClean="0">
                <a:solidFill>
                  <a:schemeClr val="bg1">
                    <a:lumMod val="95000"/>
                  </a:schemeClr>
                </a:solidFill>
              </a:rPr>
              <a:t>OpenFoodFact</a:t>
            </a:r>
            <a:endParaRPr lang="fr-CA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1600" dirty="0" smtClean="0">
                <a:solidFill>
                  <a:schemeClr val="bg1">
                    <a:lumMod val="95000"/>
                  </a:schemeClr>
                </a:solidFill>
              </a:rPr>
              <a:t>Filtration (variables pertinentes)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1600" dirty="0" smtClean="0">
                <a:solidFill>
                  <a:schemeClr val="bg1">
                    <a:lumMod val="95000"/>
                  </a:schemeClr>
                </a:solidFill>
              </a:rPr>
              <a:t>Suppression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CA" dirty="0" smtClean="0">
                <a:solidFill>
                  <a:schemeClr val="bg1">
                    <a:lumMod val="95000"/>
                  </a:schemeClr>
                </a:solidFill>
              </a:rPr>
              <a:t>Doublons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CA" dirty="0" smtClean="0">
                <a:solidFill>
                  <a:schemeClr val="bg1">
                    <a:lumMod val="95000"/>
                  </a:schemeClr>
                </a:solidFill>
              </a:rPr>
              <a:t>Valeurs aberrantes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1600" dirty="0" smtClean="0">
                <a:solidFill>
                  <a:schemeClr val="bg1">
                    <a:lumMod val="95000"/>
                  </a:schemeClr>
                </a:solidFill>
              </a:rPr>
              <a:t>Imputation: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CA" dirty="0" smtClean="0">
                <a:solidFill>
                  <a:schemeClr val="bg1">
                    <a:lumMod val="95000"/>
                  </a:schemeClr>
                </a:solidFill>
              </a:rPr>
              <a:t>0 au valeur manquante pour les valeurs nutritives des produits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CA" dirty="0" err="1" smtClean="0">
                <a:solidFill>
                  <a:schemeClr val="bg1">
                    <a:lumMod val="95000"/>
                  </a:schemeClr>
                </a:solidFill>
              </a:rPr>
              <a:t>Nutriscore</a:t>
            </a:r>
            <a:r>
              <a:rPr lang="fr-CA" dirty="0" smtClean="0">
                <a:solidFill>
                  <a:schemeClr val="bg1">
                    <a:lumMod val="95000"/>
                  </a:schemeClr>
                </a:solidFill>
              </a:rPr>
              <a:t> grâce à un modèle de régression 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800" dirty="0" smtClean="0">
                <a:solidFill>
                  <a:schemeClr val="bg1">
                    <a:lumMod val="95000"/>
                  </a:schemeClr>
                </a:solidFill>
              </a:rPr>
              <a:t>Travail sur application: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1600" dirty="0" smtClean="0">
                <a:solidFill>
                  <a:schemeClr val="bg1">
                    <a:lumMod val="95000"/>
                  </a:schemeClr>
                </a:solidFill>
              </a:rPr>
              <a:t>Algorithme classification des produits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 smtClean="0">
                <a:solidFill>
                  <a:schemeClr val="bg1">
                    <a:lumMod val="95000"/>
                  </a:schemeClr>
                </a:solidFill>
              </a:rPr>
              <a:t>37% des français suivent un régime</a:t>
            </a:r>
          </a:p>
        </p:txBody>
      </p:sp>
    </p:spTree>
    <p:extLst>
      <p:ext uri="{BB962C8B-B14F-4D97-AF65-F5344CB8AC3E}">
        <p14:creationId xmlns:p14="http://schemas.microsoft.com/office/powerpoint/2010/main" val="12984392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69632" y="2730925"/>
            <a:ext cx="342696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 smtClean="0">
                <a:solidFill>
                  <a:schemeClr val="bg1">
                    <a:lumMod val="95000"/>
                  </a:schemeClr>
                </a:solidFill>
              </a:rPr>
              <a:t>Développement futur:</a:t>
            </a:r>
          </a:p>
          <a:p>
            <a:endParaRPr lang="fr-CA" dirty="0"/>
          </a:p>
        </p:txBody>
      </p:sp>
      <p:sp>
        <p:nvSpPr>
          <p:cNvPr id="5" name="ZoneTexte 4"/>
          <p:cNvSpPr txBox="1"/>
          <p:nvPr/>
        </p:nvSpPr>
        <p:spPr>
          <a:xfrm>
            <a:off x="969632" y="3495531"/>
            <a:ext cx="5756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 smtClean="0">
                <a:solidFill>
                  <a:schemeClr val="bg1">
                    <a:lumMod val="95000"/>
                  </a:schemeClr>
                </a:solidFill>
              </a:rPr>
              <a:t>Développer un modèle de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 smtClean="0">
                <a:solidFill>
                  <a:schemeClr val="bg1">
                    <a:lumMod val="95000"/>
                  </a:schemeClr>
                </a:solidFill>
              </a:rPr>
              <a:t>Ajouter d’autres régimes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 smtClean="0">
                <a:solidFill>
                  <a:schemeClr val="bg1">
                    <a:lumMod val="95000"/>
                  </a:schemeClr>
                </a:solidFill>
              </a:rPr>
              <a:t>Ajouter la partie scan du </a:t>
            </a:r>
            <a:r>
              <a:rPr lang="fr-CA" sz="2400" dirty="0" err="1" smtClean="0">
                <a:solidFill>
                  <a:schemeClr val="bg1">
                    <a:lumMod val="95000"/>
                  </a:schemeClr>
                </a:solidFill>
              </a:rPr>
              <a:t>code-barre</a:t>
            </a:r>
            <a:endParaRPr lang="fr-CA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 smtClean="0">
                <a:solidFill>
                  <a:schemeClr val="bg1">
                    <a:lumMod val="95000"/>
                  </a:schemeClr>
                </a:solidFill>
              </a:rPr>
              <a:t>Partenariat avec expert de la nutrition</a:t>
            </a:r>
            <a:endParaRPr lang="fr-CA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9778" y="5888505"/>
            <a:ext cx="92792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MERCI DE VOTRE ATTENTION </a:t>
            </a:r>
            <a:r>
              <a:rPr lang="fr-FR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endParaRPr lang="fr-FR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87687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96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1) </a:t>
            </a:r>
            <a:r>
              <a:rPr lang="fr-CA" smtClean="0"/>
              <a:t>Idée d’application</a:t>
            </a:r>
            <a:endParaRPr lang="fr-CA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>
          <a:xfrm>
            <a:off x="676384" y="4246743"/>
            <a:ext cx="3049705" cy="804992"/>
          </a:xfrm>
        </p:spPr>
        <p:txBody>
          <a:bodyPr>
            <a:normAutofit/>
          </a:bodyPr>
          <a:lstStyle/>
          <a:p>
            <a:r>
              <a:rPr lang="fr-CA" smtClean="0"/>
              <a:t>L’objectif </a:t>
            </a:r>
            <a:r>
              <a:rPr lang="fr-CA" dirty="0" smtClean="0"/>
              <a:t>?</a:t>
            </a:r>
            <a:endParaRPr lang="fr-CA" dirty="0"/>
          </a:p>
        </p:txBody>
      </p:sp>
      <p:pic>
        <p:nvPicPr>
          <p:cNvPr id="21" name="Espace réservé pour une image  20"/>
          <p:cNvPicPr>
            <a:picLocks noGrp="1" noChangeAspect="1"/>
          </p:cNvPicPr>
          <p:nvPr>
            <p:ph type="pic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1" t="6755" r="-631" b="6755"/>
          <a:stretch/>
        </p:blipFill>
        <p:spPr>
          <a:xfrm>
            <a:off x="676384" y="2514843"/>
            <a:ext cx="3025692" cy="1960630"/>
          </a:xfrm>
        </p:spPr>
      </p:pic>
      <p:sp>
        <p:nvSpPr>
          <p:cNvPr id="16" name="Espace réservé du texte 15"/>
          <p:cNvSpPr>
            <a:spLocks noGrp="1"/>
          </p:cNvSpPr>
          <p:nvPr>
            <p:ph type="body" sz="half" idx="18"/>
          </p:nvPr>
        </p:nvSpPr>
        <p:spPr>
          <a:xfrm>
            <a:off x="676384" y="5051735"/>
            <a:ext cx="3049705" cy="1062422"/>
          </a:xfrm>
        </p:spPr>
        <p:txBody>
          <a:bodyPr/>
          <a:lstStyle/>
          <a:p>
            <a:r>
              <a:rPr lang="fr-CA" dirty="0" smtClean="0"/>
              <a:t>- Aider les consommateurs à suivre un régime </a:t>
            </a:r>
            <a:r>
              <a:rPr lang="fr-CA" dirty="0" err="1" smtClean="0"/>
              <a:t>pariculier</a:t>
            </a:r>
            <a:endParaRPr lang="fr-CA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3"/>
          </p:nvPr>
        </p:nvSpPr>
        <p:spPr>
          <a:xfrm>
            <a:off x="3941537" y="4475473"/>
            <a:ext cx="3063240" cy="576262"/>
          </a:xfrm>
        </p:spPr>
        <p:txBody>
          <a:bodyPr/>
          <a:lstStyle/>
          <a:p>
            <a:r>
              <a:rPr lang="fr-CA" dirty="0" smtClean="0"/>
              <a:t>Pour qui ?</a:t>
            </a:r>
            <a:endParaRPr lang="fr-CA" dirty="0"/>
          </a:p>
        </p:txBody>
      </p:sp>
      <p:pic>
        <p:nvPicPr>
          <p:cNvPr id="22" name="Espace réservé pour une image  21"/>
          <p:cNvPicPr>
            <a:picLocks noGrp="1" noChangeAspect="1"/>
          </p:cNvPicPr>
          <p:nvPr>
            <p:ph type="pic" idx="2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2" b="10802"/>
          <a:stretch/>
        </p:blipFill>
        <p:spPr>
          <a:xfrm>
            <a:off x="3941536" y="2514842"/>
            <a:ext cx="3063240" cy="1960629"/>
          </a:xfrm>
        </p:spPr>
      </p:pic>
      <p:sp>
        <p:nvSpPr>
          <p:cNvPr id="17" name="Espace réservé du texte 16"/>
          <p:cNvSpPr>
            <a:spLocks noGrp="1"/>
          </p:cNvSpPr>
          <p:nvPr>
            <p:ph type="body" sz="half" idx="19"/>
          </p:nvPr>
        </p:nvSpPr>
        <p:spPr>
          <a:xfrm>
            <a:off x="3940183" y="5051734"/>
            <a:ext cx="3067297" cy="1588406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fr-CA" dirty="0" smtClean="0"/>
              <a:t>L’application vise toutes les personnes qui souhaitent suivre un régime</a:t>
            </a:r>
          </a:p>
          <a:p>
            <a:pPr marL="285750" indent="-285750">
              <a:buFontTx/>
              <a:buChar char="-"/>
            </a:pPr>
            <a:r>
              <a:rPr lang="fr-CA" dirty="0" smtClean="0"/>
              <a:t>37% des français suivent un régime</a:t>
            </a:r>
            <a:endParaRPr lang="fr-CA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>
          <a:xfrm>
            <a:off x="7226744" y="4475473"/>
            <a:ext cx="3063505" cy="576262"/>
          </a:xfrm>
        </p:spPr>
        <p:txBody>
          <a:bodyPr/>
          <a:lstStyle/>
          <a:p>
            <a:r>
              <a:rPr lang="fr-CA" dirty="0" smtClean="0"/>
              <a:t>Comment ?</a:t>
            </a:r>
            <a:endParaRPr lang="fr-CA" dirty="0"/>
          </a:p>
        </p:txBody>
      </p:sp>
      <p:pic>
        <p:nvPicPr>
          <p:cNvPr id="23" name="Espace réservé pour une image  22"/>
          <p:cNvPicPr>
            <a:picLocks noGrp="1" noChangeAspect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94" b="12694"/>
          <a:stretch>
            <a:fillRect/>
          </a:stretch>
        </p:blipFill>
        <p:spPr>
          <a:xfrm>
            <a:off x="7226743" y="2514843"/>
            <a:ext cx="3063505" cy="1960628"/>
          </a:xfrm>
        </p:spPr>
      </p:pic>
      <p:sp>
        <p:nvSpPr>
          <p:cNvPr id="18" name="Espace réservé du texte 17"/>
          <p:cNvSpPr>
            <a:spLocks noGrp="1"/>
          </p:cNvSpPr>
          <p:nvPr>
            <p:ph type="body" sz="half" idx="20"/>
          </p:nvPr>
        </p:nvSpPr>
        <p:spPr>
          <a:xfrm>
            <a:off x="7226619" y="5051732"/>
            <a:ext cx="3067563" cy="1062422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Tx/>
              <a:buChar char="-"/>
            </a:pPr>
            <a:r>
              <a:rPr lang="fr-CA" dirty="0" smtClean="0"/>
              <a:t>Chaque régime suit des règles bien précise et peut être sujet à un algorithme prédéterminé.</a:t>
            </a:r>
          </a:p>
          <a:p>
            <a:pPr marL="285750" indent="-285750">
              <a:buFontTx/>
              <a:buChar char="-"/>
            </a:pPr>
            <a:r>
              <a:rPr lang="fr-CA" dirty="0" smtClean="0"/>
              <a:t>Chaque utilisateur peut sélectionner un régime particulier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83703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1) </a:t>
            </a:r>
            <a:r>
              <a:rPr lang="fr-CA" smtClean="0"/>
              <a:t>Idée d’application 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dirty="0"/>
              <a:t>	</a:t>
            </a:r>
            <a:r>
              <a:rPr lang="fr-CA" sz="2800" dirty="0" smtClean="0"/>
              <a:t>Exemple de Régime</a:t>
            </a:r>
            <a:endParaRPr lang="fr-CA" sz="2800" dirty="0"/>
          </a:p>
        </p:txBody>
      </p:sp>
      <p:graphicFrame>
        <p:nvGraphicFramePr>
          <p:cNvPr id="23" name="Espace réservé du contenu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842698"/>
              </p:ext>
            </p:extLst>
          </p:nvPr>
        </p:nvGraphicFramePr>
        <p:xfrm>
          <a:off x="680320" y="2199769"/>
          <a:ext cx="10746610" cy="42194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0093"/>
                <a:gridCol w="1825833"/>
                <a:gridCol w="1836446"/>
                <a:gridCol w="1836446"/>
                <a:gridCol w="1836446"/>
                <a:gridCol w="2011346"/>
              </a:tblGrid>
              <a:tr h="320731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Régimes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3" marR="3323" marT="332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Paléo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3" marR="3323" marT="332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Cétogène 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3" marR="3323" marT="332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Sans Gluten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3" marR="3323" marT="332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Okinawa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3" marR="3323" marT="332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 err="1">
                          <a:effectLst/>
                        </a:rPr>
                        <a:t>Eco-responsable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3" marR="3323" marT="3323" marB="0" anchor="ctr">
                    <a:solidFill>
                      <a:srgbClr val="00B0F0"/>
                    </a:solidFill>
                  </a:tcPr>
                </a:tc>
              </a:tr>
              <a:tr h="458858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Brève description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3" marR="3323" marT="3323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Aucun </a:t>
                      </a:r>
                      <a:r>
                        <a:rPr lang="fr-FR" sz="8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aliment </a:t>
                      </a:r>
                      <a:r>
                        <a:rPr lang="fr-FR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transformé ou très peu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23" marR="3323" marT="3323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Limite les Glucides et les protéines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23" marR="3323" marT="3323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Gluten interdit </a:t>
                      </a:r>
                      <a:r>
                        <a:rPr lang="fr-CA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dans </a:t>
                      </a:r>
                      <a:r>
                        <a:rPr lang="fr-CA" sz="8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l'alimentation</a:t>
                      </a:r>
                      <a:endParaRPr lang="fr-CA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23" marR="3323" marT="3323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Aliments faibles en densité énergétique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23" marR="3323" marT="3323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Aliments locaux ou faible empreinte carbone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23" marR="3323" marT="3323" marB="0" anchor="ctr">
                    <a:solidFill>
                      <a:srgbClr val="FFC000"/>
                    </a:solidFill>
                  </a:tcPr>
                </a:tc>
              </a:tr>
              <a:tr h="3206926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Définition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3" marR="3323" marT="332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 </a:t>
                      </a:r>
                      <a:r>
                        <a:rPr lang="fr-F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régime </a:t>
                      </a:r>
                      <a:r>
                        <a:rPr lang="fr-FR" sz="9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paléo, </a:t>
                      </a:r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 régime </a:t>
                      </a:r>
                      <a:r>
                        <a:rPr lang="fr-F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alimentaire </a:t>
                      </a:r>
                      <a:r>
                        <a:rPr lang="fr-FR" sz="9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paléolithique, s’inspire </a:t>
                      </a:r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notre profil génétique. Il consiste à reprendre une alimentation ancestrale : celle des chasseurs-cueilleurs. Bénéfique pour la perte de poids et </a:t>
                      </a:r>
                      <a:r>
                        <a:rPr lang="fr-F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</a:t>
                      </a:r>
                      <a:r>
                        <a:rPr lang="fr-FR" sz="9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forme, </a:t>
                      </a:r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 agit sur notre satiété avec </a:t>
                      </a:r>
                      <a:r>
                        <a:rPr lang="fr-F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beaucoup </a:t>
                      </a:r>
                      <a:r>
                        <a:rPr lang="fr-FR" sz="9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d’efficacité</a:t>
                      </a:r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r-F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Mieux </a:t>
                      </a:r>
                      <a:r>
                        <a:rPr lang="fr-FR" sz="9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encore, </a:t>
                      </a:r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 présente de réels intérêts pour </a:t>
                      </a:r>
                      <a:r>
                        <a:rPr lang="fr-F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</a:t>
                      </a:r>
                      <a:r>
                        <a:rPr lang="fr-FR" sz="9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santé, </a:t>
                      </a:r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avec une diminution du </a:t>
                      </a:r>
                      <a:r>
                        <a:rPr lang="fr-F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risque </a:t>
                      </a:r>
                      <a:r>
                        <a:rPr lang="fr-FR" sz="9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d’apparition </a:t>
                      </a:r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troubles cardiovasculaires ou de cancers. Ce régime alimentaire recommande la consommation de viandes maigres </a:t>
                      </a:r>
                      <a:r>
                        <a:rPr lang="fr-F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FR" sz="9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volaille, </a:t>
                      </a:r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dinde et veau) et de poisson. Les fruits (riches en antioxydants et pauvres en sucre) et les légumes tiennent une grande place dans ce régime. Une assiette paléo compte 50 % de légumes.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23" marR="3323" marT="33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 régime cétogène (</a:t>
                      </a:r>
                      <a:r>
                        <a:rPr lang="fr-FR" sz="9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Ketogenic</a:t>
                      </a:r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9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Diet</a:t>
                      </a:r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repose sur une consommation limitée en glucides et </a:t>
                      </a:r>
                      <a:r>
                        <a:rPr lang="fr-F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 </a:t>
                      </a:r>
                      <a:r>
                        <a:rPr lang="fr-FR" sz="9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protéines, </a:t>
                      </a:r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 très riche en bons lipides. </a:t>
                      </a:r>
                      <a:r>
                        <a:rPr lang="fr-F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 </a:t>
                      </a:r>
                      <a:r>
                        <a:rPr lang="fr-FR" sz="9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régime, </a:t>
                      </a:r>
                      <a:r>
                        <a:rPr lang="fr-F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très </a:t>
                      </a:r>
                      <a:r>
                        <a:rPr lang="fr-FR" sz="9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restrictif, </a:t>
                      </a:r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suit généralement avec un accompagnement médical ou nutritionnel. Il permet de favoriser la perte de poids </a:t>
                      </a:r>
                      <a:r>
                        <a:rPr lang="fr-F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 </a:t>
                      </a:r>
                      <a:r>
                        <a:rPr lang="fr-FR" sz="9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d’agir </a:t>
                      </a:r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positivement sur </a:t>
                      </a:r>
                      <a:r>
                        <a:rPr lang="fr-F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</a:t>
                      </a:r>
                      <a:r>
                        <a:rPr lang="fr-FR" sz="9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santé, </a:t>
                      </a:r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notamment en cas de cancer ou de troubles cognitifs (en prévention ou en soins). Dans le cadre de </a:t>
                      </a:r>
                      <a:r>
                        <a:rPr lang="fr-F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 </a:t>
                      </a:r>
                      <a:r>
                        <a:rPr lang="fr-FR" sz="9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régime, </a:t>
                      </a:r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 effets du jeûne </a:t>
                      </a:r>
                      <a:r>
                        <a:rPr lang="fr-F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sont </a:t>
                      </a:r>
                      <a:r>
                        <a:rPr lang="fr-FR" sz="9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reproduits, </a:t>
                      </a:r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 le taux de glucose dans le sang diminue fortement. On </a:t>
                      </a:r>
                      <a:r>
                        <a:rPr lang="fr-F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estime </a:t>
                      </a:r>
                      <a:r>
                        <a:rPr lang="fr-FR" sz="9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qu’il </a:t>
                      </a:r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implique de consommer 90 % </a:t>
                      </a:r>
                      <a:r>
                        <a:rPr lang="fr-F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</a:t>
                      </a:r>
                      <a:r>
                        <a:rPr lang="fr-FR" sz="9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lipides, </a:t>
                      </a:r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8 % de protéines et seulement 2 % de glucides.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23" marR="3323" marT="33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 régime sans gluten </a:t>
                      </a:r>
                      <a:r>
                        <a:rPr lang="fr-F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implique </a:t>
                      </a:r>
                      <a:r>
                        <a:rPr lang="fr-FR" sz="9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d’éviter </a:t>
                      </a:r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toute consommation de produits contenant du gluten. </a:t>
                      </a:r>
                      <a:r>
                        <a:rPr lang="fr-F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 </a:t>
                      </a:r>
                      <a:r>
                        <a:rPr lang="fr-FR" sz="9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s’agit d’un </a:t>
                      </a:r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mélange de produits </a:t>
                      </a:r>
                      <a:r>
                        <a:rPr lang="fr-F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FR" sz="9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glutamine, </a:t>
                      </a:r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gliadine) présent dans certaines générales </a:t>
                      </a:r>
                      <a:r>
                        <a:rPr lang="fr-F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à </a:t>
                      </a:r>
                      <a:r>
                        <a:rPr lang="fr-FR" sz="9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l’image </a:t>
                      </a:r>
                      <a:r>
                        <a:rPr lang="fr-F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 </a:t>
                      </a:r>
                      <a:r>
                        <a:rPr lang="fr-FR" sz="9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blé, </a:t>
                      </a:r>
                      <a:r>
                        <a:rPr lang="fr-F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</a:t>
                      </a:r>
                      <a:r>
                        <a:rPr lang="fr-FR" sz="9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l’épeautre, </a:t>
                      </a:r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 seigle et </a:t>
                      </a:r>
                      <a:r>
                        <a:rPr lang="fr-F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</a:t>
                      </a:r>
                      <a:r>
                        <a:rPr lang="fr-FR" sz="9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l’orge</a:t>
                      </a:r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Les produits industriels sont également très nombreux à contenir </a:t>
                      </a:r>
                      <a:r>
                        <a:rPr lang="fr-F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 </a:t>
                      </a:r>
                      <a:r>
                        <a:rPr lang="fr-FR" sz="9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gluten, </a:t>
                      </a:r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qui est utilisé comme liant. Certaines personnes </a:t>
                      </a:r>
                      <a:r>
                        <a:rPr lang="fr-F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sont </a:t>
                      </a:r>
                      <a:r>
                        <a:rPr lang="fr-FR" sz="9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sensibles, intolérantes, </a:t>
                      </a:r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voire allergiques au gluten. </a:t>
                      </a:r>
                      <a:r>
                        <a:rPr lang="fr-F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 </a:t>
                      </a:r>
                      <a:r>
                        <a:rPr lang="fr-FR" sz="9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conséquent, </a:t>
                      </a:r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elles doivent le supprimer de leur alimentation</a:t>
                      </a:r>
                      <a:r>
                        <a:rPr lang="fr-F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r-FR" sz="9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Globalement, </a:t>
                      </a:r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 régime sans gluten semble être bénéfique </a:t>
                      </a:r>
                      <a:r>
                        <a:rPr lang="fr-F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pour </a:t>
                      </a:r>
                      <a:r>
                        <a:rPr lang="fr-FR" sz="9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tous, </a:t>
                      </a:r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notamment en ce qui concerne le bien-être intestinal. Sans </a:t>
                      </a:r>
                      <a:r>
                        <a:rPr lang="fr-F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 </a:t>
                      </a:r>
                      <a:r>
                        <a:rPr lang="fr-FR" sz="9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savoir, </a:t>
                      </a:r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beaucoup de personnes présentent une intolérance à cette substance et il leur est bénéfique </a:t>
                      </a:r>
                      <a:r>
                        <a:rPr lang="fr-F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</a:t>
                      </a:r>
                      <a:r>
                        <a:rPr lang="fr-FR" sz="9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l’éviter</a:t>
                      </a:r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23" marR="3323" marT="33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 régime Okinawa est basé </a:t>
                      </a:r>
                      <a:r>
                        <a:rPr lang="fr-F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 </a:t>
                      </a:r>
                      <a:r>
                        <a:rPr lang="fr-FR" sz="9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l’alimentation </a:t>
                      </a:r>
                      <a:r>
                        <a:rPr lang="fr-F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 </a:t>
                      </a:r>
                      <a:r>
                        <a:rPr lang="fr-FR" sz="9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Okinawaïens, </a:t>
                      </a:r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qui sont les </a:t>
                      </a:r>
                      <a:r>
                        <a:rPr lang="fr-F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habitants </a:t>
                      </a:r>
                      <a:r>
                        <a:rPr lang="fr-FR" sz="9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d’une </a:t>
                      </a:r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île japonaise appelée Okinawa. Cette île est connue pour être le lieu où se concentrent le plus de centenaires au monde ! </a:t>
                      </a:r>
                      <a:r>
                        <a:rPr lang="fr-F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 </a:t>
                      </a:r>
                      <a:r>
                        <a:rPr lang="fr-FR" sz="9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s’appuie </a:t>
                      </a:r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 la restriction </a:t>
                      </a:r>
                      <a:r>
                        <a:rPr lang="fr-F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calorique </a:t>
                      </a:r>
                      <a:r>
                        <a:rPr lang="fr-FR" sz="9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qu’implique </a:t>
                      </a:r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 </a:t>
                      </a:r>
                      <a:r>
                        <a:rPr lang="fr-F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fait </a:t>
                      </a:r>
                      <a:r>
                        <a:rPr lang="fr-FR" sz="9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d’arrêter </a:t>
                      </a:r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manger avant de parvenir à satiété (4). Ce régime consiste aussi à élaborer ses repas sur la base de la densité énergétique des aliments (DE). Il faut alors privilégier les aliments à densité énergétique faible et limiter ou éviter ceux dont le DE est élevé</a:t>
                      </a:r>
                      <a:r>
                        <a:rPr lang="fr-F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r-FR" sz="9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C’est </a:t>
                      </a:r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ainsi </a:t>
                      </a:r>
                      <a:r>
                        <a:rPr lang="fr-F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</a:t>
                      </a:r>
                      <a:r>
                        <a:rPr lang="fr-FR" sz="9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s’opère </a:t>
                      </a:r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restriction calorique qui fait le succès de ce régime alimentaire sur la longévité et la santé des habitants </a:t>
                      </a:r>
                      <a:r>
                        <a:rPr lang="fr-F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</a:t>
                      </a:r>
                      <a:r>
                        <a:rPr lang="fr-FR" sz="9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l’île d’Okinawa </a:t>
                      </a:r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(5).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23" marR="3323" marT="33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 régime </a:t>
                      </a:r>
                      <a:r>
                        <a:rPr lang="fr-FR" sz="9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Éco-responsable</a:t>
                      </a:r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consiste à une </a:t>
                      </a:r>
                      <a:r>
                        <a:rPr lang="fr-FR" sz="9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alimenation</a:t>
                      </a:r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saine et variée respectueuse </a:t>
                      </a:r>
                      <a:r>
                        <a:rPr lang="fr-F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</a:t>
                      </a:r>
                      <a:r>
                        <a:rPr lang="fr-FR" sz="9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l'environnement</a:t>
                      </a:r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r-F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Produit </a:t>
                      </a:r>
                      <a:r>
                        <a:rPr lang="fr-FR" sz="9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bio, </a:t>
                      </a:r>
                      <a:r>
                        <a:rPr lang="fr-F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locaux et avec faible empreinte carbone par exemple.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23" marR="3323" marT="3323" marB="0"/>
                </a:tc>
              </a:tr>
              <a:tr h="232926">
                <a:tc>
                  <a:txBody>
                    <a:bodyPr/>
                    <a:lstStyle/>
                    <a:p>
                      <a:pPr algn="ctr" fontAlgn="b"/>
                      <a:r>
                        <a:rPr lang="fr-CA" sz="1200" u="none" strike="noStrike" dirty="0">
                          <a:effectLst/>
                        </a:rPr>
                        <a:t>source: 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3" marR="3323" marT="3323" marB="0" anchor="b">
                    <a:solidFill>
                      <a:schemeClr val="accent3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CA" sz="800" u="none" strike="noStrike" dirty="0">
                          <a:effectLst/>
                        </a:rPr>
                        <a:t>https://www.naturaforce.com/comment-perdre-du-poids/les-differents-regimes-alimentaires/</a:t>
                      </a:r>
                      <a:endParaRPr lang="fr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3" marR="3323" marT="3323" marB="0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6944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2) Nettoyage des données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Source des données:</a:t>
            </a:r>
          </a:p>
          <a:p>
            <a:pPr lvl="1"/>
            <a:r>
              <a:rPr lang="fr-CA" dirty="0" smtClean="0"/>
              <a:t>Open Food </a:t>
            </a:r>
            <a:r>
              <a:rPr lang="fr-CA" dirty="0" err="1" smtClean="0"/>
              <a:t>Facts</a:t>
            </a:r>
            <a:r>
              <a:rPr lang="fr-CA" dirty="0"/>
              <a:t> : </a:t>
            </a:r>
            <a:r>
              <a:rPr lang="fr-CA" dirty="0">
                <a:hlinkClick r:id="rId3"/>
              </a:rPr>
              <a:t>https://</a:t>
            </a:r>
            <a:r>
              <a:rPr lang="fr-CA" dirty="0" smtClean="0">
                <a:hlinkClick r:id="rId3"/>
              </a:rPr>
              <a:t>world.openfoodfacts.org</a:t>
            </a:r>
            <a:endParaRPr lang="fr-CA" dirty="0" smtClean="0"/>
          </a:p>
          <a:p>
            <a:r>
              <a:rPr lang="fr-CA" dirty="0" smtClean="0"/>
              <a:t>Étapes de nettoyage: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dirty="0" smtClean="0"/>
              <a:t>Charger les données depuis le fichier CSV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dirty="0" smtClean="0"/>
              <a:t>Lister les données pertinentes pour notre application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dirty="0" smtClean="0"/>
              <a:t>Filtrer les données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dirty="0" smtClean="0"/>
              <a:t>Suppression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981429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2.1) Charger les données depuis le CSV</a:t>
            </a:r>
            <a:endParaRPr lang="fr-CA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6376" y="2285607"/>
            <a:ext cx="6066605" cy="3650582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>
          <a:xfrm>
            <a:off x="680321" y="2411807"/>
            <a:ext cx="4278305" cy="4131937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 smtClean="0"/>
              <a:t>État des données avant: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1800" dirty="0" smtClean="0"/>
              <a:t>1 977 215 lignes et 186 colonnes</a:t>
            </a:r>
          </a:p>
          <a:p>
            <a:pPr lvl="1"/>
            <a:endParaRPr lang="fr-CA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/>
              <a:t>Les produits vendus en France sont les plus représentés</a:t>
            </a:r>
            <a:r>
              <a:rPr lang="fr-CA" sz="2000" dirty="0" smtClean="0"/>
              <a:t>.</a:t>
            </a:r>
          </a:p>
          <a:p>
            <a:endParaRPr lang="fr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 smtClean="0"/>
              <a:t>Sélection des produits vendu en France uniquement</a:t>
            </a:r>
          </a:p>
          <a:p>
            <a:endParaRPr lang="fr-C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 smtClean="0"/>
              <a:t>État </a:t>
            </a:r>
            <a:r>
              <a:rPr lang="fr-CA" sz="2000" dirty="0"/>
              <a:t>des données </a:t>
            </a:r>
            <a:r>
              <a:rPr lang="fr-CA" sz="2000" dirty="0" smtClean="0"/>
              <a:t>après: </a:t>
            </a:r>
            <a:endParaRPr lang="fr-CA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1800" dirty="0" smtClean="0"/>
              <a:t>768 998 </a:t>
            </a:r>
            <a:r>
              <a:rPr lang="fr-CA" sz="1800" dirty="0"/>
              <a:t>lignes et 186 colonnes</a:t>
            </a:r>
          </a:p>
          <a:p>
            <a:pPr marL="285750" indent="-285750">
              <a:buFontTx/>
              <a:buChar char="-"/>
            </a:pPr>
            <a:endParaRPr lang="fr-CA" dirty="0" smtClean="0"/>
          </a:p>
          <a:p>
            <a:r>
              <a:rPr lang="fr-CA" dirty="0"/>
              <a:t>	</a:t>
            </a:r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683679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2.2) </a:t>
            </a:r>
            <a:r>
              <a:rPr lang="fr-CA" dirty="0"/>
              <a:t>Lister les données pertinentes pour </a:t>
            </a:r>
            <a:r>
              <a:rPr lang="fr-CA" dirty="0" smtClean="0"/>
              <a:t>notre application</a:t>
            </a:r>
            <a:r>
              <a:rPr lang="fr-CA" dirty="0"/>
              <a:t/>
            </a:r>
            <a:br>
              <a:rPr lang="fr-CA" dirty="0"/>
            </a:br>
            <a:endParaRPr lang="fr-CA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00986"/>
              </p:ext>
            </p:extLst>
          </p:nvPr>
        </p:nvGraphicFramePr>
        <p:xfrm>
          <a:off x="680321" y="2336801"/>
          <a:ext cx="11047320" cy="29593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04767"/>
                <a:gridCol w="1804767"/>
                <a:gridCol w="1797962"/>
                <a:gridCol w="1702261"/>
                <a:gridCol w="1771232"/>
                <a:gridCol w="2166331"/>
              </a:tblGrid>
              <a:tr h="479113">
                <a:tc>
                  <a:txBody>
                    <a:bodyPr/>
                    <a:lstStyle/>
                    <a:p>
                      <a:r>
                        <a:rPr lang="fr-CA" dirty="0" smtClean="0"/>
                        <a:t>Régime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Paléo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Cétogène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Sans Gluten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fr-CA" dirty="0" smtClean="0"/>
                        <a:t>Okinawa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Éco-responsable</a:t>
                      </a:r>
                      <a:endParaRPr lang="fr-CA" dirty="0"/>
                    </a:p>
                  </a:txBody>
                  <a:tcPr/>
                </a:tc>
              </a:tr>
              <a:tr h="1841436">
                <a:tc>
                  <a:txBody>
                    <a:bodyPr/>
                    <a:lstStyle/>
                    <a:p>
                      <a:r>
                        <a:rPr lang="fr-CA" dirty="0" smtClean="0"/>
                        <a:t>Exemple de Variables</a:t>
                      </a:r>
                      <a:r>
                        <a:rPr lang="fr-CA" baseline="0" dirty="0" smtClean="0"/>
                        <a:t> </a:t>
                      </a:r>
                      <a:r>
                        <a:rPr lang="fr-CA" dirty="0" smtClean="0"/>
                        <a:t>pertinentes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 smtClean="0"/>
                        <a:t>Indice</a:t>
                      </a:r>
                      <a:r>
                        <a:rPr lang="fr-CA" sz="1200" baseline="0" dirty="0" smtClean="0"/>
                        <a:t> NOVA</a:t>
                      </a:r>
                    </a:p>
                    <a:p>
                      <a:r>
                        <a:rPr lang="fr-CA" sz="1200" baseline="0" dirty="0" smtClean="0"/>
                        <a:t>Additifs</a:t>
                      </a:r>
                    </a:p>
                    <a:p>
                      <a:r>
                        <a:rPr lang="fr-CA" sz="1200" baseline="0" dirty="0" smtClean="0"/>
                        <a:t>Description produit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CA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Valeur</a:t>
                      </a:r>
                      <a:r>
                        <a:rPr lang="fr-CA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 nutritives*</a:t>
                      </a:r>
                      <a:endParaRPr lang="fr-CA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fr-C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CA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Ingrédients</a:t>
                      </a:r>
                    </a:p>
                    <a:p>
                      <a:pPr marL="0" algn="l" defTabSz="914400" rtl="0" eaLnBrk="1" latinLnBrk="0" hangingPunct="1"/>
                      <a:r>
                        <a:rPr lang="fr-CA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Allergène</a:t>
                      </a:r>
                      <a:endParaRPr lang="fr-C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CA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Valeur</a:t>
                      </a:r>
                      <a:r>
                        <a:rPr lang="fr-CA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 nutritives*</a:t>
                      </a:r>
                      <a:endParaRPr lang="fr-CA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CA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Empreinte carbone</a:t>
                      </a:r>
                    </a:p>
                    <a:p>
                      <a:pPr marL="0" algn="l" defTabSz="914400" rtl="0" eaLnBrk="1" latinLnBrk="0" hangingPunct="1"/>
                      <a:r>
                        <a:rPr lang="fr-CA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Huile de Palme</a:t>
                      </a:r>
                    </a:p>
                    <a:p>
                      <a:pPr marL="0" algn="l" defTabSz="914400" rtl="0" eaLnBrk="1" latinLnBrk="0" hangingPunct="1"/>
                      <a:r>
                        <a:rPr lang="fr-CA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Eco-Score</a:t>
                      </a:r>
                    </a:p>
                    <a:p>
                      <a:pPr marL="0" algn="l" defTabSz="914400" rtl="0" eaLnBrk="1" latinLnBrk="0" hangingPunct="1"/>
                      <a:r>
                        <a:rPr lang="fr-CA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Indice Nova</a:t>
                      </a:r>
                    </a:p>
                    <a:p>
                      <a:pPr marL="0" algn="l" defTabSz="914400" rtl="0" eaLnBrk="1" latinLnBrk="0" hangingPunct="1"/>
                      <a:r>
                        <a:rPr lang="fr-CA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Pays fabrication</a:t>
                      </a:r>
                      <a:endParaRPr lang="fr-C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38806">
                <a:tc>
                  <a:txBody>
                    <a:bodyPr/>
                    <a:lstStyle/>
                    <a:p>
                      <a:r>
                        <a:rPr lang="fr-CA" dirty="0" smtClean="0"/>
                        <a:t>Indication</a:t>
                      </a:r>
                      <a:endParaRPr lang="fr-CA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fr-CA" sz="1200" dirty="0" smtClean="0"/>
                        <a:t>* Valeurs nutritives</a:t>
                      </a:r>
                      <a:r>
                        <a:rPr lang="fr-CA" sz="1200" baseline="0" dirty="0" smtClean="0"/>
                        <a:t> </a:t>
                      </a:r>
                      <a:r>
                        <a:rPr lang="fr-CA" sz="1200" dirty="0" smtClean="0"/>
                        <a:t>correspond </a:t>
                      </a:r>
                      <a:r>
                        <a:rPr lang="fr-CA" sz="1200" smtClean="0"/>
                        <a:t>à l’ensemble</a:t>
                      </a:r>
                      <a:r>
                        <a:rPr lang="fr-CA" sz="1200" baseline="0" smtClean="0"/>
                        <a:t> </a:t>
                      </a:r>
                      <a:r>
                        <a:rPr lang="fr-CA" sz="1200" baseline="0" dirty="0" smtClean="0"/>
                        <a:t>des substances présente dans un aliment (ex</a:t>
                      </a:r>
                      <a:r>
                        <a:rPr lang="fr-CA" sz="1200" baseline="0" smtClean="0"/>
                        <a:t>: glucides, protéines, </a:t>
                      </a:r>
                      <a:r>
                        <a:rPr lang="fr-CA" sz="1200" baseline="0" dirty="0" smtClean="0"/>
                        <a:t>sel…)</a:t>
                      </a:r>
                      <a:endParaRPr lang="fr-CA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C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C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CA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C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3782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2.3) Filtrer </a:t>
            </a:r>
            <a:r>
              <a:rPr lang="fr-CA" dirty="0"/>
              <a:t>l</a:t>
            </a:r>
            <a:r>
              <a:rPr lang="fr-CA" dirty="0" smtClean="0"/>
              <a:t>es données</a:t>
            </a:r>
            <a:endParaRPr lang="fr-CA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15"/>
          </p:nvPr>
        </p:nvSpPr>
        <p:spPr>
          <a:xfrm>
            <a:off x="680321" y="3022673"/>
            <a:ext cx="3818035" cy="29135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/>
              <a:t>Concentration sur Régime </a:t>
            </a:r>
            <a:r>
              <a:rPr lang="fr-CA" sz="2000" dirty="0" smtClean="0"/>
              <a:t>Cétogène</a:t>
            </a:r>
          </a:p>
          <a:p>
            <a:endParaRPr lang="fr-C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 smtClean="0"/>
              <a:t>État données après filtration colonnes: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1800" dirty="0" smtClean="0"/>
              <a:t>Lignes: 768 998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1800" dirty="0" smtClean="0"/>
              <a:t>Colonnes :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endParaRPr lang="fr-CA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3"/>
          </p:nvPr>
        </p:nvSpPr>
        <p:spPr>
          <a:xfrm>
            <a:off x="4440840" y="2140288"/>
            <a:ext cx="6384673" cy="576262"/>
          </a:xfrm>
        </p:spPr>
        <p:txBody>
          <a:bodyPr/>
          <a:lstStyle/>
          <a:p>
            <a:r>
              <a:rPr lang="fr-CA" dirty="0" smtClean="0"/>
              <a:t>	</a:t>
            </a:r>
            <a:endParaRPr lang="fr-CA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half" idx="17"/>
          </p:nvPr>
        </p:nvSpPr>
        <p:spPr>
          <a:xfrm>
            <a:off x="8163104" y="3151787"/>
            <a:ext cx="3380430" cy="370621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endParaRPr lang="fr-CA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762982"/>
              </p:ext>
            </p:extLst>
          </p:nvPr>
        </p:nvGraphicFramePr>
        <p:xfrm>
          <a:off x="5191826" y="2330589"/>
          <a:ext cx="635170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5854"/>
                <a:gridCol w="3175854"/>
              </a:tblGrid>
              <a:tr h="315047">
                <a:tc gridSpan="2"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Liste des variables conservées</a:t>
                      </a:r>
                      <a:endParaRPr lang="fr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</a:tr>
              <a:tr h="315047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Informations</a:t>
                      </a:r>
                      <a:r>
                        <a:rPr lang="fr-CA" baseline="0" dirty="0" smtClean="0"/>
                        <a:t> Diverses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Valeurs nutritives</a:t>
                      </a:r>
                      <a:endParaRPr lang="fr-CA" dirty="0"/>
                    </a:p>
                  </a:txBody>
                  <a:tcPr/>
                </a:tc>
              </a:tr>
              <a:tr h="350005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 smtClean="0"/>
                        <a:t>Code-barre</a:t>
                      </a:r>
                      <a:endParaRPr lang="fr-CA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smtClean="0"/>
                        <a:t>Nom du produit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smtClean="0"/>
                        <a:t>Image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 smtClean="0"/>
                        <a:t>Nutriscore</a:t>
                      </a:r>
                      <a:r>
                        <a:rPr lang="fr-CA" dirty="0" smtClean="0"/>
                        <a:t> (score)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 smtClean="0"/>
                        <a:t>Nutriscore</a:t>
                      </a:r>
                      <a:r>
                        <a:rPr lang="fr-CA" dirty="0" smtClean="0"/>
                        <a:t> (grade) </a:t>
                      </a:r>
                    </a:p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sz="1400" dirty="0" smtClean="0"/>
                        <a:t>omega-3-fat_100g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sz="1400" dirty="0" smtClean="0"/>
                        <a:t>omega-6-fat_100g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sz="1400" dirty="0" smtClean="0"/>
                        <a:t>omega-9-fat_100g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sz="1400" dirty="0" smtClean="0"/>
                        <a:t>trans-fat_100g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sz="1400" dirty="0" smtClean="0"/>
                        <a:t>cholesterol_100g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sz="1400" dirty="0" smtClean="0"/>
                        <a:t>carbohydrates_100g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sz="1400" dirty="0" smtClean="0"/>
                        <a:t>sugars_100g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sz="1400" dirty="0" smtClean="0"/>
                        <a:t>fiber_100g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sz="1400" dirty="0" smtClean="0"/>
                        <a:t>proteins_100g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sz="1400" dirty="0" smtClean="0"/>
                        <a:t>sodium_100g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sz="1400" dirty="0" smtClean="0"/>
                        <a:t>energy-kcal_100g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sz="1400" dirty="0" smtClean="0"/>
                        <a:t>fat_100g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sz="1400" dirty="0" smtClean="0"/>
                        <a:t>saturated-fat_100g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sz="1400" dirty="0" smtClean="0"/>
                        <a:t>monounsaturated-fat_100g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sz="1400" dirty="0" smtClean="0"/>
                        <a:t>polyunsaturated-fat_100g</a:t>
                      </a:r>
                    </a:p>
                    <a:p>
                      <a:endParaRPr lang="fr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2310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2.4) Suppression</a:t>
            </a:r>
            <a:endParaRPr lang="fr-CA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347890" y="2430217"/>
            <a:ext cx="4472327" cy="3896587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endParaRPr lang="fr-CA" sz="2000" b="1" dirty="0" smtClean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fr-CA" sz="2000" b="1" dirty="0" smtClean="0">
                <a:latin typeface="+mj-lt"/>
                <a:ea typeface="+mj-ea"/>
                <a:cs typeface="+mj-cs"/>
              </a:rPr>
              <a:t>ÉTAPES:</a:t>
            </a:r>
            <a:endParaRPr lang="fr-CA" sz="2000" b="1" dirty="0">
              <a:latin typeface="+mj-lt"/>
              <a:ea typeface="+mj-ea"/>
              <a:cs typeface="+mj-cs"/>
            </a:endParaRPr>
          </a:p>
          <a:p>
            <a:pPr marL="457200" indent="-457200">
              <a:buFont typeface="+mj-lt"/>
              <a:buAutoNum type="arabicPeriod"/>
            </a:pPr>
            <a:r>
              <a:rPr lang="fr-CA" sz="2000" b="1" dirty="0" smtClean="0">
                <a:latin typeface="+mj-lt"/>
                <a:ea typeface="+mj-ea"/>
                <a:cs typeface="+mj-cs"/>
              </a:rPr>
              <a:t>Suppression </a:t>
            </a:r>
            <a:r>
              <a:rPr lang="fr-CA" sz="2000" b="1" dirty="0">
                <a:latin typeface="+mj-lt"/>
                <a:ea typeface="+mj-ea"/>
                <a:cs typeface="+mj-cs"/>
              </a:rPr>
              <a:t>des lignes sans valeur </a:t>
            </a:r>
            <a:r>
              <a:rPr lang="fr-CA" sz="2000" b="1" dirty="0" smtClean="0">
                <a:latin typeface="+mj-lt"/>
                <a:ea typeface="+mj-ea"/>
                <a:cs typeface="+mj-cs"/>
              </a:rPr>
              <a:t>nutritive </a:t>
            </a:r>
            <a:r>
              <a:rPr lang="fr-CA" sz="2000" b="1" dirty="0">
                <a:latin typeface="+mj-lt"/>
                <a:ea typeface="+mj-ea"/>
                <a:cs typeface="+mj-cs"/>
              </a:rPr>
              <a:t>et </a:t>
            </a:r>
            <a:r>
              <a:rPr lang="fr-CA" sz="2000" b="1" dirty="0" smtClean="0">
                <a:latin typeface="+mj-lt"/>
                <a:ea typeface="+mj-ea"/>
                <a:cs typeface="+mj-cs"/>
              </a:rPr>
              <a:t>somme </a:t>
            </a:r>
            <a:r>
              <a:rPr lang="fr-CA" sz="2000" b="1" dirty="0">
                <a:latin typeface="+mj-lt"/>
                <a:ea typeface="+mj-ea"/>
                <a:cs typeface="+mj-cs"/>
              </a:rPr>
              <a:t>par 100g = </a:t>
            </a:r>
            <a:r>
              <a:rPr lang="fr-CA" sz="2000" b="1" dirty="0" smtClean="0">
                <a:latin typeface="+mj-lt"/>
                <a:ea typeface="+mj-ea"/>
                <a:cs typeface="+mj-cs"/>
              </a:rPr>
              <a:t>0</a:t>
            </a:r>
            <a:endParaRPr lang="fr-CA" sz="2000" b="1" dirty="0">
              <a:latin typeface="+mj-lt"/>
              <a:ea typeface="+mj-ea"/>
              <a:cs typeface="+mj-cs"/>
            </a:endParaRPr>
          </a:p>
          <a:p>
            <a:pPr marL="457200" indent="-457200">
              <a:buFont typeface="+mj-lt"/>
              <a:buAutoNum type="arabicPeriod"/>
            </a:pPr>
            <a:r>
              <a:rPr lang="fr-CA" sz="2000" b="1" dirty="0">
                <a:latin typeface="+mj-lt"/>
                <a:ea typeface="+mj-ea"/>
                <a:cs typeface="+mj-cs"/>
              </a:rPr>
              <a:t>Suppression des données en </a:t>
            </a:r>
            <a:r>
              <a:rPr lang="fr-CA" sz="2000" b="1" dirty="0" smtClean="0">
                <a:latin typeface="+mj-lt"/>
                <a:ea typeface="+mj-ea"/>
                <a:cs typeface="+mj-cs"/>
              </a:rPr>
              <a:t>double</a:t>
            </a:r>
            <a:endParaRPr lang="fr-CA" sz="2000" b="1" dirty="0">
              <a:latin typeface="+mj-lt"/>
              <a:ea typeface="+mj-ea"/>
              <a:cs typeface="+mj-cs"/>
            </a:endParaRPr>
          </a:p>
          <a:p>
            <a:pPr marL="457200" indent="-457200">
              <a:buFont typeface="+mj-lt"/>
              <a:buAutoNum type="arabicPeriod"/>
            </a:pPr>
            <a:r>
              <a:rPr lang="fr-CA" sz="2000" b="1" dirty="0">
                <a:latin typeface="+mj-lt"/>
                <a:ea typeface="+mj-ea"/>
                <a:cs typeface="+mj-cs"/>
              </a:rPr>
              <a:t>Suppression des valeurs aberrantes</a:t>
            </a:r>
          </a:p>
        </p:txBody>
      </p:sp>
    </p:spTree>
    <p:extLst>
      <p:ext uri="{BB962C8B-B14F-4D97-AF65-F5344CB8AC3E}">
        <p14:creationId xmlns:p14="http://schemas.microsoft.com/office/powerpoint/2010/main" val="35744345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3000</TotalTime>
  <Words>1757</Words>
  <Application>Microsoft Office PowerPoint</Application>
  <PresentationFormat>Grand écran</PresentationFormat>
  <Paragraphs>420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Segoe UI</vt:lpstr>
      <vt:lpstr>Trebuchet MS</vt:lpstr>
      <vt:lpstr>Wingdings</vt:lpstr>
      <vt:lpstr>Berlin</vt:lpstr>
      <vt:lpstr>Thème Office</vt:lpstr>
      <vt:lpstr>PROJET 2 : CONCEVOIR UNE APPLICATION AU SERVICE DE LA SANTÉ PUBLIQUE </vt:lpstr>
      <vt:lpstr>PROJET 2 : CONCEVOIR UNE APPLICATION AU SERVICE DE LA SANTÉ PUBLIQUE </vt:lpstr>
      <vt:lpstr>1) Idée d’application</vt:lpstr>
      <vt:lpstr>1) Idée d’application   Exemple de Régime</vt:lpstr>
      <vt:lpstr>2) Nettoyage des données</vt:lpstr>
      <vt:lpstr>2.1) Charger les données depuis le CSV</vt:lpstr>
      <vt:lpstr>2.2) Lister les données pertinentes pour notre application </vt:lpstr>
      <vt:lpstr>2.3) Filtrer les données</vt:lpstr>
      <vt:lpstr>2.4) Suppression</vt:lpstr>
      <vt:lpstr>2.4.1) Suppression des valeurs nutritives nulles</vt:lpstr>
      <vt:lpstr>2.4.2) Suppression des données en double</vt:lpstr>
      <vt:lpstr>2.4.3) Suppression des valeurs aberrantes</vt:lpstr>
      <vt:lpstr>2.4.3) Suppression des valeurs aberrantes</vt:lpstr>
      <vt:lpstr>2.4.3) Suppression des valeurs aberrantes</vt:lpstr>
      <vt:lpstr>3) Analyse exploratoire </vt:lpstr>
      <vt:lpstr>3.1) Relation entre nutriscore et variables nutritives</vt:lpstr>
      <vt:lpstr>3.1) Relation entre nutriscore et variables nutritives</vt:lpstr>
      <vt:lpstr>3.1) Relation entre nutriscore et variables nutritives</vt:lpstr>
      <vt:lpstr>3.2) Relation entre les variables</vt:lpstr>
      <vt:lpstr>3.3) Combler les valeur manquantes du nutriscore</vt:lpstr>
      <vt:lpstr>3.3) Combler les valeur manquantes du nutriscore</vt:lpstr>
      <vt:lpstr>3.3) Combler les valeur manquantes du nutriscore</vt:lpstr>
      <vt:lpstr>4) Exemple d’application :  Le régime cétogène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Jason</dc:creator>
  <cp:lastModifiedBy>Jason</cp:lastModifiedBy>
  <cp:revision>73</cp:revision>
  <dcterms:created xsi:type="dcterms:W3CDTF">2021-10-13T12:29:22Z</dcterms:created>
  <dcterms:modified xsi:type="dcterms:W3CDTF">2021-10-18T15:49:09Z</dcterms:modified>
</cp:coreProperties>
</file>