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9" r:id="rId8"/>
    <p:sldId id="261" r:id="rId9"/>
    <p:sldId id="262" r:id="rId10"/>
    <p:sldId id="263" r:id="rId11"/>
    <p:sldId id="264" r:id="rId12"/>
    <p:sldId id="265" r:id="rId13"/>
    <p:sldId id="270" r:id="rId14"/>
    <p:sldId id="266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" initials="J" lastIdx="1" clrIdx="0">
    <p:extLst>
      <p:ext uri="{19B8F6BF-5375-455C-9EA6-DF929625EA0E}">
        <p15:presenceInfo xmlns:p15="http://schemas.microsoft.com/office/powerpoint/2012/main" userId="Ja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5T15:30:51.062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18B6F9-E0BD-48B4-AEBC-1470F6561A4E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B608F6FB-5CDE-4D5F-911E-F0A0A7A3D5A7}">
      <dgm:prSet phldrT="[Texte]" custT="1"/>
      <dgm:spPr/>
      <dgm:t>
        <a:bodyPr/>
        <a:lstStyle/>
        <a:p>
          <a:r>
            <a:rPr lang="fr-CA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1) Mission</a:t>
          </a:r>
        </a:p>
      </dgm:t>
    </dgm:pt>
    <dgm:pt modelId="{62C294C3-AC1A-4D29-875E-7F6A2DC4895E}" type="parTrans" cxnId="{4E2BBDB8-63F2-4CDE-848C-5ECCEE5C2AFB}">
      <dgm:prSet/>
      <dgm:spPr/>
      <dgm:t>
        <a:bodyPr/>
        <a:lstStyle/>
        <a:p>
          <a:endParaRPr lang="fr-CA"/>
        </a:p>
      </dgm:t>
    </dgm:pt>
    <dgm:pt modelId="{D05765EF-CC86-4BBD-94E8-C0390BF76A98}" type="sibTrans" cxnId="{4E2BBDB8-63F2-4CDE-848C-5ECCEE5C2AFB}">
      <dgm:prSet/>
      <dgm:spPr/>
      <dgm:t>
        <a:bodyPr/>
        <a:lstStyle/>
        <a:p>
          <a:endParaRPr lang="fr-CA"/>
        </a:p>
      </dgm:t>
    </dgm:pt>
    <dgm:pt modelId="{B83FCADC-2BEF-45D6-B8E1-76B35407835A}">
      <dgm:prSet phldrT="[Texte]" custT="1"/>
      <dgm:spPr/>
      <dgm:t>
        <a:bodyPr/>
        <a:lstStyle/>
        <a:p>
          <a:pPr algn="ctr"/>
          <a:r>
            <a:rPr lang="fr-CA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2) Nettoyage des données</a:t>
          </a:r>
          <a:endParaRPr lang="fr-CA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4031AB-9C80-46FF-B501-4E43574616B4}" type="parTrans" cxnId="{CC86AEF7-16B4-4183-8A4E-31CBAE891893}">
      <dgm:prSet/>
      <dgm:spPr/>
      <dgm:t>
        <a:bodyPr/>
        <a:lstStyle/>
        <a:p>
          <a:endParaRPr lang="fr-CA"/>
        </a:p>
      </dgm:t>
    </dgm:pt>
    <dgm:pt modelId="{C9239905-68EF-401C-B3E1-F2CB5824A035}" type="sibTrans" cxnId="{CC86AEF7-16B4-4183-8A4E-31CBAE891893}">
      <dgm:prSet/>
      <dgm:spPr/>
      <dgm:t>
        <a:bodyPr/>
        <a:lstStyle/>
        <a:p>
          <a:endParaRPr lang="fr-CA"/>
        </a:p>
      </dgm:t>
    </dgm:pt>
    <dgm:pt modelId="{963FB399-C5B0-4005-9D97-28731D52209F}">
      <dgm:prSet phldrT="[Texte]" custT="1"/>
      <dgm:spPr/>
      <dgm:t>
        <a:bodyPr/>
        <a:lstStyle/>
        <a:p>
          <a:r>
            <a:rPr lang="fr-CA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3) Analyse exploratoire</a:t>
          </a:r>
          <a:endParaRPr lang="fr-CA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65CC00-B255-4324-A6BB-536EECD9F62F}" type="parTrans" cxnId="{E8C653D2-02DF-46B1-9729-93C3C1322587}">
      <dgm:prSet/>
      <dgm:spPr/>
      <dgm:t>
        <a:bodyPr/>
        <a:lstStyle/>
        <a:p>
          <a:endParaRPr lang="fr-CA"/>
        </a:p>
      </dgm:t>
    </dgm:pt>
    <dgm:pt modelId="{AE17A7F4-32CD-47C6-AC0A-86C25693AACB}" type="sibTrans" cxnId="{E8C653D2-02DF-46B1-9729-93C3C1322587}">
      <dgm:prSet/>
      <dgm:spPr/>
      <dgm:t>
        <a:bodyPr/>
        <a:lstStyle/>
        <a:p>
          <a:endParaRPr lang="fr-CA"/>
        </a:p>
      </dgm:t>
    </dgm:pt>
    <dgm:pt modelId="{DE7BB9E2-2851-400E-89F4-3BC598E74413}">
      <dgm:prSet phldrT="[Texte]" custT="1"/>
      <dgm:spPr/>
      <dgm:t>
        <a:bodyPr/>
        <a:lstStyle/>
        <a:p>
          <a:r>
            <a:rPr lang="fr-CA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5) Conclusion</a:t>
          </a:r>
          <a:endParaRPr lang="fr-CA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75A390-379B-438D-8B72-226DE70C2B36}" type="sibTrans" cxnId="{DA623F9B-8340-407B-B5AB-EE108A32C6BF}">
      <dgm:prSet/>
      <dgm:spPr/>
      <dgm:t>
        <a:bodyPr/>
        <a:lstStyle/>
        <a:p>
          <a:endParaRPr lang="fr-CA"/>
        </a:p>
      </dgm:t>
    </dgm:pt>
    <dgm:pt modelId="{08430454-EF4F-4D3F-AE90-30556D1C098E}" type="parTrans" cxnId="{DA623F9B-8340-407B-B5AB-EE108A32C6BF}">
      <dgm:prSet/>
      <dgm:spPr/>
      <dgm:t>
        <a:bodyPr/>
        <a:lstStyle/>
        <a:p>
          <a:endParaRPr lang="fr-CA"/>
        </a:p>
      </dgm:t>
    </dgm:pt>
    <dgm:pt modelId="{4F6F4ECB-3D68-4500-91CD-BB26FA08E669}">
      <dgm:prSet phldrT="[Texte]" custT="1"/>
      <dgm:spPr/>
      <dgm:t>
        <a:bodyPr/>
        <a:lstStyle/>
        <a:p>
          <a:r>
            <a:rPr lang="fr-CA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4) Prédiction </a:t>
          </a:r>
          <a:endParaRPr lang="fr-CA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547E87-341C-4A95-BE1A-97AAD49854B4}" type="sibTrans" cxnId="{110EB66F-3C1A-4404-BA78-84EFD78C0F56}">
      <dgm:prSet/>
      <dgm:spPr/>
      <dgm:t>
        <a:bodyPr/>
        <a:lstStyle/>
        <a:p>
          <a:endParaRPr lang="fr-CA"/>
        </a:p>
      </dgm:t>
    </dgm:pt>
    <dgm:pt modelId="{54CE6E38-A83D-4B79-AF8F-AC56FEE0DAE0}" type="parTrans" cxnId="{110EB66F-3C1A-4404-BA78-84EFD78C0F56}">
      <dgm:prSet/>
      <dgm:spPr/>
      <dgm:t>
        <a:bodyPr/>
        <a:lstStyle/>
        <a:p>
          <a:endParaRPr lang="fr-CA"/>
        </a:p>
      </dgm:t>
    </dgm:pt>
    <dgm:pt modelId="{6DC6A6F2-6791-48FF-8E48-EDE5E264EE62}" type="pres">
      <dgm:prSet presAssocID="{2518B6F9-E0BD-48B4-AEBC-1470F6561A4E}" presName="Name0" presStyleCnt="0">
        <dgm:presLayoutVars>
          <dgm:dir/>
          <dgm:animLvl val="lvl"/>
          <dgm:resizeHandles val="exact"/>
        </dgm:presLayoutVars>
      </dgm:prSet>
      <dgm:spPr/>
    </dgm:pt>
    <dgm:pt modelId="{BDF55364-3401-47E9-8155-E583803874B1}" type="pres">
      <dgm:prSet presAssocID="{B608F6FB-5CDE-4D5F-911E-F0A0A7A3D5A7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475D0B17-2F27-40C7-8BA5-A7271DEAAB9D}" type="pres">
      <dgm:prSet presAssocID="{D05765EF-CC86-4BBD-94E8-C0390BF76A98}" presName="parTxOnlySpace" presStyleCnt="0"/>
      <dgm:spPr/>
    </dgm:pt>
    <dgm:pt modelId="{51C4363B-E6B9-4441-953F-D86EC7920F63}" type="pres">
      <dgm:prSet presAssocID="{B83FCADC-2BEF-45D6-B8E1-76B35407835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19F7616A-2AD4-4835-9B4A-512E66C85463}" type="pres">
      <dgm:prSet presAssocID="{C9239905-68EF-401C-B3E1-F2CB5824A035}" presName="parTxOnlySpace" presStyleCnt="0"/>
      <dgm:spPr/>
    </dgm:pt>
    <dgm:pt modelId="{54217512-BE98-4C48-8D0D-3AE0AD6130E8}" type="pres">
      <dgm:prSet presAssocID="{963FB399-C5B0-4005-9D97-28731D52209F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935CF960-4B43-4852-99C1-6240BE960057}" type="pres">
      <dgm:prSet presAssocID="{AE17A7F4-32CD-47C6-AC0A-86C25693AACB}" presName="parTxOnlySpace" presStyleCnt="0"/>
      <dgm:spPr/>
    </dgm:pt>
    <dgm:pt modelId="{1B9C90CB-013A-4AE3-A317-99B117367F58}" type="pres">
      <dgm:prSet presAssocID="{4F6F4ECB-3D68-4500-91CD-BB26FA08E66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9613C618-B856-4F34-9637-C4D5CC14CACC}" type="pres">
      <dgm:prSet presAssocID="{CA547E87-341C-4A95-BE1A-97AAD49854B4}" presName="parTxOnlySpace" presStyleCnt="0"/>
      <dgm:spPr/>
    </dgm:pt>
    <dgm:pt modelId="{8D9DA355-1A14-4FCF-A916-E668DAEE4C2A}" type="pres">
      <dgm:prSet presAssocID="{DE7BB9E2-2851-400E-89F4-3BC598E74413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CA"/>
        </a:p>
      </dgm:t>
    </dgm:pt>
  </dgm:ptLst>
  <dgm:cxnLst>
    <dgm:cxn modelId="{ECEC5A60-68F3-4F89-B5F5-71C7F210A80D}" type="presOf" srcId="{B608F6FB-5CDE-4D5F-911E-F0A0A7A3D5A7}" destId="{BDF55364-3401-47E9-8155-E583803874B1}" srcOrd="0" destOrd="0" presId="urn:microsoft.com/office/officeart/2005/8/layout/chevron1"/>
    <dgm:cxn modelId="{CC86AEF7-16B4-4183-8A4E-31CBAE891893}" srcId="{2518B6F9-E0BD-48B4-AEBC-1470F6561A4E}" destId="{B83FCADC-2BEF-45D6-B8E1-76B35407835A}" srcOrd="1" destOrd="0" parTransId="{D34031AB-9C80-46FF-B501-4E43574616B4}" sibTransId="{C9239905-68EF-401C-B3E1-F2CB5824A035}"/>
    <dgm:cxn modelId="{00302FA8-6F91-4C21-A215-74D9C73D9B3D}" type="presOf" srcId="{2518B6F9-E0BD-48B4-AEBC-1470F6561A4E}" destId="{6DC6A6F2-6791-48FF-8E48-EDE5E264EE62}" srcOrd="0" destOrd="0" presId="urn:microsoft.com/office/officeart/2005/8/layout/chevron1"/>
    <dgm:cxn modelId="{DA623F9B-8340-407B-B5AB-EE108A32C6BF}" srcId="{2518B6F9-E0BD-48B4-AEBC-1470F6561A4E}" destId="{DE7BB9E2-2851-400E-89F4-3BC598E74413}" srcOrd="4" destOrd="0" parTransId="{08430454-EF4F-4D3F-AE90-30556D1C098E}" sibTransId="{9375A390-379B-438D-8B72-226DE70C2B36}"/>
    <dgm:cxn modelId="{110EB66F-3C1A-4404-BA78-84EFD78C0F56}" srcId="{2518B6F9-E0BD-48B4-AEBC-1470F6561A4E}" destId="{4F6F4ECB-3D68-4500-91CD-BB26FA08E669}" srcOrd="3" destOrd="0" parTransId="{54CE6E38-A83D-4B79-AF8F-AC56FEE0DAE0}" sibTransId="{CA547E87-341C-4A95-BE1A-97AAD49854B4}"/>
    <dgm:cxn modelId="{E8C653D2-02DF-46B1-9729-93C3C1322587}" srcId="{2518B6F9-E0BD-48B4-AEBC-1470F6561A4E}" destId="{963FB399-C5B0-4005-9D97-28731D52209F}" srcOrd="2" destOrd="0" parTransId="{6265CC00-B255-4324-A6BB-536EECD9F62F}" sibTransId="{AE17A7F4-32CD-47C6-AC0A-86C25693AACB}"/>
    <dgm:cxn modelId="{0490F78F-44C1-406E-8B86-F25F41F3DF18}" type="presOf" srcId="{DE7BB9E2-2851-400E-89F4-3BC598E74413}" destId="{8D9DA355-1A14-4FCF-A916-E668DAEE4C2A}" srcOrd="0" destOrd="0" presId="urn:microsoft.com/office/officeart/2005/8/layout/chevron1"/>
    <dgm:cxn modelId="{C59588F6-138F-42A0-A63F-91F46B1DA2BA}" type="presOf" srcId="{4F6F4ECB-3D68-4500-91CD-BB26FA08E669}" destId="{1B9C90CB-013A-4AE3-A317-99B117367F58}" srcOrd="0" destOrd="0" presId="urn:microsoft.com/office/officeart/2005/8/layout/chevron1"/>
    <dgm:cxn modelId="{6B1E7B15-8683-4000-B8F3-8E56EBFECCD8}" type="presOf" srcId="{963FB399-C5B0-4005-9D97-28731D52209F}" destId="{54217512-BE98-4C48-8D0D-3AE0AD6130E8}" srcOrd="0" destOrd="0" presId="urn:microsoft.com/office/officeart/2005/8/layout/chevron1"/>
    <dgm:cxn modelId="{E7E0D420-E84F-452A-BA39-AAB49A4512F9}" type="presOf" srcId="{B83FCADC-2BEF-45D6-B8E1-76B35407835A}" destId="{51C4363B-E6B9-4441-953F-D86EC7920F63}" srcOrd="0" destOrd="0" presId="urn:microsoft.com/office/officeart/2005/8/layout/chevron1"/>
    <dgm:cxn modelId="{4E2BBDB8-63F2-4CDE-848C-5ECCEE5C2AFB}" srcId="{2518B6F9-E0BD-48B4-AEBC-1470F6561A4E}" destId="{B608F6FB-5CDE-4D5F-911E-F0A0A7A3D5A7}" srcOrd="0" destOrd="0" parTransId="{62C294C3-AC1A-4D29-875E-7F6A2DC4895E}" sibTransId="{D05765EF-CC86-4BBD-94E8-C0390BF76A98}"/>
    <dgm:cxn modelId="{2824724A-3E1C-4C72-85F3-B0A6E335CEF4}" type="presParOf" srcId="{6DC6A6F2-6791-48FF-8E48-EDE5E264EE62}" destId="{BDF55364-3401-47E9-8155-E583803874B1}" srcOrd="0" destOrd="0" presId="urn:microsoft.com/office/officeart/2005/8/layout/chevron1"/>
    <dgm:cxn modelId="{47314086-FA35-4E2D-8FC2-256C14432E82}" type="presParOf" srcId="{6DC6A6F2-6791-48FF-8E48-EDE5E264EE62}" destId="{475D0B17-2F27-40C7-8BA5-A7271DEAAB9D}" srcOrd="1" destOrd="0" presId="urn:microsoft.com/office/officeart/2005/8/layout/chevron1"/>
    <dgm:cxn modelId="{1BB2DF89-8DC8-4DBC-AAD9-B17D37D63070}" type="presParOf" srcId="{6DC6A6F2-6791-48FF-8E48-EDE5E264EE62}" destId="{51C4363B-E6B9-4441-953F-D86EC7920F63}" srcOrd="2" destOrd="0" presId="urn:microsoft.com/office/officeart/2005/8/layout/chevron1"/>
    <dgm:cxn modelId="{AEEE089A-0586-4CC1-8CB0-5794BFF93263}" type="presParOf" srcId="{6DC6A6F2-6791-48FF-8E48-EDE5E264EE62}" destId="{19F7616A-2AD4-4835-9B4A-512E66C85463}" srcOrd="3" destOrd="0" presId="urn:microsoft.com/office/officeart/2005/8/layout/chevron1"/>
    <dgm:cxn modelId="{F02A0CA7-1B41-4CBB-971D-14956B7E4842}" type="presParOf" srcId="{6DC6A6F2-6791-48FF-8E48-EDE5E264EE62}" destId="{54217512-BE98-4C48-8D0D-3AE0AD6130E8}" srcOrd="4" destOrd="0" presId="urn:microsoft.com/office/officeart/2005/8/layout/chevron1"/>
    <dgm:cxn modelId="{65DF8372-AC99-45D8-851D-2FAE7B95D756}" type="presParOf" srcId="{6DC6A6F2-6791-48FF-8E48-EDE5E264EE62}" destId="{935CF960-4B43-4852-99C1-6240BE960057}" srcOrd="5" destOrd="0" presId="urn:microsoft.com/office/officeart/2005/8/layout/chevron1"/>
    <dgm:cxn modelId="{2A0D55EB-227D-424B-B885-2A6C37B61F7B}" type="presParOf" srcId="{6DC6A6F2-6791-48FF-8E48-EDE5E264EE62}" destId="{1B9C90CB-013A-4AE3-A317-99B117367F58}" srcOrd="6" destOrd="0" presId="urn:microsoft.com/office/officeart/2005/8/layout/chevron1"/>
    <dgm:cxn modelId="{DC9CB841-E276-48E6-BC13-00C08BA11F50}" type="presParOf" srcId="{6DC6A6F2-6791-48FF-8E48-EDE5E264EE62}" destId="{9613C618-B856-4F34-9637-C4D5CC14CACC}" srcOrd="7" destOrd="0" presId="urn:microsoft.com/office/officeart/2005/8/layout/chevron1"/>
    <dgm:cxn modelId="{898F3952-306B-4F70-AAF5-EF446494EE15}" type="presParOf" srcId="{6DC6A6F2-6791-48FF-8E48-EDE5E264EE62}" destId="{8D9DA355-1A14-4FCF-A916-E668DAEE4C2A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F55364-3401-47E9-8155-E583803874B1}">
      <dsp:nvSpPr>
        <dsp:cNvPr id="0" name=""/>
        <dsp:cNvSpPr/>
      </dsp:nvSpPr>
      <dsp:spPr>
        <a:xfrm>
          <a:off x="2782" y="577778"/>
          <a:ext cx="2476591" cy="99063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1) Mission</a:t>
          </a:r>
        </a:p>
      </dsp:txBody>
      <dsp:txXfrm>
        <a:off x="498100" y="577778"/>
        <a:ext cx="1485955" cy="990636"/>
      </dsp:txXfrm>
    </dsp:sp>
    <dsp:sp modelId="{51C4363B-E6B9-4441-953F-D86EC7920F63}">
      <dsp:nvSpPr>
        <dsp:cNvPr id="0" name=""/>
        <dsp:cNvSpPr/>
      </dsp:nvSpPr>
      <dsp:spPr>
        <a:xfrm>
          <a:off x="2231714" y="577778"/>
          <a:ext cx="2476591" cy="990636"/>
        </a:xfrm>
        <a:prstGeom prst="chevron">
          <a:avLst/>
        </a:prstGeom>
        <a:solidFill>
          <a:schemeClr val="accent2">
            <a:hueOff val="403396"/>
            <a:satOff val="-214"/>
            <a:lumOff val="142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2) Nettoyage des données</a:t>
          </a:r>
          <a:endParaRPr lang="fr-CA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27032" y="577778"/>
        <a:ext cx="1485955" cy="990636"/>
      </dsp:txXfrm>
    </dsp:sp>
    <dsp:sp modelId="{54217512-BE98-4C48-8D0D-3AE0AD6130E8}">
      <dsp:nvSpPr>
        <dsp:cNvPr id="0" name=""/>
        <dsp:cNvSpPr/>
      </dsp:nvSpPr>
      <dsp:spPr>
        <a:xfrm>
          <a:off x="4460646" y="577778"/>
          <a:ext cx="2476591" cy="990636"/>
        </a:xfrm>
        <a:prstGeom prst="chevron">
          <a:avLst/>
        </a:prstGeom>
        <a:solidFill>
          <a:schemeClr val="accent2">
            <a:hueOff val="806792"/>
            <a:satOff val="-428"/>
            <a:lumOff val="284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3) Analyse exploratoire</a:t>
          </a:r>
          <a:endParaRPr lang="fr-CA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55964" y="577778"/>
        <a:ext cx="1485955" cy="990636"/>
      </dsp:txXfrm>
    </dsp:sp>
    <dsp:sp modelId="{1B9C90CB-013A-4AE3-A317-99B117367F58}">
      <dsp:nvSpPr>
        <dsp:cNvPr id="0" name=""/>
        <dsp:cNvSpPr/>
      </dsp:nvSpPr>
      <dsp:spPr>
        <a:xfrm>
          <a:off x="6689578" y="577778"/>
          <a:ext cx="2476591" cy="990636"/>
        </a:xfrm>
        <a:prstGeom prst="chevron">
          <a:avLst/>
        </a:prstGeom>
        <a:solidFill>
          <a:schemeClr val="accent2">
            <a:hueOff val="1210188"/>
            <a:satOff val="-642"/>
            <a:lumOff val="426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4) Prédiction </a:t>
          </a:r>
          <a:endParaRPr lang="fr-CA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84896" y="577778"/>
        <a:ext cx="1485955" cy="990636"/>
      </dsp:txXfrm>
    </dsp:sp>
    <dsp:sp modelId="{8D9DA355-1A14-4FCF-A916-E668DAEE4C2A}">
      <dsp:nvSpPr>
        <dsp:cNvPr id="0" name=""/>
        <dsp:cNvSpPr/>
      </dsp:nvSpPr>
      <dsp:spPr>
        <a:xfrm>
          <a:off x="8918510" y="577778"/>
          <a:ext cx="2476591" cy="990636"/>
        </a:xfrm>
        <a:prstGeom prst="chevron">
          <a:avLst/>
        </a:prstGeom>
        <a:solidFill>
          <a:schemeClr val="accent2">
            <a:hueOff val="1613584"/>
            <a:satOff val="-856"/>
            <a:lumOff val="568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5) Conclusion</a:t>
          </a:r>
          <a:endParaRPr lang="fr-CA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413828" y="577778"/>
        <a:ext cx="1485955" cy="990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5BE111A-6A7D-48FE-8DF9-866AEC91F95E}" type="datetimeFigureOut">
              <a:rPr lang="fr-CA" smtClean="0"/>
              <a:t>2021-11-05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01E5B6E-28E2-4B59-AF73-06FB65F5F74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081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111A-6A7D-48FE-8DF9-866AEC91F95E}" type="datetimeFigureOut">
              <a:rPr lang="fr-CA" smtClean="0"/>
              <a:t>2021-11-05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B6E-28E2-4B59-AF73-06FB65F5F74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6796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111A-6A7D-48FE-8DF9-866AEC91F95E}" type="datetimeFigureOut">
              <a:rPr lang="fr-CA" smtClean="0"/>
              <a:t>2021-11-05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B6E-28E2-4B59-AF73-06FB65F5F74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44910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111A-6A7D-48FE-8DF9-866AEC91F95E}" type="datetimeFigureOut">
              <a:rPr lang="fr-CA" smtClean="0"/>
              <a:t>2021-11-05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B6E-28E2-4B59-AF73-06FB65F5F74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85466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111A-6A7D-48FE-8DF9-866AEC91F95E}" type="datetimeFigureOut">
              <a:rPr lang="fr-CA" smtClean="0"/>
              <a:t>2021-11-05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B6E-28E2-4B59-AF73-06FB65F5F74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02402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111A-6A7D-48FE-8DF9-866AEC91F95E}" type="datetimeFigureOut">
              <a:rPr lang="fr-CA" smtClean="0"/>
              <a:t>2021-11-05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B6E-28E2-4B59-AF73-06FB65F5F74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12648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111A-6A7D-48FE-8DF9-866AEC91F95E}" type="datetimeFigureOut">
              <a:rPr lang="fr-CA" smtClean="0"/>
              <a:t>2021-11-05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B6E-28E2-4B59-AF73-06FB65F5F74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29048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111A-6A7D-48FE-8DF9-866AEC91F95E}" type="datetimeFigureOut">
              <a:rPr lang="fr-CA" smtClean="0"/>
              <a:t>2021-11-05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B6E-28E2-4B59-AF73-06FB65F5F74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27748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111A-6A7D-48FE-8DF9-866AEC91F95E}" type="datetimeFigureOut">
              <a:rPr lang="fr-CA" smtClean="0"/>
              <a:t>2021-11-05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B6E-28E2-4B59-AF73-06FB65F5F74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9926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111A-6A7D-48FE-8DF9-866AEC91F95E}" type="datetimeFigureOut">
              <a:rPr lang="fr-CA" smtClean="0"/>
              <a:t>2021-11-05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B6E-28E2-4B59-AF73-06FB65F5F74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3613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111A-6A7D-48FE-8DF9-866AEC91F95E}" type="datetimeFigureOut">
              <a:rPr lang="fr-CA" smtClean="0"/>
              <a:t>2021-11-05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B6E-28E2-4B59-AF73-06FB65F5F74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7362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111A-6A7D-48FE-8DF9-866AEC91F95E}" type="datetimeFigureOut">
              <a:rPr lang="fr-CA" smtClean="0"/>
              <a:t>2021-11-05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B6E-28E2-4B59-AF73-06FB65F5F74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5845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111A-6A7D-48FE-8DF9-866AEC91F95E}" type="datetimeFigureOut">
              <a:rPr lang="fr-CA" smtClean="0"/>
              <a:t>2021-11-05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B6E-28E2-4B59-AF73-06FB65F5F74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4821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111A-6A7D-48FE-8DF9-866AEC91F95E}" type="datetimeFigureOut">
              <a:rPr lang="fr-CA" smtClean="0"/>
              <a:t>2021-11-05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B6E-28E2-4B59-AF73-06FB65F5F74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6938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111A-6A7D-48FE-8DF9-866AEC91F95E}" type="datetimeFigureOut">
              <a:rPr lang="fr-CA" smtClean="0"/>
              <a:t>2021-11-05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B6E-28E2-4B59-AF73-06FB65F5F74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109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111A-6A7D-48FE-8DF9-866AEC91F95E}" type="datetimeFigureOut">
              <a:rPr lang="fr-CA" smtClean="0"/>
              <a:t>2021-11-05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B6E-28E2-4B59-AF73-06FB65F5F74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1365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111A-6A7D-48FE-8DF9-866AEC91F95E}" type="datetimeFigureOut">
              <a:rPr lang="fr-CA" smtClean="0"/>
              <a:t>2021-11-05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B6E-28E2-4B59-AF73-06FB65F5F74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506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BE111A-6A7D-48FE-8DF9-866AEC91F95E}" type="datetimeFigureOut">
              <a:rPr lang="fr-CA" smtClean="0"/>
              <a:t>2021-11-05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1E5B6E-28E2-4B59-AF73-06FB65F5F74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4891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comments" Target="../comments/comment1.xm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82626" y="1565529"/>
            <a:ext cx="7197726" cy="2421464"/>
          </a:xfrm>
        </p:spPr>
        <p:txBody>
          <a:bodyPr>
            <a:noAutofit/>
          </a:bodyPr>
          <a:lstStyle/>
          <a:p>
            <a:pPr algn="l"/>
            <a:r>
              <a:rPr lang="fr-C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PROJET 3: </a:t>
            </a:r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Anticipez les besoins en consommation électrique de </a:t>
            </a:r>
            <a:r>
              <a:rPr lang="fr-F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bâtiments</a:t>
            </a:r>
            <a:endParaRPr lang="fr-C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82626" y="4508500"/>
            <a:ext cx="6918824" cy="21717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CA" sz="3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</a:t>
            </a:r>
          </a:p>
          <a:p>
            <a:pPr algn="l"/>
            <a:r>
              <a:rPr lang="fr-CA" dirty="0" smtClean="0"/>
              <a:t>Date: </a:t>
            </a:r>
            <a:r>
              <a:rPr lang="fr-CA" dirty="0" smtClean="0"/>
              <a:t>09 Novembre 2021</a:t>
            </a:r>
            <a:endParaRPr lang="fr-CA" dirty="0" smtClean="0"/>
          </a:p>
          <a:p>
            <a:pPr algn="l"/>
            <a:r>
              <a:rPr lang="fr-CA" dirty="0" smtClean="0"/>
              <a:t>À: </a:t>
            </a:r>
            <a:r>
              <a:rPr lang="fr-CA" dirty="0" err="1" smtClean="0"/>
              <a:t>OPenclassroom</a:t>
            </a:r>
            <a:endParaRPr lang="fr-CA" dirty="0" smtClean="0"/>
          </a:p>
          <a:p>
            <a:pPr algn="l"/>
            <a:r>
              <a:rPr lang="fr-CA" dirty="0" smtClean="0"/>
              <a:t>Formation: Ingénieur machine </a:t>
            </a:r>
            <a:r>
              <a:rPr lang="fr-CA" dirty="0" err="1" smtClean="0"/>
              <a:t>learning</a:t>
            </a:r>
            <a:endParaRPr lang="fr-CA" dirty="0" smtClean="0"/>
          </a:p>
          <a:p>
            <a:r>
              <a:rPr lang="fr-CA" dirty="0" smtClean="0"/>
              <a:t>JASON GREFFIER</a:t>
            </a:r>
          </a:p>
          <a:p>
            <a:pPr algn="l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36409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2697" y="150947"/>
            <a:ext cx="9504409" cy="491793"/>
          </a:xfrm>
        </p:spPr>
        <p:txBody>
          <a:bodyPr>
            <a:normAutofit fontScale="90000"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ANALYSE EXPLORATOIRE</a:t>
            </a:r>
            <a:endParaRPr lang="fr-CA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681392"/>
            <a:ext cx="3929654" cy="6235673"/>
          </a:xfrm>
          <a:prstGeom prst="rect">
            <a:avLst/>
          </a:prstGeom>
        </p:spPr>
      </p:pic>
      <p:pic>
        <p:nvPicPr>
          <p:cNvPr id="3" name="Espace réservé du contenu 2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281" y="2065867"/>
            <a:ext cx="4995862" cy="3330574"/>
          </a:xfr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74" b="-9974"/>
          <a:stretch/>
        </p:blipFill>
        <p:spPr>
          <a:xfrm>
            <a:off x="3929655" y="681392"/>
            <a:ext cx="8262346" cy="691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64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1697" y="48338"/>
            <a:ext cx="7475786" cy="947177"/>
          </a:xfrm>
        </p:spPr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ANALYSE EXPLORATOIRE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2929"/>
            <a:ext cx="12192000" cy="304090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33835"/>
            <a:ext cx="12192000" cy="300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19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latin typeface="+mn-lt"/>
                <a:cs typeface="Times New Roman" panose="02020603050405020304" pitchFamily="18" charset="0"/>
              </a:rPr>
              <a:t>4) Prédiction</a:t>
            </a:r>
            <a:endParaRPr lang="fr-CA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>
          <a:xfrm>
            <a:off x="685801" y="2218267"/>
            <a:ext cx="4996923" cy="576262"/>
          </a:xfrm>
        </p:spPr>
        <p:txBody>
          <a:bodyPr/>
          <a:lstStyle/>
          <a:p>
            <a:r>
              <a:rPr lang="fr-CA" dirty="0"/>
              <a:t>É</a:t>
            </a:r>
            <a:r>
              <a:rPr lang="fr-CA" dirty="0" smtClean="0"/>
              <a:t>tapes</a:t>
            </a:r>
            <a:r>
              <a:rPr lang="fr-CA" dirty="0" smtClean="0"/>
              <a:t>:</a:t>
            </a:r>
            <a:endParaRPr lang="fr-CA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>
          <a:xfrm>
            <a:off x="1045992" y="2937968"/>
            <a:ext cx="4996923" cy="2920998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fr-CA" dirty="0"/>
              <a:t>Imputation </a:t>
            </a:r>
            <a:r>
              <a:rPr lang="fr-CA" dirty="0" err="1"/>
              <a:t>ENERGYSTARScore</a:t>
            </a:r>
            <a:endParaRPr lang="fr-CA" dirty="0"/>
          </a:p>
          <a:p>
            <a:pPr marL="342900" indent="-342900">
              <a:buFont typeface="+mj-lt"/>
              <a:buAutoNum type="arabicPeriod"/>
            </a:pPr>
            <a:r>
              <a:rPr lang="fr-CA" dirty="0" smtClean="0"/>
              <a:t>Prédiction 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dirty="0" smtClean="0"/>
              <a:t>Consommation Énergie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dirty="0" smtClean="0"/>
              <a:t>Émissions gaz à effet de serre</a:t>
            </a:r>
          </a:p>
          <a:p>
            <a:pPr marL="342900" indent="-342900">
              <a:buFont typeface="+mj-lt"/>
              <a:buAutoNum type="arabicPeriod"/>
            </a:pPr>
            <a:r>
              <a:rPr lang="fr-CA" dirty="0" smtClean="0"/>
              <a:t>Importances des variables</a:t>
            </a:r>
          </a:p>
          <a:p>
            <a:pPr marL="342900" indent="-342900">
              <a:buFont typeface="+mj-lt"/>
              <a:buAutoNum type="arabicPeriod"/>
            </a:pPr>
            <a:r>
              <a:rPr lang="fr-CA" dirty="0" smtClean="0"/>
              <a:t>Courbe d’apprentissage</a:t>
            </a:r>
          </a:p>
          <a:p>
            <a:pPr marL="342900" indent="-342900">
              <a:buFont typeface="+mj-lt"/>
              <a:buAutoNum type="arabicPeriod"/>
            </a:pPr>
            <a:r>
              <a:rPr lang="fr-CA" dirty="0" smtClean="0"/>
              <a:t>Impact de l’</a:t>
            </a:r>
            <a:r>
              <a:rPr lang="fr-CA" dirty="0" err="1" smtClean="0"/>
              <a:t>ENERGYSTARScore</a:t>
            </a:r>
            <a:r>
              <a:rPr lang="fr-CA" dirty="0" smtClean="0"/>
              <a:t> sur les prédictions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33351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162050"/>
          </a:xfrm>
        </p:spPr>
        <p:txBody>
          <a:bodyPr>
            <a:normAutofit/>
          </a:bodyPr>
          <a:lstStyle/>
          <a:p>
            <a:r>
              <a:rPr lang="fr-CA" dirty="0" smtClean="0"/>
              <a:t>4.1) </a:t>
            </a:r>
            <a:r>
              <a:rPr lang="fr-CA" dirty="0"/>
              <a:t>Imputation </a:t>
            </a:r>
            <a:r>
              <a:rPr lang="fr-CA" dirty="0" err="1" smtClean="0"/>
              <a:t>ENERGYSTARScore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95" y="3684403"/>
            <a:ext cx="11098174" cy="31151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95" y="1541278"/>
            <a:ext cx="11098174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03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162050"/>
          </a:xfrm>
        </p:spPr>
        <p:txBody>
          <a:bodyPr>
            <a:normAutofit/>
          </a:bodyPr>
          <a:lstStyle/>
          <a:p>
            <a:r>
              <a:rPr lang="fr-CA" dirty="0" smtClean="0"/>
              <a:t>4.2) </a:t>
            </a:r>
            <a:r>
              <a:rPr lang="fr-CA" dirty="0" smtClean="0"/>
              <a:t>Prédiction</a:t>
            </a:r>
            <a:endParaRPr lang="fr-CA" dirty="0"/>
          </a:p>
        </p:txBody>
      </p:sp>
      <p:pic>
        <p:nvPicPr>
          <p:cNvPr id="12" name="Espace réservé du contenu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068" y="1440006"/>
            <a:ext cx="5556932" cy="2901563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4"/>
          <a:srcRect t="714" b="-714"/>
          <a:stretch/>
        </p:blipFill>
        <p:spPr>
          <a:xfrm>
            <a:off x="-3" y="1440007"/>
            <a:ext cx="6635071" cy="547148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068" y="4327041"/>
            <a:ext cx="5556932" cy="253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80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162050"/>
          </a:xfrm>
        </p:spPr>
        <p:txBody>
          <a:bodyPr>
            <a:normAutofit/>
          </a:bodyPr>
          <a:lstStyle/>
          <a:p>
            <a:r>
              <a:rPr lang="fr-CA" dirty="0" smtClean="0"/>
              <a:t>4.2) </a:t>
            </a:r>
            <a:r>
              <a:rPr lang="fr-CA" dirty="0" smtClean="0"/>
              <a:t>Prédiction</a:t>
            </a:r>
            <a:endParaRPr lang="fr-CA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067" y="1394422"/>
            <a:ext cx="5556932" cy="2799728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1394421"/>
            <a:ext cx="6635069" cy="548938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066" y="4194151"/>
            <a:ext cx="5556933" cy="26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71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385408"/>
            <a:ext cx="10131425" cy="871857"/>
          </a:xfrm>
        </p:spPr>
        <p:txBody>
          <a:bodyPr/>
          <a:lstStyle/>
          <a:p>
            <a:r>
              <a:rPr lang="fr-CA" dirty="0" smtClean="0"/>
              <a:t>4.3</a:t>
            </a:r>
            <a:r>
              <a:rPr lang="fr-CA" dirty="0"/>
              <a:t>) Importances des </a:t>
            </a:r>
            <a:r>
              <a:rPr lang="fr-CA" dirty="0" smtClean="0"/>
              <a:t>variables</a:t>
            </a:r>
            <a:endParaRPr lang="fr-CA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269"/>
            <a:ext cx="5962493" cy="577873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492" y="1086826"/>
            <a:ext cx="6229507" cy="577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83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6630" y="0"/>
            <a:ext cx="10131425" cy="1456267"/>
          </a:xfrm>
        </p:spPr>
        <p:txBody>
          <a:bodyPr/>
          <a:lstStyle/>
          <a:p>
            <a:r>
              <a:rPr lang="fr-CA" dirty="0" smtClean="0"/>
              <a:t>4.4</a:t>
            </a:r>
            <a:r>
              <a:rPr lang="fr-CA" dirty="0"/>
              <a:t>) </a:t>
            </a:r>
            <a:r>
              <a:rPr lang="fr-CA" dirty="0" smtClean="0"/>
              <a:t>Courbes d’apprentissage</a:t>
            </a:r>
            <a:endParaRPr lang="fr-CA" dirty="0"/>
          </a:p>
        </p:txBody>
      </p:sp>
      <p:pic>
        <p:nvPicPr>
          <p:cNvPr id="5" name="Image 4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5" y="1337733"/>
            <a:ext cx="4320000" cy="270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</p:pic>
      <p:pic>
        <p:nvPicPr>
          <p:cNvPr id="6" name="Image 5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5" y="4124875"/>
            <a:ext cx="4320000" cy="270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</p:pic>
      <p:pic>
        <p:nvPicPr>
          <p:cNvPr id="9" name="Image 8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550" y="1337733"/>
            <a:ext cx="4320000" cy="270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</p:pic>
      <p:pic>
        <p:nvPicPr>
          <p:cNvPr id="10" name="Image 9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550" y="4124875"/>
            <a:ext cx="4320000" cy="270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</p:pic>
      <p:sp>
        <p:nvSpPr>
          <p:cNvPr id="13" name="ZoneTexte 12"/>
          <p:cNvSpPr txBox="1"/>
          <p:nvPr/>
        </p:nvSpPr>
        <p:spPr>
          <a:xfrm>
            <a:off x="4425768" y="2986896"/>
            <a:ext cx="3352982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Convergence des courbes d’apprentissage et CV</a:t>
            </a:r>
            <a:endParaRPr lang="fr-CA" dirty="0"/>
          </a:p>
        </p:txBody>
      </p:sp>
      <p:sp>
        <p:nvSpPr>
          <p:cNvPr id="14" name="ZoneTexte 13"/>
          <p:cNvSpPr txBox="1"/>
          <p:nvPr/>
        </p:nvSpPr>
        <p:spPr>
          <a:xfrm>
            <a:off x="4425768" y="3746723"/>
            <a:ext cx="3352982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CV Score augmente avec le nb d’échantillon</a:t>
            </a:r>
            <a:endParaRPr lang="fr-CA" dirty="0"/>
          </a:p>
        </p:txBody>
      </p:sp>
      <p:sp>
        <p:nvSpPr>
          <p:cNvPr id="15" name="ZoneTexte 14"/>
          <p:cNvSpPr txBox="1"/>
          <p:nvPr/>
        </p:nvSpPr>
        <p:spPr>
          <a:xfrm>
            <a:off x="4425768" y="4506550"/>
            <a:ext cx="3352982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Meilleur résultat avec </a:t>
            </a:r>
            <a:r>
              <a:rPr lang="fr-CA" dirty="0" err="1" smtClean="0"/>
              <a:t>ENERGYSTARScore</a:t>
            </a:r>
            <a:endParaRPr lang="fr-CA" dirty="0"/>
          </a:p>
        </p:txBody>
      </p:sp>
      <p:sp>
        <p:nvSpPr>
          <p:cNvPr id="16" name="ZoneTexte 15"/>
          <p:cNvSpPr txBox="1"/>
          <p:nvPr/>
        </p:nvSpPr>
        <p:spPr>
          <a:xfrm>
            <a:off x="4450168" y="5266377"/>
            <a:ext cx="3352982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Variance CV moindre avec </a:t>
            </a:r>
            <a:r>
              <a:rPr lang="fr-CA" dirty="0" err="1" smtClean="0"/>
              <a:t>ENERGYSTARScore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32862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249214" cy="1045388"/>
          </a:xfrm>
        </p:spPr>
        <p:txBody>
          <a:bodyPr>
            <a:normAutofit fontScale="90000"/>
          </a:bodyPr>
          <a:lstStyle/>
          <a:p>
            <a:r>
              <a:rPr lang="fr-CA" dirty="0" smtClean="0"/>
              <a:t>4.5</a:t>
            </a:r>
            <a:r>
              <a:rPr lang="fr-CA" dirty="0"/>
              <a:t>) Impact de </a:t>
            </a:r>
            <a:r>
              <a:rPr lang="fr-CA" dirty="0" smtClean="0"/>
              <a:t>l’</a:t>
            </a:r>
            <a:r>
              <a:rPr lang="fr-CA" dirty="0" err="1" smtClean="0"/>
              <a:t>ENERGYSTARScore</a:t>
            </a:r>
            <a:r>
              <a:rPr lang="fr-CA" dirty="0" smtClean="0"/>
              <a:t> </a:t>
            </a:r>
            <a:r>
              <a:rPr lang="fr-CA" dirty="0"/>
              <a:t>sur les </a:t>
            </a:r>
            <a:r>
              <a:rPr lang="fr-CA" dirty="0" smtClean="0"/>
              <a:t>prédictions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73683" y="2006390"/>
            <a:ext cx="3961769" cy="1813686"/>
          </a:xfrm>
        </p:spPr>
        <p:txBody>
          <a:bodyPr/>
          <a:lstStyle/>
          <a:p>
            <a:r>
              <a:rPr lang="fr-CA" dirty="0"/>
              <a:t>R2: coefficient de détermination</a:t>
            </a:r>
          </a:p>
          <a:p>
            <a:r>
              <a:rPr lang="fr-CA" dirty="0"/>
              <a:t>RMSE: </a:t>
            </a:r>
            <a:r>
              <a:rPr lang="fr-CA" dirty="0" err="1"/>
              <a:t>Root</a:t>
            </a:r>
            <a:r>
              <a:rPr lang="fr-CA" dirty="0"/>
              <a:t> </a:t>
            </a:r>
            <a:r>
              <a:rPr lang="fr-CA" dirty="0" err="1"/>
              <a:t>mean</a:t>
            </a:r>
            <a:r>
              <a:rPr lang="fr-CA" dirty="0"/>
              <a:t> </a:t>
            </a:r>
            <a:r>
              <a:rPr lang="fr-CA" dirty="0" err="1"/>
              <a:t>squared</a:t>
            </a:r>
            <a:r>
              <a:rPr lang="fr-CA" dirty="0"/>
              <a:t> </a:t>
            </a:r>
            <a:r>
              <a:rPr lang="fr-CA" dirty="0" err="1"/>
              <a:t>error</a:t>
            </a:r>
            <a:endParaRPr lang="fr-CA" dirty="0"/>
          </a:p>
          <a:p>
            <a:r>
              <a:rPr lang="fr-CA" dirty="0" err="1"/>
              <a:t>MdAE</a:t>
            </a:r>
            <a:r>
              <a:rPr lang="fr-CA" dirty="0"/>
              <a:t>: </a:t>
            </a:r>
            <a:r>
              <a:rPr lang="fr-CA" dirty="0" err="1"/>
              <a:t>Median</a:t>
            </a:r>
            <a:r>
              <a:rPr lang="fr-CA" dirty="0"/>
              <a:t> </a:t>
            </a:r>
            <a:r>
              <a:rPr lang="fr-CA" dirty="0" err="1"/>
              <a:t>absolute</a:t>
            </a:r>
            <a:r>
              <a:rPr lang="fr-CA" dirty="0"/>
              <a:t> </a:t>
            </a:r>
            <a:r>
              <a:rPr lang="fr-CA" dirty="0" err="1"/>
              <a:t>error</a:t>
            </a:r>
            <a:endParaRPr lang="fr-CA" dirty="0"/>
          </a:p>
          <a:p>
            <a:r>
              <a:rPr lang="fr-CA" dirty="0"/>
              <a:t>MAE: </a:t>
            </a:r>
            <a:r>
              <a:rPr lang="fr-CA" dirty="0" err="1"/>
              <a:t>Mean</a:t>
            </a:r>
            <a:r>
              <a:rPr lang="fr-CA" dirty="0"/>
              <a:t> </a:t>
            </a:r>
            <a:r>
              <a:rPr lang="fr-CA" dirty="0" err="1"/>
              <a:t>absolute</a:t>
            </a:r>
            <a:r>
              <a:rPr lang="fr-CA" dirty="0"/>
              <a:t> </a:t>
            </a:r>
            <a:r>
              <a:rPr lang="fr-CA" dirty="0" err="1"/>
              <a:t>error</a:t>
            </a:r>
            <a:endParaRPr lang="fr-CA" dirty="0"/>
          </a:p>
          <a:p>
            <a:endParaRPr lang="fr-CA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71478"/>
            <a:ext cx="12192000" cy="268652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028080" y="1548953"/>
            <a:ext cx="416392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 smtClean="0"/>
              <a:t>ESS : </a:t>
            </a:r>
            <a:r>
              <a:rPr lang="fr-CA" dirty="0" err="1" smtClean="0"/>
              <a:t>ENERGYSTARScore</a:t>
            </a:r>
            <a:endParaRPr lang="fr-CA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 err="1" smtClean="0"/>
              <a:t>SiteEnergy</a:t>
            </a:r>
            <a:r>
              <a:rPr lang="fr-CA" dirty="0" smtClean="0"/>
              <a:t>: Consommation énergétique du bâtiment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 smtClean="0"/>
              <a:t>GHGE : Émission des gaz à effet de serre des bâtiments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73509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1371" y="88165"/>
            <a:ext cx="10131425" cy="1456267"/>
          </a:xfrm>
        </p:spPr>
        <p:txBody>
          <a:bodyPr>
            <a:normAutofit/>
          </a:bodyPr>
          <a:lstStyle/>
          <a:p>
            <a:r>
              <a:rPr lang="fr-CA" sz="5400" dirty="0" smtClean="0">
                <a:solidFill>
                  <a:schemeClr val="bg2">
                    <a:lumMod val="75000"/>
                  </a:schemeClr>
                </a:solidFill>
              </a:rPr>
              <a:t>5) Conclusion</a:t>
            </a:r>
            <a:endParaRPr lang="fr-CA" sz="5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1" y="1791603"/>
            <a:ext cx="1119384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Convergence </a:t>
            </a:r>
            <a:r>
              <a:rPr lang="fr-FR" sz="2000" dirty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des courbes training and CV score plus le nombre d'échantillon </a:t>
            </a:r>
            <a:r>
              <a:rPr lang="fr-FR" sz="2000" dirty="0" smtClean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augmente</a:t>
            </a:r>
            <a:endParaRPr lang="fr-FR" sz="2000" dirty="0">
              <a:solidFill>
                <a:schemeClr val="bg2">
                  <a:lumMod val="75000"/>
                </a:schemeClr>
              </a:solidFill>
              <a:latin typeface="-apple-system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R2 = 0.90-0.95 </a:t>
            </a:r>
            <a:r>
              <a:rPr lang="fr-FR" sz="2000" dirty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pour les courbe au </a:t>
            </a:r>
            <a:r>
              <a:rPr lang="fr-FR" sz="2000" dirty="0" smtClean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log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Distribution Normale des résidus avec variable au log</a:t>
            </a:r>
            <a:endParaRPr lang="fr-FR" sz="2000" dirty="0">
              <a:solidFill>
                <a:schemeClr val="bg2">
                  <a:lumMod val="75000"/>
                </a:schemeClr>
              </a:solidFill>
              <a:latin typeface="-apple-system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Améliorer les résultats en allant chercher plus de données</a:t>
            </a:r>
            <a:endParaRPr lang="fr-FR" sz="2000" dirty="0">
              <a:solidFill>
                <a:schemeClr val="bg2">
                  <a:lumMod val="75000"/>
                </a:schemeClr>
              </a:solidFill>
              <a:latin typeface="-apple-system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Variance CV-score plus grande sans </a:t>
            </a:r>
            <a:r>
              <a:rPr lang="fr-FR" sz="2000" dirty="0" err="1" smtClean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ENERGYSTARScore</a:t>
            </a:r>
            <a:endParaRPr lang="fr-FR" sz="2000" dirty="0">
              <a:solidFill>
                <a:schemeClr val="bg2">
                  <a:lumMod val="75000"/>
                </a:schemeClr>
              </a:solidFill>
              <a:latin typeface="-apple-system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RMSE </a:t>
            </a:r>
            <a:r>
              <a:rPr lang="fr-FR" sz="2000" dirty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et MAE très proche de </a:t>
            </a:r>
            <a:r>
              <a:rPr lang="fr-FR" sz="2000" dirty="0" err="1">
                <a:solidFill>
                  <a:schemeClr val="bg2">
                    <a:lumMod val="75000"/>
                  </a:schemeClr>
                </a:solidFill>
                <a:latin typeface="-apple-system"/>
              </a:rPr>
              <a:t>MdAE</a:t>
            </a:r>
            <a:r>
              <a:rPr lang="fr-FR" sz="2000" dirty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 donc le modèle ne fait pas de grosses </a:t>
            </a:r>
            <a:r>
              <a:rPr lang="fr-FR" sz="2000" dirty="0" smtClean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erreurs</a:t>
            </a:r>
            <a:endParaRPr lang="fr-FR" sz="2000" dirty="0">
              <a:solidFill>
                <a:schemeClr val="bg2">
                  <a:lumMod val="75000"/>
                </a:schemeClr>
              </a:solidFill>
              <a:latin typeface="-apple-system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Amélioration </a:t>
            </a:r>
            <a:r>
              <a:rPr lang="fr-FR" sz="2000" dirty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du R2 moyen de 11% avec l'</a:t>
            </a:r>
            <a:r>
              <a:rPr lang="fr-FR" sz="2000" dirty="0" err="1">
                <a:solidFill>
                  <a:schemeClr val="bg2">
                    <a:lumMod val="75000"/>
                  </a:schemeClr>
                </a:solidFill>
                <a:latin typeface="-apple-system"/>
              </a:rPr>
              <a:t>ENERGYSTARScore</a:t>
            </a:r>
            <a:endParaRPr lang="fr-FR" sz="2000" b="0" i="0" dirty="0">
              <a:solidFill>
                <a:schemeClr val="bg2">
                  <a:lumMod val="75000"/>
                </a:schemeClr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204924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5356" y="1677659"/>
            <a:ext cx="7579696" cy="2864111"/>
          </a:xfrm>
        </p:spPr>
        <p:txBody>
          <a:bodyPr>
            <a:norm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 3:</a:t>
            </a:r>
            <a:r>
              <a:rPr lang="fr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Anticipez les besoins en consommation électrique de bâtiments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799" y="4135083"/>
            <a:ext cx="3999557" cy="577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 DE PRÉSENTATION</a:t>
            </a: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997964774"/>
              </p:ext>
            </p:extLst>
          </p:nvPr>
        </p:nvGraphicFramePr>
        <p:xfrm>
          <a:off x="685799" y="4216820"/>
          <a:ext cx="11397884" cy="2146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4979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227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631" y="161652"/>
            <a:ext cx="5330826" cy="1251951"/>
          </a:xfrm>
        </p:spPr>
        <p:txBody>
          <a:bodyPr/>
          <a:lstStyle/>
          <a:p>
            <a:r>
              <a:rPr lang="fr-CA" dirty="0" smtClean="0"/>
              <a:t>1) Mission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47424" y="1050865"/>
            <a:ext cx="4092112" cy="1548751"/>
          </a:xfrm>
        </p:spPr>
        <p:txBody>
          <a:bodyPr>
            <a:normAutofit fontScale="77500" lnSpcReduction="20000"/>
          </a:bodyPr>
          <a:lstStyle/>
          <a:p>
            <a:r>
              <a:rPr lang="fr-CA" sz="3200" dirty="0" smtClean="0">
                <a:solidFill>
                  <a:schemeClr val="tx2"/>
                </a:solidFill>
              </a:rPr>
              <a:t>Ville de Seattle</a:t>
            </a:r>
          </a:p>
          <a:p>
            <a:r>
              <a:rPr lang="fr-CA" sz="3200" dirty="0" smtClean="0">
                <a:solidFill>
                  <a:schemeClr val="tx2"/>
                </a:solidFill>
              </a:rPr>
              <a:t>Bâtiments non résidentiels </a:t>
            </a:r>
          </a:p>
          <a:p>
            <a:r>
              <a:rPr lang="fr-CA" sz="3200" dirty="0" smtClean="0">
                <a:solidFill>
                  <a:schemeClr val="tx2"/>
                </a:solidFill>
              </a:rPr>
              <a:t>Données 2015 </a:t>
            </a:r>
            <a:r>
              <a:rPr lang="fr-CA" sz="3200" dirty="0" smtClean="0">
                <a:solidFill>
                  <a:schemeClr val="tx2"/>
                </a:solidFill>
              </a:rPr>
              <a:t>et </a:t>
            </a:r>
            <a:r>
              <a:rPr lang="fr-CA" sz="3200" dirty="0" smtClean="0">
                <a:solidFill>
                  <a:schemeClr val="tx2"/>
                </a:solidFill>
              </a:rPr>
              <a:t>2016</a:t>
            </a:r>
            <a:endParaRPr lang="fr-CA" sz="3000" dirty="0" smtClean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04040" y="3385547"/>
            <a:ext cx="518787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sz="2400" dirty="0">
                <a:solidFill>
                  <a:schemeClr val="tx2"/>
                </a:solidFill>
              </a:rPr>
              <a:t>Objectifs: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CA" sz="2400" dirty="0">
                <a:solidFill>
                  <a:schemeClr val="tx2"/>
                </a:solidFill>
              </a:rPr>
              <a:t>Prédire: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tx2"/>
                </a:solidFill>
              </a:rPr>
              <a:t>Les Émissions de CO2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tx2"/>
                </a:solidFill>
              </a:rPr>
              <a:t>La consommation totale d’énergie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CA" sz="2400" dirty="0">
                <a:solidFill>
                  <a:schemeClr val="tx2"/>
                </a:solidFill>
              </a:rPr>
              <a:t>Évaluer l’importance de l’ENERGY STAR </a:t>
            </a:r>
            <a:r>
              <a:rPr lang="fr-CA" sz="2400" dirty="0" smtClean="0">
                <a:solidFill>
                  <a:schemeClr val="tx2"/>
                </a:solidFill>
              </a:rPr>
              <a:t>Score</a:t>
            </a:r>
            <a:endParaRPr lang="fr-CA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165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261599" cy="812800"/>
          </a:xfrm>
        </p:spPr>
        <p:txBody>
          <a:bodyPr/>
          <a:lstStyle/>
          <a:p>
            <a:r>
              <a:rPr lang="fr-CA" dirty="0"/>
              <a:t>1) Mission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6581" y="1663804"/>
            <a:ext cx="4446057" cy="821797"/>
          </a:xfrm>
        </p:spPr>
        <p:txBody>
          <a:bodyPr/>
          <a:lstStyle/>
          <a:p>
            <a:pPr lvl="2"/>
            <a:r>
              <a:rPr lang="fr-CA" dirty="0"/>
              <a:t>Les Émissions de </a:t>
            </a:r>
            <a:r>
              <a:rPr lang="fr-CA" dirty="0" smtClean="0"/>
              <a:t>CO2 / La </a:t>
            </a:r>
            <a:r>
              <a:rPr lang="fr-CA" dirty="0"/>
              <a:t>consommation totale </a:t>
            </a:r>
            <a:r>
              <a:rPr lang="fr-CA" dirty="0" smtClean="0"/>
              <a:t>d’énergie</a:t>
            </a:r>
            <a:endParaRPr lang="fr-CA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7469187" y="1909339"/>
            <a:ext cx="4722813" cy="576262"/>
          </a:xfrm>
        </p:spPr>
        <p:txBody>
          <a:bodyPr/>
          <a:lstStyle/>
          <a:p>
            <a:pPr algn="ctr"/>
            <a:r>
              <a:rPr lang="fr-CA" sz="1800" b="1" dirty="0"/>
              <a:t>Évaluer l’importance de l’ENERGY STAR </a:t>
            </a:r>
            <a:r>
              <a:rPr lang="fr-CA" sz="1800" b="1" dirty="0"/>
              <a:t>Score</a:t>
            </a:r>
            <a:endParaRPr lang="fr-CA" sz="1800" b="1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80" y="2552805"/>
            <a:ext cx="4369858" cy="3277394"/>
          </a:xfrm>
        </p:spPr>
      </p:pic>
      <p:pic>
        <p:nvPicPr>
          <p:cNvPr id="8" name="Espace réservé du contenu 7"/>
          <p:cNvPicPr>
            <a:picLocks noGrp="1" noChangeAspect="1"/>
          </p:cNvPicPr>
          <p:nvPr>
            <p:ph sz="quarter" idx="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187" y="2552805"/>
            <a:ext cx="4559300" cy="3277394"/>
          </a:xfrm>
        </p:spPr>
      </p:pic>
    </p:spTree>
    <p:extLst>
      <p:ext uri="{BB962C8B-B14F-4D97-AF65-F5344CB8AC3E}">
        <p14:creationId xmlns:p14="http://schemas.microsoft.com/office/powerpoint/2010/main" val="613234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/>
          <a:lstStyle/>
          <a:p>
            <a:r>
              <a:rPr lang="fr-CA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Nettoyage des données</a:t>
            </a:r>
            <a:endParaRPr lang="fr-CA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49" y="3208867"/>
            <a:ext cx="6229351" cy="364913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CA" sz="2000" dirty="0" smtClean="0"/>
              <a:t>IMPORTATION DES DONNÉES DE 2015 ET 2016</a:t>
            </a:r>
          </a:p>
          <a:p>
            <a:pPr lvl="1"/>
            <a:r>
              <a:rPr lang="fr-CA" sz="1800" dirty="0" smtClean="0"/>
              <a:t>Uniformisation des </a:t>
            </a:r>
            <a:r>
              <a:rPr lang="fr-CA" sz="1800" dirty="0" smtClean="0"/>
              <a:t>variables (colonnes)</a:t>
            </a:r>
            <a:endParaRPr lang="fr-CA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fr-CA" sz="2000" dirty="0" smtClean="0"/>
              <a:t>Combinaison des données de 2015 et 2016 (6716 lignes et 46 colonnes)</a:t>
            </a:r>
          </a:p>
          <a:p>
            <a:pPr lvl="1"/>
            <a:r>
              <a:rPr lang="fr-CA" sz="2000" dirty="0"/>
              <a:t>Conservation des données les plus récentes en cas de doublon </a:t>
            </a:r>
            <a:endParaRPr lang="fr-CA" sz="2000" dirty="0" smtClean="0"/>
          </a:p>
          <a:p>
            <a:pPr lvl="1"/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7132320" y="3634740"/>
            <a:ext cx="480822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fr-CA" sz="2000" dirty="0" smtClean="0"/>
              <a:t>Suppression des données: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2000" dirty="0" smtClean="0"/>
              <a:t>Default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2000" dirty="0" err="1" smtClean="0"/>
              <a:t>Outliers</a:t>
            </a:r>
            <a:endParaRPr lang="fr-CA" sz="20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fr-CA" sz="2000" dirty="0" smtClean="0"/>
              <a:t>Non résidentiel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2000" dirty="0" smtClean="0"/>
              <a:t>Valeurs négatives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64832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8801" y="0"/>
            <a:ext cx="10131425" cy="1456267"/>
          </a:xfrm>
        </p:spPr>
        <p:txBody>
          <a:bodyPr/>
          <a:lstStyle/>
          <a:p>
            <a:r>
              <a:rPr lang="fr-CA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NETTOYAGE DES </a:t>
            </a:r>
            <a:r>
              <a:rPr lang="fr-CA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endParaRPr lang="fr-CA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1814407"/>
            <a:ext cx="10927272" cy="451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33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272053"/>
            <a:ext cx="7279303" cy="932313"/>
          </a:xfrm>
        </p:spPr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ANALYSE EXPLORATOIRE</a:t>
            </a:r>
            <a:endParaRPr lang="fr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753814" y="4061639"/>
            <a:ext cx="4657016" cy="183284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fr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de variables</a:t>
            </a:r>
          </a:p>
          <a:p>
            <a:pPr marL="342900" indent="-342900">
              <a:buFont typeface="+mj-lt"/>
              <a:buAutoNum type="arabicPeriod"/>
            </a:pPr>
            <a:r>
              <a:rPr lang="fr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Suppression des variables corrélées</a:t>
            </a:r>
          </a:p>
          <a:p>
            <a:pPr marL="342900" indent="-342900">
              <a:buFont typeface="+mj-lt"/>
              <a:buAutoNum type="arabicPeriod"/>
            </a:pPr>
            <a:r>
              <a:rPr lang="fr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des variables à prédire</a:t>
            </a:r>
          </a:p>
          <a:p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53814" y="3619815"/>
            <a:ext cx="1150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Étapes</a:t>
            </a:r>
            <a:endParaRPr lang="fr-C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742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4223" y="83656"/>
            <a:ext cx="10131425" cy="1456267"/>
          </a:xfrm>
        </p:spPr>
        <p:txBody>
          <a:bodyPr>
            <a:norm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ANALYSE EXPLORATOIRE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4223" y="1689705"/>
            <a:ext cx="4357712" cy="244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23" y="4287487"/>
            <a:ext cx="4357712" cy="2448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0734" y="1689705"/>
            <a:ext cx="6986901" cy="2448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0734" y="4287487"/>
            <a:ext cx="6986901" cy="24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56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87391" y="103987"/>
            <a:ext cx="10131425" cy="870316"/>
          </a:xfrm>
        </p:spPr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ANALYSE EXPLORATOIRE</a:t>
            </a:r>
            <a:endParaRPr lang="fr-CA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86" y="829511"/>
            <a:ext cx="5241177" cy="2880581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85" y="3708434"/>
            <a:ext cx="5241177" cy="311783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9362" y="3706513"/>
            <a:ext cx="5678107" cy="3119751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9362" y="828682"/>
            <a:ext cx="5680097" cy="288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66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697</TotalTime>
  <Words>387</Words>
  <Application>Microsoft Office PowerPoint</Application>
  <PresentationFormat>Grand écran</PresentationFormat>
  <Paragraphs>79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Times New Roman</vt:lpstr>
      <vt:lpstr>Céleste</vt:lpstr>
      <vt:lpstr>PROJET 3: Anticipez les besoins en consommation électrique de bâtiments</vt:lpstr>
      <vt:lpstr>PROJET 3: Anticipez les besoins en consommation électrique de bâtiments</vt:lpstr>
      <vt:lpstr>1) Mission</vt:lpstr>
      <vt:lpstr>1) Mission</vt:lpstr>
      <vt:lpstr>2) Nettoyage des données</vt:lpstr>
      <vt:lpstr>2) NETTOYAGE DES dONNées</vt:lpstr>
      <vt:lpstr>3) ANALYSE EXPLORATOIRE</vt:lpstr>
      <vt:lpstr>3) ANALYSE EXPLORATOIRE</vt:lpstr>
      <vt:lpstr>3) ANALYSE EXPLORATOIRE</vt:lpstr>
      <vt:lpstr>3) ANALYSE EXPLORATOIRE</vt:lpstr>
      <vt:lpstr>3) ANALYSE EXPLORATOIRE</vt:lpstr>
      <vt:lpstr>4) Prédiction</vt:lpstr>
      <vt:lpstr>4.1) Imputation ENERGYSTARScore</vt:lpstr>
      <vt:lpstr>4.2) Prédiction</vt:lpstr>
      <vt:lpstr>4.2) Prédiction</vt:lpstr>
      <vt:lpstr>4.3) Importances des variables</vt:lpstr>
      <vt:lpstr>4.4) Courbes d’apprentissage</vt:lpstr>
      <vt:lpstr>4.5) Impact de l’ENERGYSTARScore sur les prédictions</vt:lpstr>
      <vt:lpstr>5) Conclusion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3: Anticipez les besoins en consommation électrique de bâtiments</dc:title>
  <dc:creator>Jason</dc:creator>
  <cp:lastModifiedBy>Jason</cp:lastModifiedBy>
  <cp:revision>41</cp:revision>
  <dcterms:created xsi:type="dcterms:W3CDTF">2021-11-04T16:45:45Z</dcterms:created>
  <dcterms:modified xsi:type="dcterms:W3CDTF">2021-11-05T20:29:33Z</dcterms:modified>
</cp:coreProperties>
</file>