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82" r:id="rId11"/>
    <p:sldId id="285" r:id="rId12"/>
    <p:sldId id="289" r:id="rId13"/>
    <p:sldId id="288" r:id="rId14"/>
    <p:sldId id="291" r:id="rId15"/>
    <p:sldId id="294" r:id="rId16"/>
    <p:sldId id="295" r:id="rId17"/>
    <p:sldId id="296" r:id="rId18"/>
    <p:sldId id="297" r:id="rId19"/>
    <p:sldId id="298" r:id="rId20"/>
    <p:sldId id="267" r:id="rId21"/>
    <p:sldId id="266" r:id="rId22"/>
    <p:sldId id="300" r:id="rId23"/>
    <p:sldId id="301" r:id="rId24"/>
    <p:sldId id="302" r:id="rId25"/>
    <p:sldId id="303" r:id="rId26"/>
    <p:sldId id="305" r:id="rId27"/>
    <p:sldId id="312" r:id="rId28"/>
    <p:sldId id="313" r:id="rId29"/>
    <p:sldId id="306" r:id="rId30"/>
    <p:sldId id="307" r:id="rId31"/>
    <p:sldId id="308" r:id="rId32"/>
    <p:sldId id="270" r:id="rId33"/>
    <p:sldId id="271" r:id="rId34"/>
    <p:sldId id="309" r:id="rId35"/>
    <p:sldId id="272" r:id="rId36"/>
    <p:sldId id="273" r:id="rId37"/>
    <p:sldId id="311" r:id="rId38"/>
    <p:sldId id="276" r:id="rId39"/>
    <p:sldId id="27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8C3162-8C36-43EF-830E-3B471B5677A2}">
          <p14:sldIdLst>
            <p14:sldId id="256"/>
          </p14:sldIdLst>
        </p14:section>
        <p14:section name="Verified I/O Programs" id="{0175EEA5-056E-46C1-94E5-9C8F3B823716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Hoare Rule for While" id="{70FE4938-80BC-4186-9F2D-F4D50F498868}">
          <p14:sldIdLst>
            <p14:sldId id="263"/>
            <p14:sldId id="277"/>
            <p14:sldId id="282"/>
            <p14:sldId id="285"/>
            <p14:sldId id="289"/>
            <p14:sldId id="288"/>
            <p14:sldId id="291"/>
            <p14:sldId id="294"/>
            <p14:sldId id="295"/>
            <p14:sldId id="296"/>
            <p14:sldId id="297"/>
          </p14:sldIdLst>
        </p14:section>
        <p14:section name="Using the While Rule" id="{2DF41A2F-327D-4537-8824-8C3A132613A0}">
          <p14:sldIdLst>
            <p14:sldId id="298"/>
            <p14:sldId id="267"/>
            <p14:sldId id="266"/>
          </p14:sldIdLst>
        </p14:section>
        <p14:section name="Instrrule Automation" id="{DCD1865C-4024-4E56-97E6-7F3EAFD4FA0F}">
          <p14:sldIdLst>
            <p14:sldId id="300"/>
            <p14:sldId id="301"/>
            <p14:sldId id="302"/>
            <p14:sldId id="303"/>
            <p14:sldId id="305"/>
            <p14:sldId id="312"/>
            <p14:sldId id="313"/>
            <p14:sldId id="306"/>
            <p14:sldId id="307"/>
          </p14:sldIdLst>
        </p14:section>
        <p14:section name="Program Automation" id="{B80EB117-7150-4615-92D0-BAB0548D1169}">
          <p14:sldIdLst>
            <p14:sldId id="308"/>
            <p14:sldId id="270"/>
            <p14:sldId id="271"/>
          </p14:sldIdLst>
        </p14:section>
        <p14:section name="Open Problems, Future Work" id="{00A45AC5-78B5-4B7B-8E9C-5938E72FE233}">
          <p14:sldIdLst>
            <p14:sldId id="309"/>
            <p14:sldId id="272"/>
            <p14:sldId id="273"/>
          </p14:sldIdLst>
        </p14:section>
        <p14:section name="Closing" id="{C5B887D8-AE71-40E7-9F6A-D70AE702D47C}">
          <p14:sldIdLst>
            <p14:sldId id="31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9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0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1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0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2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8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95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A279B-A643-44E2-A48D-E12E607D82D7}" type="datetimeFigureOut">
              <a:rPr lang="en-GB" smtClean="0"/>
              <a:t>20/08/2014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81FF-34A2-49E5-B35C-A75EDEDD11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7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x86proved.codeplex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rnewton/" TargetMode="External"/><Relationship Id="rId2" Type="http://schemas.openxmlformats.org/officeDocument/2006/relationships/hyperlink" Target="https://flic.kr/p/3KYpfJ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rnewton/" TargetMode="External"/><Relationship Id="rId2" Type="http://schemas.openxmlformats.org/officeDocument/2006/relationships/hyperlink" Target="https://flic.kr/p/3KYpfJ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ab1bwS" TargetMode="Externa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hyperlink" Target="https://www.flickr.com/photos/mag3737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Input, Output, and Automation in x86 Proved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Jason Gross</a:t>
            </a:r>
          </a:p>
          <a:p>
            <a:r>
              <a:rPr lang="en-US" dirty="0" smtClean="0"/>
              <a:t>Hosted by Andrew Kennedy</a:t>
            </a:r>
          </a:p>
          <a:p>
            <a:r>
              <a:rPr lang="en-US" dirty="0" smtClean="0"/>
              <a:t>Summer 2014</a:t>
            </a:r>
            <a:endParaRPr lang="en-GB" dirty="0"/>
          </a:p>
        </p:txBody>
      </p:sp>
      <p:pic>
        <p:nvPicPr>
          <p:cNvPr id="1026" name="Picture 2" descr="x86 Prove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65541"/>
            <a:ext cx="2047875" cy="16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7724775" y="4637052"/>
            <a:ext cx="1323975" cy="2097124"/>
            <a:chOff x="2189164" y="68263"/>
            <a:chExt cx="633413" cy="10033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205039" y="263526"/>
              <a:ext cx="617538" cy="808038"/>
            </a:xfrm>
            <a:custGeom>
              <a:avLst/>
              <a:gdLst>
                <a:gd name="T0" fmla="*/ 191 w 2677"/>
                <a:gd name="T1" fmla="*/ 596 h 3499"/>
                <a:gd name="T2" fmla="*/ 905 w 2677"/>
                <a:gd name="T3" fmla="*/ 100 h 3499"/>
                <a:gd name="T4" fmla="*/ 993 w 2677"/>
                <a:gd name="T5" fmla="*/ 560 h 3499"/>
                <a:gd name="T6" fmla="*/ 1088 w 2677"/>
                <a:gd name="T7" fmla="*/ 1413 h 3499"/>
                <a:gd name="T8" fmla="*/ 1786 w 2677"/>
                <a:gd name="T9" fmla="*/ 508 h 3499"/>
                <a:gd name="T10" fmla="*/ 2503 w 2677"/>
                <a:gd name="T11" fmla="*/ 727 h 3499"/>
                <a:gd name="T12" fmla="*/ 2423 w 2677"/>
                <a:gd name="T13" fmla="*/ 1933 h 3499"/>
                <a:gd name="T14" fmla="*/ 1492 w 2677"/>
                <a:gd name="T15" fmla="*/ 2383 h 3499"/>
                <a:gd name="T16" fmla="*/ 1771 w 2677"/>
                <a:gd name="T17" fmla="*/ 1970 h 3499"/>
                <a:gd name="T18" fmla="*/ 1582 w 2677"/>
                <a:gd name="T19" fmla="*/ 1771 h 3499"/>
                <a:gd name="T20" fmla="*/ 1628 w 2677"/>
                <a:gd name="T21" fmla="*/ 2081 h 3499"/>
                <a:gd name="T22" fmla="*/ 1285 w 2677"/>
                <a:gd name="T23" fmla="*/ 2597 h 3499"/>
                <a:gd name="T24" fmla="*/ 1288 w 2677"/>
                <a:gd name="T25" fmla="*/ 2915 h 3499"/>
                <a:gd name="T26" fmla="*/ 1401 w 2677"/>
                <a:gd name="T27" fmla="*/ 3136 h 3499"/>
                <a:gd name="T28" fmla="*/ 1408 w 2677"/>
                <a:gd name="T29" fmla="*/ 3499 h 3499"/>
                <a:gd name="T30" fmla="*/ 471 w 2677"/>
                <a:gd name="T31" fmla="*/ 3499 h 3499"/>
                <a:gd name="T32" fmla="*/ 469 w 2677"/>
                <a:gd name="T33" fmla="*/ 3167 h 3499"/>
                <a:gd name="T34" fmla="*/ 751 w 2677"/>
                <a:gd name="T35" fmla="*/ 2655 h 3499"/>
                <a:gd name="T36" fmla="*/ 10 w 2677"/>
                <a:gd name="T37" fmla="*/ 1965 h 3499"/>
                <a:gd name="T38" fmla="*/ 427 w 2677"/>
                <a:gd name="T39" fmla="*/ 1606 h 3499"/>
                <a:gd name="T40" fmla="*/ 625 w 2677"/>
                <a:gd name="T41" fmla="*/ 884 h 3499"/>
                <a:gd name="T42" fmla="*/ 459 w 2677"/>
                <a:gd name="T43" fmla="*/ 576 h 3499"/>
                <a:gd name="T44" fmla="*/ 191 w 2677"/>
                <a:gd name="T45" fmla="*/ 596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77" h="3499">
                  <a:moveTo>
                    <a:pt x="191" y="596"/>
                  </a:moveTo>
                  <a:cubicBezTo>
                    <a:pt x="217" y="496"/>
                    <a:pt x="761" y="0"/>
                    <a:pt x="905" y="100"/>
                  </a:cubicBezTo>
                  <a:cubicBezTo>
                    <a:pt x="1027" y="185"/>
                    <a:pt x="992" y="413"/>
                    <a:pt x="993" y="560"/>
                  </a:cubicBezTo>
                  <a:cubicBezTo>
                    <a:pt x="993" y="746"/>
                    <a:pt x="993" y="1394"/>
                    <a:pt x="1088" y="1413"/>
                  </a:cubicBezTo>
                  <a:cubicBezTo>
                    <a:pt x="1230" y="1443"/>
                    <a:pt x="1113" y="630"/>
                    <a:pt x="1786" y="508"/>
                  </a:cubicBezTo>
                  <a:cubicBezTo>
                    <a:pt x="2140" y="473"/>
                    <a:pt x="2428" y="574"/>
                    <a:pt x="2503" y="727"/>
                  </a:cubicBezTo>
                  <a:cubicBezTo>
                    <a:pt x="2677" y="1086"/>
                    <a:pt x="2621" y="1518"/>
                    <a:pt x="2423" y="1933"/>
                  </a:cubicBezTo>
                  <a:cubicBezTo>
                    <a:pt x="2219" y="2236"/>
                    <a:pt x="1759" y="2459"/>
                    <a:pt x="1492" y="2383"/>
                  </a:cubicBezTo>
                  <a:cubicBezTo>
                    <a:pt x="1555" y="2279"/>
                    <a:pt x="1823" y="2231"/>
                    <a:pt x="1771" y="1970"/>
                  </a:cubicBezTo>
                  <a:cubicBezTo>
                    <a:pt x="1752" y="1871"/>
                    <a:pt x="1673" y="1726"/>
                    <a:pt x="1582" y="1771"/>
                  </a:cubicBezTo>
                  <a:cubicBezTo>
                    <a:pt x="1489" y="1817"/>
                    <a:pt x="1651" y="1979"/>
                    <a:pt x="1628" y="2081"/>
                  </a:cubicBezTo>
                  <a:cubicBezTo>
                    <a:pt x="1583" y="2282"/>
                    <a:pt x="1344" y="2399"/>
                    <a:pt x="1285" y="2597"/>
                  </a:cubicBezTo>
                  <a:cubicBezTo>
                    <a:pt x="1255" y="2699"/>
                    <a:pt x="1256" y="2814"/>
                    <a:pt x="1288" y="2915"/>
                  </a:cubicBezTo>
                  <a:cubicBezTo>
                    <a:pt x="1317" y="3009"/>
                    <a:pt x="1399" y="3037"/>
                    <a:pt x="1401" y="3136"/>
                  </a:cubicBezTo>
                  <a:lnTo>
                    <a:pt x="1408" y="3499"/>
                  </a:lnTo>
                  <a:lnTo>
                    <a:pt x="471" y="3499"/>
                  </a:lnTo>
                  <a:lnTo>
                    <a:pt x="469" y="3167"/>
                  </a:lnTo>
                  <a:cubicBezTo>
                    <a:pt x="467" y="3019"/>
                    <a:pt x="786" y="2806"/>
                    <a:pt x="751" y="2655"/>
                  </a:cubicBezTo>
                  <a:cubicBezTo>
                    <a:pt x="641" y="2190"/>
                    <a:pt x="24" y="2156"/>
                    <a:pt x="10" y="1965"/>
                  </a:cubicBezTo>
                  <a:cubicBezTo>
                    <a:pt x="0" y="1820"/>
                    <a:pt x="317" y="1684"/>
                    <a:pt x="427" y="1606"/>
                  </a:cubicBezTo>
                  <a:cubicBezTo>
                    <a:pt x="585" y="1494"/>
                    <a:pt x="699" y="1266"/>
                    <a:pt x="625" y="884"/>
                  </a:cubicBezTo>
                  <a:cubicBezTo>
                    <a:pt x="538" y="732"/>
                    <a:pt x="471" y="763"/>
                    <a:pt x="459" y="576"/>
                  </a:cubicBezTo>
                  <a:cubicBezTo>
                    <a:pt x="470" y="499"/>
                    <a:pt x="298" y="639"/>
                    <a:pt x="191" y="596"/>
                  </a:cubicBezTo>
                  <a:close/>
                </a:path>
              </a:pathLst>
            </a:custGeom>
            <a:solidFill>
              <a:srgbClr val="D5BE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189164" y="68263"/>
              <a:ext cx="350838" cy="315913"/>
            </a:xfrm>
            <a:custGeom>
              <a:avLst/>
              <a:gdLst>
                <a:gd name="T0" fmla="*/ 428 w 1522"/>
                <a:gd name="T1" fmla="*/ 1253 h 1369"/>
                <a:gd name="T2" fmla="*/ 244 w 1522"/>
                <a:gd name="T3" fmla="*/ 404 h 1369"/>
                <a:gd name="T4" fmla="*/ 1284 w 1522"/>
                <a:gd name="T5" fmla="*/ 253 h 1369"/>
                <a:gd name="T6" fmla="*/ 1481 w 1522"/>
                <a:gd name="T7" fmla="*/ 681 h 1369"/>
                <a:gd name="T8" fmla="*/ 1199 w 1522"/>
                <a:gd name="T9" fmla="*/ 1369 h 1369"/>
                <a:gd name="T10" fmla="*/ 1017 w 1522"/>
                <a:gd name="T11" fmla="*/ 971 h 1369"/>
                <a:gd name="T12" fmla="*/ 428 w 1522"/>
                <a:gd name="T13" fmla="*/ 1253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2" h="1369">
                  <a:moveTo>
                    <a:pt x="428" y="1253"/>
                  </a:moveTo>
                  <a:cubicBezTo>
                    <a:pt x="89" y="1035"/>
                    <a:pt x="0" y="758"/>
                    <a:pt x="244" y="404"/>
                  </a:cubicBezTo>
                  <a:cubicBezTo>
                    <a:pt x="411" y="161"/>
                    <a:pt x="924" y="0"/>
                    <a:pt x="1284" y="253"/>
                  </a:cubicBezTo>
                  <a:cubicBezTo>
                    <a:pt x="1416" y="386"/>
                    <a:pt x="1463" y="539"/>
                    <a:pt x="1481" y="681"/>
                  </a:cubicBezTo>
                  <a:cubicBezTo>
                    <a:pt x="1522" y="1004"/>
                    <a:pt x="1362" y="1258"/>
                    <a:pt x="1199" y="1369"/>
                  </a:cubicBezTo>
                  <a:cubicBezTo>
                    <a:pt x="1069" y="1178"/>
                    <a:pt x="1229" y="1002"/>
                    <a:pt x="1017" y="971"/>
                  </a:cubicBezTo>
                  <a:cubicBezTo>
                    <a:pt x="830" y="950"/>
                    <a:pt x="585" y="1109"/>
                    <a:pt x="428" y="1253"/>
                  </a:cubicBezTo>
                  <a:close/>
                </a:path>
              </a:pathLst>
            </a:custGeom>
            <a:solidFill>
              <a:srgbClr val="CB956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312989" y="863601"/>
              <a:ext cx="217488" cy="207963"/>
            </a:xfrm>
            <a:custGeom>
              <a:avLst/>
              <a:gdLst>
                <a:gd name="T0" fmla="*/ 818 w 941"/>
                <a:gd name="T1" fmla="*/ 0 h 902"/>
                <a:gd name="T2" fmla="*/ 821 w 941"/>
                <a:gd name="T3" fmla="*/ 318 h 902"/>
                <a:gd name="T4" fmla="*/ 934 w 941"/>
                <a:gd name="T5" fmla="*/ 539 h 902"/>
                <a:gd name="T6" fmla="*/ 941 w 941"/>
                <a:gd name="T7" fmla="*/ 902 h 902"/>
                <a:gd name="T8" fmla="*/ 4 w 941"/>
                <a:gd name="T9" fmla="*/ 902 h 902"/>
                <a:gd name="T10" fmla="*/ 2 w 941"/>
                <a:gd name="T11" fmla="*/ 570 h 902"/>
                <a:gd name="T12" fmla="*/ 284 w 941"/>
                <a:gd name="T13" fmla="*/ 58 h 902"/>
                <a:gd name="T14" fmla="*/ 267 w 941"/>
                <a:gd name="T15" fmla="*/ 0 h 902"/>
                <a:gd name="T16" fmla="*/ 818 w 941"/>
                <a:gd name="T1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902">
                  <a:moveTo>
                    <a:pt x="818" y="0"/>
                  </a:moveTo>
                  <a:cubicBezTo>
                    <a:pt x="788" y="102"/>
                    <a:pt x="789" y="217"/>
                    <a:pt x="821" y="318"/>
                  </a:cubicBezTo>
                  <a:cubicBezTo>
                    <a:pt x="850" y="412"/>
                    <a:pt x="932" y="440"/>
                    <a:pt x="934" y="539"/>
                  </a:cubicBezTo>
                  <a:lnTo>
                    <a:pt x="941" y="902"/>
                  </a:lnTo>
                  <a:lnTo>
                    <a:pt x="4" y="902"/>
                  </a:lnTo>
                  <a:lnTo>
                    <a:pt x="2" y="570"/>
                  </a:lnTo>
                  <a:cubicBezTo>
                    <a:pt x="0" y="422"/>
                    <a:pt x="320" y="209"/>
                    <a:pt x="284" y="58"/>
                  </a:cubicBezTo>
                  <a:cubicBezTo>
                    <a:pt x="275" y="21"/>
                    <a:pt x="267" y="0"/>
                    <a:pt x="267" y="0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rgbClr val="BBA87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9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5675743"/>
                <a:ext cx="9001247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test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</m:m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75743"/>
                <a:ext cx="9001247" cy="10363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8650" y="9336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Example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2698" y="3641076"/>
                <a:ext cx="6138604" cy="146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e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&gt;0) 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−−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done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8" y="3641076"/>
                <a:ext cx="6138604" cy="14661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Callout 8"/>
          <p:cNvSpPr/>
          <p:nvPr/>
        </p:nvSpPr>
        <p:spPr>
          <a:xfrm>
            <a:off x="6867647" y="4386263"/>
            <a:ext cx="2047875" cy="1376228"/>
          </a:xfrm>
          <a:prstGeom prst="wedgeEllipseCallout">
            <a:avLst>
              <a:gd name="adj1" fmla="val -101471"/>
              <a:gd name="adj2" fmla="val -25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drop B, which is technical info about flags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5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9316" y="5661456"/>
                <a:ext cx="6025367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test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</m:m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16" y="5661456"/>
                <a:ext cx="6025367" cy="10363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8650" y="9336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Example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7936" y="4600517"/>
                <a:ext cx="83681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&gt;0) 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200" i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 panose="02040503050406030204" pitchFamily="18" charset="0"/>
                        </a:rPr>
                        <m:t>done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false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36" y="4600517"/>
                <a:ext cx="8368125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9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9316" y="5661456"/>
                <a:ext cx="6025367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test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</m:m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16" y="5661456"/>
                <a:ext cx="6025367" cy="10363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8650" y="9336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Example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456" y="4600517"/>
                <a:ext cx="8765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true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&gt;0) 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OUT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3200" i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US" sz="3200" b="1">
                          <a:latin typeface="Cambria Math" panose="02040503050406030204" pitchFamily="18" charset="0"/>
                        </a:rPr>
                        <m:t>done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6" y="4600517"/>
                <a:ext cx="876509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456" y="4567880"/>
                <a:ext cx="8769901" cy="525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32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&gt;0) 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−−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m:rPr>
                              <m:nor/>
                            </m:rPr>
                            <a:rPr lang="en-US" sz="3200" b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6" y="4567880"/>
                <a:ext cx="8769901" cy="525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82177" y="4114376"/>
                <a:ext cx="3554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−−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{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77" y="4114376"/>
                <a:ext cx="3554371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257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455" y="4114377"/>
                <a:ext cx="4834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true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&gt;0) {∃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5" y="4114377"/>
                <a:ext cx="483446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76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82176" y="4083556"/>
                <a:ext cx="3554371" cy="394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ac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176" y="4083556"/>
                <a:ext cx="3554371" cy="3942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1454" y="4083556"/>
                <a:ext cx="4834465" cy="394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&gt;0) {∃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ac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4" y="4083556"/>
                <a:ext cx="4834465" cy="3942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18611" y="3485310"/>
                <a:ext cx="9381222" cy="996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&gt;0)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≤0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−2,…,1]</m:t>
                              </m:r>
                            </m:lim>
                          </m:limLow>
                        </m:e>
                      </m:ac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611" y="3485310"/>
                <a:ext cx="9381222" cy="9965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879" y="4968444"/>
                <a:ext cx="6025367" cy="1889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d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test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{∃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[]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true</m:t>
                                            </m:r>
                                          </m:e>
                                        </m:d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{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</m:groupCh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lim>
                                </m:limUpp>
                              </m:e>
                            </m:mr>
                          </m:m>
                        </m:num>
                        <m:den>
                          <m:limLow>
                            <m:limLowPr>
                              <m:ctrlPr>
                                <a:rPr lang="en-GB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false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32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9" y="4968444"/>
                <a:ext cx="6025367" cy="18895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8650" y="9336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Example</a:t>
            </a:r>
            <a:r>
              <a:rPr lang="en-US" sz="4400" dirty="0"/>
              <a:t> with output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739" y="2998731"/>
                <a:ext cx="3554371" cy="394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ac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39" y="2998731"/>
                <a:ext cx="3554371" cy="3942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98731"/>
                <a:ext cx="4834465" cy="394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&gt;0) {∃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ac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98731"/>
                <a:ext cx="4834465" cy="3942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Callout 15"/>
          <p:cNvSpPr/>
          <p:nvPr/>
        </p:nvSpPr>
        <p:spPr>
          <a:xfrm>
            <a:off x="6888673" y="5225108"/>
            <a:ext cx="2047875" cy="1376228"/>
          </a:xfrm>
          <a:prstGeom prst="wedgeEllipseCallout">
            <a:avLst>
              <a:gd name="adj1" fmla="val -33796"/>
              <a:gd name="adj2" fmla="val -56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Worry about side conditions later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0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18611" y="3485310"/>
                <a:ext cx="9381222" cy="996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limLow>
                            <m:limLow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&gt;0)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  <m:r>
                                    <a:rPr lang="en-US" sz="3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≤0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−2,…,1]</m:t>
                              </m:r>
                            </m:lim>
                          </m:limLow>
                        </m:e>
                      </m:ac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611" y="3485310"/>
                <a:ext cx="9381222" cy="9965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4879" y="4968444"/>
                <a:ext cx="6025367" cy="1889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d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latin typeface="Cambria Math" panose="02040503050406030204" pitchFamily="18" charset="0"/>
                                          </a:rPr>
                                          <m:t>test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{∃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sz="32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[]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3200">
                                                <a:latin typeface="Cambria Math" panose="02040503050406030204" pitchFamily="18" charset="0"/>
                                              </a:rPr>
                                              <m:t>true</m:t>
                                            </m:r>
                                          </m:e>
                                        </m:d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{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</m:groupCh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lim>
                                </m:limUpp>
                              </m:e>
                            </m:mr>
                          </m:m>
                        </m:num>
                        <m:den>
                          <m:limLow>
                            <m:limLowPr>
                              <m:ctrlPr>
                                <a:rPr lang="en-GB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false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32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9" y="4968444"/>
                <a:ext cx="6025367" cy="18895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8650" y="9336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Example</a:t>
            </a:r>
            <a:r>
              <a:rPr lang="en-US" sz="4400" dirty="0"/>
              <a:t> with output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86497" y="2998731"/>
                <a:ext cx="3757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−−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97" y="2998731"/>
                <a:ext cx="3757503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27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98731"/>
                <a:ext cx="5003806" cy="394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test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&gt;0) {∃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ac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98731"/>
                <a:ext cx="5003806" cy="3942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Callout 15"/>
          <p:cNvSpPr/>
          <p:nvPr/>
        </p:nvSpPr>
        <p:spPr>
          <a:xfrm>
            <a:off x="6888673" y="5225108"/>
            <a:ext cx="2047875" cy="1376228"/>
          </a:xfrm>
          <a:prstGeom prst="wedgeEllipseCallout">
            <a:avLst>
              <a:gd name="adj1" fmla="val -33796"/>
              <a:gd name="adj2" fmla="val -56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Worry about side conditions later</a:t>
            </a:r>
            <a:endParaRPr lang="en-GB" dirty="0"/>
          </a:p>
        </p:txBody>
      </p:sp>
      <p:sp>
        <p:nvSpPr>
          <p:cNvPr id="9" name="Oval Callout 8"/>
          <p:cNvSpPr/>
          <p:nvPr/>
        </p:nvSpPr>
        <p:spPr>
          <a:xfrm>
            <a:off x="6241310" y="1489154"/>
            <a:ext cx="2047875" cy="1376228"/>
          </a:xfrm>
          <a:prstGeom prst="wedgeEllipseCallout">
            <a:avLst>
              <a:gd name="adj1" fmla="val -64494"/>
              <a:gd name="adj2" fmla="val 524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Uh-oh!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GB" sz="3200" dirty="0"/>
                            <m:t> 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¬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7372" y="4818493"/>
                <a:ext cx="8641725" cy="133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true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{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)}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test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{∃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}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true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)⊢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false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⊢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2" y="4818493"/>
                <a:ext cx="8641725" cy="13341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Callout 10"/>
              <p:cNvSpPr/>
              <p:nvPr/>
            </p:nvSpPr>
            <p:spPr>
              <a:xfrm>
                <a:off x="397372" y="2964513"/>
                <a:ext cx="2047875" cy="1236894"/>
              </a:xfrm>
              <a:prstGeom prst="wedgeEllipseCallout">
                <a:avLst>
                  <a:gd name="adj1" fmla="val 39953"/>
                  <a:gd name="adj2" fmla="val 96904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Eliding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 smtClean="0"/>
                  <a:t> for space</a:t>
                </a:r>
                <a:endParaRPr lang="en-GB" dirty="0"/>
              </a:p>
            </p:txBody>
          </p:sp>
        </mc:Choice>
        <mc:Fallback xmlns="">
          <p:sp>
            <p:nvSpPr>
              <p:cNvPr id="11" name="Oval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2" y="2964513"/>
                <a:ext cx="2047875" cy="1236894"/>
              </a:xfrm>
              <a:prstGeom prst="wedgeEllipseCallout">
                <a:avLst>
                  <a:gd name="adj1" fmla="val 39953"/>
                  <a:gd name="adj2" fmla="val 96904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Callout 11"/>
          <p:cNvSpPr/>
          <p:nvPr/>
        </p:nvSpPr>
        <p:spPr>
          <a:xfrm>
            <a:off x="5414939" y="2993096"/>
            <a:ext cx="2482274" cy="1236894"/>
          </a:xfrm>
          <a:prstGeom prst="wedgeEllipseCallout">
            <a:avLst>
              <a:gd name="adj1" fmla="val -116048"/>
              <a:gd name="adj2" fmla="val 980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“transition function”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8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GB" sz="3200" dirty="0"/>
                            <m:t> 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¬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6195" y="4444295"/>
                <a:ext cx="8451609" cy="2175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5200650" algn="l"/>
                    <a:tab pos="75438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limLow>
                                        <m:limLow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400">
                                                      <a:latin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{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  <m: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)}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lim>
                                      </m:limLow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limLow>
                                        <m:limLow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test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{∃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}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[]</m:t>
                                          </m:r>
                                        </m:lim>
                                      </m:limLow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)⊢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false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[]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⊢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)⊢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false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⊢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5" y="4444295"/>
                <a:ext cx="8451609" cy="21757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/>
          <p:cNvSpPr/>
          <p:nvPr/>
        </p:nvSpPr>
        <p:spPr>
          <a:xfrm>
            <a:off x="5414939" y="2993096"/>
            <a:ext cx="2482274" cy="1236894"/>
          </a:xfrm>
          <a:prstGeom prst="wedgeEllipseCallout">
            <a:avLst>
              <a:gd name="adj1" fmla="val -58490"/>
              <a:gd name="adj2" fmla="val 668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Can’t talk about state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7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1893" y="4444295"/>
                <a:ext cx="8735212" cy="2175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5200650" algn="l"/>
                    <a:tab pos="75438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limLow>
                                        <m:limLow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400">
                                                      <a:latin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{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  <m: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)}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lim>
                                      </m:limLow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limLow>
                                        <m:limLow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test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{∃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}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[]</m:t>
                                          </m:r>
                                        </m:lim>
                                      </m:limLow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)⊢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false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[]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⊢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)⊢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false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⊢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3" y="4444295"/>
                <a:ext cx="8735212" cy="21757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GB" sz="3200" dirty="0"/>
                            <m:t> 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¬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Callout 6"/>
              <p:cNvSpPr/>
              <p:nvPr/>
            </p:nvSpPr>
            <p:spPr>
              <a:xfrm>
                <a:off x="5414939" y="2993096"/>
                <a:ext cx="2482274" cy="1236894"/>
              </a:xfrm>
              <a:prstGeom prst="wedgeEllipseCallout">
                <a:avLst>
                  <a:gd name="adj1" fmla="val -58490"/>
                  <a:gd name="adj2" fmla="val 6687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Logical part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Oval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39" y="2993096"/>
                <a:ext cx="2482274" cy="1236894"/>
              </a:xfrm>
              <a:prstGeom prst="wedgeEllipseCallout">
                <a:avLst>
                  <a:gd name="adj1" fmla="val -58490"/>
                  <a:gd name="adj2" fmla="val 66872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1893" y="4444295"/>
                <a:ext cx="8735212" cy="2175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5200650" algn="l"/>
                    <a:tab pos="754380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limLow>
                                        <m:limLow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400">
                                                      <a:latin typeface="Cambria Math" panose="02040503050406030204" pitchFamily="18" charset="0"/>
                                                    </a:rPr>
                                                    <m:t>true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{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(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  <m: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)}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lim>
                                      </m:limLow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limLow>
                                        <m:limLow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en-US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test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{∃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}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[]</m:t>
                                          </m:r>
                                        </m:lim>
                                      </m:limLow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24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)⊢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false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[]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⊢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)⊢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false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⊢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eqArr>
                              </m:e>
                            </m:mr>
                          </m:m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3" y="4444295"/>
                <a:ext cx="8735212" cy="21757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0582" y="3257226"/>
                <a:ext cx="8482835" cy="872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&gt;0)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OUT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≤0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≔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map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−2,…,1]</m:t>
                              </m:r>
                            </m:lim>
                          </m:limLow>
                        </m:e>
                      </m:ac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2" y="3257226"/>
                <a:ext cx="8482835" cy="8720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857985"/>
                <a:ext cx="4955459" cy="583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&gt;0∧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OUT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−−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{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2000" dirty="0"/>
                                    <m:t> </m:t>
                                  </m:r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e>
                      </m:ac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57985"/>
                <a:ext cx="4955459" cy="583942"/>
              </a:xfrm>
              <a:prstGeom prst="rect">
                <a:avLst/>
              </a:prstGeom>
              <a:blipFill rotWithShape="0">
                <a:blip r:embed="rId4"/>
                <a:stretch>
                  <a:fillRect l="-492" r="-246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599749"/>
                <a:ext cx="5024517" cy="561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&gt;0) {∃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&gt;0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[]</m:t>
                              </m:r>
                            </m:lim>
                          </m:limLow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9749"/>
                <a:ext cx="5024517" cy="561244"/>
              </a:xfrm>
              <a:prstGeom prst="rect">
                <a:avLst/>
              </a:prstGeom>
              <a:blipFill rotWithShape="0">
                <a:blip r:embed="rId5"/>
                <a:stretch>
                  <a:fillRect l="-485" r="-243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>
          <a:xfrm>
            <a:off x="628650" y="9336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Example</a:t>
            </a:r>
            <a:r>
              <a:rPr lang="en-US" sz="4400" dirty="0"/>
              <a:t> with output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27208" y="1922694"/>
                <a:ext cx="3788601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&gt;0→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−1)⊢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208" y="1922694"/>
                <a:ext cx="3788601" cy="284758"/>
              </a:xfrm>
              <a:prstGeom prst="rect">
                <a:avLst/>
              </a:prstGeom>
              <a:blipFill rotWithShape="0">
                <a:blip r:embed="rId6"/>
                <a:stretch>
                  <a:fillRect l="-804" r="-32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27208" y="2348811"/>
                <a:ext cx="2103076" cy="285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[]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208" y="2348811"/>
                <a:ext cx="2103076" cy="285527"/>
              </a:xfrm>
              <a:prstGeom prst="rect">
                <a:avLst/>
              </a:prstGeom>
              <a:blipFill rotWithShape="0">
                <a:blip r:embed="rId7"/>
                <a:stretch>
                  <a:fillRect l="-1739" r="-1159" b="-38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33553" y="2703826"/>
                <a:ext cx="3437671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53" y="2703826"/>
                <a:ext cx="3437671" cy="277576"/>
              </a:xfrm>
              <a:prstGeom prst="rect">
                <a:avLst/>
              </a:prstGeom>
              <a:blipFill rotWithShape="0">
                <a:blip r:embed="rId8"/>
                <a:stretch>
                  <a:fillRect l="-887" r="-12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39007" y="2970681"/>
                <a:ext cx="2638799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07" y="2970681"/>
                <a:ext cx="2638799" cy="277576"/>
              </a:xfrm>
              <a:prstGeom prst="rect">
                <a:avLst/>
              </a:prstGeom>
              <a:blipFill rotWithShape="0">
                <a:blip r:embed="rId9"/>
                <a:stretch>
                  <a:fillRect l="-1386" r="-18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Callout 15"/>
          <p:cNvSpPr/>
          <p:nvPr/>
        </p:nvSpPr>
        <p:spPr>
          <a:xfrm>
            <a:off x="3216093" y="2418841"/>
            <a:ext cx="3845827" cy="2247291"/>
          </a:xfrm>
          <a:prstGeom prst="wedgeEllipseCallout">
            <a:avLst>
              <a:gd name="adj1" fmla="val -18775"/>
              <a:gd name="adj2" fmla="val 148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On-the-fly demo at the end, time and interest permitting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414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00901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 ←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v)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 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47663" y="2009010"/>
            <a:ext cx="983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                               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Verified I/O Programs: Echo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373775"/>
                <a:ext cx="9144000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safe_echo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in_channel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out_channel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⊢ ∀ 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vs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	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	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GB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CC_O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</a:p>
              <a:p>
                <a:pPr>
                  <a:tabLst>
                    <a:tab pos="1428750" algn="l"/>
                    <a:tab pos="1543050" algn="l"/>
                    <a:tab pos="2286000" algn="l"/>
                  </a:tabLst>
                </a:pPr>
                <a:r>
                  <a:rPr lang="en-GB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in_channel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;;</a:t>
                </a:r>
              </a:p>
              <a:p>
                <a:pPr>
                  <a:tabLst>
                    <a:tab pos="1428750" algn="l"/>
                    <a:tab pos="1543050" algn="l"/>
                    <a:tab pos="2286000" algn="l"/>
                  </a:tabLst>
                </a:pP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out_channel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</a:t>
                </a:r>
              </a:p>
              <a:p>
                <a:pPr>
                  <a:tabLst>
                    <a:tab pos="1428750" algn="l"/>
                    <a:tab pos="1543050" algn="l"/>
                    <a:tab pos="2286000" algn="l"/>
                  </a:tabLst>
                </a:pPr>
                <a:r>
                  <a:rPr lang="en-GB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stream_Opred_map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lfalse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Proof.</a:t>
                </a:r>
                <a:endParaRPr lang="en-GB" dirty="0" smtClean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(elided; 8 lines of filling in arguments to the while rule, 9 lines of automation about specs)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US" dirty="0" err="1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GB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3775"/>
                <a:ext cx="9144000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533" t="-1165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0" y="2354149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map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Out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𝑣𝑠</m:t>
                    </m:r>
                  </m:oMath>
                </a14:m>
                <a:endParaRPr lang="en-GB" sz="24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4149"/>
                <a:ext cx="9144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86425"/>
                <a:ext cx="1773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24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stream,</a:t>
                </a:r>
                <a:endParaRPr lang="en-GB" sz="24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6425"/>
                <a:ext cx="177311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98" t="-26667" r="-893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45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63867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skip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19075" y="4638674"/>
            <a:ext cx="964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{false}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Verified I/O Programs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   When doing formal verification, come up with the simplest non-trivial example you can.  Then start with something simpler.</a:t>
            </a:r>
          </a:p>
          <a:p>
            <a:pPr marL="0" indent="0" algn="r">
              <a:buNone/>
            </a:pPr>
            <a:r>
              <a:rPr lang="en-US" sz="3200" dirty="0" smtClean="0"/>
              <a:t>—Adam Chlipala (paraphrased)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6675" y="1245394"/>
            <a:ext cx="8286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“</a:t>
            </a:r>
            <a:endParaRPr lang="en-GB" sz="16600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2700" y="2220119"/>
            <a:ext cx="8286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”</a:t>
            </a:r>
            <a:endParaRPr lang="en-GB" sz="16600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18783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GB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628650" y="3451602"/>
            <a:ext cx="2438400" cy="746403"/>
          </a:xfrm>
          <a:prstGeom prst="wedgeEllipseCallout">
            <a:avLst>
              <a:gd name="adj1" fmla="val -34404"/>
              <a:gd name="adj2" fmla="val 1199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Precondition</a:t>
            </a:r>
            <a:endParaRPr lang="en-GB" dirty="0"/>
          </a:p>
        </p:txBody>
      </p:sp>
      <p:sp>
        <p:nvSpPr>
          <p:cNvPr id="11" name="Oval Callout 10"/>
          <p:cNvSpPr/>
          <p:nvPr/>
        </p:nvSpPr>
        <p:spPr>
          <a:xfrm>
            <a:off x="5734050" y="3695024"/>
            <a:ext cx="2438400" cy="746403"/>
          </a:xfrm>
          <a:prstGeom prst="wedgeEllipseCallout">
            <a:avLst>
              <a:gd name="adj1" fmla="val 42549"/>
              <a:gd name="adj2" fmla="val 880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Postcondition</a:t>
            </a:r>
            <a:endParaRPr lang="en-GB" dirty="0"/>
          </a:p>
        </p:txBody>
      </p:sp>
      <p:sp>
        <p:nvSpPr>
          <p:cNvPr id="12" name="Oval Callout 11"/>
          <p:cNvSpPr/>
          <p:nvPr/>
        </p:nvSpPr>
        <p:spPr>
          <a:xfrm>
            <a:off x="1457325" y="5632739"/>
            <a:ext cx="2438400" cy="746403"/>
          </a:xfrm>
          <a:prstGeom prst="wedgeEllipseCallout">
            <a:avLst>
              <a:gd name="adj1" fmla="val 65987"/>
              <a:gd name="adj2" fmla="val -523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behavior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33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07578" y="2003013"/>
            <a:ext cx="906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US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fold accumulate x vs}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53789" y="2357340"/>
                <a:ext cx="914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((v ←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0)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 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accumulate 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acc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v)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done </a:t>
                </a:r>
                <a:endParaRPr lang="en-GB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789" y="2357340"/>
                <a:ext cx="9144000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7692" r="-267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Verified I/O Programs: Accumulator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3441680"/>
                <a:ext cx="9036423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addB_until_zero_prog_safe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 s z c p S al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BYTE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sz="16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xs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seq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BYTE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pf1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only_last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BYTE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== #0)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sz="16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xs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</a:t>
                </a:r>
              </a:p>
              <a:p>
                <a:pPr>
                  <a:tabLst>
                    <a:tab pos="1547813" algn="l"/>
                  </a:tabLst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</a:t>
                </a:r>
                <a:r>
                  <a:rPr lang="en-US" sz="1600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loopy_basic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 s z c p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1547813" algn="l"/>
                    <a:tab pos="1660525" algn="l"/>
                  </a:tabLst>
                </a:pP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	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:r>
                  <a:rPr lang="en-US" sz="16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;;</a:t>
                </a:r>
              </a:p>
              <a:p>
                <a:pPr>
                  <a:tabLst>
                    <a:tab pos="1547813" algn="l"/>
                    <a:tab pos="1660525" algn="l"/>
                  </a:tabLst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CMP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#0)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CC_Z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;;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pPr>
                  <a:tabLst>
                    <a:tab pos="1547813" algn="l"/>
                  </a:tabLst>
                </a:pP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foldr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catOP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empOP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map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inOP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zeroExtend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</a:t>
                </a:r>
                <a:r>
                  <a:rPr lang="en-US" sz="16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(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::</a:t>
                </a:r>
                <a:r>
                  <a:rPr lang="en-US" sz="16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xs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</a:t>
                </a:r>
              </a:p>
              <a:p>
                <a:pPr>
                  <a:tabLst>
                    <a:tab pos="1547813" algn="l"/>
                  </a:tabLst>
                </a:pP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((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AH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foldl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addB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initial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drop_last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sz="16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xs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</a:t>
                </a:r>
              </a:p>
              <a:p>
                <a:pPr>
                  <a:tabLst>
                    <a:tab pos="1547813" algn="l"/>
                    <a:tab pos="2166938" algn="l"/>
                  </a:tabLst>
                </a:pP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⋆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#0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OF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SF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ZF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CF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PF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?))).</a:t>
                </a:r>
              </a:p>
              <a:p>
                <a:r>
                  <a:rPr lang="en-US" sz="16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600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specintros</a:t>
                </a:r>
                <a:r>
                  <a:rPr lang="en-US" sz="16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∗.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(@</a:t>
                </a:r>
                <a:r>
                  <a:rPr lang="en-US" sz="16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accumulate_until_zero_prog_safe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(𝜆 </a:t>
                </a:r>
                <a:r>
                  <a:rPr lang="en-US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 </a:t>
                </a:r>
                <a:r>
                  <a:rPr lang="en-US" sz="16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AH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</a:t>
                </a:r>
                <a:r>
                  <a:rPr lang="en-US" sz="16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∗; </a:t>
                </a:r>
                <a:r>
                  <a:rPr lang="en-US" sz="16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assumption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16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 </a:t>
                </a:r>
                <a:r>
                  <a:rPr lang="en-US" sz="16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∗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1680"/>
                <a:ext cx="9036423" cy="3293209"/>
              </a:xfrm>
              <a:prstGeom prst="rect">
                <a:avLst/>
              </a:prstGeom>
              <a:blipFill rotWithShape="0">
                <a:blip r:embed="rId3"/>
                <a:stretch>
                  <a:fillRect l="-337" t="-741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04326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map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𝑣𝑠</m:t>
                    </m:r>
                  </m:oMath>
                </a14:m>
                <a:endParaRPr lang="en-GB" sz="2400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43260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86425"/>
                <a:ext cx="3555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24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4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list (non-zero BYTE),</a:t>
                </a:r>
                <a:endParaRPr lang="en-GB" sz="24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6425"/>
                <a:ext cx="35550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44" t="-26667" r="-446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3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Verified I/O Programs: Next Steps</a:t>
            </a:r>
            <a:endParaRPr lang="en-GB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 smtClean="0"/>
              <a:t>readline</a:t>
            </a:r>
            <a:r>
              <a:rPr lang="en-US" sz="3600" dirty="0" smtClean="0"/>
              <a:t> (via accumulator template)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prime number printer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text adventure?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use memory-mapped I/O rather than IN and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468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Automation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Instruction Automation: Ideal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Define the instruction in the model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State the high-level (e.g., Hoare) rule</a:t>
            </a:r>
            <a:endParaRPr lang="en-US" sz="33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Push-button verification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Maybe even omit 2, if the inference is good enough.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1365" y="6581001"/>
            <a:ext cx="898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2"/>
              </a:rPr>
              <a:t>https://flic.kr/p/3KYpfJ</a:t>
            </a:r>
            <a:r>
              <a:rPr lang="en-US" sz="1200" dirty="0" smtClean="0"/>
              <a:t>, “State of Mind”, </a:t>
            </a:r>
            <a:r>
              <a:rPr lang="en-US" sz="1200" b="1" dirty="0" err="1" smtClean="0">
                <a:hlinkClick r:id="rId3" tooltip="Go to tshein's photostream"/>
              </a:rPr>
              <a:t>tshein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5113" y1="68917" x2="64181" y2="35702"/>
                        <a14:foregroundMark x1="51265" y1="26998" x2="51265" y2="26998"/>
                        <a14:foregroundMark x1="34088" y1="40853" x2="34088" y2="40853"/>
                        <a14:foregroundMark x1="37550" y1="59147" x2="37550" y2="59147"/>
                        <a14:foregroundMark x1="54727" y1="64298" x2="33156" y2="48845"/>
                        <a14:foregroundMark x1="37017" y1="51155" x2="61651" y2="34458"/>
                        <a14:foregroundMark x1="49134" y1="34991" x2="56458" y2="43162"/>
                        <a14:foregroundMark x1="59920" y1="70160" x2="40080" y2="67318"/>
                        <a14:foregroundMark x1="37017" y1="60924" x2="48735" y2="80462"/>
                        <a14:backgroundMark x1="80959" y1="51687" x2="68043" y2="17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198" y="2366145"/>
            <a:ext cx="3121152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6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Instruction Automation: </a:t>
            </a:r>
            <a:r>
              <a:rPr lang="en-US" sz="4400" dirty="0" smtClean="0"/>
              <a:t>Reality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Define the instruction in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246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Definition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evalBinOp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BITS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:=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match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| </a:t>
            </a:r>
            <a:r>
              <a:rPr 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OP_XOR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⇒ </a:t>
            </a:r>
            <a:r>
              <a:rPr 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evalLogicalOp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xorB</a:t>
            </a:r>
            <a:endParaRPr lang="en-US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…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Definition </a:t>
            </a:r>
            <a:r>
              <a:rPr 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evalLogicalOp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BITS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arg1 arg2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:=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:=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 arg1 arg2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do!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updateFlagInProcState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CF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false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do!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updateFlagInProcState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false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do!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updateZPS</a:t>
            </a: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retn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7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Instruction Automation: </a:t>
            </a:r>
            <a:r>
              <a:rPr lang="en-US" sz="4400" dirty="0" smtClean="0"/>
              <a:t>Reality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3600" dirty="0"/>
              <a:t>State the high-level (e.g., Hoare) rule</a:t>
            </a:r>
            <a:endParaRPr lang="en-US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2324650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Lemma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XOR_RR_rule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 r2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VWORD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 v1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[]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 v2 </a:t>
                </a:r>
                <a:endParaRPr lang="en-US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968375" algn="l"/>
                    <a:tab pos="154622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⋆ 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msb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</a:t>
                </a:r>
              </a:p>
              <a:p>
                <a:pPr>
                  <a:tabLst>
                    <a:tab pos="968375" algn="l"/>
                    <a:tab pos="1546225" algn="l"/>
                    <a:tab pos="2406650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== #0) f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lsb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))).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4650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533" t="-1796" b="-3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Instruction Automation: </a:t>
            </a:r>
            <a:r>
              <a:rPr lang="en-US" sz="4400" dirty="0" smtClean="0"/>
              <a:t>Reality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dirty="0"/>
              <a:t>Push-button 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232465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Lemma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XOR_RR_rule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 r2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VWORD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 v1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[]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 v2 </a:t>
                </a:r>
                <a:endParaRPr lang="en-US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968375" algn="l"/>
                    <a:tab pos="154622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⋆ 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msb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</a:t>
                </a:r>
              </a:p>
              <a:p>
                <a:pPr>
                  <a:tabLst>
                    <a:tab pos="968375" algn="l"/>
                    <a:tab pos="1546225" algn="l"/>
                    <a:tab pos="2406650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== #0) f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lsb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))).</a:t>
                </a:r>
              </a:p>
              <a:p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destruct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do_instrrule_triple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465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533" t="-1583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113" y1="68917" x2="64181" y2="35702"/>
                        <a14:foregroundMark x1="51265" y1="26998" x2="51265" y2="26998"/>
                        <a14:foregroundMark x1="34088" y1="40853" x2="34088" y2="40853"/>
                        <a14:foregroundMark x1="37550" y1="59147" x2="37550" y2="59147"/>
                        <a14:foregroundMark x1="54727" y1="64298" x2="33156" y2="48845"/>
                        <a14:foregroundMark x1="37017" y1="51155" x2="61651" y2="34458"/>
                        <a14:foregroundMark x1="49134" y1="34991" x2="56458" y2="43162"/>
                        <a14:foregroundMark x1="59920" y1="70160" x2="40080" y2="67318"/>
                        <a14:foregroundMark x1="37017" y1="60924" x2="48735" y2="80462"/>
                        <a14:backgroundMark x1="80959" y1="51687" x2="68043" y2="17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68" y="4632974"/>
            <a:ext cx="3121152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Instruction Automation: </a:t>
            </a:r>
            <a:r>
              <a:rPr lang="en-US" sz="4400" dirty="0" smtClean="0"/>
              <a:t>Old Reality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dirty="0"/>
              <a:t>Push-button verification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38" b="69753"/>
          <a:stretch/>
        </p:blipFill>
        <p:spPr>
          <a:xfrm>
            <a:off x="0" y="2331167"/>
            <a:ext cx="9039922" cy="42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Instruction Automation: </a:t>
            </a:r>
            <a:r>
              <a:rPr lang="en-US" sz="4400" dirty="0" smtClean="0"/>
              <a:t>Old Reality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0"/>
            <a:ext cx="9144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Instruction Automation: </a:t>
            </a:r>
            <a:r>
              <a:rPr lang="en-US" sz="4400" dirty="0" smtClean="0"/>
              <a:t>Mechanics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135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endParaRPr lang="en-US" sz="3600" dirty="0" smtClean="0"/>
          </a:p>
          <a:p>
            <a:pPr marL="742950" indent="-742950">
              <a:buFont typeface="+mj-lt"/>
              <a:buAutoNum type="arabicPeriod" startAt="3"/>
            </a:pPr>
            <a:endParaRPr lang="en-US" sz="3600" dirty="0"/>
          </a:p>
          <a:p>
            <a:pPr marL="742950" indent="-742950">
              <a:buFont typeface="+mj-lt"/>
              <a:buAutoNum type="arabicPeriod" startAt="3"/>
            </a:pPr>
            <a:endParaRPr lang="en-US" sz="3600" dirty="0" smtClean="0"/>
          </a:p>
          <a:p>
            <a:pPr marL="742950" indent="-742950">
              <a:buFont typeface="+mj-lt"/>
              <a:buAutoNum type="arabicPeriod" startAt="3"/>
            </a:pPr>
            <a:endParaRPr lang="en-US" sz="3600" dirty="0"/>
          </a:p>
          <a:p>
            <a:pPr marL="742950" indent="-742950">
              <a:buFont typeface="+mj-lt"/>
              <a:buAutoNum type="arabicPeriod" startAt="3"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Lookup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Application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Heuristics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232465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Lemma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XOR_RR_rule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 r2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VWORD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):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 v1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[]</a:t>
                </a:r>
              </a:p>
              <a:p>
                <a:pPr>
                  <a:tabLst>
                    <a:tab pos="968375" algn="l"/>
                  </a:tabLst>
                </a:pPr>
                <a:r>
                  <a:rPr lang="en-US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VRegIs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r2 v2 </a:t>
                </a:r>
                <a:endParaRPr lang="en-US" dirty="0" smtClean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968375" algn="l"/>
                    <a:tab pos="1546225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⋆ 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msb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</a:t>
                </a:r>
              </a:p>
              <a:p>
                <a:pPr>
                  <a:tabLst>
                    <a:tab pos="968375" algn="l"/>
                    <a:tab pos="1546225" algn="l"/>
                    <a:tab pos="2406650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== #0) f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lsb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xorB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v1 v2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))).</a:t>
                </a:r>
              </a:p>
              <a:p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destruct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do_instrrule_triple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465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533" t="-1583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113" y1="68917" x2="64181" y2="35702"/>
                        <a14:foregroundMark x1="51265" y1="26998" x2="51265" y2="26998"/>
                        <a14:foregroundMark x1="34088" y1="40853" x2="34088" y2="40853"/>
                        <a14:foregroundMark x1="37550" y1="59147" x2="37550" y2="59147"/>
                        <a14:foregroundMark x1="54727" y1="64298" x2="33156" y2="48845"/>
                        <a14:foregroundMark x1="37017" y1="51155" x2="61651" y2="34458"/>
                        <a14:foregroundMark x1="49134" y1="34991" x2="56458" y2="43162"/>
                        <a14:foregroundMark x1="59920" y1="70160" x2="40080" y2="67318"/>
                        <a14:foregroundMark x1="37017" y1="60924" x2="48735" y2="80462"/>
                        <a14:backgroundMark x1="80959" y1="51687" x2="68043" y2="17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68" y="4632974"/>
            <a:ext cx="3121152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9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76200" y="1690689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{false}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skip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Verified I/O Programs: Trivial Loop</a:t>
            </a:r>
            <a:endParaRPr lang="en-GB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398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GB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577094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safe_loop_while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⊢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 (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CC_O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prog_skip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[] false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while_rule_ro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//=;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rewrite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stateIsAny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GB" dirty="0" err="1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specintros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err="1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77094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533" t="-2102" b="-3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3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Instruction Automation: </a:t>
            </a:r>
            <a:r>
              <a:rPr lang="en-US" sz="4400" dirty="0" smtClean="0"/>
              <a:t>Mechanics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1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Automated timing scripts helped ensure that the automation didn’t slow things down unreasonably.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3576917"/>
            <a:ext cx="91439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After     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| File Name               | Before    || Change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------------------------------------------------------------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17m33.61s | Total                   | 18m51.54s || -1m17.92s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------------------------------------------------------------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0m35.85s  | examples/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mulc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 | 0m42.18s  || -0m06.32s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0m33.42s  | examples/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specexamples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| 0m27.19s  || +0m06.23s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0m24.29s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lifeimp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   | 0m30.41s  || -0m06.12s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0m17.60s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inlinealloc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| 0m21.79s  || -0m04.18s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0m27.75s  | x86/imp                 | 0m31.41s  || -0m03.66s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0m17.56s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instrrules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| 0m20.79s  || -0m03.23s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0m15.76s  | x86/call                | 0m19.29s  || -0m03.52s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0m51.82s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instrrules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addsub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| 0m54.54s  || -0m02.71s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0m33.68s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instrrules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| 0m35.90s  || -0m02.21s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0m27.69s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cfuncspec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 | 0m29.79s  || -0m02.09s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0m25.84s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screenproof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| 0m28.47s  || -0m02.62s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0m19.90s  | x86/</a:t>
            </a:r>
            <a:r>
              <a:rPr lang="en-US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instrcodec</a:t>
            </a:r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      | 0m22.39s  || -0m02.49s</a:t>
            </a:r>
          </a:p>
          <a:p>
            <a:r>
              <a:rPr lang="en-US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   0m26.98s  | triple/set              | 0m28.91s  || -</a:t>
            </a:r>
            <a:r>
              <a:rPr lang="en-US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0m01.92s</a:t>
            </a:r>
            <a:endParaRPr lang="en-US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795682" y="2864225"/>
            <a:ext cx="2985247" cy="672352"/>
          </a:xfrm>
          <a:prstGeom prst="wedgeEllipse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6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Program </a:t>
            </a:r>
            <a:r>
              <a:rPr lang="en-US" sz="4400" dirty="0"/>
              <a:t>Automation: Ideal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Write a program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State the spec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Sprinkle annotations</a:t>
            </a:r>
            <a:endParaRPr lang="en-US" sz="33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Push-button verification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Maybe even omit 3, if the inference is good enough.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61365" y="6581001"/>
            <a:ext cx="8982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Image from </a:t>
            </a:r>
            <a:r>
              <a:rPr lang="en-US" sz="1200" dirty="0" smtClean="0">
                <a:hlinkClick r:id="rId2"/>
              </a:rPr>
              <a:t>https://flic.kr/p/3KYpfJ</a:t>
            </a:r>
            <a:r>
              <a:rPr lang="en-US" sz="1200" dirty="0" smtClean="0"/>
              <a:t>, “State of Mind”, </a:t>
            </a:r>
            <a:r>
              <a:rPr lang="en-US" sz="1200" b="1" dirty="0" err="1" smtClean="0">
                <a:hlinkClick r:id="rId3" tooltip="Go to tshein's photostream"/>
              </a:rPr>
              <a:t>tshein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5113" y1="68917" x2="64181" y2="35702"/>
                        <a14:foregroundMark x1="51265" y1="26998" x2="51265" y2="26998"/>
                        <a14:foregroundMark x1="34088" y1="40853" x2="34088" y2="40853"/>
                        <a14:foregroundMark x1="37550" y1="59147" x2="37550" y2="59147"/>
                        <a14:foregroundMark x1="54727" y1="64298" x2="33156" y2="48845"/>
                        <a14:foregroundMark x1="37017" y1="51155" x2="61651" y2="34458"/>
                        <a14:foregroundMark x1="49134" y1="34991" x2="56458" y2="43162"/>
                        <a14:foregroundMark x1="59920" y1="70160" x2="40080" y2="67318"/>
                        <a14:foregroundMark x1="37017" y1="60924" x2="48735" y2="80462"/>
                        <a14:backgroundMark x1="80959" y1="51687" x2="68043" y2="177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28" y="2830862"/>
            <a:ext cx="3121152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8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Program Automation:</a:t>
            </a:r>
            <a:endParaRPr lang="en-GB" sz="4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28650" y="935833"/>
            <a:ext cx="8515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Reality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787023"/>
                <a:ext cx="9144000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safe_echo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</a:t>
                </a:r>
                <a:r>
                  <a:rPr lang="en-GB" sz="12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⊢ ∀ </a:t>
                </a:r>
                <a:r>
                  <a:rPr lang="en-GB" sz="12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vs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	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sz="12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	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GB" sz="12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CC_O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</a:p>
              <a:p>
                <a:pPr>
                  <a:tabLst>
                    <a:tab pos="1428750" algn="l"/>
                    <a:tab pos="1543050" algn="l"/>
                    <a:tab pos="2286000" algn="l"/>
                  </a:tabLst>
                </a:pP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</a:t>
                </a:r>
                <a:r>
                  <a:rPr lang="en-GB" sz="1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;;</a:t>
                </a:r>
              </a:p>
              <a:p>
                <a:pPr>
                  <a:tabLst>
                    <a:tab pos="1428750" algn="l"/>
                    <a:tab pos="1543050" algn="l"/>
                    <a:tab pos="228600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 </a:t>
                </a:r>
                <a:r>
                  <a:rPr lang="en-GB" sz="1200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sz="12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</a:t>
                </a:r>
              </a:p>
              <a:p>
                <a:pPr>
                  <a:tabLst>
                    <a:tab pos="1428750" algn="l"/>
                    <a:tab pos="1543050" algn="l"/>
                    <a:tab pos="2286000" algn="l"/>
                  </a:tabLst>
                </a:pP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eq_opred_stream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stream_to_in_out</a:t>
                </a:r>
                <a:r>
                  <a:rPr lang="en-US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</a:t>
                </a:r>
                <a:r>
                  <a:rPr lang="en-US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</a:t>
                </a:r>
                <a:r>
                  <a:rPr lang="en-US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𝑣𝑠</m:t>
                    </m:r>
                  </m:oMath>
                </a14:m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pPr>
                  <a:tabLst>
                    <a:tab pos="1428750" algn="l"/>
                    <a:tab pos="1543050" algn="l"/>
                  </a:tabLst>
                </a:pP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1200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lfalse</a:t>
                </a:r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US" sz="12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Proof.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sz="1200" dirty="0" err="1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eapply</a:t>
                </a:r>
                <a:r>
                  <a:rPr lang="en-GB" sz="1200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@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while_rule_ind</a:t>
                </a:r>
                <a:endParaRPr lang="en-GB" sz="1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I_logic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 _ 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GB" sz="1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== 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</a:t>
                </a:r>
                <a:r>
                  <a:rPr lang="en-GB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Otest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 _ ⇒ 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empOP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</a:t>
                </a:r>
                <a:r>
                  <a:rPr lang="en-GB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Obody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 </a:t>
                </a:r>
                <a:r>
                  <a:rPr lang="en-GB" sz="12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 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echo_once_OP_spec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hd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</a:t>
                </a:r>
                <a:r>
                  <a:rPr lang="en-GB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I_state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 </a:t>
                </a:r>
                <a:r>
                  <a:rPr lang="en-GB" sz="12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GB" sz="1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SF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ZF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CF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 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PF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</a:t>
                </a:r>
                <a:r>
                  <a:rPr lang="en-GB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transition_body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@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tl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_)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</a:t>
                </a:r>
                <a:r>
                  <a:rPr lang="en-GB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O_after_test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 </a:t>
                </a:r>
                <a:r>
                  <a:rPr lang="en-GB" sz="12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 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default_PointedOPred</a:t>
                </a:r>
                <a:endParaRPr lang="en-GB" sz="1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(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catOP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echo_once_OP_spec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hd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(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eq_opred_stream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stream_to_in_out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tl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)))));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![ 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progress rewrite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empOPL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  <a:r>
                  <a:rPr lang="en-GB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eq_opred_stream__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echo_once</a:t>
                </a:r>
                <a:endParaRPr lang="en-GB" sz="1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GB" sz="1200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specintros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∗</a:t>
                </a:r>
                <a:endParaRPr lang="en-GB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GB" sz="1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done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GB" sz="1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by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ssimpl</a:t>
                </a:r>
                <a:endParaRPr lang="en-GB" sz="12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| 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∗</a:t>
                </a:r>
                <a:endParaRPr lang="en-GB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| 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progress </a:t>
                </a:r>
                <a:r>
                  <a:rPr lang="en-GB" sz="1200" dirty="0" err="1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OPred_pred</a:t>
                </a:r>
                <a:endParaRPr lang="en-GB" sz="1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| 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progress move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∗</a:t>
                </a:r>
                <a:endParaRPr lang="en-GB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 </a:t>
                </a:r>
                <a:r>
                  <a:rPr lang="en-GB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progress rewrite </a:t>
                </a: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GB" sz="12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stateIsAny</a:t>
                </a:r>
                <a:endParaRPr lang="en-GB" sz="12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| </a:t>
                </a:r>
                <a:r>
                  <a:rPr lang="en-GB" sz="1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reflexivity </a:t>
                </a:r>
                <a:r>
                  <a:rPr lang="en-GB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].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US" sz="1200" dirty="0" err="1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US" sz="12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GB" sz="1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7023"/>
                <a:ext cx="9144000" cy="50783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Callout 4"/>
          <p:cNvSpPr/>
          <p:nvPr/>
        </p:nvSpPr>
        <p:spPr>
          <a:xfrm>
            <a:off x="2514599" y="5365376"/>
            <a:ext cx="5378824" cy="1183342"/>
          </a:xfrm>
          <a:prstGeom prst="wedgeEllipseCallout">
            <a:avLst>
              <a:gd name="adj1" fmla="val -68786"/>
              <a:gd name="adj2" fmla="val -1219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basic apply </a:t>
            </a:r>
            <a:r>
              <a:rPr lang="en-GB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∗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takes care of </a:t>
            </a:r>
            <a:r>
              <a:rPr lang="en-GB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all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of the code reasoning here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3765176" y="1174388"/>
            <a:ext cx="5378824" cy="1183342"/>
          </a:xfrm>
          <a:prstGeom prst="wedgeEllipseCallout">
            <a:avLst>
              <a:gd name="adj1" fmla="val -35536"/>
              <a:gd name="adj2" fmla="val 105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∗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takes care of essentially all of the unstructured code reasoning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0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Program Automation: Mechanics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1135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Lookup (via </a:t>
            </a:r>
            <a:r>
              <a:rPr lang="en-US" sz="3600" dirty="0" err="1" smtClean="0"/>
              <a:t>typeclasses</a:t>
            </a:r>
            <a:r>
              <a:rPr lang="en-US" sz="3600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Application (via helper lemmas)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Heuristics (for side conditions)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24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Open Issues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Open Issues: Pointy Predicates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02" y="4311939"/>
            <a:ext cx="2664023" cy="26640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348125" y="6550223"/>
            <a:ext cx="7795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Image from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flic.kr/p/ab1bwS</a:t>
            </a:r>
            <a:r>
              <a:rPr lang="en-US" sz="1400" dirty="0" smtClean="0"/>
              <a:t>, “</a:t>
            </a:r>
            <a:r>
              <a:rPr lang="en-US" sz="1400" b="1" dirty="0"/>
              <a:t>Spiky balls</a:t>
            </a:r>
            <a:r>
              <a:rPr lang="en-US" sz="1400" dirty="0" smtClean="0"/>
              <a:t>” </a:t>
            </a:r>
            <a:r>
              <a:rPr lang="en-US" sz="1400" b="1" dirty="0" smtClean="0">
                <a:hlinkClick r:id="rId4" tooltip="Go to Tom Magliery's photostream"/>
              </a:rPr>
              <a:t>Tom </a:t>
            </a:r>
            <a:r>
              <a:rPr lang="en-US" sz="1400" b="1" dirty="0" err="1" smtClean="0">
                <a:hlinkClick r:id="rId4" tooltip="Go to Tom Magliery's photostream"/>
              </a:rPr>
              <a:t>Magliery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690689"/>
                <a:ext cx="9278471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OPred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j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DWORD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sz="24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O'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OPred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(</a:t>
                </a:r>
                <a:r>
                  <a:rPr lang="en-US" sz="24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O'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@ (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EIP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O'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@ (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EIP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&lt;@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--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loopy_basic</a:t>
                </a:r>
                <a:r>
                  <a:rPr lang="en-US" sz="2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OPred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24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j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DWORD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O'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PointedOPred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(</a:t>
                </a:r>
                <a:r>
                  <a:rPr lang="en-US" sz="24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O'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@ (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EIP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:r>
                  <a:rPr 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O'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@ (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EIP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&lt;@ (</a:t>
                </a:r>
                <a:r>
                  <a:rPr lang="en-US" sz="24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--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0689"/>
                <a:ext cx="9278471" cy="3046988"/>
              </a:xfrm>
              <a:prstGeom prst="rect">
                <a:avLst/>
              </a:prstGeom>
              <a:blipFill rotWithShape="0">
                <a:blip r:embed="rId5"/>
                <a:stretch>
                  <a:fillRect l="-98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xplosion 2 5"/>
          <p:cNvSpPr/>
          <p:nvPr/>
        </p:nvSpPr>
        <p:spPr>
          <a:xfrm>
            <a:off x="2474259" y="1855694"/>
            <a:ext cx="2205317" cy="847165"/>
          </a:xfrm>
          <a:prstGeom prst="irregularSeal2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2681008" y="3279495"/>
            <a:ext cx="3016407" cy="847165"/>
          </a:xfrm>
          <a:prstGeom prst="irregularSeal2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Open Issues: Quantifier Location</a:t>
            </a:r>
            <a:endParaRPr lang="en-GB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0" y="1830030"/>
                <a:ext cx="91440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Program Definition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OPred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:=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mkspec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P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ProcState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(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ltrue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 </a:t>
                </a:r>
                <a:r>
                  <a:rPr lang="en-US" sz="28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runsForWithPrefixOf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s o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_ _.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30030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333" t="-4405" b="-114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3460652"/>
                <a:ext cx="904552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Can we hide the quantifiers in the I/O predicate, so that the specification for </a:t>
                </a:r>
                <a:r>
                  <a:rPr lang="en-US" sz="3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echo</a:t>
                </a:r>
                <a:r>
                  <a:rPr lang="en-US" sz="3600" dirty="0" smtClean="0"/>
                  <a:t> doesn’t have to quantify over streams?</a:t>
                </a:r>
              </a:p>
              <a:p>
                <a:endParaRPr lang="en-US" sz="3600" dirty="0" smtClean="0"/>
              </a:p>
              <a:p>
                <a:r>
                  <a:rPr lang="en-US" sz="3600" dirty="0" smtClean="0"/>
                  <a:t>Currently, both 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 smtClean="0"/>
                  <a:t>* and 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*</a:t>
                </a:r>
                <a:r>
                  <a:rPr lang="en-US" sz="3600" dirty="0" smtClean="0"/>
                  <a:t> say the wrong thing.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60652"/>
                <a:ext cx="9045526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2022" t="-2857" b="-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Take Home Messages</a:t>
            </a:r>
            <a:endParaRPr lang="en-GB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77107"/>
            <a:ext cx="9045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can verify the I/O behavior of simple assembly programs.</a:t>
            </a:r>
          </a:p>
          <a:p>
            <a:endParaRPr lang="en-US" sz="3600" dirty="0"/>
          </a:p>
          <a:p>
            <a:r>
              <a:rPr lang="en-US" sz="3600" dirty="0" smtClean="0"/>
              <a:t>Putting effort into Coq automation results in tactics which are: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comparable in speed to manual proofs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</a:t>
            </a:r>
            <a:r>
              <a:rPr lang="en-US" sz="3600" dirty="0" smtClean="0"/>
              <a:t>apable of push-button verification in well-specified domains</a:t>
            </a:r>
          </a:p>
        </p:txBody>
      </p:sp>
    </p:spTree>
    <p:extLst>
      <p:ext uri="{BB962C8B-B14F-4D97-AF65-F5344CB8AC3E}">
        <p14:creationId xmlns:p14="http://schemas.microsoft.com/office/powerpoint/2010/main" val="21991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Acknowledgements</a:t>
            </a:r>
            <a:endParaRPr lang="en-GB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8115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Andrew Kennedy, my host here at MSR, and Nick Benton, who is also on this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Georges Gonthier, for help with Coq and </a:t>
            </a:r>
            <a:r>
              <a:rPr lang="en-US" sz="2800" dirty="0" err="1" smtClean="0"/>
              <a:t>SSReflect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Jonas Jensen, Jesper Bengtson, Gregory Malecha, and Edward Z. Yang for discussions about various aspects of I/O specifications, among other things.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01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Thanks!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Questions?</a:t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Requests for verification demo?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72726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Verified I/O Programs: Trivial Loop</a:t>
            </a:r>
            <a:endParaRPr lang="en-GB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398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GB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577094"/>
                <a:ext cx="9144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safe_loop_while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⊢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⋆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OSZCP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 (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CC_O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prog_skip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[] false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while_rule_ro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EAX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 ⋆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PF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//=;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rewrite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stateIsAny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GB" dirty="0" err="1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specintros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dirty="0" err="1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77094"/>
                <a:ext cx="9144000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533" t="-2102" b="-3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 rot="16200000">
            <a:off x="580773" y="1639185"/>
            <a:ext cx="566737" cy="1453068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/>
          <p:cNvSpPr/>
          <p:nvPr/>
        </p:nvSpPr>
        <p:spPr>
          <a:xfrm rot="5400000">
            <a:off x="1738498" y="2535154"/>
            <a:ext cx="566737" cy="2167443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762000" y="2824620"/>
            <a:ext cx="2800350" cy="4424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Precondition</a:t>
            </a:r>
            <a:endParaRPr lang="en-GB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264819" y="-545925"/>
            <a:ext cx="566737" cy="5762624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/>
          <p:cNvSpPr/>
          <p:nvPr/>
        </p:nvSpPr>
        <p:spPr>
          <a:xfrm rot="5400000">
            <a:off x="5107780" y="1456085"/>
            <a:ext cx="566737" cy="4514852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333749" y="2832678"/>
            <a:ext cx="3505201" cy="4424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16" name="Left Brace 15"/>
          <p:cNvSpPr/>
          <p:nvPr/>
        </p:nvSpPr>
        <p:spPr>
          <a:xfrm rot="16200000">
            <a:off x="4305043" y="2727754"/>
            <a:ext cx="566737" cy="443426"/>
          </a:xfrm>
          <a:prstGeom prst="leftBrace">
            <a:avLst>
              <a:gd name="adj1" fmla="val 8333"/>
              <a:gd name="adj2" fmla="val 52985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/>
          <p:cNvSpPr/>
          <p:nvPr/>
        </p:nvSpPr>
        <p:spPr>
          <a:xfrm rot="5400000">
            <a:off x="7431570" y="3510334"/>
            <a:ext cx="566737" cy="240131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253162" y="2631861"/>
            <a:ext cx="1800225" cy="4424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Spec</a:t>
            </a:r>
            <a:endParaRPr lang="en-GB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8003382" y="1482737"/>
            <a:ext cx="566737" cy="1714499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Left Brace 19"/>
          <p:cNvSpPr/>
          <p:nvPr/>
        </p:nvSpPr>
        <p:spPr>
          <a:xfrm rot="5400000">
            <a:off x="7891808" y="3419271"/>
            <a:ext cx="566737" cy="680346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5181592" y="2775531"/>
            <a:ext cx="3505201" cy="4424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Postcondition</a:t>
            </a:r>
            <a:endParaRPr lang="en-GB" dirty="0"/>
          </a:p>
        </p:txBody>
      </p:sp>
      <p:sp>
        <p:nvSpPr>
          <p:cNvPr id="4" name="Oval Callout 3"/>
          <p:cNvSpPr/>
          <p:nvPr/>
        </p:nvSpPr>
        <p:spPr>
          <a:xfrm>
            <a:off x="4810125" y="5462702"/>
            <a:ext cx="2514600" cy="1009650"/>
          </a:xfrm>
          <a:prstGeom prst="wedgeEllipseCallout">
            <a:avLst>
              <a:gd name="adj1" fmla="val -35606"/>
              <a:gd name="adj2" fmla="val -1195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invariant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-76200" y="1690689"/>
            <a:ext cx="9429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{false}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169069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skip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5174708" y="2195078"/>
            <a:ext cx="325244" cy="5244525"/>
          </a:xfrm>
          <a:prstGeom prst="leftBrace">
            <a:avLst>
              <a:gd name="adj1" fmla="val 8333"/>
              <a:gd name="adj2" fmla="val 48689"/>
            </a:avLst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5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342901" y="1690690"/>
            <a:ext cx="983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{false}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90868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Verified I/O Programs: Eternal Output</a:t>
            </a:r>
            <a:endParaRPr lang="en-GB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-133350" y="169069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44374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loop_forever_one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⊢ 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basic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	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?)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	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MOV AL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;;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LOCAL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:;;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 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;;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JMP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1*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false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Proof.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(elided)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 err="1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Qed</a:t>
            </a:r>
            <a:r>
              <a:rPr lang="en-US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GB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181600" y="2607983"/>
            <a:ext cx="2371725" cy="433273"/>
          </a:xfrm>
          <a:prstGeom prst="wedgeEllipseCallout">
            <a:avLst>
              <a:gd name="adj1" fmla="val -64522"/>
              <a:gd name="adj2" fmla="val -800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Kleene</a:t>
            </a:r>
            <a:r>
              <a:rPr lang="en-US" dirty="0" smtClean="0"/>
              <a:t> star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22398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1*</a:t>
            </a:r>
            <a:endParaRPr lang="en-GB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342901" y="1690690"/>
            <a:ext cx="983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{false}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78205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Verified I/O Programs: Eternal Output</a:t>
            </a:r>
            <a:endParaRPr lang="en-GB" sz="4400" dirty="0"/>
          </a:p>
        </p:txBody>
      </p:sp>
      <p:sp>
        <p:nvSpPr>
          <p:cNvPr id="13" name="Rectangle 12"/>
          <p:cNvSpPr/>
          <p:nvPr/>
        </p:nvSpPr>
        <p:spPr>
          <a:xfrm>
            <a:off x="0" y="344374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loop_forever_one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⊢ 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loopy_basic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	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?)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	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MOV AL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(#1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DWORD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);;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LOCAL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:;;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 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AL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;;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JMP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starOP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outOP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zeroExtend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n8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(#1 : </a:t>
            </a:r>
            <a:r>
              <a:rPr 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BYTE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)))</a:t>
            </a:r>
          </a:p>
          <a:p>
            <a:pPr>
              <a:tabLst>
                <a:tab pos="1485900" algn="l"/>
                <a:tab pos="1600200" algn="l"/>
              </a:tabLst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false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Proof.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(still elided)</a:t>
            </a:r>
          </a:p>
          <a:p>
            <a:pPr>
              <a:tabLst>
                <a:tab pos="857250" algn="l"/>
                <a:tab pos="971550" algn="l"/>
              </a:tabLst>
            </a:pPr>
            <a:r>
              <a:rPr lang="en-US" dirty="0" err="1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Qed</a:t>
            </a:r>
            <a:r>
              <a:rPr lang="en-US" dirty="0" smtClean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GB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22398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1*</a:t>
            </a:r>
            <a:endParaRPr lang="en-GB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33350" y="169069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19076" y="1690690"/>
            <a:ext cx="983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                  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{true}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Verified I/O Programs: Echo Once</a:t>
            </a:r>
            <a:endParaRPr lang="en-GB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←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3373775"/>
                <a:ext cx="9144000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safe_echo_once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in_channel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out_channel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tabLst>
                    <a:tab pos="1257300" algn="l"/>
                    <a:tab pos="137160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⊢ ∀ 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	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?)</a:t>
                </a:r>
              </a:p>
              <a:p>
                <a:pPr>
                  <a:tabLst>
                    <a:tab pos="1257300" algn="l"/>
                    <a:tab pos="137160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	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in_channel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;;</a:t>
                </a:r>
              </a:p>
              <a:p>
                <a:pPr>
                  <a:tabLst>
                    <a:tab pos="1257300" algn="l"/>
                    <a:tab pos="137160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 </a:t>
                </a:r>
                <a:r>
                  <a:rPr lang="en-GB" dirty="0" err="1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out_channel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GB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>
                  <a:tabLst>
                    <a:tab pos="1257300" algn="l"/>
                    <a:tab pos="1371600" algn="l"/>
                  </a:tabLst>
                </a:pP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>
                  <a:tabLst>
                    <a:tab pos="1257300" algn="l"/>
                    <a:tab pos="1371600" algn="l"/>
                  </a:tabLst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Proof.</a:t>
                </a:r>
                <a:endParaRPr lang="en-GB" dirty="0" smtClean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rewrite</a:t>
                </a:r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GB" dirty="0" err="1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stateIsAny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err="1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specintros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 v</a:t>
                </a:r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GB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 smtClean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basic apply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GB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tabLst>
                    <a:tab pos="857250" algn="l"/>
                    <a:tab pos="971550" algn="l"/>
                  </a:tabLst>
                </a:pPr>
                <a:r>
                  <a:rPr lang="en-US" dirty="0" err="1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Qed</a:t>
                </a:r>
                <a:r>
                  <a:rPr lang="en-US" dirty="0" smtClean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GB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3775"/>
                <a:ext cx="9144000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533" t="-1165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0" y="22398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v; Out v</a:t>
            </a:r>
            <a:endParaRPr lang="en-GB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86425"/>
                <a:ext cx="67980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GB" sz="3600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v,</a:t>
                </a:r>
                <a:endParaRPr lang="en-GB" sz="36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6425"/>
                <a:ext cx="679801" cy="553998"/>
              </a:xfrm>
              <a:prstGeom prst="rect">
                <a:avLst/>
              </a:prstGeom>
              <a:blipFill rotWithShape="0">
                <a:blip r:embed="rId3"/>
                <a:stretch>
                  <a:fillRect t="-25275" r="-38393" b="-48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5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GB" sz="3200" dirty="0"/>
                            <m:t> 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¬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/>
          <p:cNvSpPr/>
          <p:nvPr/>
        </p:nvSpPr>
        <p:spPr>
          <a:xfrm>
            <a:off x="6960154" y="1220686"/>
            <a:ext cx="2047875" cy="1236894"/>
          </a:xfrm>
          <a:prstGeom prst="wedgeEllipseCallout">
            <a:avLst>
              <a:gd name="adj1" fmla="val -100773"/>
              <a:gd name="adj2" fmla="val 216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rule from Wikipedia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58959" y="4711756"/>
                <a:ext cx="6071342" cy="2098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 {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</m:groupCh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lim>
                                </m:limUp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→(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′⊢</m:t>
                                      </m:r>
                                      <m:r>
                                        <a:rPr lang="en-US" sz="32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¬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→([]⊢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num>
                        <m:den>
                          <m:limLow>
                            <m:limLowPr>
                              <m:ctrlPr>
                                <a:rPr lang="en-GB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while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200" b="1">
                                      <a:latin typeface="Cambria Math" panose="02040503050406030204" pitchFamily="18" charset="0"/>
                                    </a:rPr>
                                    <m:t>done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¬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32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59" y="4711756"/>
                <a:ext cx="6071342" cy="2098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Callout 10"/>
          <p:cNvSpPr/>
          <p:nvPr/>
        </p:nvSpPr>
        <p:spPr>
          <a:xfrm>
            <a:off x="7096125" y="3326418"/>
            <a:ext cx="2047875" cy="1236894"/>
          </a:xfrm>
          <a:prstGeom prst="wedgeEllipseCallout">
            <a:avLst>
              <a:gd name="adj1" fmla="val -142141"/>
              <a:gd name="adj2" fmla="val 749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Desired output annotations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Callout 11"/>
              <p:cNvSpPr/>
              <p:nvPr/>
            </p:nvSpPr>
            <p:spPr>
              <a:xfrm>
                <a:off x="5048250" y="3313140"/>
                <a:ext cx="2047875" cy="1236894"/>
              </a:xfrm>
              <a:prstGeom prst="wedgeEllipseCallout">
                <a:avLst>
                  <a:gd name="adj1" fmla="val 20704"/>
                  <a:gd name="adj2" fmla="val 7278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What’s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?</a:t>
                </a:r>
                <a:endParaRPr lang="en-GB" dirty="0"/>
              </a:p>
            </p:txBody>
          </p:sp>
        </mc:Choice>
        <mc:Fallback xmlns="">
          <p:sp>
            <p:nvSpPr>
              <p:cNvPr id="12" name="Oval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3313140"/>
                <a:ext cx="2047875" cy="1236894"/>
              </a:xfrm>
              <a:prstGeom prst="wedgeEllipseCallout">
                <a:avLst>
                  <a:gd name="adj1" fmla="val 20704"/>
                  <a:gd name="adj2" fmla="val 72783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Callout 12"/>
          <p:cNvSpPr/>
          <p:nvPr/>
        </p:nvSpPr>
        <p:spPr>
          <a:xfrm>
            <a:off x="2918291" y="3353448"/>
            <a:ext cx="2047875" cy="1236894"/>
          </a:xfrm>
          <a:prstGeom prst="wedgeEllipseCallout">
            <a:avLst>
              <a:gd name="adj1" fmla="val 20704"/>
              <a:gd name="adj2" fmla="val 727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I/O doesn’t get to talk about state!</a:t>
            </a:r>
            <a:endParaRPr lang="en-GB" dirty="0"/>
          </a:p>
        </p:txBody>
      </p:sp>
      <p:sp>
        <p:nvSpPr>
          <p:cNvPr id="3" name="&quot;No&quot; Symbol 2"/>
          <p:cNvSpPr/>
          <p:nvPr/>
        </p:nvSpPr>
        <p:spPr>
          <a:xfrm>
            <a:off x="4249271" y="4840941"/>
            <a:ext cx="1156447" cy="1144639"/>
          </a:xfrm>
          <a:prstGeom prst="noSmoking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1" grpId="1" animBg="1"/>
      <p:bldP spid="12" grpId="0" animBg="1"/>
      <p:bldP spid="13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Digression: Hoare Rule for While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en-GB" sz="3200" dirty="0"/>
                            <m:t> </m:t>
                          </m:r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¬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46" y="1937180"/>
                <a:ext cx="5826082" cy="10273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788" y="4604180"/>
                <a:ext cx="9001247" cy="1036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test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true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mr>
                          </m:m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done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false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8" y="4604180"/>
                <a:ext cx="9001247" cy="10363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Callout 10"/>
              <p:cNvSpPr/>
              <p:nvPr/>
            </p:nvSpPr>
            <p:spPr>
              <a:xfrm>
                <a:off x="5880864" y="3053149"/>
                <a:ext cx="2047875" cy="1236894"/>
              </a:xfrm>
              <a:prstGeom prst="wedgeEllipseCallout">
                <a:avLst>
                  <a:gd name="adj1" fmla="val -135164"/>
                  <a:gd name="adj2" fmla="val 77267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The test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had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Oval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864" y="3053149"/>
                <a:ext cx="2047875" cy="1236894"/>
              </a:xfrm>
              <a:prstGeom prst="wedgeEllipseCallout">
                <a:avLst>
                  <a:gd name="adj1" fmla="val -135164"/>
                  <a:gd name="adj2" fmla="val 77267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Callout 11"/>
              <p:cNvSpPr/>
              <p:nvPr/>
            </p:nvSpPr>
            <p:spPr>
              <a:xfrm>
                <a:off x="714352" y="3165899"/>
                <a:ext cx="2482274" cy="1236894"/>
              </a:xfrm>
              <a:prstGeom prst="wedgeEllipseCallout">
                <a:avLst>
                  <a:gd name="adj1" fmla="val 39359"/>
                  <a:gd name="adj2" fmla="val 610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dirty="0" smtClean="0"/>
                  <a:t> lets us “negate”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 smtClean="0"/>
                  <a:t>, (which is code)</a:t>
                </a:r>
                <a:endParaRPr lang="en-GB" dirty="0"/>
              </a:p>
            </p:txBody>
          </p:sp>
        </mc:Choice>
        <mc:Fallback xmlns="">
          <p:sp>
            <p:nvSpPr>
              <p:cNvPr id="12" name="Oval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52" y="3165899"/>
                <a:ext cx="2482274" cy="1236894"/>
              </a:xfrm>
              <a:prstGeom prst="wedgeEllipseCallout">
                <a:avLst>
                  <a:gd name="adj1" fmla="val 39359"/>
                  <a:gd name="adj2" fmla="val 61096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</TotalTime>
  <Words>1545</Words>
  <Application>Microsoft Office PowerPoint</Application>
  <PresentationFormat>On-screen Show (4:3)</PresentationFormat>
  <Paragraphs>353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Georgia</vt:lpstr>
      <vt:lpstr>Office Theme</vt:lpstr>
      <vt:lpstr>Input, Output, and Automation in x86 Proved</vt:lpstr>
      <vt:lpstr>Verified I/O Programs</vt:lpstr>
      <vt:lpstr>Verified I/O Programs: Trivial Loop</vt:lpstr>
      <vt:lpstr>Verified I/O Programs: Trivial Loop</vt:lpstr>
      <vt:lpstr>Verified I/O Programs: Eternal Output</vt:lpstr>
      <vt:lpstr>Verified I/O Programs: Eternal Output</vt:lpstr>
      <vt:lpstr>Verified I/O Programs: Echo Once</vt:lpstr>
      <vt:lpstr>Digression: Hoare Rule for While</vt:lpstr>
      <vt:lpstr>Digression: Hoare Rule for While</vt:lpstr>
      <vt:lpstr>Digression: Hoare Rule for While</vt:lpstr>
      <vt:lpstr>Digression: Hoare Rule for While</vt:lpstr>
      <vt:lpstr>Digression: Hoare Rule for While</vt:lpstr>
      <vt:lpstr>Digression: Hoare Rule for While</vt:lpstr>
      <vt:lpstr>Digression: Hoare Rule for While</vt:lpstr>
      <vt:lpstr>Digression: Hoare Rule for While</vt:lpstr>
      <vt:lpstr>Digression: Hoare Rule for While</vt:lpstr>
      <vt:lpstr>Digression: Hoare Rule for While</vt:lpstr>
      <vt:lpstr>Digression: Hoare Rule for While</vt:lpstr>
      <vt:lpstr>Verified I/O Programs: Echo</vt:lpstr>
      <vt:lpstr>Verified I/O Programs: Accumulator</vt:lpstr>
      <vt:lpstr>Verified I/O Programs: Next Steps</vt:lpstr>
      <vt:lpstr>Automation</vt:lpstr>
      <vt:lpstr>Instruction Automation: Ideal</vt:lpstr>
      <vt:lpstr>Instruction Automation: Reality</vt:lpstr>
      <vt:lpstr>Instruction Automation: Reality</vt:lpstr>
      <vt:lpstr>Instruction Automation: Reality</vt:lpstr>
      <vt:lpstr>Instruction Automation: Old Reality</vt:lpstr>
      <vt:lpstr>Instruction Automation: Old Reality</vt:lpstr>
      <vt:lpstr>Instruction Automation: Mechanics</vt:lpstr>
      <vt:lpstr>Instruction Automation: Mechanics</vt:lpstr>
      <vt:lpstr>Program Automation: Ideal</vt:lpstr>
      <vt:lpstr>Program Automation:</vt:lpstr>
      <vt:lpstr>Program Automation: Mechanics</vt:lpstr>
      <vt:lpstr>Open Issues</vt:lpstr>
      <vt:lpstr>Open Issues: Pointy Predicates</vt:lpstr>
      <vt:lpstr>Open Issues: Quantifier Location</vt:lpstr>
      <vt:lpstr>Take Home Messages</vt:lpstr>
      <vt:lpstr>Acknowledgements</vt:lpstr>
      <vt:lpstr>Thanks!  Questions?  Requests for verification demo?</vt:lpstr>
    </vt:vector>
  </TitlesOfParts>
  <Company>Microsoft Research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Input, Output, and Automation in x86 Proved</dc:title>
  <dc:creator>Jason Gross</dc:creator>
  <cp:keywords>Coq;x86proved;assembly;I/O;formal verification</cp:keywords>
  <cp:lastModifiedBy>Jason Gross</cp:lastModifiedBy>
  <cp:revision>55</cp:revision>
  <dcterms:created xsi:type="dcterms:W3CDTF">2014-08-19T17:06:11Z</dcterms:created>
  <dcterms:modified xsi:type="dcterms:W3CDTF">2014-08-21T13:12:27Z</dcterms:modified>
</cp:coreProperties>
</file>