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321" r:id="rId3"/>
    <p:sldId id="257" r:id="rId4"/>
    <p:sldId id="258" r:id="rId5"/>
    <p:sldId id="260" r:id="rId6"/>
    <p:sldId id="261" r:id="rId7"/>
    <p:sldId id="263" r:id="rId8"/>
    <p:sldId id="262" r:id="rId9"/>
    <p:sldId id="264" r:id="rId10"/>
    <p:sldId id="266" r:id="rId11"/>
    <p:sldId id="267" r:id="rId12"/>
    <p:sldId id="265" r:id="rId13"/>
    <p:sldId id="309" r:id="rId14"/>
    <p:sldId id="311" r:id="rId15"/>
    <p:sldId id="313" r:id="rId16"/>
    <p:sldId id="314" r:id="rId17"/>
    <p:sldId id="315" r:id="rId18"/>
    <p:sldId id="319" r:id="rId19"/>
    <p:sldId id="320" r:id="rId20"/>
    <p:sldId id="259" r:id="rId21"/>
    <p:sldId id="269" r:id="rId22"/>
    <p:sldId id="273" r:id="rId23"/>
    <p:sldId id="276" r:id="rId24"/>
    <p:sldId id="277" r:id="rId25"/>
    <p:sldId id="281" r:id="rId26"/>
    <p:sldId id="279" r:id="rId27"/>
    <p:sldId id="282" r:id="rId28"/>
    <p:sldId id="283" r:id="rId29"/>
    <p:sldId id="324" r:id="rId30"/>
    <p:sldId id="285" r:id="rId31"/>
    <p:sldId id="293" r:id="rId32"/>
    <p:sldId id="286" r:id="rId33"/>
    <p:sldId id="290" r:id="rId34"/>
    <p:sldId id="291" r:id="rId35"/>
    <p:sldId id="301" r:id="rId36"/>
    <p:sldId id="294" r:id="rId37"/>
    <p:sldId id="295" r:id="rId38"/>
    <p:sldId id="297" r:id="rId39"/>
    <p:sldId id="298" r:id="rId40"/>
    <p:sldId id="326" r:id="rId41"/>
    <p:sldId id="328" r:id="rId42"/>
    <p:sldId id="327" r:id="rId43"/>
    <p:sldId id="325" r:id="rId44"/>
    <p:sldId id="331" r:id="rId45"/>
    <p:sldId id="335" r:id="rId46"/>
    <p:sldId id="307" r:id="rId47"/>
    <p:sldId id="322" r:id="rId48"/>
    <p:sldId id="308" r:id="rId49"/>
    <p:sldId id="287" r:id="rId50"/>
    <p:sldId id="336" r:id="rId51"/>
    <p:sldId id="332" r:id="rId52"/>
    <p:sldId id="289" r:id="rId53"/>
    <p:sldId id="288" r:id="rId54"/>
    <p:sldId id="303" r:id="rId55"/>
    <p:sldId id="323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0" autoAdjust="0"/>
    <p:restoredTop sz="94434" autoAdjust="0"/>
  </p:normalViewPr>
  <p:slideViewPr>
    <p:cSldViewPr snapToGrid="0">
      <p:cViewPr varScale="1">
        <p:scale>
          <a:sx n="66" d="100"/>
          <a:sy n="66" d="100"/>
        </p:scale>
        <p:origin x="756" y="72"/>
      </p:cViewPr>
      <p:guideLst/>
    </p:cSldViewPr>
  </p:slideViewPr>
  <p:outlineViewPr>
    <p:cViewPr>
      <p:scale>
        <a:sx n="33" d="100"/>
        <a:sy n="33" d="100"/>
      </p:scale>
      <p:origin x="0" y="-135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 Spent in my PhD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2.3080502618332069E-2"/>
                  <c:y val="-3.140489486147404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Working around slowness in Coq</c:v>
                </c:pt>
                <c:pt idx="1">
                  <c:v>Coding new things</c:v>
                </c:pt>
                <c:pt idx="2">
                  <c:v>Misc</c:v>
                </c:pt>
                <c:pt idx="3">
                  <c:v>Discovering interesting new things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15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32597918013871"/>
          <c:y val="3.1060209468454541E-2"/>
          <c:w val="0.40949383138701867"/>
          <c:h val="0.87689236641628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F786D-892A-45E7-8077-2094E97D6C27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C08D5-71B9-445B-B292-4895DA1EE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1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C08D5-71B9-445B-B292-4895DA1EED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54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</a:t>
            </a:r>
            <a:r>
              <a:rPr lang="en-US" dirty="0" smtClean="0"/>
              <a:t>Make 8.8 graph, or mention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C08D5-71B9-445B-B292-4895DA1EEDD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24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C08D5-71B9-445B-B292-4895DA1EEDD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16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mention universes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C08D5-71B9-445B-B292-4895DA1EEDD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30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C08D5-71B9-445B-B292-4895DA1EEDD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12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Don’t mention universes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C08D5-71B9-445B-B292-4895DA1EEDD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9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C08D5-71B9-445B-B292-4895DA1EED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39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10^9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C08D5-71B9-445B-B292-4895DA1EED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76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“Reflection</a:t>
            </a:r>
            <a:r>
              <a:rPr lang="en-US" baseline="0" dirty="0" smtClean="0"/>
              <a:t>” refers to denotation, so this is just ingredient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C08D5-71B9-445B-B292-4895DA1EED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26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10^9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C08D5-71B9-445B-B292-4895DA1EED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03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Emphasize that</a:t>
            </a:r>
            <a:r>
              <a:rPr lang="en-US" baseline="0" dirty="0" smtClean="0"/>
              <a:t> this is fake code / pseudo-code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C08D5-71B9-445B-B292-4895DA1EED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56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 out </a:t>
            </a:r>
            <a:r>
              <a:rPr lang="en-US" dirty="0" err="1" smtClean="0"/>
              <a:t>var</a:t>
            </a:r>
            <a:r>
              <a:rPr lang="en-US" baseline="0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→ expr in PHOAS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C08D5-71B9-445B-B292-4895DA1EED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60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20,000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C08D5-71B9-445B-B292-4895DA1EED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6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300;</a:t>
            </a:r>
          </a:p>
          <a:p>
            <a:r>
              <a:rPr lang="en-US" baseline="0" dirty="0" err="1" smtClean="0"/>
              <a:t>Ltac</a:t>
            </a:r>
            <a:r>
              <a:rPr lang="en-US" baseline="0" dirty="0" smtClean="0"/>
              <a:t> cutoff: ~1 minute at ~2,000 binders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C08D5-71B9-445B-B292-4895DA1EED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1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D551E-D8D5-4DDB-9795-AB3159CE7C58}" type="datetime1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7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24F8-7BC3-43E0-A4CB-292F97069375}" type="datetime1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2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B371-742F-4101-B7A6-0E9272A9D22F}" type="datetime1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0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FC75-B561-481D-B2D0-FF8A155938C1}" type="datetime1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6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8682-90A9-4B00-9F11-D9B366AA729E}" type="datetime1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7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FA28-4E83-4D40-8A86-87184D4A2631}" type="datetime1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3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298CA-D57E-4056-979F-3E964423CCE4}" type="datetime1">
              <a:rPr lang="en-US" smtClean="0"/>
              <a:t>6/29/2018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2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4D53F-319D-43DD-9ECE-83331635D77E}" type="datetime1">
              <a:rPr lang="en-US" smtClean="0"/>
              <a:t>6/29/2018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2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DA1B-137E-4434-A68C-0C90FC173D20}" type="datetime1">
              <a:rPr lang="en-US" smtClean="0"/>
              <a:t>6/29/2018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E0935-14A1-46F8-8F57-F1E5EE006116}" type="datetime1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0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91A7-E115-48DD-B3DC-0D32F76249D9}" type="datetime1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7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C58F-0EDD-4F2B-ABB5-4388DBE1CA15}" type="datetime1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2C994-E854-40F9-818C-8443B9D58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1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adam.chlipala.net/papers/ReificationITP18/" TargetMode="External"/><Relationship Id="rId2" Type="http://schemas.openxmlformats.org/officeDocument/2006/relationships/hyperlink" Target="https://github.com/mit-plv/reification-by-parametricity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727" y="1699022"/>
            <a:ext cx="8426547" cy="1790700"/>
          </a:xfrm>
        </p:spPr>
        <p:txBody>
          <a:bodyPr>
            <a:normAutofit/>
          </a:bodyPr>
          <a:lstStyle/>
          <a:p>
            <a:r>
              <a:rPr lang="en-US" sz="5400" dirty="0"/>
              <a:t>Reification by </a:t>
            </a:r>
            <a:r>
              <a:rPr lang="en-US" sz="5400" dirty="0" err="1"/>
              <a:t>Parametricity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530" y="3602038"/>
            <a:ext cx="8772940" cy="1655762"/>
          </a:xfrm>
        </p:spPr>
        <p:txBody>
          <a:bodyPr>
            <a:noAutofit/>
          </a:bodyPr>
          <a:lstStyle/>
          <a:p>
            <a:r>
              <a:rPr lang="en-US" dirty="0"/>
              <a:t>Fast Setup for Proof by Reflection, in Two Lines of </a:t>
            </a:r>
            <a:r>
              <a:rPr lang="en-US" dirty="0" err="1"/>
              <a:t>Ltac</a:t>
            </a:r>
            <a:endParaRPr lang="en-US" dirty="0"/>
          </a:p>
          <a:p>
            <a:endParaRPr lang="en-US" dirty="0"/>
          </a:p>
          <a:p>
            <a:r>
              <a:rPr lang="en-US" dirty="0"/>
              <a:t>ITP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356351"/>
            <a:ext cx="532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Jason Gross, Andres </a:t>
            </a:r>
            <a:r>
              <a:rPr lang="en-US" dirty="0" err="1"/>
              <a:t>Erbsen</a:t>
            </a:r>
            <a:r>
              <a:rPr lang="en-US" dirty="0"/>
              <a:t>, and Adam Chlipala</a:t>
            </a:r>
          </a:p>
        </p:txBody>
      </p:sp>
    </p:spTree>
    <p:extLst>
      <p:ext uri="{BB962C8B-B14F-4D97-AF65-F5344CB8AC3E}">
        <p14:creationId xmlns:p14="http://schemas.microsoft.com/office/powerpoint/2010/main" val="305143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proof by reflection?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soundness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∀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check_is_even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= true →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n.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9002.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soundness; </a:t>
            </a:r>
            <a:r>
              <a:rPr lang="en-US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vm_compute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reflexivity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(* 0.035 secs *)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Proof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 soundness 9002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eq_refl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proof by reflection?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soundness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∀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check_is_even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= true →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n.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(10*10*10*10*10*10*10*10*10).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soundness; </a:t>
            </a:r>
            <a:r>
              <a:rPr lang="en-US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vm_compute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reflexivity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 174.322 secs *)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9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Fixpoint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check_is_even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 bool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| O ⇒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| S n’ ⇒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¬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check_is_even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3756609"/>
            <a:ext cx="9144000" cy="3167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Fixpoint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check_is_even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expr)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: bool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|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⇒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|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n’ ⇒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¬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check_is_even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|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NatMul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y ⇒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check_is_even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check_is_even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&quot;No&quot; Symbol 5"/>
          <p:cNvSpPr/>
          <p:nvPr/>
        </p:nvSpPr>
        <p:spPr>
          <a:xfrm>
            <a:off x="3847057" y="1922411"/>
            <a:ext cx="1767938" cy="1767938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96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reification?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825624"/>
            <a:ext cx="9144000" cy="50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Inductive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expr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expr →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expr →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 →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expr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Reify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     :=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Reify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 n) :=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(Reify n)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Reify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(x*y) :=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NatMul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(Reify x) (Reify y)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21313" y="2368204"/>
            <a:ext cx="7122687" cy="3232338"/>
            <a:chOff x="2021313" y="2368204"/>
            <a:chExt cx="7122687" cy="3232338"/>
          </a:xfrm>
        </p:grpSpPr>
        <p:sp>
          <p:nvSpPr>
            <p:cNvPr id="6" name="Oval 5"/>
            <p:cNvSpPr/>
            <p:nvPr/>
          </p:nvSpPr>
          <p:spPr>
            <a:xfrm>
              <a:off x="4253947" y="2368204"/>
              <a:ext cx="4890053" cy="172278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Requires metaprogramming!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 rot="8360578">
              <a:off x="2021313" y="4598980"/>
              <a:ext cx="3176717" cy="1001562"/>
            </a:xfrm>
            <a:prstGeom prst="rightArrow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550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 in </a:t>
            </a:r>
            <a:r>
              <a:rPr lang="en-US" dirty="0" err="1" smtClean="0"/>
              <a:t>Ltac</a:t>
            </a:r>
            <a:r>
              <a:rPr lang="en-US" dirty="0" smtClean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Ltac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lazymatch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term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NatMul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2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reification complicated?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binders show up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Inductive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expr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expr → expr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expr → expr →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expr →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4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reification complicated?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→ expr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    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 n)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(Reify n)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(x*y) :=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(Reify x) (Reify 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Reify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(let x := v in f)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(Reify v)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𝜆 x 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Reify f)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 smtClean="0"/>
              <a:t>Ltac</a:t>
            </a:r>
            <a:r>
              <a:rPr lang="en-US" dirty="0" smtClean="0"/>
              <a:t> alone admits seven(!) variants of </a:t>
            </a:r>
            <a:r>
              <a:rPr lang="en-US" dirty="0" err="1" smtClean="0"/>
              <a:t>recursing</a:t>
            </a:r>
            <a:r>
              <a:rPr lang="en-US" dirty="0" smtClean="0"/>
              <a:t> under binders.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8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reification slow?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3156"/>
            <a:ext cx="9700124" cy="4511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reification slow?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 big 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3786"/>
            <a:ext cx="9629776" cy="4501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reification slow?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 big terms with many binders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5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part of proof by reflection: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a technique </a:t>
            </a:r>
            <a:r>
              <a:rPr lang="en-US" sz="3000" dirty="0"/>
              <a:t>for making </a:t>
            </a:r>
            <a:r>
              <a:rPr lang="en-US" sz="3000" dirty="0" smtClean="0"/>
              <a:t>proofs </a:t>
            </a:r>
            <a:r>
              <a:rPr lang="en-US" sz="3000" dirty="0"/>
              <a:t>check </a:t>
            </a:r>
            <a:r>
              <a:rPr lang="en-US" sz="3000" dirty="0" smtClean="0"/>
              <a:t>faster, or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/>
              <a:t>a technique for making proofs </a:t>
            </a:r>
            <a:r>
              <a:rPr lang="en-US" sz="3000" dirty="0" smtClean="0"/>
              <a:t>more robust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and Motivation</a:t>
            </a:r>
            <a:endParaRPr lang="en-US" dirty="0" smtClean="0"/>
          </a:p>
          <a:p>
            <a:pPr lvl="1"/>
            <a:r>
              <a:rPr lang="en-US" dirty="0" smtClean="0"/>
              <a:t>What  </a:t>
            </a:r>
            <a:r>
              <a:rPr lang="en-US" dirty="0" smtClean="0"/>
              <a:t>is proof?</a:t>
            </a:r>
          </a:p>
          <a:p>
            <a:pPr lvl="1"/>
            <a:r>
              <a:rPr lang="en-US" dirty="0" smtClean="0"/>
              <a:t>When is proof slow?</a:t>
            </a:r>
          </a:p>
          <a:p>
            <a:pPr lvl="1"/>
            <a:r>
              <a:rPr lang="en-US" dirty="0" smtClean="0"/>
              <a:t>What  is </a:t>
            </a:r>
            <a:r>
              <a:rPr lang="en-US" dirty="0" smtClean="0"/>
              <a:t>proof by reflection?</a:t>
            </a:r>
          </a:p>
          <a:p>
            <a:pPr lvl="1"/>
            <a:r>
              <a:rPr lang="en-US" smtClean="0"/>
              <a:t>What  </a:t>
            </a:r>
            <a:r>
              <a:rPr lang="en-US" dirty="0" smtClean="0"/>
              <a:t>is reification?</a:t>
            </a:r>
          </a:p>
          <a:p>
            <a:pPr lvl="1"/>
            <a:r>
              <a:rPr lang="en-US" dirty="0" smtClean="0"/>
              <a:t>When is reification slow or complicated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Outline</a:t>
            </a:r>
            <a:endParaRPr lang="en-US" dirty="0" smtClean="0"/>
          </a:p>
          <a:p>
            <a:r>
              <a:rPr lang="en-US" dirty="0" smtClean="0"/>
              <a:t>Reification by </a:t>
            </a:r>
            <a:r>
              <a:rPr lang="en-US" dirty="0" err="1" smtClean="0"/>
              <a:t>parametricity</a:t>
            </a:r>
            <a:endParaRPr lang="en-US" dirty="0" smtClean="0"/>
          </a:p>
          <a:p>
            <a:pPr lvl="1"/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What’s special about it?</a:t>
            </a:r>
          </a:p>
          <a:p>
            <a:r>
              <a:rPr lang="en-US" dirty="0" smtClean="0"/>
              <a:t>What’s left?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3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Reification by </a:t>
            </a:r>
            <a:r>
              <a:rPr lang="en-US" dirty="0" err="1" smtClean="0"/>
              <a:t>Parametricity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9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 smtClean="0"/>
              <a:t>What is reification by </a:t>
            </a:r>
            <a:r>
              <a:rPr lang="en-US" dirty="0" err="1" smtClean="0"/>
              <a:t>parametricity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6145"/>
            <a:ext cx="8144289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cs typeface="Courier New" panose="02070309020205020404" pitchFamily="49" charset="0"/>
              </a:rPr>
              <a:t>Key idea: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 smtClean="0">
                <a:cs typeface="Courier New" panose="02070309020205020404" pitchFamily="49" charset="0"/>
              </a:rPr>
              <a:t>initial and reified terms </a:t>
            </a:r>
            <a:r>
              <a:rPr lang="en-US" dirty="0">
                <a:cs typeface="Courier New" panose="02070309020205020404" pitchFamily="49" charset="0"/>
              </a:rPr>
              <a:t>have the </a:t>
            </a:r>
            <a:r>
              <a:rPr lang="en-US" i="1" dirty="0">
                <a:cs typeface="Courier New" panose="02070309020205020404" pitchFamily="49" charset="0"/>
              </a:rPr>
              <a:t>same shape.</a:t>
            </a:r>
            <a:br>
              <a:rPr lang="en-US" i="1" dirty="0">
                <a:cs typeface="Courier New" panose="02070309020205020404" pitchFamily="49" charset="0"/>
              </a:rPr>
            </a:br>
            <a:r>
              <a:rPr lang="en-US" i="1" dirty="0">
                <a:cs typeface="Courier New" panose="02070309020205020404" pitchFamily="49" charset="0"/>
              </a:rPr>
              <a:t/>
            </a:r>
            <a:br>
              <a:rPr lang="en-US" i="1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			</a:t>
            </a:r>
          </a:p>
          <a:p>
            <a:pPr marL="0" indent="0">
              <a:buNone/>
            </a:pP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22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28650" y="2854940"/>
            <a:ext cx="7540092" cy="1264911"/>
            <a:chOff x="628650" y="2854940"/>
            <a:chExt cx="7540092" cy="12649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28650" y="3120995"/>
                  <a:ext cx="3510192" cy="892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800" b="1" dirty="0" smtClean="0">
                      <a:cs typeface="Courier New" panose="02070309020205020404" pitchFamily="49" charset="0"/>
                    </a:rPr>
                    <a:t>Initial term:</a:t>
                  </a:r>
                  <a:endParaRPr lang="en-US" sz="2800" b="0" i="1" dirty="0" smtClean="0">
                    <a:latin typeface="Cambria Math" panose="02040503050406030204" pitchFamily="18" charset="0"/>
                    <a:cs typeface="Courier New" panose="02070309020205020404" pitchFamily="49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1×1</m:t>
                      </m:r>
                    </m:oMath>
                  </a14:m>
                  <a:r>
                    <a:rPr lang="en-US" sz="2400" dirty="0" smtClean="0"/>
                    <a:t> = </a:t>
                  </a:r>
                  <a:r>
                    <a:rPr lang="en-US" sz="2400" dirty="0" err="1" smtClean="0"/>
                    <a:t>Nat.mul</a:t>
                  </a:r>
                  <a:r>
                    <a:rPr lang="en-US" sz="2400" dirty="0" smtClean="0"/>
                    <a:t> (S O) (S O)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3120995"/>
                  <a:ext cx="3510192" cy="8925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472" t="-6849" r="-1736" b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4542769" y="3286546"/>
              <a:ext cx="561154" cy="5611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×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234769" y="2854940"/>
              <a:ext cx="561154" cy="5611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S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234769" y="3558697"/>
              <a:ext cx="561154" cy="5611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12" name="Straight Arrow Connector 11"/>
            <p:cNvCxnSpPr>
              <a:stCxn id="8" idx="7"/>
              <a:endCxn id="9" idx="2"/>
            </p:cNvCxnSpPr>
            <p:nvPr/>
          </p:nvCxnSpPr>
          <p:spPr>
            <a:xfrm flipV="1">
              <a:off x="5021744" y="3135517"/>
              <a:ext cx="1213025" cy="2332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5"/>
              <a:endCxn id="10" idx="2"/>
            </p:cNvCxnSpPr>
            <p:nvPr/>
          </p:nvCxnSpPr>
          <p:spPr>
            <a:xfrm>
              <a:off x="5021744" y="3765521"/>
              <a:ext cx="1213025" cy="737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7607588" y="2854940"/>
              <a:ext cx="561154" cy="5611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O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7607588" y="3558697"/>
              <a:ext cx="561154" cy="5611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O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9" idx="6"/>
              <a:endCxn id="17" idx="2"/>
            </p:cNvCxnSpPr>
            <p:nvPr/>
          </p:nvCxnSpPr>
          <p:spPr>
            <a:xfrm>
              <a:off x="6795923" y="3135517"/>
              <a:ext cx="8116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6"/>
              <a:endCxn id="18" idx="2"/>
            </p:cNvCxnSpPr>
            <p:nvPr/>
          </p:nvCxnSpPr>
          <p:spPr>
            <a:xfrm>
              <a:off x="6795923" y="3839274"/>
              <a:ext cx="8116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28650" y="4516609"/>
            <a:ext cx="8498541" cy="1264912"/>
            <a:chOff x="628650" y="4516609"/>
            <a:chExt cx="8498541" cy="1264912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4516609"/>
              <a:ext cx="8498541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cs typeface="Courier New" panose="02070309020205020404" pitchFamily="49" charset="0"/>
                </a:rPr>
                <a:t>Reified term:</a:t>
              </a:r>
            </a:p>
            <a:p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NatMul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NatS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NatO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NatS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2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NatO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4542768" y="4948216"/>
              <a:ext cx="1261683" cy="5611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NatMul</a:t>
              </a:r>
              <a:endPara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075742" y="4516610"/>
              <a:ext cx="908154" cy="5611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NatS</a:t>
              </a:r>
              <a:endPara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6075742" y="5220367"/>
              <a:ext cx="908154" cy="5611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NatS</a:t>
              </a:r>
              <a:endPara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6" name="Straight Arrow Connector 25"/>
            <p:cNvCxnSpPr>
              <a:stCxn id="23" idx="7"/>
              <a:endCxn id="24" idx="2"/>
            </p:cNvCxnSpPr>
            <p:nvPr/>
          </p:nvCxnSpPr>
          <p:spPr>
            <a:xfrm flipV="1">
              <a:off x="5619682" y="4797187"/>
              <a:ext cx="456060" cy="2332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3" idx="5"/>
              <a:endCxn id="25" idx="2"/>
            </p:cNvCxnSpPr>
            <p:nvPr/>
          </p:nvCxnSpPr>
          <p:spPr>
            <a:xfrm>
              <a:off x="5619682" y="5427191"/>
              <a:ext cx="456060" cy="737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7461813" y="4516610"/>
              <a:ext cx="887054" cy="5611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NatO</a:t>
              </a:r>
              <a:endPara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461812" y="5220367"/>
              <a:ext cx="887055" cy="5611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NatO</a:t>
              </a:r>
              <a:endPara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4" idx="6"/>
              <a:endCxn id="28" idx="2"/>
            </p:cNvCxnSpPr>
            <p:nvPr/>
          </p:nvCxnSpPr>
          <p:spPr>
            <a:xfrm>
              <a:off x="6983896" y="4797187"/>
              <a:ext cx="4779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5" idx="6"/>
              <a:endCxn id="29" idx="2"/>
            </p:cNvCxnSpPr>
            <p:nvPr/>
          </p:nvCxnSpPr>
          <p:spPr>
            <a:xfrm>
              <a:off x="6983896" y="5500944"/>
              <a:ext cx="4779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818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 smtClean="0"/>
              <a:t>What is reification by </a:t>
            </a:r>
            <a:r>
              <a:rPr lang="en-US" dirty="0" err="1" smtClean="0"/>
              <a:t>parametricity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6145"/>
            <a:ext cx="8144289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cs typeface="Courier New" panose="02070309020205020404" pitchFamily="49" charset="0"/>
              </a:rPr>
              <a:t>Key idea: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 smtClean="0">
                <a:cs typeface="Courier New" panose="02070309020205020404" pitchFamily="49" charset="0"/>
              </a:rPr>
              <a:t>initial and reified terms </a:t>
            </a:r>
            <a:r>
              <a:rPr lang="en-US" dirty="0">
                <a:cs typeface="Courier New" panose="02070309020205020404" pitchFamily="49" charset="0"/>
              </a:rPr>
              <a:t>have the </a:t>
            </a:r>
            <a:r>
              <a:rPr lang="en-US" i="1" dirty="0">
                <a:cs typeface="Courier New" panose="02070309020205020404" pitchFamily="49" charset="0"/>
              </a:rPr>
              <a:t>same </a:t>
            </a:r>
            <a:r>
              <a:rPr lang="en-US" i="1" dirty="0" smtClean="0">
                <a:cs typeface="Courier New" panose="02070309020205020404" pitchFamily="49" charset="0"/>
              </a:rPr>
              <a:t>shape.</a:t>
            </a:r>
          </a:p>
          <a:p>
            <a:pPr marL="0" indent="0">
              <a:buNone/>
            </a:pPr>
            <a:r>
              <a:rPr lang="en-US" dirty="0" smtClean="0">
                <a:cs typeface="Courier New" panose="02070309020205020404" pitchFamily="49" charset="0"/>
              </a:rPr>
              <a:t>We </a:t>
            </a:r>
            <a:r>
              <a:rPr lang="en-US" dirty="0">
                <a:cs typeface="Courier New" panose="02070309020205020404" pitchFamily="49" charset="0"/>
              </a:rPr>
              <a:t>can </a:t>
            </a:r>
            <a:r>
              <a:rPr lang="en-US" i="1" dirty="0">
                <a:cs typeface="Courier New" panose="02070309020205020404" pitchFamily="49" charset="0"/>
              </a:rPr>
              <a:t>abstract </a:t>
            </a:r>
            <a:r>
              <a:rPr lang="en-US" dirty="0">
                <a:cs typeface="Courier New" panose="02070309020205020404" pitchFamily="49" charset="0"/>
              </a:rPr>
              <a:t>or </a:t>
            </a:r>
            <a:r>
              <a:rPr lang="en-US" i="1" dirty="0">
                <a:cs typeface="Courier New" panose="02070309020205020404" pitchFamily="49" charset="0"/>
              </a:rPr>
              <a:t>generalize</a:t>
            </a:r>
            <a:r>
              <a:rPr lang="en-US" dirty="0">
                <a:cs typeface="Courier New" panose="02070309020205020404" pitchFamily="49" charset="0"/>
              </a:rPr>
              <a:t> to get this </a:t>
            </a:r>
            <a:r>
              <a:rPr lang="en-US" dirty="0" smtClean="0">
                <a:cs typeface="Courier New" panose="02070309020205020404" pitchFamily="49" charset="0"/>
              </a:rPr>
              <a:t>shape,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cs typeface="Courier New" panose="02070309020205020404" pitchFamily="49" charset="0"/>
              </a:rPr>
              <a:t>and </a:t>
            </a:r>
            <a:r>
              <a:rPr lang="en-US" i="1" dirty="0">
                <a:cs typeface="Courier New" panose="02070309020205020404" pitchFamily="49" charset="0"/>
              </a:rPr>
              <a:t>specialize </a:t>
            </a:r>
            <a:r>
              <a:rPr lang="en-US" dirty="0">
                <a:cs typeface="Courier New" panose="02070309020205020404" pitchFamily="49" charset="0"/>
              </a:rPr>
              <a:t>or </a:t>
            </a:r>
            <a:r>
              <a:rPr lang="en-US" i="1" dirty="0">
                <a:cs typeface="Courier New" panose="02070309020205020404" pitchFamily="49" charset="0"/>
              </a:rPr>
              <a:t>substitute</a:t>
            </a:r>
            <a:r>
              <a:rPr lang="en-US" dirty="0">
                <a:cs typeface="Courier New" panose="02070309020205020404" pitchFamily="49" charset="0"/>
              </a:rPr>
              <a:t> to reify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  <a:r>
              <a:rPr lang="en-US" i="1" dirty="0">
                <a:cs typeface="Courier New" panose="02070309020205020404" pitchFamily="49" charset="0"/>
              </a:rPr>
              <a:t/>
            </a:r>
            <a:br>
              <a:rPr lang="en-US" i="1" dirty="0">
                <a:cs typeface="Courier New" panose="02070309020205020404" pitchFamily="49" charset="0"/>
              </a:rPr>
            </a:b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23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80661" y="3975652"/>
            <a:ext cx="1736035" cy="9276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nitial term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968487" y="5243168"/>
            <a:ext cx="2676940" cy="9276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r>
              <a:rPr lang="en-US" sz="2800" dirty="0" smtClean="0">
                <a:solidFill>
                  <a:schemeClr val="tx1"/>
                </a:solidFill>
              </a:rPr>
              <a:t>bstracted term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750615" y="3975652"/>
            <a:ext cx="1736035" cy="9276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reified term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5"/>
            <a:endCxn id="32" idx="1"/>
          </p:cNvCxnSpPr>
          <p:nvPr/>
        </p:nvCxnSpPr>
        <p:spPr>
          <a:xfrm>
            <a:off x="2462460" y="4767453"/>
            <a:ext cx="898056" cy="611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7"/>
            <a:endCxn id="33" idx="3"/>
          </p:cNvCxnSpPr>
          <p:nvPr/>
        </p:nvCxnSpPr>
        <p:spPr>
          <a:xfrm flipV="1">
            <a:off x="5253398" y="4767453"/>
            <a:ext cx="751453" cy="611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6"/>
            <a:endCxn id="33" idx="2"/>
          </p:cNvCxnSpPr>
          <p:nvPr/>
        </p:nvCxnSpPr>
        <p:spPr>
          <a:xfrm>
            <a:off x="2716696" y="4439478"/>
            <a:ext cx="303391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17812" y="4050691"/>
            <a:ext cx="1446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reification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1643324" y="4952556"/>
            <a:ext cx="1454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generalize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5516089" y="5001810"/>
            <a:ext cx="13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specialize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08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 smtClean="0"/>
              <a:t>What is reification by </a:t>
            </a:r>
            <a:r>
              <a:rPr lang="en-US" dirty="0" err="1" smtClean="0"/>
              <a:t>parametricity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24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80661" y="1670333"/>
            <a:ext cx="1736035" cy="9276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nitial term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968487" y="2937849"/>
            <a:ext cx="2676940" cy="9276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r>
              <a:rPr lang="en-US" sz="2800" dirty="0" smtClean="0">
                <a:solidFill>
                  <a:schemeClr val="tx1"/>
                </a:solidFill>
              </a:rPr>
              <a:t>bstracted term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750615" y="1670333"/>
            <a:ext cx="1736035" cy="9276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reified term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5"/>
            <a:endCxn id="32" idx="1"/>
          </p:cNvCxnSpPr>
          <p:nvPr/>
        </p:nvCxnSpPr>
        <p:spPr>
          <a:xfrm>
            <a:off x="2462460" y="2462134"/>
            <a:ext cx="898056" cy="611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7"/>
            <a:endCxn id="33" idx="3"/>
          </p:cNvCxnSpPr>
          <p:nvPr/>
        </p:nvCxnSpPr>
        <p:spPr>
          <a:xfrm flipV="1">
            <a:off x="5253398" y="2462134"/>
            <a:ext cx="751453" cy="611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6"/>
            <a:endCxn id="33" idx="2"/>
          </p:cNvCxnSpPr>
          <p:nvPr/>
        </p:nvCxnSpPr>
        <p:spPr>
          <a:xfrm>
            <a:off x="2716696" y="2134159"/>
            <a:ext cx="303391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17812" y="1745372"/>
            <a:ext cx="1446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reification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1643324" y="2647237"/>
            <a:ext cx="1454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generalize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5516089" y="2696491"/>
            <a:ext cx="13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specialize</a:t>
            </a:r>
            <a:endParaRPr lang="en-US" sz="2400" dirty="0"/>
          </a:p>
        </p:txBody>
      </p:sp>
      <p:sp>
        <p:nvSpPr>
          <p:cNvPr id="26" name="Oval 25"/>
          <p:cNvSpPr/>
          <p:nvPr/>
        </p:nvSpPr>
        <p:spPr>
          <a:xfrm>
            <a:off x="2968487" y="5380338"/>
            <a:ext cx="2676940" cy="9276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cap="small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980661" y="4112822"/>
                <a:ext cx="1736035" cy="9276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1×1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61" y="4112822"/>
                <a:ext cx="1736035" cy="927652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5750615" y="4112822"/>
            <a:ext cx="3019898" cy="9276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stCxn id="25" idx="5"/>
            <a:endCxn id="26" idx="1"/>
          </p:cNvCxnSpPr>
          <p:nvPr/>
        </p:nvCxnSpPr>
        <p:spPr>
          <a:xfrm>
            <a:off x="2462460" y="4904623"/>
            <a:ext cx="898056" cy="611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7"/>
            <a:endCxn id="27" idx="3"/>
          </p:cNvCxnSpPr>
          <p:nvPr/>
        </p:nvCxnSpPr>
        <p:spPr>
          <a:xfrm flipV="1">
            <a:off x="5253398" y="4904623"/>
            <a:ext cx="939471" cy="611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6"/>
            <a:endCxn id="27" idx="2"/>
          </p:cNvCxnSpPr>
          <p:nvPr/>
        </p:nvCxnSpPr>
        <p:spPr>
          <a:xfrm>
            <a:off x="2716696" y="4576648"/>
            <a:ext cx="303391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08118" y="4268623"/>
            <a:ext cx="2674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(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endParaRPr lang="en-US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979438" y="1670333"/>
            <a:ext cx="1736035" cy="927652"/>
          </a:xfrm>
          <a:prstGeom prst="ellipse">
            <a:avLst/>
          </a:prstGeom>
          <a:noFill/>
          <a:ln w="1016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979438" y="4112822"/>
            <a:ext cx="1736035" cy="927652"/>
          </a:xfrm>
          <a:prstGeom prst="ellipse">
            <a:avLst/>
          </a:prstGeom>
          <a:noFill/>
          <a:ln w="1016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968487" y="2949737"/>
            <a:ext cx="2676940" cy="927652"/>
          </a:xfrm>
          <a:prstGeom prst="ellipse">
            <a:avLst/>
          </a:prstGeom>
          <a:noFill/>
          <a:ln w="1016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2968487" y="5392226"/>
            <a:ext cx="2676940" cy="927652"/>
          </a:xfrm>
          <a:prstGeom prst="ellipse">
            <a:avLst/>
          </a:prstGeom>
          <a:noFill/>
          <a:ln w="1016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cap="small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063" y="5672316"/>
            <a:ext cx="87060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2400" cap="small" dirty="0" smtClean="0">
                <a:solidFill>
                  <a:schemeClr val="tx1"/>
                </a:solidFill>
              </a:rPr>
              <a:t>Λ</a:t>
            </a:r>
            <a:r>
              <a:rPr lang="en-US" sz="2400" cap="small" dirty="0" smtClean="0">
                <a:solidFill>
                  <a:schemeClr val="tx1"/>
                </a:solidFill>
              </a:rPr>
              <a:t> N. </a:t>
            </a:r>
            <a:r>
              <a:rPr lang="el-GR" sz="2400" dirty="0" smtClean="0">
                <a:solidFill>
                  <a:schemeClr val="tx1"/>
                </a:solidFill>
              </a:rPr>
              <a:t>λ</a:t>
            </a:r>
            <a:r>
              <a:rPr lang="en-US" sz="2400" cap="small" dirty="0" smtClean="0">
                <a:solidFill>
                  <a:schemeClr val="tx1"/>
                </a:solidFill>
              </a:rPr>
              <a:t> (</a:t>
            </a:r>
            <a:r>
              <a:rPr lang="en-US" sz="2400" cap="small" dirty="0" err="1" smtClean="0">
                <a:solidFill>
                  <a:schemeClr val="tx1"/>
                </a:solidFill>
              </a:rPr>
              <a:t>Mul</a:t>
            </a:r>
            <a:r>
              <a:rPr lang="en-US" sz="2400" cap="small" dirty="0" smtClean="0">
                <a:solidFill>
                  <a:schemeClr val="tx1"/>
                </a:solidFill>
              </a:rPr>
              <a:t> : N → N → N) (O : N) (S : N → N). </a:t>
            </a:r>
            <a:r>
              <a:rPr lang="en-US" sz="2400" cap="small" dirty="0" err="1" smtClean="0">
                <a:solidFill>
                  <a:schemeClr val="tx1"/>
                </a:solidFill>
              </a:rPr>
              <a:t>Mul</a:t>
            </a:r>
            <a:r>
              <a:rPr lang="en-US" sz="2400" cap="small" dirty="0" smtClean="0">
                <a:solidFill>
                  <a:schemeClr val="tx1"/>
                </a:solidFill>
              </a:rPr>
              <a:t> (S O) (S O)</a:t>
            </a:r>
            <a:endParaRPr lang="en-US" sz="2400" cap="small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749392" y="1670333"/>
            <a:ext cx="1736035" cy="927652"/>
          </a:xfrm>
          <a:prstGeom prst="ellipse">
            <a:avLst/>
          </a:prstGeom>
          <a:noFill/>
          <a:ln w="1016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749392" y="4112822"/>
            <a:ext cx="3019898" cy="927652"/>
          </a:xfrm>
          <a:prstGeom prst="ellipse">
            <a:avLst/>
          </a:prstGeom>
          <a:noFill/>
          <a:ln w="1016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03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9" grpId="0" animBg="1"/>
      <p:bldP spid="49" grpId="1" animBg="1"/>
      <p:bldP spid="50" grpId="0" animBg="1"/>
      <p:bldP spid="5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What’s special about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dirty="0" smtClean="0"/>
          </a:p>
          <a:p>
            <a:r>
              <a:rPr lang="en-US" sz="4400" dirty="0"/>
              <a:t>Fast</a:t>
            </a:r>
          </a:p>
          <a:p>
            <a:endParaRPr lang="en-US" sz="4400" dirty="0" smtClean="0"/>
          </a:p>
          <a:p>
            <a:r>
              <a:rPr lang="en-US" sz="4400" dirty="0" smtClean="0"/>
              <a:t>Concise</a:t>
            </a:r>
            <a:endParaRPr lang="en-US" sz="4400" dirty="0" smtClean="0"/>
          </a:p>
          <a:p>
            <a:endParaRPr lang="en-US" sz="4400" dirty="0" smtClean="0"/>
          </a:p>
          <a:p>
            <a:r>
              <a:rPr lang="en-US" sz="4400" dirty="0" smtClean="0"/>
              <a:t>Powerful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6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 smtClean="0"/>
              <a:t>Reification by </a:t>
            </a:r>
            <a:r>
              <a:rPr lang="en-US" dirty="0" err="1" smtClean="0"/>
              <a:t>Parametricity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It’s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26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9700124" cy="451132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222435" y="5414962"/>
            <a:ext cx="1762539" cy="37623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 smtClean="0"/>
              <a:t>Reification by </a:t>
            </a:r>
            <a:r>
              <a:rPr lang="en-US" dirty="0" err="1" smtClean="0"/>
              <a:t>Parametricity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It’s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9629776" cy="450153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136710" y="5514974"/>
            <a:ext cx="1821553" cy="400051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 smtClean="0"/>
              <a:t>Reification by </a:t>
            </a:r>
            <a:r>
              <a:rPr lang="en-US" dirty="0" err="1" smtClean="0"/>
              <a:t>Parametricity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It’s hard to do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44536"/>
            <a:ext cx="9572625" cy="4596379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251010" y="3439772"/>
            <a:ext cx="1762539" cy="247649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251010" y="2225335"/>
            <a:ext cx="1762539" cy="200024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5920"/>
            <a:ext cx="9823682" cy="46515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 smtClean="0"/>
              <a:t>Reification by </a:t>
            </a:r>
            <a:r>
              <a:rPr lang="en-US" dirty="0" err="1" smtClean="0"/>
              <a:t>Parametricity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It’s hard to do </a:t>
            </a:r>
            <a:r>
              <a:rPr lang="en-US" dirty="0" smtClean="0"/>
              <a:t>better (Coq v8.8)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29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381461" y="3183941"/>
            <a:ext cx="1762539" cy="247649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381461" y="3593630"/>
            <a:ext cx="1762539" cy="200024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Spent in my PhD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280272"/>
              </p:ext>
            </p:extLst>
          </p:nvPr>
        </p:nvGraphicFramePr>
        <p:xfrm>
          <a:off x="0" y="1690688"/>
          <a:ext cx="9144000" cy="5167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Concise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 numCol="2"/>
          <a:lstStyle/>
          <a:p>
            <a:pPr marL="0" indent="0">
              <a:buNone/>
            </a:pPr>
            <a:r>
              <a:rPr lang="en-US" dirty="0" err="1" smtClean="0"/>
              <a:t>OCaml</a:t>
            </a:r>
            <a:r>
              <a:rPr lang="en-US" dirty="0" smtClean="0"/>
              <a:t> Reification: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252870"/>
            <a:ext cx="9144000" cy="4605129"/>
          </a:xfrm>
          <a:prstGeom prst="rect">
            <a:avLst/>
          </a:prstGeom>
          <a:noFill/>
        </p:spPr>
        <p:txBody>
          <a:bodyPr wrap="square" numCol="3" rtlCol="0">
            <a:noAutofit/>
          </a:bodyPr>
          <a:lstStyle/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camlp4deps: "parsing/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grammar.cma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camlp4use: "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pa_extend.cmp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</a:p>
          <a:p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 Names</a:t>
            </a:r>
          </a:p>
          <a:p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rec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unsafe_reify_helper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 -&gt; 'a)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'a)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'a -&gt; 'a)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'a -&gt; 'a -&gt; 'a)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'a -&gt; Name.t -&gt; Constr.t -&gt; 'a -&gt; 'a)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(unrecognized : Constr.t -&gt; 'a)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(term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=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reify_rec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term =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unsafe_reify_helper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unrecognized term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kterm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Constr.kind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term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Constr.equal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term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then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mkO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else begin match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kterm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with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Term.Rel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 -&gt;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term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Term.Var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 -&gt;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term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Term.Cast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(term, _, _) -&gt;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reify_rec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term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Term.App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(f,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-&gt;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Constr.equal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then let x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Array.get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reify_rec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else if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Constr.equal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gOp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then let x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Array.get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let y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Array.get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reify_rec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reify_rec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else if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Constr.equal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gLetIn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then let x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Array.get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(* assume the first two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type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*)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let f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Array.get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begin match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Constr.kind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with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|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Term.Lambda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ty, body)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-&gt;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reify_rec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reify_rec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body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ty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| _ -&gt; unrecognized term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end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else unrecognized term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| _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-&gt; unrecognized term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end</a:t>
            </a:r>
          </a:p>
          <a:p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unsafe_reify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(term : Constr.t) : Constr.t =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mkApp0 (f : Constr.t) =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Constr.mkApp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(f, [|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|])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mkApp1 (f : Constr.t) (x : Constr.t) =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Constr.mkApp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(f, [|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x |])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mkApp2 (f : Constr.t) (x : Constr.t) (y : Constr.t) =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Constr.mkApp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(f, [|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; x ; y |])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(v : Constr.t) = mkApp1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mkApp0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(v : Constr.t) = mkApp1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 : Constr.t) (y : Constr.t) = mkApp2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y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mkcLetIn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 : Constr.t) (y : Constr.t) = mkApp2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y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(x : Constr.t)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Name.t) (ty : Constr.t)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fbody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mkcLetIn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Constr.mkLambda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fbody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ret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unsafe_reify_helper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gLetIn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(fun term -&gt; term)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term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</a:t>
            </a:r>
          </a:p>
          <a:p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unsafe_Reify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Id.t)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varty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Constr.t)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(term : Constr.t) : Constr.t =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fresh_set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let rec fold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= match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Constr.kind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with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|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Constr.Var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 -&gt;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Id.Set.add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| _ -&gt;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Constr.fold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fold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Id.Set.empty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term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Namegen.next_ident_away_from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idvar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(fun id -&gt;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Id.Set.mem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fresh_set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Constr.mkVar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rterm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unsafe_reify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term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rterm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Vars.substn_vars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[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rterm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Constr.mkLambda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Name.Name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varty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rterm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PLUGIN "reify"</a:t>
            </a:r>
          </a:p>
          <a:p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Ltac_plugin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Stdarg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Tacarg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 Names</a:t>
            </a:r>
          </a:p>
          <a:p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(** Stolen from plugins/setoid_ring/newring.ml *)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Tacexpr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Misctypes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Tacinterp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 Calling a locally bound tactic *)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ltac_lcall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tac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TacArg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Loc.tag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@@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TacCall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Loc.tag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Loc.tag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@@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Id.of_string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tac),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ltac_apply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(f : Value.t)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Tacinterp.Value.t list) =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let fold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lfun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id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Id.of_string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("x" ^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string_of_int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let x = Reference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Loc.tag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id))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succ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 ::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Id.Map.add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lfun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let (_,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lfun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List.fold_right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(0, [],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Id.Map.empty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lfun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Id.Map.add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Id.of_string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"F") f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lfun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{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Tacinterp.default_ist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()) with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Tacinterp.lfun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lfun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}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Tacinterp.eval_tactic_ist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ltac_lcall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"F"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to_ltac_val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Tacinterp.Value.of_constr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  <a:p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 Pp</a:t>
            </a:r>
          </a:p>
          <a:p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TACTIC EXTEND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quote_term_cps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| [ "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quote_term_cps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"[" ident(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","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varty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"]"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(term) tactic(tac) ] -&gt;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[ (** quote the given term, pass the result to t **)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Proofview.Goal.enter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begin fun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-&gt;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let _ (*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Proofview.Goal.env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let c =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unsafe_Reify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EConstr.Unsafe.to_constr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cVar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EConstr.Unsafe.to_constr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EConstr.Unsafe.to_constr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EConstr.Unsafe.to_constr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EConstr.Unsafe.to_constr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EConstr.Unsafe.to_constr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EConstr.Unsafe.to_constr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gS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EConstr.Unsafe.to_constr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EConstr.Unsafe.to_constr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gLetIn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idvar</a:t>
            </a:r>
            <a:endParaRPr lang="en-US" sz="5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EConstr.Unsafe.to_constr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varty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EConstr.Unsafe.to_constr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term) in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ltac_apply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tac (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List.map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to_ltac_val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5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EConstr.of_constr</a:t>
            </a:r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c])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 ]</a:t>
            </a:r>
          </a:p>
          <a:p>
            <a:r>
              <a:rPr lang="en-US" sz="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END;;</a:t>
            </a:r>
          </a:p>
        </p:txBody>
      </p:sp>
    </p:spTree>
    <p:extLst>
      <p:ext uri="{BB962C8B-B14F-4D97-AF65-F5344CB8AC3E}">
        <p14:creationId xmlns:p14="http://schemas.microsoft.com/office/powerpoint/2010/main" val="109851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Concise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Ltac</a:t>
            </a:r>
            <a:r>
              <a:rPr lang="en-US" dirty="0" smtClean="0"/>
              <a:t> Reification: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Definition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var_for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Type} (n 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(v 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:= False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Ltac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reify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term :=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reify_rec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term := reify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term 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lazymatch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goal with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[ H 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var_for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term ?v |- _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:(@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 =&gt;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lazymatch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term with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| O =&gt;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:(@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| S ?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=&gt;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reify_rec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:(@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| ?x * ?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=&gt;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reify_rec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let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reify_rec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:(@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NatMul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|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dlet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 := ?v in ?f)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let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reify_rec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 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let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not_x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:= fresh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let not_x2 := fresh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let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lazymatch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fun (x 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not_x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(_ : @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var_for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not_x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=&gt; match f return @expr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| not_x2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=&gt;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ltac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:(let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:= 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delta [not_x2] in not_x2) 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clear not_x2;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let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reify_rec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exact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end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with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fun _ v' _ =&gt; @?f v' =&gt; 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| ?f =&gt;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error_cant_elim_deps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end 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:(@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| ?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=&gt;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error_bad_term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v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r>
              <a: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4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Concise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Typeclass</a:t>
            </a:r>
            <a:r>
              <a:rPr lang="en-US" dirty="0" smtClean="0"/>
              <a:t>-based Reification: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Local Generalizable Variables x 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 rf.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with_var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Context 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Type}.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(term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rterm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 @expr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:= {}.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Global Instance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reify_NatMul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`{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(x * y)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Global Instance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reify_LetIn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`{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`{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(f y)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 := x in f y)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Global Instance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`{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(S x)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Global Instance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reify_of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with_var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Ltac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Reify x :=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let c :=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:(fun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(_ : @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reify_of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_)) 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lazymatch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type of c with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|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reify_of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 (@?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Concise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Reification by </a:t>
            </a:r>
            <a:r>
              <a:rPr lang="en-US" dirty="0" err="1" smtClean="0"/>
              <a:t>Parametricity</a:t>
            </a:r>
            <a:r>
              <a:rPr lang="en-US" dirty="0" smtClean="0"/>
              <a:t>: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300288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Ltac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reify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:=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pattern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O, S,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Nat.mul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(@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Let_In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in x)with ?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 _ _ _ _ ⇒</a:t>
            </a:r>
          </a:p>
          <a:p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(@expr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NatMul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l-G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x' f',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x' (</a:t>
            </a:r>
            <a:r>
              <a:rPr lang="el-G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v, f' 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v)))) end.</a:t>
            </a:r>
          </a:p>
        </p:txBody>
      </p:sp>
    </p:spTree>
    <p:extLst>
      <p:ext uri="{BB962C8B-B14F-4D97-AF65-F5344CB8AC3E}">
        <p14:creationId xmlns:p14="http://schemas.microsoft.com/office/powerpoint/2010/main" val="71270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Concise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Reification by </a:t>
            </a:r>
            <a:r>
              <a:rPr lang="en-US" dirty="0" err="1" smtClean="0"/>
              <a:t>Parametricity</a:t>
            </a:r>
            <a:r>
              <a:rPr lang="en-US" dirty="0" smtClean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783" y="2250787"/>
            <a:ext cx="8945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 let x :=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:(1 * 1) in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 let x :=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pattern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O, S,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Nat.mul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x) in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 let x := match x with ?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 _ _ _ ⇒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end in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 let x :=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:(x (@expr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NatMul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in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5. let x :=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beta in x) in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783" y="4299972"/>
            <a:ext cx="89452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 x = 1 *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(=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Nat.Mul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 0) (S 0))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 x =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((λ N o s m, m (s o) (s o)) nat 0 S Nat.mul)</a:t>
            </a:r>
          </a:p>
          <a:p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 x =  (λ N o s m, m (s o) (s o))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4. x = 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((λ N o s m, m (s o) (s o)) expr NatO NatS NatMul)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5. x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NatMul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446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5" presetClass="emph" presetSubtype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Powerful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can </a:t>
            </a:r>
            <a:r>
              <a:rPr lang="en-US" i="1" dirty="0" smtClean="0"/>
              <a:t>commute</a:t>
            </a:r>
            <a:r>
              <a:rPr lang="en-US" dirty="0" smtClean="0"/>
              <a:t> reduction and reification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allows us to:</a:t>
            </a:r>
          </a:p>
          <a:p>
            <a:pPr>
              <a:buFontTx/>
              <a:buChar char="-"/>
            </a:pPr>
            <a:r>
              <a:rPr lang="en-US" dirty="0" smtClean="0"/>
              <a:t>Reify once, apply to many examples</a:t>
            </a:r>
          </a:p>
          <a:p>
            <a:pPr>
              <a:buFontTx/>
              <a:buChar char="-"/>
            </a:pPr>
            <a:r>
              <a:rPr lang="en-US" dirty="0" smtClean="0"/>
              <a:t>Reify once, reduce in the </a:t>
            </a:r>
            <a:r>
              <a:rPr lang="en-US" dirty="0" err="1" smtClean="0"/>
              <a:t>vm</a:t>
            </a:r>
            <a:r>
              <a:rPr lang="en-US" dirty="0" smtClean="0"/>
              <a:t>, </a:t>
            </a:r>
            <a:r>
              <a:rPr lang="en-US" dirty="0" err="1" smtClean="0"/>
              <a:t>cbv</a:t>
            </a:r>
            <a:r>
              <a:rPr lang="en-US" dirty="0" smtClean="0"/>
              <a:t>, extraction,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4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Powerful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dlet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≔1×1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dlet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in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dlet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in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…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dlet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99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99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in</m:t>
                      </m:r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Powerful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Inductive count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none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one_more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how_many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count).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Fixpoint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big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n:count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x:nat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:= match n with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| none =&gt;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one_more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x' := x * x 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big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n' x'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end.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big </a:t>
            </a:r>
            <a:r>
              <a:rPr lang="en-US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9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Powerful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895851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Rather than reifying</a:t>
                </a:r>
              </a:p>
              <a:p>
                <a:pPr marL="457200" lvl="1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latin typeface="Cambria Math" panose="02040503050406030204" pitchFamily="18" charset="0"/>
                        </a:rPr>
                        <m:t>dlet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≔1×1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in</m:t>
                      </m:r>
                    </m:oMath>
                  </m:oMathPara>
                </a14:m>
                <a:endParaRPr lang="en-US" sz="2800" b="0" i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latin typeface="Cambria Math" panose="02040503050406030204" pitchFamily="18" charset="0"/>
                        </a:rPr>
                        <m:t>dlet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in</m:t>
                      </m:r>
                    </m:oMath>
                  </m:oMathPara>
                </a14:m>
                <a:endParaRPr lang="en-US" sz="280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latin typeface="Cambria Math" panose="02040503050406030204" pitchFamily="18" charset="0"/>
                        </a:rPr>
                        <m:t>dlet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in</m:t>
                      </m:r>
                    </m:oMath>
                  </m:oMathPara>
                </a14:m>
                <a:endParaRPr lang="en-US" sz="280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600"/>
                  </a:spcBef>
                  <a:buNone/>
                </a:pPr>
                <a:r>
                  <a:rPr lang="en-US" sz="2800" dirty="0" smtClean="0">
                    <a:latin typeface="Cambria Math" panose="02040503050406030204" pitchFamily="18" charset="0"/>
                  </a:rPr>
                  <a:t>… </a:t>
                </a:r>
              </a:p>
              <a:p>
                <a:pPr marL="457200" lvl="1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latin typeface="Cambria Math" panose="02040503050406030204" pitchFamily="18" charset="0"/>
                        </a:rPr>
                        <m:t>dlet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99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99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in</m:t>
                      </m:r>
                    </m:oMath>
                  </m:oMathPara>
                </a14:m>
                <a:endParaRPr lang="en-US" sz="280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latin typeface="Cambria Math" panose="02040503050406030204" pitchFamily="18" charset="0"/>
                </a:endParaRPr>
              </a:p>
              <a:p>
                <a:pPr marL="0" lvl="1" indent="0">
                  <a:spcBef>
                    <a:spcPts val="600"/>
                  </a:spcBef>
                  <a:buNone/>
                </a:pPr>
                <a:r>
                  <a:rPr lang="en-US" sz="2800" dirty="0" smtClean="0">
                    <a:latin typeface="Cambria Math" panose="02040503050406030204" pitchFamily="18" charset="0"/>
                  </a:rPr>
                  <a:t>We can instead reify:</a:t>
                </a:r>
              </a:p>
              <a:p>
                <a:pPr marL="457200" lvl="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count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rec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l-GR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l-GR" sz="280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big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914400" lvl="3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0">
                        <a:latin typeface="Cambria Math" panose="02040503050406030204" pitchFamily="18" charset="0"/>
                      </a:rPr>
                      <m:t>dlet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i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bi</m:t>
                        </m:r>
                        <m:r>
                          <m:rPr>
                            <m:sty m:val="p"/>
                          </m:rPr>
                          <a:rPr lang="en-US" sz="2600" i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b="0" dirty="0" smtClean="0">
                    <a:latin typeface="Cambria Math" panose="02040503050406030204" pitchFamily="18" charset="0"/>
                  </a:rPr>
                  <a:t>  </a:t>
                </a:r>
                <a:r>
                  <a:rPr lang="en-US" sz="2600" b="0" u="sng" dirty="0" smtClean="0">
                    <a:latin typeface="Cambria Math" panose="02040503050406030204" pitchFamily="18" charset="0"/>
                  </a:rPr>
                  <a:t>100</a:t>
                </a:r>
                <a:r>
                  <a:rPr lang="en-US" sz="2600" b="0" dirty="0" smtClean="0">
                    <a:latin typeface="Cambria Math" panose="02040503050406030204" pitchFamily="18" charset="0"/>
                  </a:rPr>
                  <a:t> 1</a:t>
                </a:r>
                <a:endParaRPr lang="en-US" sz="2600" b="0" u="sng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95851"/>
              </a:xfrm>
              <a:blipFill rotWithShape="0">
                <a:blip r:embed="rId2"/>
                <a:stretch>
                  <a:fillRect l="-1546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6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Powerful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8515350" cy="4895851"/>
              </a:xfrm>
            </p:spPr>
            <p:txBody>
              <a:bodyPr>
                <a:normAutofit/>
              </a:bodyPr>
              <a:lstStyle/>
              <a:p>
                <a:pPr marL="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dirty="0" smtClean="0">
                    <a:latin typeface="Cambria Math" panose="02040503050406030204" pitchFamily="18" charset="0"/>
                  </a:rPr>
                  <a:t>Initial term:</a:t>
                </a:r>
              </a:p>
              <a:p>
                <a:pPr marL="457200" lvl="2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count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rec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l-GR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l-GR" sz="280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big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457200" lvl="2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dirty="0" smtClean="0"/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>
                        <a:latin typeface="Cambria Math" panose="02040503050406030204" pitchFamily="18" charset="0"/>
                      </a:rPr>
                      <m:t>dlet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i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bi</m:t>
                        </m:r>
                        <m:r>
                          <m:rPr>
                            <m:sty m:val="p"/>
                          </m:rPr>
                          <a:rPr lang="en-US" sz="2800" i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2800" b="0" u="sng" dirty="0" smtClean="0">
                    <a:latin typeface="Cambria Math" panose="02040503050406030204" pitchFamily="18" charset="0"/>
                  </a:rPr>
                  <a:t>100</a:t>
                </a:r>
                <a:r>
                  <a:rPr lang="en-US" sz="2800" b="0" dirty="0" smtClean="0">
                    <a:latin typeface="Cambria Math" panose="02040503050406030204" pitchFamily="18" charset="0"/>
                  </a:rPr>
                  <a:t> 1</a:t>
                </a:r>
              </a:p>
              <a:p>
                <a:pPr marL="0" lvl="1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800" dirty="0" smtClean="0">
                    <a:latin typeface="Cambria Math" panose="02040503050406030204" pitchFamily="18" charset="0"/>
                  </a:rPr>
                  <a:t>Abstracted term:</a:t>
                </a:r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457200" lvl="2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cap="small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Mul</m:t>
                      </m:r>
                      <m:r>
                        <a:rPr lang="en-US" sz="2800" b="0" i="0" cap="small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800" b="0" i="0" cap="small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en-US" sz="2800" b="0" i="0" cap="small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800" b="0" i="0" cap="small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sz="2800" b="0" i="0" cap="small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800" b="0" i="0" cap="small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LetIn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457200" lvl="2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dirty="0" smtClean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count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rec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 (</m:t>
                    </m:r>
                    <m:r>
                      <a:rPr lang="el-GR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 (</m:t>
                    </m:r>
                    <m:r>
                      <a:rPr lang="el-GR" sz="28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big</m:t>
                        </m:r>
                      </m:e>
                      <m: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457200" lvl="2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800" b="0" cap="small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cap="small" smtClean="0">
                        <a:latin typeface="Cambria Math" panose="02040503050406030204" pitchFamily="18" charset="0"/>
                      </a:rPr>
                      <m:t>LetIn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cap="small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cap="small" smtClean="0">
                            <a:latin typeface="Cambria Math" panose="02040503050406030204" pitchFamily="18" charset="0"/>
                          </a:rPr>
                          <m:t>Mul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big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2800" b="0" u="sng" dirty="0" smtClean="0">
                    <a:latin typeface="Cambria Math" panose="02040503050406030204" pitchFamily="18" charset="0"/>
                  </a:rPr>
                  <a:t>100</a:t>
                </a:r>
                <a:r>
                  <a:rPr lang="en-US" sz="2800" b="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Cambria Math" panose="02040503050406030204" pitchFamily="18" charset="0"/>
                </a:endParaRPr>
              </a:p>
              <a:p>
                <a:pPr marL="0" lvl="1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sz="2800" b="0" dirty="0" smtClean="0">
                    <a:latin typeface="Cambria Math" panose="02040503050406030204" pitchFamily="18" charset="0"/>
                  </a:rPr>
                  <a:t>Reified term:</a:t>
                </a:r>
              </a:p>
              <a:p>
                <a:pPr marL="457200" lvl="2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count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rec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expr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expr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l-GR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457200" lvl="2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z="28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big</m:t>
                        </m:r>
                      </m:e>
                      <m: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LetIn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 cap="small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Nat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Mul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big</m:t>
                        </m:r>
                      </m:e>
                      <m: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800" u="sng" dirty="0" smtClean="0">
                    <a:latin typeface="Cambria Math" panose="02040503050406030204" pitchFamily="18" charset="0"/>
                  </a:rPr>
                  <a:t>100</a:t>
                </a:r>
                <a:r>
                  <a:rPr lang="en-US" sz="280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NatS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NatO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8515350" cy="4895851"/>
              </a:xfrm>
              <a:blipFill rotWithShape="0">
                <a:blip r:embed="rId2"/>
                <a:stretch>
                  <a:fillRect l="-1432" t="-1244" b="-4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3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Reification by </a:t>
            </a:r>
            <a:r>
              <a:rPr lang="en-US" dirty="0" err="1" smtClean="0"/>
              <a:t>Parametricity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or</a:t>
            </a:r>
          </a:p>
          <a:p>
            <a:pPr marL="0" indent="0">
              <a:buNone/>
            </a:pPr>
            <a:r>
              <a:rPr lang="en-US" sz="3000" dirty="0"/>
              <a:t>“A solution to</a:t>
            </a:r>
          </a:p>
          <a:p>
            <a:pPr marL="0" indent="0">
              <a:buNone/>
            </a:pPr>
            <a:r>
              <a:rPr lang="en-US" sz="3000" dirty="0"/>
              <a:t>‘my technique for making my proofs check faster is too slow</a:t>
            </a:r>
            <a:r>
              <a:rPr lang="en-US" sz="3000" dirty="0" smtClean="0"/>
              <a:t>’.”</a:t>
            </a:r>
          </a:p>
          <a:p>
            <a:pPr marL="0" indent="0">
              <a:buNone/>
            </a:pPr>
            <a:r>
              <a:rPr lang="en-US" sz="3000" dirty="0" smtClean="0"/>
              <a:t>or</a:t>
            </a:r>
          </a:p>
          <a:p>
            <a:pPr marL="0" indent="0">
              <a:buNone/>
            </a:pPr>
            <a:r>
              <a:rPr lang="en-US" sz="3000" dirty="0"/>
              <a:t>“A solution to</a:t>
            </a:r>
          </a:p>
          <a:p>
            <a:pPr marL="0" indent="0">
              <a:buNone/>
            </a:pPr>
            <a:r>
              <a:rPr lang="en-US" sz="3000" dirty="0"/>
              <a:t>‘my technique for making my proofs </a:t>
            </a:r>
            <a:r>
              <a:rPr lang="en-US" sz="3000" dirty="0" smtClean="0"/>
              <a:t>more robust </a:t>
            </a:r>
            <a:r>
              <a:rPr lang="en-US" sz="3000" dirty="0"/>
              <a:t>is too </a:t>
            </a:r>
            <a:r>
              <a:rPr lang="en-US" sz="3000" dirty="0" smtClean="0"/>
              <a:t>fragile or complex’.”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2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Powerful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40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89923" y="1698543"/>
            <a:ext cx="1369406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initial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745489" y="2865162"/>
            <a:ext cx="1838710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bstracted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970360" y="1698543"/>
            <a:ext cx="211326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reified term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5"/>
          </p:cNvCxnSpPr>
          <p:nvPr/>
        </p:nvCxnSpPr>
        <p:spPr>
          <a:xfrm>
            <a:off x="6158784" y="2486837"/>
            <a:ext cx="299166" cy="37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33" idx="3"/>
          </p:cNvCxnSpPr>
          <p:nvPr/>
        </p:nvCxnSpPr>
        <p:spPr>
          <a:xfrm flipV="1">
            <a:off x="6970360" y="2486837"/>
            <a:ext cx="309481" cy="37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7"/>
            <a:endCxn id="33" idx="1"/>
          </p:cNvCxnSpPr>
          <p:nvPr/>
        </p:nvCxnSpPr>
        <p:spPr>
          <a:xfrm>
            <a:off x="6158784" y="1833793"/>
            <a:ext cx="112105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99144" y="1498550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1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Powerful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41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89923" y="1698543"/>
            <a:ext cx="1369406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reduced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745489" y="2865162"/>
            <a:ext cx="1838710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bstracted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970360" y="1698543"/>
            <a:ext cx="211326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reduced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reified term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5"/>
          </p:cNvCxnSpPr>
          <p:nvPr/>
        </p:nvCxnSpPr>
        <p:spPr>
          <a:xfrm>
            <a:off x="6158784" y="2486837"/>
            <a:ext cx="299166" cy="37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33" idx="3"/>
          </p:cNvCxnSpPr>
          <p:nvPr/>
        </p:nvCxnSpPr>
        <p:spPr>
          <a:xfrm flipV="1">
            <a:off x="6970360" y="2486837"/>
            <a:ext cx="309481" cy="37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7"/>
            <a:endCxn id="33" idx="1"/>
          </p:cNvCxnSpPr>
          <p:nvPr/>
        </p:nvCxnSpPr>
        <p:spPr>
          <a:xfrm>
            <a:off x="6158784" y="1833793"/>
            <a:ext cx="112105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225" y="1698543"/>
            <a:ext cx="212541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</a:t>
            </a:r>
            <a:r>
              <a:rPr lang="en-US" sz="2400" dirty="0" smtClean="0">
                <a:solidFill>
                  <a:schemeClr val="tx1"/>
                </a:solidFill>
              </a:rPr>
              <a:t>nreduced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term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15" idx="6"/>
            <a:endCxn id="5" idx="2"/>
          </p:cNvCxnSpPr>
          <p:nvPr/>
        </p:nvCxnSpPr>
        <p:spPr>
          <a:xfrm>
            <a:off x="2183643" y="2160315"/>
            <a:ext cx="2806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394711" y="1883316"/>
                <a:ext cx="3790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𝛿𝛽𝜄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711" y="1883316"/>
                <a:ext cx="379078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2581" t="-2222" r="-2096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099144" y="1498550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7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Powerful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42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89923" y="1698543"/>
            <a:ext cx="1369406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reduced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745489" y="2865162"/>
            <a:ext cx="1838710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bstracted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970360" y="1698543"/>
            <a:ext cx="211326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reduced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reified term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5"/>
          </p:cNvCxnSpPr>
          <p:nvPr/>
        </p:nvCxnSpPr>
        <p:spPr>
          <a:xfrm>
            <a:off x="6158784" y="2486837"/>
            <a:ext cx="299166" cy="37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33" idx="3"/>
          </p:cNvCxnSpPr>
          <p:nvPr/>
        </p:nvCxnSpPr>
        <p:spPr>
          <a:xfrm flipV="1">
            <a:off x="6970360" y="2486837"/>
            <a:ext cx="309481" cy="37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225" y="1698543"/>
            <a:ext cx="212541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</a:t>
            </a:r>
            <a:r>
              <a:rPr lang="en-US" sz="2400" dirty="0" smtClean="0">
                <a:solidFill>
                  <a:schemeClr val="tx1"/>
                </a:solidFill>
              </a:rPr>
              <a:t>nreduced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01550" y="1698543"/>
            <a:ext cx="2163699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small partially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reduced term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16" idx="6"/>
            <a:endCxn id="5" idx="2"/>
          </p:cNvCxnSpPr>
          <p:nvPr/>
        </p:nvCxnSpPr>
        <p:spPr>
          <a:xfrm>
            <a:off x="4665249" y="2160315"/>
            <a:ext cx="324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6"/>
            <a:endCxn id="16" idx="2"/>
          </p:cNvCxnSpPr>
          <p:nvPr/>
        </p:nvCxnSpPr>
        <p:spPr>
          <a:xfrm>
            <a:off x="2183643" y="2160315"/>
            <a:ext cx="317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286060" y="1798785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60" y="1798785"/>
                <a:ext cx="18537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665249" y="1875462"/>
                <a:ext cx="2556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249" y="1875462"/>
                <a:ext cx="25564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3333" t="-4444" r="-3095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5" idx="7"/>
            <a:endCxn id="33" idx="1"/>
          </p:cNvCxnSpPr>
          <p:nvPr/>
        </p:nvCxnSpPr>
        <p:spPr>
          <a:xfrm>
            <a:off x="6158784" y="1833793"/>
            <a:ext cx="112105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99144" y="1498550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2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Powerful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43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89923" y="1698543"/>
            <a:ext cx="1369406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reduced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745489" y="2865162"/>
            <a:ext cx="1838710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bstracted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970360" y="1698543"/>
            <a:ext cx="211326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reduced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reified term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5"/>
          </p:cNvCxnSpPr>
          <p:nvPr/>
        </p:nvCxnSpPr>
        <p:spPr>
          <a:xfrm>
            <a:off x="6158784" y="2486837"/>
            <a:ext cx="299166" cy="37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33" idx="3"/>
          </p:cNvCxnSpPr>
          <p:nvPr/>
        </p:nvCxnSpPr>
        <p:spPr>
          <a:xfrm flipV="1">
            <a:off x="6970360" y="2486837"/>
            <a:ext cx="309481" cy="37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7"/>
            <a:endCxn id="33" idx="1"/>
          </p:cNvCxnSpPr>
          <p:nvPr/>
        </p:nvCxnSpPr>
        <p:spPr>
          <a:xfrm>
            <a:off x="6158784" y="1833793"/>
            <a:ext cx="112105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225" y="1698543"/>
            <a:ext cx="212541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</a:t>
            </a:r>
            <a:r>
              <a:rPr lang="en-US" sz="2400" dirty="0" smtClean="0">
                <a:solidFill>
                  <a:schemeClr val="tx1"/>
                </a:solidFill>
              </a:rPr>
              <a:t>nreduced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01550" y="1698543"/>
            <a:ext cx="2163699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small partially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reduced term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16" idx="6"/>
            <a:endCxn id="5" idx="2"/>
          </p:cNvCxnSpPr>
          <p:nvPr/>
        </p:nvCxnSpPr>
        <p:spPr>
          <a:xfrm>
            <a:off x="4665249" y="2160315"/>
            <a:ext cx="324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6"/>
            <a:endCxn id="16" idx="2"/>
          </p:cNvCxnSpPr>
          <p:nvPr/>
        </p:nvCxnSpPr>
        <p:spPr>
          <a:xfrm>
            <a:off x="2183643" y="2160315"/>
            <a:ext cx="317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286060" y="1798785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60" y="1798785"/>
                <a:ext cx="18537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665249" y="1875462"/>
                <a:ext cx="286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𝜷𝜾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249" y="1875462"/>
                <a:ext cx="28693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9787" t="-4444" r="-2978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>
          <a:xfrm rot="1950845">
            <a:off x="3999007" y="2830408"/>
            <a:ext cx="1815152" cy="1692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131468" y="4676458"/>
            <a:ext cx="1839025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unreduced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reified 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942745" y="5872354"/>
            <a:ext cx="1838710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bstracted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72089" y="4676458"/>
            <a:ext cx="1811539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reduced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reified term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25" idx="5"/>
          </p:cNvCxnSpPr>
          <p:nvPr/>
        </p:nvCxnSpPr>
        <p:spPr>
          <a:xfrm>
            <a:off x="4348384" y="5464752"/>
            <a:ext cx="140371" cy="4190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3"/>
          </p:cNvCxnSpPr>
          <p:nvPr/>
        </p:nvCxnSpPr>
        <p:spPr>
          <a:xfrm flipV="1">
            <a:off x="5131468" y="5464752"/>
            <a:ext cx="269319" cy="430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5" idx="7"/>
            <a:endCxn id="17" idx="1"/>
          </p:cNvCxnSpPr>
          <p:nvPr/>
        </p:nvCxnSpPr>
        <p:spPr>
          <a:xfrm>
            <a:off x="4348384" y="4811708"/>
            <a:ext cx="105240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226" y="4676458"/>
            <a:ext cx="212541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</a:t>
            </a:r>
            <a:r>
              <a:rPr lang="en-US" sz="2400" dirty="0" smtClean="0">
                <a:solidFill>
                  <a:schemeClr val="tx1"/>
                </a:solidFill>
              </a:rPr>
              <a:t>nreduced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01551" y="4676458"/>
            <a:ext cx="2163699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small partially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reduced term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7" idx="6"/>
            <a:endCxn id="19" idx="2"/>
          </p:cNvCxnSpPr>
          <p:nvPr/>
        </p:nvCxnSpPr>
        <p:spPr>
          <a:xfrm>
            <a:off x="6970493" y="5138230"/>
            <a:ext cx="3015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6"/>
            <a:endCxn id="25" idx="2"/>
          </p:cNvCxnSpPr>
          <p:nvPr/>
        </p:nvCxnSpPr>
        <p:spPr>
          <a:xfrm>
            <a:off x="2183644" y="5138230"/>
            <a:ext cx="317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86061" y="4776700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61" y="4776700"/>
                <a:ext cx="18537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007807" y="4861231"/>
                <a:ext cx="286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𝜷𝜾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807" y="4861231"/>
                <a:ext cx="28693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9787" t="-2174" r="-2978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099144" y="1498550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reification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228443" y="4467617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reification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067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Powerful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44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89923" y="1698543"/>
            <a:ext cx="1369406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dlet</a:t>
            </a:r>
            <a:r>
              <a:rPr lang="en-US" sz="2400" dirty="0" smtClean="0">
                <a:solidFill>
                  <a:schemeClr val="tx1"/>
                </a:solidFill>
              </a:rPr>
              <a:t> … in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(100 lines)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970360" y="1698543"/>
            <a:ext cx="211326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LetIn</a:t>
            </a:r>
            <a:r>
              <a:rPr lang="en-US" sz="2400" dirty="0" smtClean="0">
                <a:solidFill>
                  <a:schemeClr val="tx1"/>
                </a:solidFill>
              </a:rPr>
              <a:t> … …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(100 lines)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5" idx="6"/>
            <a:endCxn id="33" idx="2"/>
          </p:cNvCxnSpPr>
          <p:nvPr/>
        </p:nvCxnSpPr>
        <p:spPr>
          <a:xfrm>
            <a:off x="6359329" y="2160315"/>
            <a:ext cx="61103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225" y="1698543"/>
            <a:ext cx="212541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 </a:t>
            </a:r>
            <a:r>
              <a:rPr lang="en-US" sz="2400" u="sng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/>
              <p:cNvSpPr/>
              <p:nvPr/>
            </p:nvSpPr>
            <p:spPr>
              <a:xfrm>
                <a:off x="2501550" y="1698543"/>
                <a:ext cx="2163699" cy="9235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 err="1" smtClean="0">
                    <a:solidFill>
                      <a:schemeClr val="tx1"/>
                    </a:solidFill>
                  </a:rPr>
                  <a:t>count_rec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)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550" y="1698543"/>
                <a:ext cx="2163699" cy="923544"/>
              </a:xfrm>
              <a:prstGeom prst="ellipse">
                <a:avLst/>
              </a:prstGeom>
              <a:blipFill rotWithShape="0">
                <a:blip r:embed="rId2"/>
                <a:stretch>
                  <a:fillRect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>
            <a:stCxn id="16" idx="6"/>
            <a:endCxn id="5" idx="2"/>
          </p:cNvCxnSpPr>
          <p:nvPr/>
        </p:nvCxnSpPr>
        <p:spPr>
          <a:xfrm>
            <a:off x="4665249" y="2160315"/>
            <a:ext cx="324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6"/>
            <a:endCxn id="16" idx="2"/>
          </p:cNvCxnSpPr>
          <p:nvPr/>
        </p:nvCxnSpPr>
        <p:spPr>
          <a:xfrm>
            <a:off x="2183643" y="2160315"/>
            <a:ext cx="317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286060" y="1798785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60" y="1798785"/>
                <a:ext cx="18537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4665249" y="1875462"/>
                <a:ext cx="255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249" y="1875462"/>
                <a:ext cx="25564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3" t="-4444" r="-3095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126440" y="1621382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7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Powerful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45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89923" y="1698543"/>
            <a:ext cx="1369406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dlet</a:t>
            </a:r>
            <a:r>
              <a:rPr lang="en-US" sz="2400" dirty="0">
                <a:solidFill>
                  <a:schemeClr val="tx1"/>
                </a:solidFill>
              </a:rPr>
              <a:t> … </a:t>
            </a:r>
            <a:r>
              <a:rPr lang="en-US" sz="2400" dirty="0" smtClean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(100 lines)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970360" y="1698543"/>
            <a:ext cx="211326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LetIn</a:t>
            </a:r>
            <a:r>
              <a:rPr lang="en-US" sz="2400" dirty="0">
                <a:solidFill>
                  <a:schemeClr val="tx1"/>
                </a:solidFill>
              </a:rPr>
              <a:t> … </a:t>
            </a:r>
            <a:r>
              <a:rPr lang="en-US" sz="24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(100 lines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5" idx="6"/>
            <a:endCxn id="33" idx="2"/>
          </p:cNvCxnSpPr>
          <p:nvPr/>
        </p:nvCxnSpPr>
        <p:spPr>
          <a:xfrm>
            <a:off x="6359329" y="2160315"/>
            <a:ext cx="61103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225" y="1698543"/>
            <a:ext cx="212541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 </a:t>
            </a:r>
            <a:r>
              <a:rPr lang="en-US" sz="2400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/>
              <p:cNvSpPr/>
              <p:nvPr/>
            </p:nvSpPr>
            <p:spPr>
              <a:xfrm>
                <a:off x="2501550" y="1698543"/>
                <a:ext cx="2163699" cy="9235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 err="1" smtClean="0">
                    <a:solidFill>
                      <a:schemeClr val="tx1"/>
                    </a:solidFill>
                  </a:rPr>
                  <a:t>count_rec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550" y="1698543"/>
                <a:ext cx="2163699" cy="923544"/>
              </a:xfrm>
              <a:prstGeom prst="ellipse">
                <a:avLst/>
              </a:prstGeom>
              <a:blipFill rotWithShape="0">
                <a:blip r:embed="rId2"/>
                <a:stretch>
                  <a:fillRect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>
            <a:stCxn id="16" idx="6"/>
            <a:endCxn id="5" idx="2"/>
          </p:cNvCxnSpPr>
          <p:nvPr/>
        </p:nvCxnSpPr>
        <p:spPr>
          <a:xfrm>
            <a:off x="4665249" y="2160315"/>
            <a:ext cx="324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6"/>
            <a:endCxn id="16" idx="2"/>
          </p:cNvCxnSpPr>
          <p:nvPr/>
        </p:nvCxnSpPr>
        <p:spPr>
          <a:xfrm>
            <a:off x="2183643" y="2160315"/>
            <a:ext cx="317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286060" y="1798785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60" y="1798785"/>
                <a:ext cx="18537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665249" y="1875462"/>
                <a:ext cx="286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𝜷𝜾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249" y="1875462"/>
                <a:ext cx="28693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9787" t="-4444" r="-2978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>
          <a:xfrm rot="1950845">
            <a:off x="3999007" y="2830408"/>
            <a:ext cx="1815152" cy="1692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/>
              <p:cNvSpPr/>
              <p:nvPr/>
            </p:nvSpPr>
            <p:spPr>
              <a:xfrm>
                <a:off x="5131468" y="4676458"/>
                <a:ext cx="1839025" cy="9235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count_rec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expr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7" name="Ova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468" y="4676458"/>
                <a:ext cx="1839025" cy="923544"/>
              </a:xfrm>
              <a:prstGeom prst="ellipse">
                <a:avLst/>
              </a:prstGeom>
              <a:blipFill rotWithShape="0">
                <a:blip r:embed="rId5"/>
                <a:stretch>
                  <a:fillRect b="-8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7272089" y="4676458"/>
            <a:ext cx="1811539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LetIn</a:t>
            </a:r>
            <a:r>
              <a:rPr lang="en-US" sz="2400" dirty="0">
                <a:solidFill>
                  <a:schemeClr val="tx1"/>
                </a:solidFill>
              </a:rPr>
              <a:t> … </a:t>
            </a:r>
            <a:r>
              <a:rPr lang="en-US" sz="2400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(100 lines)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5" idx="6"/>
            <a:endCxn id="17" idx="2"/>
          </p:cNvCxnSpPr>
          <p:nvPr/>
        </p:nvCxnSpPr>
        <p:spPr>
          <a:xfrm>
            <a:off x="4665250" y="5138230"/>
            <a:ext cx="46621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226" y="4676458"/>
            <a:ext cx="212541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 </a:t>
            </a:r>
            <a:r>
              <a:rPr lang="en-US" sz="2400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4"/>
              <p:cNvSpPr/>
              <p:nvPr/>
            </p:nvSpPr>
            <p:spPr>
              <a:xfrm>
                <a:off x="2501551" y="4676458"/>
                <a:ext cx="2163699" cy="92354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 err="1" smtClean="0">
                    <a:solidFill>
                      <a:schemeClr val="tx1"/>
                    </a:solidFill>
                  </a:rPr>
                  <a:t>count_rec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551" y="4676458"/>
                <a:ext cx="2163699" cy="923544"/>
              </a:xfrm>
              <a:prstGeom prst="ellipse">
                <a:avLst/>
              </a:prstGeom>
              <a:blipFill rotWithShape="0">
                <a:blip r:embed="rId6"/>
                <a:stretch>
                  <a:fillRect b="-8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>
            <a:stCxn id="17" idx="6"/>
            <a:endCxn id="19" idx="2"/>
          </p:cNvCxnSpPr>
          <p:nvPr/>
        </p:nvCxnSpPr>
        <p:spPr>
          <a:xfrm>
            <a:off x="6970493" y="5138230"/>
            <a:ext cx="3015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6"/>
            <a:endCxn id="25" idx="2"/>
          </p:cNvCxnSpPr>
          <p:nvPr/>
        </p:nvCxnSpPr>
        <p:spPr>
          <a:xfrm>
            <a:off x="2183644" y="5138230"/>
            <a:ext cx="317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86061" y="4776700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61" y="4776700"/>
                <a:ext cx="185371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007807" y="4861231"/>
                <a:ext cx="286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𝜷𝜾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807" y="4861231"/>
                <a:ext cx="286937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9787" t="-2174" r="-2978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126440" y="1621382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reification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310816" y="4565730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reification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1846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left?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382828" cy="4351338"/>
              </a:xfrm>
            </p:spPr>
            <p:txBody>
              <a:bodyPr/>
              <a:lstStyle/>
              <a:p>
                <a:r>
                  <a:rPr lang="en-US" dirty="0" smtClean="0"/>
                  <a:t>Nuances of handling language primitives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 smtClean="0"/>
                  <a:t>/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/>
                  <a:t>/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, let … in …, match/fix – handled by wrapping</a:t>
                </a:r>
              </a:p>
              <a:p>
                <a:pPr lvl="1"/>
                <a:r>
                  <a:rPr lang="en-US" dirty="0" smtClean="0"/>
                  <a:t>Top-level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– ad-hoc handling</a:t>
                </a:r>
              </a:p>
              <a:p>
                <a:pPr lvl="1"/>
                <a:r>
                  <a:rPr lang="en-US" dirty="0" smtClean="0"/>
                  <a:t>Non top-level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– handled nearly automatically</a:t>
                </a:r>
                <a:endParaRPr lang="en-US" dirty="0"/>
              </a:p>
              <a:p>
                <a:pPr lvl="1"/>
                <a:r>
                  <a:rPr lang="en-US" dirty="0" smtClean="0"/>
                  <a:t>See paper or ask me for details</a:t>
                </a:r>
              </a:p>
              <a:p>
                <a:r>
                  <a:rPr lang="en-US" dirty="0" smtClean="0"/>
                  <a:t>Commuting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𝛽𝜄</m:t>
                    </m:r>
                  </m:oMath>
                </a14:m>
                <a:r>
                  <a:rPr lang="en-US" dirty="0" smtClean="0"/>
                  <a:t> reduction with denotation-correctness proof</a:t>
                </a:r>
              </a:p>
              <a:p>
                <a:pPr lvl="1"/>
                <a:r>
                  <a:rPr lang="en-US" dirty="0" smtClean="0"/>
                  <a:t>Seems to require </a:t>
                </a:r>
                <a:r>
                  <a:rPr lang="en-US" dirty="0" err="1" smtClean="0"/>
                  <a:t>parametricity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Future work!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382828" cy="4351338"/>
              </a:xfrm>
              <a:blipFill rotWithShape="0">
                <a:blip r:embed="rId2"/>
                <a:stretch>
                  <a:fillRect l="-130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1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 (if things went well)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Reification is useful for making proofs check faster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Reification by </a:t>
            </a:r>
            <a:r>
              <a:rPr lang="en-US" dirty="0" err="1" smtClean="0"/>
              <a:t>parametricity</a:t>
            </a:r>
            <a:r>
              <a:rPr lang="en-US" dirty="0" smtClean="0"/>
              <a:t> is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based on the insight that reification preserves shape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concise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powerful (can commute reduction and reification)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/>
              <a:t>fast</a:t>
            </a:r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1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dirty="0" smtClean="0"/>
              <a:t>Thank you</a:t>
            </a:r>
          </a:p>
          <a:p>
            <a:pPr marL="0" indent="0" algn="ctr">
              <a:buNone/>
            </a:pPr>
            <a:r>
              <a:rPr lang="en-US" sz="8800" dirty="0" smtClean="0"/>
              <a:t>Any </a:t>
            </a:r>
            <a:r>
              <a:rPr lang="en-US" sz="8800" dirty="0"/>
              <a:t>q</a:t>
            </a:r>
            <a:r>
              <a:rPr lang="en-US" sz="8800" dirty="0" smtClean="0"/>
              <a:t>uestions?</a:t>
            </a:r>
            <a:endParaRPr lang="en-US" sz="8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5628068"/>
            <a:ext cx="7637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Reification and benchmarking code and </a:t>
            </a:r>
            <a:r>
              <a:rPr lang="en-US" dirty="0"/>
              <a:t>data available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github.com/mit-plv/reification-by-parametricity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Paper available </a:t>
            </a:r>
            <a:r>
              <a:rPr lang="en-US" dirty="0"/>
              <a:t>at </a:t>
            </a:r>
            <a:r>
              <a:rPr lang="en-US" dirty="0">
                <a:hlinkClick r:id="rId3"/>
              </a:rPr>
              <a:t>http://adam.chlipala.net/papers/ReificationITP18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4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Concise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Reification by </a:t>
            </a:r>
            <a:r>
              <a:rPr lang="en-US" dirty="0" err="1" smtClean="0"/>
              <a:t>Parametricity</a:t>
            </a:r>
            <a:r>
              <a:rPr lang="en-US" dirty="0" smtClean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0086" y="2300288"/>
            <a:ext cx="8613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Ltac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reify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:=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pattern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O, S,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Nat.mul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x)with ?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 _ _ _ ⇒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(@expr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NatMul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end.</a:t>
            </a:r>
          </a:p>
        </p:txBody>
      </p:sp>
    </p:spTree>
    <p:extLst>
      <p:ext uri="{BB962C8B-B14F-4D97-AF65-F5344CB8AC3E}">
        <p14:creationId xmlns:p14="http://schemas.microsoft.com/office/powerpoint/2010/main" val="2265853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proof?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53072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Inductive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∀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,is_even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→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 x)).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is_even_two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Proof. repeat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is_even_two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is_even_two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5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Powerful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50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89923" y="1698543"/>
            <a:ext cx="1369406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970360" y="1698543"/>
            <a:ext cx="211326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5" idx="6"/>
            <a:endCxn id="33" idx="2"/>
          </p:cNvCxnSpPr>
          <p:nvPr/>
        </p:nvCxnSpPr>
        <p:spPr>
          <a:xfrm>
            <a:off x="6359329" y="2160315"/>
            <a:ext cx="61103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225" y="1698543"/>
            <a:ext cx="212541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 </a:t>
            </a:r>
            <a:r>
              <a:rPr lang="en-US" sz="2400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01550" y="1698543"/>
            <a:ext cx="2163699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16" idx="6"/>
            <a:endCxn id="5" idx="2"/>
          </p:cNvCxnSpPr>
          <p:nvPr/>
        </p:nvCxnSpPr>
        <p:spPr>
          <a:xfrm>
            <a:off x="4665249" y="2160315"/>
            <a:ext cx="324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6"/>
            <a:endCxn id="16" idx="2"/>
          </p:cNvCxnSpPr>
          <p:nvPr/>
        </p:nvCxnSpPr>
        <p:spPr>
          <a:xfrm>
            <a:off x="2183643" y="2160315"/>
            <a:ext cx="317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286060" y="1798785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60" y="1798785"/>
                <a:ext cx="18537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4665249" y="1875462"/>
                <a:ext cx="255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249" y="1875462"/>
                <a:ext cx="255646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3333" t="-4444" r="-3095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126440" y="1621382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reification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2406471" y="1981508"/>
                <a:ext cx="2421115" cy="4810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smtClean="0">
                          <a:latin typeface="Cambria Math" panose="02040503050406030204" pitchFamily="18" charset="0"/>
                        </a:rPr>
                        <m:t>count</m:t>
                      </m:r>
                      <m:r>
                        <a:rPr lang="en-US" sz="100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000">
                          <a:latin typeface="Cambria Math" panose="02040503050406030204" pitchFamily="18" charset="0"/>
                        </a:rPr>
                        <m:t>rec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l-GR" sz="1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l-GR" sz="1000" i="1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0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big</m:t>
                          </m:r>
                        </m:e>
                        <m:sub>
                          <m:sSup>
                            <m:s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1000" i="1" dirty="0">
                  <a:latin typeface="Cambria Math" panose="02040503050406030204" pitchFamily="18" charset="0"/>
                </a:endParaRPr>
              </a:p>
              <a:p>
                <a:pPr marL="182880" lvl="3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>
                        <a:latin typeface="Cambria Math" panose="02040503050406030204" pitchFamily="18" charset="0"/>
                      </a:rPr>
                      <m:t>dlet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bi</m:t>
                        </m:r>
                        <m:r>
                          <m:rPr>
                            <m:sty m:val="p"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sSup>
                          <m:s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dirty="0">
                    <a:latin typeface="Cambria Math" panose="02040503050406030204" pitchFamily="18" charset="0"/>
                  </a:rPr>
                  <a:t>  </a:t>
                </a:r>
                <a:r>
                  <a:rPr lang="en-US" sz="1000" u="sng" dirty="0">
                    <a:latin typeface="Cambria Math" panose="02040503050406030204" pitchFamily="18" charset="0"/>
                  </a:rPr>
                  <a:t>100</a:t>
                </a:r>
                <a:r>
                  <a:rPr lang="en-US" sz="1000" dirty="0">
                    <a:latin typeface="Cambria Math" panose="02040503050406030204" pitchFamily="18" charset="0"/>
                  </a:rPr>
                  <a:t> 1</a:t>
                </a:r>
                <a:endParaRPr lang="en-US" sz="1000" u="sng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471" y="1981508"/>
                <a:ext cx="2421115" cy="481029"/>
              </a:xfrm>
              <a:prstGeom prst="rect">
                <a:avLst/>
              </a:prstGeom>
              <a:blipFill rotWithShape="0">
                <a:blip r:embed="rId4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/>
              <p:cNvSpPr/>
              <p:nvPr/>
            </p:nvSpPr>
            <p:spPr>
              <a:xfrm>
                <a:off x="5073583" y="1850959"/>
                <a:ext cx="1215194" cy="6540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50">
                          <a:latin typeface="Cambria Math" panose="02040503050406030204" pitchFamily="18" charset="0"/>
                        </a:rPr>
                        <m:t>dlet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i="1">
                          <a:latin typeface="Cambria Math" panose="02040503050406030204" pitchFamily="18" charset="0"/>
                        </a:rPr>
                        <m:t>≔1×1 </m:t>
                      </m:r>
                      <m:r>
                        <m:rPr>
                          <m:sty m:val="p"/>
                        </m:rPr>
                        <a:rPr lang="en-US" sz="1050">
                          <a:latin typeface="Cambria Math" panose="02040503050406030204" pitchFamily="18" charset="0"/>
                        </a:rPr>
                        <m:t>in</m:t>
                      </m:r>
                    </m:oMath>
                  </m:oMathPara>
                </a14:m>
                <a:endParaRPr lang="en-US" sz="1050" dirty="0">
                  <a:latin typeface="Cambria Math" panose="02040503050406030204" pitchFamily="18" charset="0"/>
                </a:endParaRPr>
              </a:p>
              <a:p>
                <a:pPr marL="0" lvl="1">
                  <a:spcBef>
                    <a:spcPts val="600"/>
                  </a:spcBef>
                </a:pPr>
                <a:r>
                  <a:rPr lang="en-US" sz="1050" dirty="0" smtClean="0">
                    <a:latin typeface="Cambria Math" panose="02040503050406030204" pitchFamily="18" charset="0"/>
                  </a:rPr>
                  <a:t>… </a:t>
                </a:r>
                <a:endParaRPr lang="en-US" sz="1050" dirty="0">
                  <a:latin typeface="Cambria Math" panose="02040503050406030204" pitchFamily="18" charset="0"/>
                </a:endParaRPr>
              </a:p>
              <a:p>
                <a:pPr marL="0" lvl="1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583" y="1850959"/>
                <a:ext cx="1215194" cy="6540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7227054" y="1819696"/>
                <a:ext cx="184563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smtClean="0">
                          <a:latin typeface="Cambria Math" panose="02040503050406030204" pitchFamily="18" charset="0"/>
                        </a:rPr>
                        <m:t>LetIn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i="1" cap="small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Nat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Mul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… 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12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1200" dirty="0" smtClean="0"/>
                  <a:t>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Var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054" y="1819696"/>
                <a:ext cx="1845633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03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Powerful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51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89923" y="1698543"/>
            <a:ext cx="1369406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970360" y="1698543"/>
            <a:ext cx="211326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5" idx="6"/>
            <a:endCxn id="33" idx="2"/>
          </p:cNvCxnSpPr>
          <p:nvPr/>
        </p:nvCxnSpPr>
        <p:spPr>
          <a:xfrm>
            <a:off x="6359329" y="2160315"/>
            <a:ext cx="61103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225" y="1698543"/>
            <a:ext cx="212541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 </a:t>
            </a:r>
            <a:r>
              <a:rPr lang="en-US" sz="2400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01550" y="1698543"/>
            <a:ext cx="2163699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16" idx="6"/>
            <a:endCxn id="5" idx="2"/>
          </p:cNvCxnSpPr>
          <p:nvPr/>
        </p:nvCxnSpPr>
        <p:spPr>
          <a:xfrm>
            <a:off x="4665249" y="2160315"/>
            <a:ext cx="3246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6"/>
            <a:endCxn id="16" idx="2"/>
          </p:cNvCxnSpPr>
          <p:nvPr/>
        </p:nvCxnSpPr>
        <p:spPr>
          <a:xfrm>
            <a:off x="2183643" y="2160315"/>
            <a:ext cx="317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286060" y="1798785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60" y="1798785"/>
                <a:ext cx="18537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665249" y="1875462"/>
                <a:ext cx="286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𝜷𝜾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249" y="1875462"/>
                <a:ext cx="28693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9787" t="-4444" r="-2978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/>
          <p:cNvSpPr/>
          <p:nvPr/>
        </p:nvSpPr>
        <p:spPr>
          <a:xfrm rot="1950845">
            <a:off x="3999007" y="2830408"/>
            <a:ext cx="1815152" cy="1692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131468" y="4676458"/>
            <a:ext cx="1839025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272089" y="4676458"/>
            <a:ext cx="1811539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5" idx="6"/>
            <a:endCxn id="17" idx="2"/>
          </p:cNvCxnSpPr>
          <p:nvPr/>
        </p:nvCxnSpPr>
        <p:spPr>
          <a:xfrm>
            <a:off x="4665250" y="5138230"/>
            <a:ext cx="46621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8226" y="4676458"/>
            <a:ext cx="2125418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 </a:t>
            </a:r>
            <a:r>
              <a:rPr lang="en-US" sz="2400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501551" y="4676458"/>
            <a:ext cx="2163699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7" idx="6"/>
            <a:endCxn id="19" idx="2"/>
          </p:cNvCxnSpPr>
          <p:nvPr/>
        </p:nvCxnSpPr>
        <p:spPr>
          <a:xfrm>
            <a:off x="6970493" y="5138230"/>
            <a:ext cx="3015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6"/>
            <a:endCxn id="25" idx="2"/>
          </p:cNvCxnSpPr>
          <p:nvPr/>
        </p:nvCxnSpPr>
        <p:spPr>
          <a:xfrm>
            <a:off x="2183644" y="5138230"/>
            <a:ext cx="3179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86061" y="4776700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61" y="4776700"/>
                <a:ext cx="18537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007807" y="4861231"/>
                <a:ext cx="286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𝜷𝜾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807" y="4861231"/>
                <a:ext cx="28693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9787" t="-2174" r="-2978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126440" y="1621382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reification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310816" y="4565730"/>
            <a:ext cx="115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reification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2406471" y="1981508"/>
                <a:ext cx="2421115" cy="4810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smtClean="0">
                          <a:latin typeface="Cambria Math" panose="02040503050406030204" pitchFamily="18" charset="0"/>
                        </a:rPr>
                        <m:t>count</m:t>
                      </m:r>
                      <m:r>
                        <a:rPr lang="en-US" sz="100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000">
                          <a:latin typeface="Cambria Math" panose="02040503050406030204" pitchFamily="18" charset="0"/>
                        </a:rPr>
                        <m:t>rec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l-GR" sz="1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l-GR" sz="1000" i="1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0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big</m:t>
                          </m:r>
                        </m:e>
                        <m:sub>
                          <m:sSup>
                            <m:s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1000" i="1" dirty="0">
                  <a:latin typeface="Cambria Math" panose="02040503050406030204" pitchFamily="18" charset="0"/>
                </a:endParaRPr>
              </a:p>
              <a:p>
                <a:pPr marL="182880" lvl="3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>
                        <a:latin typeface="Cambria Math" panose="02040503050406030204" pitchFamily="18" charset="0"/>
                      </a:rPr>
                      <m:t>dlet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bi</m:t>
                        </m:r>
                        <m:r>
                          <m:rPr>
                            <m:sty m:val="p"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sSup>
                          <m:s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dirty="0">
                    <a:latin typeface="Cambria Math" panose="02040503050406030204" pitchFamily="18" charset="0"/>
                  </a:rPr>
                  <a:t>  </a:t>
                </a:r>
                <a:r>
                  <a:rPr lang="en-US" sz="1000" u="sng" dirty="0">
                    <a:latin typeface="Cambria Math" panose="02040503050406030204" pitchFamily="18" charset="0"/>
                  </a:rPr>
                  <a:t>100</a:t>
                </a:r>
                <a:r>
                  <a:rPr lang="en-US" sz="1000" dirty="0">
                    <a:latin typeface="Cambria Math" panose="02040503050406030204" pitchFamily="18" charset="0"/>
                  </a:rPr>
                  <a:t> 1</a:t>
                </a:r>
                <a:endParaRPr lang="en-US" sz="1000" u="sng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471" y="1981508"/>
                <a:ext cx="2421115" cy="481029"/>
              </a:xfrm>
              <a:prstGeom prst="rect">
                <a:avLst/>
              </a:prstGeom>
              <a:blipFill rotWithShape="0">
                <a:blip r:embed="rId6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/>
              <p:cNvSpPr/>
              <p:nvPr/>
            </p:nvSpPr>
            <p:spPr>
              <a:xfrm>
                <a:off x="2394238" y="4952307"/>
                <a:ext cx="2421115" cy="4810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smtClean="0">
                          <a:latin typeface="Cambria Math" panose="02040503050406030204" pitchFamily="18" charset="0"/>
                        </a:rPr>
                        <m:t>count</m:t>
                      </m:r>
                      <m:r>
                        <a:rPr lang="en-US" sz="100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000">
                          <a:latin typeface="Cambria Math" panose="02040503050406030204" pitchFamily="18" charset="0"/>
                        </a:rPr>
                        <m:t>rec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l-GR" sz="1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l-GR" sz="1000" i="1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0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big</m:t>
                          </m:r>
                        </m:e>
                        <m:sub>
                          <m:sSup>
                            <m:s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1000" i="1" dirty="0">
                  <a:latin typeface="Cambria Math" panose="02040503050406030204" pitchFamily="18" charset="0"/>
                </a:endParaRPr>
              </a:p>
              <a:p>
                <a:pPr marL="182880" lvl="3" indent="0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>
                        <a:latin typeface="Cambria Math" panose="02040503050406030204" pitchFamily="18" charset="0"/>
                      </a:rPr>
                      <m:t>dlet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bi</m:t>
                        </m:r>
                        <m:r>
                          <m:rPr>
                            <m:sty m:val="p"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sSup>
                          <m:s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000" dirty="0">
                    <a:latin typeface="Cambria Math" panose="02040503050406030204" pitchFamily="18" charset="0"/>
                  </a:rPr>
                  <a:t>  </a:t>
                </a:r>
                <a:r>
                  <a:rPr lang="en-US" sz="1000" u="sng" dirty="0">
                    <a:latin typeface="Cambria Math" panose="02040503050406030204" pitchFamily="18" charset="0"/>
                  </a:rPr>
                  <a:t>100</a:t>
                </a:r>
                <a:r>
                  <a:rPr lang="en-US" sz="1000" dirty="0">
                    <a:latin typeface="Cambria Math" panose="02040503050406030204" pitchFamily="18" charset="0"/>
                  </a:rPr>
                  <a:t> 1</a:t>
                </a:r>
                <a:endParaRPr lang="en-US" sz="1000" u="sng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238" y="4952307"/>
                <a:ext cx="2421115" cy="481029"/>
              </a:xfrm>
              <a:prstGeom prst="rect">
                <a:avLst/>
              </a:prstGeom>
              <a:blipFill rotWithShape="0">
                <a:blip r:embed="rId6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/>
              <p:cNvSpPr/>
              <p:nvPr/>
            </p:nvSpPr>
            <p:spPr>
              <a:xfrm>
                <a:off x="5073583" y="1850959"/>
                <a:ext cx="1215194" cy="6540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50">
                          <a:latin typeface="Cambria Math" panose="02040503050406030204" pitchFamily="18" charset="0"/>
                        </a:rPr>
                        <m:t>dlet</m:t>
                      </m:r>
                      <m:r>
                        <a:rPr lang="en-US" sz="105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i="1">
                          <a:latin typeface="Cambria Math" panose="02040503050406030204" pitchFamily="18" charset="0"/>
                        </a:rPr>
                        <m:t>≔1×1 </m:t>
                      </m:r>
                      <m:r>
                        <m:rPr>
                          <m:sty m:val="p"/>
                        </m:rPr>
                        <a:rPr lang="en-US" sz="1050">
                          <a:latin typeface="Cambria Math" panose="02040503050406030204" pitchFamily="18" charset="0"/>
                        </a:rPr>
                        <m:t>in</m:t>
                      </m:r>
                    </m:oMath>
                  </m:oMathPara>
                </a14:m>
                <a:endParaRPr lang="en-US" sz="1050" dirty="0">
                  <a:latin typeface="Cambria Math" panose="02040503050406030204" pitchFamily="18" charset="0"/>
                </a:endParaRPr>
              </a:p>
              <a:p>
                <a:pPr marL="0" lvl="1">
                  <a:spcBef>
                    <a:spcPts val="600"/>
                  </a:spcBef>
                </a:pPr>
                <a:r>
                  <a:rPr lang="en-US" sz="1050" dirty="0" smtClean="0">
                    <a:latin typeface="Cambria Math" panose="02040503050406030204" pitchFamily="18" charset="0"/>
                  </a:rPr>
                  <a:t>… </a:t>
                </a:r>
                <a:endParaRPr lang="en-US" sz="1050" dirty="0">
                  <a:latin typeface="Cambria Math" panose="02040503050406030204" pitchFamily="18" charset="0"/>
                </a:endParaRPr>
              </a:p>
              <a:p>
                <a:pPr marL="0" lvl="1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583" y="1850959"/>
                <a:ext cx="1215194" cy="65402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/>
              <p:cNvSpPr/>
              <p:nvPr/>
            </p:nvSpPr>
            <p:spPr>
              <a:xfrm>
                <a:off x="7227054" y="1819696"/>
                <a:ext cx="184563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smtClean="0">
                          <a:latin typeface="Cambria Math" panose="02040503050406030204" pitchFamily="18" charset="0"/>
                        </a:rPr>
                        <m:t>LetIn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i="1" cap="small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Nat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Mul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… 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12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1200" dirty="0" smtClean="0"/>
                  <a:t>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Var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054" y="1819696"/>
                <a:ext cx="1845633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7352281" y="4842360"/>
                <a:ext cx="184563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smtClean="0">
                          <a:latin typeface="Cambria Math" panose="02040503050406030204" pitchFamily="18" charset="0"/>
                        </a:rPr>
                        <m:t>LetIn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i="1" cap="small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Nat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Mul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… 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sz="12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1200" dirty="0" smtClean="0"/>
                  <a:t>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Var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281" y="4842360"/>
                <a:ext cx="1845633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/>
              <p:cNvSpPr/>
              <p:nvPr/>
            </p:nvSpPr>
            <p:spPr>
              <a:xfrm>
                <a:off x="5162305" y="4866952"/>
                <a:ext cx="1750651" cy="696473"/>
              </a:xfrm>
              <a:prstGeom prst="rect">
                <a:avLst/>
              </a:prstGeom>
              <a:solidFill>
                <a:srgbClr val="FFFFFF">
                  <a:alpha val="74902"/>
                </a:srgbClr>
              </a:solidFill>
            </p:spPr>
            <p:txBody>
              <a:bodyPr wrap="square" lIns="0" tIns="0" rIns="0" bIns="0">
                <a:spAutoFit/>
              </a:bodyPr>
              <a:lstStyle/>
              <a:p>
                <a:pPr marL="0" lvl="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smtClean="0">
                          <a:latin typeface="Cambria Math" panose="02040503050406030204" pitchFamily="18" charset="0"/>
                        </a:rPr>
                        <m:t>count</m:t>
                      </m:r>
                      <m:r>
                        <a:rPr lang="en-US" sz="100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sz="1000">
                          <a:latin typeface="Cambria Math" panose="02040503050406030204" pitchFamily="18" charset="0"/>
                        </a:rPr>
                        <m:t>rec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expr</m:t>
                      </m:r>
                      <m:r>
                        <a:rPr lang="en-US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expr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l-GR" sz="10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i="1" dirty="0" smtClean="0">
                  <a:latin typeface="Cambria Math" panose="02040503050406030204" pitchFamily="18" charset="0"/>
                </a:endParaRPr>
              </a:p>
              <a:p>
                <a:pPr marL="0" lvl="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sz="1000" i="1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big</m:t>
                          </m:r>
                        </m:e>
                        <m:sub>
                          <m:sSup>
                            <m:s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000">
                          <a:latin typeface="Cambria Math" panose="02040503050406030204" pitchFamily="18" charset="0"/>
                        </a:rPr>
                        <m:t>LetIn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000" i="1" cap="small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NatMul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000" i="1" dirty="0" smtClean="0">
                  <a:latin typeface="Cambria Math" panose="02040503050406030204" pitchFamily="18" charset="0"/>
                </a:endParaRPr>
              </a:p>
              <a:p>
                <a:pPr marL="0" lvl="2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000" i="1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big</m:t>
                          </m:r>
                        </m:e>
                        <m:sub>
                          <m:sSup>
                            <m:s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000">
                          <a:latin typeface="Cambria Math" panose="02040503050406030204" pitchFamily="18" charset="0"/>
                        </a:rPr>
                        <m:t>Var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000" i="1">
                          <a:latin typeface="Cambria Math" panose="02040503050406030204" pitchFamily="18" charset="0"/>
                        </a:rPr>
                        <m:t>)))</m:t>
                      </m:r>
                    </m:oMath>
                  </m:oMathPara>
                </a14:m>
                <a:endParaRPr lang="en-US" sz="1000" i="1" dirty="0" smtClean="0">
                  <a:latin typeface="Cambria Math" panose="02040503050406030204" pitchFamily="18" charset="0"/>
                </a:endParaRPr>
              </a:p>
              <a:p>
                <a:pPr marL="0" lvl="2">
                  <a:spcBef>
                    <a:spcPts val="600"/>
                  </a:spcBef>
                </a:pPr>
                <a:r>
                  <a:rPr lang="en-US" sz="1000" u="sng" dirty="0">
                    <a:latin typeface="Cambria Math" panose="02040503050406030204" pitchFamily="18" charset="0"/>
                  </a:rPr>
                  <a:t>100</a:t>
                </a:r>
                <a:r>
                  <a:rPr lang="en-US" sz="10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000">
                        <a:latin typeface="Cambria Math" panose="02040503050406030204" pitchFamily="18" charset="0"/>
                      </a:rPr>
                      <m:t>NatS</m:t>
                    </m:r>
                    <m:r>
                      <a:rPr lang="en-US" sz="1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000">
                        <a:latin typeface="Cambria Math" panose="02040503050406030204" pitchFamily="18" charset="0"/>
                      </a:rPr>
                      <m:t>NatO</m:t>
                    </m:r>
                    <m:r>
                      <a:rPr lang="en-US" sz="1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305" y="4866952"/>
                <a:ext cx="1750651" cy="696473"/>
              </a:xfrm>
              <a:prstGeom prst="rect">
                <a:avLst/>
              </a:prstGeom>
              <a:blipFill rotWithShape="0">
                <a:blip r:embed="rId10"/>
                <a:stretch>
                  <a:fillRect l="-4530" r="-3136"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86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Concise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Reification by </a:t>
            </a:r>
            <a:r>
              <a:rPr lang="en-US" dirty="0" err="1" smtClean="0"/>
              <a:t>Parametricity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300288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Ltac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reify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:=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match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pattern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O, S,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Nat.mul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(@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Let_In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x) with ?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 _ _ _ _ ⇒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(@expr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NatMul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(</a:t>
            </a:r>
            <a:r>
              <a:rPr lang="el-G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x' f',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x' (</a:t>
            </a:r>
            <a:r>
              <a:rPr lang="el-G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λ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v, f'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v)))) end.</a:t>
            </a:r>
          </a:p>
        </p:txBody>
      </p:sp>
    </p:spTree>
    <p:extLst>
      <p:ext uri="{BB962C8B-B14F-4D97-AF65-F5344CB8AC3E}">
        <p14:creationId xmlns:p14="http://schemas.microsoft.com/office/powerpoint/2010/main" val="284237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Concise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51535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Reification by </a:t>
            </a:r>
            <a:r>
              <a:rPr lang="en-US" dirty="0" err="1" smtClean="0"/>
              <a:t>Parametricity</a:t>
            </a:r>
            <a:r>
              <a:rPr lang="en-US" dirty="0" smtClean="0"/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Ltac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Reify x :=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match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pattern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O, S,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Nat.mul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(@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Let_In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 x) with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(fun N : Set =&gt; ?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_ _ _ _ _ =&gt;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:(fun N : Type =&gt;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in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let __ := type of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(* propagate universes *)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:(fun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Type =&gt;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(@expr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NatMul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(fun x' f' =&gt;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x' (fun v =&gt; f' 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v))))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/>
              <a:t>Reification by </a:t>
            </a:r>
            <a:r>
              <a:rPr lang="en-US" dirty="0" err="1"/>
              <a:t>Parametricity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It’s Powerful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54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59770" y="2945743"/>
            <a:ext cx="1369406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reduced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19293" y="4119815"/>
            <a:ext cx="1838710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 smtClean="0">
                <a:solidFill>
                  <a:schemeClr val="tx1"/>
                </a:solidFill>
              </a:rPr>
              <a:t>bstracted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653535" y="2945743"/>
            <a:ext cx="2411729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reduced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reified term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5"/>
            <a:endCxn id="32" idx="1"/>
          </p:cNvCxnSpPr>
          <p:nvPr/>
        </p:nvCxnSpPr>
        <p:spPr>
          <a:xfrm>
            <a:off x="4628631" y="3734037"/>
            <a:ext cx="659935" cy="521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7"/>
            <a:endCxn id="33" idx="3"/>
          </p:cNvCxnSpPr>
          <p:nvPr/>
        </p:nvCxnSpPr>
        <p:spPr>
          <a:xfrm flipV="1">
            <a:off x="6588730" y="3734037"/>
            <a:ext cx="417995" cy="521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6"/>
            <a:endCxn id="33" idx="2"/>
          </p:cNvCxnSpPr>
          <p:nvPr/>
        </p:nvCxnSpPr>
        <p:spPr>
          <a:xfrm>
            <a:off x="4829176" y="3407515"/>
            <a:ext cx="182435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224" y="1690689"/>
            <a:ext cx="2291973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unreduced 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2361" y="2945743"/>
            <a:ext cx="2163699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small partially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reduced 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629467" y="4828517"/>
            <a:ext cx="2459865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unreduced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reified term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950295" y="5851900"/>
            <a:ext cx="2521827" cy="9235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unreduced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abstracted term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5" idx="0"/>
            <a:endCxn id="33" idx="4"/>
          </p:cNvCxnSpPr>
          <p:nvPr/>
        </p:nvCxnSpPr>
        <p:spPr>
          <a:xfrm flipV="1">
            <a:off x="7859400" y="3869287"/>
            <a:ext cx="0" cy="959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7"/>
            <a:endCxn id="25" idx="3"/>
          </p:cNvCxnSpPr>
          <p:nvPr/>
        </p:nvCxnSpPr>
        <p:spPr>
          <a:xfrm flipV="1">
            <a:off x="5102809" y="5616811"/>
            <a:ext cx="1886897" cy="370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6" idx="6"/>
            <a:endCxn id="5" idx="2"/>
          </p:cNvCxnSpPr>
          <p:nvPr/>
        </p:nvCxnSpPr>
        <p:spPr>
          <a:xfrm>
            <a:off x="2286060" y="3407515"/>
            <a:ext cx="11737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4"/>
            <a:endCxn id="16" idx="0"/>
          </p:cNvCxnSpPr>
          <p:nvPr/>
        </p:nvCxnSpPr>
        <p:spPr>
          <a:xfrm>
            <a:off x="1204211" y="2614233"/>
            <a:ext cx="0" cy="331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4"/>
            <a:endCxn id="28" idx="1"/>
          </p:cNvCxnSpPr>
          <p:nvPr/>
        </p:nvCxnSpPr>
        <p:spPr>
          <a:xfrm>
            <a:off x="1204211" y="3869287"/>
            <a:ext cx="2115397" cy="2117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212629" y="2645652"/>
                <a:ext cx="1853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629" y="2645652"/>
                <a:ext cx="18537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3333" r="-2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664449" y="3130516"/>
                <a:ext cx="2556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449" y="3130516"/>
                <a:ext cx="25564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3333" t="-4444" r="-3095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880298" y="4196578"/>
                <a:ext cx="2556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298" y="4196578"/>
                <a:ext cx="25564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3333" t="-2174" r="-3095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1507892" y="4619941"/>
            <a:ext cx="159847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/>
              <a:t>generalization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 rot="20940000">
            <a:off x="5340449" y="5502080"/>
            <a:ext cx="131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5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 animBg="1"/>
      <p:bldP spid="28" grpId="0" animBg="1"/>
      <p:bldP spid="77" grpId="0"/>
      <p:bldP spid="78" grpId="0"/>
      <p:bldP spid="80" grpId="0"/>
      <p:bldP spid="81" grpId="0" animBg="1"/>
      <p:bldP spid="8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called "</a:t>
            </a:r>
            <a:r>
              <a:rPr lang="en-US" dirty="0" err="1"/>
              <a:t>parametricity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maybe not describe outline</a:t>
            </a:r>
          </a:p>
          <a:p>
            <a:r>
              <a:rPr lang="en-US" dirty="0"/>
              <a:t>(align "is" in outline)</a:t>
            </a:r>
          </a:p>
          <a:p>
            <a:r>
              <a:rPr lang="en-US" dirty="0"/>
              <a:t>"what are the sorts of things that make things slow"</a:t>
            </a:r>
          </a:p>
          <a:p>
            <a:r>
              <a:rPr lang="en-US" dirty="0"/>
              <a:t>note quadratic in time</a:t>
            </a:r>
          </a:p>
          <a:p>
            <a:endParaRPr lang="en-US" dirty="0"/>
          </a:p>
          <a:p>
            <a:r>
              <a:rPr lang="en-US" dirty="0"/>
              <a:t>don't introduce binders in </a:t>
            </a:r>
            <a:r>
              <a:rPr lang="en-US" dirty="0" err="1"/>
              <a:t>is_even</a:t>
            </a:r>
            <a:r>
              <a:rPr lang="en-US" dirty="0"/>
              <a:t> stack overflow</a:t>
            </a:r>
          </a:p>
          <a:p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vm_compute</a:t>
            </a:r>
            <a:r>
              <a:rPr lang="en-US" dirty="0"/>
              <a:t>?</a:t>
            </a:r>
          </a:p>
          <a:p>
            <a:r>
              <a:rPr lang="en-US" dirty="0"/>
              <a:t>why variability</a:t>
            </a:r>
          </a:p>
          <a:p>
            <a:r>
              <a:rPr lang="en-US" dirty="0"/>
              <a:t>slide 24 was fast, hard to understand, need more guidance (but good diagram)</a:t>
            </a:r>
          </a:p>
          <a:p>
            <a:endParaRPr lang="en-US" dirty="0"/>
          </a:p>
          <a:p>
            <a:r>
              <a:rPr lang="en-US" dirty="0"/>
              <a:t>skip slide 29 (without binders)</a:t>
            </a:r>
          </a:p>
          <a:p>
            <a:r>
              <a:rPr lang="en-US" dirty="0"/>
              <a:t>mention wrapping at slide 30</a:t>
            </a:r>
          </a:p>
          <a:p>
            <a:r>
              <a:rPr lang="en-US" dirty="0"/>
              <a:t>describe </a:t>
            </a:r>
            <a:r>
              <a:rPr lang="en-US" dirty="0" err="1"/>
              <a:t>dlet</a:t>
            </a:r>
            <a:endParaRPr lang="en-US" dirty="0"/>
          </a:p>
          <a:p>
            <a:r>
              <a:rPr lang="en-US" dirty="0"/>
              <a:t>describe commuting reduction and reification more (and slower transformations)</a:t>
            </a:r>
          </a:p>
          <a:p>
            <a:endParaRPr lang="en-US" dirty="0"/>
          </a:p>
          <a:p>
            <a:r>
              <a:rPr lang="en-US" dirty="0"/>
              <a:t>replace 100 as count_100 or </a:t>
            </a:r>
            <a:r>
              <a:rPr lang="en-US" dirty="0" smtClean="0"/>
              <a:t>underline</a:t>
            </a:r>
          </a:p>
          <a:p>
            <a:endParaRPr lang="en-US" dirty="0"/>
          </a:p>
          <a:p>
            <a:r>
              <a:rPr lang="en-US" dirty="0" smtClean="0"/>
              <a:t>Mention motivation with C code more and earlier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8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proof slow?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9002.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(* 55.966 secs *)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3742912"/>
            <a:ext cx="7886700" cy="211812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endParaRPr lang="en-US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(10*10*10*10*10*10*10*10*10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(* stack overflow *)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821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proof slow?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9002.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(* 55.966 secs *)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3504371"/>
            <a:ext cx="8515350" cy="211812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Proof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9000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8998 … )*)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Printing 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9002.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 (S (S (S (S (S …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)))))):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proof by reflection?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Inductive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∀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,is_even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 (S x)).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8</a:t>
            </a:fld>
            <a:endParaRPr lang="en-US"/>
          </a:p>
        </p:txBody>
      </p:sp>
      <p:sp>
        <p:nvSpPr>
          <p:cNvPr id="6" name="&quot;No&quot; Symbol 5"/>
          <p:cNvSpPr/>
          <p:nvPr/>
        </p:nvSpPr>
        <p:spPr>
          <a:xfrm>
            <a:off x="3119720" y="1930633"/>
            <a:ext cx="1767938" cy="1767938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3858220"/>
            <a:ext cx="9144000" cy="299977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Fixpoint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check_is_even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 bool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| O ⇒ true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| 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 ⇒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¬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check_is_even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n’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200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proof by reflection?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14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Theorem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soundness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∀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check_is_even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 = true →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n.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9002.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.(*55.966 s *)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Undo.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soundness; </a:t>
            </a:r>
            <a:r>
              <a:rPr lang="en-US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vm_compute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reflexivity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(* 0.035 s *)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2C994-E854-40F9-818C-8443B9D58529}" type="slidenum">
              <a:rPr lang="en-US" smtClean="0"/>
              <a:t>9</a:t>
            </a:fld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1371600" y="3788841"/>
            <a:ext cx="3442448" cy="59167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4320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21070</TotalTime>
  <Words>3868</Words>
  <Application>Microsoft Office PowerPoint</Application>
  <PresentationFormat>On-screen Show (4:3)</PresentationFormat>
  <Paragraphs>766</Paragraphs>
  <Slides>55</Slides>
  <Notes>14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Reification by Parametricity</vt:lpstr>
      <vt:lpstr>Reification</vt:lpstr>
      <vt:lpstr>Time Spent in my PhD</vt:lpstr>
      <vt:lpstr>Reification by Parametricity</vt:lpstr>
      <vt:lpstr>What is proof?</vt:lpstr>
      <vt:lpstr>When is proof slow?</vt:lpstr>
      <vt:lpstr>Why is proof slow?</vt:lpstr>
      <vt:lpstr>What is proof by reflection?</vt:lpstr>
      <vt:lpstr>What is proof by reflection?</vt:lpstr>
      <vt:lpstr>What is proof by reflection?</vt:lpstr>
      <vt:lpstr>What is proof by reflection?</vt:lpstr>
      <vt:lpstr>What is reification?</vt:lpstr>
      <vt:lpstr>What is reification?</vt:lpstr>
      <vt:lpstr>What is reification?</vt:lpstr>
      <vt:lpstr>When is reification complicated?</vt:lpstr>
      <vt:lpstr>When is reification complicated?</vt:lpstr>
      <vt:lpstr>When is reification slow?</vt:lpstr>
      <vt:lpstr>When is reification slow?</vt:lpstr>
      <vt:lpstr>When is reification slow?</vt:lpstr>
      <vt:lpstr>Outline</vt:lpstr>
      <vt:lpstr>Reification by Parametricity</vt:lpstr>
      <vt:lpstr>What is reification by parametricity?</vt:lpstr>
      <vt:lpstr>What is reification by parametricity?</vt:lpstr>
      <vt:lpstr>What is reification by parametricity?</vt:lpstr>
      <vt:lpstr>Reification by Parametricity: What’s special about it?</vt:lpstr>
      <vt:lpstr>Reification by Parametricity: It’s Fast</vt:lpstr>
      <vt:lpstr>Reification by Parametricity: It’s Fast</vt:lpstr>
      <vt:lpstr>Reification by Parametricity: It’s hard to do better</vt:lpstr>
      <vt:lpstr>Reification by Parametricity: It’s hard to do better (Coq v8.8)</vt:lpstr>
      <vt:lpstr>Reification by Parametricity: It’s Concise</vt:lpstr>
      <vt:lpstr>Reification by Parametricity: It’s Concise</vt:lpstr>
      <vt:lpstr>Reification by Parametricity: It’s Concise</vt:lpstr>
      <vt:lpstr>Reification by Parametricity: It’s Concise</vt:lpstr>
      <vt:lpstr>Reification by Parametricity: It’s Concise</vt:lpstr>
      <vt:lpstr>Reification by Parametricity: It’s Powerful</vt:lpstr>
      <vt:lpstr>Reification by Parametricity: It’s Powerful</vt:lpstr>
      <vt:lpstr>Reification by Parametricity: It’s Powerful</vt:lpstr>
      <vt:lpstr>Reification by Parametricity: It’s Powerful</vt:lpstr>
      <vt:lpstr>Reification by Parametricity: It’s Powerful</vt:lpstr>
      <vt:lpstr>Reification by Parametricity: It’s Powerful</vt:lpstr>
      <vt:lpstr>Reification by Parametricity: It’s Powerful</vt:lpstr>
      <vt:lpstr>Reification by Parametricity: It’s Powerful</vt:lpstr>
      <vt:lpstr>Reification by Parametricity: It’s Powerful</vt:lpstr>
      <vt:lpstr>Reification by Parametricity: It’s Powerful</vt:lpstr>
      <vt:lpstr>Reification by Parametricity: It’s Powerful</vt:lpstr>
      <vt:lpstr>What’s left?</vt:lpstr>
      <vt:lpstr>Takeaways (if things went well)</vt:lpstr>
      <vt:lpstr>PowerPoint Presentation</vt:lpstr>
      <vt:lpstr>Reification by Parametricity: It’s Concise</vt:lpstr>
      <vt:lpstr>Reification by Parametricity: It’s Powerful</vt:lpstr>
      <vt:lpstr>Reification by Parametricity: It’s Powerful</vt:lpstr>
      <vt:lpstr>Reification by Parametricity: It’s Concise</vt:lpstr>
      <vt:lpstr>Reification by Parametricity: It’s Concise</vt:lpstr>
      <vt:lpstr>Reification by Parametricity: It’s Powerful</vt:lpstr>
      <vt:lpstr>Notes</vt:lpstr>
    </vt:vector>
  </TitlesOfParts>
  <Company>MIT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Reification by Parametricity</dc:title>
  <dc:creator>Jason Gross</dc:creator>
  <cp:keywords>ITP 2018;Coq</cp:keywords>
  <cp:lastModifiedBy>Jason Gross</cp:lastModifiedBy>
  <cp:revision>70</cp:revision>
  <dcterms:created xsi:type="dcterms:W3CDTF">2018-04-26T21:55:55Z</dcterms:created>
  <dcterms:modified xsi:type="dcterms:W3CDTF">2018-07-06T09:40:24Z</dcterms:modified>
</cp:coreProperties>
</file>