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108E0E-3488-474B-960D-BBB42D30524B}">
  <a:tblStyle styleId="{81108E0E-3488-474B-960D-BBB42D3052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Been working on this stuff for six months, first time I’m presenting any of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interested in feedback &amp; questions throughout (what’s confusing?)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goal: tutorial of a proofs-based frame on mech interp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e50da3a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e50da3a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we can use any formal system and measure proof-checking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proof length is going to be dominated by the trace of C, which needs to include all the weights of the model written out, at a bare minimum.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a5dc583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a5dc583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a5dc5836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a5dc5836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ab15d4c2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ab15d4c2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a5dc583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a5dc583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a5dc583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a5dc583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a5dc583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a5dc583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ae50da3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ae50da3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ae50da3a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ae50da3a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ae50da3a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ae50da3a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token, query token, non-max token, number of copies of non-max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Convexity of softmax is the driver, we need to know that what matters is only the token being paid attention to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ae50da3a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ae50da3a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ae50da3a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ae50da3a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paired with max in some places; query paired with non-max in others; max paired with non-max in others; num copies non-max &amp; minimum gap between the max and the non-max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a5dc583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a5dc583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a5dc583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a5dc583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ab15d4c2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ab15d4c2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a5dc5836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a5dc5836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a5dc5836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a5dc5836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ae50da3a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ae50da3a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a5dc58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a5dc58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a5dc583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a5dc583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e50da3a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e50da3a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a5dc583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a5dc583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problem for automating interpretability, which we’ll want to do to keep pace with capabilities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a5dc583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a5dc583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intuitively ‘mechanistic’ understanding allows us to compact our explanation of the behavior by talking about parts independently.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ae50da3a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ae50da3a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a5dc583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a5dc583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expectation of its performance score is bounded below by some 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9.png"/><Relationship Id="rId9" Type="http://schemas.openxmlformats.org/officeDocument/2006/relationships/image" Target="../media/image20.png"/><Relationship Id="rId5" Type="http://schemas.openxmlformats.org/officeDocument/2006/relationships/hyperlink" Target="https://transformer-circuits.pub/2021/framework/index.html#onel-path-expansion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1" Type="http://schemas.openxmlformats.org/officeDocument/2006/relationships/image" Target="../media/image15.png"/><Relationship Id="rId10" Type="http://schemas.openxmlformats.org/officeDocument/2006/relationships/image" Target="../media/image29.png"/><Relationship Id="rId9" Type="http://schemas.openxmlformats.org/officeDocument/2006/relationships/image" Target="../media/image7.png"/><Relationship Id="rId5" Type="http://schemas.openxmlformats.org/officeDocument/2006/relationships/hyperlink" Target="https://transformer-circuits.pub/2021/framework/index.html#onel-path-expansion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ansformer-circuits.pub/2022/mech-interp-essay/index.html" TargetMode="External"/><Relationship Id="rId4" Type="http://schemas.openxmlformats.org/officeDocument/2006/relationships/hyperlink" Target="https://dynalist.io/d/n2ZWtnoYHrU1s4vnFSAQ519J#z=eL6tFQqNwd4LbYlO1DVIen8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Guarantees-Driven Mechanistic Interpretability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Proof Size as a Metric for Mechanistic Detail of Understanding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Seminar, Feb 21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236325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Jason Gross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Collaborators: Rajashree Agrawal, Alex Gibson, Chun Hei Yip, Euan Ong, Somsubhro Bagchi, Soufiane Noubir, Thomas Kwa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Funded by ARC Theory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Loosely advised by Paul Christiano, distillation and write-up additionally co-authored with Lawrence Chan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Can we get away with minimalism?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Mechanistic detail ∝ 1/(description length of formal proof)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proof?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Theorem: </a:t>
            </a:r>
            <a:r>
              <a:rPr lang="en"/>
              <a:t>𝔼[f(x, M(x))] &gt;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minimize proof length (in any formal system) for fixed b;</a:t>
            </a:r>
            <a:br>
              <a:rPr lang="en"/>
            </a:br>
            <a:r>
              <a:rPr lang="en"/>
              <a:t>or: maximize b for fixed proof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proofs consist of two components: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Proof that a </a:t>
            </a:r>
            <a:r>
              <a:rPr lang="en"/>
              <a:t>particular</a:t>
            </a:r>
            <a:r>
              <a:rPr lang="en"/>
              <a:t> computation C, when run with any model’s weights, produces a valid bound on that model’s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trace of running C proving that C(M) = b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Technical Part of the Talk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/>
              <a:t>walkthrough</a:t>
            </a:r>
            <a:r>
              <a:rPr lang="en"/>
              <a:t> of a toy model to assess this definition of mechanistic detail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Toy algorithmic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transformer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model interpretation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Size vs. Tightness of Bound (table of proofs with four complexities)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Sketch of the proof at each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Conclusions, Limitations, &amp; 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Anchor: Tying mechanistic detail and size of proof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50" y="914400"/>
            <a:ext cx="6035850" cy="1903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Setup: Task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Max-of-K (K=4)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one-hot encoded numbers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Accuracy:	argmax(model(xs)[-1]) == max(xs)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Loss:		softmax</a:t>
            </a:r>
            <a:r>
              <a:rPr lang="en" sz="1660"/>
              <a:t>(model(xs)[-1])[max(xs)]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660"/>
              <a:t>model([40,</a:t>
            </a:r>
            <a:r>
              <a:rPr b="1" lang="en" sz="1660"/>
              <a:t>62</a:t>
            </a:r>
            <a:r>
              <a:rPr lang="en" sz="1660"/>
              <a:t>,3,0]) == [[_, _, _, [-10, -16, -18, …, 1</a:t>
            </a:r>
            <a:r>
              <a:rPr lang="en" sz="1660"/>
              <a:t>6.8</a:t>
            </a:r>
            <a:r>
              <a:rPr lang="en" sz="1660"/>
              <a:t>,  </a:t>
            </a:r>
            <a:r>
              <a:rPr b="1" lang="en" sz="1660"/>
              <a:t>32.</a:t>
            </a:r>
            <a:r>
              <a:rPr b="1" lang="en" sz="1660"/>
              <a:t>6</a:t>
            </a:r>
            <a:r>
              <a:rPr lang="en" sz="1660"/>
              <a:t>, </a:t>
            </a:r>
            <a:r>
              <a:rPr lang="en" sz="1660"/>
              <a:t>0.6]]] (position 62 = 64 - 2)</a:t>
            </a:r>
            <a:endParaRPr sz="1660"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60"/>
              <a:t>1L, attn-only, no layernorm</a:t>
            </a:r>
            <a:br>
              <a:rPr lang="en" sz="1660"/>
            </a:br>
            <a:r>
              <a:rPr lang="en" sz="1660"/>
              <a:t>1 attn head</a:t>
            </a:r>
            <a:br>
              <a:rPr lang="en" sz="1660"/>
            </a:br>
            <a:r>
              <a:rPr lang="en" sz="1660"/>
              <a:t>d</a:t>
            </a:r>
            <a:r>
              <a:rPr lang="en" sz="1660"/>
              <a:t>_vocab = 64</a:t>
            </a:r>
            <a:br>
              <a:rPr lang="en" sz="1660"/>
            </a:br>
            <a:r>
              <a:rPr lang="en" sz="1660"/>
              <a:t>d_head = d_model = 32</a:t>
            </a:r>
            <a:br>
              <a:rPr lang="en" sz="1660"/>
            </a:br>
            <a:r>
              <a:rPr lang="en" sz="1660"/>
              <a:t>n_ctx = 4</a:t>
            </a:r>
            <a:endParaRPr sz="166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Setup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55140"/>
          <a:stretch/>
        </p:blipFill>
        <p:spPr>
          <a:xfrm>
            <a:off x="1066125" y="3043225"/>
            <a:ext cx="7011750" cy="1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0" r="12785" t="0"/>
          <a:stretch/>
        </p:blipFill>
        <p:spPr>
          <a:xfrm>
            <a:off x="3273698" y="1093925"/>
            <a:ext cx="5747451" cy="17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0" y="4757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https://transformer-circuits.pub/2021/framework/index.html#onel-path-expansion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2968475" y="3647413"/>
            <a:ext cx="546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3108775" y="1227675"/>
            <a:ext cx="435600" cy="2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 title="[89,89,89,&quot;https://www.codecogs.com/eqnedit.php?latex=T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3700" y="1283701"/>
            <a:ext cx="17526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3964775" y="1227675"/>
            <a:ext cx="1206900" cy="2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5531825" y="109392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 title="[89,89,89,&quot;https://www.codecogs.com/eqnedit.php?latex=(t_i%5Ccdot%20W_E%20%2B%20(W_%5Ctext%7Bpos%7D)_i)W_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8575" y="1296997"/>
            <a:ext cx="1482714" cy="16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 title="[0,0,0,&quot;https://www.codecogs.com/eqnedit.php?latex=%2B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8892" y="1304867"/>
            <a:ext cx="148167" cy="14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 title="[89,89,89,&quot;https://www.codecogs.com/eqnedit.php?latex=%5Csum_%7Bh%5Cin%20H%7D%20%5Csum_j%20A%5Eh_%7Bi%2Cj%7D%20(t_j%20%5Ccdot%20W_E%20%2B%20(W_%5Ctext%7Bpos%7D)_j)%20W_V%20W_O%20W_U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74650" y="1243576"/>
            <a:ext cx="3051287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22952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4096900" y="3043225"/>
            <a:ext cx="33636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3167350" y="2869525"/>
            <a:ext cx="26097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 title="[89,89,89,&quot;https://www.codecogs.com/eqnedit.php?latex=%5Ctext%7Bsoftmax%7D%5E*%5Cleft(%20(t_q%20%5Ccdot%20W_E%20%2B%20(W_%5Ctext%7Bpos%7D)_q)%20%5Ccdot%20W_Q%20W_K%5ET%20(W_E%5ET%20%5Ccdot%20t_k%5ET%20%2B%20(W_%5Ctext%7Bpos%7D)_k%5ET)%5Cright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90300" y="3265325"/>
            <a:ext cx="5953704" cy="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 title="[89,89,89,&quot;https://www.codecogs.com/eqnedit.php?latex=A%5Eh_%7Bq%2Ck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7246" y="3273353"/>
            <a:ext cx="382250" cy="3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Mech Interp</a:t>
            </a:r>
            <a:r>
              <a:rPr lang="en"/>
              <a:t>: Attend More to Bigger Tokens &amp; Copy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304785" y="879032"/>
            <a:ext cx="4268646" cy="4188191"/>
            <a:chOff x="796849" y="1152478"/>
            <a:chExt cx="4067701" cy="3991033"/>
          </a:xfrm>
        </p:grpSpPr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5932" l="17224" r="25415" t="17026"/>
            <a:stretch/>
          </p:blipFill>
          <p:spPr>
            <a:xfrm>
              <a:off x="796849" y="1874927"/>
              <a:ext cx="3406550" cy="326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6"/>
            <p:cNvPicPr preferRelativeResize="0"/>
            <p:nvPr/>
          </p:nvPicPr>
          <p:blipFill rotWithShape="1">
            <a:blip r:embed="rId3">
              <a:alphaModFix/>
            </a:blip>
            <a:srcRect b="5926" l="87177" r="1691" t="0"/>
            <a:stretch/>
          </p:blipFill>
          <p:spPr>
            <a:xfrm>
              <a:off x="4203394" y="1152478"/>
              <a:ext cx="661061" cy="3991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6"/>
            <p:cNvSpPr txBox="1"/>
            <p:nvPr/>
          </p:nvSpPr>
          <p:spPr>
            <a:xfrm>
              <a:off x="796850" y="1259325"/>
              <a:ext cx="4067700" cy="5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Attention Score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EQKE := (W</a:t>
              </a:r>
              <a:r>
                <a:rPr baseline="-25000" lang="en"/>
                <a:t>E</a:t>
              </a:r>
              <a:r>
                <a:rPr lang="en"/>
                <a:t> + W</a:t>
              </a:r>
              <a:r>
                <a:rPr baseline="-25000" lang="en"/>
                <a:t>pos</a:t>
              </a:r>
              <a:r>
                <a:rPr lang="en"/>
                <a:t>[-1])W</a:t>
              </a:r>
              <a:r>
                <a:rPr baseline="-25000" lang="en"/>
                <a:t>Q</a:t>
              </a:r>
              <a:r>
                <a:rPr lang="en"/>
                <a:t>W</a:t>
              </a:r>
              <a:r>
                <a:rPr baseline="-25000" lang="en"/>
                <a:t>K</a:t>
              </a:r>
              <a:r>
                <a:rPr baseline="30000" lang="en"/>
                <a:t>T</a:t>
              </a:r>
              <a:r>
                <a:rPr lang="en"/>
                <a:t>(W</a:t>
              </a:r>
              <a:r>
                <a:rPr baseline="-25000" lang="en"/>
                <a:t>E</a:t>
              </a:r>
              <a:r>
                <a:rPr lang="en"/>
                <a:t> + 𝔼</a:t>
              </a:r>
              <a:r>
                <a:rPr baseline="-25000" lang="en"/>
                <a:t>p</a:t>
              </a:r>
              <a:r>
                <a:rPr lang="en"/>
                <a:t>W</a:t>
              </a:r>
              <a:r>
                <a:rPr baseline="-25000" lang="en"/>
                <a:t>pos</a:t>
              </a:r>
              <a:r>
                <a:rPr lang="en"/>
                <a:t>[p])</a:t>
              </a:r>
              <a:r>
                <a:rPr baseline="30000" lang="en"/>
                <a:t>T</a:t>
              </a:r>
              <a:endParaRPr/>
            </a:p>
          </p:txBody>
        </p:sp>
      </p:grpSp>
      <p:grpSp>
        <p:nvGrpSpPr>
          <p:cNvPr id="171" name="Google Shape;171;p26"/>
          <p:cNvGrpSpPr/>
          <p:nvPr/>
        </p:nvGrpSpPr>
        <p:grpSpPr>
          <a:xfrm>
            <a:off x="4625900" y="941525"/>
            <a:ext cx="4518000" cy="4049575"/>
            <a:chOff x="4625900" y="1093925"/>
            <a:chExt cx="4518000" cy="4049575"/>
          </a:xfrm>
        </p:grpSpPr>
        <p:pic>
          <p:nvPicPr>
            <p:cNvPr id="172" name="Google Shape;172;p26"/>
            <p:cNvPicPr preferRelativeResize="0"/>
            <p:nvPr/>
          </p:nvPicPr>
          <p:blipFill rotWithShape="1">
            <a:blip r:embed="rId4">
              <a:alphaModFix/>
            </a:blip>
            <a:srcRect b="6001" l="18099" r="26904" t="19538"/>
            <a:stretch/>
          </p:blipFill>
          <p:spPr>
            <a:xfrm>
              <a:off x="4625900" y="1887900"/>
              <a:ext cx="3366176" cy="325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6"/>
            <p:cNvSpPr txBox="1"/>
            <p:nvPr/>
          </p:nvSpPr>
          <p:spPr>
            <a:xfrm>
              <a:off x="4711400" y="1093925"/>
              <a:ext cx="4432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Attention Computation (centered)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EVOU := (W</a:t>
              </a:r>
              <a:r>
                <a:rPr baseline="-25000" lang="en">
                  <a:solidFill>
                    <a:schemeClr val="dk1"/>
                  </a:solidFill>
                </a:rPr>
                <a:t>E</a:t>
              </a:r>
              <a:r>
                <a:rPr lang="en">
                  <a:solidFill>
                    <a:schemeClr val="dk1"/>
                  </a:solidFill>
                </a:rPr>
                <a:t> + </a:t>
              </a:r>
              <a:r>
                <a:rPr lang="en">
                  <a:solidFill>
                    <a:schemeClr val="dk1"/>
                  </a:solidFill>
                </a:rPr>
                <a:t>𝔼</a:t>
              </a:r>
              <a:r>
                <a:rPr baseline="-25000" lang="en">
                  <a:solidFill>
                    <a:schemeClr val="dk1"/>
                  </a:solidFill>
                </a:rPr>
                <a:t>p</a:t>
              </a:r>
              <a:r>
                <a:rPr lang="en">
                  <a:solidFill>
                    <a:schemeClr val="dk1"/>
                  </a:solidFill>
                </a:rPr>
                <a:t>W</a:t>
              </a:r>
              <a:r>
                <a:rPr baseline="-25000" lang="en">
                  <a:solidFill>
                    <a:schemeClr val="dk1"/>
                  </a:solidFill>
                </a:rPr>
                <a:t>pos</a:t>
              </a:r>
              <a:r>
                <a:rPr lang="en">
                  <a:solidFill>
                    <a:schemeClr val="dk1"/>
                  </a:solidFill>
                </a:rPr>
                <a:t>[p])W</a:t>
              </a:r>
              <a:r>
                <a:rPr baseline="-25000" lang="en">
                  <a:solidFill>
                    <a:schemeClr val="dk1"/>
                  </a:solidFill>
                </a:rPr>
                <a:t>V</a:t>
              </a:r>
              <a:r>
                <a:rPr lang="en">
                  <a:solidFill>
                    <a:schemeClr val="dk1"/>
                  </a:solidFill>
                </a:rPr>
                <a:t>W</a:t>
              </a:r>
              <a:r>
                <a:rPr baseline="-25000" lang="en">
                  <a:solidFill>
                    <a:schemeClr val="dk1"/>
                  </a:solidFill>
                </a:rPr>
                <a:t>O</a:t>
              </a:r>
              <a:r>
                <a:rPr lang="en">
                  <a:solidFill>
                    <a:schemeClr val="dk1"/>
                  </a:solidFill>
                </a:rPr>
                <a:t>W</a:t>
              </a:r>
              <a:r>
                <a:rPr baseline="-25000" lang="en">
                  <a:solidFill>
                    <a:schemeClr val="dk1"/>
                  </a:solidFill>
                </a:rPr>
                <a:t>U</a:t>
              </a:r>
              <a:endParaRPr baseline="30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EVOU - EVOU.diag()[:, None]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4">
              <a:alphaModFix/>
            </a:blip>
            <a:srcRect b="6001" l="98690" r="13150" t="19538"/>
            <a:stretch/>
          </p:blipFill>
          <p:spPr>
            <a:xfrm flipH="1">
              <a:off x="7992075" y="1887900"/>
              <a:ext cx="724750" cy="325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Proof Size vs. Tightness of Bound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311700" y="12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{81108E0E-3488-474B-960D-BBB42D30524B}</a:tableStyleId>
              </a:tblPr>
              <a:tblGrid>
                <a:gridCol w="2781175"/>
                <a:gridCol w="3202000"/>
                <a:gridCol w="236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Description of Proof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Complexity Cost Budget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Bound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Brute force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Exponential: </a:t>
                      </a:r>
                      <a:r>
                        <a:rPr lang="en" sz="1700"/>
                        <a:t>d_vocab</a:t>
                      </a:r>
                      <a:r>
                        <a:rPr baseline="30000" lang="en" sz="1700"/>
                        <a:t>n_ctx</a:t>
                      </a:r>
                      <a:r>
                        <a:rPr lang="en" sz="1700"/>
                        <a:t>n_ctx d_vocab d_model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99.73%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Convexity of Softmax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Cubic: </a:t>
                      </a:r>
                      <a:r>
                        <a:rPr lang="en" sz="1700"/>
                        <a:t>d_vocab</a:t>
                      </a:r>
                      <a:r>
                        <a:rPr baseline="30000" lang="en" sz="1700"/>
                        <a:t>3</a:t>
                      </a:r>
                      <a:r>
                        <a:rPr lang="en" sz="1700"/>
                        <a:t>n_ctx</a:t>
                      </a:r>
                      <a:r>
                        <a:rPr baseline="30000" lang="en" sz="1700"/>
                        <a:t>2</a:t>
                      </a:r>
                      <a:endParaRPr baseline="30000"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98.4%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Sub-cubic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d_vocab</a:t>
                      </a:r>
                      <a:r>
                        <a:rPr baseline="30000" lang="en" sz="1700"/>
                        <a:t>2</a:t>
                      </a:r>
                      <a:r>
                        <a:rPr lang="en" sz="1700"/>
                        <a:t>n_ctx</a:t>
                      </a:r>
                      <a:r>
                        <a:rPr baseline="30000" lang="en" sz="1700"/>
                        <a:t>2</a:t>
                      </a:r>
                      <a:r>
                        <a:rPr lang="en" sz="1700"/>
                        <a:t> + </a:t>
                      </a:r>
                      <a:r>
                        <a:rPr b="1" lang="en" sz="1700"/>
                        <a:t>d_vocab</a:t>
                      </a:r>
                      <a:r>
                        <a:rPr b="1" baseline="30000" lang="en" sz="1700"/>
                        <a:t>2</a:t>
                      </a:r>
                      <a:r>
                        <a:rPr b="1" lang="en" sz="1700"/>
                        <a:t>d_model</a:t>
                      </a:r>
                      <a:endParaRPr b="1"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54.5% – </a:t>
                      </a:r>
                      <a:r>
                        <a:rPr lang="en" sz="1700"/>
                        <a:t>56.9%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</a:t>
                      </a:r>
                      <a:r>
                        <a:rPr lang="en" sz="1700"/>
                        <a:t>ow-rank avg+diff on</a:t>
                      </a:r>
                      <a:br>
                        <a:rPr lang="en" sz="1700"/>
                      </a:br>
                      <a:r>
                        <a:rPr lang="en" sz="1700"/>
                        <a:t>EU, QK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d_vocab</a:t>
                      </a:r>
                      <a:r>
                        <a:rPr baseline="30000" lang="en" sz="1700"/>
                        <a:t>2</a:t>
                      </a:r>
                      <a:r>
                        <a:rPr lang="en" sz="1700"/>
                        <a:t>n_ctx</a:t>
                      </a:r>
                      <a:r>
                        <a:rPr baseline="30000" lang="en" sz="1700"/>
                        <a:t>2</a:t>
                      </a:r>
                      <a:r>
                        <a:rPr lang="en" sz="1700"/>
                        <a:t> +</a:t>
                      </a:r>
                      <a:br>
                        <a:rPr lang="en" sz="1700"/>
                      </a:br>
                      <a:r>
                        <a:rPr b="1" lang="en" sz="1700"/>
                        <a:t>d_vocab d_model</a:t>
                      </a:r>
                      <a:r>
                        <a:rPr b="1" baseline="30000" lang="en" sz="1700"/>
                        <a:t>2</a:t>
                      </a:r>
                      <a:r>
                        <a:rPr lang="en" sz="1700"/>
                        <a:t> +</a:t>
                      </a:r>
                      <a:br>
                        <a:rPr lang="en" sz="1700"/>
                      </a:br>
                      <a:r>
                        <a:rPr lang="en" sz="1700"/>
                        <a:t>(OV only) d_vocab</a:t>
                      </a:r>
                      <a:r>
                        <a:rPr baseline="30000" lang="en" sz="1700"/>
                        <a:t>2</a:t>
                      </a:r>
                      <a:r>
                        <a:rPr lang="en" sz="1700"/>
                        <a:t>d_model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48.9% – 54.8%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(27.8% – 33.2% if via SVD)</a:t>
                      </a:r>
                      <a:endParaRPr sz="17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99999"/>
                          </a:solidFill>
                        </a:rPr>
                        <a:t>Convex Hull on OV (WIP)</a:t>
                      </a:r>
                      <a:endParaRPr sz="17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99999"/>
                          </a:solidFill>
                        </a:rPr>
                        <a:t>d_vocab</a:t>
                      </a:r>
                      <a:r>
                        <a:rPr baseline="30000" lang="en" sz="1700">
                          <a:solidFill>
                            <a:srgbClr val="999999"/>
                          </a:solidFill>
                        </a:rPr>
                        <a:t>2</a:t>
                      </a:r>
                      <a:r>
                        <a:rPr lang="en" sz="1700">
                          <a:solidFill>
                            <a:srgbClr val="999999"/>
                          </a:solidFill>
                        </a:rPr>
                        <a:t>n_ctx</a:t>
                      </a:r>
                      <a:r>
                        <a:rPr baseline="30000" lang="en" sz="1700">
                          <a:solidFill>
                            <a:srgbClr val="999999"/>
                          </a:solidFill>
                        </a:rPr>
                        <a:t>2</a:t>
                      </a:r>
                      <a:r>
                        <a:rPr lang="en" sz="1700">
                          <a:solidFill>
                            <a:srgbClr val="999999"/>
                          </a:solidFill>
                        </a:rPr>
                        <a:t> +</a:t>
                      </a:r>
                      <a:br>
                        <a:rPr lang="en" sz="1700">
                          <a:solidFill>
                            <a:srgbClr val="999999"/>
                          </a:solidFill>
                        </a:rPr>
                      </a:br>
                      <a:r>
                        <a:rPr b="1" lang="en" sz="1700">
                          <a:solidFill>
                            <a:srgbClr val="999999"/>
                          </a:solidFill>
                        </a:rPr>
                        <a:t>d_vocab d_model</a:t>
                      </a:r>
                      <a:r>
                        <a:rPr b="1" baseline="30000" lang="en" sz="1700">
                          <a:solidFill>
                            <a:srgbClr val="999999"/>
                          </a:solidFill>
                        </a:rPr>
                        <a:t>2</a:t>
                      </a:r>
                      <a:endParaRPr b="1" sz="17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999999"/>
                          </a:solidFill>
                        </a:rPr>
                        <a:t>WIP</a:t>
                      </a:r>
                      <a:endParaRPr sz="1700">
                        <a:solidFill>
                          <a:srgbClr val="999999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&amp; don’t we understand?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55140"/>
          <a:stretch/>
        </p:blipFill>
        <p:spPr>
          <a:xfrm>
            <a:off x="1066125" y="3043225"/>
            <a:ext cx="7011750" cy="1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12785" t="0"/>
          <a:stretch/>
        </p:blipFill>
        <p:spPr>
          <a:xfrm>
            <a:off x="3273698" y="1093925"/>
            <a:ext cx="5747451" cy="17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0" y="4757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https://transformer-circuits.pub/2021/framework/index.html#onel-path-expansion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2968475" y="3647413"/>
            <a:ext cx="546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3108775" y="1227675"/>
            <a:ext cx="435600" cy="2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8" title="[89,89,89,&quot;https://www.codecogs.com/eqnedit.php?latex=T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3700" y="1283701"/>
            <a:ext cx="17526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3964775" y="1227675"/>
            <a:ext cx="1206900" cy="25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5531825" y="109392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 title="[89,89,89,&quot;https://www.codecogs.com/eqnedit.php?latex=(t_i%5Ccdot%20W_E%20%2B%20(W_%5Ctext%7Bpos%7D)_i)W_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8575" y="1296997"/>
            <a:ext cx="1482714" cy="16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 title="[0,0,0,&quot;https://www.codecogs.com/eqnedit.php?latex=%2B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8892" y="1304867"/>
            <a:ext cx="148167" cy="1481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22952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4096900" y="3043225"/>
            <a:ext cx="33636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3167350" y="2869525"/>
            <a:ext cx="26097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 title="[89,89,89,&quot;https://www.codecogs.com/eqnedit.php?latex=A%5Eh_%7Bq%2Ck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87246" y="3273353"/>
            <a:ext cx="382250" cy="3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 title="[89,89,89,&quot;https://www.codecogs.com/eqnedit.php?latex=%5Csum_%7Bh%5Cin%20H%7D%20%5Csum_k%20A%5Eh_%7Bi%2Ck%7D%20(t_k%20%5Ccdot%20W_E%20%2B%20(W_%5Ctext%7Bpos%7D)_k)%20W_V%5Eh%20W_O%5Eh%20W_U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8924" y="1233425"/>
            <a:ext cx="323118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 title="[89,89,89,&quot;https://www.codecogs.com/eqnedit.php?latex=%5Ctext%7Bsoftmax%7D%5E*%5Cleft(%20(t_q%20%5Ccdot%20W_E%20%2B%20(W_%5Ctext%7Bpos%7D)_q)%20%5Ccdot%20W_Q%5Eh%20%7BW_K%5Eh%7D%5ET%20(W_E%5ET%20%5Ccdot%20t_k%5ET%20%2B%20(W_%5Ctext%7Bpos%7D)_k%5ET)%5Cright)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90300" y="3209961"/>
            <a:ext cx="5747447" cy="39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16912" l="87761" r="0" t="22315"/>
          <a:stretch/>
        </p:blipFill>
        <p:spPr>
          <a:xfrm>
            <a:off x="-28292" y="904922"/>
            <a:ext cx="548700" cy="19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&amp; don’t we understand?</a:t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5531825" y="156247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6000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302825" y="1611708"/>
            <a:ext cx="105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</a:t>
            </a:r>
            <a:r>
              <a:rPr baseline="-25000" lang="en" sz="1800">
                <a:solidFill>
                  <a:srgbClr val="595959"/>
                </a:solidFill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=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 b="0" l="8853" r="15474" t="0"/>
          <a:stretch/>
        </p:blipFill>
        <p:spPr>
          <a:xfrm>
            <a:off x="3890475" y="1185674"/>
            <a:ext cx="1782351" cy="16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3370925" y="7764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</a:t>
            </a:r>
            <a:r>
              <a:rPr lang="en" sz="12000">
                <a:solidFill>
                  <a:srgbClr val="595959"/>
                </a:solidFill>
              </a:rPr>
              <a:t> </a:t>
            </a:r>
            <a:r>
              <a:rPr lang="en" sz="12000">
                <a:solidFill>
                  <a:srgbClr val="595959"/>
                </a:solidFill>
              </a:rPr>
              <a:t>   </a:t>
            </a:r>
            <a:endParaRPr sz="12000">
              <a:solidFill>
                <a:srgbClr val="595959"/>
              </a:solidFill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5">
            <a:alphaModFix/>
          </a:blip>
          <a:srcRect b="0" l="9286" r="13127" t="0"/>
          <a:stretch/>
        </p:blipFill>
        <p:spPr>
          <a:xfrm>
            <a:off x="912675" y="1302991"/>
            <a:ext cx="1382525" cy="12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2312425" y="167797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21" name="Google Shape;221;p29" title="[89,89,89,&quot;https://www.codecogs.com/eqnedit.php?latex=%5Csum_k%20A_%7B-1%2Ck%7D%20%5Ccdo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463" y="1641669"/>
            <a:ext cx="920775" cy="8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7">
            <a:alphaModFix/>
          </a:blip>
          <a:srcRect b="36892" l="0" r="0" t="43879"/>
          <a:stretch/>
        </p:blipFill>
        <p:spPr>
          <a:xfrm>
            <a:off x="5918325" y="1737506"/>
            <a:ext cx="291398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8">
            <a:alphaModFix/>
          </a:blip>
          <a:srcRect b="17050" l="88059" r="1182" t="21148"/>
          <a:stretch/>
        </p:blipFill>
        <p:spPr>
          <a:xfrm>
            <a:off x="28664" y="2877858"/>
            <a:ext cx="548700" cy="22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 title="[0,0,0,&quot;https://www.codecogs.com/eqnedit.php?latex=%2B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5092" y="1803992"/>
            <a:ext cx="148167" cy="14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7268105" y="7764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20432" y="3717275"/>
            <a:ext cx="3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</a:t>
            </a:r>
            <a:r>
              <a:rPr baseline="-25000" lang="en" sz="1800">
                <a:solidFill>
                  <a:srgbClr val="595959"/>
                </a:solidFill>
              </a:rPr>
              <a:t>-1,k</a:t>
            </a:r>
            <a:r>
              <a:rPr lang="en" sz="1800">
                <a:solidFill>
                  <a:srgbClr val="595959"/>
                </a:solidFill>
              </a:rPr>
              <a:t> = softmax*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814399" y="2611375"/>
            <a:ext cx="20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direct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3616450" y="27384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</a:t>
            </a:r>
            <a:r>
              <a:rPr lang="en" sz="1800">
                <a:solidFill>
                  <a:srgbClr val="595959"/>
                </a:solidFill>
              </a:rPr>
              <a:t>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6081150" y="2763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</a:t>
            </a:r>
            <a:r>
              <a:rPr lang="en" sz="1800">
                <a:solidFill>
                  <a:srgbClr val="595959"/>
                </a:solidFill>
              </a:rPr>
              <a:t>contribution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10">
            <a:alphaModFix/>
          </a:blip>
          <a:srcRect b="0" l="6632" r="12284" t="0"/>
          <a:stretch/>
        </p:blipFill>
        <p:spPr>
          <a:xfrm>
            <a:off x="2649949" y="3171375"/>
            <a:ext cx="1782351" cy="1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4453450" y="3803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11">
            <a:alphaModFix/>
          </a:blip>
          <a:srcRect b="0" l="40327" r="40765" t="0"/>
          <a:stretch/>
        </p:blipFill>
        <p:spPr>
          <a:xfrm flipH="1">
            <a:off x="4655439" y="3068341"/>
            <a:ext cx="470150" cy="177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2218450" y="46632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5057075" y="45870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2075525" y="27576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5125603" y="2757675"/>
            <a:ext cx="714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16912" l="87761" r="0" t="22315"/>
          <a:stretch/>
        </p:blipFill>
        <p:spPr>
          <a:xfrm>
            <a:off x="-28292" y="904922"/>
            <a:ext cx="548700" cy="19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5531825" y="156247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26000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302825" y="1611708"/>
            <a:ext cx="105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</a:t>
            </a:r>
            <a:r>
              <a:rPr baseline="-25000" lang="en" sz="1800">
                <a:solidFill>
                  <a:srgbClr val="595959"/>
                </a:solidFill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=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4">
            <a:alphaModFix/>
          </a:blip>
          <a:srcRect b="0" l="8853" r="15474" t="0"/>
          <a:stretch/>
        </p:blipFill>
        <p:spPr>
          <a:xfrm>
            <a:off x="3890475" y="1185674"/>
            <a:ext cx="1782351" cy="16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3370925" y="7764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 rotWithShape="1">
          <a:blip r:embed="rId5">
            <a:alphaModFix/>
          </a:blip>
          <a:srcRect b="0" l="9286" r="13127" t="0"/>
          <a:stretch/>
        </p:blipFill>
        <p:spPr>
          <a:xfrm>
            <a:off x="912675" y="1302991"/>
            <a:ext cx="1382525" cy="12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2312425" y="167797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51" name="Google Shape;251;p30" title="[89,89,89,&quot;https://www.codecogs.com/eqnedit.php?latex=%5Csum_k%20A_%7B-1%2Ck%7D%20%5Ccdo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463" y="1641669"/>
            <a:ext cx="920775" cy="8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7">
            <a:alphaModFix/>
          </a:blip>
          <a:srcRect b="36892" l="0" r="0" t="43879"/>
          <a:stretch/>
        </p:blipFill>
        <p:spPr>
          <a:xfrm>
            <a:off x="5918325" y="1737506"/>
            <a:ext cx="291398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 rotWithShape="1">
          <a:blip r:embed="rId8">
            <a:alphaModFix/>
          </a:blip>
          <a:srcRect b="17050" l="88059" r="1182" t="21148"/>
          <a:stretch/>
        </p:blipFill>
        <p:spPr>
          <a:xfrm>
            <a:off x="28664" y="2877858"/>
            <a:ext cx="548700" cy="22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 title="[0,0,0,&quot;https://www.codecogs.com/eqnedit.php?latex=%2B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5092" y="1803992"/>
            <a:ext cx="148167" cy="14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7268105" y="7764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20432" y="3717275"/>
            <a:ext cx="3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</a:t>
            </a:r>
            <a:r>
              <a:rPr baseline="-25000" lang="en" sz="1800">
                <a:solidFill>
                  <a:srgbClr val="595959"/>
                </a:solidFill>
              </a:rPr>
              <a:t>-1,k</a:t>
            </a:r>
            <a:r>
              <a:rPr lang="en" sz="1800">
                <a:solidFill>
                  <a:srgbClr val="595959"/>
                </a:solidFill>
              </a:rPr>
              <a:t> = softmax*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814399" y="2611375"/>
            <a:ext cx="20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direct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616450" y="27384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6081150" y="2763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10">
            <a:alphaModFix/>
          </a:blip>
          <a:srcRect b="0" l="6632" r="12284" t="0"/>
          <a:stretch/>
        </p:blipFill>
        <p:spPr>
          <a:xfrm>
            <a:off x="2649949" y="3171375"/>
            <a:ext cx="1782351" cy="1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/>
        </p:nvSpPr>
        <p:spPr>
          <a:xfrm>
            <a:off x="4453450" y="3803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11">
            <a:alphaModFix/>
          </a:blip>
          <a:srcRect b="0" l="40327" r="40765" t="0"/>
          <a:stretch/>
        </p:blipFill>
        <p:spPr>
          <a:xfrm flipH="1">
            <a:off x="4655439" y="3068341"/>
            <a:ext cx="470150" cy="177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2218450" y="46632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5057075" y="45870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2075525" y="27576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839105" y="27576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accuracy: 99.73% (16,777,216 sequences)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4835650" y="0"/>
            <a:ext cx="43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𝒪(</a:t>
            </a:r>
            <a:r>
              <a:rPr lang="en" sz="1700">
                <a:solidFill>
                  <a:schemeClr val="dk1"/>
                </a:solidFill>
              </a:rPr>
              <a:t>d_vocab</a:t>
            </a:r>
            <a:r>
              <a:rPr baseline="30000" lang="en" sz="1700">
                <a:solidFill>
                  <a:schemeClr val="dk1"/>
                </a:solidFill>
              </a:rPr>
              <a:t>n_ctx</a:t>
            </a:r>
            <a:r>
              <a:rPr lang="en" sz="1700">
                <a:solidFill>
                  <a:schemeClr val="dk1"/>
                </a:solidFill>
              </a:rPr>
              <a:t>n_ctx d_vocab d_model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1"/>
          <p:cNvPicPr preferRelativeResize="0"/>
          <p:nvPr/>
        </p:nvPicPr>
        <p:blipFill rotWithShape="1">
          <a:blip r:embed="rId3">
            <a:alphaModFix/>
          </a:blip>
          <a:srcRect b="16912" l="87761" r="0" t="22315"/>
          <a:stretch/>
        </p:blipFill>
        <p:spPr>
          <a:xfrm>
            <a:off x="-28292" y="904922"/>
            <a:ext cx="548700" cy="19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5531825" y="156247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26000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302825" y="1611708"/>
            <a:ext cx="105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</a:t>
            </a:r>
            <a:r>
              <a:rPr baseline="-25000" lang="en" sz="1800">
                <a:solidFill>
                  <a:srgbClr val="595959"/>
                </a:solidFill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=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8853" r="15474" t="0"/>
          <a:stretch/>
        </p:blipFill>
        <p:spPr>
          <a:xfrm>
            <a:off x="3890475" y="1185674"/>
            <a:ext cx="1782351" cy="16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3370925" y="7764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5">
            <a:alphaModFix/>
          </a:blip>
          <a:srcRect b="0" l="9286" r="13127" t="0"/>
          <a:stretch/>
        </p:blipFill>
        <p:spPr>
          <a:xfrm>
            <a:off x="912675" y="1302991"/>
            <a:ext cx="1382525" cy="12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2312425" y="167797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83" name="Google Shape;283;p31" title="[89,89,89,&quot;https://www.codecogs.com/eqnedit.php?latex=%5Csum_k%20A_%7B-1%2Ck%7D%20%5Ccdo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463" y="1641669"/>
            <a:ext cx="920775" cy="8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7">
            <a:alphaModFix/>
          </a:blip>
          <a:srcRect b="36892" l="0" r="0" t="43879"/>
          <a:stretch/>
        </p:blipFill>
        <p:spPr>
          <a:xfrm>
            <a:off x="5918325" y="1737506"/>
            <a:ext cx="291398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 rotWithShape="1">
          <a:blip r:embed="rId8">
            <a:alphaModFix/>
          </a:blip>
          <a:srcRect b="17050" l="88059" r="1182" t="21148"/>
          <a:stretch/>
        </p:blipFill>
        <p:spPr>
          <a:xfrm>
            <a:off x="28664" y="2877858"/>
            <a:ext cx="548700" cy="22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 title="[0,0,0,&quot;https://www.codecogs.com/eqnedit.php?latex=%2B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5092" y="1803992"/>
            <a:ext cx="148167" cy="14816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7268105" y="7764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520432" y="3717275"/>
            <a:ext cx="3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</a:t>
            </a:r>
            <a:r>
              <a:rPr baseline="-25000" lang="en" sz="1800">
                <a:solidFill>
                  <a:srgbClr val="595959"/>
                </a:solidFill>
              </a:rPr>
              <a:t>-1,k</a:t>
            </a:r>
            <a:r>
              <a:rPr lang="en" sz="1800">
                <a:solidFill>
                  <a:srgbClr val="595959"/>
                </a:solidFill>
              </a:rPr>
              <a:t> = softmax*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814399" y="2611375"/>
            <a:ext cx="20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direct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616450" y="27384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081150" y="2763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10">
            <a:alphaModFix/>
          </a:blip>
          <a:srcRect b="0" l="6632" r="12284" t="0"/>
          <a:stretch/>
        </p:blipFill>
        <p:spPr>
          <a:xfrm>
            <a:off x="2649949" y="3171375"/>
            <a:ext cx="1782351" cy="1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4453450" y="3803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 rotWithShape="1">
          <a:blip r:embed="rId11">
            <a:alphaModFix/>
          </a:blip>
          <a:srcRect b="0" l="40327" r="40765" t="0"/>
          <a:stretch/>
        </p:blipFill>
        <p:spPr>
          <a:xfrm flipH="1">
            <a:off x="4655439" y="3068341"/>
            <a:ext cx="470150" cy="177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/>
        </p:nvSpPr>
        <p:spPr>
          <a:xfrm>
            <a:off x="2218450" y="46632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5057075" y="45870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2075525" y="27576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839105" y="27576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with c</a:t>
            </a:r>
            <a:r>
              <a:rPr lang="en"/>
              <a:t>ubic proof</a:t>
            </a:r>
            <a:r>
              <a:rPr lang="en"/>
              <a:t>: 98.4% (</a:t>
            </a:r>
            <a:r>
              <a:rPr lang="en"/>
              <a:t>1,048,576</a:t>
            </a:r>
            <a:r>
              <a:rPr lang="en"/>
              <a:t> sequences)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5125600" y="0"/>
            <a:ext cx="40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𝒪(</a:t>
            </a:r>
            <a:r>
              <a:rPr lang="en" sz="1700">
                <a:solidFill>
                  <a:schemeClr val="dk1"/>
                </a:solidFill>
              </a:rPr>
              <a:t>d_vocab</a:t>
            </a:r>
            <a:r>
              <a:rPr baseline="30000" lang="en" sz="1700">
                <a:solidFill>
                  <a:schemeClr val="dk1"/>
                </a:solidFill>
              </a:rPr>
              <a:t>3</a:t>
            </a:r>
            <a:r>
              <a:rPr lang="en" sz="1700">
                <a:solidFill>
                  <a:schemeClr val="dk1"/>
                </a:solidFill>
              </a:rPr>
              <a:t>n_ctx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 in three bullet points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If we got AGI tomorrow, what would we need to trust any pipeline we build to scalably automate mechanistic explanation discovery?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Trustworthiness via </a:t>
            </a:r>
            <a:r>
              <a:rPr lang="en"/>
              <a:t>math (aka </a:t>
            </a:r>
            <a:r>
              <a:rPr lang="en"/>
              <a:t>formal proof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Remaining bottleneck: Unstructured noise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16912" l="87761" r="0" t="22315"/>
          <a:stretch/>
        </p:blipFill>
        <p:spPr>
          <a:xfrm>
            <a:off x="-28292" y="904922"/>
            <a:ext cx="548700" cy="19463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5531825" y="1562475"/>
            <a:ext cx="24648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2600000" y="250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2547775" y="3021925"/>
            <a:ext cx="382200" cy="6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302825" y="1611708"/>
            <a:ext cx="105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T</a:t>
            </a:r>
            <a:r>
              <a:rPr baseline="-25000" lang="en" sz="1800">
                <a:solidFill>
                  <a:srgbClr val="595959"/>
                </a:solidFill>
              </a:rPr>
              <a:t>-1</a:t>
            </a:r>
            <a:r>
              <a:rPr lang="en" sz="1800">
                <a:solidFill>
                  <a:srgbClr val="595959"/>
                </a:solidFill>
              </a:rPr>
              <a:t> =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 rotWithShape="1">
          <a:blip r:embed="rId4">
            <a:alphaModFix/>
          </a:blip>
          <a:srcRect b="0" l="8853" r="15474" t="0"/>
          <a:stretch/>
        </p:blipFill>
        <p:spPr>
          <a:xfrm>
            <a:off x="3890475" y="1185674"/>
            <a:ext cx="1782351" cy="16824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 txBox="1"/>
          <p:nvPr/>
        </p:nvSpPr>
        <p:spPr>
          <a:xfrm>
            <a:off x="3370925" y="7764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5">
            <a:alphaModFix/>
          </a:blip>
          <a:srcRect b="0" l="9286" r="13127" t="0"/>
          <a:stretch/>
        </p:blipFill>
        <p:spPr>
          <a:xfrm>
            <a:off x="912675" y="1302991"/>
            <a:ext cx="1382525" cy="12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/>
        </p:nvSpPr>
        <p:spPr>
          <a:xfrm>
            <a:off x="2312425" y="167797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15" name="Google Shape;315;p32" title="[89,89,89,&quot;https://www.codecogs.com/eqnedit.php?latex=%5Csum_k%20A_%7B-1%2Ck%7D%20%5Ccdo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5463" y="1641669"/>
            <a:ext cx="920775" cy="8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2"/>
          <p:cNvPicPr preferRelativeResize="0"/>
          <p:nvPr/>
        </p:nvPicPr>
        <p:blipFill rotWithShape="1">
          <a:blip r:embed="rId7">
            <a:alphaModFix/>
          </a:blip>
          <a:srcRect b="36892" l="0" r="0" t="43879"/>
          <a:stretch/>
        </p:blipFill>
        <p:spPr>
          <a:xfrm>
            <a:off x="5918325" y="1737506"/>
            <a:ext cx="291398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 rotWithShape="1">
          <a:blip r:embed="rId8">
            <a:alphaModFix/>
          </a:blip>
          <a:srcRect b="17050" l="88059" r="1182" t="21148"/>
          <a:stretch/>
        </p:blipFill>
        <p:spPr>
          <a:xfrm>
            <a:off x="28664" y="2877858"/>
            <a:ext cx="548700" cy="225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 title="[0,0,0,&quot;https://www.codecogs.com/eqnedit.php?latex=%2B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5092" y="1803992"/>
            <a:ext cx="148167" cy="148167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/>
          <p:cNvSpPr txBox="1"/>
          <p:nvPr/>
        </p:nvSpPr>
        <p:spPr>
          <a:xfrm>
            <a:off x="7268105" y="7764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520432" y="3717275"/>
            <a:ext cx="372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</a:t>
            </a:r>
            <a:r>
              <a:rPr baseline="-25000" lang="en" sz="1800">
                <a:solidFill>
                  <a:srgbClr val="595959"/>
                </a:solidFill>
              </a:rPr>
              <a:t>-1,k</a:t>
            </a:r>
            <a:r>
              <a:rPr lang="en" sz="1800">
                <a:solidFill>
                  <a:srgbClr val="595959"/>
                </a:solidFill>
              </a:rPr>
              <a:t> = softmax*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814399" y="2611375"/>
            <a:ext cx="200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direct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16450" y="27384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6081150" y="2763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10">
            <a:alphaModFix/>
          </a:blip>
          <a:srcRect b="0" l="6632" r="12284" t="0"/>
          <a:stretch/>
        </p:blipFill>
        <p:spPr>
          <a:xfrm>
            <a:off x="2649949" y="3171375"/>
            <a:ext cx="1782351" cy="15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4453450" y="3803525"/>
            <a:ext cx="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+   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 b="0" l="40327" r="40765" t="0"/>
          <a:stretch/>
        </p:blipFill>
        <p:spPr>
          <a:xfrm flipH="1">
            <a:off x="4655439" y="3068341"/>
            <a:ext cx="470150" cy="177620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 txBox="1"/>
          <p:nvPr/>
        </p:nvSpPr>
        <p:spPr>
          <a:xfrm>
            <a:off x="2218450" y="4663225"/>
            <a:ext cx="246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token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5057075" y="45870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key position contribution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2075525" y="2757675"/>
            <a:ext cx="12606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(      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3839105" y="2757675"/>
            <a:ext cx="2001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595959"/>
                </a:solidFill>
              </a:rPr>
              <a:t>)   </a:t>
            </a:r>
            <a:endParaRPr sz="12000">
              <a:solidFill>
                <a:srgbClr val="595959"/>
              </a:solidFill>
            </a:endParaRPr>
          </a:p>
        </p:txBody>
      </p:sp>
      <p:sp>
        <p:nvSpPr>
          <p:cNvPr id="331" name="Google Shape;331;p32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with s</a:t>
            </a:r>
            <a:r>
              <a:rPr lang="en"/>
              <a:t>ub-c</a:t>
            </a:r>
            <a:r>
              <a:rPr lang="en"/>
              <a:t>ubic proof: </a:t>
            </a:r>
            <a:r>
              <a:rPr lang="en"/>
              <a:t>≈</a:t>
            </a:r>
            <a:r>
              <a:rPr lang="en"/>
              <a:t>55% (≈ </a:t>
            </a:r>
            <a:r>
              <a:rPr lang="en"/>
              <a:t>65,536</a:t>
            </a:r>
            <a:r>
              <a:rPr lang="en"/>
              <a:t> sequences)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4246425" y="0"/>
            <a:ext cx="49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𝒪(</a:t>
            </a:r>
            <a:r>
              <a:rPr lang="en" sz="1700">
                <a:solidFill>
                  <a:schemeClr val="dk1"/>
                </a:solidFill>
              </a:rPr>
              <a:t>d_vocab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n_ctx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 + </a:t>
            </a:r>
            <a:r>
              <a:rPr b="1" lang="en" sz="1700">
                <a:solidFill>
                  <a:schemeClr val="dk1"/>
                </a:solidFill>
              </a:rPr>
              <a:t>d_vocab</a:t>
            </a:r>
            <a:r>
              <a:rPr b="1" baseline="30000" lang="en" sz="1700">
                <a:solidFill>
                  <a:schemeClr val="dk1"/>
                </a:solidFill>
              </a:rPr>
              <a:t>2</a:t>
            </a:r>
            <a:r>
              <a:rPr b="1" lang="en" sz="1700">
                <a:solidFill>
                  <a:schemeClr val="dk1"/>
                </a:solidFill>
              </a:rPr>
              <a:t>d_model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3"/>
          <p:cNvGrpSpPr/>
          <p:nvPr/>
        </p:nvGrpSpPr>
        <p:grpSpPr>
          <a:xfrm>
            <a:off x="0" y="1067433"/>
            <a:ext cx="4367225" cy="4076055"/>
            <a:chOff x="0" y="1067433"/>
            <a:chExt cx="4367225" cy="4076055"/>
          </a:xfrm>
        </p:grpSpPr>
        <p:pic>
          <p:nvPicPr>
            <p:cNvPr id="338" name="Google Shape;338;p33"/>
            <p:cNvPicPr preferRelativeResize="0"/>
            <p:nvPr/>
          </p:nvPicPr>
          <p:blipFill rotWithShape="1">
            <a:blip r:embed="rId3">
              <a:alphaModFix/>
            </a:blip>
            <a:srcRect b="6236" l="18097" r="27377" t="17427"/>
            <a:stretch/>
          </p:blipFill>
          <p:spPr>
            <a:xfrm>
              <a:off x="0" y="1507963"/>
              <a:ext cx="3635525" cy="3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33"/>
            <p:cNvPicPr preferRelativeResize="0"/>
            <p:nvPr/>
          </p:nvPicPr>
          <p:blipFill rotWithShape="1">
            <a:blip r:embed="rId3">
              <a:alphaModFix/>
            </a:blip>
            <a:srcRect b="6236" l="98562" r="12658" t="17427"/>
            <a:stretch/>
          </p:blipFill>
          <p:spPr>
            <a:xfrm flipH="1">
              <a:off x="3619075" y="1507963"/>
              <a:ext cx="748150" cy="3635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33"/>
            <p:cNvSpPr txBox="1"/>
            <p:nvPr/>
          </p:nvSpPr>
          <p:spPr>
            <a:xfrm>
              <a:off x="11" y="1067433"/>
              <a:ext cx="4268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Attention Score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EQKE := (W</a:t>
              </a:r>
              <a:r>
                <a:rPr baseline="-25000" lang="en"/>
                <a:t>E</a:t>
              </a:r>
              <a:r>
                <a:rPr lang="en"/>
                <a:t> + W</a:t>
              </a:r>
              <a:r>
                <a:rPr baseline="-25000" lang="en"/>
                <a:t>pos</a:t>
              </a:r>
              <a:r>
                <a:rPr lang="en"/>
                <a:t>[-1])W</a:t>
              </a:r>
              <a:r>
                <a:rPr baseline="-25000" lang="en"/>
                <a:t>Q</a:t>
              </a:r>
              <a:r>
                <a:rPr lang="en"/>
                <a:t>W</a:t>
              </a:r>
              <a:r>
                <a:rPr baseline="-25000" lang="en"/>
                <a:t>K</a:t>
              </a:r>
              <a:r>
                <a:rPr baseline="30000" lang="en"/>
                <a:t>T</a:t>
              </a:r>
              <a:r>
                <a:rPr lang="en"/>
                <a:t>(W</a:t>
              </a:r>
              <a:r>
                <a:rPr baseline="-25000" lang="en"/>
                <a:t>E</a:t>
              </a:r>
              <a:r>
                <a:rPr lang="en"/>
                <a:t> + 𝔼</a:t>
              </a:r>
              <a:r>
                <a:rPr baseline="-25000" lang="en"/>
                <a:t>p</a:t>
              </a:r>
              <a:r>
                <a:rPr lang="en"/>
                <a:t>W</a:t>
              </a:r>
              <a:r>
                <a:rPr baseline="-25000" lang="en"/>
                <a:t>pos</a:t>
              </a:r>
              <a:r>
                <a:rPr lang="en"/>
                <a:t>[p])</a:t>
              </a:r>
              <a:r>
                <a:rPr baseline="30000" lang="en"/>
                <a:t>T</a:t>
              </a:r>
              <a:endParaRPr/>
            </a:p>
          </p:txBody>
        </p:sp>
      </p:grpSp>
      <p:pic>
        <p:nvPicPr>
          <p:cNvPr id="341" name="Google Shape;341;p33"/>
          <p:cNvPicPr preferRelativeResize="0"/>
          <p:nvPr/>
        </p:nvPicPr>
        <p:blipFill rotWithShape="1">
          <a:blip r:embed="rId4">
            <a:alphaModFix/>
          </a:blip>
          <a:srcRect b="12056" l="2728" r="8963" t="0"/>
          <a:stretch/>
        </p:blipFill>
        <p:spPr>
          <a:xfrm>
            <a:off x="4268650" y="1017725"/>
            <a:ext cx="4875349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detail in proofs: </a:t>
            </a:r>
            <a:r>
              <a:rPr lang="en" sz="2244"/>
              <a:t>d_vocab</a:t>
            </a:r>
            <a:r>
              <a:rPr baseline="30000" lang="en" sz="2244"/>
              <a:t>2</a:t>
            </a:r>
            <a:r>
              <a:rPr lang="en" sz="2244"/>
              <a:t>d_model ⇒ d_vocab d_model</a:t>
            </a:r>
            <a:r>
              <a:rPr baseline="30000" lang="en" sz="2244"/>
              <a:t>2</a:t>
            </a:r>
            <a:endParaRPr baseline="30000" sz="2244"/>
          </a:p>
        </p:txBody>
      </p:sp>
      <p:sp>
        <p:nvSpPr>
          <p:cNvPr id="343" name="Google Shape;3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15314" l="25851" r="27895" t="18416"/>
          <a:stretch/>
        </p:blipFill>
        <p:spPr>
          <a:xfrm>
            <a:off x="6217106" y="1656064"/>
            <a:ext cx="1860913" cy="190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 rotWithShape="1">
          <a:blip r:embed="rId3">
            <a:alphaModFix/>
          </a:blip>
          <a:srcRect b="15314" l="87255" r="733" t="18416"/>
          <a:stretch/>
        </p:blipFill>
        <p:spPr>
          <a:xfrm>
            <a:off x="8012253" y="377967"/>
            <a:ext cx="1131749" cy="446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 rotWithShape="1">
          <a:blip r:embed="rId4">
            <a:alphaModFix/>
          </a:blip>
          <a:srcRect b="15580" l="36357" r="38221" t="18145"/>
          <a:stretch/>
        </p:blipFill>
        <p:spPr>
          <a:xfrm>
            <a:off x="221882" y="1656064"/>
            <a:ext cx="1022821" cy="1904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 rotWithShape="1">
          <a:blip r:embed="rId5">
            <a:alphaModFix/>
          </a:blip>
          <a:srcRect b="14190" l="24562" r="27049" t="18136"/>
          <a:stretch/>
        </p:blipFill>
        <p:spPr>
          <a:xfrm>
            <a:off x="1564972" y="2135163"/>
            <a:ext cx="947426" cy="94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6">
            <a:alphaModFix/>
          </a:blip>
          <a:srcRect b="14203" l="24200" r="27408" t="18128"/>
          <a:stretch/>
        </p:blipFill>
        <p:spPr>
          <a:xfrm>
            <a:off x="2832667" y="2135163"/>
            <a:ext cx="947426" cy="94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 rotWithShape="1">
          <a:blip r:embed="rId7">
            <a:alphaModFix/>
          </a:blip>
          <a:srcRect b="19476" l="10342" r="13216" t="24003"/>
          <a:stretch/>
        </p:blipFill>
        <p:spPr>
          <a:xfrm>
            <a:off x="4100361" y="2175382"/>
            <a:ext cx="1639575" cy="86591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/>
        </p:nvSpPr>
        <p:spPr>
          <a:xfrm>
            <a:off x="1178937" y="229274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55" name="Google Shape;355;p34"/>
          <p:cNvSpPr txBox="1"/>
          <p:nvPr/>
        </p:nvSpPr>
        <p:spPr>
          <a:xfrm>
            <a:off x="2446632" y="229274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56" name="Google Shape;356;p34"/>
          <p:cNvSpPr txBox="1"/>
          <p:nvPr/>
        </p:nvSpPr>
        <p:spPr>
          <a:xfrm>
            <a:off x="3714327" y="229274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57" name="Google Shape;357;p34"/>
          <p:cNvSpPr txBox="1"/>
          <p:nvPr/>
        </p:nvSpPr>
        <p:spPr>
          <a:xfrm>
            <a:off x="5674171" y="2292740"/>
            <a:ext cx="60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=</a:t>
            </a:r>
            <a:endParaRPr sz="2900"/>
          </a:p>
        </p:txBody>
      </p:sp>
      <p:sp>
        <p:nvSpPr>
          <p:cNvPr id="358" name="Google Shape;358;p34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</a:t>
            </a:r>
            <a:endParaRPr baseline="30000" sz="2244"/>
          </a:p>
        </p:txBody>
      </p:sp>
      <p:sp>
        <p:nvSpPr>
          <p:cNvPr id="359" name="Google Shape;3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1456650" y="3562350"/>
            <a:ext cx="6230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max row diff ≈ 1.85</a:t>
            </a:r>
            <a:br>
              <a:rPr lang="en" sz="4100">
                <a:solidFill>
                  <a:schemeClr val="dk2"/>
                </a:solidFill>
              </a:rPr>
            </a:br>
            <a:r>
              <a:rPr lang="en" sz="4100">
                <a:solidFill>
                  <a:schemeClr val="dk2"/>
                </a:solidFill>
              </a:rPr>
              <a:t>How???</a:t>
            </a:r>
            <a:endParaRPr sz="4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Noise: SVD?</a:t>
            </a:r>
            <a:endParaRPr/>
          </a:p>
        </p:txBody>
      </p:sp>
      <p:sp>
        <p:nvSpPr>
          <p:cNvPr id="366" name="Google Shape;3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35"/>
          <p:cNvPicPr preferRelativeResize="0"/>
          <p:nvPr/>
        </p:nvPicPr>
        <p:blipFill rotWithShape="1">
          <a:blip r:embed="rId3">
            <a:alphaModFix/>
          </a:blip>
          <a:srcRect b="0" l="4367" r="21360" t="0"/>
          <a:stretch/>
        </p:blipFill>
        <p:spPr>
          <a:xfrm>
            <a:off x="0" y="920800"/>
            <a:ext cx="6791752" cy="18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 b="0" l="98727" r="11122" t="0"/>
          <a:stretch/>
        </p:blipFill>
        <p:spPr>
          <a:xfrm flipH="1">
            <a:off x="8243249" y="920800"/>
            <a:ext cx="900751" cy="1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 txBox="1"/>
          <p:nvPr/>
        </p:nvSpPr>
        <p:spPr>
          <a:xfrm>
            <a:off x="387912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0" name="Google Shape;370;p35"/>
          <p:cNvSpPr txBox="1"/>
          <p:nvPr/>
        </p:nvSpPr>
        <p:spPr>
          <a:xfrm>
            <a:off x="1330700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1" name="Google Shape;371;p35"/>
          <p:cNvSpPr txBox="1"/>
          <p:nvPr/>
        </p:nvSpPr>
        <p:spPr>
          <a:xfrm>
            <a:off x="3063876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2" name="Google Shape;372;p35"/>
          <p:cNvSpPr txBox="1"/>
          <p:nvPr/>
        </p:nvSpPr>
        <p:spPr>
          <a:xfrm>
            <a:off x="6682246" y="1520500"/>
            <a:ext cx="60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=</a:t>
            </a:r>
            <a:endParaRPr sz="2900"/>
          </a:p>
        </p:txBody>
      </p:sp>
      <p:sp>
        <p:nvSpPr>
          <p:cNvPr id="373" name="Google Shape;373;p35"/>
          <p:cNvSpPr txBox="1"/>
          <p:nvPr/>
        </p:nvSpPr>
        <p:spPr>
          <a:xfrm>
            <a:off x="2197288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4" name="Google Shape;374;p35"/>
          <p:cNvSpPr txBox="1"/>
          <p:nvPr/>
        </p:nvSpPr>
        <p:spPr>
          <a:xfrm>
            <a:off x="7953464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5" name="Google Shape;375;p35"/>
          <p:cNvSpPr txBox="1"/>
          <p:nvPr/>
        </p:nvSpPr>
        <p:spPr>
          <a:xfrm>
            <a:off x="4797051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76" name="Google Shape;376;p35"/>
          <p:cNvSpPr txBox="1"/>
          <p:nvPr/>
        </p:nvSpPr>
        <p:spPr>
          <a:xfrm>
            <a:off x="5587439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3">
            <a:alphaModFix/>
          </a:blip>
          <a:srcRect b="0" l="88360" r="20703" t="0"/>
          <a:stretch/>
        </p:blipFill>
        <p:spPr>
          <a:xfrm flipH="1">
            <a:off x="7250698" y="920800"/>
            <a:ext cx="828877" cy="18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3930464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pic>
        <p:nvPicPr>
          <p:cNvPr id="379" name="Google Shape;379;p35"/>
          <p:cNvPicPr preferRelativeResize="0"/>
          <p:nvPr/>
        </p:nvPicPr>
        <p:blipFill rotWithShape="1">
          <a:blip r:embed="rId4">
            <a:alphaModFix/>
          </a:blip>
          <a:srcRect b="0" l="4240" r="23148" t="0"/>
          <a:stretch/>
        </p:blipFill>
        <p:spPr>
          <a:xfrm>
            <a:off x="311700" y="2275600"/>
            <a:ext cx="66396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 rotWithShape="1">
          <a:blip r:embed="rId4">
            <a:alphaModFix/>
          </a:blip>
          <a:srcRect b="0" l="94921" r="21236" t="0"/>
          <a:stretch/>
        </p:blipFill>
        <p:spPr>
          <a:xfrm flipH="1">
            <a:off x="7354826" y="2275600"/>
            <a:ext cx="1477474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/>
        </p:nvSpPr>
        <p:spPr>
          <a:xfrm>
            <a:off x="6682246" y="1520500"/>
            <a:ext cx="60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=</a:t>
            </a:r>
            <a:endParaRPr sz="2900"/>
          </a:p>
        </p:txBody>
      </p:sp>
      <p:sp>
        <p:nvSpPr>
          <p:cNvPr id="382" name="Google Shape;382;p35"/>
          <p:cNvSpPr txBox="1"/>
          <p:nvPr/>
        </p:nvSpPr>
        <p:spPr>
          <a:xfrm>
            <a:off x="5587439" y="15205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83" name="Google Shape;383;p35"/>
          <p:cNvSpPr txBox="1"/>
          <p:nvPr/>
        </p:nvSpPr>
        <p:spPr>
          <a:xfrm>
            <a:off x="6846783" y="2874400"/>
            <a:ext cx="608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≈</a:t>
            </a:r>
            <a:endParaRPr sz="2900"/>
          </a:p>
        </p:txBody>
      </p:sp>
      <p:sp>
        <p:nvSpPr>
          <p:cNvPr id="384" name="Google Shape;384;p35"/>
          <p:cNvSpPr txBox="1"/>
          <p:nvPr/>
        </p:nvSpPr>
        <p:spPr>
          <a:xfrm>
            <a:off x="3344691" y="28744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85" name="Google Shape;385;p35"/>
          <p:cNvSpPr txBox="1"/>
          <p:nvPr/>
        </p:nvSpPr>
        <p:spPr>
          <a:xfrm>
            <a:off x="1664324" y="28744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86" name="Google Shape;386;p35"/>
          <p:cNvSpPr txBox="1"/>
          <p:nvPr/>
        </p:nvSpPr>
        <p:spPr>
          <a:xfrm>
            <a:off x="5066177" y="2874400"/>
            <a:ext cx="451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×</a:t>
            </a:r>
            <a:endParaRPr sz="2900"/>
          </a:p>
        </p:txBody>
      </p:sp>
      <p:sp>
        <p:nvSpPr>
          <p:cNvPr id="387" name="Google Shape;387;p35"/>
          <p:cNvSpPr txBox="1"/>
          <p:nvPr/>
        </p:nvSpPr>
        <p:spPr>
          <a:xfrm>
            <a:off x="361400" y="38225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ax row diff		</a:t>
            </a:r>
            <a:r>
              <a:rPr lang="en"/>
              <a:t>≈ 1.85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· max abs value	≈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√2 · σ₁	≈ 7.6√2	≈ </a:t>
            </a:r>
            <a:r>
              <a:rPr lang="en"/>
              <a:t>10.7</a:t>
            </a:r>
            <a:endParaRPr/>
          </a:p>
        </p:txBody>
      </p:sp>
      <p:sp>
        <p:nvSpPr>
          <p:cNvPr id="388" name="Google Shape;388;p35"/>
          <p:cNvSpPr txBox="1"/>
          <p:nvPr/>
        </p:nvSpPr>
        <p:spPr>
          <a:xfrm>
            <a:off x="387900" y="2474200"/>
            <a:ext cx="86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√2 · σ₁ ≈ 4√2	×    √2 · σ₁ ≈ 1.4√2     ×  √2 · σ₁ ≈ 1.4√2	    ×	√2 · σ₁ ≈ 4√2	    ≈	 30√2 ≈ 43 ≥ 10.7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3957450" y="3930400"/>
            <a:ext cx="506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lower complexity bound: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Frobenius norm: </a:t>
            </a:r>
            <a:r>
              <a:rPr lang="en"/>
              <a:t>10 × 4 × 4 × 10 √2 ≈ 1932 √2 ≈ 2732(!)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(best bound with another ~SVD-complexity method: ≈ 5.67)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95" name="Google Shape;395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Proofs </a:t>
            </a:r>
            <a:r>
              <a:rPr i="1" lang="en"/>
              <a:t>are </a:t>
            </a:r>
            <a:r>
              <a:rPr lang="en"/>
              <a:t>possible!!!!!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really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noise is a problem (no mechanistic understanding)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existing work glosses over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even want an explanation of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Proofs </a:t>
            </a:r>
            <a:r>
              <a:rPr i="1" lang="en"/>
              <a:t>can </a:t>
            </a:r>
            <a:r>
              <a:rPr lang="en"/>
              <a:t>be used as a minimalist “grounding” of mech interp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Confused about X in mech interp ⇒ convert to proof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between mechanistic understanding and proof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Shorter proofs require more mechanistic understanding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i</a:t>
            </a:r>
            <a:r>
              <a:rPr lang="en"/>
              <a:t>mproving</a:t>
            </a:r>
            <a:r>
              <a:rPr lang="en"/>
              <a:t> bound tightness (fixed complexity), we can extract mechanistic detail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Failure to compact proof ⇒ lack mechanistic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Objective, numerical standard for mechanistic detail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tailored to subcomponents</a:t>
            </a:r>
            <a:endParaRPr/>
          </a:p>
        </p:txBody>
      </p:sp>
      <p:sp>
        <p:nvSpPr>
          <p:cNvPr id="396" name="Google Shape;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of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</a:t>
            </a:r>
            <a:r>
              <a:rPr lang="en"/>
              <a:t>addition (including MLPs)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 noise?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Lagrange multiplier on various parts of the proof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</a:t>
            </a:r>
            <a:r>
              <a:rPr lang="en"/>
              <a:t>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/ Future Work: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norm on &gt; 1L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</a:t>
            </a:r>
            <a:endParaRPr/>
          </a:p>
        </p:txBody>
      </p:sp>
      <p:sp>
        <p:nvSpPr>
          <p:cNvPr id="403" name="Google Shape;4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155850" y="1516950"/>
            <a:ext cx="88323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/>
              <a:t>Thank You!</a:t>
            </a:r>
            <a:endParaRPr sz="12800"/>
          </a:p>
        </p:txBody>
      </p:sp>
      <p:sp>
        <p:nvSpPr>
          <p:cNvPr id="409" name="Google Shape;4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mech interp?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alignment; might help with: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Catching deception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Mechanistic anomaly detection (MAD)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Elicit latent knowledge (ELK)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Actual c</a:t>
            </a:r>
            <a:r>
              <a:rPr lang="en"/>
              <a:t>ausal/h</a:t>
            </a:r>
            <a:r>
              <a:rPr lang="en"/>
              <a:t>istorical</a:t>
            </a:r>
            <a:r>
              <a:rPr lang="en"/>
              <a:t> reason, in my case: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Neel Nanda’s modular grokking </a:t>
            </a:r>
            <a:r>
              <a:rPr lang="en"/>
              <a:t>write up</a:t>
            </a:r>
            <a:r>
              <a:rPr lang="en"/>
              <a:t> is cool!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“mechanistic”?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Intuition: “bottom-up”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Mechanistic interpretability seeks to reverse engineer neural networks, similar to how one might reverse engineer a compiled binary computer program.”</a:t>
            </a:r>
            <a:br>
              <a:rPr lang="en"/>
            </a:br>
            <a:r>
              <a:rPr lang="en"/>
              <a:t>															—Chris Olah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“Mechanistic refers to the emphasis on trying to understand the actual mechanisms and algorithms that compose the network”</a:t>
            </a:r>
            <a:br>
              <a:rPr lang="en"/>
            </a:br>
            <a:r>
              <a:rPr lang="en"/>
              <a:t>	   													 	—Neel Nanda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are actually about </a:t>
            </a:r>
            <a:r>
              <a:rPr b="1" i="1" lang="en"/>
              <a:t>faithfulness</a:t>
            </a:r>
            <a:r>
              <a:rPr lang="en"/>
              <a:t> of mechanism — how closely mechanisms corresponds to the mechanisms the model uses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0" y="4552225"/>
            <a:ext cx="86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https://transformer-circuits.pub/2022/mech-interp-essay/index.html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https://dynalist.io/d/n2ZWtnoYHrU1s4vnFSAQ519J#z=eL6tFQqNwd4LbYlO1DVIen8K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evaluate</a:t>
            </a:r>
            <a:r>
              <a:rPr lang="en"/>
              <a:t> “mechanistic”?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methods </a:t>
            </a:r>
            <a:r>
              <a:rPr lang="en"/>
              <a:t>all focus on </a:t>
            </a:r>
            <a:r>
              <a:rPr i="1" lang="en"/>
              <a:t>faithfulness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Casual Scrubbing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Patching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Patching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nothing for</a:t>
            </a:r>
            <a:r>
              <a:rPr lang="en"/>
              <a:t> </a:t>
            </a:r>
            <a:r>
              <a:rPr i="1" lang="en"/>
              <a:t>level of mechanistic detail</a:t>
            </a:r>
            <a:endParaRPr i="1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</a:t>
            </a:r>
            <a:r>
              <a:rPr lang="en"/>
              <a:t>Existing metrics are too easy to Goodhart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he brute-force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 ran the model” i.e., trace the model’s computation on all relevant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100% faithful!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100% bottom-up!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100% useless for many applications!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(also intuitively unsatisfactory)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Very important if we ever want to automate interpretability!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Infeasible to produce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not match intuition on “mechanistic”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cause: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he explanation is ‘too long’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metrics are limited in what hypotheses they permit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Generally restricted to identifying (sparse) computational subgraphs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Can we get away with minimalism?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detail ∝ 1/(description length of formal proof)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“Mechanistic” = “allows compacting explanation”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theorems </a:t>
            </a:r>
            <a:r>
              <a:rPr lang="en"/>
              <a:t>that a particular model M achieves a certain level of performance: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𝔼[f(x, M(x))] &gt;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minimize proof length (in any formal system) for fixed b;</a:t>
            </a:r>
            <a:br>
              <a:rPr lang="en"/>
            </a:br>
            <a:r>
              <a:rPr lang="en"/>
              <a:t>or: maximize b for fixed proof length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