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59D7C7-58E7-43B8-B76B-C610F9D13CC1}">
  <a:tblStyle styleId="{7F59D7C7-58E7-43B8-B76B-C610F9D13C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5.xml"/><Relationship Id="rId22" Type="http://schemas.openxmlformats.org/officeDocument/2006/relationships/font" Target="fonts/HelveticaNeue-italic.fntdata"/><Relationship Id="rId10" Type="http://schemas.openxmlformats.org/officeDocument/2006/relationships/slide" Target="slides/slide4.xml"/><Relationship Id="rId21" Type="http://schemas.openxmlformats.org/officeDocument/2006/relationships/font" Target="fonts/HelveticaNeue-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1.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eb89ec19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eb89ec19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did a really cool project on proofs and mech interp!  Come talk to us at the poster about it!  Here I’m going to give you the takeaways for non-proofy mech interp projects.  You can think of mech</a:t>
            </a:r>
            <a:r>
              <a:rPr lang="en">
                <a:solidFill>
                  <a:schemeClr val="dk1"/>
                </a:solidFill>
              </a:rPr>
              <a:t> interp as taking large models and compressing explanations about them. We want to quantify how much we are able to compress with mechanistic understanding, and we use proof-length as the metric.</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Without going into the proof approach much, let me give you the takeaways. </a:t>
            </a:r>
            <a:r>
              <a:rPr lang="en">
                <a:solidFill>
                  <a:schemeClr val="dk1"/>
                </a:solidFill>
              </a:rPr>
              <a:t>Proofs of mech interp. Talk to us later.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ebf45c2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ebf45c2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is to use formal proofs.  In mechanistic interpretability, you have a claim about how the model behaves. Of course the model’s empirical behavior may diverge a bit, but if your mech interp is good, it’ll be pretty close.  To prove this is to compute the worst-case divergence between claim and true behavior.  And the length of the proof is the cost of running this computation.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99ef24df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99ef24d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The baseline</a:t>
            </a:r>
            <a:r>
              <a:rPr lang="en" sz="1200">
                <a:solidFill>
                  <a:schemeClr val="dk1"/>
                </a:solidFill>
              </a:rPr>
              <a:t> approach is to just run model inference to bound accuracy, to do all the matmuls.  To get a good accuracy bound for any fixed data distribution, we have linearly scaling cost. At one extreme, we can run inference on 0 data points, and produce the trivial proof that the model has accuracy &gt;= 0%.  On the other extreme, we can get the brute force proof by running the entire model on every single datapoint.  And we can linearly increase or decrease cost to get any bound in between.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99ef24df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99ef24df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eb89ec1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eb89ec1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tested this hypothesis on a toy model, by producing proofs that incorporate varying degrees of mechanistic information about the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(Optional: In the brute force proof, we don’t peak into internals at all. The cubic proofs gerrymander the input set and use relationships between paths, the subcubic proofs use information of the actual paths.)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dfdb374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dfdb374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find, as hoped for, that more </a:t>
            </a:r>
            <a:r>
              <a:rPr lang="en">
                <a:solidFill>
                  <a:schemeClr val="dk1"/>
                </a:solidFill>
              </a:rPr>
              <a:t>mechanistic understanding allows computing better error bounds cheaply.</a:t>
            </a:r>
            <a:endParaRPr>
              <a:solidFill>
                <a:schemeClr val="dk1"/>
              </a:solidFill>
            </a:endParaRPr>
          </a:p>
          <a:p>
            <a:pPr indent="0" lvl="0" marL="0" rtl="0" algn="l">
              <a:spcBef>
                <a:spcPts val="0"/>
              </a:spcBef>
              <a:spcAft>
                <a:spcPts val="0"/>
              </a:spcAft>
              <a:buNone/>
            </a:pPr>
            <a:r>
              <a:rPr lang="en"/>
              <a:t>However, notice, that going from right to left adds mechanistic understanding but worsens the bound.  That is, the proofs with the most mechanistic understanding have bounds that are much better than the linear baseline, but still much worse than longer proofs.</a:t>
            </a:r>
            <a:endParaRPr/>
          </a:p>
          <a:p>
            <a:pPr indent="0" lvl="0" marL="0" rtl="0" algn="l">
              <a:spcBef>
                <a:spcPts val="0"/>
              </a:spcBef>
              <a:spcAft>
                <a:spcPts val="0"/>
              </a:spcAft>
              <a:buNone/>
            </a:pPr>
            <a:r>
              <a:rPr lang="en"/>
              <a:t>Here’s the puzzle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99ef24d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99ef24d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concrete metric reveals why mechanistic understanding isn’t sufficient to compute excellent bounds cheaply.</a:t>
            </a:r>
            <a:endParaRPr/>
          </a:p>
          <a:p>
            <a:pPr indent="0" lvl="0" marL="0" rtl="0" algn="l">
              <a:spcBef>
                <a:spcPts val="0"/>
              </a:spcBef>
              <a:spcAft>
                <a:spcPts val="0"/>
              </a:spcAft>
              <a:buNone/>
            </a:pPr>
            <a:r>
              <a:rPr lang="en"/>
              <a:t>Compression requires structure, and when we have explained all the structure we can find, we are left with apparently incompressible </a:t>
            </a:r>
            <a:r>
              <a:rPr lang="en"/>
              <a:t>structureless</a:t>
            </a:r>
            <a:r>
              <a:rPr lang="en"/>
              <a:t> noise and quickly compounding errors.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e9dcec4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e9dcec4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I’d love to see approaches to mech interp that deal with these compounding error terms in the </a:t>
            </a:r>
            <a:r>
              <a:rPr lang="en">
                <a:solidFill>
                  <a:schemeClr val="dk1"/>
                </a:solidFill>
              </a:rPr>
              <a:t>absence of structure</a:t>
            </a:r>
            <a:r>
              <a:rPr lang="en">
                <a:solidFill>
                  <a:schemeClr val="dk1"/>
                </a:solidFill>
              </a:rPr>
              <a:t>. Maybe we can fine-tune models to suppress the errors, and perhaps even if we only start out with a partial understanding, this fine-tuning will unlock further partial post-hoc interpretation in a </a:t>
            </a:r>
            <a:r>
              <a:rPr lang="en">
                <a:solidFill>
                  <a:schemeClr val="dk1"/>
                </a:solidFill>
              </a:rPr>
              <a:t>virtuous cycle.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e86ba38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e86ba38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4.png"/><Relationship Id="rId10" Type="http://schemas.openxmlformats.org/officeDocument/2006/relationships/image" Target="../media/image1.png"/><Relationship Id="rId9"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72350" y="1109725"/>
            <a:ext cx="8737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Compressing</a:t>
            </a:r>
            <a:r>
              <a:rPr lang="en" sz="5500"/>
              <a:t> explanations</a:t>
            </a:r>
            <a:endParaRPr sz="5500"/>
          </a:p>
        </p:txBody>
      </p:sp>
      <p:sp>
        <p:nvSpPr>
          <p:cNvPr id="55" name="Google Shape;55;p13"/>
          <p:cNvSpPr txBox="1"/>
          <p:nvPr/>
        </p:nvSpPr>
        <p:spPr>
          <a:xfrm>
            <a:off x="542700" y="2015750"/>
            <a:ext cx="7775100" cy="1770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2"/>
                </a:solidFill>
              </a:rPr>
              <a:t>Compact Proofs of Model Performance via Mechanistic Interpretability</a:t>
            </a:r>
            <a:br>
              <a:rPr lang="en" sz="3000">
                <a:solidFill>
                  <a:schemeClr val="dk2"/>
                </a:solidFill>
              </a:rPr>
            </a:br>
            <a:endParaRPr sz="1000">
              <a:solidFill>
                <a:schemeClr val="dk2"/>
              </a:solidFill>
            </a:endParaRPr>
          </a:p>
          <a:p>
            <a:pPr indent="0" lvl="0" marL="0" rtl="0" algn="ctr">
              <a:spcBef>
                <a:spcPts val="0"/>
              </a:spcBef>
              <a:spcAft>
                <a:spcPts val="0"/>
              </a:spcAft>
              <a:buNone/>
            </a:pPr>
            <a:r>
              <a:rPr b="1" i="1" lang="en" sz="1650">
                <a:solidFill>
                  <a:schemeClr val="dk2"/>
                </a:solidFill>
                <a:highlight>
                  <a:srgbClr val="FFFDFA"/>
                </a:highlight>
                <a:latin typeface="Helvetica Neue"/>
                <a:ea typeface="Helvetica Neue"/>
                <a:cs typeface="Helvetica Neue"/>
                <a:sym typeface="Helvetica Neue"/>
              </a:rPr>
              <a:t>Jason Gross</a:t>
            </a:r>
            <a:r>
              <a:rPr i="1" lang="en" sz="1650">
                <a:solidFill>
                  <a:schemeClr val="dk2"/>
                </a:solidFill>
                <a:highlight>
                  <a:srgbClr val="FFFDFA"/>
                </a:highlight>
                <a:latin typeface="Helvetica Neue"/>
                <a:ea typeface="Helvetica Neue"/>
                <a:cs typeface="Helvetica Neue"/>
                <a:sym typeface="Helvetica Neue"/>
              </a:rPr>
              <a:t>, Rajashree Agrawal, Thomas Kwa, Euan Ong, Chun Hei Yip, </a:t>
            </a:r>
            <a:endParaRPr i="1" sz="1650">
              <a:solidFill>
                <a:schemeClr val="dk2"/>
              </a:solidFill>
              <a:highlight>
                <a:srgbClr val="FFFDFA"/>
              </a:highlight>
              <a:latin typeface="Helvetica Neue"/>
              <a:ea typeface="Helvetica Neue"/>
              <a:cs typeface="Helvetica Neue"/>
              <a:sym typeface="Helvetica Neue"/>
            </a:endParaRPr>
          </a:p>
          <a:p>
            <a:pPr indent="0" lvl="0" marL="0" rtl="0" algn="ctr">
              <a:spcBef>
                <a:spcPts val="0"/>
              </a:spcBef>
              <a:spcAft>
                <a:spcPts val="0"/>
              </a:spcAft>
              <a:buNone/>
            </a:pPr>
            <a:r>
              <a:rPr i="1" lang="en" sz="1650">
                <a:solidFill>
                  <a:schemeClr val="dk2"/>
                </a:solidFill>
                <a:highlight>
                  <a:srgbClr val="FFFDFA"/>
                </a:highlight>
                <a:latin typeface="Helvetica Neue"/>
                <a:ea typeface="Helvetica Neue"/>
                <a:cs typeface="Helvetica Neue"/>
                <a:sym typeface="Helvetica Neue"/>
              </a:rPr>
              <a:t>Alex Gibson, Soufiane Noubir, Lawrence Chan</a:t>
            </a:r>
            <a:endParaRPr i="1" sz="165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Formalizing proof length to quantify compression</a:t>
            </a:r>
            <a:endParaRPr/>
          </a:p>
        </p:txBody>
      </p:sp>
      <p:sp>
        <p:nvSpPr>
          <p:cNvPr id="61" name="Google Shape;61;p14"/>
          <p:cNvSpPr/>
          <p:nvPr/>
        </p:nvSpPr>
        <p:spPr>
          <a:xfrm>
            <a:off x="362584" y="1649225"/>
            <a:ext cx="2908548" cy="8674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solidFill>
                  <a:schemeClr val="dk2"/>
                </a:solidFill>
              </a:rPr>
              <a:t>Behavioral claim</a:t>
            </a:r>
            <a:endParaRPr/>
          </a:p>
        </p:txBody>
      </p:sp>
      <p:sp>
        <p:nvSpPr>
          <p:cNvPr id="62" name="Google Shape;62;p14"/>
          <p:cNvSpPr/>
          <p:nvPr/>
        </p:nvSpPr>
        <p:spPr>
          <a:xfrm>
            <a:off x="5408684" y="1649225"/>
            <a:ext cx="3372732" cy="8674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800">
                <a:solidFill>
                  <a:schemeClr val="dk2"/>
                </a:solidFill>
              </a:rPr>
              <a:t>True behavior of the model</a:t>
            </a:r>
            <a:endParaRPr/>
          </a:p>
        </p:txBody>
      </p:sp>
      <p:grpSp>
        <p:nvGrpSpPr>
          <p:cNvPr id="63" name="Google Shape;63;p14"/>
          <p:cNvGrpSpPr/>
          <p:nvPr/>
        </p:nvGrpSpPr>
        <p:grpSpPr>
          <a:xfrm>
            <a:off x="1263750" y="2571750"/>
            <a:ext cx="6616500" cy="1095775"/>
            <a:chOff x="1263750" y="2571750"/>
            <a:chExt cx="6616500" cy="1095775"/>
          </a:xfrm>
        </p:grpSpPr>
        <p:sp>
          <p:nvSpPr>
            <p:cNvPr id="64" name="Google Shape;64;p14"/>
            <p:cNvSpPr/>
            <p:nvPr/>
          </p:nvSpPr>
          <p:spPr>
            <a:xfrm rot="5400000">
              <a:off x="4206300" y="-370800"/>
              <a:ext cx="731400" cy="66165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3440850" y="3205825"/>
              <a:ext cx="22623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theorem statement</a:t>
              </a:r>
              <a:endParaRPr sz="1800">
                <a:solidFill>
                  <a:schemeClr val="dk2"/>
                </a:solidFill>
              </a:endParaRPr>
            </a:p>
          </p:txBody>
        </p:sp>
      </p:grpSp>
      <p:sp>
        <p:nvSpPr>
          <p:cNvPr id="66" name="Google Shape;66;p14"/>
          <p:cNvSpPr txBox="1"/>
          <p:nvPr/>
        </p:nvSpPr>
        <p:spPr>
          <a:xfrm>
            <a:off x="311700" y="4124725"/>
            <a:ext cx="84189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Proof = sound computation of worst-case error</a:t>
            </a:r>
            <a:endParaRPr sz="1800">
              <a:solidFill>
                <a:schemeClr val="dk2"/>
              </a:solidFill>
            </a:endParaRPr>
          </a:p>
          <a:p>
            <a:pPr indent="0" lvl="0" marL="0" rtl="0" algn="l">
              <a:lnSpc>
                <a:spcPct val="115000"/>
              </a:lnSpc>
              <a:spcBef>
                <a:spcPts val="1200"/>
              </a:spcBef>
              <a:spcAft>
                <a:spcPts val="1200"/>
              </a:spcAft>
              <a:buNone/>
            </a:pPr>
            <a:r>
              <a:rPr lang="en" sz="1800">
                <a:solidFill>
                  <a:schemeClr val="dk2"/>
                </a:solidFill>
              </a:rPr>
              <a:t>Length of proof = cost of running computation</a:t>
            </a:r>
            <a:endParaRPr sz="1800">
              <a:solidFill>
                <a:schemeClr val="dk2"/>
              </a:solidFill>
            </a:endParaRPr>
          </a:p>
        </p:txBody>
      </p:sp>
      <p:sp>
        <p:nvSpPr>
          <p:cNvPr id="67" name="Google Shape;67;p14"/>
          <p:cNvSpPr txBox="1"/>
          <p:nvPr/>
        </p:nvSpPr>
        <p:spPr>
          <a:xfrm>
            <a:off x="3354108" y="1442175"/>
            <a:ext cx="19716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500">
                <a:solidFill>
                  <a:schemeClr val="dk1"/>
                </a:solidFill>
              </a:rPr>
              <a:t>≈</a:t>
            </a:r>
            <a:endParaRPr sz="7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Quantifying the compute-cost of explanations</a:t>
            </a:r>
            <a:endParaRPr/>
          </a:p>
          <a:p>
            <a:pPr indent="0" lvl="0" marL="0" rtl="0" algn="l">
              <a:spcBef>
                <a:spcPts val="0"/>
              </a:spcBef>
              <a:spcAft>
                <a:spcPts val="0"/>
              </a:spcAft>
              <a:buNone/>
            </a:pPr>
            <a:r>
              <a:t/>
            </a:r>
            <a:endParaRPr/>
          </a:p>
        </p:txBody>
      </p:sp>
      <p:cxnSp>
        <p:nvCxnSpPr>
          <p:cNvPr id="73" name="Google Shape;73;p15"/>
          <p:cNvCxnSpPr/>
          <p:nvPr/>
        </p:nvCxnSpPr>
        <p:spPr>
          <a:xfrm rot="10800000">
            <a:off x="1617475" y="1459325"/>
            <a:ext cx="0" cy="2619600"/>
          </a:xfrm>
          <a:prstGeom prst="straightConnector1">
            <a:avLst/>
          </a:prstGeom>
          <a:noFill/>
          <a:ln cap="flat" cmpd="sng" w="28575">
            <a:solidFill>
              <a:schemeClr val="dk2"/>
            </a:solidFill>
            <a:prstDash val="solid"/>
            <a:round/>
            <a:headEnd len="med" w="med" type="none"/>
            <a:tailEnd len="med" w="med" type="stealth"/>
          </a:ln>
        </p:spPr>
      </p:cxnSp>
      <p:cxnSp>
        <p:nvCxnSpPr>
          <p:cNvPr id="74" name="Google Shape;74;p15"/>
          <p:cNvCxnSpPr/>
          <p:nvPr/>
        </p:nvCxnSpPr>
        <p:spPr>
          <a:xfrm>
            <a:off x="1617475" y="4078925"/>
            <a:ext cx="6384900" cy="0"/>
          </a:xfrm>
          <a:prstGeom prst="straightConnector1">
            <a:avLst/>
          </a:prstGeom>
          <a:noFill/>
          <a:ln cap="flat" cmpd="sng" w="28575">
            <a:solidFill>
              <a:schemeClr val="dk2"/>
            </a:solidFill>
            <a:prstDash val="solid"/>
            <a:round/>
            <a:headEnd len="med" w="med" type="none"/>
            <a:tailEnd len="med" w="med" type="stealth"/>
          </a:ln>
        </p:spPr>
      </p:cxnSp>
      <p:sp>
        <p:nvSpPr>
          <p:cNvPr id="75" name="Google Shape;75;p15"/>
          <p:cNvSpPr txBox="1"/>
          <p:nvPr/>
        </p:nvSpPr>
        <p:spPr>
          <a:xfrm>
            <a:off x="3582475" y="4174625"/>
            <a:ext cx="245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FLOPs to Verify Proof</a:t>
            </a:r>
            <a:endParaRPr sz="1800">
              <a:solidFill>
                <a:schemeClr val="dk2"/>
              </a:solidFill>
            </a:endParaRPr>
          </a:p>
        </p:txBody>
      </p:sp>
      <p:sp>
        <p:nvSpPr>
          <p:cNvPr id="76" name="Google Shape;76;p15"/>
          <p:cNvSpPr txBox="1"/>
          <p:nvPr/>
        </p:nvSpPr>
        <p:spPr>
          <a:xfrm>
            <a:off x="23575" y="2341400"/>
            <a:ext cx="159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Accuracy</a:t>
            </a:r>
            <a:endParaRPr sz="1800">
              <a:solidFill>
                <a:schemeClr val="dk2"/>
              </a:solidFill>
            </a:endParaRPr>
          </a:p>
          <a:p>
            <a:pPr indent="0" lvl="0" marL="0" rtl="0" algn="l">
              <a:spcBef>
                <a:spcPts val="0"/>
              </a:spcBef>
              <a:spcAft>
                <a:spcPts val="0"/>
              </a:spcAft>
              <a:buNone/>
            </a:pPr>
            <a:r>
              <a:rPr lang="en" sz="1800">
                <a:solidFill>
                  <a:schemeClr val="dk2"/>
                </a:solidFill>
              </a:rPr>
              <a:t>Lower Bound</a:t>
            </a:r>
            <a:endParaRPr sz="1800">
              <a:solidFill>
                <a:schemeClr val="dk2"/>
              </a:solidFill>
            </a:endParaRPr>
          </a:p>
        </p:txBody>
      </p:sp>
      <p:cxnSp>
        <p:nvCxnSpPr>
          <p:cNvPr id="77" name="Google Shape;77;p15"/>
          <p:cNvCxnSpPr/>
          <p:nvPr/>
        </p:nvCxnSpPr>
        <p:spPr>
          <a:xfrm>
            <a:off x="1617475" y="2097725"/>
            <a:ext cx="6384900" cy="0"/>
          </a:xfrm>
          <a:prstGeom prst="straightConnector1">
            <a:avLst/>
          </a:prstGeom>
          <a:noFill/>
          <a:ln cap="flat" cmpd="sng" w="19050">
            <a:solidFill>
              <a:schemeClr val="dk2"/>
            </a:solidFill>
            <a:prstDash val="dash"/>
            <a:round/>
            <a:headEnd len="med" w="med" type="none"/>
            <a:tailEnd len="med" w="med" type="none"/>
          </a:ln>
        </p:spPr>
      </p:cxnSp>
      <p:sp>
        <p:nvSpPr>
          <p:cNvPr id="78" name="Google Shape;78;p15"/>
          <p:cNvSpPr txBox="1"/>
          <p:nvPr/>
        </p:nvSpPr>
        <p:spPr>
          <a:xfrm>
            <a:off x="1565200" y="1719750"/>
            <a:ext cx="253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True Accuracy</a:t>
            </a:r>
            <a:endParaRPr sz="1800">
              <a:solidFill>
                <a:schemeClr val="dk2"/>
              </a:solidFill>
            </a:endParaRPr>
          </a:p>
        </p:txBody>
      </p:sp>
      <p:grpSp>
        <p:nvGrpSpPr>
          <p:cNvPr id="79" name="Google Shape;79;p15"/>
          <p:cNvGrpSpPr/>
          <p:nvPr/>
        </p:nvGrpSpPr>
        <p:grpSpPr>
          <a:xfrm>
            <a:off x="5622850" y="1291192"/>
            <a:ext cx="2379525" cy="888733"/>
            <a:chOff x="5622850" y="1291192"/>
            <a:chExt cx="2379525" cy="888733"/>
          </a:xfrm>
        </p:grpSpPr>
        <p:sp>
          <p:nvSpPr>
            <p:cNvPr id="80" name="Google Shape;80;p15"/>
            <p:cNvSpPr/>
            <p:nvPr/>
          </p:nvSpPr>
          <p:spPr>
            <a:xfrm>
              <a:off x="7837975" y="2015525"/>
              <a:ext cx="164400" cy="164400"/>
            </a:xfrm>
            <a:prstGeom prst="ellipse">
              <a:avLst/>
            </a:prstGeom>
            <a:solidFill>
              <a:srgbClr val="FFA8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txBox="1"/>
            <p:nvPr/>
          </p:nvSpPr>
          <p:spPr>
            <a:xfrm>
              <a:off x="5622850" y="1291192"/>
              <a:ext cx="225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Brute Force Proof</a:t>
              </a:r>
              <a:endParaRPr sz="1800">
                <a:solidFill>
                  <a:schemeClr val="dk2"/>
                </a:solidFill>
              </a:endParaRPr>
            </a:p>
          </p:txBody>
        </p:sp>
        <p:cxnSp>
          <p:nvCxnSpPr>
            <p:cNvPr id="82" name="Google Shape;82;p15"/>
            <p:cNvCxnSpPr/>
            <p:nvPr/>
          </p:nvCxnSpPr>
          <p:spPr>
            <a:xfrm>
              <a:off x="6529751" y="1672101"/>
              <a:ext cx="1291200" cy="328200"/>
            </a:xfrm>
            <a:prstGeom prst="straightConnector1">
              <a:avLst/>
            </a:prstGeom>
            <a:noFill/>
            <a:ln cap="flat" cmpd="sng" w="19050">
              <a:solidFill>
                <a:schemeClr val="dk2"/>
              </a:solidFill>
              <a:prstDash val="lgDash"/>
              <a:round/>
              <a:headEnd len="med" w="med" type="none"/>
              <a:tailEnd len="med" w="med" type="triangle"/>
            </a:ln>
          </p:spPr>
        </p:cxnSp>
      </p:grpSp>
      <p:grpSp>
        <p:nvGrpSpPr>
          <p:cNvPr id="83" name="Google Shape;83;p15"/>
          <p:cNvGrpSpPr/>
          <p:nvPr/>
        </p:nvGrpSpPr>
        <p:grpSpPr>
          <a:xfrm>
            <a:off x="1657292" y="2929433"/>
            <a:ext cx="1697679" cy="1104900"/>
            <a:chOff x="7816808" y="1075025"/>
            <a:chExt cx="1697679" cy="1104900"/>
          </a:xfrm>
        </p:grpSpPr>
        <p:sp>
          <p:nvSpPr>
            <p:cNvPr id="84" name="Google Shape;84;p15"/>
            <p:cNvSpPr/>
            <p:nvPr/>
          </p:nvSpPr>
          <p:spPr>
            <a:xfrm>
              <a:off x="7816808" y="2015525"/>
              <a:ext cx="164400" cy="164400"/>
            </a:xfrm>
            <a:prstGeom prst="ellipse">
              <a:avLst/>
            </a:prstGeom>
            <a:solidFill>
              <a:srgbClr val="FFA8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5"/>
            <p:cNvSpPr txBox="1"/>
            <p:nvPr/>
          </p:nvSpPr>
          <p:spPr>
            <a:xfrm>
              <a:off x="7819488" y="1075025"/>
              <a:ext cx="169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Trivial Proof</a:t>
              </a:r>
              <a:endParaRPr sz="1800">
                <a:solidFill>
                  <a:schemeClr val="dk2"/>
                </a:solidFill>
              </a:endParaRPr>
            </a:p>
          </p:txBody>
        </p:sp>
        <p:cxnSp>
          <p:nvCxnSpPr>
            <p:cNvPr id="86" name="Google Shape;86;p15"/>
            <p:cNvCxnSpPr/>
            <p:nvPr/>
          </p:nvCxnSpPr>
          <p:spPr>
            <a:xfrm flipH="1">
              <a:off x="7990425" y="1489925"/>
              <a:ext cx="381000" cy="497400"/>
            </a:xfrm>
            <a:prstGeom prst="straightConnector1">
              <a:avLst/>
            </a:prstGeom>
            <a:noFill/>
            <a:ln cap="flat" cmpd="sng" w="19050">
              <a:solidFill>
                <a:schemeClr val="dk2"/>
              </a:solidFill>
              <a:prstDash val="lgDash"/>
              <a:round/>
              <a:headEnd len="med" w="med" type="none"/>
              <a:tailEnd len="med" w="med" type="triangle"/>
            </a:ln>
          </p:spPr>
        </p:cxnSp>
      </p:grpSp>
      <p:grpSp>
        <p:nvGrpSpPr>
          <p:cNvPr id="87" name="Google Shape;87;p15"/>
          <p:cNvGrpSpPr/>
          <p:nvPr/>
        </p:nvGrpSpPr>
        <p:grpSpPr>
          <a:xfrm>
            <a:off x="1821692" y="2155733"/>
            <a:ext cx="6040500" cy="1834192"/>
            <a:chOff x="1821692" y="2155733"/>
            <a:chExt cx="6040500" cy="1834192"/>
          </a:xfrm>
        </p:grpSpPr>
        <p:cxnSp>
          <p:nvCxnSpPr>
            <p:cNvPr id="88" name="Google Shape;88;p15"/>
            <p:cNvCxnSpPr>
              <a:stCxn id="84" idx="6"/>
              <a:endCxn id="80" idx="3"/>
            </p:cNvCxnSpPr>
            <p:nvPr/>
          </p:nvCxnSpPr>
          <p:spPr>
            <a:xfrm flipH="1" rot="10800000">
              <a:off x="1821692" y="2155733"/>
              <a:ext cx="6040500" cy="1796400"/>
            </a:xfrm>
            <a:prstGeom prst="straightConnector1">
              <a:avLst/>
            </a:prstGeom>
            <a:noFill/>
            <a:ln cap="flat" cmpd="sng" w="76200">
              <a:solidFill>
                <a:srgbClr val="FFA800"/>
              </a:solidFill>
              <a:prstDash val="dash"/>
              <a:round/>
              <a:headEnd len="med" w="med" type="none"/>
              <a:tailEnd len="med" w="med" type="none"/>
            </a:ln>
          </p:spPr>
        </p:cxnSp>
        <p:grpSp>
          <p:nvGrpSpPr>
            <p:cNvPr id="89" name="Google Shape;89;p15"/>
            <p:cNvGrpSpPr/>
            <p:nvPr/>
          </p:nvGrpSpPr>
          <p:grpSpPr>
            <a:xfrm>
              <a:off x="4669200" y="3177725"/>
              <a:ext cx="3045150" cy="812200"/>
              <a:chOff x="4752025" y="3177725"/>
              <a:chExt cx="3045150" cy="812200"/>
            </a:xfrm>
          </p:grpSpPr>
          <p:sp>
            <p:nvSpPr>
              <p:cNvPr id="90" name="Google Shape;90;p15"/>
              <p:cNvSpPr txBox="1"/>
              <p:nvPr/>
            </p:nvSpPr>
            <p:spPr>
              <a:xfrm>
                <a:off x="5342275" y="3251025"/>
                <a:ext cx="245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Linear scaling of baseline cost</a:t>
                </a:r>
                <a:endParaRPr sz="1800">
                  <a:solidFill>
                    <a:schemeClr val="dk2"/>
                  </a:solidFill>
                </a:endParaRPr>
              </a:p>
            </p:txBody>
          </p:sp>
          <p:cxnSp>
            <p:nvCxnSpPr>
              <p:cNvPr id="91" name="Google Shape;91;p15"/>
              <p:cNvCxnSpPr/>
              <p:nvPr/>
            </p:nvCxnSpPr>
            <p:spPr>
              <a:xfrm rot="10800000">
                <a:off x="4752025" y="3177725"/>
                <a:ext cx="642000" cy="248400"/>
              </a:xfrm>
              <a:prstGeom prst="straightConnector1">
                <a:avLst/>
              </a:prstGeom>
              <a:noFill/>
              <a:ln cap="flat" cmpd="sng" w="19050">
                <a:solidFill>
                  <a:schemeClr val="dk2"/>
                </a:solidFill>
                <a:prstDash val="lgDash"/>
                <a:round/>
                <a:headEnd len="med" w="med" type="none"/>
                <a:tailEnd len="med" w="med" type="triangle"/>
              </a:ln>
            </p:spPr>
          </p:cxn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u</a:t>
            </a:r>
            <a:r>
              <a:rPr lang="en"/>
              <a:t>nderstanding</a:t>
            </a:r>
            <a:r>
              <a:rPr lang="en"/>
              <a:t> improve upon the linear baseline?</a:t>
            </a:r>
            <a:endParaRPr/>
          </a:p>
        </p:txBody>
      </p:sp>
      <p:cxnSp>
        <p:nvCxnSpPr>
          <p:cNvPr id="97" name="Google Shape;97;p16"/>
          <p:cNvCxnSpPr/>
          <p:nvPr/>
        </p:nvCxnSpPr>
        <p:spPr>
          <a:xfrm rot="10800000">
            <a:off x="1617475" y="1459325"/>
            <a:ext cx="0" cy="2619600"/>
          </a:xfrm>
          <a:prstGeom prst="straightConnector1">
            <a:avLst/>
          </a:prstGeom>
          <a:noFill/>
          <a:ln cap="flat" cmpd="sng" w="28575">
            <a:solidFill>
              <a:schemeClr val="dk2"/>
            </a:solidFill>
            <a:prstDash val="solid"/>
            <a:round/>
            <a:headEnd len="med" w="med" type="none"/>
            <a:tailEnd len="med" w="med" type="stealth"/>
          </a:ln>
        </p:spPr>
      </p:cxnSp>
      <p:cxnSp>
        <p:nvCxnSpPr>
          <p:cNvPr id="98" name="Google Shape;98;p16"/>
          <p:cNvCxnSpPr/>
          <p:nvPr/>
        </p:nvCxnSpPr>
        <p:spPr>
          <a:xfrm>
            <a:off x="1617475" y="4078925"/>
            <a:ext cx="6384900" cy="0"/>
          </a:xfrm>
          <a:prstGeom prst="straightConnector1">
            <a:avLst/>
          </a:prstGeom>
          <a:noFill/>
          <a:ln cap="flat" cmpd="sng" w="28575">
            <a:solidFill>
              <a:schemeClr val="dk2"/>
            </a:solidFill>
            <a:prstDash val="solid"/>
            <a:round/>
            <a:headEnd len="med" w="med" type="none"/>
            <a:tailEnd len="med" w="med" type="stealth"/>
          </a:ln>
        </p:spPr>
      </p:cxnSp>
      <p:sp>
        <p:nvSpPr>
          <p:cNvPr id="99" name="Google Shape;99;p16"/>
          <p:cNvSpPr txBox="1"/>
          <p:nvPr/>
        </p:nvSpPr>
        <p:spPr>
          <a:xfrm>
            <a:off x="3582475" y="4174625"/>
            <a:ext cx="245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FLOPs to Verify Proof</a:t>
            </a:r>
            <a:endParaRPr sz="1800">
              <a:solidFill>
                <a:schemeClr val="dk2"/>
              </a:solidFill>
            </a:endParaRPr>
          </a:p>
        </p:txBody>
      </p:sp>
      <p:sp>
        <p:nvSpPr>
          <p:cNvPr id="100" name="Google Shape;100;p16"/>
          <p:cNvSpPr txBox="1"/>
          <p:nvPr/>
        </p:nvSpPr>
        <p:spPr>
          <a:xfrm>
            <a:off x="23575" y="2341400"/>
            <a:ext cx="159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Accuracy</a:t>
            </a:r>
            <a:endParaRPr sz="1800">
              <a:solidFill>
                <a:schemeClr val="dk2"/>
              </a:solidFill>
            </a:endParaRPr>
          </a:p>
          <a:p>
            <a:pPr indent="0" lvl="0" marL="0" rtl="0" algn="l">
              <a:spcBef>
                <a:spcPts val="0"/>
              </a:spcBef>
              <a:spcAft>
                <a:spcPts val="0"/>
              </a:spcAft>
              <a:buNone/>
            </a:pPr>
            <a:r>
              <a:rPr lang="en" sz="1800">
                <a:solidFill>
                  <a:schemeClr val="dk2"/>
                </a:solidFill>
              </a:rPr>
              <a:t>Lower Bound</a:t>
            </a:r>
            <a:endParaRPr sz="1800">
              <a:solidFill>
                <a:schemeClr val="dk2"/>
              </a:solidFill>
            </a:endParaRPr>
          </a:p>
        </p:txBody>
      </p:sp>
      <p:grpSp>
        <p:nvGrpSpPr>
          <p:cNvPr id="101" name="Google Shape;101;p16"/>
          <p:cNvGrpSpPr/>
          <p:nvPr/>
        </p:nvGrpSpPr>
        <p:grpSpPr>
          <a:xfrm>
            <a:off x="2360075" y="2112800"/>
            <a:ext cx="3677301" cy="1557500"/>
            <a:chOff x="2207675" y="2036600"/>
            <a:chExt cx="3677301" cy="1557500"/>
          </a:xfrm>
        </p:grpSpPr>
        <p:cxnSp>
          <p:nvCxnSpPr>
            <p:cNvPr id="102" name="Google Shape;102;p16"/>
            <p:cNvCxnSpPr/>
            <p:nvPr/>
          </p:nvCxnSpPr>
          <p:spPr>
            <a:xfrm flipH="1" rot="10800000">
              <a:off x="2207675" y="2154700"/>
              <a:ext cx="190500" cy="1439400"/>
            </a:xfrm>
            <a:prstGeom prst="straightConnector1">
              <a:avLst/>
            </a:prstGeom>
            <a:noFill/>
            <a:ln cap="flat" cmpd="sng" w="114300">
              <a:solidFill>
                <a:schemeClr val="dk2"/>
              </a:solidFill>
              <a:prstDash val="solid"/>
              <a:round/>
              <a:headEnd len="med" w="med" type="none"/>
              <a:tailEnd len="med" w="med" type="stealth"/>
            </a:ln>
          </p:spPr>
        </p:cxnSp>
        <p:sp>
          <p:nvSpPr>
            <p:cNvPr id="103" name="Google Shape;103;p16"/>
            <p:cNvSpPr txBox="1"/>
            <p:nvPr/>
          </p:nvSpPr>
          <p:spPr>
            <a:xfrm>
              <a:off x="2628476" y="2036600"/>
              <a:ext cx="3256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Hypothesis: Understanding of </a:t>
              </a:r>
              <a:r>
                <a:rPr b="1" lang="en" sz="1800">
                  <a:solidFill>
                    <a:schemeClr val="dk2"/>
                  </a:solidFill>
                </a:rPr>
                <a:t>structure</a:t>
              </a:r>
              <a:r>
                <a:rPr lang="en" sz="1800">
                  <a:solidFill>
                    <a:schemeClr val="dk2"/>
                  </a:solidFill>
                </a:rPr>
                <a:t> can help recover</a:t>
              </a:r>
              <a:endParaRPr sz="1800">
                <a:solidFill>
                  <a:schemeClr val="dk2"/>
                </a:solidFill>
              </a:endParaRPr>
            </a:p>
            <a:p>
              <a:pPr indent="0" lvl="0" marL="0" rtl="0" algn="l">
                <a:spcBef>
                  <a:spcPts val="0"/>
                </a:spcBef>
                <a:spcAft>
                  <a:spcPts val="0"/>
                </a:spcAft>
                <a:buNone/>
              </a:pPr>
              <a:r>
                <a:rPr b="1" lang="en" sz="1800">
                  <a:solidFill>
                    <a:schemeClr val="dk2"/>
                  </a:solidFill>
                </a:rPr>
                <a:t>bound tightness</a:t>
              </a:r>
              <a:endParaRPr b="1" sz="1800">
                <a:solidFill>
                  <a:schemeClr val="dk2"/>
                </a:solidFill>
              </a:endParaRPr>
            </a:p>
          </p:txBody>
        </p:sp>
      </p:grpSp>
      <p:grpSp>
        <p:nvGrpSpPr>
          <p:cNvPr id="104" name="Google Shape;104;p16"/>
          <p:cNvGrpSpPr/>
          <p:nvPr/>
        </p:nvGrpSpPr>
        <p:grpSpPr>
          <a:xfrm>
            <a:off x="1680788" y="2104900"/>
            <a:ext cx="6322324" cy="1966850"/>
            <a:chOff x="1767476" y="2097150"/>
            <a:chExt cx="6322324" cy="1966850"/>
          </a:xfrm>
        </p:grpSpPr>
        <p:cxnSp>
          <p:nvCxnSpPr>
            <p:cNvPr id="105" name="Google Shape;105;p16"/>
            <p:cNvCxnSpPr/>
            <p:nvPr/>
          </p:nvCxnSpPr>
          <p:spPr>
            <a:xfrm rot="-5400000">
              <a:off x="1359926" y="2545250"/>
              <a:ext cx="1926300" cy="1111200"/>
            </a:xfrm>
            <a:prstGeom prst="curvedConnector3">
              <a:avLst>
                <a:gd fmla="val 91202" name="adj1"/>
              </a:avLst>
            </a:prstGeom>
            <a:noFill/>
            <a:ln cap="flat" cmpd="sng" w="38100">
              <a:solidFill>
                <a:srgbClr val="FFA800"/>
              </a:solidFill>
              <a:prstDash val="solid"/>
              <a:round/>
              <a:headEnd len="med" w="med" type="none"/>
              <a:tailEnd len="med" w="med" type="none"/>
            </a:ln>
          </p:spPr>
        </p:cxnSp>
        <p:cxnSp>
          <p:nvCxnSpPr>
            <p:cNvPr id="106" name="Google Shape;106;p16"/>
            <p:cNvCxnSpPr/>
            <p:nvPr/>
          </p:nvCxnSpPr>
          <p:spPr>
            <a:xfrm flipH="1" rot="10800000">
              <a:off x="2802875" y="2133990"/>
              <a:ext cx="5134500" cy="33300"/>
            </a:xfrm>
            <a:prstGeom prst="straightConnector1">
              <a:avLst/>
            </a:prstGeom>
            <a:noFill/>
            <a:ln cap="flat" cmpd="sng" w="38100">
              <a:solidFill>
                <a:srgbClr val="FFA800"/>
              </a:solidFill>
              <a:prstDash val="solid"/>
              <a:round/>
              <a:headEnd len="med" w="med" type="none"/>
              <a:tailEnd len="med" w="med" type="none"/>
            </a:ln>
          </p:spPr>
        </p:cxnSp>
        <p:cxnSp>
          <p:nvCxnSpPr>
            <p:cNvPr id="107" name="Google Shape;107;p16"/>
            <p:cNvCxnSpPr/>
            <p:nvPr/>
          </p:nvCxnSpPr>
          <p:spPr>
            <a:xfrm flipH="1" rot="10800000">
              <a:off x="2211300" y="2097150"/>
              <a:ext cx="5878500" cy="35700"/>
            </a:xfrm>
            <a:prstGeom prst="straightConnector1">
              <a:avLst/>
            </a:prstGeom>
            <a:noFill/>
            <a:ln cap="flat" cmpd="sng" w="38100">
              <a:solidFill>
                <a:schemeClr val="lt1"/>
              </a:solidFill>
              <a:prstDash val="solid"/>
              <a:round/>
              <a:headEnd len="med" w="med" type="none"/>
              <a:tailEnd len="med" w="med" type="none"/>
            </a:ln>
          </p:spPr>
        </p:cxnSp>
      </p:grpSp>
      <p:sp>
        <p:nvSpPr>
          <p:cNvPr id="108" name="Google Shape;108;p16"/>
          <p:cNvSpPr txBox="1"/>
          <p:nvPr/>
        </p:nvSpPr>
        <p:spPr>
          <a:xfrm>
            <a:off x="1565200" y="1719750"/>
            <a:ext cx="253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True Accuracy</a:t>
            </a:r>
            <a:endParaRPr sz="1800">
              <a:solidFill>
                <a:schemeClr val="dk2"/>
              </a:solidFill>
            </a:endParaRPr>
          </a:p>
        </p:txBody>
      </p:sp>
      <p:cxnSp>
        <p:nvCxnSpPr>
          <p:cNvPr id="109" name="Google Shape;109;p16"/>
          <p:cNvCxnSpPr/>
          <p:nvPr/>
        </p:nvCxnSpPr>
        <p:spPr>
          <a:xfrm>
            <a:off x="1617475" y="2097725"/>
            <a:ext cx="6384900" cy="0"/>
          </a:xfrm>
          <a:prstGeom prst="straightConnector1">
            <a:avLst/>
          </a:prstGeom>
          <a:noFill/>
          <a:ln cap="flat" cmpd="sng" w="19050">
            <a:solidFill>
              <a:schemeClr val="dk2"/>
            </a:solidFill>
            <a:prstDash val="dash"/>
            <a:round/>
            <a:headEnd len="med" w="med" type="none"/>
            <a:tailEnd len="med" w="med" type="none"/>
          </a:ln>
        </p:spPr>
      </p:cxnSp>
      <p:cxnSp>
        <p:nvCxnSpPr>
          <p:cNvPr id="110" name="Google Shape;110;p16"/>
          <p:cNvCxnSpPr/>
          <p:nvPr/>
        </p:nvCxnSpPr>
        <p:spPr>
          <a:xfrm flipH="1" rot="10800000">
            <a:off x="1821692" y="2155733"/>
            <a:ext cx="6040500" cy="1796400"/>
          </a:xfrm>
          <a:prstGeom prst="straightConnector1">
            <a:avLst/>
          </a:prstGeom>
          <a:noFill/>
          <a:ln cap="flat" cmpd="sng" w="76200">
            <a:solidFill>
              <a:srgbClr val="FFA800"/>
            </a:solidFill>
            <a:prstDash val="dash"/>
            <a:round/>
            <a:headEnd len="med" w="med" type="none"/>
            <a:tailEnd len="med" w="med" type="none"/>
          </a:ln>
        </p:spPr>
      </p:cxnSp>
      <p:sp>
        <p:nvSpPr>
          <p:cNvPr id="111" name="Google Shape;111;p16"/>
          <p:cNvSpPr/>
          <p:nvPr/>
        </p:nvSpPr>
        <p:spPr>
          <a:xfrm>
            <a:off x="1657292" y="3869933"/>
            <a:ext cx="164400" cy="164400"/>
          </a:xfrm>
          <a:prstGeom prst="ellipse">
            <a:avLst/>
          </a:prstGeom>
          <a:solidFill>
            <a:srgbClr val="FFA8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6"/>
          <p:cNvSpPr/>
          <p:nvPr/>
        </p:nvSpPr>
        <p:spPr>
          <a:xfrm>
            <a:off x="7837975" y="2015525"/>
            <a:ext cx="164400" cy="164400"/>
          </a:xfrm>
          <a:prstGeom prst="ellipse">
            <a:avLst/>
          </a:prstGeom>
          <a:solidFill>
            <a:srgbClr val="FFA8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Proofs with varying mechanistic understanding</a:t>
            </a:r>
            <a:endParaRPr/>
          </a:p>
          <a:p>
            <a:pPr indent="0" lvl="0" marL="0" rtl="0" algn="l">
              <a:spcBef>
                <a:spcPts val="0"/>
              </a:spcBef>
              <a:spcAft>
                <a:spcPts val="0"/>
              </a:spcAft>
              <a:buNone/>
            </a:pPr>
            <a:r>
              <a:t/>
            </a:r>
            <a:endParaRPr/>
          </a:p>
        </p:txBody>
      </p:sp>
      <p:pic>
        <p:nvPicPr>
          <p:cNvPr id="118" name="Google Shape;118;p17"/>
          <p:cNvPicPr preferRelativeResize="0"/>
          <p:nvPr/>
        </p:nvPicPr>
        <p:blipFill rotWithShape="1">
          <a:blip r:embed="rId3">
            <a:alphaModFix/>
          </a:blip>
          <a:srcRect b="1210" l="0" r="0" t="1200"/>
          <a:stretch/>
        </p:blipFill>
        <p:spPr>
          <a:xfrm>
            <a:off x="0" y="1236458"/>
            <a:ext cx="9143997" cy="37560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168850" y="2104125"/>
            <a:ext cx="8806292" cy="2425151"/>
          </a:xfrm>
          <a:prstGeom prst="rect">
            <a:avLst/>
          </a:prstGeom>
          <a:noFill/>
          <a:ln>
            <a:noFill/>
          </a:ln>
        </p:spPr>
      </p:pic>
      <p:pic>
        <p:nvPicPr>
          <p:cNvPr id="124" name="Google Shape;124;p18" title="Points scored"/>
          <p:cNvPicPr preferRelativeResize="0"/>
          <p:nvPr/>
        </p:nvPicPr>
        <p:blipFill>
          <a:blip r:embed="rId4">
            <a:alphaModFix/>
          </a:blip>
          <a:stretch>
            <a:fillRect/>
          </a:stretch>
        </p:blipFill>
        <p:spPr>
          <a:xfrm>
            <a:off x="922450" y="2104125"/>
            <a:ext cx="3308076" cy="2051026"/>
          </a:xfrm>
          <a:prstGeom prst="rect">
            <a:avLst/>
          </a:prstGeom>
          <a:noFill/>
          <a:ln>
            <a:noFill/>
          </a:ln>
        </p:spPr>
      </p:pic>
      <p:sp>
        <p:nvSpPr>
          <p:cNvPr id="125" name="Google Shape;125;p18"/>
          <p:cNvSpPr/>
          <p:nvPr/>
        </p:nvSpPr>
        <p:spPr>
          <a:xfrm>
            <a:off x="869554" y="2212639"/>
            <a:ext cx="3501100" cy="1784975"/>
          </a:xfrm>
          <a:custGeom>
            <a:rect b="b" l="l" r="r" t="t"/>
            <a:pathLst>
              <a:path extrusionOk="0" h="71399" w="140044">
                <a:moveTo>
                  <a:pt x="278" y="71399"/>
                </a:moveTo>
                <a:cubicBezTo>
                  <a:pt x="2816" y="60701"/>
                  <a:pt x="-7791" y="18972"/>
                  <a:pt x="15503" y="7208"/>
                </a:cubicBezTo>
                <a:cubicBezTo>
                  <a:pt x="38797" y="-4556"/>
                  <a:pt x="119287" y="1881"/>
                  <a:pt x="140044" y="815"/>
                </a:cubicBezTo>
              </a:path>
            </a:pathLst>
          </a:custGeom>
          <a:noFill/>
          <a:ln cap="flat" cmpd="sng" w="9525">
            <a:solidFill>
              <a:srgbClr val="CC0000"/>
            </a:solidFill>
            <a:prstDash val="dot"/>
            <a:round/>
            <a:headEnd len="med" w="med" type="none"/>
            <a:tailEnd len="med" w="med" type="none"/>
          </a:ln>
        </p:spPr>
      </p:sp>
      <p:cxnSp>
        <p:nvCxnSpPr>
          <p:cNvPr id="126" name="Google Shape;126;p18"/>
          <p:cNvCxnSpPr/>
          <p:nvPr/>
        </p:nvCxnSpPr>
        <p:spPr>
          <a:xfrm rot="10800000">
            <a:off x="3863875" y="3569275"/>
            <a:ext cx="292500" cy="190500"/>
          </a:xfrm>
          <a:prstGeom prst="straightConnector1">
            <a:avLst/>
          </a:prstGeom>
          <a:noFill/>
          <a:ln cap="flat" cmpd="sng" w="9525">
            <a:solidFill>
              <a:schemeClr val="dk2"/>
            </a:solidFill>
            <a:prstDash val="lgDash"/>
            <a:round/>
            <a:headEnd len="med" w="med" type="none"/>
            <a:tailEnd len="med" w="med" type="triangle"/>
          </a:ln>
        </p:spPr>
      </p:cxnSp>
      <p:sp>
        <p:nvSpPr>
          <p:cNvPr id="127" name="Google Shape;127;p18"/>
          <p:cNvSpPr txBox="1"/>
          <p:nvPr/>
        </p:nvSpPr>
        <p:spPr>
          <a:xfrm>
            <a:off x="4100625" y="364362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Baseline approach in log scale</a:t>
            </a:r>
            <a:endParaRPr sz="1300">
              <a:solidFill>
                <a:schemeClr val="dk2"/>
              </a:solidFill>
            </a:endParaRPr>
          </a:p>
        </p:txBody>
      </p:sp>
      <p:cxnSp>
        <p:nvCxnSpPr>
          <p:cNvPr id="128" name="Google Shape;128;p18"/>
          <p:cNvCxnSpPr/>
          <p:nvPr/>
        </p:nvCxnSpPr>
        <p:spPr>
          <a:xfrm>
            <a:off x="1168975" y="2071250"/>
            <a:ext cx="344700" cy="185400"/>
          </a:xfrm>
          <a:prstGeom prst="straightConnector1">
            <a:avLst/>
          </a:prstGeom>
          <a:noFill/>
          <a:ln cap="flat" cmpd="sng" w="9525">
            <a:solidFill>
              <a:schemeClr val="dk2"/>
            </a:solidFill>
            <a:prstDash val="lgDash"/>
            <a:round/>
            <a:headEnd len="med" w="med" type="none"/>
            <a:tailEnd len="med" w="med" type="triangle"/>
          </a:ln>
        </p:spPr>
      </p:cxnSp>
      <p:sp>
        <p:nvSpPr>
          <p:cNvPr id="129" name="Google Shape;129;p18"/>
          <p:cNvSpPr txBox="1"/>
          <p:nvPr/>
        </p:nvSpPr>
        <p:spPr>
          <a:xfrm>
            <a:off x="123475" y="1322525"/>
            <a:ext cx="2212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Pareto frontier from incorporating mechanistic understanding</a:t>
            </a:r>
            <a:endParaRPr sz="1300">
              <a:solidFill>
                <a:schemeClr val="dk2"/>
              </a:solidFill>
            </a:endParaRPr>
          </a:p>
        </p:txBody>
      </p:sp>
      <p:sp>
        <p:nvSpPr>
          <p:cNvPr id="130" name="Google Shape;13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found an empirical “pareto frontier”</a:t>
            </a:r>
            <a:endParaRPr/>
          </a:p>
        </p:txBody>
      </p:sp>
      <p:sp>
        <p:nvSpPr>
          <p:cNvPr id="131" name="Google Shape;131;p18"/>
          <p:cNvSpPr txBox="1"/>
          <p:nvPr/>
        </p:nvSpPr>
        <p:spPr>
          <a:xfrm>
            <a:off x="4230525" y="4529275"/>
            <a:ext cx="473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Puzzle: Why does more structure not always mean better bound?</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Compounding errors from l</a:t>
            </a:r>
            <a:r>
              <a:rPr lang="en"/>
              <a:t>ack of structure</a:t>
            </a:r>
            <a:endParaRPr/>
          </a:p>
        </p:txBody>
      </p:sp>
      <p:sp>
        <p:nvSpPr>
          <p:cNvPr id="137" name="Google Shape;13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a:p>
        </p:txBody>
      </p:sp>
      <p:grpSp>
        <p:nvGrpSpPr>
          <p:cNvPr id="138" name="Google Shape;138;p19"/>
          <p:cNvGrpSpPr/>
          <p:nvPr/>
        </p:nvGrpSpPr>
        <p:grpSpPr>
          <a:xfrm>
            <a:off x="901950" y="1176825"/>
            <a:ext cx="7340100" cy="1828800"/>
            <a:chOff x="976813" y="1634025"/>
            <a:chExt cx="7340100" cy="1828800"/>
          </a:xfrm>
        </p:grpSpPr>
        <p:pic>
          <p:nvPicPr>
            <p:cNvPr id="139" name="Google Shape;139;p19"/>
            <p:cNvPicPr preferRelativeResize="0"/>
            <p:nvPr/>
          </p:nvPicPr>
          <p:blipFill>
            <a:blip r:embed="rId3">
              <a:alphaModFix/>
            </a:blip>
            <a:stretch>
              <a:fillRect/>
            </a:stretch>
          </p:blipFill>
          <p:spPr>
            <a:xfrm>
              <a:off x="976813" y="1634025"/>
              <a:ext cx="914400" cy="1828800"/>
            </a:xfrm>
            <a:prstGeom prst="rect">
              <a:avLst/>
            </a:prstGeom>
            <a:noFill/>
            <a:ln>
              <a:noFill/>
            </a:ln>
          </p:spPr>
        </p:pic>
        <p:sp>
          <p:nvSpPr>
            <p:cNvPr id="140" name="Google Shape;140;p19"/>
            <p:cNvSpPr txBox="1"/>
            <p:nvPr/>
          </p:nvSpPr>
          <p:spPr>
            <a:xfrm>
              <a:off x="1858175" y="2390475"/>
              <a:ext cx="3009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t>
              </a:r>
              <a:endParaRPr sz="1800">
                <a:solidFill>
                  <a:schemeClr val="dk2"/>
                </a:solidFill>
              </a:endParaRPr>
            </a:p>
          </p:txBody>
        </p:sp>
        <p:pic>
          <p:nvPicPr>
            <p:cNvPr id="141" name="Google Shape;141;p19"/>
            <p:cNvPicPr preferRelativeResize="0"/>
            <p:nvPr/>
          </p:nvPicPr>
          <p:blipFill>
            <a:blip r:embed="rId4">
              <a:alphaModFix/>
            </a:blip>
            <a:stretch>
              <a:fillRect/>
            </a:stretch>
          </p:blipFill>
          <p:spPr>
            <a:xfrm>
              <a:off x="2126037" y="2091225"/>
              <a:ext cx="914400" cy="914400"/>
            </a:xfrm>
            <a:prstGeom prst="rect">
              <a:avLst/>
            </a:prstGeom>
            <a:noFill/>
            <a:ln>
              <a:noFill/>
            </a:ln>
          </p:spPr>
        </p:pic>
        <p:pic>
          <p:nvPicPr>
            <p:cNvPr id="142" name="Google Shape;142;p19"/>
            <p:cNvPicPr preferRelativeResize="0"/>
            <p:nvPr/>
          </p:nvPicPr>
          <p:blipFill>
            <a:blip r:embed="rId5">
              <a:alphaModFix/>
            </a:blip>
            <a:stretch>
              <a:fillRect/>
            </a:stretch>
          </p:blipFill>
          <p:spPr>
            <a:xfrm>
              <a:off x="3275262" y="2091225"/>
              <a:ext cx="914400" cy="914400"/>
            </a:xfrm>
            <a:prstGeom prst="rect">
              <a:avLst/>
            </a:prstGeom>
            <a:noFill/>
            <a:ln>
              <a:noFill/>
            </a:ln>
          </p:spPr>
        </p:pic>
        <p:sp>
          <p:nvSpPr>
            <p:cNvPr id="143" name="Google Shape;143;p19"/>
            <p:cNvSpPr txBox="1"/>
            <p:nvPr/>
          </p:nvSpPr>
          <p:spPr>
            <a:xfrm>
              <a:off x="3007400" y="2390475"/>
              <a:ext cx="3009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t>
              </a:r>
              <a:endParaRPr sz="1800">
                <a:solidFill>
                  <a:schemeClr val="dk2"/>
                </a:solidFill>
              </a:endParaRPr>
            </a:p>
          </p:txBody>
        </p:sp>
        <p:pic>
          <p:nvPicPr>
            <p:cNvPr id="144" name="Google Shape;144;p19"/>
            <p:cNvPicPr preferRelativeResize="0"/>
            <p:nvPr/>
          </p:nvPicPr>
          <p:blipFill rotWithShape="1">
            <a:blip r:embed="rId6">
              <a:alphaModFix/>
            </a:blip>
            <a:srcRect b="0" l="0" r="0" t="0"/>
            <a:stretch/>
          </p:blipFill>
          <p:spPr>
            <a:xfrm>
              <a:off x="4424487" y="2091225"/>
              <a:ext cx="1828800" cy="914400"/>
            </a:xfrm>
            <a:prstGeom prst="rect">
              <a:avLst/>
            </a:prstGeom>
            <a:noFill/>
            <a:ln>
              <a:noFill/>
            </a:ln>
          </p:spPr>
        </p:pic>
        <p:sp>
          <p:nvSpPr>
            <p:cNvPr id="145" name="Google Shape;145;p19"/>
            <p:cNvSpPr txBox="1"/>
            <p:nvPr/>
          </p:nvSpPr>
          <p:spPr>
            <a:xfrm>
              <a:off x="4156625" y="2390475"/>
              <a:ext cx="3009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t>
              </a:r>
              <a:endParaRPr sz="1800">
                <a:solidFill>
                  <a:schemeClr val="dk2"/>
                </a:solidFill>
              </a:endParaRPr>
            </a:p>
          </p:txBody>
        </p:sp>
        <p:sp>
          <p:nvSpPr>
            <p:cNvPr id="146" name="Google Shape;146;p19"/>
            <p:cNvSpPr txBox="1"/>
            <p:nvPr/>
          </p:nvSpPr>
          <p:spPr>
            <a:xfrm>
              <a:off x="6220250" y="2390475"/>
              <a:ext cx="300900" cy="31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2"/>
                  </a:solidFill>
                </a:rPr>
                <a:t>=</a:t>
              </a:r>
              <a:endParaRPr sz="1800">
                <a:solidFill>
                  <a:schemeClr val="dk2"/>
                </a:solidFill>
              </a:endParaRPr>
            </a:p>
          </p:txBody>
        </p:sp>
        <p:pic>
          <p:nvPicPr>
            <p:cNvPr id="147" name="Google Shape;147;p19"/>
            <p:cNvPicPr preferRelativeResize="0"/>
            <p:nvPr/>
          </p:nvPicPr>
          <p:blipFill>
            <a:blip r:embed="rId7">
              <a:alphaModFix/>
            </a:blip>
            <a:stretch>
              <a:fillRect/>
            </a:stretch>
          </p:blipFill>
          <p:spPr>
            <a:xfrm>
              <a:off x="6488113" y="1634025"/>
              <a:ext cx="1828800" cy="1828800"/>
            </a:xfrm>
            <a:prstGeom prst="rect">
              <a:avLst/>
            </a:prstGeom>
            <a:noFill/>
            <a:ln>
              <a:noFill/>
            </a:ln>
          </p:spPr>
        </p:pic>
      </p:grpSp>
      <p:graphicFrame>
        <p:nvGraphicFramePr>
          <p:cNvPr id="148" name="Google Shape;148;p19"/>
          <p:cNvGraphicFramePr/>
          <p:nvPr/>
        </p:nvGraphicFramePr>
        <p:xfrm>
          <a:off x="1714500" y="3164725"/>
          <a:ext cx="3000000" cy="3000000"/>
        </p:xfrm>
        <a:graphic>
          <a:graphicData uri="http://schemas.openxmlformats.org/drawingml/2006/table">
            <a:tbl>
              <a:tblPr>
                <a:noFill/>
                <a:tableStyleId>{7F59D7C7-58E7-43B8-B76B-C610F9D13CC1}</a:tableStyleId>
              </a:tblPr>
              <a:tblGrid>
                <a:gridCol w="2707100"/>
                <a:gridCol w="1039050"/>
                <a:gridCol w="1968850"/>
              </a:tblGrid>
              <a:tr h="395750">
                <a:tc>
                  <a:txBody>
                    <a:bodyPr/>
                    <a:lstStyle/>
                    <a:p>
                      <a:pPr indent="0" lvl="0" marL="0" rtl="0" algn="r">
                        <a:spcBef>
                          <a:spcPts val="0"/>
                        </a:spcBef>
                        <a:spcAft>
                          <a:spcPts val="0"/>
                        </a:spcAft>
                        <a:buNone/>
                      </a:pPr>
                      <a:r>
                        <a:rPr b="1" lang="en"/>
                        <a:t>Approximation Strategy</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rPr>
                        <a:t>Result</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a:t>Complexity</a:t>
                      </a:r>
                      <a:endParaRPr b="1"/>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750">
                <a:tc>
                  <a:txBody>
                    <a:bodyPr/>
                    <a:lstStyle/>
                    <a:p>
                      <a:pPr indent="0" lvl="0" marL="0" rtl="0" algn="r">
                        <a:spcBef>
                          <a:spcPts val="0"/>
                        </a:spcBef>
                        <a:spcAft>
                          <a:spcPts val="0"/>
                        </a:spcAft>
                        <a:buClr>
                          <a:schemeClr val="dk1"/>
                        </a:buClr>
                        <a:buSzPts val="1100"/>
                        <a:buFont typeface="Arial"/>
                        <a:buNone/>
                      </a:pPr>
                      <a:r>
                        <a:rPr lang="en">
                          <a:solidFill>
                            <a:schemeClr val="dk1"/>
                          </a:solidFill>
                        </a:rPr>
                        <a:t>(exact) max row diff</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 1.8</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750">
                <a:tc>
                  <a:txBody>
                    <a:bodyPr/>
                    <a:lstStyle/>
                    <a:p>
                      <a:pPr indent="0" lvl="0" marL="0" rtl="0" algn="r">
                        <a:spcBef>
                          <a:spcPts val="0"/>
                        </a:spcBef>
                        <a:spcAft>
                          <a:spcPts val="0"/>
                        </a:spcAft>
                        <a:buNone/>
                      </a:pPr>
                      <a:r>
                        <a:rPr lang="en"/>
                        <a:t>2 · (max abs value)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 2.0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750">
                <a:tc>
                  <a:txBody>
                    <a:bodyPr/>
                    <a:lstStyle/>
                    <a:p>
                      <a:pPr indent="0" lvl="0" marL="0" rtl="0" algn="r">
                        <a:spcBef>
                          <a:spcPts val="0"/>
                        </a:spcBef>
                        <a:spcAft>
                          <a:spcPts val="0"/>
                        </a:spcAft>
                        <a:buClr>
                          <a:schemeClr val="dk1"/>
                        </a:buClr>
                        <a:buSzPts val="1100"/>
                        <a:buFont typeface="Arial"/>
                        <a:buNone/>
                      </a:pPr>
                      <a:r>
                        <a:rPr lang="en">
                          <a:solidFill>
                            <a:schemeClr val="dk1"/>
                          </a:solidFill>
                        </a:rPr>
                        <a:t>max row diff on subproduct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 5.7</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5750">
                <a:tc>
                  <a:txBody>
                    <a:bodyPr/>
                    <a:lstStyle/>
                    <a:p>
                      <a:pPr indent="0" lvl="0" marL="0" rtl="0" algn="r">
                        <a:spcBef>
                          <a:spcPts val="0"/>
                        </a:spcBef>
                        <a:spcAft>
                          <a:spcPts val="0"/>
                        </a:spcAft>
                        <a:buClr>
                          <a:schemeClr val="dk1"/>
                        </a:buClr>
                        <a:buSzPts val="1100"/>
                        <a:buFont typeface="Arial"/>
                        <a:buNone/>
                      </a:pPr>
                      <a:r>
                        <a:rPr lang="en">
                          <a:solidFill>
                            <a:schemeClr val="dk1"/>
                          </a:solidFill>
                        </a:rPr>
                        <a:t>recursive max row diff</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 97</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49" name="Google Shape;149;p19" title="[0,0,0,&quot;https://www.codecogs.com/eqnedit.php?latex=(%5Cmathcal%7BO%7D(%7Bd_%7B%5Ctext%7Bvocab%7D%7D%7D%5E2d_%7B%5Ctext%7Bmodel%7D%7D))#0&quot;]"/>
          <p:cNvPicPr preferRelativeResize="0"/>
          <p:nvPr/>
        </p:nvPicPr>
        <p:blipFill>
          <a:blip r:embed="rId8">
            <a:alphaModFix/>
          </a:blip>
          <a:stretch>
            <a:fillRect/>
          </a:stretch>
        </p:blipFill>
        <p:spPr>
          <a:xfrm>
            <a:off x="5397363" y="3658186"/>
            <a:ext cx="1453895" cy="222931"/>
          </a:xfrm>
          <a:prstGeom prst="rect">
            <a:avLst/>
          </a:prstGeom>
          <a:noFill/>
          <a:ln>
            <a:noFill/>
          </a:ln>
        </p:spPr>
      </p:pic>
      <p:pic>
        <p:nvPicPr>
          <p:cNvPr id="150" name="Google Shape;150;p19" title="[0,0,0,&quot;https://www.codecogs.com/eqnedit.php?latex=(%5Cmathcal%7BO%7D(%7Bd_%7B%5Ctext%7Bvocab%7D%7D%7D%7Bd_%7B%5Ctext%7Bmodel%7D%7D%7D%5E2))#0&quot;]"/>
          <p:cNvPicPr preferRelativeResize="0"/>
          <p:nvPr/>
        </p:nvPicPr>
        <p:blipFill>
          <a:blip r:embed="rId9">
            <a:alphaModFix/>
          </a:blip>
          <a:stretch>
            <a:fillRect/>
          </a:stretch>
        </p:blipFill>
        <p:spPr>
          <a:xfrm>
            <a:off x="5397363" y="4434883"/>
            <a:ext cx="1453895" cy="222931"/>
          </a:xfrm>
          <a:prstGeom prst="rect">
            <a:avLst/>
          </a:prstGeom>
          <a:noFill/>
          <a:ln>
            <a:noFill/>
          </a:ln>
        </p:spPr>
      </p:pic>
      <p:pic>
        <p:nvPicPr>
          <p:cNvPr id="151" name="Google Shape;151;p19" title="[0,0,0,&quot;https://www.codecogs.com/eqnedit.php?latex=(%5Cmathcal%7BO%7D(%7Bd_%7B%5Ctext%7Bvocab%7D%7D%7D%5E2d_%7B%5Ctext%7Bmodel%7D%7D))#0&quot;]"/>
          <p:cNvPicPr preferRelativeResize="0"/>
          <p:nvPr/>
        </p:nvPicPr>
        <p:blipFill>
          <a:blip r:embed="rId8">
            <a:alphaModFix/>
          </a:blip>
          <a:stretch>
            <a:fillRect/>
          </a:stretch>
        </p:blipFill>
        <p:spPr>
          <a:xfrm>
            <a:off x="5397363" y="4039014"/>
            <a:ext cx="1453895" cy="222931"/>
          </a:xfrm>
          <a:prstGeom prst="rect">
            <a:avLst/>
          </a:prstGeom>
          <a:noFill/>
          <a:ln>
            <a:noFill/>
          </a:ln>
        </p:spPr>
      </p:pic>
      <p:pic>
        <p:nvPicPr>
          <p:cNvPr id="152" name="Google Shape;152;p19" title="[0,0,0,&quot;https://www.codecogs.com/eqnedit.php?latex=(%5Cmathcal%7BO%7D(%7Bd_%7B%5Ctext%7Bvocab%7D%7D%7D%7Bd_%7B%5Ctext%7Bmodel%7D%7D%7D))#0&quot;]"/>
          <p:cNvPicPr preferRelativeResize="0"/>
          <p:nvPr/>
        </p:nvPicPr>
        <p:blipFill>
          <a:blip r:embed="rId10">
            <a:alphaModFix/>
          </a:blip>
          <a:stretch>
            <a:fillRect/>
          </a:stretch>
        </p:blipFill>
        <p:spPr>
          <a:xfrm>
            <a:off x="5398623" y="4836705"/>
            <a:ext cx="1451374" cy="21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311700" y="445025"/>
            <a:ext cx="883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Wanted: Compression of highly expressive systems</a:t>
            </a:r>
            <a:endParaRPr/>
          </a:p>
        </p:txBody>
      </p:sp>
      <p:grpSp>
        <p:nvGrpSpPr>
          <p:cNvPr id="158" name="Google Shape;158;p20"/>
          <p:cNvGrpSpPr/>
          <p:nvPr/>
        </p:nvGrpSpPr>
        <p:grpSpPr>
          <a:xfrm>
            <a:off x="484909" y="1047867"/>
            <a:ext cx="8174182" cy="3983923"/>
            <a:chOff x="311700" y="1729787"/>
            <a:chExt cx="6514850" cy="3175200"/>
          </a:xfrm>
        </p:grpSpPr>
        <p:grpSp>
          <p:nvGrpSpPr>
            <p:cNvPr id="159" name="Google Shape;159;p20"/>
            <p:cNvGrpSpPr/>
            <p:nvPr/>
          </p:nvGrpSpPr>
          <p:grpSpPr>
            <a:xfrm>
              <a:off x="2787200" y="1729787"/>
              <a:ext cx="4039350" cy="3175200"/>
              <a:chOff x="2787200" y="1729787"/>
              <a:chExt cx="4039350" cy="3175200"/>
            </a:xfrm>
          </p:grpSpPr>
          <p:grpSp>
            <p:nvGrpSpPr>
              <p:cNvPr id="160" name="Google Shape;160;p20"/>
              <p:cNvGrpSpPr/>
              <p:nvPr/>
            </p:nvGrpSpPr>
            <p:grpSpPr>
              <a:xfrm rot="-5400000">
                <a:off x="3125231" y="1729787"/>
                <a:ext cx="3175200" cy="3175200"/>
                <a:chOff x="2820225" y="891450"/>
                <a:chExt cx="3175200" cy="3175200"/>
              </a:xfrm>
            </p:grpSpPr>
            <p:sp>
              <p:nvSpPr>
                <p:cNvPr id="161" name="Google Shape;161;p20"/>
                <p:cNvSpPr/>
                <p:nvPr/>
              </p:nvSpPr>
              <p:spPr>
                <a:xfrm rot="10800000">
                  <a:off x="2820225" y="891450"/>
                  <a:ext cx="3175200" cy="3175200"/>
                </a:xfrm>
                <a:prstGeom prst="blockArc">
                  <a:avLst>
                    <a:gd fmla="val 5399801" name="adj1"/>
                    <a:gd fmla="val 3012680" name="adj2"/>
                    <a:gd fmla="val 6939" name="adj3"/>
                  </a:avLst>
                </a:prstGeom>
                <a:solidFill>
                  <a:srgbClr val="A1C2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sp>
              <p:nvSpPr>
                <p:cNvPr id="162" name="Google Shape;162;p20"/>
                <p:cNvSpPr/>
                <p:nvPr/>
              </p:nvSpPr>
              <p:spPr>
                <a:xfrm rot="10800000">
                  <a:off x="3175023" y="1179900"/>
                  <a:ext cx="450600" cy="450600"/>
                </a:xfrm>
                <a:prstGeom prst="rtTriangle">
                  <a:avLst/>
                </a:prstGeom>
                <a:solidFill>
                  <a:srgbClr val="A1C2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p>
              </p:txBody>
            </p:sp>
          </p:grpSp>
          <p:grpSp>
            <p:nvGrpSpPr>
              <p:cNvPr id="163" name="Google Shape;163;p20"/>
              <p:cNvGrpSpPr/>
              <p:nvPr/>
            </p:nvGrpSpPr>
            <p:grpSpPr>
              <a:xfrm>
                <a:off x="5494250" y="2954525"/>
                <a:ext cx="1332300" cy="914700"/>
                <a:chOff x="3798075" y="709250"/>
                <a:chExt cx="1332300" cy="914700"/>
              </a:xfrm>
            </p:grpSpPr>
            <p:sp>
              <p:nvSpPr>
                <p:cNvPr id="164" name="Google Shape;164;p20"/>
                <p:cNvSpPr/>
                <p:nvPr/>
              </p:nvSpPr>
              <p:spPr>
                <a:xfrm>
                  <a:off x="3798075" y="994250"/>
                  <a:ext cx="1332300" cy="629700"/>
                </a:xfrm>
                <a:prstGeom prst="rect">
                  <a:avLst/>
                </a:prstGeom>
                <a:solidFill>
                  <a:srgbClr val="0C57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Fine-tune to remove interp errors</a:t>
                  </a:r>
                  <a:endParaRPr b="1" sz="1500">
                    <a:solidFill>
                      <a:srgbClr val="FFFFFF"/>
                    </a:solidFill>
                  </a:endParaRPr>
                </a:p>
              </p:txBody>
            </p:sp>
            <p:sp>
              <p:nvSpPr>
                <p:cNvPr id="165" name="Google Shape;165;p20"/>
                <p:cNvSpPr/>
                <p:nvPr/>
              </p:nvSpPr>
              <p:spPr>
                <a:xfrm>
                  <a:off x="3798075" y="709250"/>
                  <a:ext cx="1332300" cy="285000"/>
                </a:xfrm>
                <a:prstGeom prst="round1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FFFFFF"/>
                    </a:solidFill>
                  </a:endParaRPr>
                </a:p>
              </p:txBody>
            </p:sp>
          </p:grpSp>
          <p:grpSp>
            <p:nvGrpSpPr>
              <p:cNvPr id="166" name="Google Shape;166;p20"/>
              <p:cNvGrpSpPr/>
              <p:nvPr/>
            </p:nvGrpSpPr>
            <p:grpSpPr>
              <a:xfrm>
                <a:off x="2787200" y="2954525"/>
                <a:ext cx="1332300" cy="914700"/>
                <a:chOff x="2465775" y="2422675"/>
                <a:chExt cx="1332300" cy="914700"/>
              </a:xfrm>
            </p:grpSpPr>
            <p:sp>
              <p:nvSpPr>
                <p:cNvPr id="167" name="Google Shape;167;p20"/>
                <p:cNvSpPr/>
                <p:nvPr/>
              </p:nvSpPr>
              <p:spPr>
                <a:xfrm>
                  <a:off x="2465775" y="2707675"/>
                  <a:ext cx="1332300" cy="629700"/>
                </a:xfrm>
                <a:prstGeom prst="rect">
                  <a:avLst/>
                </a:prstGeom>
                <a:solidFill>
                  <a:srgbClr val="0C57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Do partial post-hoc analysis</a:t>
                  </a:r>
                  <a:endParaRPr b="1" sz="1500">
                    <a:solidFill>
                      <a:srgbClr val="FFFFFF"/>
                    </a:solidFill>
                  </a:endParaRPr>
                </a:p>
              </p:txBody>
            </p:sp>
            <p:sp>
              <p:nvSpPr>
                <p:cNvPr id="168" name="Google Shape;168;p20"/>
                <p:cNvSpPr/>
                <p:nvPr/>
              </p:nvSpPr>
              <p:spPr>
                <a:xfrm>
                  <a:off x="2465775" y="2422675"/>
                  <a:ext cx="1332300" cy="285000"/>
                </a:xfrm>
                <a:prstGeom prst="round1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FFFFFF"/>
                    </a:solidFill>
                  </a:endParaRPr>
                </a:p>
              </p:txBody>
            </p:sp>
          </p:grpSp>
        </p:grpSp>
        <p:grpSp>
          <p:nvGrpSpPr>
            <p:cNvPr id="169" name="Google Shape;169;p20"/>
            <p:cNvGrpSpPr/>
            <p:nvPr/>
          </p:nvGrpSpPr>
          <p:grpSpPr>
            <a:xfrm>
              <a:off x="311700" y="2954525"/>
              <a:ext cx="1332300" cy="914700"/>
              <a:chOff x="2465775" y="2422675"/>
              <a:chExt cx="1332300" cy="914700"/>
            </a:xfrm>
          </p:grpSpPr>
          <p:sp>
            <p:nvSpPr>
              <p:cNvPr id="170" name="Google Shape;170;p20"/>
              <p:cNvSpPr/>
              <p:nvPr/>
            </p:nvSpPr>
            <p:spPr>
              <a:xfrm>
                <a:off x="2465775" y="2707675"/>
                <a:ext cx="1332300" cy="629700"/>
              </a:xfrm>
              <a:prstGeom prst="rect">
                <a:avLst/>
              </a:prstGeom>
              <a:solidFill>
                <a:srgbClr val="0C57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Train Model</a:t>
                </a:r>
                <a:endParaRPr b="1" sz="1500">
                  <a:solidFill>
                    <a:srgbClr val="FFFFFF"/>
                  </a:solidFill>
                </a:endParaRPr>
              </a:p>
            </p:txBody>
          </p:sp>
          <p:sp>
            <p:nvSpPr>
              <p:cNvPr id="171" name="Google Shape;171;p20"/>
              <p:cNvSpPr/>
              <p:nvPr/>
            </p:nvSpPr>
            <p:spPr>
              <a:xfrm>
                <a:off x="2465775" y="2422675"/>
                <a:ext cx="1332300" cy="285000"/>
              </a:xfrm>
              <a:prstGeom prst="round1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500">
                  <a:solidFill>
                    <a:srgbClr val="FFFFFF"/>
                  </a:solidFill>
                </a:endParaRPr>
              </a:p>
            </p:txBody>
          </p:sp>
        </p:grpSp>
        <p:sp>
          <p:nvSpPr>
            <p:cNvPr id="172" name="Google Shape;172;p20"/>
            <p:cNvSpPr/>
            <p:nvPr/>
          </p:nvSpPr>
          <p:spPr>
            <a:xfrm>
              <a:off x="1739350" y="3200500"/>
              <a:ext cx="952500" cy="465900"/>
            </a:xfrm>
            <a:prstGeom prst="rightArrow">
              <a:avLst>
                <a:gd fmla="val 50000" name="adj1"/>
                <a:gd fmla="val 50000" name="adj2"/>
              </a:avLst>
            </a:prstGeom>
            <a:solidFill>
              <a:srgbClr val="A1C2F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out our poster!</a:t>
            </a:r>
            <a:endParaRPr/>
          </a:p>
        </p:txBody>
      </p:sp>
      <p:sp>
        <p:nvSpPr>
          <p:cNvPr id="178" name="Google Shape;17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pSp>
        <p:nvGrpSpPr>
          <p:cNvPr id="179" name="Google Shape;179;p21"/>
          <p:cNvGrpSpPr/>
          <p:nvPr/>
        </p:nvGrpSpPr>
        <p:grpSpPr>
          <a:xfrm>
            <a:off x="5084788" y="1072500"/>
            <a:ext cx="3034675" cy="3496378"/>
            <a:chOff x="4371950" y="1072500"/>
            <a:chExt cx="3034675" cy="3496378"/>
          </a:xfrm>
        </p:grpSpPr>
        <p:pic>
          <p:nvPicPr>
            <p:cNvPr id="180" name="Google Shape;180;p21"/>
            <p:cNvPicPr preferRelativeResize="0"/>
            <p:nvPr/>
          </p:nvPicPr>
          <p:blipFill rotWithShape="1">
            <a:blip r:embed="rId3">
              <a:alphaModFix/>
            </a:blip>
            <a:srcRect b="0" l="0" r="0" t="0"/>
            <a:stretch/>
          </p:blipFill>
          <p:spPr>
            <a:xfrm>
              <a:off x="4371950" y="1534203"/>
              <a:ext cx="3034675" cy="3034675"/>
            </a:xfrm>
            <a:prstGeom prst="rect">
              <a:avLst/>
            </a:prstGeom>
            <a:noFill/>
            <a:ln>
              <a:noFill/>
            </a:ln>
          </p:spPr>
        </p:pic>
        <p:sp>
          <p:nvSpPr>
            <p:cNvPr id="181" name="Google Shape;181;p21"/>
            <p:cNvSpPr txBox="1"/>
            <p:nvPr/>
          </p:nvSpPr>
          <p:spPr>
            <a:xfrm>
              <a:off x="4389288" y="107250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Scan for Poster</a:t>
              </a:r>
              <a:endParaRPr/>
            </a:p>
          </p:txBody>
        </p:sp>
      </p:grpSp>
      <p:grpSp>
        <p:nvGrpSpPr>
          <p:cNvPr id="182" name="Google Shape;182;p21"/>
          <p:cNvGrpSpPr/>
          <p:nvPr/>
        </p:nvGrpSpPr>
        <p:grpSpPr>
          <a:xfrm>
            <a:off x="1024538" y="1072500"/>
            <a:ext cx="3034675" cy="3496375"/>
            <a:chOff x="311700" y="1072500"/>
            <a:chExt cx="3034675" cy="3496375"/>
          </a:xfrm>
        </p:grpSpPr>
        <p:pic>
          <p:nvPicPr>
            <p:cNvPr id="183" name="Google Shape;183;p21"/>
            <p:cNvPicPr preferRelativeResize="0"/>
            <p:nvPr/>
          </p:nvPicPr>
          <p:blipFill>
            <a:blip r:embed="rId4">
              <a:alphaModFix/>
            </a:blip>
            <a:stretch>
              <a:fillRect/>
            </a:stretch>
          </p:blipFill>
          <p:spPr>
            <a:xfrm>
              <a:off x="311700" y="1534200"/>
              <a:ext cx="3034675" cy="3034675"/>
            </a:xfrm>
            <a:prstGeom prst="rect">
              <a:avLst/>
            </a:prstGeom>
            <a:noFill/>
            <a:ln>
              <a:noFill/>
            </a:ln>
          </p:spPr>
        </p:pic>
        <p:sp>
          <p:nvSpPr>
            <p:cNvPr id="184" name="Google Shape;184;p21"/>
            <p:cNvSpPr txBox="1"/>
            <p:nvPr/>
          </p:nvSpPr>
          <p:spPr>
            <a:xfrm>
              <a:off x="329038" y="107250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Scan for paper</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