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0"/>
  </p:notesMasterIdLst>
  <p:sldIdLst>
    <p:sldId id="256" r:id="rId2"/>
    <p:sldId id="257" r:id="rId3"/>
    <p:sldId id="274" r:id="rId4"/>
    <p:sldId id="276" r:id="rId5"/>
    <p:sldId id="277" r:id="rId6"/>
    <p:sldId id="270" r:id="rId7"/>
    <p:sldId id="258" r:id="rId8"/>
    <p:sldId id="280" r:id="rId9"/>
    <p:sldId id="281" r:id="rId10"/>
    <p:sldId id="259" r:id="rId11"/>
    <p:sldId id="283" r:id="rId12"/>
    <p:sldId id="287" r:id="rId13"/>
    <p:sldId id="286" r:id="rId14"/>
    <p:sldId id="288" r:id="rId15"/>
    <p:sldId id="290" r:id="rId16"/>
    <p:sldId id="292" r:id="rId17"/>
    <p:sldId id="291" r:id="rId18"/>
    <p:sldId id="293" r:id="rId19"/>
    <p:sldId id="294" r:id="rId20"/>
    <p:sldId id="295" r:id="rId21"/>
    <p:sldId id="289" r:id="rId22"/>
    <p:sldId id="285" r:id="rId23"/>
    <p:sldId id="284" r:id="rId24"/>
    <p:sldId id="282" r:id="rId25"/>
    <p:sldId id="260" r:id="rId26"/>
    <p:sldId id="261" r:id="rId27"/>
    <p:sldId id="262" r:id="rId28"/>
    <p:sldId id="263" r:id="rId29"/>
    <p:sldId id="264" r:id="rId30"/>
    <p:sldId id="265" r:id="rId31"/>
    <p:sldId id="266" r:id="rId32"/>
    <p:sldId id="267" r:id="rId33"/>
    <p:sldId id="271" r:id="rId34"/>
    <p:sldId id="268" r:id="rId35"/>
    <p:sldId id="272" r:id="rId36"/>
    <p:sldId id="273" r:id="rId37"/>
    <p:sldId id="269" r:id="rId38"/>
    <p:sldId id="275" r:id="rId39"/>
  </p:sldIdLst>
  <p:sldSz cx="12192000" cy="6858000"/>
  <p:notesSz cx="6858000" cy="9144000"/>
  <p:embeddedFontLst>
    <p:embeddedFont>
      <p:font typeface="Calibri" panose="020F0502020204030204" pitchFamily="34" charset="0"/>
      <p:regular r:id="rId41"/>
      <p:bold r:id="rId42"/>
      <p:italic r:id="rId43"/>
      <p:boldItalic r:id="rId44"/>
    </p:embeddedFont>
    <p:embeddedFont>
      <p:font typeface="Calibri Light" panose="020F0302020204030204" pitchFamily="34" charset="0"/>
      <p:regular r:id="rId45"/>
      <p: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2C764AC-4C31-4AFA-BEF5-737A1242C1AD}">
          <p14:sldIdLst>
            <p14:sldId id="256"/>
          </p14:sldIdLst>
        </p14:section>
        <p14:section name="Outline" id="{2BB1EAAA-CB86-4A2D-8E15-462FDE518A5D}">
          <p14:sldIdLst>
            <p14:sldId id="257"/>
            <p14:sldId id="274"/>
            <p14:sldId id="276"/>
            <p14:sldId id="277"/>
          </p14:sldIdLst>
        </p14:section>
        <p14:section name="The Problem" id="{13E78AC9-549F-4FF5-B7B4-C0FBA7A1DAEF}">
          <p14:sldIdLst>
            <p14:sldId id="270"/>
            <p14:sldId id="258"/>
            <p14:sldId id="280"/>
            <p14:sldId id="281"/>
            <p14:sldId id="259"/>
            <p14:sldId id="283"/>
            <p14:sldId id="287"/>
            <p14:sldId id="286"/>
            <p14:sldId id="288"/>
            <p14:sldId id="290"/>
            <p14:sldId id="292"/>
            <p14:sldId id="291"/>
            <p14:sldId id="293"/>
            <p14:sldId id="294"/>
            <p14:sldId id="295"/>
            <p14:sldId id="289"/>
            <p14:sldId id="285"/>
            <p14:sldId id="284"/>
            <p14:sldId id="282"/>
            <p14:sldId id="260"/>
          </p14:sldIdLst>
        </p14:section>
        <p14:section name="Fiat Crypto" id="{9CFFB8FB-645F-45B2-AF3A-1B70B1B568AB}">
          <p14:sldIdLst>
            <p14:sldId id="261"/>
            <p14:sldId id="262"/>
            <p14:sldId id="263"/>
            <p14:sldId id="264"/>
            <p14:sldId id="265"/>
            <p14:sldId id="266"/>
            <p14:sldId id="267"/>
          </p14:sldIdLst>
        </p14:section>
        <p14:section name="Takeaways: What's Working" id="{0A6204B2-E481-4EE1-8FC8-C318051DB343}">
          <p14:sldIdLst>
            <p14:sldId id="271"/>
            <p14:sldId id="268"/>
          </p14:sldIdLst>
        </p14:section>
        <p14:section name="Takeaways: What Needs to Change" id="{090EF27D-0B1A-4D02-9A7B-A2BF895A0813}">
          <p14:sldIdLst>
            <p14:sldId id="272"/>
            <p14:sldId id="273"/>
          </p14:sldIdLst>
        </p14:section>
        <p14:section name="Q&amp;A" id="{4B17955E-F537-4A60-8056-1C00B99ED2A3}">
          <p14:sldIdLst>
            <p14:sldId id="269"/>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897" autoAdjust="0"/>
  </p:normalViewPr>
  <p:slideViewPr>
    <p:cSldViewPr snapToGrid="0">
      <p:cViewPr varScale="1">
        <p:scale>
          <a:sx n="67" d="100"/>
          <a:sy n="67" d="100"/>
        </p:scale>
        <p:origin x="1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Definitions</c:v>
                </c:pt>
              </c:strCache>
            </c:strRef>
          </c:tx>
          <c:spPr>
            <a:solidFill>
              <a:schemeClr val="accent1"/>
            </a:solidFill>
            <a:ln>
              <a:noFill/>
            </a:ln>
            <a:effectLst/>
          </c:spPr>
          <c:invertIfNegative val="0"/>
          <c:cat>
            <c:strRef>
              <c:f>Sheet1!$A$2:$A$5</c:f>
              <c:strCache>
                <c:ptCount val="4"/>
                <c:pt idx="0">
                  <c:v>seL4</c:v>
                </c:pt>
                <c:pt idx="1">
                  <c:v>CertiKOS</c:v>
                </c:pt>
                <c:pt idx="2">
                  <c:v>Fiat-Crypto</c:v>
                </c:pt>
                <c:pt idx="3">
                  <c:v>CompCert</c:v>
                </c:pt>
              </c:strCache>
            </c:strRef>
          </c:cat>
          <c:val>
            <c:numRef>
              <c:f>Sheet1!$B$2:$B$5</c:f>
              <c:numCache>
                <c:formatCode>General</c:formatCode>
                <c:ptCount val="4"/>
                <c:pt idx="0">
                  <c:v>8700</c:v>
                </c:pt>
                <c:pt idx="1">
                  <c:v>6500</c:v>
                </c:pt>
                <c:pt idx="2">
                  <c:v>603</c:v>
                </c:pt>
                <c:pt idx="3">
                  <c:v>5880.0000000000009</c:v>
                </c:pt>
              </c:numCache>
            </c:numRef>
          </c:val>
          <c:extLst>
            <c:ext xmlns:c16="http://schemas.microsoft.com/office/drawing/2014/chart" uri="{C3380CC4-5D6E-409C-BE32-E72D297353CC}">
              <c16:uniqueId val="{00000000-E6C8-42F1-BAA7-F635D69D566F}"/>
            </c:ext>
          </c:extLst>
        </c:ser>
        <c:ser>
          <c:idx val="1"/>
          <c:order val="1"/>
          <c:tx>
            <c:strRef>
              <c:f>Sheet1!$C$1</c:f>
              <c:strCache>
                <c:ptCount val="1"/>
                <c:pt idx="0">
                  <c:v>Specification</c:v>
                </c:pt>
              </c:strCache>
            </c:strRef>
          </c:tx>
          <c:spPr>
            <a:solidFill>
              <a:schemeClr val="accent2"/>
            </a:solidFill>
            <a:ln>
              <a:noFill/>
            </a:ln>
            <a:effectLst/>
          </c:spPr>
          <c:invertIfNegative val="0"/>
          <c:cat>
            <c:strRef>
              <c:f>Sheet1!$A$2:$A$5</c:f>
              <c:strCache>
                <c:ptCount val="4"/>
                <c:pt idx="0">
                  <c:v>seL4</c:v>
                </c:pt>
                <c:pt idx="1">
                  <c:v>CertiKOS</c:v>
                </c:pt>
                <c:pt idx="2">
                  <c:v>Fiat-Crypto</c:v>
                </c:pt>
                <c:pt idx="3">
                  <c:v>CompCert</c:v>
                </c:pt>
              </c:strCache>
            </c:strRef>
          </c:cat>
          <c:val>
            <c:numRef>
              <c:f>Sheet1!$C$2:$C$5</c:f>
              <c:numCache>
                <c:formatCode>General</c:formatCode>
                <c:ptCount val="4"/>
                <c:pt idx="0">
                  <c:v>10600</c:v>
                </c:pt>
                <c:pt idx="1">
                  <c:v>6642</c:v>
                </c:pt>
                <c:pt idx="2">
                  <c:v>2585</c:v>
                </c:pt>
                <c:pt idx="3">
                  <c:v>4200</c:v>
                </c:pt>
              </c:numCache>
            </c:numRef>
          </c:val>
          <c:extLst>
            <c:ext xmlns:c16="http://schemas.microsoft.com/office/drawing/2014/chart" uri="{C3380CC4-5D6E-409C-BE32-E72D297353CC}">
              <c16:uniqueId val="{00000001-E6C8-42F1-BAA7-F635D69D566F}"/>
            </c:ext>
          </c:extLst>
        </c:ser>
        <c:ser>
          <c:idx val="2"/>
          <c:order val="2"/>
          <c:tx>
            <c:strRef>
              <c:f>Sheet1!$D$1</c:f>
              <c:strCache>
                <c:ptCount val="1"/>
                <c:pt idx="0">
                  <c:v>Proofs</c:v>
                </c:pt>
              </c:strCache>
            </c:strRef>
          </c:tx>
          <c:spPr>
            <a:solidFill>
              <a:schemeClr val="accent3"/>
            </a:solidFill>
            <a:ln>
              <a:noFill/>
            </a:ln>
            <a:effectLst/>
          </c:spPr>
          <c:invertIfNegative val="0"/>
          <c:cat>
            <c:strRef>
              <c:f>Sheet1!$A$2:$A$5</c:f>
              <c:strCache>
                <c:ptCount val="4"/>
                <c:pt idx="0">
                  <c:v>seL4</c:v>
                </c:pt>
                <c:pt idx="1">
                  <c:v>CertiKOS</c:v>
                </c:pt>
                <c:pt idx="2">
                  <c:v>Fiat-Crypto</c:v>
                </c:pt>
                <c:pt idx="3">
                  <c:v>CompCert</c:v>
                </c:pt>
              </c:strCache>
            </c:strRef>
          </c:cat>
          <c:val>
            <c:numRef>
              <c:f>Sheet1!$D$2:$D$5</c:f>
              <c:numCache>
                <c:formatCode>General</c:formatCode>
                <c:ptCount val="4"/>
                <c:pt idx="0">
                  <c:v>1081521</c:v>
                </c:pt>
                <c:pt idx="1">
                  <c:v>90000</c:v>
                </c:pt>
                <c:pt idx="2">
                  <c:v>91611</c:v>
                </c:pt>
                <c:pt idx="3">
                  <c:v>31920</c:v>
                </c:pt>
              </c:numCache>
            </c:numRef>
          </c:val>
          <c:extLst>
            <c:ext xmlns:c16="http://schemas.microsoft.com/office/drawing/2014/chart" uri="{C3380CC4-5D6E-409C-BE32-E72D297353CC}">
              <c16:uniqueId val="{00000002-E6C8-42F1-BAA7-F635D69D566F}"/>
            </c:ext>
          </c:extLst>
        </c:ser>
        <c:dLbls>
          <c:showLegendKey val="0"/>
          <c:showVal val="0"/>
          <c:showCatName val="0"/>
          <c:showSerName val="0"/>
          <c:showPercent val="0"/>
          <c:showBubbleSize val="0"/>
        </c:dLbls>
        <c:gapWidth val="150"/>
        <c:overlap val="100"/>
        <c:axId val="1200928592"/>
        <c:axId val="1559412816"/>
      </c:barChart>
      <c:catAx>
        <c:axId val="1200928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9412816"/>
        <c:crosses val="autoZero"/>
        <c:auto val="1"/>
        <c:lblAlgn val="ctr"/>
        <c:lblOffset val="100"/>
        <c:noMultiLvlLbl val="0"/>
      </c:catAx>
      <c:valAx>
        <c:axId val="1559412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092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Definitions</c:v>
                </c:pt>
              </c:strCache>
            </c:strRef>
          </c:tx>
          <c:spPr>
            <a:solidFill>
              <a:schemeClr val="accent1"/>
            </a:solidFill>
            <a:ln>
              <a:noFill/>
            </a:ln>
            <a:effectLst/>
          </c:spPr>
          <c:invertIfNegative val="0"/>
          <c:cat>
            <c:strRef>
              <c:f>Sheet1!$A$2:$A$5</c:f>
              <c:strCache>
                <c:ptCount val="4"/>
                <c:pt idx="0">
                  <c:v>seL4</c:v>
                </c:pt>
                <c:pt idx="1">
                  <c:v>CertiKOS</c:v>
                </c:pt>
                <c:pt idx="2">
                  <c:v>Fiat-Crypto</c:v>
                </c:pt>
                <c:pt idx="3">
                  <c:v>CompCert</c:v>
                </c:pt>
              </c:strCache>
            </c:strRef>
          </c:cat>
          <c:val>
            <c:numRef>
              <c:f>Sheet1!$B$2:$B$5</c:f>
              <c:numCache>
                <c:formatCode>General</c:formatCode>
                <c:ptCount val="4"/>
                <c:pt idx="0">
                  <c:v>8700</c:v>
                </c:pt>
                <c:pt idx="1">
                  <c:v>6500</c:v>
                </c:pt>
                <c:pt idx="2">
                  <c:v>603</c:v>
                </c:pt>
                <c:pt idx="3">
                  <c:v>5880.0000000000009</c:v>
                </c:pt>
              </c:numCache>
            </c:numRef>
          </c:val>
          <c:extLst>
            <c:ext xmlns:c16="http://schemas.microsoft.com/office/drawing/2014/chart" uri="{C3380CC4-5D6E-409C-BE32-E72D297353CC}">
              <c16:uniqueId val="{00000000-C5C6-4D85-BB18-9659C18970DF}"/>
            </c:ext>
          </c:extLst>
        </c:ser>
        <c:ser>
          <c:idx val="1"/>
          <c:order val="1"/>
          <c:tx>
            <c:strRef>
              <c:f>Sheet1!$C$1</c:f>
              <c:strCache>
                <c:ptCount val="1"/>
                <c:pt idx="0">
                  <c:v>Specification</c:v>
                </c:pt>
              </c:strCache>
            </c:strRef>
          </c:tx>
          <c:spPr>
            <a:solidFill>
              <a:schemeClr val="accent2"/>
            </a:solidFill>
            <a:ln>
              <a:noFill/>
            </a:ln>
            <a:effectLst/>
          </c:spPr>
          <c:invertIfNegative val="0"/>
          <c:cat>
            <c:strRef>
              <c:f>Sheet1!$A$2:$A$5</c:f>
              <c:strCache>
                <c:ptCount val="4"/>
                <c:pt idx="0">
                  <c:v>seL4</c:v>
                </c:pt>
                <c:pt idx="1">
                  <c:v>CertiKOS</c:v>
                </c:pt>
                <c:pt idx="2">
                  <c:v>Fiat-Crypto</c:v>
                </c:pt>
                <c:pt idx="3">
                  <c:v>CompCert</c:v>
                </c:pt>
              </c:strCache>
            </c:strRef>
          </c:cat>
          <c:val>
            <c:numRef>
              <c:f>Sheet1!$C$2:$C$5</c:f>
              <c:numCache>
                <c:formatCode>General</c:formatCode>
                <c:ptCount val="4"/>
                <c:pt idx="0">
                  <c:v>10600</c:v>
                </c:pt>
                <c:pt idx="1">
                  <c:v>6642</c:v>
                </c:pt>
                <c:pt idx="2">
                  <c:v>2585</c:v>
                </c:pt>
                <c:pt idx="3">
                  <c:v>4200</c:v>
                </c:pt>
              </c:numCache>
            </c:numRef>
          </c:val>
          <c:extLst>
            <c:ext xmlns:c16="http://schemas.microsoft.com/office/drawing/2014/chart" uri="{C3380CC4-5D6E-409C-BE32-E72D297353CC}">
              <c16:uniqueId val="{00000001-C5C6-4D85-BB18-9659C18970DF}"/>
            </c:ext>
          </c:extLst>
        </c:ser>
        <c:ser>
          <c:idx val="2"/>
          <c:order val="2"/>
          <c:tx>
            <c:strRef>
              <c:f>Sheet1!$D$1</c:f>
              <c:strCache>
                <c:ptCount val="1"/>
                <c:pt idx="0">
                  <c:v>Proofs</c:v>
                </c:pt>
              </c:strCache>
            </c:strRef>
          </c:tx>
          <c:spPr>
            <a:solidFill>
              <a:schemeClr val="accent3"/>
            </a:solidFill>
            <a:ln>
              <a:noFill/>
            </a:ln>
            <a:effectLst/>
          </c:spPr>
          <c:invertIfNegative val="0"/>
          <c:cat>
            <c:strRef>
              <c:f>Sheet1!$A$2:$A$5</c:f>
              <c:strCache>
                <c:ptCount val="4"/>
                <c:pt idx="0">
                  <c:v>seL4</c:v>
                </c:pt>
                <c:pt idx="1">
                  <c:v>CertiKOS</c:v>
                </c:pt>
                <c:pt idx="2">
                  <c:v>Fiat-Crypto</c:v>
                </c:pt>
                <c:pt idx="3">
                  <c:v>CompCert</c:v>
                </c:pt>
              </c:strCache>
            </c:strRef>
          </c:cat>
          <c:val>
            <c:numRef>
              <c:f>Sheet1!$D$2:$D$5</c:f>
              <c:numCache>
                <c:formatCode>General</c:formatCode>
                <c:ptCount val="4"/>
                <c:pt idx="0">
                  <c:v>1081521</c:v>
                </c:pt>
                <c:pt idx="1">
                  <c:v>90000</c:v>
                </c:pt>
                <c:pt idx="2">
                  <c:v>91611</c:v>
                </c:pt>
                <c:pt idx="3">
                  <c:v>31920</c:v>
                </c:pt>
              </c:numCache>
            </c:numRef>
          </c:val>
          <c:extLst>
            <c:ext xmlns:c16="http://schemas.microsoft.com/office/drawing/2014/chart" uri="{C3380CC4-5D6E-409C-BE32-E72D297353CC}">
              <c16:uniqueId val="{00000002-C5C6-4D85-BB18-9659C18970DF}"/>
            </c:ext>
          </c:extLst>
        </c:ser>
        <c:dLbls>
          <c:showLegendKey val="0"/>
          <c:showVal val="0"/>
          <c:showCatName val="0"/>
          <c:showSerName val="0"/>
          <c:showPercent val="0"/>
          <c:showBubbleSize val="0"/>
        </c:dLbls>
        <c:gapWidth val="150"/>
        <c:overlap val="100"/>
        <c:axId val="1200928592"/>
        <c:axId val="1559412816"/>
      </c:barChart>
      <c:catAx>
        <c:axId val="1200928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9412816"/>
        <c:crosses val="autoZero"/>
        <c:auto val="1"/>
        <c:lblAlgn val="ctr"/>
        <c:lblOffset val="100"/>
        <c:noMultiLvlLbl val="0"/>
      </c:catAx>
      <c:valAx>
        <c:axId val="1559412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092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Definitions</c:v>
                </c:pt>
              </c:strCache>
            </c:strRef>
          </c:tx>
          <c:spPr>
            <a:solidFill>
              <a:schemeClr val="accent1"/>
            </a:solidFill>
            <a:ln>
              <a:noFill/>
            </a:ln>
            <a:effectLst/>
          </c:spPr>
          <c:invertIfNegative val="0"/>
          <c:cat>
            <c:strRef>
              <c:f>Sheet1!$A$2:$A$5</c:f>
              <c:strCache>
                <c:ptCount val="4"/>
                <c:pt idx="0">
                  <c:v>CompCert</c:v>
                </c:pt>
                <c:pt idx="1">
                  <c:v>seL4</c:v>
                </c:pt>
                <c:pt idx="2">
                  <c:v>CertiKOS</c:v>
                </c:pt>
                <c:pt idx="3">
                  <c:v>Fiat-Crypto</c:v>
                </c:pt>
              </c:strCache>
            </c:strRef>
          </c:cat>
          <c:val>
            <c:numRef>
              <c:f>Sheet1!$B$2:$B$5</c:f>
              <c:numCache>
                <c:formatCode>General</c:formatCode>
                <c:ptCount val="4"/>
                <c:pt idx="0">
                  <c:v>5880.0000000000009</c:v>
                </c:pt>
                <c:pt idx="1">
                  <c:v>8700</c:v>
                </c:pt>
                <c:pt idx="2">
                  <c:v>6500</c:v>
                </c:pt>
                <c:pt idx="3">
                  <c:v>3188</c:v>
                </c:pt>
              </c:numCache>
            </c:numRef>
          </c:val>
          <c:extLst>
            <c:ext xmlns:c16="http://schemas.microsoft.com/office/drawing/2014/chart" uri="{C3380CC4-5D6E-409C-BE32-E72D297353CC}">
              <c16:uniqueId val="{00000000-C5C6-4D85-BB18-9659C18970DF}"/>
            </c:ext>
          </c:extLst>
        </c:ser>
        <c:ser>
          <c:idx val="1"/>
          <c:order val="1"/>
          <c:tx>
            <c:strRef>
              <c:f>Sheet1!$C$1</c:f>
              <c:strCache>
                <c:ptCount val="1"/>
                <c:pt idx="0">
                  <c:v>Specification</c:v>
                </c:pt>
              </c:strCache>
            </c:strRef>
          </c:tx>
          <c:spPr>
            <a:solidFill>
              <a:schemeClr val="accent2"/>
            </a:solidFill>
            <a:ln>
              <a:noFill/>
            </a:ln>
            <a:effectLst/>
          </c:spPr>
          <c:invertIfNegative val="0"/>
          <c:cat>
            <c:strRef>
              <c:f>Sheet1!$A$2:$A$5</c:f>
              <c:strCache>
                <c:ptCount val="4"/>
                <c:pt idx="0">
                  <c:v>CompCert</c:v>
                </c:pt>
                <c:pt idx="1">
                  <c:v>seL4</c:v>
                </c:pt>
                <c:pt idx="2">
                  <c:v>CertiKOS</c:v>
                </c:pt>
                <c:pt idx="3">
                  <c:v>Fiat-Crypto</c:v>
                </c:pt>
              </c:strCache>
            </c:strRef>
          </c:cat>
          <c:val>
            <c:numRef>
              <c:f>Sheet1!$C$2:$C$5</c:f>
              <c:numCache>
                <c:formatCode>General</c:formatCode>
                <c:ptCount val="4"/>
                <c:pt idx="0">
                  <c:v>4200</c:v>
                </c:pt>
                <c:pt idx="1">
                  <c:v>10600</c:v>
                </c:pt>
                <c:pt idx="2">
                  <c:v>6642</c:v>
                </c:pt>
                <c:pt idx="3">
                  <c:v>2.8</c:v>
                </c:pt>
              </c:numCache>
            </c:numRef>
          </c:val>
          <c:extLst>
            <c:ext xmlns:c16="http://schemas.microsoft.com/office/drawing/2014/chart" uri="{C3380CC4-5D6E-409C-BE32-E72D297353CC}">
              <c16:uniqueId val="{00000001-C5C6-4D85-BB18-9659C18970DF}"/>
            </c:ext>
          </c:extLst>
        </c:ser>
        <c:ser>
          <c:idx val="2"/>
          <c:order val="2"/>
          <c:tx>
            <c:strRef>
              <c:f>Sheet1!$D$1</c:f>
              <c:strCache>
                <c:ptCount val="1"/>
                <c:pt idx="0">
                  <c:v>Proofs</c:v>
                </c:pt>
              </c:strCache>
            </c:strRef>
          </c:tx>
          <c:spPr>
            <a:solidFill>
              <a:schemeClr val="accent3"/>
            </a:solidFill>
            <a:ln>
              <a:noFill/>
            </a:ln>
            <a:effectLst/>
          </c:spPr>
          <c:invertIfNegative val="0"/>
          <c:cat>
            <c:strRef>
              <c:f>Sheet1!$A$2:$A$5</c:f>
              <c:strCache>
                <c:ptCount val="4"/>
                <c:pt idx="0">
                  <c:v>CompCert</c:v>
                </c:pt>
                <c:pt idx="1">
                  <c:v>seL4</c:v>
                </c:pt>
                <c:pt idx="2">
                  <c:v>CertiKOS</c:v>
                </c:pt>
                <c:pt idx="3">
                  <c:v>Fiat-Crypto</c:v>
                </c:pt>
              </c:strCache>
            </c:strRef>
          </c:cat>
          <c:val>
            <c:numRef>
              <c:f>Sheet1!$D$2:$D$5</c:f>
              <c:numCache>
                <c:formatCode>General</c:formatCode>
                <c:ptCount val="4"/>
                <c:pt idx="0">
                  <c:v>31920</c:v>
                </c:pt>
                <c:pt idx="1">
                  <c:v>1081521</c:v>
                </c:pt>
                <c:pt idx="2">
                  <c:v>90000</c:v>
                </c:pt>
                <c:pt idx="3">
                  <c:v>5</c:v>
                </c:pt>
              </c:numCache>
            </c:numRef>
          </c:val>
          <c:extLst>
            <c:ext xmlns:c16="http://schemas.microsoft.com/office/drawing/2014/chart" uri="{C3380CC4-5D6E-409C-BE32-E72D297353CC}">
              <c16:uniqueId val="{00000002-C5C6-4D85-BB18-9659C18970DF}"/>
            </c:ext>
          </c:extLst>
        </c:ser>
        <c:dLbls>
          <c:showLegendKey val="0"/>
          <c:showVal val="0"/>
          <c:showCatName val="0"/>
          <c:showSerName val="0"/>
          <c:showPercent val="0"/>
          <c:showBubbleSize val="0"/>
        </c:dLbls>
        <c:gapWidth val="150"/>
        <c:overlap val="100"/>
        <c:axId val="1200928592"/>
        <c:axId val="1559412816"/>
      </c:barChart>
      <c:catAx>
        <c:axId val="1200928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9412816"/>
        <c:crosses val="autoZero"/>
        <c:auto val="1"/>
        <c:lblAlgn val="ctr"/>
        <c:lblOffset val="100"/>
        <c:noMultiLvlLbl val="0"/>
      </c:catAx>
      <c:valAx>
        <c:axId val="1559412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092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58F2C-1D51-47A3-B91F-F513F8C46BBA}" type="datetimeFigureOut">
              <a:rPr lang="en-US" smtClean="0"/>
              <a:t>11/11/2020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7D0BD-6505-4A72-9F26-502A737685F5}" type="slidenum">
              <a:rPr lang="en-US" smtClean="0"/>
              <a:t>‹#›</a:t>
            </a:fld>
            <a:endParaRPr lang="en-US"/>
          </a:p>
        </p:txBody>
      </p:sp>
    </p:spTree>
    <p:extLst>
      <p:ext uri="{BB962C8B-B14F-4D97-AF65-F5344CB8AC3E}">
        <p14:creationId xmlns:p14="http://schemas.microsoft.com/office/powerpoint/2010/main" val="252694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A7D0BD-6505-4A72-9F26-502A737685F5}" type="slidenum">
              <a:rPr lang="en-US" smtClean="0"/>
              <a:t>1</a:t>
            </a:fld>
            <a:endParaRPr lang="en-US"/>
          </a:p>
        </p:txBody>
      </p:sp>
    </p:spTree>
    <p:extLst>
      <p:ext uri="{BB962C8B-B14F-4D97-AF65-F5344CB8AC3E}">
        <p14:creationId xmlns:p14="http://schemas.microsoft.com/office/powerpoint/2010/main" val="2889460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14</a:t>
            </a:fld>
            <a:endParaRPr lang="en-US"/>
          </a:p>
        </p:txBody>
      </p:sp>
    </p:spTree>
    <p:extLst>
      <p:ext uri="{BB962C8B-B14F-4D97-AF65-F5344CB8AC3E}">
        <p14:creationId xmlns:p14="http://schemas.microsoft.com/office/powerpoint/2010/main" val="4241752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15</a:t>
            </a:fld>
            <a:endParaRPr lang="en-US"/>
          </a:p>
        </p:txBody>
      </p:sp>
    </p:spTree>
    <p:extLst>
      <p:ext uri="{BB962C8B-B14F-4D97-AF65-F5344CB8AC3E}">
        <p14:creationId xmlns:p14="http://schemas.microsoft.com/office/powerpoint/2010/main" val="2717672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16</a:t>
            </a:fld>
            <a:endParaRPr lang="en-US"/>
          </a:p>
        </p:txBody>
      </p:sp>
    </p:spTree>
    <p:extLst>
      <p:ext uri="{BB962C8B-B14F-4D97-AF65-F5344CB8AC3E}">
        <p14:creationId xmlns:p14="http://schemas.microsoft.com/office/powerpoint/2010/main" val="369623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17</a:t>
            </a:fld>
            <a:endParaRPr lang="en-US"/>
          </a:p>
        </p:txBody>
      </p:sp>
    </p:spTree>
    <p:extLst>
      <p:ext uri="{BB962C8B-B14F-4D97-AF65-F5344CB8AC3E}">
        <p14:creationId xmlns:p14="http://schemas.microsoft.com/office/powerpoint/2010/main" val="3322502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18</a:t>
            </a:fld>
            <a:endParaRPr lang="en-US"/>
          </a:p>
        </p:txBody>
      </p:sp>
    </p:spTree>
    <p:extLst>
      <p:ext uri="{BB962C8B-B14F-4D97-AF65-F5344CB8AC3E}">
        <p14:creationId xmlns:p14="http://schemas.microsoft.com/office/powerpoint/2010/main" val="3393314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19</a:t>
            </a:fld>
            <a:endParaRPr lang="en-US"/>
          </a:p>
        </p:txBody>
      </p:sp>
    </p:spTree>
    <p:extLst>
      <p:ext uri="{BB962C8B-B14F-4D97-AF65-F5344CB8AC3E}">
        <p14:creationId xmlns:p14="http://schemas.microsoft.com/office/powerpoint/2010/main" val="2697448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20</a:t>
            </a:fld>
            <a:endParaRPr lang="en-US"/>
          </a:p>
        </p:txBody>
      </p:sp>
    </p:spTree>
    <p:extLst>
      <p:ext uri="{BB962C8B-B14F-4D97-AF65-F5344CB8AC3E}">
        <p14:creationId xmlns:p14="http://schemas.microsoft.com/office/powerpoint/2010/main" val="2048969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21</a:t>
            </a:fld>
            <a:endParaRPr lang="en-US"/>
          </a:p>
        </p:txBody>
      </p:sp>
    </p:spTree>
    <p:extLst>
      <p:ext uri="{BB962C8B-B14F-4D97-AF65-F5344CB8AC3E}">
        <p14:creationId xmlns:p14="http://schemas.microsoft.com/office/powerpoint/2010/main" val="3600753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22</a:t>
            </a:fld>
            <a:endParaRPr lang="en-US"/>
          </a:p>
        </p:txBody>
      </p:sp>
    </p:spTree>
    <p:extLst>
      <p:ext uri="{BB962C8B-B14F-4D97-AF65-F5344CB8AC3E}">
        <p14:creationId xmlns:p14="http://schemas.microsoft.com/office/powerpoint/2010/main" val="389683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23</a:t>
            </a:fld>
            <a:endParaRPr lang="en-US"/>
          </a:p>
        </p:txBody>
      </p:sp>
    </p:spTree>
    <p:extLst>
      <p:ext uri="{BB962C8B-B14F-4D97-AF65-F5344CB8AC3E}">
        <p14:creationId xmlns:p14="http://schemas.microsoft.com/office/powerpoint/2010/main" val="107561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2</a:t>
            </a:fld>
            <a:endParaRPr lang="en-US"/>
          </a:p>
        </p:txBody>
      </p:sp>
    </p:spTree>
    <p:extLst>
      <p:ext uri="{BB962C8B-B14F-4D97-AF65-F5344CB8AC3E}">
        <p14:creationId xmlns:p14="http://schemas.microsoft.com/office/powerpoint/2010/main" val="992809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tes</a:t>
            </a:r>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24</a:t>
            </a:fld>
            <a:endParaRPr lang="en-US"/>
          </a:p>
        </p:txBody>
      </p:sp>
    </p:spTree>
    <p:extLst>
      <p:ext uri="{BB962C8B-B14F-4D97-AF65-F5344CB8AC3E}">
        <p14:creationId xmlns:p14="http://schemas.microsoft.com/office/powerpoint/2010/main" val="1479874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tes</a:t>
            </a:r>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25</a:t>
            </a:fld>
            <a:endParaRPr lang="en-US"/>
          </a:p>
        </p:txBody>
      </p:sp>
    </p:spTree>
    <p:extLst>
      <p:ext uri="{BB962C8B-B14F-4D97-AF65-F5344CB8AC3E}">
        <p14:creationId xmlns:p14="http://schemas.microsoft.com/office/powerpoint/2010/main" val="51640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3</a:t>
            </a:fld>
            <a:endParaRPr lang="en-US"/>
          </a:p>
        </p:txBody>
      </p:sp>
    </p:spTree>
    <p:extLst>
      <p:ext uri="{BB962C8B-B14F-4D97-AF65-F5344CB8AC3E}">
        <p14:creationId xmlns:p14="http://schemas.microsoft.com/office/powerpoint/2010/main" val="148006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4</a:t>
            </a:fld>
            <a:endParaRPr lang="en-US"/>
          </a:p>
        </p:txBody>
      </p:sp>
    </p:spTree>
    <p:extLst>
      <p:ext uri="{BB962C8B-B14F-4D97-AF65-F5344CB8AC3E}">
        <p14:creationId xmlns:p14="http://schemas.microsoft.com/office/powerpoint/2010/main" val="205471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I'm talking about ITPs; human help is important for difficult problems)</a:t>
            </a:r>
          </a:p>
        </p:txBody>
      </p:sp>
      <p:sp>
        <p:nvSpPr>
          <p:cNvPr id="4" name="Slide Number Placeholder 3"/>
          <p:cNvSpPr>
            <a:spLocks noGrp="1"/>
          </p:cNvSpPr>
          <p:nvPr>
            <p:ph type="sldNum" sz="quarter" idx="5"/>
          </p:nvPr>
        </p:nvSpPr>
        <p:spPr/>
        <p:txBody>
          <a:bodyPr/>
          <a:lstStyle/>
          <a:p>
            <a:fld id="{7FA7D0BD-6505-4A72-9F26-502A737685F5}" type="slidenum">
              <a:rPr lang="en-US" smtClean="0"/>
              <a:t>9</a:t>
            </a:fld>
            <a:endParaRPr lang="en-US"/>
          </a:p>
        </p:txBody>
      </p:sp>
    </p:spTree>
    <p:extLst>
      <p:ext uri="{BB962C8B-B14F-4D97-AF65-F5344CB8AC3E}">
        <p14:creationId xmlns:p14="http://schemas.microsoft.com/office/powerpoint/2010/main" val="3634487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10</a:t>
            </a:fld>
            <a:endParaRPr lang="en-US"/>
          </a:p>
        </p:txBody>
      </p:sp>
    </p:spTree>
    <p:extLst>
      <p:ext uri="{BB962C8B-B14F-4D97-AF65-F5344CB8AC3E}">
        <p14:creationId xmlns:p14="http://schemas.microsoft.com/office/powerpoint/2010/main" val="4152796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11</a:t>
            </a:fld>
            <a:endParaRPr lang="en-US"/>
          </a:p>
        </p:txBody>
      </p:sp>
    </p:spTree>
    <p:extLst>
      <p:ext uri="{BB962C8B-B14F-4D97-AF65-F5344CB8AC3E}">
        <p14:creationId xmlns:p14="http://schemas.microsoft.com/office/powerpoint/2010/main" val="104043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12</a:t>
            </a:fld>
            <a:endParaRPr lang="en-US"/>
          </a:p>
        </p:txBody>
      </p:sp>
    </p:spTree>
    <p:extLst>
      <p:ext uri="{BB962C8B-B14F-4D97-AF65-F5344CB8AC3E}">
        <p14:creationId xmlns:p14="http://schemas.microsoft.com/office/powerpoint/2010/main" val="3240481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7D0BD-6505-4A72-9F26-502A737685F5}" type="slidenum">
              <a:rPr lang="en-US" smtClean="0"/>
              <a:t>13</a:t>
            </a:fld>
            <a:endParaRPr lang="en-US"/>
          </a:p>
        </p:txBody>
      </p:sp>
    </p:spTree>
    <p:extLst>
      <p:ext uri="{BB962C8B-B14F-4D97-AF65-F5344CB8AC3E}">
        <p14:creationId xmlns:p14="http://schemas.microsoft.com/office/powerpoint/2010/main" val="372610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November 30,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CD81C-0ABE-4302-8FB0-4A8AC0E9431D}" type="slidenum">
              <a:rPr lang="en-US" smtClean="0"/>
              <a:t>‹#›</a:t>
            </a:fld>
            <a:endParaRPr lang="en-US"/>
          </a:p>
        </p:txBody>
      </p:sp>
    </p:spTree>
    <p:extLst>
      <p:ext uri="{BB962C8B-B14F-4D97-AF65-F5344CB8AC3E}">
        <p14:creationId xmlns:p14="http://schemas.microsoft.com/office/powerpoint/2010/main" val="352617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November 30,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CD81C-0ABE-4302-8FB0-4A8AC0E9431D}" type="slidenum">
              <a:rPr lang="en-US" smtClean="0"/>
              <a:t>‹#›</a:t>
            </a:fld>
            <a:endParaRPr lang="en-US"/>
          </a:p>
        </p:txBody>
      </p:sp>
    </p:spTree>
    <p:extLst>
      <p:ext uri="{BB962C8B-B14F-4D97-AF65-F5344CB8AC3E}">
        <p14:creationId xmlns:p14="http://schemas.microsoft.com/office/powerpoint/2010/main" val="255901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November 30,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CD81C-0ABE-4302-8FB0-4A8AC0E9431D}" type="slidenum">
              <a:rPr lang="en-US" smtClean="0"/>
              <a:t>‹#›</a:t>
            </a:fld>
            <a:endParaRPr lang="en-US"/>
          </a:p>
        </p:txBody>
      </p:sp>
    </p:spTree>
    <p:extLst>
      <p:ext uri="{BB962C8B-B14F-4D97-AF65-F5344CB8AC3E}">
        <p14:creationId xmlns:p14="http://schemas.microsoft.com/office/powerpoint/2010/main" val="41722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November 30,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CD81C-0ABE-4302-8FB0-4A8AC0E9431D}" type="slidenum">
              <a:rPr lang="en-US" smtClean="0"/>
              <a:t>‹#›</a:t>
            </a:fld>
            <a:endParaRPr lang="en-US"/>
          </a:p>
        </p:txBody>
      </p:sp>
    </p:spTree>
    <p:extLst>
      <p:ext uri="{BB962C8B-B14F-4D97-AF65-F5344CB8AC3E}">
        <p14:creationId xmlns:p14="http://schemas.microsoft.com/office/powerpoint/2010/main" val="144587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November 30,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CD81C-0ABE-4302-8FB0-4A8AC0E9431D}" type="slidenum">
              <a:rPr lang="en-US" smtClean="0"/>
              <a:t>‹#›</a:t>
            </a:fld>
            <a:endParaRPr lang="en-US"/>
          </a:p>
        </p:txBody>
      </p:sp>
    </p:spTree>
    <p:extLst>
      <p:ext uri="{BB962C8B-B14F-4D97-AF65-F5344CB8AC3E}">
        <p14:creationId xmlns:p14="http://schemas.microsoft.com/office/powerpoint/2010/main" val="71499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November 30, 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CD81C-0ABE-4302-8FB0-4A8AC0E9431D}" type="slidenum">
              <a:rPr lang="en-US" smtClean="0"/>
              <a:t>‹#›</a:t>
            </a:fld>
            <a:endParaRPr lang="en-US"/>
          </a:p>
        </p:txBody>
      </p:sp>
    </p:spTree>
    <p:extLst>
      <p:ext uri="{BB962C8B-B14F-4D97-AF65-F5344CB8AC3E}">
        <p14:creationId xmlns:p14="http://schemas.microsoft.com/office/powerpoint/2010/main" val="100512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November 30, 2020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CD81C-0ABE-4302-8FB0-4A8AC0E9431D}" type="slidenum">
              <a:rPr lang="en-US" smtClean="0"/>
              <a:t>‹#›</a:t>
            </a:fld>
            <a:endParaRPr lang="en-US"/>
          </a:p>
        </p:txBody>
      </p:sp>
    </p:spTree>
    <p:extLst>
      <p:ext uri="{BB962C8B-B14F-4D97-AF65-F5344CB8AC3E}">
        <p14:creationId xmlns:p14="http://schemas.microsoft.com/office/powerpoint/2010/main" val="88818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November 30, 2020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CD81C-0ABE-4302-8FB0-4A8AC0E9431D}" type="slidenum">
              <a:rPr lang="en-US" smtClean="0"/>
              <a:t>‹#›</a:t>
            </a:fld>
            <a:endParaRPr lang="en-US"/>
          </a:p>
        </p:txBody>
      </p:sp>
    </p:spTree>
    <p:extLst>
      <p:ext uri="{BB962C8B-B14F-4D97-AF65-F5344CB8AC3E}">
        <p14:creationId xmlns:p14="http://schemas.microsoft.com/office/powerpoint/2010/main" val="209165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November 30, 2020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CD81C-0ABE-4302-8FB0-4A8AC0E9431D}" type="slidenum">
              <a:rPr lang="en-US" smtClean="0"/>
              <a:t>‹#›</a:t>
            </a:fld>
            <a:endParaRPr lang="en-US"/>
          </a:p>
        </p:txBody>
      </p:sp>
    </p:spTree>
    <p:extLst>
      <p:ext uri="{BB962C8B-B14F-4D97-AF65-F5344CB8AC3E}">
        <p14:creationId xmlns:p14="http://schemas.microsoft.com/office/powerpoint/2010/main" val="387304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November 30, 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CD81C-0ABE-4302-8FB0-4A8AC0E9431D}" type="slidenum">
              <a:rPr lang="en-US" smtClean="0"/>
              <a:t>‹#›</a:t>
            </a:fld>
            <a:endParaRPr lang="en-US"/>
          </a:p>
        </p:txBody>
      </p:sp>
    </p:spTree>
    <p:extLst>
      <p:ext uri="{BB962C8B-B14F-4D97-AF65-F5344CB8AC3E}">
        <p14:creationId xmlns:p14="http://schemas.microsoft.com/office/powerpoint/2010/main" val="199337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November 30, 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CD81C-0ABE-4302-8FB0-4A8AC0E9431D}" type="slidenum">
              <a:rPr lang="en-US" smtClean="0"/>
              <a:t>‹#›</a:t>
            </a:fld>
            <a:endParaRPr lang="en-US"/>
          </a:p>
        </p:txBody>
      </p:sp>
    </p:spTree>
    <p:extLst>
      <p:ext uri="{BB962C8B-B14F-4D97-AF65-F5344CB8AC3E}">
        <p14:creationId xmlns:p14="http://schemas.microsoft.com/office/powerpoint/2010/main" val="22577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November 30, 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CD81C-0ABE-4302-8FB0-4A8AC0E9431D}" type="slidenum">
              <a:rPr lang="en-US" smtClean="0"/>
              <a:t>‹#›</a:t>
            </a:fld>
            <a:endParaRPr lang="en-US"/>
          </a:p>
        </p:txBody>
      </p:sp>
    </p:spTree>
    <p:extLst>
      <p:ext uri="{BB962C8B-B14F-4D97-AF65-F5344CB8AC3E}">
        <p14:creationId xmlns:p14="http://schemas.microsoft.com/office/powerpoint/2010/main" val="2302279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2.png"/><Relationship Id="rId10" Type="http://schemas.openxmlformats.org/officeDocument/2006/relationships/slide" Target="slide35.xml"/><Relationship Id="rId4" Type="http://schemas.openxmlformats.org/officeDocument/2006/relationships/slide" Target="slide6.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reativecommons.org/licenses/by/3.0/us/legalcode" TargetMode="External"/><Relationship Id="rId2" Type="http://schemas.openxmlformats.org/officeDocument/2006/relationships/hyperlink" Target="https://thenounproject.com/search/?q=success&amp;i=1002259"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reativecommons.org/licenses/by/3.0/us/legalcode" TargetMode="External"/><Relationship Id="rId2" Type="http://schemas.openxmlformats.org/officeDocument/2006/relationships/hyperlink" Target="https://thenounproject.com/search/?q=failure&amp;i=2593929"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Performance Engineering of Proof-Based Software Systems at Scale</a:t>
            </a:r>
          </a:p>
        </p:txBody>
      </p:sp>
      <p:sp>
        <p:nvSpPr>
          <p:cNvPr id="3" name="Subtitle 2"/>
          <p:cNvSpPr>
            <a:spLocks noGrp="1"/>
          </p:cNvSpPr>
          <p:nvPr>
            <p:ph type="subTitle" idx="1"/>
          </p:nvPr>
        </p:nvSpPr>
        <p:spPr/>
        <p:txBody>
          <a:bodyPr/>
          <a:lstStyle/>
          <a:p>
            <a:r>
              <a:rPr lang="en-US" dirty="0"/>
              <a:t>Jason Gross</a:t>
            </a:r>
          </a:p>
          <a:p>
            <a:r>
              <a:rPr lang="en-US" dirty="0"/>
              <a:t>Ph.D. Defense</a:t>
            </a:r>
          </a:p>
          <a:p>
            <a:r>
              <a:rPr lang="en-US" dirty="0"/>
              <a:t>MIT CSAIL</a:t>
            </a:r>
          </a:p>
        </p:txBody>
      </p:sp>
      <p:sp>
        <p:nvSpPr>
          <p:cNvPr id="4" name="Slide Number Placeholder 3"/>
          <p:cNvSpPr>
            <a:spLocks noGrp="1"/>
          </p:cNvSpPr>
          <p:nvPr>
            <p:ph type="sldNum" sz="quarter" idx="12"/>
          </p:nvPr>
        </p:nvSpPr>
        <p:spPr/>
        <p:txBody>
          <a:bodyPr/>
          <a:lstStyle/>
          <a:p>
            <a:fld id="{62ACD81C-0ABE-4302-8FB0-4A8AC0E9431D}" type="slidenum">
              <a:rPr lang="en-US" smtClean="0"/>
              <a:t>1</a:t>
            </a:fld>
            <a:endParaRPr lang="en-US" dirty="0"/>
          </a:p>
        </p:txBody>
      </p:sp>
      <p:sp>
        <p:nvSpPr>
          <p:cNvPr id="5" name="Date Placeholder 4"/>
          <p:cNvSpPr>
            <a:spLocks noGrp="1"/>
          </p:cNvSpPr>
          <p:nvPr>
            <p:ph type="dt" sz="half" idx="10"/>
          </p:nvPr>
        </p:nvSpPr>
        <p:spPr/>
        <p:txBody>
          <a:bodyPr/>
          <a:lstStyle/>
          <a:p>
            <a:r>
              <a:rPr lang="en-US"/>
              <a:t>November 30, 2020</a:t>
            </a:r>
          </a:p>
        </p:txBody>
      </p:sp>
    </p:spTree>
    <p:extLst>
      <p:ext uri="{BB962C8B-B14F-4D97-AF65-F5344CB8AC3E}">
        <p14:creationId xmlns:p14="http://schemas.microsoft.com/office/powerpoint/2010/main" val="52898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r>
              <a:rPr lang="en-US" dirty="0"/>
              <a:t> (C compiler)</a:t>
            </a:r>
          </a:p>
          <a:p>
            <a:pPr lvl="1"/>
            <a:r>
              <a:rPr lang="en-US" dirty="0"/>
              <a:t>seL4 (microkernel)</a:t>
            </a:r>
          </a:p>
          <a:p>
            <a:pPr lvl="1"/>
            <a:r>
              <a:rPr lang="en-US" dirty="0" err="1"/>
              <a:t>CertiKOS</a:t>
            </a:r>
            <a:r>
              <a:rPr lang="en-US" dirty="0"/>
              <a:t> (operating system)</a:t>
            </a:r>
          </a:p>
          <a:p>
            <a:pPr lvl="1"/>
            <a:r>
              <a:rPr lang="en-US" dirty="0"/>
              <a:t>Fiat Cryptography (cryptographic primitives)</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10</a:t>
            </a:fld>
            <a:endParaRPr lang="en-US"/>
          </a:p>
        </p:txBody>
      </p:sp>
      <p:sp>
        <p:nvSpPr>
          <p:cNvPr id="5" name="Date Placeholder 4"/>
          <p:cNvSpPr>
            <a:spLocks noGrp="1"/>
          </p:cNvSpPr>
          <p:nvPr>
            <p:ph type="dt" sz="half" idx="10"/>
          </p:nvPr>
        </p:nvSpPr>
        <p:spPr/>
        <p:txBody>
          <a:bodyPr/>
          <a:lstStyle/>
          <a:p>
            <a:r>
              <a:rPr lang="en-US"/>
              <a:t>November 30, 2020</a:t>
            </a:r>
          </a:p>
        </p:txBody>
      </p:sp>
    </p:spTree>
    <p:extLst>
      <p:ext uri="{BB962C8B-B14F-4D97-AF65-F5344CB8AC3E}">
        <p14:creationId xmlns:p14="http://schemas.microsoft.com/office/powerpoint/2010/main" val="211858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11</a:t>
            </a:fld>
            <a:endParaRPr lang="en-US"/>
          </a:p>
        </p:txBody>
      </p:sp>
      <p:sp>
        <p:nvSpPr>
          <p:cNvPr id="5" name="Date Placeholder 4"/>
          <p:cNvSpPr>
            <a:spLocks noGrp="1"/>
          </p:cNvSpPr>
          <p:nvPr>
            <p:ph type="dt" sz="half" idx="10"/>
          </p:nvPr>
        </p:nvSpPr>
        <p:spPr/>
        <p:txBody>
          <a:bodyPr/>
          <a:lstStyle/>
          <a:p>
            <a:r>
              <a:rPr lang="en-US"/>
              <a:t>November 30, 2020</a:t>
            </a:r>
          </a:p>
        </p:txBody>
      </p:sp>
      <p:sp>
        <p:nvSpPr>
          <p:cNvPr id="9" name="Rectangle 8">
            <a:extLst>
              <a:ext uri="{FF2B5EF4-FFF2-40B4-BE49-F238E27FC236}">
                <a16:creationId xmlns:a16="http://schemas.microsoft.com/office/drawing/2014/main" id="{29D8E245-1A51-4E6C-875B-B4E7B67B5762}"/>
              </a:ext>
            </a:extLst>
          </p:cNvPr>
          <p:cNvSpPr/>
          <p:nvPr/>
        </p:nvSpPr>
        <p:spPr>
          <a:xfrm>
            <a:off x="4071937" y="2271713"/>
            <a:ext cx="537667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5880</a:t>
            </a:r>
          </a:p>
        </p:txBody>
      </p:sp>
      <p:sp>
        <p:nvSpPr>
          <p:cNvPr id="10" name="Rectangle 9">
            <a:extLst>
              <a:ext uri="{FF2B5EF4-FFF2-40B4-BE49-F238E27FC236}">
                <a16:creationId xmlns:a16="http://schemas.microsoft.com/office/drawing/2014/main" id="{A366461E-1FBD-443C-A97B-094C55F9DD6B}"/>
              </a:ext>
            </a:extLst>
          </p:cNvPr>
          <p:cNvSpPr/>
          <p:nvPr/>
        </p:nvSpPr>
        <p:spPr>
          <a:xfrm>
            <a:off x="4071937" y="2689401"/>
            <a:ext cx="795528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8700</a:t>
            </a:r>
          </a:p>
        </p:txBody>
      </p:sp>
      <p:sp>
        <p:nvSpPr>
          <p:cNvPr id="11" name="Rectangle 10">
            <a:extLst>
              <a:ext uri="{FF2B5EF4-FFF2-40B4-BE49-F238E27FC236}">
                <a16:creationId xmlns:a16="http://schemas.microsoft.com/office/drawing/2014/main" id="{B1A71048-444E-4A07-95CD-6ED6C4FBC741}"/>
              </a:ext>
            </a:extLst>
          </p:cNvPr>
          <p:cNvSpPr/>
          <p:nvPr/>
        </p:nvSpPr>
        <p:spPr>
          <a:xfrm>
            <a:off x="4071937" y="3107089"/>
            <a:ext cx="59436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6500</a:t>
            </a:r>
          </a:p>
        </p:txBody>
      </p:sp>
      <p:sp>
        <p:nvSpPr>
          <p:cNvPr id="12" name="Rectangle 11">
            <a:extLst>
              <a:ext uri="{FF2B5EF4-FFF2-40B4-BE49-F238E27FC236}">
                <a16:creationId xmlns:a16="http://schemas.microsoft.com/office/drawing/2014/main" id="{53021D16-36C1-48C3-B551-54295A774055}"/>
              </a:ext>
            </a:extLst>
          </p:cNvPr>
          <p:cNvSpPr/>
          <p:nvPr/>
        </p:nvSpPr>
        <p:spPr>
          <a:xfrm>
            <a:off x="4071937" y="3524777"/>
            <a:ext cx="54864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603</a:t>
            </a:r>
          </a:p>
        </p:txBody>
      </p:sp>
      <p:sp>
        <p:nvSpPr>
          <p:cNvPr id="13" name="Rectangle 12">
            <a:extLst>
              <a:ext uri="{FF2B5EF4-FFF2-40B4-BE49-F238E27FC236}">
                <a16:creationId xmlns:a16="http://schemas.microsoft.com/office/drawing/2014/main" id="{C6785E7C-A336-4083-B439-97E4B139A035}"/>
              </a:ext>
            </a:extLst>
          </p:cNvPr>
          <p:cNvSpPr/>
          <p:nvPr/>
        </p:nvSpPr>
        <p:spPr>
          <a:xfrm>
            <a:off x="838200" y="4679420"/>
            <a:ext cx="323373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Code Being Verified</a:t>
            </a:r>
          </a:p>
        </p:txBody>
      </p:sp>
    </p:spTree>
    <p:extLst>
      <p:ext uri="{BB962C8B-B14F-4D97-AF65-F5344CB8AC3E}">
        <p14:creationId xmlns:p14="http://schemas.microsoft.com/office/powerpoint/2010/main" val="9282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12</a:t>
            </a:fld>
            <a:endParaRPr lang="en-US"/>
          </a:p>
        </p:txBody>
      </p:sp>
      <p:sp>
        <p:nvSpPr>
          <p:cNvPr id="5" name="Date Placeholder 4"/>
          <p:cNvSpPr>
            <a:spLocks noGrp="1"/>
          </p:cNvSpPr>
          <p:nvPr>
            <p:ph type="dt" sz="half" idx="10"/>
          </p:nvPr>
        </p:nvSpPr>
        <p:spPr/>
        <p:txBody>
          <a:bodyPr/>
          <a:lstStyle/>
          <a:p>
            <a:r>
              <a:rPr lang="en-US"/>
              <a:t>November 30, 2020</a:t>
            </a:r>
          </a:p>
        </p:txBody>
      </p:sp>
      <p:sp>
        <p:nvSpPr>
          <p:cNvPr id="9" name="Rectangle 8">
            <a:extLst>
              <a:ext uri="{FF2B5EF4-FFF2-40B4-BE49-F238E27FC236}">
                <a16:creationId xmlns:a16="http://schemas.microsoft.com/office/drawing/2014/main" id="{29D8E245-1A51-4E6C-875B-B4E7B67B5762}"/>
              </a:ext>
            </a:extLst>
          </p:cNvPr>
          <p:cNvSpPr/>
          <p:nvPr/>
        </p:nvSpPr>
        <p:spPr>
          <a:xfrm>
            <a:off x="4071937" y="2271713"/>
            <a:ext cx="537667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366461E-1FBD-443C-A97B-094C55F9DD6B}"/>
              </a:ext>
            </a:extLst>
          </p:cNvPr>
          <p:cNvSpPr/>
          <p:nvPr/>
        </p:nvSpPr>
        <p:spPr>
          <a:xfrm>
            <a:off x="4071937" y="2689401"/>
            <a:ext cx="795528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1A71048-444E-4A07-95CD-6ED6C4FBC741}"/>
              </a:ext>
            </a:extLst>
          </p:cNvPr>
          <p:cNvSpPr/>
          <p:nvPr/>
        </p:nvSpPr>
        <p:spPr>
          <a:xfrm>
            <a:off x="4071937" y="3107089"/>
            <a:ext cx="59436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3021D16-36C1-48C3-B551-54295A774055}"/>
              </a:ext>
            </a:extLst>
          </p:cNvPr>
          <p:cNvSpPr/>
          <p:nvPr/>
        </p:nvSpPr>
        <p:spPr>
          <a:xfrm>
            <a:off x="4071937" y="3524777"/>
            <a:ext cx="54864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28D277C-CCF0-4003-851F-26E14EA089EA}"/>
              </a:ext>
            </a:extLst>
          </p:cNvPr>
          <p:cNvSpPr/>
          <p:nvPr/>
        </p:nvSpPr>
        <p:spPr>
          <a:xfrm>
            <a:off x="838200" y="4679420"/>
            <a:ext cx="323373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Code Being Verified</a:t>
            </a:r>
          </a:p>
        </p:txBody>
      </p:sp>
    </p:spTree>
    <p:extLst>
      <p:ext uri="{BB962C8B-B14F-4D97-AF65-F5344CB8AC3E}">
        <p14:creationId xmlns:p14="http://schemas.microsoft.com/office/powerpoint/2010/main" val="1687398596"/>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13</a:t>
            </a:fld>
            <a:endParaRPr lang="en-US"/>
          </a:p>
        </p:txBody>
      </p:sp>
      <p:sp>
        <p:nvSpPr>
          <p:cNvPr id="5" name="Date Placeholder 4"/>
          <p:cNvSpPr>
            <a:spLocks noGrp="1"/>
          </p:cNvSpPr>
          <p:nvPr>
            <p:ph type="dt" sz="half" idx="10"/>
          </p:nvPr>
        </p:nvSpPr>
        <p:spPr/>
        <p:txBody>
          <a:bodyPr/>
          <a:lstStyle/>
          <a:p>
            <a:r>
              <a:rPr lang="en-US"/>
              <a:t>November 30, 2020</a:t>
            </a:r>
          </a:p>
        </p:txBody>
      </p:sp>
      <p:sp>
        <p:nvSpPr>
          <p:cNvPr id="9" name="Rectangle 8">
            <a:extLst>
              <a:ext uri="{FF2B5EF4-FFF2-40B4-BE49-F238E27FC236}">
                <a16:creationId xmlns:a16="http://schemas.microsoft.com/office/drawing/2014/main" id="{29D8E245-1A51-4E6C-875B-B4E7B67B5762}"/>
              </a:ext>
            </a:extLst>
          </p:cNvPr>
          <p:cNvSpPr/>
          <p:nvPr/>
        </p:nvSpPr>
        <p:spPr>
          <a:xfrm>
            <a:off x="4071937" y="2271713"/>
            <a:ext cx="539496"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366461E-1FBD-443C-A97B-094C55F9DD6B}"/>
              </a:ext>
            </a:extLst>
          </p:cNvPr>
          <p:cNvSpPr/>
          <p:nvPr/>
        </p:nvSpPr>
        <p:spPr>
          <a:xfrm>
            <a:off x="4071937" y="2689401"/>
            <a:ext cx="795528"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1A71048-444E-4A07-95CD-6ED6C4FBC741}"/>
              </a:ext>
            </a:extLst>
          </p:cNvPr>
          <p:cNvSpPr/>
          <p:nvPr/>
        </p:nvSpPr>
        <p:spPr>
          <a:xfrm>
            <a:off x="4071937" y="3107089"/>
            <a:ext cx="59436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3021D16-36C1-48C3-B551-54295A774055}"/>
              </a:ext>
            </a:extLst>
          </p:cNvPr>
          <p:cNvSpPr/>
          <p:nvPr/>
        </p:nvSpPr>
        <p:spPr>
          <a:xfrm>
            <a:off x="4071937" y="3524777"/>
            <a:ext cx="54864"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FCD38FC-40D3-4D5D-A947-C75CECADB58A}"/>
              </a:ext>
            </a:extLst>
          </p:cNvPr>
          <p:cNvSpPr/>
          <p:nvPr/>
        </p:nvSpPr>
        <p:spPr>
          <a:xfrm>
            <a:off x="4611433" y="2271713"/>
            <a:ext cx="384048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4200</a:t>
            </a:r>
          </a:p>
        </p:txBody>
      </p:sp>
      <p:sp>
        <p:nvSpPr>
          <p:cNvPr id="13" name="Rectangle 12">
            <a:extLst>
              <a:ext uri="{FF2B5EF4-FFF2-40B4-BE49-F238E27FC236}">
                <a16:creationId xmlns:a16="http://schemas.microsoft.com/office/drawing/2014/main" id="{F0EB6B44-FF3D-496B-A6E2-1762559AFDCE}"/>
              </a:ext>
            </a:extLst>
          </p:cNvPr>
          <p:cNvSpPr/>
          <p:nvPr/>
        </p:nvSpPr>
        <p:spPr>
          <a:xfrm>
            <a:off x="4867465" y="2689401"/>
            <a:ext cx="969264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10600</a:t>
            </a:r>
          </a:p>
        </p:txBody>
      </p:sp>
      <p:sp>
        <p:nvSpPr>
          <p:cNvPr id="14" name="Rectangle 13">
            <a:extLst>
              <a:ext uri="{FF2B5EF4-FFF2-40B4-BE49-F238E27FC236}">
                <a16:creationId xmlns:a16="http://schemas.microsoft.com/office/drawing/2014/main" id="{021CAEA3-2172-4EAB-9F2E-3822C118DEBC}"/>
              </a:ext>
            </a:extLst>
          </p:cNvPr>
          <p:cNvSpPr/>
          <p:nvPr/>
        </p:nvSpPr>
        <p:spPr>
          <a:xfrm>
            <a:off x="4666297" y="3107089"/>
            <a:ext cx="607161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6642</a:t>
            </a:r>
          </a:p>
        </p:txBody>
      </p:sp>
      <p:sp>
        <p:nvSpPr>
          <p:cNvPr id="15" name="Rectangle 14">
            <a:extLst>
              <a:ext uri="{FF2B5EF4-FFF2-40B4-BE49-F238E27FC236}">
                <a16:creationId xmlns:a16="http://schemas.microsoft.com/office/drawing/2014/main" id="{97D501E6-0538-407B-B371-5E71B6779C70}"/>
              </a:ext>
            </a:extLst>
          </p:cNvPr>
          <p:cNvSpPr/>
          <p:nvPr/>
        </p:nvSpPr>
        <p:spPr>
          <a:xfrm>
            <a:off x="4126801" y="3524777"/>
            <a:ext cx="236829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2585</a:t>
            </a:r>
          </a:p>
        </p:txBody>
      </p:sp>
      <p:sp>
        <p:nvSpPr>
          <p:cNvPr id="16" name="Rectangle 15">
            <a:extLst>
              <a:ext uri="{FF2B5EF4-FFF2-40B4-BE49-F238E27FC236}">
                <a16:creationId xmlns:a16="http://schemas.microsoft.com/office/drawing/2014/main" id="{C5243F83-92B7-4479-8DA6-C971035ED1AE}"/>
              </a:ext>
            </a:extLst>
          </p:cNvPr>
          <p:cNvSpPr/>
          <p:nvPr/>
        </p:nvSpPr>
        <p:spPr>
          <a:xfrm>
            <a:off x="838200" y="4679420"/>
            <a:ext cx="323373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Code Being Verified</a:t>
            </a:r>
          </a:p>
        </p:txBody>
      </p:sp>
      <p:sp>
        <p:nvSpPr>
          <p:cNvPr id="17" name="Rectangle 16">
            <a:extLst>
              <a:ext uri="{FF2B5EF4-FFF2-40B4-BE49-F238E27FC236}">
                <a16:creationId xmlns:a16="http://schemas.microsoft.com/office/drawing/2014/main" id="{38F773E8-40F3-401F-A9A9-2D7E7DB44298}"/>
              </a:ext>
            </a:extLst>
          </p:cNvPr>
          <p:cNvSpPr/>
          <p:nvPr/>
        </p:nvSpPr>
        <p:spPr>
          <a:xfrm>
            <a:off x="4071937" y="4679420"/>
            <a:ext cx="365760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Specification</a:t>
            </a:r>
          </a:p>
        </p:txBody>
      </p:sp>
    </p:spTree>
    <p:extLst>
      <p:ext uri="{BB962C8B-B14F-4D97-AF65-F5344CB8AC3E}">
        <p14:creationId xmlns:p14="http://schemas.microsoft.com/office/powerpoint/2010/main" val="32783284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14</a:t>
            </a:fld>
            <a:endParaRPr lang="en-US"/>
          </a:p>
        </p:txBody>
      </p:sp>
      <p:sp>
        <p:nvSpPr>
          <p:cNvPr id="5" name="Date Placeholder 4"/>
          <p:cNvSpPr>
            <a:spLocks noGrp="1"/>
          </p:cNvSpPr>
          <p:nvPr>
            <p:ph type="dt" sz="half" idx="10"/>
          </p:nvPr>
        </p:nvSpPr>
        <p:spPr/>
        <p:txBody>
          <a:bodyPr/>
          <a:lstStyle/>
          <a:p>
            <a:r>
              <a:rPr lang="en-US"/>
              <a:t>November 30, 2020</a:t>
            </a:r>
          </a:p>
        </p:txBody>
      </p:sp>
      <p:grpSp>
        <p:nvGrpSpPr>
          <p:cNvPr id="7" name="Group 6">
            <a:extLst>
              <a:ext uri="{FF2B5EF4-FFF2-40B4-BE49-F238E27FC236}">
                <a16:creationId xmlns:a16="http://schemas.microsoft.com/office/drawing/2014/main" id="{B2C6E37A-B7CC-4D67-A57F-C0E1AD43F628}"/>
              </a:ext>
            </a:extLst>
          </p:cNvPr>
          <p:cNvGrpSpPr/>
          <p:nvPr/>
        </p:nvGrpSpPr>
        <p:grpSpPr>
          <a:xfrm>
            <a:off x="4071937" y="2271713"/>
            <a:ext cx="4379976" cy="342900"/>
            <a:chOff x="4071937" y="2271713"/>
            <a:chExt cx="4379976" cy="342900"/>
          </a:xfrm>
        </p:grpSpPr>
        <p:sp>
          <p:nvSpPr>
            <p:cNvPr id="9" name="Rectangle 8">
              <a:extLst>
                <a:ext uri="{FF2B5EF4-FFF2-40B4-BE49-F238E27FC236}">
                  <a16:creationId xmlns:a16="http://schemas.microsoft.com/office/drawing/2014/main" id="{29D8E245-1A51-4E6C-875B-B4E7B67B5762}"/>
                </a:ext>
              </a:extLst>
            </p:cNvPr>
            <p:cNvSpPr/>
            <p:nvPr/>
          </p:nvSpPr>
          <p:spPr>
            <a:xfrm>
              <a:off x="4071937" y="2271713"/>
              <a:ext cx="539496"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FCD38FC-40D3-4D5D-A947-C75CECADB58A}"/>
                </a:ext>
              </a:extLst>
            </p:cNvPr>
            <p:cNvSpPr/>
            <p:nvPr/>
          </p:nvSpPr>
          <p:spPr>
            <a:xfrm>
              <a:off x="4611433" y="2271713"/>
              <a:ext cx="384048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BF68DAD1-BD7C-469F-9060-AB896EA806C6}"/>
              </a:ext>
            </a:extLst>
          </p:cNvPr>
          <p:cNvGrpSpPr/>
          <p:nvPr/>
        </p:nvGrpSpPr>
        <p:grpSpPr>
          <a:xfrm>
            <a:off x="4071937" y="2689401"/>
            <a:ext cx="10488168" cy="342900"/>
            <a:chOff x="4071937" y="2689401"/>
            <a:chExt cx="10488168" cy="342900"/>
          </a:xfrm>
        </p:grpSpPr>
        <p:sp>
          <p:nvSpPr>
            <p:cNvPr id="10" name="Rectangle 9">
              <a:extLst>
                <a:ext uri="{FF2B5EF4-FFF2-40B4-BE49-F238E27FC236}">
                  <a16:creationId xmlns:a16="http://schemas.microsoft.com/office/drawing/2014/main" id="{A366461E-1FBD-443C-A97B-094C55F9DD6B}"/>
                </a:ext>
              </a:extLst>
            </p:cNvPr>
            <p:cNvSpPr/>
            <p:nvPr/>
          </p:nvSpPr>
          <p:spPr>
            <a:xfrm>
              <a:off x="4071937" y="2689401"/>
              <a:ext cx="795528"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0EB6B44-FF3D-496B-A6E2-1762559AFDCE}"/>
                </a:ext>
              </a:extLst>
            </p:cNvPr>
            <p:cNvSpPr/>
            <p:nvPr/>
          </p:nvSpPr>
          <p:spPr>
            <a:xfrm>
              <a:off x="4867465" y="2689401"/>
              <a:ext cx="969264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A50896AE-D324-43F4-90CA-91588C8A10BB}"/>
              </a:ext>
            </a:extLst>
          </p:cNvPr>
          <p:cNvGrpSpPr/>
          <p:nvPr/>
        </p:nvGrpSpPr>
        <p:grpSpPr>
          <a:xfrm>
            <a:off x="4071937" y="3107089"/>
            <a:ext cx="6665976" cy="342900"/>
            <a:chOff x="4071937" y="3107089"/>
            <a:chExt cx="6665976" cy="342900"/>
          </a:xfrm>
        </p:grpSpPr>
        <p:sp>
          <p:nvSpPr>
            <p:cNvPr id="11" name="Rectangle 10">
              <a:extLst>
                <a:ext uri="{FF2B5EF4-FFF2-40B4-BE49-F238E27FC236}">
                  <a16:creationId xmlns:a16="http://schemas.microsoft.com/office/drawing/2014/main" id="{B1A71048-444E-4A07-95CD-6ED6C4FBC741}"/>
                </a:ext>
              </a:extLst>
            </p:cNvPr>
            <p:cNvSpPr/>
            <p:nvPr/>
          </p:nvSpPr>
          <p:spPr>
            <a:xfrm>
              <a:off x="4071937" y="3107089"/>
              <a:ext cx="59436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21CAEA3-2172-4EAB-9F2E-3822C118DEBC}"/>
                </a:ext>
              </a:extLst>
            </p:cNvPr>
            <p:cNvSpPr/>
            <p:nvPr/>
          </p:nvSpPr>
          <p:spPr>
            <a:xfrm>
              <a:off x="4666297" y="3107089"/>
              <a:ext cx="607161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0CD715EC-B83E-4C95-B8ED-DDB4134C1D5D}"/>
              </a:ext>
            </a:extLst>
          </p:cNvPr>
          <p:cNvGrpSpPr/>
          <p:nvPr/>
        </p:nvGrpSpPr>
        <p:grpSpPr>
          <a:xfrm>
            <a:off x="4071937" y="3524777"/>
            <a:ext cx="2423160" cy="342900"/>
            <a:chOff x="4071937" y="3524777"/>
            <a:chExt cx="2423160" cy="342900"/>
          </a:xfrm>
        </p:grpSpPr>
        <p:sp>
          <p:nvSpPr>
            <p:cNvPr id="12" name="Rectangle 11">
              <a:extLst>
                <a:ext uri="{FF2B5EF4-FFF2-40B4-BE49-F238E27FC236}">
                  <a16:creationId xmlns:a16="http://schemas.microsoft.com/office/drawing/2014/main" id="{53021D16-36C1-48C3-B551-54295A774055}"/>
                </a:ext>
              </a:extLst>
            </p:cNvPr>
            <p:cNvSpPr/>
            <p:nvPr/>
          </p:nvSpPr>
          <p:spPr>
            <a:xfrm>
              <a:off x="4071937" y="3524777"/>
              <a:ext cx="54864"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7D501E6-0538-407B-B371-5E71B6779C70}"/>
                </a:ext>
              </a:extLst>
            </p:cNvPr>
            <p:cNvSpPr/>
            <p:nvPr/>
          </p:nvSpPr>
          <p:spPr>
            <a:xfrm>
              <a:off x="4126801" y="3524777"/>
              <a:ext cx="236829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3A7D451B-88E4-4B92-A4CB-9D2867F25B88}"/>
              </a:ext>
            </a:extLst>
          </p:cNvPr>
          <p:cNvSpPr/>
          <p:nvPr/>
        </p:nvSpPr>
        <p:spPr>
          <a:xfrm>
            <a:off x="838200" y="4679420"/>
            <a:ext cx="323373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Code Being Verified</a:t>
            </a:r>
          </a:p>
        </p:txBody>
      </p:sp>
      <p:sp>
        <p:nvSpPr>
          <p:cNvPr id="19" name="Rectangle 18">
            <a:extLst>
              <a:ext uri="{FF2B5EF4-FFF2-40B4-BE49-F238E27FC236}">
                <a16:creationId xmlns:a16="http://schemas.microsoft.com/office/drawing/2014/main" id="{3FE18074-678C-403C-ABBE-89F8C92EB9C7}"/>
              </a:ext>
            </a:extLst>
          </p:cNvPr>
          <p:cNvSpPr/>
          <p:nvPr/>
        </p:nvSpPr>
        <p:spPr>
          <a:xfrm>
            <a:off x="4071937" y="4679420"/>
            <a:ext cx="365760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Specification</a:t>
            </a:r>
          </a:p>
        </p:txBody>
      </p:sp>
    </p:spTree>
    <p:extLst>
      <p:ext uri="{BB962C8B-B14F-4D97-AF65-F5344CB8AC3E}">
        <p14:creationId xmlns:p14="http://schemas.microsoft.com/office/powerpoint/2010/main" val="492075459"/>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15</a:t>
            </a:fld>
            <a:endParaRPr lang="en-US"/>
          </a:p>
        </p:txBody>
      </p:sp>
      <p:sp>
        <p:nvSpPr>
          <p:cNvPr id="5" name="Date Placeholder 4"/>
          <p:cNvSpPr>
            <a:spLocks noGrp="1"/>
          </p:cNvSpPr>
          <p:nvPr>
            <p:ph type="dt" sz="half" idx="10"/>
          </p:nvPr>
        </p:nvSpPr>
        <p:spPr/>
        <p:txBody>
          <a:bodyPr/>
          <a:lstStyle/>
          <a:p>
            <a:r>
              <a:rPr lang="en-US"/>
              <a:t>November 30, 2020</a:t>
            </a:r>
          </a:p>
        </p:txBody>
      </p:sp>
      <p:grpSp>
        <p:nvGrpSpPr>
          <p:cNvPr id="7" name="Group 6">
            <a:extLst>
              <a:ext uri="{FF2B5EF4-FFF2-40B4-BE49-F238E27FC236}">
                <a16:creationId xmlns:a16="http://schemas.microsoft.com/office/drawing/2014/main" id="{B2C6E37A-B7CC-4D67-A57F-C0E1AD43F628}"/>
              </a:ext>
            </a:extLst>
          </p:cNvPr>
          <p:cNvGrpSpPr/>
          <p:nvPr/>
        </p:nvGrpSpPr>
        <p:grpSpPr>
          <a:xfrm>
            <a:off x="4071937" y="2271713"/>
            <a:ext cx="438912" cy="342900"/>
            <a:chOff x="4071937" y="2271713"/>
            <a:chExt cx="4379976" cy="342900"/>
          </a:xfrm>
        </p:grpSpPr>
        <p:sp>
          <p:nvSpPr>
            <p:cNvPr id="9" name="Rectangle 8">
              <a:extLst>
                <a:ext uri="{FF2B5EF4-FFF2-40B4-BE49-F238E27FC236}">
                  <a16:creationId xmlns:a16="http://schemas.microsoft.com/office/drawing/2014/main" id="{29D8E245-1A51-4E6C-875B-B4E7B67B5762}"/>
                </a:ext>
              </a:extLst>
            </p:cNvPr>
            <p:cNvSpPr/>
            <p:nvPr/>
          </p:nvSpPr>
          <p:spPr>
            <a:xfrm>
              <a:off x="4071937" y="2271713"/>
              <a:ext cx="539496"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FCD38FC-40D3-4D5D-A947-C75CECADB58A}"/>
                </a:ext>
              </a:extLst>
            </p:cNvPr>
            <p:cNvSpPr/>
            <p:nvPr/>
          </p:nvSpPr>
          <p:spPr>
            <a:xfrm>
              <a:off x="4611433" y="2271713"/>
              <a:ext cx="384048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BF68DAD1-BD7C-469F-9060-AB896EA806C6}"/>
              </a:ext>
            </a:extLst>
          </p:cNvPr>
          <p:cNvGrpSpPr/>
          <p:nvPr/>
        </p:nvGrpSpPr>
        <p:grpSpPr>
          <a:xfrm>
            <a:off x="4071937" y="2689401"/>
            <a:ext cx="1051560" cy="342900"/>
            <a:chOff x="4071937" y="2689401"/>
            <a:chExt cx="10488168" cy="342900"/>
          </a:xfrm>
        </p:grpSpPr>
        <p:sp>
          <p:nvSpPr>
            <p:cNvPr id="10" name="Rectangle 9">
              <a:extLst>
                <a:ext uri="{FF2B5EF4-FFF2-40B4-BE49-F238E27FC236}">
                  <a16:creationId xmlns:a16="http://schemas.microsoft.com/office/drawing/2014/main" id="{A366461E-1FBD-443C-A97B-094C55F9DD6B}"/>
                </a:ext>
              </a:extLst>
            </p:cNvPr>
            <p:cNvSpPr/>
            <p:nvPr/>
          </p:nvSpPr>
          <p:spPr>
            <a:xfrm>
              <a:off x="4071937" y="2689401"/>
              <a:ext cx="795528"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0EB6B44-FF3D-496B-A6E2-1762559AFDCE}"/>
                </a:ext>
              </a:extLst>
            </p:cNvPr>
            <p:cNvSpPr/>
            <p:nvPr/>
          </p:nvSpPr>
          <p:spPr>
            <a:xfrm>
              <a:off x="4867465" y="2689401"/>
              <a:ext cx="969264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A50896AE-D324-43F4-90CA-91588C8A10BB}"/>
              </a:ext>
            </a:extLst>
          </p:cNvPr>
          <p:cNvGrpSpPr/>
          <p:nvPr/>
        </p:nvGrpSpPr>
        <p:grpSpPr>
          <a:xfrm>
            <a:off x="4071937" y="3107089"/>
            <a:ext cx="667512" cy="342900"/>
            <a:chOff x="4071937" y="3107089"/>
            <a:chExt cx="6665976" cy="342900"/>
          </a:xfrm>
        </p:grpSpPr>
        <p:sp>
          <p:nvSpPr>
            <p:cNvPr id="11" name="Rectangle 10">
              <a:extLst>
                <a:ext uri="{FF2B5EF4-FFF2-40B4-BE49-F238E27FC236}">
                  <a16:creationId xmlns:a16="http://schemas.microsoft.com/office/drawing/2014/main" id="{B1A71048-444E-4A07-95CD-6ED6C4FBC741}"/>
                </a:ext>
              </a:extLst>
            </p:cNvPr>
            <p:cNvSpPr/>
            <p:nvPr/>
          </p:nvSpPr>
          <p:spPr>
            <a:xfrm>
              <a:off x="4071937" y="3107089"/>
              <a:ext cx="59436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21CAEA3-2172-4EAB-9F2E-3822C118DEBC}"/>
                </a:ext>
              </a:extLst>
            </p:cNvPr>
            <p:cNvSpPr/>
            <p:nvPr/>
          </p:nvSpPr>
          <p:spPr>
            <a:xfrm>
              <a:off x="4666297" y="3107089"/>
              <a:ext cx="607161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0CD715EC-B83E-4C95-B8ED-DDB4134C1D5D}"/>
              </a:ext>
            </a:extLst>
          </p:cNvPr>
          <p:cNvGrpSpPr/>
          <p:nvPr/>
        </p:nvGrpSpPr>
        <p:grpSpPr>
          <a:xfrm>
            <a:off x="4071937" y="3524777"/>
            <a:ext cx="246888" cy="342900"/>
            <a:chOff x="4071937" y="3524777"/>
            <a:chExt cx="2423160" cy="342900"/>
          </a:xfrm>
        </p:grpSpPr>
        <p:sp>
          <p:nvSpPr>
            <p:cNvPr id="12" name="Rectangle 11">
              <a:extLst>
                <a:ext uri="{FF2B5EF4-FFF2-40B4-BE49-F238E27FC236}">
                  <a16:creationId xmlns:a16="http://schemas.microsoft.com/office/drawing/2014/main" id="{53021D16-36C1-48C3-B551-54295A774055}"/>
                </a:ext>
              </a:extLst>
            </p:cNvPr>
            <p:cNvSpPr/>
            <p:nvPr/>
          </p:nvSpPr>
          <p:spPr>
            <a:xfrm>
              <a:off x="4071937" y="3524777"/>
              <a:ext cx="54864"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7D501E6-0538-407B-B371-5E71B6779C70}"/>
                </a:ext>
              </a:extLst>
            </p:cNvPr>
            <p:cNvSpPr/>
            <p:nvPr/>
          </p:nvSpPr>
          <p:spPr>
            <a:xfrm>
              <a:off x="4126801" y="3524777"/>
              <a:ext cx="236829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F55EB9BF-69E3-453B-8CF3-4E1448822FB7}"/>
              </a:ext>
            </a:extLst>
          </p:cNvPr>
          <p:cNvSpPr/>
          <p:nvPr/>
        </p:nvSpPr>
        <p:spPr>
          <a:xfrm>
            <a:off x="4510849" y="2271713"/>
            <a:ext cx="2916936"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31,920</a:t>
            </a:r>
          </a:p>
        </p:txBody>
      </p:sp>
      <p:sp>
        <p:nvSpPr>
          <p:cNvPr id="19" name="Rectangle 18">
            <a:extLst>
              <a:ext uri="{FF2B5EF4-FFF2-40B4-BE49-F238E27FC236}">
                <a16:creationId xmlns:a16="http://schemas.microsoft.com/office/drawing/2014/main" id="{B69DC770-5E11-40A6-89B5-590AD81D1D78}"/>
              </a:ext>
            </a:extLst>
          </p:cNvPr>
          <p:cNvSpPr/>
          <p:nvPr/>
        </p:nvSpPr>
        <p:spPr>
          <a:xfrm>
            <a:off x="5123497" y="2689401"/>
            <a:ext cx="98892360"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1,081,521</a:t>
            </a:r>
          </a:p>
        </p:txBody>
      </p:sp>
      <p:sp>
        <p:nvSpPr>
          <p:cNvPr id="20" name="Rectangle 19">
            <a:extLst>
              <a:ext uri="{FF2B5EF4-FFF2-40B4-BE49-F238E27FC236}">
                <a16:creationId xmlns:a16="http://schemas.microsoft.com/office/drawing/2014/main" id="{02989C24-3F4F-4A30-A98C-F98F8B611811}"/>
              </a:ext>
            </a:extLst>
          </p:cNvPr>
          <p:cNvSpPr/>
          <p:nvPr/>
        </p:nvSpPr>
        <p:spPr>
          <a:xfrm>
            <a:off x="4739449" y="3107089"/>
            <a:ext cx="8229600"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90,000</a:t>
            </a:r>
          </a:p>
        </p:txBody>
      </p:sp>
      <p:sp>
        <p:nvSpPr>
          <p:cNvPr id="21" name="Rectangle 20">
            <a:extLst>
              <a:ext uri="{FF2B5EF4-FFF2-40B4-BE49-F238E27FC236}">
                <a16:creationId xmlns:a16="http://schemas.microsoft.com/office/drawing/2014/main" id="{6D27A51D-E65B-4530-A2B7-8F87EE45FDCB}"/>
              </a:ext>
            </a:extLst>
          </p:cNvPr>
          <p:cNvSpPr/>
          <p:nvPr/>
        </p:nvSpPr>
        <p:spPr>
          <a:xfrm>
            <a:off x="4318424" y="3524777"/>
            <a:ext cx="8375904"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91,611</a:t>
            </a:r>
          </a:p>
        </p:txBody>
      </p:sp>
      <p:sp>
        <p:nvSpPr>
          <p:cNvPr id="22" name="Rectangle 21">
            <a:extLst>
              <a:ext uri="{FF2B5EF4-FFF2-40B4-BE49-F238E27FC236}">
                <a16:creationId xmlns:a16="http://schemas.microsoft.com/office/drawing/2014/main" id="{9F8B11C7-EA41-4039-AA17-98405FC00829}"/>
              </a:ext>
            </a:extLst>
          </p:cNvPr>
          <p:cNvSpPr/>
          <p:nvPr/>
        </p:nvSpPr>
        <p:spPr>
          <a:xfrm>
            <a:off x="838200" y="4679420"/>
            <a:ext cx="323373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Code Being Verified</a:t>
            </a:r>
          </a:p>
        </p:txBody>
      </p:sp>
      <p:sp>
        <p:nvSpPr>
          <p:cNvPr id="23" name="Rectangle 22">
            <a:extLst>
              <a:ext uri="{FF2B5EF4-FFF2-40B4-BE49-F238E27FC236}">
                <a16:creationId xmlns:a16="http://schemas.microsoft.com/office/drawing/2014/main" id="{F670C459-2036-45DA-9A00-97D5204F94F0}"/>
              </a:ext>
            </a:extLst>
          </p:cNvPr>
          <p:cNvSpPr/>
          <p:nvPr/>
        </p:nvSpPr>
        <p:spPr>
          <a:xfrm>
            <a:off x="4071937" y="4679420"/>
            <a:ext cx="365760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Specification</a:t>
            </a:r>
          </a:p>
        </p:txBody>
      </p:sp>
      <p:sp>
        <p:nvSpPr>
          <p:cNvPr id="24" name="Rectangle 23">
            <a:extLst>
              <a:ext uri="{FF2B5EF4-FFF2-40B4-BE49-F238E27FC236}">
                <a16:creationId xmlns:a16="http://schemas.microsoft.com/office/drawing/2014/main" id="{0A078CFA-2C50-4521-A0B2-273814D15B9E}"/>
              </a:ext>
            </a:extLst>
          </p:cNvPr>
          <p:cNvSpPr/>
          <p:nvPr/>
        </p:nvSpPr>
        <p:spPr>
          <a:xfrm>
            <a:off x="7729537" y="4679420"/>
            <a:ext cx="2916936"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Lines of Proof</a:t>
            </a:r>
          </a:p>
        </p:txBody>
      </p:sp>
    </p:spTree>
    <p:extLst>
      <p:ext uri="{BB962C8B-B14F-4D97-AF65-F5344CB8AC3E}">
        <p14:creationId xmlns:p14="http://schemas.microsoft.com/office/powerpoint/2010/main" val="3139447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16</a:t>
            </a:fld>
            <a:endParaRPr lang="en-US"/>
          </a:p>
        </p:txBody>
      </p:sp>
      <p:sp>
        <p:nvSpPr>
          <p:cNvPr id="5" name="Date Placeholder 4"/>
          <p:cNvSpPr>
            <a:spLocks noGrp="1"/>
          </p:cNvSpPr>
          <p:nvPr>
            <p:ph type="dt" sz="half" idx="10"/>
          </p:nvPr>
        </p:nvSpPr>
        <p:spPr/>
        <p:txBody>
          <a:bodyPr/>
          <a:lstStyle/>
          <a:p>
            <a:r>
              <a:rPr lang="en-US"/>
              <a:t>November 30, 2020</a:t>
            </a:r>
          </a:p>
        </p:txBody>
      </p:sp>
      <p:grpSp>
        <p:nvGrpSpPr>
          <p:cNvPr id="22" name="Group 21">
            <a:extLst>
              <a:ext uri="{FF2B5EF4-FFF2-40B4-BE49-F238E27FC236}">
                <a16:creationId xmlns:a16="http://schemas.microsoft.com/office/drawing/2014/main" id="{2A02F448-A06D-42DD-A3ED-9D412499F848}"/>
              </a:ext>
            </a:extLst>
          </p:cNvPr>
          <p:cNvGrpSpPr/>
          <p:nvPr/>
        </p:nvGrpSpPr>
        <p:grpSpPr>
          <a:xfrm>
            <a:off x="4071937" y="2271713"/>
            <a:ext cx="99943920" cy="1595964"/>
            <a:chOff x="4071937" y="2271713"/>
            <a:chExt cx="99943920" cy="1595964"/>
          </a:xfrm>
        </p:grpSpPr>
        <p:grpSp>
          <p:nvGrpSpPr>
            <p:cNvPr id="7" name="Group 6">
              <a:extLst>
                <a:ext uri="{FF2B5EF4-FFF2-40B4-BE49-F238E27FC236}">
                  <a16:creationId xmlns:a16="http://schemas.microsoft.com/office/drawing/2014/main" id="{B2C6E37A-B7CC-4D67-A57F-C0E1AD43F628}"/>
                </a:ext>
              </a:extLst>
            </p:cNvPr>
            <p:cNvGrpSpPr/>
            <p:nvPr/>
          </p:nvGrpSpPr>
          <p:grpSpPr>
            <a:xfrm>
              <a:off x="4071937" y="2271713"/>
              <a:ext cx="438912" cy="342900"/>
              <a:chOff x="4071937" y="2271713"/>
              <a:chExt cx="4379976" cy="342900"/>
            </a:xfrm>
          </p:grpSpPr>
          <p:sp>
            <p:nvSpPr>
              <p:cNvPr id="9" name="Rectangle 8">
                <a:extLst>
                  <a:ext uri="{FF2B5EF4-FFF2-40B4-BE49-F238E27FC236}">
                    <a16:creationId xmlns:a16="http://schemas.microsoft.com/office/drawing/2014/main" id="{29D8E245-1A51-4E6C-875B-B4E7B67B5762}"/>
                  </a:ext>
                </a:extLst>
              </p:cNvPr>
              <p:cNvSpPr/>
              <p:nvPr/>
            </p:nvSpPr>
            <p:spPr>
              <a:xfrm>
                <a:off x="4071937" y="2271713"/>
                <a:ext cx="539496"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 name="Rectangle 5">
                <a:extLst>
                  <a:ext uri="{FF2B5EF4-FFF2-40B4-BE49-F238E27FC236}">
                    <a16:creationId xmlns:a16="http://schemas.microsoft.com/office/drawing/2014/main" id="{0FCD38FC-40D3-4D5D-A947-C75CECADB58A}"/>
                  </a:ext>
                </a:extLst>
              </p:cNvPr>
              <p:cNvSpPr/>
              <p:nvPr/>
            </p:nvSpPr>
            <p:spPr>
              <a:xfrm>
                <a:off x="4611433" y="2271713"/>
                <a:ext cx="384048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8" name="Group 7">
              <a:extLst>
                <a:ext uri="{FF2B5EF4-FFF2-40B4-BE49-F238E27FC236}">
                  <a16:creationId xmlns:a16="http://schemas.microsoft.com/office/drawing/2014/main" id="{BF68DAD1-BD7C-469F-9060-AB896EA806C6}"/>
                </a:ext>
              </a:extLst>
            </p:cNvPr>
            <p:cNvGrpSpPr/>
            <p:nvPr/>
          </p:nvGrpSpPr>
          <p:grpSpPr>
            <a:xfrm>
              <a:off x="4071937" y="2689401"/>
              <a:ext cx="1051560" cy="342900"/>
              <a:chOff x="4071937" y="2689401"/>
              <a:chExt cx="10488168" cy="342900"/>
            </a:xfrm>
          </p:grpSpPr>
          <p:sp>
            <p:nvSpPr>
              <p:cNvPr id="10" name="Rectangle 9">
                <a:extLst>
                  <a:ext uri="{FF2B5EF4-FFF2-40B4-BE49-F238E27FC236}">
                    <a16:creationId xmlns:a16="http://schemas.microsoft.com/office/drawing/2014/main" id="{A366461E-1FBD-443C-A97B-094C55F9DD6B}"/>
                  </a:ext>
                </a:extLst>
              </p:cNvPr>
              <p:cNvSpPr/>
              <p:nvPr/>
            </p:nvSpPr>
            <p:spPr>
              <a:xfrm>
                <a:off x="4071937" y="2689401"/>
                <a:ext cx="795528"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3" name="Rectangle 12">
                <a:extLst>
                  <a:ext uri="{FF2B5EF4-FFF2-40B4-BE49-F238E27FC236}">
                    <a16:creationId xmlns:a16="http://schemas.microsoft.com/office/drawing/2014/main" id="{F0EB6B44-FF3D-496B-A6E2-1762559AFDCE}"/>
                  </a:ext>
                </a:extLst>
              </p:cNvPr>
              <p:cNvSpPr/>
              <p:nvPr/>
            </p:nvSpPr>
            <p:spPr>
              <a:xfrm>
                <a:off x="4867465" y="2689401"/>
                <a:ext cx="969264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16" name="Group 15">
              <a:extLst>
                <a:ext uri="{FF2B5EF4-FFF2-40B4-BE49-F238E27FC236}">
                  <a16:creationId xmlns:a16="http://schemas.microsoft.com/office/drawing/2014/main" id="{A50896AE-D324-43F4-90CA-91588C8A10BB}"/>
                </a:ext>
              </a:extLst>
            </p:cNvPr>
            <p:cNvGrpSpPr/>
            <p:nvPr/>
          </p:nvGrpSpPr>
          <p:grpSpPr>
            <a:xfrm>
              <a:off x="4071937" y="3107089"/>
              <a:ext cx="667512" cy="342900"/>
              <a:chOff x="4071937" y="3107089"/>
              <a:chExt cx="6665976" cy="342900"/>
            </a:xfrm>
          </p:grpSpPr>
          <p:sp>
            <p:nvSpPr>
              <p:cNvPr id="11" name="Rectangle 10">
                <a:extLst>
                  <a:ext uri="{FF2B5EF4-FFF2-40B4-BE49-F238E27FC236}">
                    <a16:creationId xmlns:a16="http://schemas.microsoft.com/office/drawing/2014/main" id="{B1A71048-444E-4A07-95CD-6ED6C4FBC741}"/>
                  </a:ext>
                </a:extLst>
              </p:cNvPr>
              <p:cNvSpPr/>
              <p:nvPr/>
            </p:nvSpPr>
            <p:spPr>
              <a:xfrm>
                <a:off x="4071937" y="3107089"/>
                <a:ext cx="59436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4" name="Rectangle 13">
                <a:extLst>
                  <a:ext uri="{FF2B5EF4-FFF2-40B4-BE49-F238E27FC236}">
                    <a16:creationId xmlns:a16="http://schemas.microsoft.com/office/drawing/2014/main" id="{021CAEA3-2172-4EAB-9F2E-3822C118DEBC}"/>
                  </a:ext>
                </a:extLst>
              </p:cNvPr>
              <p:cNvSpPr/>
              <p:nvPr/>
            </p:nvSpPr>
            <p:spPr>
              <a:xfrm>
                <a:off x="4666297" y="3107089"/>
                <a:ext cx="607161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17" name="Group 16">
              <a:extLst>
                <a:ext uri="{FF2B5EF4-FFF2-40B4-BE49-F238E27FC236}">
                  <a16:creationId xmlns:a16="http://schemas.microsoft.com/office/drawing/2014/main" id="{0CD715EC-B83E-4C95-B8ED-DDB4134C1D5D}"/>
                </a:ext>
              </a:extLst>
            </p:cNvPr>
            <p:cNvGrpSpPr/>
            <p:nvPr/>
          </p:nvGrpSpPr>
          <p:grpSpPr>
            <a:xfrm>
              <a:off x="4071937" y="3524777"/>
              <a:ext cx="246888" cy="342900"/>
              <a:chOff x="4071937" y="3524777"/>
              <a:chExt cx="2423160" cy="342900"/>
            </a:xfrm>
          </p:grpSpPr>
          <p:sp>
            <p:nvSpPr>
              <p:cNvPr id="12" name="Rectangle 11">
                <a:extLst>
                  <a:ext uri="{FF2B5EF4-FFF2-40B4-BE49-F238E27FC236}">
                    <a16:creationId xmlns:a16="http://schemas.microsoft.com/office/drawing/2014/main" id="{53021D16-36C1-48C3-B551-54295A774055}"/>
                  </a:ext>
                </a:extLst>
              </p:cNvPr>
              <p:cNvSpPr/>
              <p:nvPr/>
            </p:nvSpPr>
            <p:spPr>
              <a:xfrm>
                <a:off x="4071937" y="3524777"/>
                <a:ext cx="54864"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5" name="Rectangle 14">
                <a:extLst>
                  <a:ext uri="{FF2B5EF4-FFF2-40B4-BE49-F238E27FC236}">
                    <a16:creationId xmlns:a16="http://schemas.microsoft.com/office/drawing/2014/main" id="{97D501E6-0538-407B-B371-5E71B6779C70}"/>
                  </a:ext>
                </a:extLst>
              </p:cNvPr>
              <p:cNvSpPr/>
              <p:nvPr/>
            </p:nvSpPr>
            <p:spPr>
              <a:xfrm>
                <a:off x="4126801" y="3524777"/>
                <a:ext cx="236829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sp>
          <p:nvSpPr>
            <p:cNvPr id="18" name="Rectangle 17">
              <a:extLst>
                <a:ext uri="{FF2B5EF4-FFF2-40B4-BE49-F238E27FC236}">
                  <a16:creationId xmlns:a16="http://schemas.microsoft.com/office/drawing/2014/main" id="{F55EB9BF-69E3-453B-8CF3-4E1448822FB7}"/>
                </a:ext>
              </a:extLst>
            </p:cNvPr>
            <p:cNvSpPr/>
            <p:nvPr/>
          </p:nvSpPr>
          <p:spPr>
            <a:xfrm>
              <a:off x="4510849" y="2271713"/>
              <a:ext cx="2916936"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p:txBody>
        </p:sp>
        <p:sp>
          <p:nvSpPr>
            <p:cNvPr id="19" name="Rectangle 18">
              <a:extLst>
                <a:ext uri="{FF2B5EF4-FFF2-40B4-BE49-F238E27FC236}">
                  <a16:creationId xmlns:a16="http://schemas.microsoft.com/office/drawing/2014/main" id="{B69DC770-5E11-40A6-89B5-590AD81D1D78}"/>
                </a:ext>
              </a:extLst>
            </p:cNvPr>
            <p:cNvSpPr/>
            <p:nvPr/>
          </p:nvSpPr>
          <p:spPr>
            <a:xfrm>
              <a:off x="5123497" y="2689401"/>
              <a:ext cx="98892360"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1,081,521</a:t>
              </a:r>
            </a:p>
          </p:txBody>
        </p:sp>
        <p:sp>
          <p:nvSpPr>
            <p:cNvPr id="20" name="Rectangle 19">
              <a:extLst>
                <a:ext uri="{FF2B5EF4-FFF2-40B4-BE49-F238E27FC236}">
                  <a16:creationId xmlns:a16="http://schemas.microsoft.com/office/drawing/2014/main" id="{02989C24-3F4F-4A30-A98C-F98F8B611811}"/>
                </a:ext>
              </a:extLst>
            </p:cNvPr>
            <p:cNvSpPr/>
            <p:nvPr/>
          </p:nvSpPr>
          <p:spPr>
            <a:xfrm>
              <a:off x="4739449" y="3107089"/>
              <a:ext cx="8229600"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90,000</a:t>
              </a:r>
            </a:p>
          </p:txBody>
        </p:sp>
        <p:sp>
          <p:nvSpPr>
            <p:cNvPr id="21" name="Rectangle 20">
              <a:extLst>
                <a:ext uri="{FF2B5EF4-FFF2-40B4-BE49-F238E27FC236}">
                  <a16:creationId xmlns:a16="http://schemas.microsoft.com/office/drawing/2014/main" id="{6D27A51D-E65B-4530-A2B7-8F87EE45FDCB}"/>
                </a:ext>
              </a:extLst>
            </p:cNvPr>
            <p:cNvSpPr/>
            <p:nvPr/>
          </p:nvSpPr>
          <p:spPr>
            <a:xfrm>
              <a:off x="4318424" y="3524777"/>
              <a:ext cx="8375904"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91,611</a:t>
              </a:r>
            </a:p>
          </p:txBody>
        </p:sp>
      </p:grpSp>
      <p:sp>
        <p:nvSpPr>
          <p:cNvPr id="23" name="Rectangle 22">
            <a:extLst>
              <a:ext uri="{FF2B5EF4-FFF2-40B4-BE49-F238E27FC236}">
                <a16:creationId xmlns:a16="http://schemas.microsoft.com/office/drawing/2014/main" id="{EE89F9AB-F3D9-42FD-A8D3-A84360376618}"/>
              </a:ext>
            </a:extLst>
          </p:cNvPr>
          <p:cNvSpPr/>
          <p:nvPr/>
        </p:nvSpPr>
        <p:spPr>
          <a:xfrm>
            <a:off x="838200" y="4679420"/>
            <a:ext cx="323373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Code Being Verified</a:t>
            </a:r>
          </a:p>
        </p:txBody>
      </p:sp>
      <p:sp>
        <p:nvSpPr>
          <p:cNvPr id="24" name="Rectangle 23">
            <a:extLst>
              <a:ext uri="{FF2B5EF4-FFF2-40B4-BE49-F238E27FC236}">
                <a16:creationId xmlns:a16="http://schemas.microsoft.com/office/drawing/2014/main" id="{24209184-0456-4DBC-98EF-960A08891415}"/>
              </a:ext>
            </a:extLst>
          </p:cNvPr>
          <p:cNvSpPr/>
          <p:nvPr/>
        </p:nvSpPr>
        <p:spPr>
          <a:xfrm>
            <a:off x="4071937" y="4679420"/>
            <a:ext cx="365760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Specification</a:t>
            </a:r>
          </a:p>
        </p:txBody>
      </p:sp>
      <p:sp>
        <p:nvSpPr>
          <p:cNvPr id="25" name="Rectangle 24">
            <a:extLst>
              <a:ext uri="{FF2B5EF4-FFF2-40B4-BE49-F238E27FC236}">
                <a16:creationId xmlns:a16="http://schemas.microsoft.com/office/drawing/2014/main" id="{78742615-A58D-41A1-A459-115F2931AFB4}"/>
              </a:ext>
            </a:extLst>
          </p:cNvPr>
          <p:cNvSpPr/>
          <p:nvPr/>
        </p:nvSpPr>
        <p:spPr>
          <a:xfrm>
            <a:off x="7729537" y="4679420"/>
            <a:ext cx="2916936"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Lines of Proof</a:t>
            </a:r>
          </a:p>
        </p:txBody>
      </p:sp>
    </p:spTree>
    <p:extLst>
      <p:ext uri="{BB962C8B-B14F-4D97-AF65-F5344CB8AC3E}">
        <p14:creationId xmlns:p14="http://schemas.microsoft.com/office/powerpoint/2010/main" val="3984671669"/>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17</a:t>
            </a:fld>
            <a:endParaRPr lang="en-US"/>
          </a:p>
        </p:txBody>
      </p:sp>
      <p:sp>
        <p:nvSpPr>
          <p:cNvPr id="5" name="Date Placeholder 4"/>
          <p:cNvSpPr>
            <a:spLocks noGrp="1"/>
          </p:cNvSpPr>
          <p:nvPr>
            <p:ph type="dt" sz="half" idx="10"/>
          </p:nvPr>
        </p:nvSpPr>
        <p:spPr/>
        <p:txBody>
          <a:bodyPr/>
          <a:lstStyle/>
          <a:p>
            <a:r>
              <a:rPr lang="en-US"/>
              <a:t>November 30, 2020</a:t>
            </a:r>
          </a:p>
        </p:txBody>
      </p:sp>
      <p:grpSp>
        <p:nvGrpSpPr>
          <p:cNvPr id="22" name="Group 21">
            <a:extLst>
              <a:ext uri="{FF2B5EF4-FFF2-40B4-BE49-F238E27FC236}">
                <a16:creationId xmlns:a16="http://schemas.microsoft.com/office/drawing/2014/main" id="{74D3D739-3957-40B1-B082-B5B1DC0BAE4F}"/>
              </a:ext>
            </a:extLst>
          </p:cNvPr>
          <p:cNvGrpSpPr/>
          <p:nvPr/>
        </p:nvGrpSpPr>
        <p:grpSpPr>
          <a:xfrm>
            <a:off x="4071937" y="2271713"/>
            <a:ext cx="7315200" cy="1595964"/>
            <a:chOff x="4071937" y="2271713"/>
            <a:chExt cx="99943920" cy="1595964"/>
          </a:xfrm>
        </p:grpSpPr>
        <p:grpSp>
          <p:nvGrpSpPr>
            <p:cNvPr id="7" name="Group 6">
              <a:extLst>
                <a:ext uri="{FF2B5EF4-FFF2-40B4-BE49-F238E27FC236}">
                  <a16:creationId xmlns:a16="http://schemas.microsoft.com/office/drawing/2014/main" id="{B2C6E37A-B7CC-4D67-A57F-C0E1AD43F628}"/>
                </a:ext>
              </a:extLst>
            </p:cNvPr>
            <p:cNvGrpSpPr/>
            <p:nvPr/>
          </p:nvGrpSpPr>
          <p:grpSpPr>
            <a:xfrm>
              <a:off x="4071937" y="2271713"/>
              <a:ext cx="438912" cy="342900"/>
              <a:chOff x="4071937" y="2271713"/>
              <a:chExt cx="4379976" cy="342900"/>
            </a:xfrm>
          </p:grpSpPr>
          <p:sp>
            <p:nvSpPr>
              <p:cNvPr id="9" name="Rectangle 8">
                <a:extLst>
                  <a:ext uri="{FF2B5EF4-FFF2-40B4-BE49-F238E27FC236}">
                    <a16:creationId xmlns:a16="http://schemas.microsoft.com/office/drawing/2014/main" id="{29D8E245-1A51-4E6C-875B-B4E7B67B5762}"/>
                  </a:ext>
                </a:extLst>
              </p:cNvPr>
              <p:cNvSpPr/>
              <p:nvPr/>
            </p:nvSpPr>
            <p:spPr>
              <a:xfrm>
                <a:off x="4071937" y="2271713"/>
                <a:ext cx="539496"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 name="Rectangle 5">
                <a:extLst>
                  <a:ext uri="{FF2B5EF4-FFF2-40B4-BE49-F238E27FC236}">
                    <a16:creationId xmlns:a16="http://schemas.microsoft.com/office/drawing/2014/main" id="{0FCD38FC-40D3-4D5D-A947-C75CECADB58A}"/>
                  </a:ext>
                </a:extLst>
              </p:cNvPr>
              <p:cNvSpPr/>
              <p:nvPr/>
            </p:nvSpPr>
            <p:spPr>
              <a:xfrm>
                <a:off x="4611433" y="2271713"/>
                <a:ext cx="384048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8" name="Group 7">
              <a:extLst>
                <a:ext uri="{FF2B5EF4-FFF2-40B4-BE49-F238E27FC236}">
                  <a16:creationId xmlns:a16="http://schemas.microsoft.com/office/drawing/2014/main" id="{BF68DAD1-BD7C-469F-9060-AB896EA806C6}"/>
                </a:ext>
              </a:extLst>
            </p:cNvPr>
            <p:cNvGrpSpPr/>
            <p:nvPr/>
          </p:nvGrpSpPr>
          <p:grpSpPr>
            <a:xfrm>
              <a:off x="4071937" y="2689401"/>
              <a:ext cx="1051560" cy="342900"/>
              <a:chOff x="4071937" y="2689401"/>
              <a:chExt cx="10488168" cy="342900"/>
            </a:xfrm>
          </p:grpSpPr>
          <p:sp>
            <p:nvSpPr>
              <p:cNvPr id="10" name="Rectangle 9">
                <a:extLst>
                  <a:ext uri="{FF2B5EF4-FFF2-40B4-BE49-F238E27FC236}">
                    <a16:creationId xmlns:a16="http://schemas.microsoft.com/office/drawing/2014/main" id="{A366461E-1FBD-443C-A97B-094C55F9DD6B}"/>
                  </a:ext>
                </a:extLst>
              </p:cNvPr>
              <p:cNvSpPr/>
              <p:nvPr/>
            </p:nvSpPr>
            <p:spPr>
              <a:xfrm>
                <a:off x="4071937" y="2689401"/>
                <a:ext cx="795528"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3" name="Rectangle 12">
                <a:extLst>
                  <a:ext uri="{FF2B5EF4-FFF2-40B4-BE49-F238E27FC236}">
                    <a16:creationId xmlns:a16="http://schemas.microsoft.com/office/drawing/2014/main" id="{F0EB6B44-FF3D-496B-A6E2-1762559AFDCE}"/>
                  </a:ext>
                </a:extLst>
              </p:cNvPr>
              <p:cNvSpPr/>
              <p:nvPr/>
            </p:nvSpPr>
            <p:spPr>
              <a:xfrm>
                <a:off x="4867465" y="2689401"/>
                <a:ext cx="969264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16" name="Group 15">
              <a:extLst>
                <a:ext uri="{FF2B5EF4-FFF2-40B4-BE49-F238E27FC236}">
                  <a16:creationId xmlns:a16="http://schemas.microsoft.com/office/drawing/2014/main" id="{A50896AE-D324-43F4-90CA-91588C8A10BB}"/>
                </a:ext>
              </a:extLst>
            </p:cNvPr>
            <p:cNvGrpSpPr/>
            <p:nvPr/>
          </p:nvGrpSpPr>
          <p:grpSpPr>
            <a:xfrm>
              <a:off x="4071937" y="3107089"/>
              <a:ext cx="667512" cy="342900"/>
              <a:chOff x="4071937" y="3107089"/>
              <a:chExt cx="6665976" cy="342900"/>
            </a:xfrm>
          </p:grpSpPr>
          <p:sp>
            <p:nvSpPr>
              <p:cNvPr id="11" name="Rectangle 10">
                <a:extLst>
                  <a:ext uri="{FF2B5EF4-FFF2-40B4-BE49-F238E27FC236}">
                    <a16:creationId xmlns:a16="http://schemas.microsoft.com/office/drawing/2014/main" id="{B1A71048-444E-4A07-95CD-6ED6C4FBC741}"/>
                  </a:ext>
                </a:extLst>
              </p:cNvPr>
              <p:cNvSpPr/>
              <p:nvPr/>
            </p:nvSpPr>
            <p:spPr>
              <a:xfrm>
                <a:off x="4071937" y="3107089"/>
                <a:ext cx="59436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4" name="Rectangle 13">
                <a:extLst>
                  <a:ext uri="{FF2B5EF4-FFF2-40B4-BE49-F238E27FC236}">
                    <a16:creationId xmlns:a16="http://schemas.microsoft.com/office/drawing/2014/main" id="{021CAEA3-2172-4EAB-9F2E-3822C118DEBC}"/>
                  </a:ext>
                </a:extLst>
              </p:cNvPr>
              <p:cNvSpPr/>
              <p:nvPr/>
            </p:nvSpPr>
            <p:spPr>
              <a:xfrm>
                <a:off x="4666297" y="3107089"/>
                <a:ext cx="607161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17" name="Group 16">
              <a:extLst>
                <a:ext uri="{FF2B5EF4-FFF2-40B4-BE49-F238E27FC236}">
                  <a16:creationId xmlns:a16="http://schemas.microsoft.com/office/drawing/2014/main" id="{0CD715EC-B83E-4C95-B8ED-DDB4134C1D5D}"/>
                </a:ext>
              </a:extLst>
            </p:cNvPr>
            <p:cNvGrpSpPr/>
            <p:nvPr/>
          </p:nvGrpSpPr>
          <p:grpSpPr>
            <a:xfrm>
              <a:off x="4071937" y="3524777"/>
              <a:ext cx="246888" cy="342900"/>
              <a:chOff x="4071937" y="3524777"/>
              <a:chExt cx="2423160" cy="342900"/>
            </a:xfrm>
          </p:grpSpPr>
          <p:sp>
            <p:nvSpPr>
              <p:cNvPr id="12" name="Rectangle 11">
                <a:extLst>
                  <a:ext uri="{FF2B5EF4-FFF2-40B4-BE49-F238E27FC236}">
                    <a16:creationId xmlns:a16="http://schemas.microsoft.com/office/drawing/2014/main" id="{53021D16-36C1-48C3-B551-54295A774055}"/>
                  </a:ext>
                </a:extLst>
              </p:cNvPr>
              <p:cNvSpPr/>
              <p:nvPr/>
            </p:nvSpPr>
            <p:spPr>
              <a:xfrm>
                <a:off x="4071937" y="3524777"/>
                <a:ext cx="54864"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5" name="Rectangle 14">
                <a:extLst>
                  <a:ext uri="{FF2B5EF4-FFF2-40B4-BE49-F238E27FC236}">
                    <a16:creationId xmlns:a16="http://schemas.microsoft.com/office/drawing/2014/main" id="{97D501E6-0538-407B-B371-5E71B6779C70}"/>
                  </a:ext>
                </a:extLst>
              </p:cNvPr>
              <p:cNvSpPr/>
              <p:nvPr/>
            </p:nvSpPr>
            <p:spPr>
              <a:xfrm>
                <a:off x="4126801" y="3524777"/>
                <a:ext cx="236829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sp>
          <p:nvSpPr>
            <p:cNvPr id="18" name="Rectangle 17">
              <a:extLst>
                <a:ext uri="{FF2B5EF4-FFF2-40B4-BE49-F238E27FC236}">
                  <a16:creationId xmlns:a16="http://schemas.microsoft.com/office/drawing/2014/main" id="{F55EB9BF-69E3-453B-8CF3-4E1448822FB7}"/>
                </a:ext>
              </a:extLst>
            </p:cNvPr>
            <p:cNvSpPr/>
            <p:nvPr/>
          </p:nvSpPr>
          <p:spPr>
            <a:xfrm>
              <a:off x="4510849" y="2271713"/>
              <a:ext cx="2916936"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p:txBody>
        </p:sp>
        <p:sp>
          <p:nvSpPr>
            <p:cNvPr id="19" name="Rectangle 18">
              <a:extLst>
                <a:ext uri="{FF2B5EF4-FFF2-40B4-BE49-F238E27FC236}">
                  <a16:creationId xmlns:a16="http://schemas.microsoft.com/office/drawing/2014/main" id="{B69DC770-5E11-40A6-89B5-590AD81D1D78}"/>
                </a:ext>
              </a:extLst>
            </p:cNvPr>
            <p:cNvSpPr/>
            <p:nvPr/>
          </p:nvSpPr>
          <p:spPr>
            <a:xfrm>
              <a:off x="5123497" y="2689401"/>
              <a:ext cx="98892360"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1,081,521</a:t>
              </a:r>
            </a:p>
          </p:txBody>
        </p:sp>
        <p:sp>
          <p:nvSpPr>
            <p:cNvPr id="20" name="Rectangle 19">
              <a:extLst>
                <a:ext uri="{FF2B5EF4-FFF2-40B4-BE49-F238E27FC236}">
                  <a16:creationId xmlns:a16="http://schemas.microsoft.com/office/drawing/2014/main" id="{02989C24-3F4F-4A30-A98C-F98F8B611811}"/>
                </a:ext>
              </a:extLst>
            </p:cNvPr>
            <p:cNvSpPr/>
            <p:nvPr/>
          </p:nvSpPr>
          <p:spPr>
            <a:xfrm>
              <a:off x="4739449" y="3107089"/>
              <a:ext cx="8229600"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90,000</a:t>
              </a:r>
            </a:p>
          </p:txBody>
        </p:sp>
        <p:sp>
          <p:nvSpPr>
            <p:cNvPr id="21" name="Rectangle 20">
              <a:extLst>
                <a:ext uri="{FF2B5EF4-FFF2-40B4-BE49-F238E27FC236}">
                  <a16:creationId xmlns:a16="http://schemas.microsoft.com/office/drawing/2014/main" id="{6D27A51D-E65B-4530-A2B7-8F87EE45FDCB}"/>
                </a:ext>
              </a:extLst>
            </p:cNvPr>
            <p:cNvSpPr/>
            <p:nvPr/>
          </p:nvSpPr>
          <p:spPr>
            <a:xfrm>
              <a:off x="4318424" y="3524777"/>
              <a:ext cx="8375904"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91,611</a:t>
              </a:r>
            </a:p>
          </p:txBody>
        </p:sp>
      </p:grpSp>
      <p:sp>
        <p:nvSpPr>
          <p:cNvPr id="23" name="Rectangle 22">
            <a:extLst>
              <a:ext uri="{FF2B5EF4-FFF2-40B4-BE49-F238E27FC236}">
                <a16:creationId xmlns:a16="http://schemas.microsoft.com/office/drawing/2014/main" id="{51A34BF1-92CF-4DD2-BBCF-3E62C93C57C3}"/>
              </a:ext>
            </a:extLst>
          </p:cNvPr>
          <p:cNvSpPr/>
          <p:nvPr/>
        </p:nvSpPr>
        <p:spPr>
          <a:xfrm>
            <a:off x="838200" y="4679420"/>
            <a:ext cx="323373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Code Being Verified</a:t>
            </a:r>
          </a:p>
        </p:txBody>
      </p:sp>
      <p:sp>
        <p:nvSpPr>
          <p:cNvPr id="24" name="Rectangle 23">
            <a:extLst>
              <a:ext uri="{FF2B5EF4-FFF2-40B4-BE49-F238E27FC236}">
                <a16:creationId xmlns:a16="http://schemas.microsoft.com/office/drawing/2014/main" id="{2BC3FD07-5C3C-4173-A3AB-906EC1F2A66A}"/>
              </a:ext>
            </a:extLst>
          </p:cNvPr>
          <p:cNvSpPr/>
          <p:nvPr/>
        </p:nvSpPr>
        <p:spPr>
          <a:xfrm>
            <a:off x="4071937" y="4679420"/>
            <a:ext cx="365760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Specification</a:t>
            </a:r>
          </a:p>
        </p:txBody>
      </p:sp>
      <p:sp>
        <p:nvSpPr>
          <p:cNvPr id="25" name="Rectangle 24">
            <a:extLst>
              <a:ext uri="{FF2B5EF4-FFF2-40B4-BE49-F238E27FC236}">
                <a16:creationId xmlns:a16="http://schemas.microsoft.com/office/drawing/2014/main" id="{D6DC72D3-291D-40BD-AC52-B718CAA871BF}"/>
              </a:ext>
            </a:extLst>
          </p:cNvPr>
          <p:cNvSpPr/>
          <p:nvPr/>
        </p:nvSpPr>
        <p:spPr>
          <a:xfrm>
            <a:off x="7729537" y="4679420"/>
            <a:ext cx="2916936"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Lines of Proof</a:t>
            </a:r>
          </a:p>
        </p:txBody>
      </p:sp>
      <p:graphicFrame>
        <p:nvGraphicFramePr>
          <p:cNvPr id="26" name="Chart 25">
            <a:extLst>
              <a:ext uri="{FF2B5EF4-FFF2-40B4-BE49-F238E27FC236}">
                <a16:creationId xmlns:a16="http://schemas.microsoft.com/office/drawing/2014/main" id="{5E64E214-A520-4C0D-B0ED-AF09FC842073}"/>
              </a:ext>
            </a:extLst>
          </p:cNvPr>
          <p:cNvGraphicFramePr/>
          <p:nvPr>
            <p:extLst>
              <p:ext uri="{D42A27DB-BD31-4B8C-83A1-F6EECF244321}">
                <p14:modId xmlns:p14="http://schemas.microsoft.com/office/powerpoint/2010/main" val="2168067285"/>
              </p:ext>
            </p:extLst>
          </p:nvPr>
        </p:nvGraphicFramePr>
        <p:xfrm>
          <a:off x="1360488" y="7406394"/>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4583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18</a:t>
            </a:fld>
            <a:endParaRPr lang="en-US"/>
          </a:p>
        </p:txBody>
      </p:sp>
      <p:sp>
        <p:nvSpPr>
          <p:cNvPr id="5" name="Date Placeholder 4"/>
          <p:cNvSpPr>
            <a:spLocks noGrp="1"/>
          </p:cNvSpPr>
          <p:nvPr>
            <p:ph type="dt" sz="half" idx="10"/>
          </p:nvPr>
        </p:nvSpPr>
        <p:spPr/>
        <p:txBody>
          <a:bodyPr/>
          <a:lstStyle/>
          <a:p>
            <a:r>
              <a:rPr lang="en-US"/>
              <a:t>November 30, 2020</a:t>
            </a:r>
          </a:p>
        </p:txBody>
      </p:sp>
      <p:grpSp>
        <p:nvGrpSpPr>
          <p:cNvPr id="7" name="Group 6">
            <a:extLst>
              <a:ext uri="{FF2B5EF4-FFF2-40B4-BE49-F238E27FC236}">
                <a16:creationId xmlns:a16="http://schemas.microsoft.com/office/drawing/2014/main" id="{B2C6E37A-B7CC-4D67-A57F-C0E1AD43F628}"/>
              </a:ext>
            </a:extLst>
          </p:cNvPr>
          <p:cNvGrpSpPr/>
          <p:nvPr/>
        </p:nvGrpSpPr>
        <p:grpSpPr>
          <a:xfrm>
            <a:off x="4071937" y="2271713"/>
            <a:ext cx="32125" cy="342900"/>
            <a:chOff x="4071937" y="2271713"/>
            <a:chExt cx="4379976" cy="342900"/>
          </a:xfrm>
        </p:grpSpPr>
        <p:sp>
          <p:nvSpPr>
            <p:cNvPr id="9" name="Rectangle 8">
              <a:extLst>
                <a:ext uri="{FF2B5EF4-FFF2-40B4-BE49-F238E27FC236}">
                  <a16:creationId xmlns:a16="http://schemas.microsoft.com/office/drawing/2014/main" id="{29D8E245-1A51-4E6C-875B-B4E7B67B5762}"/>
                </a:ext>
              </a:extLst>
            </p:cNvPr>
            <p:cNvSpPr/>
            <p:nvPr/>
          </p:nvSpPr>
          <p:spPr>
            <a:xfrm>
              <a:off x="4071937" y="2271713"/>
              <a:ext cx="539496"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 name="Rectangle 5">
              <a:extLst>
                <a:ext uri="{FF2B5EF4-FFF2-40B4-BE49-F238E27FC236}">
                  <a16:creationId xmlns:a16="http://schemas.microsoft.com/office/drawing/2014/main" id="{0FCD38FC-40D3-4D5D-A947-C75CECADB58A}"/>
                </a:ext>
              </a:extLst>
            </p:cNvPr>
            <p:cNvSpPr/>
            <p:nvPr/>
          </p:nvSpPr>
          <p:spPr>
            <a:xfrm>
              <a:off x="4611433" y="2271713"/>
              <a:ext cx="384048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8" name="Group 7">
            <a:extLst>
              <a:ext uri="{FF2B5EF4-FFF2-40B4-BE49-F238E27FC236}">
                <a16:creationId xmlns:a16="http://schemas.microsoft.com/office/drawing/2014/main" id="{BF68DAD1-BD7C-469F-9060-AB896EA806C6}"/>
              </a:ext>
            </a:extLst>
          </p:cNvPr>
          <p:cNvGrpSpPr/>
          <p:nvPr/>
        </p:nvGrpSpPr>
        <p:grpSpPr>
          <a:xfrm>
            <a:off x="4071937" y="2689401"/>
            <a:ext cx="76967" cy="342900"/>
            <a:chOff x="4071937" y="2689401"/>
            <a:chExt cx="10488168" cy="342900"/>
          </a:xfrm>
        </p:grpSpPr>
        <p:sp>
          <p:nvSpPr>
            <p:cNvPr id="10" name="Rectangle 9">
              <a:extLst>
                <a:ext uri="{FF2B5EF4-FFF2-40B4-BE49-F238E27FC236}">
                  <a16:creationId xmlns:a16="http://schemas.microsoft.com/office/drawing/2014/main" id="{A366461E-1FBD-443C-A97B-094C55F9DD6B}"/>
                </a:ext>
              </a:extLst>
            </p:cNvPr>
            <p:cNvSpPr/>
            <p:nvPr/>
          </p:nvSpPr>
          <p:spPr>
            <a:xfrm>
              <a:off x="4071937" y="2689401"/>
              <a:ext cx="795528"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3" name="Rectangle 12">
              <a:extLst>
                <a:ext uri="{FF2B5EF4-FFF2-40B4-BE49-F238E27FC236}">
                  <a16:creationId xmlns:a16="http://schemas.microsoft.com/office/drawing/2014/main" id="{F0EB6B44-FF3D-496B-A6E2-1762559AFDCE}"/>
                </a:ext>
              </a:extLst>
            </p:cNvPr>
            <p:cNvSpPr/>
            <p:nvPr/>
          </p:nvSpPr>
          <p:spPr>
            <a:xfrm>
              <a:off x="4867465" y="2689401"/>
              <a:ext cx="969264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16" name="Group 15">
            <a:extLst>
              <a:ext uri="{FF2B5EF4-FFF2-40B4-BE49-F238E27FC236}">
                <a16:creationId xmlns:a16="http://schemas.microsoft.com/office/drawing/2014/main" id="{A50896AE-D324-43F4-90CA-91588C8A10BB}"/>
              </a:ext>
            </a:extLst>
          </p:cNvPr>
          <p:cNvGrpSpPr/>
          <p:nvPr/>
        </p:nvGrpSpPr>
        <p:grpSpPr>
          <a:xfrm>
            <a:off x="4071937" y="3107089"/>
            <a:ext cx="48857" cy="342900"/>
            <a:chOff x="4071937" y="3107089"/>
            <a:chExt cx="6665976" cy="342900"/>
          </a:xfrm>
        </p:grpSpPr>
        <p:sp>
          <p:nvSpPr>
            <p:cNvPr id="11" name="Rectangle 10">
              <a:extLst>
                <a:ext uri="{FF2B5EF4-FFF2-40B4-BE49-F238E27FC236}">
                  <a16:creationId xmlns:a16="http://schemas.microsoft.com/office/drawing/2014/main" id="{B1A71048-444E-4A07-95CD-6ED6C4FBC741}"/>
                </a:ext>
              </a:extLst>
            </p:cNvPr>
            <p:cNvSpPr/>
            <p:nvPr/>
          </p:nvSpPr>
          <p:spPr>
            <a:xfrm>
              <a:off x="4071937" y="3107089"/>
              <a:ext cx="59436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4" name="Rectangle 13">
              <a:extLst>
                <a:ext uri="{FF2B5EF4-FFF2-40B4-BE49-F238E27FC236}">
                  <a16:creationId xmlns:a16="http://schemas.microsoft.com/office/drawing/2014/main" id="{021CAEA3-2172-4EAB-9F2E-3822C118DEBC}"/>
                </a:ext>
              </a:extLst>
            </p:cNvPr>
            <p:cNvSpPr/>
            <p:nvPr/>
          </p:nvSpPr>
          <p:spPr>
            <a:xfrm>
              <a:off x="4666297" y="3107089"/>
              <a:ext cx="607161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17" name="Group 16">
            <a:extLst>
              <a:ext uri="{FF2B5EF4-FFF2-40B4-BE49-F238E27FC236}">
                <a16:creationId xmlns:a16="http://schemas.microsoft.com/office/drawing/2014/main" id="{0CD715EC-B83E-4C95-B8ED-DDB4134C1D5D}"/>
              </a:ext>
            </a:extLst>
          </p:cNvPr>
          <p:cNvGrpSpPr/>
          <p:nvPr/>
        </p:nvGrpSpPr>
        <p:grpSpPr>
          <a:xfrm>
            <a:off x="4071937" y="3524777"/>
            <a:ext cx="18070" cy="342900"/>
            <a:chOff x="4071937" y="3524777"/>
            <a:chExt cx="2423160" cy="342900"/>
          </a:xfrm>
        </p:grpSpPr>
        <p:sp>
          <p:nvSpPr>
            <p:cNvPr id="12" name="Rectangle 11">
              <a:extLst>
                <a:ext uri="{FF2B5EF4-FFF2-40B4-BE49-F238E27FC236}">
                  <a16:creationId xmlns:a16="http://schemas.microsoft.com/office/drawing/2014/main" id="{53021D16-36C1-48C3-B551-54295A774055}"/>
                </a:ext>
              </a:extLst>
            </p:cNvPr>
            <p:cNvSpPr/>
            <p:nvPr/>
          </p:nvSpPr>
          <p:spPr>
            <a:xfrm>
              <a:off x="4071937" y="3524777"/>
              <a:ext cx="54864"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5" name="Rectangle 14">
              <a:extLst>
                <a:ext uri="{FF2B5EF4-FFF2-40B4-BE49-F238E27FC236}">
                  <a16:creationId xmlns:a16="http://schemas.microsoft.com/office/drawing/2014/main" id="{97D501E6-0538-407B-B371-5E71B6779C70}"/>
                </a:ext>
              </a:extLst>
            </p:cNvPr>
            <p:cNvSpPr/>
            <p:nvPr/>
          </p:nvSpPr>
          <p:spPr>
            <a:xfrm>
              <a:off x="4126801" y="3524777"/>
              <a:ext cx="236829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sp>
        <p:nvSpPr>
          <p:cNvPr id="18" name="Rectangle 17">
            <a:extLst>
              <a:ext uri="{FF2B5EF4-FFF2-40B4-BE49-F238E27FC236}">
                <a16:creationId xmlns:a16="http://schemas.microsoft.com/office/drawing/2014/main" id="{F55EB9BF-69E3-453B-8CF3-4E1448822FB7}"/>
              </a:ext>
            </a:extLst>
          </p:cNvPr>
          <p:cNvSpPr/>
          <p:nvPr/>
        </p:nvSpPr>
        <p:spPr>
          <a:xfrm>
            <a:off x="4104062" y="2271713"/>
            <a:ext cx="213499"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p:txBody>
      </p:sp>
      <p:sp>
        <p:nvSpPr>
          <p:cNvPr id="19" name="Rectangle 18">
            <a:extLst>
              <a:ext uri="{FF2B5EF4-FFF2-40B4-BE49-F238E27FC236}">
                <a16:creationId xmlns:a16="http://schemas.microsoft.com/office/drawing/2014/main" id="{B69DC770-5E11-40A6-89B5-590AD81D1D78}"/>
              </a:ext>
            </a:extLst>
          </p:cNvPr>
          <p:cNvSpPr/>
          <p:nvPr/>
        </p:nvSpPr>
        <p:spPr>
          <a:xfrm>
            <a:off x="4148904" y="2689401"/>
            <a:ext cx="7238233"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p:txBody>
      </p:sp>
      <p:sp>
        <p:nvSpPr>
          <p:cNvPr id="20" name="Rectangle 19">
            <a:extLst>
              <a:ext uri="{FF2B5EF4-FFF2-40B4-BE49-F238E27FC236}">
                <a16:creationId xmlns:a16="http://schemas.microsoft.com/office/drawing/2014/main" id="{02989C24-3F4F-4A30-A98C-F98F8B611811}"/>
              </a:ext>
            </a:extLst>
          </p:cNvPr>
          <p:cNvSpPr/>
          <p:nvPr/>
        </p:nvSpPr>
        <p:spPr>
          <a:xfrm>
            <a:off x="4120794" y="3107089"/>
            <a:ext cx="602349"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p:txBody>
      </p:sp>
      <p:sp>
        <p:nvSpPr>
          <p:cNvPr id="21" name="Rectangle 20">
            <a:extLst>
              <a:ext uri="{FF2B5EF4-FFF2-40B4-BE49-F238E27FC236}">
                <a16:creationId xmlns:a16="http://schemas.microsoft.com/office/drawing/2014/main" id="{6D27A51D-E65B-4530-A2B7-8F87EE45FDCB}"/>
              </a:ext>
            </a:extLst>
          </p:cNvPr>
          <p:cNvSpPr/>
          <p:nvPr/>
        </p:nvSpPr>
        <p:spPr>
          <a:xfrm>
            <a:off x="4089978" y="3524777"/>
            <a:ext cx="613058"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p:txBody>
      </p:sp>
      <p:sp>
        <p:nvSpPr>
          <p:cNvPr id="23" name="Rectangle 22">
            <a:extLst>
              <a:ext uri="{FF2B5EF4-FFF2-40B4-BE49-F238E27FC236}">
                <a16:creationId xmlns:a16="http://schemas.microsoft.com/office/drawing/2014/main" id="{51A34BF1-92CF-4DD2-BBCF-3E62C93C57C3}"/>
              </a:ext>
            </a:extLst>
          </p:cNvPr>
          <p:cNvSpPr/>
          <p:nvPr/>
        </p:nvSpPr>
        <p:spPr>
          <a:xfrm>
            <a:off x="838200" y="4679420"/>
            <a:ext cx="323373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Code Being Verified</a:t>
            </a:r>
          </a:p>
        </p:txBody>
      </p:sp>
      <p:sp>
        <p:nvSpPr>
          <p:cNvPr id="24" name="Rectangle 23">
            <a:extLst>
              <a:ext uri="{FF2B5EF4-FFF2-40B4-BE49-F238E27FC236}">
                <a16:creationId xmlns:a16="http://schemas.microsoft.com/office/drawing/2014/main" id="{2BC3FD07-5C3C-4173-A3AB-906EC1F2A66A}"/>
              </a:ext>
            </a:extLst>
          </p:cNvPr>
          <p:cNvSpPr/>
          <p:nvPr/>
        </p:nvSpPr>
        <p:spPr>
          <a:xfrm>
            <a:off x="4071937" y="4679420"/>
            <a:ext cx="365760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Specification</a:t>
            </a:r>
          </a:p>
        </p:txBody>
      </p:sp>
      <p:sp>
        <p:nvSpPr>
          <p:cNvPr id="25" name="Rectangle 24">
            <a:extLst>
              <a:ext uri="{FF2B5EF4-FFF2-40B4-BE49-F238E27FC236}">
                <a16:creationId xmlns:a16="http://schemas.microsoft.com/office/drawing/2014/main" id="{D6DC72D3-291D-40BD-AC52-B718CAA871BF}"/>
              </a:ext>
            </a:extLst>
          </p:cNvPr>
          <p:cNvSpPr/>
          <p:nvPr/>
        </p:nvSpPr>
        <p:spPr>
          <a:xfrm>
            <a:off x="7729537" y="4679420"/>
            <a:ext cx="2916936" cy="34290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Lines of Proof</a:t>
            </a:r>
          </a:p>
        </p:txBody>
      </p:sp>
    </p:spTree>
    <p:extLst>
      <p:ext uri="{BB962C8B-B14F-4D97-AF65-F5344CB8AC3E}">
        <p14:creationId xmlns:p14="http://schemas.microsoft.com/office/powerpoint/2010/main" val="3642788184"/>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19</a:t>
            </a:fld>
            <a:endParaRPr lang="en-US"/>
          </a:p>
        </p:txBody>
      </p:sp>
      <p:sp>
        <p:nvSpPr>
          <p:cNvPr id="5" name="Date Placeholder 4"/>
          <p:cNvSpPr>
            <a:spLocks noGrp="1"/>
          </p:cNvSpPr>
          <p:nvPr>
            <p:ph type="dt" sz="half" idx="10"/>
          </p:nvPr>
        </p:nvSpPr>
        <p:spPr/>
        <p:txBody>
          <a:bodyPr/>
          <a:lstStyle/>
          <a:p>
            <a:r>
              <a:rPr lang="en-US"/>
              <a:t>November 30, 2020</a:t>
            </a:r>
          </a:p>
        </p:txBody>
      </p:sp>
      <p:sp>
        <p:nvSpPr>
          <p:cNvPr id="23" name="Rectangle 22">
            <a:extLst>
              <a:ext uri="{FF2B5EF4-FFF2-40B4-BE49-F238E27FC236}">
                <a16:creationId xmlns:a16="http://schemas.microsoft.com/office/drawing/2014/main" id="{51A34BF1-92CF-4DD2-BBCF-3E62C93C57C3}"/>
              </a:ext>
            </a:extLst>
          </p:cNvPr>
          <p:cNvSpPr/>
          <p:nvPr/>
        </p:nvSpPr>
        <p:spPr>
          <a:xfrm>
            <a:off x="838200" y="4679420"/>
            <a:ext cx="323373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Lines of Code Being Verified</a:t>
            </a:r>
          </a:p>
        </p:txBody>
      </p:sp>
      <p:sp>
        <p:nvSpPr>
          <p:cNvPr id="26" name="Rectangle 25">
            <a:extLst>
              <a:ext uri="{FF2B5EF4-FFF2-40B4-BE49-F238E27FC236}">
                <a16:creationId xmlns:a16="http://schemas.microsoft.com/office/drawing/2014/main" id="{AEF132F9-B807-43C6-AC1D-6979CBDE8E1D}"/>
              </a:ext>
            </a:extLst>
          </p:cNvPr>
          <p:cNvSpPr/>
          <p:nvPr/>
        </p:nvSpPr>
        <p:spPr>
          <a:xfrm>
            <a:off x="4071937" y="2271713"/>
            <a:ext cx="537667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5880</a:t>
            </a:r>
          </a:p>
        </p:txBody>
      </p:sp>
      <p:sp>
        <p:nvSpPr>
          <p:cNvPr id="27" name="Rectangle 26">
            <a:extLst>
              <a:ext uri="{FF2B5EF4-FFF2-40B4-BE49-F238E27FC236}">
                <a16:creationId xmlns:a16="http://schemas.microsoft.com/office/drawing/2014/main" id="{F1E07D2C-6695-4B35-AF54-7C0BB2CBC372}"/>
              </a:ext>
            </a:extLst>
          </p:cNvPr>
          <p:cNvSpPr/>
          <p:nvPr/>
        </p:nvSpPr>
        <p:spPr>
          <a:xfrm>
            <a:off x="4071937" y="2689401"/>
            <a:ext cx="795528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8700</a:t>
            </a:r>
          </a:p>
        </p:txBody>
      </p:sp>
      <p:sp>
        <p:nvSpPr>
          <p:cNvPr id="28" name="Rectangle 27">
            <a:extLst>
              <a:ext uri="{FF2B5EF4-FFF2-40B4-BE49-F238E27FC236}">
                <a16:creationId xmlns:a16="http://schemas.microsoft.com/office/drawing/2014/main" id="{1B633457-DA27-4D97-97F3-B3A310464F22}"/>
              </a:ext>
            </a:extLst>
          </p:cNvPr>
          <p:cNvSpPr/>
          <p:nvPr/>
        </p:nvSpPr>
        <p:spPr>
          <a:xfrm>
            <a:off x="4071937" y="3107089"/>
            <a:ext cx="59436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6500</a:t>
            </a:r>
          </a:p>
        </p:txBody>
      </p:sp>
      <p:sp>
        <p:nvSpPr>
          <p:cNvPr id="29" name="Rectangle 28">
            <a:extLst>
              <a:ext uri="{FF2B5EF4-FFF2-40B4-BE49-F238E27FC236}">
                <a16:creationId xmlns:a16="http://schemas.microsoft.com/office/drawing/2014/main" id="{F710B7A3-4A4A-4F31-9DCE-D25996E65B60}"/>
              </a:ext>
            </a:extLst>
          </p:cNvPr>
          <p:cNvSpPr/>
          <p:nvPr/>
        </p:nvSpPr>
        <p:spPr>
          <a:xfrm>
            <a:off x="4071937" y="3524777"/>
            <a:ext cx="54864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603</a:t>
            </a:r>
          </a:p>
        </p:txBody>
      </p:sp>
    </p:spTree>
    <p:extLst>
      <p:ext uri="{BB962C8B-B14F-4D97-AF65-F5344CB8AC3E}">
        <p14:creationId xmlns:p14="http://schemas.microsoft.com/office/powerpoint/2010/main" val="1412944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92500" lnSpcReduction="20000"/>
          </a:bodyPr>
          <a:lstStyle/>
          <a:p>
            <a:r>
              <a:rPr lang="en-US" dirty="0"/>
              <a:t>Point at the problem, explain why it’s important (standing in the way of verification reaching its promise)</a:t>
            </a:r>
          </a:p>
          <a:p>
            <a:r>
              <a:rPr lang="en-US" dirty="0"/>
              <a:t>Note, perhaps, that no-one seems to be tackling it or even systematically investigating it --- I have more to say about this, but only have time to hint at this in the defense</a:t>
            </a:r>
          </a:p>
          <a:p>
            <a:r>
              <a:rPr lang="en-US" dirty="0"/>
              <a:t>Describe what current research progress towards this big problem looks like, using the particular example of the progress I've made towards it (fiat-crypto) with my colleagues during my PhD</a:t>
            </a:r>
          </a:p>
          <a:p>
            <a:r>
              <a:rPr lang="en-US" dirty="0"/>
              <a:t>Share what I've learnt about how this problem can currently be chipped away at with current techniques</a:t>
            </a:r>
          </a:p>
          <a:p>
            <a:r>
              <a:rPr lang="en-US" dirty="0"/>
              <a:t>Share what I've learnt about how the larger problem might need very different research that no-one seems to currently be doing</a:t>
            </a:r>
          </a:p>
        </p:txBody>
      </p:sp>
      <p:sp>
        <p:nvSpPr>
          <p:cNvPr id="4" name="Slide Number Placeholder 3"/>
          <p:cNvSpPr>
            <a:spLocks noGrp="1"/>
          </p:cNvSpPr>
          <p:nvPr>
            <p:ph type="sldNum" sz="quarter" idx="12"/>
          </p:nvPr>
        </p:nvSpPr>
        <p:spPr/>
        <p:txBody>
          <a:bodyPr/>
          <a:lstStyle/>
          <a:p>
            <a:fld id="{62ACD81C-0ABE-4302-8FB0-4A8AC0E9431D}" type="slidenum">
              <a:rPr lang="en-US" smtClean="0"/>
              <a:t>2</a:t>
            </a:fld>
            <a:endParaRPr lang="en-US" dirty="0"/>
          </a:p>
        </p:txBody>
      </p:sp>
      <p:sp>
        <p:nvSpPr>
          <p:cNvPr id="5" name="Date Placeholder 4"/>
          <p:cNvSpPr>
            <a:spLocks noGrp="1"/>
          </p:cNvSpPr>
          <p:nvPr>
            <p:ph type="dt" sz="half" idx="10"/>
          </p:nvPr>
        </p:nvSpPr>
        <p:spPr/>
        <p:txBody>
          <a:bodyPr/>
          <a:lstStyle/>
          <a:p>
            <a:r>
              <a:rPr lang="en-US"/>
              <a:t>November 30, 2020</a:t>
            </a:r>
          </a:p>
        </p:txBody>
      </p:sp>
    </p:spTree>
    <p:extLst>
      <p:ext uri="{BB962C8B-B14F-4D97-AF65-F5344CB8AC3E}">
        <p14:creationId xmlns:p14="http://schemas.microsoft.com/office/powerpoint/2010/main" val="765985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lvl="1"/>
            <a:endParaRPr lang="en-US" dirty="0"/>
          </a:p>
          <a:p>
            <a:pPr lvl="1"/>
            <a:endParaRPr lang="en-US" dirty="0"/>
          </a:p>
          <a:p>
            <a:pPr lvl="1"/>
            <a:endParaRPr lang="en-US" dirty="0"/>
          </a:p>
          <a:p>
            <a:pPr lvl="1"/>
            <a:r>
              <a:rPr lang="en-US"/>
              <a:t>HERE</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20</a:t>
            </a:fld>
            <a:endParaRPr lang="en-US"/>
          </a:p>
        </p:txBody>
      </p:sp>
      <p:sp>
        <p:nvSpPr>
          <p:cNvPr id="5" name="Date Placeholder 4"/>
          <p:cNvSpPr>
            <a:spLocks noGrp="1"/>
          </p:cNvSpPr>
          <p:nvPr>
            <p:ph type="dt" sz="half" idx="10"/>
          </p:nvPr>
        </p:nvSpPr>
        <p:spPr/>
        <p:txBody>
          <a:bodyPr/>
          <a:lstStyle/>
          <a:p>
            <a:r>
              <a:rPr lang="en-US"/>
              <a:t>November 30, 2020</a:t>
            </a:r>
          </a:p>
        </p:txBody>
      </p:sp>
      <p:sp>
        <p:nvSpPr>
          <p:cNvPr id="26" name="Rectangle 25">
            <a:extLst>
              <a:ext uri="{FF2B5EF4-FFF2-40B4-BE49-F238E27FC236}">
                <a16:creationId xmlns:a16="http://schemas.microsoft.com/office/drawing/2014/main" id="{AEF132F9-B807-43C6-AC1D-6979CBDE8E1D}"/>
              </a:ext>
            </a:extLst>
          </p:cNvPr>
          <p:cNvSpPr/>
          <p:nvPr/>
        </p:nvSpPr>
        <p:spPr>
          <a:xfrm>
            <a:off x="4071937" y="2271713"/>
            <a:ext cx="537667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5880</a:t>
            </a:r>
          </a:p>
        </p:txBody>
      </p:sp>
      <p:sp>
        <p:nvSpPr>
          <p:cNvPr id="27" name="Rectangle 26">
            <a:extLst>
              <a:ext uri="{FF2B5EF4-FFF2-40B4-BE49-F238E27FC236}">
                <a16:creationId xmlns:a16="http://schemas.microsoft.com/office/drawing/2014/main" id="{F1E07D2C-6695-4B35-AF54-7C0BB2CBC372}"/>
              </a:ext>
            </a:extLst>
          </p:cNvPr>
          <p:cNvSpPr/>
          <p:nvPr/>
        </p:nvSpPr>
        <p:spPr>
          <a:xfrm>
            <a:off x="4071937" y="2689401"/>
            <a:ext cx="795528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8700</a:t>
            </a:r>
          </a:p>
        </p:txBody>
      </p:sp>
      <p:sp>
        <p:nvSpPr>
          <p:cNvPr id="28" name="Rectangle 27">
            <a:extLst>
              <a:ext uri="{FF2B5EF4-FFF2-40B4-BE49-F238E27FC236}">
                <a16:creationId xmlns:a16="http://schemas.microsoft.com/office/drawing/2014/main" id="{1B633457-DA27-4D97-97F3-B3A310464F22}"/>
              </a:ext>
            </a:extLst>
          </p:cNvPr>
          <p:cNvSpPr/>
          <p:nvPr/>
        </p:nvSpPr>
        <p:spPr>
          <a:xfrm>
            <a:off x="4071937" y="3107089"/>
            <a:ext cx="59436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6500</a:t>
            </a:r>
          </a:p>
        </p:txBody>
      </p:sp>
      <p:sp>
        <p:nvSpPr>
          <p:cNvPr id="29" name="Rectangle 28">
            <a:extLst>
              <a:ext uri="{FF2B5EF4-FFF2-40B4-BE49-F238E27FC236}">
                <a16:creationId xmlns:a16="http://schemas.microsoft.com/office/drawing/2014/main" id="{F710B7A3-4A4A-4F31-9DCE-D25996E65B60}"/>
              </a:ext>
            </a:extLst>
          </p:cNvPr>
          <p:cNvSpPr/>
          <p:nvPr/>
        </p:nvSpPr>
        <p:spPr>
          <a:xfrm>
            <a:off x="4071937" y="3524777"/>
            <a:ext cx="54864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603</a:t>
            </a:r>
          </a:p>
        </p:txBody>
      </p:sp>
    </p:spTree>
    <p:extLst>
      <p:ext uri="{BB962C8B-B14F-4D97-AF65-F5344CB8AC3E}">
        <p14:creationId xmlns:p14="http://schemas.microsoft.com/office/powerpoint/2010/main" val="2065844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21</a:t>
            </a:fld>
            <a:endParaRPr lang="en-US"/>
          </a:p>
        </p:txBody>
      </p:sp>
      <p:sp>
        <p:nvSpPr>
          <p:cNvPr id="5" name="Date Placeholder 4"/>
          <p:cNvSpPr>
            <a:spLocks noGrp="1"/>
          </p:cNvSpPr>
          <p:nvPr>
            <p:ph type="dt" sz="half" idx="10"/>
          </p:nvPr>
        </p:nvSpPr>
        <p:spPr/>
        <p:txBody>
          <a:bodyPr/>
          <a:lstStyle/>
          <a:p>
            <a:r>
              <a:rPr lang="en-US"/>
              <a:t>November 30, 2020</a:t>
            </a:r>
          </a:p>
        </p:txBody>
      </p:sp>
      <p:sp>
        <p:nvSpPr>
          <p:cNvPr id="9" name="Rectangle 8">
            <a:extLst>
              <a:ext uri="{FF2B5EF4-FFF2-40B4-BE49-F238E27FC236}">
                <a16:creationId xmlns:a16="http://schemas.microsoft.com/office/drawing/2014/main" id="{29D8E245-1A51-4E6C-875B-B4E7B67B5762}"/>
              </a:ext>
            </a:extLst>
          </p:cNvPr>
          <p:cNvSpPr/>
          <p:nvPr/>
        </p:nvSpPr>
        <p:spPr>
          <a:xfrm>
            <a:off x="4071937" y="2271713"/>
            <a:ext cx="539496"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366461E-1FBD-443C-A97B-094C55F9DD6B}"/>
              </a:ext>
            </a:extLst>
          </p:cNvPr>
          <p:cNvSpPr/>
          <p:nvPr/>
        </p:nvSpPr>
        <p:spPr>
          <a:xfrm>
            <a:off x="4071937" y="2689401"/>
            <a:ext cx="795528"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1A71048-444E-4A07-95CD-6ED6C4FBC741}"/>
              </a:ext>
            </a:extLst>
          </p:cNvPr>
          <p:cNvSpPr/>
          <p:nvPr/>
        </p:nvSpPr>
        <p:spPr>
          <a:xfrm>
            <a:off x="4071937" y="3107089"/>
            <a:ext cx="59436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3021D16-36C1-48C3-B551-54295A774055}"/>
              </a:ext>
            </a:extLst>
          </p:cNvPr>
          <p:cNvSpPr/>
          <p:nvPr/>
        </p:nvSpPr>
        <p:spPr>
          <a:xfrm>
            <a:off x="4071937" y="3524777"/>
            <a:ext cx="54864"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FCD38FC-40D3-4D5D-A947-C75CECADB58A}"/>
              </a:ext>
            </a:extLst>
          </p:cNvPr>
          <p:cNvSpPr/>
          <p:nvPr/>
        </p:nvSpPr>
        <p:spPr>
          <a:xfrm>
            <a:off x="4611433" y="2271713"/>
            <a:ext cx="384048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0EB6B44-FF3D-496B-A6E2-1762559AFDCE}"/>
              </a:ext>
            </a:extLst>
          </p:cNvPr>
          <p:cNvSpPr/>
          <p:nvPr/>
        </p:nvSpPr>
        <p:spPr>
          <a:xfrm>
            <a:off x="4867465" y="2689401"/>
            <a:ext cx="9692640"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21CAEA3-2172-4EAB-9F2E-3822C118DEBC}"/>
              </a:ext>
            </a:extLst>
          </p:cNvPr>
          <p:cNvSpPr/>
          <p:nvPr/>
        </p:nvSpPr>
        <p:spPr>
          <a:xfrm>
            <a:off x="4666297" y="3107089"/>
            <a:ext cx="607161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7D501E6-0538-407B-B371-5E71B6779C70}"/>
              </a:ext>
            </a:extLst>
          </p:cNvPr>
          <p:cNvSpPr/>
          <p:nvPr/>
        </p:nvSpPr>
        <p:spPr>
          <a:xfrm>
            <a:off x="4126801" y="3524777"/>
            <a:ext cx="2368296" cy="3429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2033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Object"/>
      </p:transition>
    </mc:Choice>
    <mc:Fallback>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endParaRPr lang="en-US" dirty="0"/>
          </a:p>
          <a:p>
            <a:pPr lvl="1"/>
            <a:r>
              <a:rPr lang="en-US" dirty="0"/>
              <a:t>seL4</a:t>
            </a:r>
          </a:p>
          <a:p>
            <a:pPr lvl="1"/>
            <a:r>
              <a:rPr lang="en-US" dirty="0" err="1"/>
              <a:t>CertiKOS</a:t>
            </a:r>
            <a:endParaRPr lang="en-US" dirty="0"/>
          </a:p>
          <a:p>
            <a:pPr lvl="1"/>
            <a:r>
              <a:rPr lang="en-US" dirty="0"/>
              <a:t>Fiat Cryptography</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22</a:t>
            </a:fld>
            <a:endParaRPr lang="en-US"/>
          </a:p>
        </p:txBody>
      </p:sp>
      <p:sp>
        <p:nvSpPr>
          <p:cNvPr id="5" name="Date Placeholder 4"/>
          <p:cNvSpPr>
            <a:spLocks noGrp="1"/>
          </p:cNvSpPr>
          <p:nvPr>
            <p:ph type="dt" sz="half" idx="10"/>
          </p:nvPr>
        </p:nvSpPr>
        <p:spPr/>
        <p:txBody>
          <a:bodyPr/>
          <a:lstStyle/>
          <a:p>
            <a:r>
              <a:rPr lang="en-US"/>
              <a:t>November 30, 2020</a:t>
            </a:r>
          </a:p>
        </p:txBody>
      </p:sp>
      <p:graphicFrame>
        <p:nvGraphicFramePr>
          <p:cNvPr id="8" name="Chart 7">
            <a:extLst>
              <a:ext uri="{FF2B5EF4-FFF2-40B4-BE49-F238E27FC236}">
                <a16:creationId xmlns:a16="http://schemas.microsoft.com/office/drawing/2014/main" id="{5F4FC705-C79E-441E-8835-B38612691AEC}"/>
              </a:ext>
            </a:extLst>
          </p:cNvPr>
          <p:cNvGraphicFramePr/>
          <p:nvPr>
            <p:extLst>
              <p:ext uri="{D42A27DB-BD31-4B8C-83A1-F6EECF244321}">
                <p14:modId xmlns:p14="http://schemas.microsoft.com/office/powerpoint/2010/main" val="2804631221"/>
              </p:ext>
            </p:extLst>
          </p:nvPr>
        </p:nvGraphicFramePr>
        <p:xfrm>
          <a:off x="-296862" y="4405841"/>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29D8E245-1A51-4E6C-875B-B4E7B67B5762}"/>
              </a:ext>
            </a:extLst>
          </p:cNvPr>
          <p:cNvSpPr/>
          <p:nvPr/>
        </p:nvSpPr>
        <p:spPr>
          <a:xfrm>
            <a:off x="4071937" y="2271713"/>
            <a:ext cx="537667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5880</a:t>
            </a:r>
          </a:p>
        </p:txBody>
      </p:sp>
      <p:sp>
        <p:nvSpPr>
          <p:cNvPr id="10" name="Rectangle 9">
            <a:extLst>
              <a:ext uri="{FF2B5EF4-FFF2-40B4-BE49-F238E27FC236}">
                <a16:creationId xmlns:a16="http://schemas.microsoft.com/office/drawing/2014/main" id="{A366461E-1FBD-443C-A97B-094C55F9DD6B}"/>
              </a:ext>
            </a:extLst>
          </p:cNvPr>
          <p:cNvSpPr/>
          <p:nvPr/>
        </p:nvSpPr>
        <p:spPr>
          <a:xfrm>
            <a:off x="4071937" y="2689401"/>
            <a:ext cx="795528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8700</a:t>
            </a:r>
          </a:p>
        </p:txBody>
      </p:sp>
      <p:sp>
        <p:nvSpPr>
          <p:cNvPr id="11" name="Rectangle 10">
            <a:extLst>
              <a:ext uri="{FF2B5EF4-FFF2-40B4-BE49-F238E27FC236}">
                <a16:creationId xmlns:a16="http://schemas.microsoft.com/office/drawing/2014/main" id="{B1A71048-444E-4A07-95CD-6ED6C4FBC741}"/>
              </a:ext>
            </a:extLst>
          </p:cNvPr>
          <p:cNvSpPr/>
          <p:nvPr/>
        </p:nvSpPr>
        <p:spPr>
          <a:xfrm>
            <a:off x="4071937" y="3107089"/>
            <a:ext cx="59436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6500</a:t>
            </a:r>
          </a:p>
        </p:txBody>
      </p:sp>
      <p:sp>
        <p:nvSpPr>
          <p:cNvPr id="12" name="Rectangle 11">
            <a:extLst>
              <a:ext uri="{FF2B5EF4-FFF2-40B4-BE49-F238E27FC236}">
                <a16:creationId xmlns:a16="http://schemas.microsoft.com/office/drawing/2014/main" id="{53021D16-36C1-48C3-B551-54295A774055}"/>
              </a:ext>
            </a:extLst>
          </p:cNvPr>
          <p:cNvSpPr/>
          <p:nvPr/>
        </p:nvSpPr>
        <p:spPr>
          <a:xfrm>
            <a:off x="4071937" y="3524777"/>
            <a:ext cx="551383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603</a:t>
            </a:r>
          </a:p>
        </p:txBody>
      </p:sp>
    </p:spTree>
    <p:extLst>
      <p:ext uri="{BB962C8B-B14F-4D97-AF65-F5344CB8AC3E}">
        <p14:creationId xmlns:p14="http://schemas.microsoft.com/office/powerpoint/2010/main" val="32837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 What’s the Scale?</a:t>
            </a:r>
          </a:p>
        </p:txBody>
      </p:sp>
      <p:sp>
        <p:nvSpPr>
          <p:cNvPr id="3" name="Content Placeholder 2"/>
          <p:cNvSpPr>
            <a:spLocks noGrp="1"/>
          </p:cNvSpPr>
          <p:nvPr>
            <p:ph idx="1"/>
          </p:nvPr>
        </p:nvSpPr>
        <p:spPr/>
        <p:txBody>
          <a:bodyPr/>
          <a:lstStyle/>
          <a:p>
            <a:r>
              <a:rPr lang="en-US" dirty="0"/>
              <a:t>Impressive existing verification, including:</a:t>
            </a:r>
          </a:p>
          <a:p>
            <a:pPr lvl="1"/>
            <a:r>
              <a:rPr lang="en-US" dirty="0" err="1"/>
              <a:t>CompCert</a:t>
            </a:r>
            <a:r>
              <a:rPr lang="en-US" dirty="0"/>
              <a:t> (C compiler)</a:t>
            </a:r>
          </a:p>
          <a:p>
            <a:pPr lvl="1"/>
            <a:r>
              <a:rPr lang="en-US" dirty="0"/>
              <a:t>seL4 (microkernel)</a:t>
            </a:r>
          </a:p>
          <a:p>
            <a:pPr lvl="1"/>
            <a:r>
              <a:rPr lang="en-US" dirty="0" err="1"/>
              <a:t>CertiKOS</a:t>
            </a:r>
            <a:r>
              <a:rPr lang="en-US" dirty="0"/>
              <a:t> (operating system)</a:t>
            </a:r>
          </a:p>
          <a:p>
            <a:pPr lvl="1"/>
            <a:r>
              <a:rPr lang="en-US" dirty="0"/>
              <a:t>Fiat Cryptography (cryptographic primitives)</a:t>
            </a:r>
          </a:p>
          <a:p>
            <a:pPr marL="0" indent="0">
              <a:buNone/>
            </a:pPr>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23</a:t>
            </a:fld>
            <a:endParaRPr lang="en-US"/>
          </a:p>
        </p:txBody>
      </p:sp>
      <p:sp>
        <p:nvSpPr>
          <p:cNvPr id="5" name="Date Placeholder 4"/>
          <p:cNvSpPr>
            <a:spLocks noGrp="1"/>
          </p:cNvSpPr>
          <p:nvPr>
            <p:ph type="dt" sz="half" idx="10"/>
          </p:nvPr>
        </p:nvSpPr>
        <p:spPr/>
        <p:txBody>
          <a:bodyPr/>
          <a:lstStyle/>
          <a:p>
            <a:r>
              <a:rPr lang="en-US"/>
              <a:t>November 30, 2020</a:t>
            </a:r>
          </a:p>
        </p:txBody>
      </p:sp>
      <p:graphicFrame>
        <p:nvGraphicFramePr>
          <p:cNvPr id="8" name="Chart 7">
            <a:extLst>
              <a:ext uri="{FF2B5EF4-FFF2-40B4-BE49-F238E27FC236}">
                <a16:creationId xmlns:a16="http://schemas.microsoft.com/office/drawing/2014/main" id="{5F4FC705-C79E-441E-8835-B38612691AEC}"/>
              </a:ext>
            </a:extLst>
          </p:cNvPr>
          <p:cNvGraphicFramePr/>
          <p:nvPr>
            <p:extLst>
              <p:ext uri="{D42A27DB-BD31-4B8C-83A1-F6EECF244321}">
                <p14:modId xmlns:p14="http://schemas.microsoft.com/office/powerpoint/2010/main" val="2363841259"/>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361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State</a:t>
            </a:r>
          </a:p>
        </p:txBody>
      </p:sp>
      <p:sp>
        <p:nvSpPr>
          <p:cNvPr id="3" name="Content Placeholder 2"/>
          <p:cNvSpPr>
            <a:spLocks noGrp="1"/>
          </p:cNvSpPr>
          <p:nvPr>
            <p:ph idx="1"/>
          </p:nvPr>
        </p:nvSpPr>
        <p:spPr/>
        <p:txBody>
          <a:bodyPr/>
          <a:lstStyle/>
          <a:p>
            <a:r>
              <a:rPr lang="en-US" dirty="0" err="1"/>
              <a:t>CompCert</a:t>
            </a:r>
            <a:r>
              <a:rPr lang="en-US" dirty="0"/>
              <a:t>, seL4, </a:t>
            </a:r>
            <a:r>
              <a:rPr lang="en-US" dirty="0" err="1"/>
              <a:t>CertiKOS</a:t>
            </a:r>
            <a:r>
              <a:rPr lang="en-US" dirty="0"/>
              <a:t> (point out Fiat-Crypto as the new project I enabled)</a:t>
            </a:r>
          </a:p>
          <a:p>
            <a:r>
              <a:rPr lang="en-US" dirty="0"/>
              <a:t>scale of these projects vs scale of industry</a:t>
            </a:r>
          </a:p>
          <a:p>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24</a:t>
            </a:fld>
            <a:endParaRPr lang="en-US"/>
          </a:p>
        </p:txBody>
      </p:sp>
      <p:sp>
        <p:nvSpPr>
          <p:cNvPr id="5" name="Date Placeholder 4"/>
          <p:cNvSpPr>
            <a:spLocks noGrp="1"/>
          </p:cNvSpPr>
          <p:nvPr>
            <p:ph type="dt" sz="half" idx="10"/>
          </p:nvPr>
        </p:nvSpPr>
        <p:spPr/>
        <p:txBody>
          <a:bodyPr/>
          <a:lstStyle/>
          <a:p>
            <a:r>
              <a:rPr lang="en-US"/>
              <a:t>November 30, 2020</a:t>
            </a:r>
          </a:p>
        </p:txBody>
      </p:sp>
    </p:spTree>
    <p:extLst>
      <p:ext uri="{BB962C8B-B14F-4D97-AF65-F5344CB8AC3E}">
        <p14:creationId xmlns:p14="http://schemas.microsoft.com/office/powerpoint/2010/main" val="161923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The Gap</a:t>
            </a:r>
          </a:p>
        </p:txBody>
      </p:sp>
      <p:sp>
        <p:nvSpPr>
          <p:cNvPr id="3" name="Content Placeholder 2"/>
          <p:cNvSpPr>
            <a:spLocks noGrp="1"/>
          </p:cNvSpPr>
          <p:nvPr>
            <p:ph idx="1"/>
          </p:nvPr>
        </p:nvSpPr>
        <p:spPr/>
        <p:txBody>
          <a:bodyPr>
            <a:normAutofit fontScale="85000" lnSpcReduction="20000"/>
          </a:bodyPr>
          <a:lstStyle/>
          <a:p>
            <a:r>
              <a:rPr lang="en-US" dirty="0"/>
              <a:t>There's a gap between what academia and industry</a:t>
            </a:r>
          </a:p>
          <a:p>
            <a:r>
              <a:rPr lang="en-US" dirty="0"/>
              <a:t>The bigger problem is asymptotic performance; I'll come back to this in a moment</a:t>
            </a:r>
          </a:p>
          <a:p>
            <a:r>
              <a:rPr lang="en-US" dirty="0"/>
              <a:t>Currently we academics carve off a small chunk of the gap and spend a lot of time verifying it</a:t>
            </a:r>
          </a:p>
          <a:p>
            <a:pPr lvl="1"/>
            <a:r>
              <a:rPr lang="en-US" dirty="0"/>
              <a:t>I'll be talking about the small chunk that I </a:t>
            </a:r>
            <a:r>
              <a:rPr lang="en-US" dirty="0" err="1"/>
              <a:t>helpped</a:t>
            </a:r>
            <a:r>
              <a:rPr lang="en-US" dirty="0"/>
              <a:t> carve off</a:t>
            </a:r>
          </a:p>
          <a:p>
            <a:pPr marL="0" indent="0">
              <a:buNone/>
            </a:pPr>
            <a:r>
              <a:rPr lang="en-US" dirty="0"/>
              <a:t>TODO: maybe reorganize this next bit?</a:t>
            </a:r>
          </a:p>
          <a:p>
            <a:r>
              <a:rPr lang="en-US" dirty="0"/>
              <a:t>More broadly, though I don't see us closing this gap with the research we're currently doing; let me share a bit of what I mean by this, before coming back to why I think we need a more systematic study at the end of the defense.</a:t>
            </a:r>
          </a:p>
          <a:p>
            <a:r>
              <a:rPr lang="en-US" dirty="0"/>
              <a:t>Slide with allocation of PhD time</a:t>
            </a:r>
          </a:p>
          <a:p>
            <a:r>
              <a:rPr lang="en-US" dirty="0"/>
              <a:t>The performance challenges scale </a:t>
            </a:r>
            <a:r>
              <a:rPr lang="en-US" i="1" dirty="0"/>
              <a:t>super-linearly</a:t>
            </a:r>
            <a:r>
              <a:rPr lang="en-US" dirty="0"/>
              <a:t> with the size and complexity of the programs being verified.</a:t>
            </a:r>
          </a:p>
          <a:p>
            <a:r>
              <a:rPr lang="en-US" dirty="0"/>
              <a:t>The problem is asymptotic performance.</a:t>
            </a:r>
          </a:p>
          <a:p>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25</a:t>
            </a:fld>
            <a:endParaRPr lang="en-US"/>
          </a:p>
        </p:txBody>
      </p:sp>
      <p:sp>
        <p:nvSpPr>
          <p:cNvPr id="5" name="Date Placeholder 4"/>
          <p:cNvSpPr>
            <a:spLocks noGrp="1"/>
          </p:cNvSpPr>
          <p:nvPr>
            <p:ph type="dt" sz="half" idx="10"/>
          </p:nvPr>
        </p:nvSpPr>
        <p:spPr/>
        <p:txBody>
          <a:bodyPr/>
          <a:lstStyle/>
          <a:p>
            <a:r>
              <a:rPr lang="en-US"/>
              <a:t>November 30, 2020</a:t>
            </a:r>
          </a:p>
        </p:txBody>
      </p:sp>
    </p:spTree>
    <p:extLst>
      <p:ext uri="{BB962C8B-B14F-4D97-AF65-F5344CB8AC3E}">
        <p14:creationId xmlns:p14="http://schemas.microsoft.com/office/powerpoint/2010/main" val="1832582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D6D9-708D-4E67-8D98-3AE0C823FC3A}"/>
              </a:ext>
            </a:extLst>
          </p:cNvPr>
          <p:cNvSpPr>
            <a:spLocks noGrp="1"/>
          </p:cNvSpPr>
          <p:nvPr>
            <p:ph type="title"/>
          </p:nvPr>
        </p:nvSpPr>
        <p:spPr>
          <a:xfrm>
            <a:off x="838200" y="365126"/>
            <a:ext cx="11353800" cy="2434346"/>
          </a:xfrm>
        </p:spPr>
        <p:txBody>
          <a:bodyPr>
            <a:noAutofit/>
          </a:bodyPr>
          <a:lstStyle/>
          <a:p>
            <a:r>
              <a:rPr lang="en-US" sz="8600" dirty="0"/>
              <a:t>Progress on the Problem:</a:t>
            </a:r>
            <a:br>
              <a:rPr lang="en-US" sz="8600" dirty="0"/>
            </a:br>
            <a:r>
              <a:rPr lang="en-US" sz="8600" dirty="0"/>
              <a:t>Fiat Cryptography</a:t>
            </a:r>
          </a:p>
        </p:txBody>
      </p:sp>
      <p:sp>
        <p:nvSpPr>
          <p:cNvPr id="4" name="Date Placeholder 3">
            <a:extLst>
              <a:ext uri="{FF2B5EF4-FFF2-40B4-BE49-F238E27FC236}">
                <a16:creationId xmlns:a16="http://schemas.microsoft.com/office/drawing/2014/main" id="{DA3F3BAE-F808-43D2-9427-080041EFC37E}"/>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044B3A12-48CE-405B-86CB-C6B90F962D1E}"/>
              </a:ext>
            </a:extLst>
          </p:cNvPr>
          <p:cNvSpPr>
            <a:spLocks noGrp="1"/>
          </p:cNvSpPr>
          <p:nvPr>
            <p:ph type="sldNum" sz="quarter" idx="12"/>
          </p:nvPr>
        </p:nvSpPr>
        <p:spPr/>
        <p:txBody>
          <a:bodyPr/>
          <a:lstStyle/>
          <a:p>
            <a:fld id="{62ACD81C-0ABE-4302-8FB0-4A8AC0E9431D}" type="slidenum">
              <a:rPr lang="en-US" smtClean="0"/>
              <a:t>26</a:t>
            </a:fld>
            <a:endParaRPr lang="en-US"/>
          </a:p>
        </p:txBody>
      </p:sp>
      <p:pic>
        <p:nvPicPr>
          <p:cNvPr id="11" name="Content Placeholder 10">
            <a:extLst>
              <a:ext uri="{FF2B5EF4-FFF2-40B4-BE49-F238E27FC236}">
                <a16:creationId xmlns:a16="http://schemas.microsoft.com/office/drawing/2014/main" id="{C6E509E0-3092-412D-B4CD-77188C7A6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2665565"/>
            <a:ext cx="4351338" cy="4351338"/>
          </a:xfrm>
        </p:spPr>
      </p:pic>
    </p:spTree>
    <p:extLst>
      <p:ext uri="{BB962C8B-B14F-4D97-AF65-F5344CB8AC3E}">
        <p14:creationId xmlns:p14="http://schemas.microsoft.com/office/powerpoint/2010/main" val="3387461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D6D9-708D-4E67-8D98-3AE0C823FC3A}"/>
              </a:ext>
            </a:extLst>
          </p:cNvPr>
          <p:cNvSpPr>
            <a:spLocks noGrp="1"/>
          </p:cNvSpPr>
          <p:nvPr>
            <p:ph type="title"/>
          </p:nvPr>
        </p:nvSpPr>
        <p:spPr/>
        <p:txBody>
          <a:bodyPr/>
          <a:lstStyle/>
          <a:p>
            <a:r>
              <a:rPr lang="en-US" dirty="0"/>
              <a:t>Fiat Cryptography: The Goal</a:t>
            </a:r>
          </a:p>
        </p:txBody>
      </p:sp>
      <p:sp>
        <p:nvSpPr>
          <p:cNvPr id="3" name="Content Placeholder 2">
            <a:extLst>
              <a:ext uri="{FF2B5EF4-FFF2-40B4-BE49-F238E27FC236}">
                <a16:creationId xmlns:a16="http://schemas.microsoft.com/office/drawing/2014/main" id="{C8D4E9C6-A7C8-4AED-ACDB-E6097CBE8C75}"/>
              </a:ext>
            </a:extLst>
          </p:cNvPr>
          <p:cNvSpPr>
            <a:spLocks noGrp="1"/>
          </p:cNvSpPr>
          <p:nvPr>
            <p:ph idx="1"/>
          </p:nvPr>
        </p:nvSpPr>
        <p:spPr/>
        <p:txBody>
          <a:bodyPr>
            <a:normAutofit fontScale="92500" lnSpcReduction="20000"/>
          </a:bodyPr>
          <a:lstStyle/>
          <a:p>
            <a:r>
              <a:rPr lang="en-US" dirty="0"/>
              <a:t>Low-level cryptographic primitives</a:t>
            </a:r>
          </a:p>
          <a:p>
            <a:r>
              <a:rPr lang="en-US" dirty="0"/>
              <a:t>Desiderata:</a:t>
            </a:r>
          </a:p>
          <a:p>
            <a:pPr lvl="1"/>
            <a:r>
              <a:rPr lang="en-US" dirty="0"/>
              <a:t>the code we verify must be fast and constant time</a:t>
            </a:r>
          </a:p>
          <a:p>
            <a:pPr lvl="2"/>
            <a:r>
              <a:rPr lang="en-US" dirty="0"/>
              <a:t>Justification: server load, security</a:t>
            </a:r>
          </a:p>
          <a:p>
            <a:pPr lvl="1"/>
            <a:r>
              <a:rPr lang="en-US" dirty="0"/>
              <a:t>it should not take too much effort to add &amp; prove a new algorithm, prime, architecture, </a:t>
            </a:r>
            <a:r>
              <a:rPr lang="en-US" dirty="0" err="1"/>
              <a:t>etc</a:t>
            </a:r>
            <a:endParaRPr lang="en-US" dirty="0"/>
          </a:p>
          <a:p>
            <a:pPr lvl="2"/>
            <a:r>
              <a:rPr lang="en-US" dirty="0"/>
              <a:t>Justification: scalability of human effort, edit-compile-debug loops are important here</a:t>
            </a:r>
          </a:p>
          <a:p>
            <a:pPr lvl="1"/>
            <a:r>
              <a:rPr lang="en-US" dirty="0"/>
              <a:t>is should not take too much time for Coq to run the verification (</a:t>
            </a:r>
            <a:r>
              <a:rPr lang="en-US" dirty="0" err="1"/>
              <a:t>asymptotics</a:t>
            </a:r>
            <a:r>
              <a:rPr lang="en-US" dirty="0"/>
              <a:t> are important here)</a:t>
            </a:r>
          </a:p>
          <a:p>
            <a:pPr lvl="2"/>
            <a:r>
              <a:rPr lang="en-US" dirty="0"/>
              <a:t>Justification: Needs to be checkable in time for industry deadlines, in time to be usable</a:t>
            </a:r>
          </a:p>
          <a:p>
            <a:r>
              <a:rPr lang="en-US" dirty="0"/>
              <a:t>Our output artifact is actually pretty cool, and can automatically generate basically verified code on the command line, in seconds (not hours or days or weeks), for given just the prime, the </a:t>
            </a:r>
            <a:r>
              <a:rPr lang="en-US" dirty="0" err="1"/>
              <a:t>bitwidth</a:t>
            </a:r>
            <a:r>
              <a:rPr lang="en-US" dirty="0"/>
              <a:t>, and the name of the high-level algorithm</a:t>
            </a:r>
          </a:p>
          <a:p>
            <a:endParaRPr lang="en-US" dirty="0"/>
          </a:p>
        </p:txBody>
      </p:sp>
      <p:sp>
        <p:nvSpPr>
          <p:cNvPr id="4" name="Date Placeholder 3">
            <a:extLst>
              <a:ext uri="{FF2B5EF4-FFF2-40B4-BE49-F238E27FC236}">
                <a16:creationId xmlns:a16="http://schemas.microsoft.com/office/drawing/2014/main" id="{DA3F3BAE-F808-43D2-9427-080041EFC37E}"/>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044B3A12-48CE-405B-86CB-C6B90F962D1E}"/>
              </a:ext>
            </a:extLst>
          </p:cNvPr>
          <p:cNvSpPr>
            <a:spLocks noGrp="1"/>
          </p:cNvSpPr>
          <p:nvPr>
            <p:ph type="sldNum" sz="quarter" idx="12"/>
          </p:nvPr>
        </p:nvSpPr>
        <p:spPr/>
        <p:txBody>
          <a:bodyPr/>
          <a:lstStyle/>
          <a:p>
            <a:fld id="{62ACD81C-0ABE-4302-8FB0-4A8AC0E9431D}" type="slidenum">
              <a:rPr lang="en-US" smtClean="0"/>
              <a:t>27</a:t>
            </a:fld>
            <a:endParaRPr lang="en-US"/>
          </a:p>
        </p:txBody>
      </p:sp>
    </p:spTree>
    <p:extLst>
      <p:ext uri="{BB962C8B-B14F-4D97-AF65-F5344CB8AC3E}">
        <p14:creationId xmlns:p14="http://schemas.microsoft.com/office/powerpoint/2010/main" val="3037100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FAF1-2BE1-4CA7-A066-9DB3464C89A5}"/>
              </a:ext>
            </a:extLst>
          </p:cNvPr>
          <p:cNvSpPr>
            <a:spLocks noGrp="1"/>
          </p:cNvSpPr>
          <p:nvPr>
            <p:ph type="title"/>
          </p:nvPr>
        </p:nvSpPr>
        <p:spPr/>
        <p:txBody>
          <a:bodyPr/>
          <a:lstStyle/>
          <a:p>
            <a:r>
              <a:rPr lang="en-US" dirty="0"/>
              <a:t>Fiat Cryptography: Methodology</a:t>
            </a:r>
          </a:p>
        </p:txBody>
      </p:sp>
      <p:sp>
        <p:nvSpPr>
          <p:cNvPr id="3" name="Content Placeholder 2">
            <a:extLst>
              <a:ext uri="{FF2B5EF4-FFF2-40B4-BE49-F238E27FC236}">
                <a16:creationId xmlns:a16="http://schemas.microsoft.com/office/drawing/2014/main" id="{FF19AC7B-B181-43FF-98AF-8E9417B430AB}"/>
              </a:ext>
            </a:extLst>
          </p:cNvPr>
          <p:cNvSpPr>
            <a:spLocks noGrp="1"/>
          </p:cNvSpPr>
          <p:nvPr>
            <p:ph idx="1"/>
          </p:nvPr>
        </p:nvSpPr>
        <p:spPr/>
        <p:txBody>
          <a:bodyPr>
            <a:normAutofit fontScale="85000" lnSpcReduction="10000"/>
          </a:bodyPr>
          <a:lstStyle/>
          <a:p>
            <a:r>
              <a:rPr lang="en-US" dirty="0"/>
              <a:t>Carve up the low-level code into neatly-separated conceptually distinct units that are small enough to not hit asymptotic issues during interactive verification</a:t>
            </a:r>
          </a:p>
          <a:p>
            <a:pPr lvl="1"/>
            <a:r>
              <a:rPr lang="en-US" dirty="0"/>
              <a:t>My colleagues did most of this, though I </a:t>
            </a:r>
            <a:r>
              <a:rPr lang="en-US" dirty="0" err="1"/>
              <a:t>helpped</a:t>
            </a:r>
            <a:r>
              <a:rPr lang="en-US" dirty="0"/>
              <a:t> them see how factoring and abstraction impact performance of verification effort</a:t>
            </a:r>
          </a:p>
          <a:p>
            <a:pPr marL="0" indent="0">
              <a:buNone/>
            </a:pPr>
            <a:r>
              <a:rPr lang="en-US" dirty="0"/>
              <a:t>TODO: describe abstraction in terms of excessive unfolding, either here or elsewhere</a:t>
            </a:r>
          </a:p>
          <a:p>
            <a:r>
              <a:rPr lang="en-US" dirty="0"/>
              <a:t>The remaining chunk is </a:t>
            </a:r>
            <a:r>
              <a:rPr lang="en-US" i="1" dirty="0"/>
              <a:t>partial evaluation</a:t>
            </a:r>
            <a:endParaRPr lang="en-US" dirty="0"/>
          </a:p>
          <a:p>
            <a:pPr lvl="1"/>
            <a:r>
              <a:rPr lang="en-US" dirty="0"/>
              <a:t>Describe it</a:t>
            </a:r>
          </a:p>
          <a:p>
            <a:pPr lvl="1"/>
            <a:r>
              <a:rPr lang="en-US" dirty="0"/>
              <a:t>Note that it's too big to handle interactively with reasonable performance (include perf plots of rewrite)</a:t>
            </a:r>
          </a:p>
          <a:p>
            <a:pPr lvl="1"/>
            <a:r>
              <a:rPr lang="en-US" dirty="0"/>
              <a:t>The underlying reason for this chunk being hard is that all of the abstraction barriers that we introduced to carve the problem up into </a:t>
            </a:r>
            <a:r>
              <a:rPr lang="en-US" dirty="0" err="1"/>
              <a:t>managable</a:t>
            </a:r>
            <a:r>
              <a:rPr lang="en-US" dirty="0"/>
              <a:t> chunks are broken here, so that we get fast low-level code out (this is a general pattern around performant code)</a:t>
            </a:r>
          </a:p>
          <a:p>
            <a:pPr lvl="1"/>
            <a:r>
              <a:rPr lang="en-US" dirty="0"/>
              <a:t>A large chunk of my PhD work was making this possible in a way that scales</a:t>
            </a:r>
          </a:p>
          <a:p>
            <a:endParaRPr lang="en-US" dirty="0"/>
          </a:p>
        </p:txBody>
      </p:sp>
      <p:sp>
        <p:nvSpPr>
          <p:cNvPr id="4" name="Date Placeholder 3">
            <a:extLst>
              <a:ext uri="{FF2B5EF4-FFF2-40B4-BE49-F238E27FC236}">
                <a16:creationId xmlns:a16="http://schemas.microsoft.com/office/drawing/2014/main" id="{3342C229-11B1-49F8-94FB-4E147CFBAC03}"/>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5759B8B3-8E52-49D1-B38F-3B9811408B6A}"/>
              </a:ext>
            </a:extLst>
          </p:cNvPr>
          <p:cNvSpPr>
            <a:spLocks noGrp="1"/>
          </p:cNvSpPr>
          <p:nvPr>
            <p:ph type="sldNum" sz="quarter" idx="12"/>
          </p:nvPr>
        </p:nvSpPr>
        <p:spPr/>
        <p:txBody>
          <a:bodyPr/>
          <a:lstStyle/>
          <a:p>
            <a:fld id="{62ACD81C-0ABE-4302-8FB0-4A8AC0E9431D}" type="slidenum">
              <a:rPr lang="en-US" smtClean="0"/>
              <a:t>28</a:t>
            </a:fld>
            <a:endParaRPr lang="en-US"/>
          </a:p>
        </p:txBody>
      </p:sp>
    </p:spTree>
    <p:extLst>
      <p:ext uri="{BB962C8B-B14F-4D97-AF65-F5344CB8AC3E}">
        <p14:creationId xmlns:p14="http://schemas.microsoft.com/office/powerpoint/2010/main" val="2494144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1244-57A5-4692-BA62-28C4C97207AD}"/>
              </a:ext>
            </a:extLst>
          </p:cNvPr>
          <p:cNvSpPr>
            <a:spLocks noGrp="1"/>
          </p:cNvSpPr>
          <p:nvPr>
            <p:ph type="title"/>
          </p:nvPr>
        </p:nvSpPr>
        <p:spPr/>
        <p:txBody>
          <a:bodyPr/>
          <a:lstStyle/>
          <a:p>
            <a:r>
              <a:rPr lang="en-US" dirty="0"/>
              <a:t>Partial Evaluation and Rewriting</a:t>
            </a:r>
          </a:p>
        </p:txBody>
      </p:sp>
      <p:sp>
        <p:nvSpPr>
          <p:cNvPr id="3" name="Content Placeholder 2">
            <a:extLst>
              <a:ext uri="{FF2B5EF4-FFF2-40B4-BE49-F238E27FC236}">
                <a16:creationId xmlns:a16="http://schemas.microsoft.com/office/drawing/2014/main" id="{C672DEF2-7635-4DB3-945B-35CBE7C0F51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5F87D94-6AB3-4240-81B2-0C2C24C24391}"/>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0925B6DC-DFA4-440A-BAA0-5ECFACB4E1FE}"/>
              </a:ext>
            </a:extLst>
          </p:cNvPr>
          <p:cNvSpPr>
            <a:spLocks noGrp="1"/>
          </p:cNvSpPr>
          <p:nvPr>
            <p:ph type="sldNum" sz="quarter" idx="12"/>
          </p:nvPr>
        </p:nvSpPr>
        <p:spPr/>
        <p:txBody>
          <a:bodyPr/>
          <a:lstStyle/>
          <a:p>
            <a:fld id="{62ACD81C-0ABE-4302-8FB0-4A8AC0E9431D}" type="slidenum">
              <a:rPr lang="en-US" smtClean="0"/>
              <a:t>29</a:t>
            </a:fld>
            <a:endParaRPr lang="en-US"/>
          </a:p>
        </p:txBody>
      </p:sp>
    </p:spTree>
    <p:extLst>
      <p:ext uri="{BB962C8B-B14F-4D97-AF65-F5344CB8AC3E}">
        <p14:creationId xmlns:p14="http://schemas.microsoft.com/office/powerpoint/2010/main" val="64449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3</a:t>
            </a:fld>
            <a:endParaRPr lang="en-US" dirty="0"/>
          </a:p>
        </p:txBody>
      </p:sp>
      <p:sp>
        <p:nvSpPr>
          <p:cNvPr id="5" name="Date Placeholder 4"/>
          <p:cNvSpPr>
            <a:spLocks noGrp="1"/>
          </p:cNvSpPr>
          <p:nvPr>
            <p:ph type="dt" sz="half" idx="10"/>
          </p:nvPr>
        </p:nvSpPr>
        <p:spPr/>
        <p:txBody>
          <a:bodyPr/>
          <a:lstStyle/>
          <a:p>
            <a:r>
              <a:rPr lang="en-US"/>
              <a:t>November 30, 2020</a:t>
            </a:r>
          </a:p>
        </p:txBody>
      </p:sp>
      <mc:AlternateContent xmlns:mc="http://schemas.openxmlformats.org/markup-compatibility/2006">
        <mc:Choice xmlns:psez="http://schemas.microsoft.com/office/powerpoint/2016/sectionzoom" Requires="psez">
          <p:graphicFrame>
            <p:nvGraphicFramePr>
              <p:cNvPr id="7" name="Section Zoom 6">
                <a:extLst>
                  <a:ext uri="{FF2B5EF4-FFF2-40B4-BE49-F238E27FC236}">
                    <a16:creationId xmlns:a16="http://schemas.microsoft.com/office/drawing/2014/main" id="{5EEFD716-335F-4557-A05A-55AB6BD3B6DF}"/>
                  </a:ext>
                </a:extLst>
              </p:cNvPr>
              <p:cNvGraphicFramePr>
                <a:graphicFrameLocks noChangeAspect="1"/>
              </p:cNvGraphicFramePr>
              <p:nvPr>
                <p:extLst>
                  <p:ext uri="{D42A27DB-BD31-4B8C-83A1-F6EECF244321}">
                    <p14:modId xmlns:p14="http://schemas.microsoft.com/office/powerpoint/2010/main" val="1410881093"/>
                  </p:ext>
                </p:extLst>
              </p:nvPr>
            </p:nvGraphicFramePr>
            <p:xfrm>
              <a:off x="2321235" y="1690688"/>
              <a:ext cx="3680914" cy="2070514"/>
            </p:xfrm>
            <a:graphic>
              <a:graphicData uri="http://schemas.microsoft.com/office/powerpoint/2016/sectionzoom">
                <psez:sectionZm>
                  <psez:sectionZmObj sectionId="{13E78AC9-549F-4FF5-B7B4-C0FBA7A1DAEF}">
                    <psez:zmPr id="{6A5FA469-9078-4585-AAE2-648D0C5D7D64}" transitionDur="1000">
                      <p166:blipFill xmlns:p166="http://schemas.microsoft.com/office/powerpoint/2016/6/main">
                        <a:blip r:embed="rId3"/>
                        <a:stretch>
                          <a:fillRect/>
                        </a:stretch>
                      </p166:blipFill>
                      <p166:spPr xmlns:p166="http://schemas.microsoft.com/office/powerpoint/2016/6/main">
                        <a:xfrm>
                          <a:off x="0" y="0"/>
                          <a:ext cx="3680914" cy="2070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p:pic>
            <p:nvPicPr>
              <p:cNvPr id="7" name="Section Zoom 6">
                <a:hlinkClick r:id="rId4" action="ppaction://hlinksldjump"/>
                <a:extLst>
                  <a:ext uri="{FF2B5EF4-FFF2-40B4-BE49-F238E27FC236}">
                    <a16:creationId xmlns:a16="http://schemas.microsoft.com/office/drawing/2014/main" id="{5EEFD716-335F-4557-A05A-55AB6BD3B6DF}"/>
                  </a:ext>
                </a:extLst>
              </p:cNvPr>
              <p:cNvPicPr>
                <a:picLocks noGrp="1" noRot="1" noChangeAspect="1" noMove="1" noResize="1" noEditPoints="1" noAdjustHandles="1" noChangeArrowheads="1" noChangeShapeType="1"/>
              </p:cNvPicPr>
              <p:nvPr/>
            </p:nvPicPr>
            <p:blipFill>
              <a:blip r:embed="rId3"/>
              <a:stretch>
                <a:fillRect/>
              </a:stretch>
            </p:blipFill>
            <p:spPr>
              <a:xfrm>
                <a:off x="2321235" y="1690688"/>
                <a:ext cx="3680914" cy="2070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mc:Choice xmlns:psez="http://schemas.microsoft.com/office/powerpoint/2016/sectionzoom" Requires="psez">
          <p:graphicFrame>
            <p:nvGraphicFramePr>
              <p:cNvPr id="9" name="Section Zoom 8">
                <a:extLst>
                  <a:ext uri="{FF2B5EF4-FFF2-40B4-BE49-F238E27FC236}">
                    <a16:creationId xmlns:a16="http://schemas.microsoft.com/office/drawing/2014/main" id="{A177B2A4-BBB6-4EE1-8090-0FAF27DF92EB}"/>
                  </a:ext>
                </a:extLst>
              </p:cNvPr>
              <p:cNvGraphicFramePr>
                <a:graphicFrameLocks noChangeAspect="1"/>
              </p:cNvGraphicFramePr>
              <p:nvPr>
                <p:extLst>
                  <p:ext uri="{D42A27DB-BD31-4B8C-83A1-F6EECF244321}">
                    <p14:modId xmlns:p14="http://schemas.microsoft.com/office/powerpoint/2010/main" val="2177523095"/>
                  </p:ext>
                </p:extLst>
              </p:nvPr>
            </p:nvGraphicFramePr>
            <p:xfrm>
              <a:off x="6189851" y="1690688"/>
              <a:ext cx="3680914" cy="2070514"/>
            </p:xfrm>
            <a:graphic>
              <a:graphicData uri="http://schemas.microsoft.com/office/powerpoint/2016/sectionzoom">
                <psez:sectionZm>
                  <psez:sectionZmObj sectionId="{9CFFB8FB-645F-45B2-AF3A-1B70B1B568AB}">
                    <psez:zmPr id="{1F994612-9E0F-4353-B83E-6F21E7EFEE89}" transitionDur="1000">
                      <p166:blipFill xmlns:p166="http://schemas.microsoft.com/office/powerpoint/2016/6/main">
                        <a:blip r:embed="rId5"/>
                        <a:stretch>
                          <a:fillRect/>
                        </a:stretch>
                      </p166:blipFill>
                      <p166:spPr xmlns:p166="http://schemas.microsoft.com/office/powerpoint/2016/6/main">
                        <a:xfrm>
                          <a:off x="0" y="0"/>
                          <a:ext cx="3680914" cy="2070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p:pic>
            <p:nvPicPr>
              <p:cNvPr id="9" name="Section Zoom 8">
                <a:hlinkClick r:id="rId6" action="ppaction://hlinksldjump"/>
                <a:extLst>
                  <a:ext uri="{FF2B5EF4-FFF2-40B4-BE49-F238E27FC236}">
                    <a16:creationId xmlns:a16="http://schemas.microsoft.com/office/drawing/2014/main" id="{A177B2A4-BBB6-4EE1-8090-0FAF27DF92EB}"/>
                  </a:ext>
                </a:extLst>
              </p:cNvPr>
              <p:cNvPicPr>
                <a:picLocks noGrp="1" noRot="1" noChangeAspect="1" noMove="1" noResize="1" noEditPoints="1" noAdjustHandles="1" noChangeArrowheads="1" noChangeShapeType="1"/>
              </p:cNvPicPr>
              <p:nvPr/>
            </p:nvPicPr>
            <p:blipFill>
              <a:blip r:embed="rId5"/>
              <a:stretch>
                <a:fillRect/>
              </a:stretch>
            </p:blipFill>
            <p:spPr>
              <a:xfrm>
                <a:off x="6189851" y="1690688"/>
                <a:ext cx="3680914" cy="2070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mc:Choice xmlns:psez="http://schemas.microsoft.com/office/powerpoint/2016/sectionzoom" Requires="psez">
          <p:graphicFrame>
            <p:nvGraphicFramePr>
              <p:cNvPr id="11" name="Section Zoom 10">
                <a:extLst>
                  <a:ext uri="{FF2B5EF4-FFF2-40B4-BE49-F238E27FC236}">
                    <a16:creationId xmlns:a16="http://schemas.microsoft.com/office/drawing/2014/main" id="{EA907F0D-179A-4699-BD42-2C378506BD78}"/>
                  </a:ext>
                </a:extLst>
              </p:cNvPr>
              <p:cNvGraphicFramePr>
                <a:graphicFrameLocks noChangeAspect="1"/>
              </p:cNvGraphicFramePr>
              <p:nvPr>
                <p:extLst>
                  <p:ext uri="{D42A27DB-BD31-4B8C-83A1-F6EECF244321}">
                    <p14:modId xmlns:p14="http://schemas.microsoft.com/office/powerpoint/2010/main" val="1143484877"/>
                  </p:ext>
                </p:extLst>
              </p:nvPr>
            </p:nvGraphicFramePr>
            <p:xfrm>
              <a:off x="2321235" y="4281966"/>
              <a:ext cx="3680914" cy="2070514"/>
            </p:xfrm>
            <a:graphic>
              <a:graphicData uri="http://schemas.microsoft.com/office/powerpoint/2016/sectionzoom">
                <psez:sectionZm>
                  <psez:sectionZmObj sectionId="{0A6204B2-E481-4EE1-8FC8-C318051DB343}">
                    <psez:zmPr id="{45064B7C-C9A3-4239-9BB3-F95DE2000520}" transitionDur="1000">
                      <p166:blipFill xmlns:p166="http://schemas.microsoft.com/office/powerpoint/2016/6/main">
                        <a:blip r:embed="rId7"/>
                        <a:stretch>
                          <a:fillRect/>
                        </a:stretch>
                      </p166:blipFill>
                      <p166:spPr xmlns:p166="http://schemas.microsoft.com/office/powerpoint/2016/6/main">
                        <a:xfrm>
                          <a:off x="0" y="0"/>
                          <a:ext cx="3680914" cy="2070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p:pic>
            <p:nvPicPr>
              <p:cNvPr id="11" name="Section Zoom 10">
                <a:hlinkClick r:id="rId8" action="ppaction://hlinksldjump"/>
                <a:extLst>
                  <a:ext uri="{FF2B5EF4-FFF2-40B4-BE49-F238E27FC236}">
                    <a16:creationId xmlns:a16="http://schemas.microsoft.com/office/drawing/2014/main" id="{EA907F0D-179A-4699-BD42-2C378506BD78}"/>
                  </a:ext>
                </a:extLst>
              </p:cNvPr>
              <p:cNvPicPr>
                <a:picLocks noGrp="1" noRot="1" noChangeAspect="1" noMove="1" noResize="1" noEditPoints="1" noAdjustHandles="1" noChangeArrowheads="1" noChangeShapeType="1"/>
              </p:cNvPicPr>
              <p:nvPr/>
            </p:nvPicPr>
            <p:blipFill>
              <a:blip r:embed="rId7"/>
              <a:stretch>
                <a:fillRect/>
              </a:stretch>
            </p:blipFill>
            <p:spPr>
              <a:xfrm>
                <a:off x="2321235" y="4281966"/>
                <a:ext cx="3680914" cy="2070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mc:Choice xmlns:psez="http://schemas.microsoft.com/office/powerpoint/2016/sectionzoom" Requires="psez">
          <p:graphicFrame>
            <p:nvGraphicFramePr>
              <p:cNvPr id="13" name="Section Zoom 12">
                <a:extLst>
                  <a:ext uri="{FF2B5EF4-FFF2-40B4-BE49-F238E27FC236}">
                    <a16:creationId xmlns:a16="http://schemas.microsoft.com/office/drawing/2014/main" id="{4E9E29DA-5D71-4CBE-AC46-738E44720DFA}"/>
                  </a:ext>
                </a:extLst>
              </p:cNvPr>
              <p:cNvGraphicFramePr>
                <a:graphicFrameLocks noChangeAspect="1"/>
              </p:cNvGraphicFramePr>
              <p:nvPr>
                <p:extLst>
                  <p:ext uri="{D42A27DB-BD31-4B8C-83A1-F6EECF244321}">
                    <p14:modId xmlns:p14="http://schemas.microsoft.com/office/powerpoint/2010/main" val="1306640472"/>
                  </p:ext>
                </p:extLst>
              </p:nvPr>
            </p:nvGraphicFramePr>
            <p:xfrm>
              <a:off x="6189851" y="4281966"/>
              <a:ext cx="3680914" cy="2070514"/>
            </p:xfrm>
            <a:graphic>
              <a:graphicData uri="http://schemas.microsoft.com/office/powerpoint/2016/sectionzoom">
                <psez:sectionZm>
                  <psez:sectionZmObj sectionId="{090EF27D-0B1A-4D02-9A7B-A2BF895A0813}">
                    <psez:zmPr id="{F34142A8-3E19-4805-A89E-8A3576735F80}" transitionDur="1000">
                      <p166:blipFill xmlns:p166="http://schemas.microsoft.com/office/powerpoint/2016/6/main">
                        <a:blip r:embed="rId9"/>
                        <a:stretch>
                          <a:fillRect/>
                        </a:stretch>
                      </p166:blipFill>
                      <p166:spPr xmlns:p166="http://schemas.microsoft.com/office/powerpoint/2016/6/main">
                        <a:xfrm>
                          <a:off x="0" y="0"/>
                          <a:ext cx="3680914" cy="2070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p:pic>
            <p:nvPicPr>
              <p:cNvPr id="13" name="Section Zoom 12">
                <a:hlinkClick r:id="rId10" action="ppaction://hlinksldjump"/>
                <a:extLst>
                  <a:ext uri="{FF2B5EF4-FFF2-40B4-BE49-F238E27FC236}">
                    <a16:creationId xmlns:a16="http://schemas.microsoft.com/office/drawing/2014/main" id="{4E9E29DA-5D71-4CBE-AC46-738E44720DFA}"/>
                  </a:ext>
                </a:extLst>
              </p:cNvPr>
              <p:cNvPicPr>
                <a:picLocks noGrp="1" noRot="1" noChangeAspect="1" noMove="1" noResize="1" noEditPoints="1" noAdjustHandles="1" noChangeArrowheads="1" noChangeShapeType="1"/>
              </p:cNvPicPr>
              <p:nvPr/>
            </p:nvPicPr>
            <p:blipFill>
              <a:blip r:embed="rId9"/>
              <a:stretch>
                <a:fillRect/>
              </a:stretch>
            </p:blipFill>
            <p:spPr>
              <a:xfrm>
                <a:off x="6189851" y="4281966"/>
                <a:ext cx="3680914" cy="2070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p:spTree>
    <p:extLst>
      <p:ext uri="{BB962C8B-B14F-4D97-AF65-F5344CB8AC3E}">
        <p14:creationId xmlns:p14="http://schemas.microsoft.com/office/powerpoint/2010/main" val="252620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1244-57A5-4692-BA62-28C4C97207AD}"/>
              </a:ext>
            </a:extLst>
          </p:cNvPr>
          <p:cNvSpPr>
            <a:spLocks noGrp="1"/>
          </p:cNvSpPr>
          <p:nvPr>
            <p:ph type="title"/>
          </p:nvPr>
        </p:nvSpPr>
        <p:spPr/>
        <p:txBody>
          <a:bodyPr/>
          <a:lstStyle/>
          <a:p>
            <a:r>
              <a:rPr lang="en-US" dirty="0"/>
              <a:t>Partial Evaluation and Rewriting: Requirements</a:t>
            </a:r>
          </a:p>
        </p:txBody>
      </p:sp>
      <p:sp>
        <p:nvSpPr>
          <p:cNvPr id="3" name="Content Placeholder 2">
            <a:extLst>
              <a:ext uri="{FF2B5EF4-FFF2-40B4-BE49-F238E27FC236}">
                <a16:creationId xmlns:a16="http://schemas.microsoft.com/office/drawing/2014/main" id="{C672DEF2-7635-4DB3-945B-35CBE7C0F514}"/>
              </a:ext>
            </a:extLst>
          </p:cNvPr>
          <p:cNvSpPr>
            <a:spLocks noGrp="1"/>
          </p:cNvSpPr>
          <p:nvPr>
            <p:ph idx="1"/>
          </p:nvPr>
        </p:nvSpPr>
        <p:spPr/>
        <p:txBody>
          <a:bodyPr>
            <a:normAutofit lnSpcReduction="10000"/>
          </a:bodyPr>
          <a:lstStyle/>
          <a:p>
            <a:r>
              <a:rPr lang="en-US" dirty="0"/>
              <a:t>Requirements:β-reduction (eliminating function call overhead)</a:t>
            </a:r>
          </a:p>
          <a:p>
            <a:r>
              <a:rPr lang="en-US" dirty="0" err="1"/>
              <a:t>ιδ</a:t>
            </a:r>
            <a:r>
              <a:rPr lang="en-US" dirty="0"/>
              <a:t>-reduction + rewrites (</a:t>
            </a:r>
            <a:r>
              <a:rPr lang="en-US" dirty="0" err="1"/>
              <a:t>inlining</a:t>
            </a:r>
            <a:r>
              <a:rPr lang="en-US" dirty="0"/>
              <a:t> </a:t>
            </a:r>
            <a:r>
              <a:rPr lang="en-US" dirty="0" err="1"/>
              <a:t>defintions</a:t>
            </a:r>
            <a:r>
              <a:rPr lang="en-US" dirty="0"/>
              <a:t> to eliminate function call overhead, also arithmetic simplification)</a:t>
            </a:r>
          </a:p>
          <a:p>
            <a:pPr lvl="1"/>
            <a:r>
              <a:rPr lang="en-US" dirty="0"/>
              <a:t>Note that without this we get quartic </a:t>
            </a:r>
            <a:r>
              <a:rPr lang="en-US" dirty="0" err="1"/>
              <a:t>asymptotics</a:t>
            </a:r>
            <a:r>
              <a:rPr lang="en-US" dirty="0"/>
              <a:t> of the # lines of code rather than merely quadratic, so it's not really acceptable to save for a later stage</a:t>
            </a:r>
          </a:p>
          <a:p>
            <a:r>
              <a:rPr lang="en-US" dirty="0"/>
              <a:t>Code sharing preservation (to avoid exponential blowup in code size)</a:t>
            </a:r>
          </a:p>
          <a:p>
            <a:r>
              <a:rPr lang="en-US" dirty="0"/>
              <a:t>Obvious </a:t>
            </a:r>
            <a:r>
              <a:rPr lang="en-US" dirty="0" err="1"/>
              <a:t>Requirements:Verified</a:t>
            </a:r>
            <a:r>
              <a:rPr lang="en-US" dirty="0"/>
              <a:t> (and not extending the TCB)</a:t>
            </a:r>
          </a:p>
          <a:p>
            <a:r>
              <a:rPr lang="en-US" dirty="0"/>
              <a:t>Performant (should not introduce extra super-linear factors --- note that we don't quite manage this one, but we do a lot better than the interactive solutions)</a:t>
            </a:r>
          </a:p>
          <a:p>
            <a:endParaRPr lang="en-US" dirty="0"/>
          </a:p>
        </p:txBody>
      </p:sp>
      <p:sp>
        <p:nvSpPr>
          <p:cNvPr id="4" name="Date Placeholder 3">
            <a:extLst>
              <a:ext uri="{FF2B5EF4-FFF2-40B4-BE49-F238E27FC236}">
                <a16:creationId xmlns:a16="http://schemas.microsoft.com/office/drawing/2014/main" id="{85F87D94-6AB3-4240-81B2-0C2C24C24391}"/>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0925B6DC-DFA4-440A-BAA0-5ECFACB4E1FE}"/>
              </a:ext>
            </a:extLst>
          </p:cNvPr>
          <p:cNvSpPr>
            <a:spLocks noGrp="1"/>
          </p:cNvSpPr>
          <p:nvPr>
            <p:ph type="sldNum" sz="quarter" idx="12"/>
          </p:nvPr>
        </p:nvSpPr>
        <p:spPr/>
        <p:txBody>
          <a:bodyPr/>
          <a:lstStyle/>
          <a:p>
            <a:fld id="{62ACD81C-0ABE-4302-8FB0-4A8AC0E9431D}" type="slidenum">
              <a:rPr lang="en-US" smtClean="0"/>
              <a:t>30</a:t>
            </a:fld>
            <a:endParaRPr lang="en-US"/>
          </a:p>
        </p:txBody>
      </p:sp>
    </p:spTree>
    <p:extLst>
      <p:ext uri="{BB962C8B-B14F-4D97-AF65-F5344CB8AC3E}">
        <p14:creationId xmlns:p14="http://schemas.microsoft.com/office/powerpoint/2010/main" val="2754064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1244-57A5-4692-BA62-28C4C97207AD}"/>
              </a:ext>
            </a:extLst>
          </p:cNvPr>
          <p:cNvSpPr>
            <a:spLocks noGrp="1"/>
          </p:cNvSpPr>
          <p:nvPr>
            <p:ph type="title"/>
          </p:nvPr>
        </p:nvSpPr>
        <p:spPr/>
        <p:txBody>
          <a:bodyPr/>
          <a:lstStyle/>
          <a:p>
            <a:r>
              <a:rPr lang="en-US" dirty="0"/>
              <a:t>Partial Evaluation and Rewriting: Implementation</a:t>
            </a:r>
          </a:p>
        </p:txBody>
      </p:sp>
      <p:sp>
        <p:nvSpPr>
          <p:cNvPr id="3" name="Content Placeholder 2">
            <a:extLst>
              <a:ext uri="{FF2B5EF4-FFF2-40B4-BE49-F238E27FC236}">
                <a16:creationId xmlns:a16="http://schemas.microsoft.com/office/drawing/2014/main" id="{C672DEF2-7635-4DB3-945B-35CBE7C0F514}"/>
              </a:ext>
            </a:extLst>
          </p:cNvPr>
          <p:cNvSpPr>
            <a:spLocks noGrp="1"/>
          </p:cNvSpPr>
          <p:nvPr>
            <p:ph idx="1"/>
          </p:nvPr>
        </p:nvSpPr>
        <p:spPr/>
        <p:txBody>
          <a:bodyPr>
            <a:normAutofit/>
          </a:bodyPr>
          <a:lstStyle/>
          <a:p>
            <a:endParaRPr lang="en-US" dirty="0"/>
          </a:p>
          <a:p>
            <a:pPr lvl="1"/>
            <a:r>
              <a:rPr lang="en-US" dirty="0"/>
              <a:t>Reflective so as to not extend the TCB and to perform fast enough</a:t>
            </a:r>
          </a:p>
          <a:p>
            <a:pPr lvl="2"/>
            <a:r>
              <a:rPr lang="en-US" dirty="0"/>
              <a:t>Side benefit: we can extract it to </a:t>
            </a:r>
            <a:r>
              <a:rPr lang="en-US" dirty="0" err="1"/>
              <a:t>OCaml</a:t>
            </a:r>
            <a:r>
              <a:rPr lang="en-US" dirty="0"/>
              <a:t> to run as a nifty command-line utility</a:t>
            </a:r>
          </a:p>
          <a:p>
            <a:pPr lvl="1"/>
            <a:r>
              <a:rPr lang="en-US" dirty="0" err="1"/>
              <a:t>NbE</a:t>
            </a:r>
            <a:r>
              <a:rPr lang="en-US" dirty="0"/>
              <a:t> (for β) + let-lifting (code-sharing) + rewriting (</a:t>
            </a:r>
            <a:r>
              <a:rPr lang="en-US" dirty="0" err="1"/>
              <a:t>ιδ+rewrite</a:t>
            </a:r>
            <a:r>
              <a:rPr lang="en-US" dirty="0"/>
              <a:t>)</a:t>
            </a:r>
          </a:p>
          <a:p>
            <a:pPr lvl="2"/>
            <a:r>
              <a:rPr lang="en-US" dirty="0"/>
              <a:t>Note that we use some tricks for speeding up rewriting such as pattern-matching compilation, on-the-fly emitting identifier codes so that we can use </a:t>
            </a:r>
            <a:r>
              <a:rPr lang="en-US" dirty="0" err="1"/>
              <a:t>Coq's</a:t>
            </a:r>
            <a:r>
              <a:rPr lang="en-US" dirty="0"/>
              <a:t>/</a:t>
            </a:r>
            <a:r>
              <a:rPr lang="en-US" dirty="0" err="1"/>
              <a:t>OCaml's</a:t>
            </a:r>
            <a:r>
              <a:rPr lang="en-US" dirty="0"/>
              <a:t> pattern matching compiler, pre-evaluating the rewriter itself</a:t>
            </a:r>
          </a:p>
          <a:p>
            <a:pPr lvl="2"/>
            <a:r>
              <a:rPr lang="en-US" dirty="0"/>
              <a:t>TODO: Spend some slides talking about these</a:t>
            </a:r>
          </a:p>
          <a:p>
            <a:br>
              <a:rPr lang="en-US" dirty="0"/>
            </a:br>
            <a:endParaRPr lang="en-US" dirty="0"/>
          </a:p>
        </p:txBody>
      </p:sp>
      <p:sp>
        <p:nvSpPr>
          <p:cNvPr id="4" name="Date Placeholder 3">
            <a:extLst>
              <a:ext uri="{FF2B5EF4-FFF2-40B4-BE49-F238E27FC236}">
                <a16:creationId xmlns:a16="http://schemas.microsoft.com/office/drawing/2014/main" id="{85F87D94-6AB3-4240-81B2-0C2C24C24391}"/>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0925B6DC-DFA4-440A-BAA0-5ECFACB4E1FE}"/>
              </a:ext>
            </a:extLst>
          </p:cNvPr>
          <p:cNvSpPr>
            <a:spLocks noGrp="1"/>
          </p:cNvSpPr>
          <p:nvPr>
            <p:ph type="sldNum" sz="quarter" idx="12"/>
          </p:nvPr>
        </p:nvSpPr>
        <p:spPr/>
        <p:txBody>
          <a:bodyPr/>
          <a:lstStyle/>
          <a:p>
            <a:fld id="{62ACD81C-0ABE-4302-8FB0-4A8AC0E9431D}" type="slidenum">
              <a:rPr lang="en-US" smtClean="0"/>
              <a:t>31</a:t>
            </a:fld>
            <a:endParaRPr lang="en-US"/>
          </a:p>
        </p:txBody>
      </p:sp>
    </p:spTree>
    <p:extLst>
      <p:ext uri="{BB962C8B-B14F-4D97-AF65-F5344CB8AC3E}">
        <p14:creationId xmlns:p14="http://schemas.microsoft.com/office/powerpoint/2010/main" val="2689701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8E15-3319-4CDA-BAEB-C774AF8E8DBD}"/>
              </a:ext>
            </a:extLst>
          </p:cNvPr>
          <p:cNvSpPr>
            <a:spLocks noGrp="1"/>
          </p:cNvSpPr>
          <p:nvPr>
            <p:ph type="title"/>
          </p:nvPr>
        </p:nvSpPr>
        <p:spPr/>
        <p:txBody>
          <a:bodyPr/>
          <a:lstStyle/>
          <a:p>
            <a:r>
              <a:rPr lang="en-US" dirty="0"/>
              <a:t>Partial Evaluation and Rewriting: Evaluation</a:t>
            </a:r>
          </a:p>
        </p:txBody>
      </p:sp>
      <p:sp>
        <p:nvSpPr>
          <p:cNvPr id="3" name="Content Placeholder 2">
            <a:extLst>
              <a:ext uri="{FF2B5EF4-FFF2-40B4-BE49-F238E27FC236}">
                <a16:creationId xmlns:a16="http://schemas.microsoft.com/office/drawing/2014/main" id="{3B2921CB-07CC-4B94-9680-9CDD7E1E2B19}"/>
              </a:ext>
            </a:extLst>
          </p:cNvPr>
          <p:cNvSpPr>
            <a:spLocks noGrp="1"/>
          </p:cNvSpPr>
          <p:nvPr>
            <p:ph idx="1"/>
          </p:nvPr>
        </p:nvSpPr>
        <p:spPr/>
        <p:txBody>
          <a:bodyPr/>
          <a:lstStyle/>
          <a:p>
            <a:r>
              <a:rPr lang="en-US" dirty="0"/>
              <a:t>It works!</a:t>
            </a:r>
          </a:p>
          <a:p>
            <a:r>
              <a:rPr lang="en-US" dirty="0"/>
              <a:t>It's performant!</a:t>
            </a:r>
          </a:p>
          <a:p>
            <a:r>
              <a:rPr lang="en-US" dirty="0"/>
              <a:t>It seems like it would also solve one of the two performance issues that killed the parser-synthesizer I worked on for my masters.</a:t>
            </a:r>
          </a:p>
          <a:p>
            <a:endParaRPr lang="en-US" dirty="0"/>
          </a:p>
        </p:txBody>
      </p:sp>
      <p:sp>
        <p:nvSpPr>
          <p:cNvPr id="4" name="Date Placeholder 3">
            <a:extLst>
              <a:ext uri="{FF2B5EF4-FFF2-40B4-BE49-F238E27FC236}">
                <a16:creationId xmlns:a16="http://schemas.microsoft.com/office/drawing/2014/main" id="{AA1EB101-6AD5-4951-8F32-FB4454B7D036}"/>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61C70E61-0253-4992-B8E9-7DF666E552C4}"/>
              </a:ext>
            </a:extLst>
          </p:cNvPr>
          <p:cNvSpPr>
            <a:spLocks noGrp="1"/>
          </p:cNvSpPr>
          <p:nvPr>
            <p:ph type="sldNum" sz="quarter" idx="12"/>
          </p:nvPr>
        </p:nvSpPr>
        <p:spPr/>
        <p:txBody>
          <a:bodyPr/>
          <a:lstStyle/>
          <a:p>
            <a:fld id="{62ACD81C-0ABE-4302-8FB0-4A8AC0E9431D}" type="slidenum">
              <a:rPr lang="en-US" smtClean="0"/>
              <a:t>32</a:t>
            </a:fld>
            <a:endParaRPr lang="en-US"/>
          </a:p>
        </p:txBody>
      </p:sp>
    </p:spTree>
    <p:extLst>
      <p:ext uri="{BB962C8B-B14F-4D97-AF65-F5344CB8AC3E}">
        <p14:creationId xmlns:p14="http://schemas.microsoft.com/office/powerpoint/2010/main" val="2824855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A91F-E72D-4441-98B4-341F56219B29}"/>
              </a:ext>
            </a:extLst>
          </p:cNvPr>
          <p:cNvSpPr>
            <a:spLocks noGrp="1"/>
          </p:cNvSpPr>
          <p:nvPr>
            <p:ph type="title"/>
          </p:nvPr>
        </p:nvSpPr>
        <p:spPr>
          <a:xfrm>
            <a:off x="838200" y="365125"/>
            <a:ext cx="10515600" cy="2378075"/>
          </a:xfrm>
        </p:spPr>
        <p:txBody>
          <a:bodyPr>
            <a:noAutofit/>
          </a:bodyPr>
          <a:lstStyle/>
          <a:p>
            <a:r>
              <a:rPr lang="en-US" sz="8600" dirty="0"/>
              <a:t>Takeaways:</a:t>
            </a:r>
            <a:br>
              <a:rPr lang="en-US" sz="8600" dirty="0"/>
            </a:br>
            <a:r>
              <a:rPr lang="en-US" sz="8600" dirty="0"/>
              <a:t>What’s Working</a:t>
            </a:r>
          </a:p>
        </p:txBody>
      </p:sp>
      <p:sp>
        <p:nvSpPr>
          <p:cNvPr id="4" name="Date Placeholder 3">
            <a:extLst>
              <a:ext uri="{FF2B5EF4-FFF2-40B4-BE49-F238E27FC236}">
                <a16:creationId xmlns:a16="http://schemas.microsoft.com/office/drawing/2014/main" id="{A06AAC1F-C847-4D9C-B391-0A63E7585A75}"/>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FAF2BC54-2269-4AEB-AB51-AD39E75193F6}"/>
              </a:ext>
            </a:extLst>
          </p:cNvPr>
          <p:cNvSpPr>
            <a:spLocks noGrp="1"/>
          </p:cNvSpPr>
          <p:nvPr>
            <p:ph type="sldNum" sz="quarter" idx="12"/>
          </p:nvPr>
        </p:nvSpPr>
        <p:spPr/>
        <p:txBody>
          <a:bodyPr/>
          <a:lstStyle/>
          <a:p>
            <a:fld id="{62ACD81C-0ABE-4302-8FB0-4A8AC0E9431D}" type="slidenum">
              <a:rPr lang="en-US" smtClean="0"/>
              <a:t>33</a:t>
            </a:fld>
            <a:endParaRPr lang="en-US"/>
          </a:p>
        </p:txBody>
      </p:sp>
      <p:sp>
        <p:nvSpPr>
          <p:cNvPr id="12" name="Content Placeholder 10">
            <a:extLst>
              <a:ext uri="{FF2B5EF4-FFF2-40B4-BE49-F238E27FC236}">
                <a16:creationId xmlns:a16="http://schemas.microsoft.com/office/drawing/2014/main" id="{F5A7C331-6C9B-4675-899E-78AAEED16898}"/>
              </a:ext>
            </a:extLst>
          </p:cNvPr>
          <p:cNvSpPr/>
          <p:nvPr/>
        </p:nvSpPr>
        <p:spPr>
          <a:xfrm>
            <a:off x="4471641" y="2681323"/>
            <a:ext cx="3233184" cy="3398142"/>
          </a:xfrm>
          <a:custGeom>
            <a:avLst/>
            <a:gdLst>
              <a:gd name="connsiteX0" fmla="*/ 878087 w 3233183"/>
              <a:gd name="connsiteY0" fmla="*/ 793051 h 3398142"/>
              <a:gd name="connsiteX1" fmla="*/ 1394408 w 3233183"/>
              <a:gd name="connsiteY1" fmla="*/ 1309370 h 3398142"/>
              <a:gd name="connsiteX2" fmla="*/ 1910726 w 3233183"/>
              <a:gd name="connsiteY2" fmla="*/ 793049 h 3398142"/>
              <a:gd name="connsiteX3" fmla="*/ 1394406 w 3233183"/>
              <a:gd name="connsiteY3" fmla="*/ 276731 h 3398142"/>
              <a:gd name="connsiteX4" fmla="*/ 1393417 w 3233183"/>
              <a:gd name="connsiteY4" fmla="*/ 276732 h 3398142"/>
              <a:gd name="connsiteX5" fmla="*/ 878087 w 3233183"/>
              <a:gd name="connsiteY5" fmla="*/ 793051 h 3398142"/>
              <a:gd name="connsiteX6" fmla="*/ 1393417 w 3233183"/>
              <a:gd name="connsiteY6" fmla="*/ 441690 h 3398142"/>
              <a:gd name="connsiteX7" fmla="*/ 1745767 w 3233183"/>
              <a:gd name="connsiteY7" fmla="*/ 792060 h 3398142"/>
              <a:gd name="connsiteX8" fmla="*/ 1395397 w 3233183"/>
              <a:gd name="connsiteY8" fmla="*/ 1144410 h 3398142"/>
              <a:gd name="connsiteX9" fmla="*/ 1043047 w 3233183"/>
              <a:gd name="connsiteY9" fmla="*/ 794040 h 3398142"/>
              <a:gd name="connsiteX10" fmla="*/ 1043046 w 3233183"/>
              <a:gd name="connsiteY10" fmla="*/ 793051 h 3398142"/>
              <a:gd name="connsiteX11" fmla="*/ 1393417 w 3233183"/>
              <a:gd name="connsiteY11" fmla="*/ 441690 h 3398142"/>
              <a:gd name="connsiteX12" fmla="*/ 2607181 w 3233183"/>
              <a:gd name="connsiteY12" fmla="*/ 267164 h 3398142"/>
              <a:gd name="connsiteX13" fmla="*/ 2451460 w 3233183"/>
              <a:gd name="connsiteY13" fmla="*/ 1527776 h 3398142"/>
              <a:gd name="connsiteX14" fmla="*/ 2334913 w 3233183"/>
              <a:gd name="connsiteY14" fmla="*/ 1532515 h 3398142"/>
              <a:gd name="connsiteX15" fmla="*/ 2319493 w 3233183"/>
              <a:gd name="connsiteY15" fmla="*/ 1430450 h 3398142"/>
              <a:gd name="connsiteX16" fmla="*/ 2454429 w 3233183"/>
              <a:gd name="connsiteY16" fmla="*/ 329188 h 3398142"/>
              <a:gd name="connsiteX17" fmla="*/ 2312565 w 3233183"/>
              <a:gd name="connsiteY17" fmla="*/ 256936 h 3398142"/>
              <a:gd name="connsiteX18" fmla="*/ 2243844 w 3233183"/>
              <a:gd name="connsiteY18" fmla="*/ 397321 h 3398142"/>
              <a:gd name="connsiteX19" fmla="*/ 2244602 w 3233183"/>
              <a:gd name="connsiteY19" fmla="*/ 399461 h 3398142"/>
              <a:gd name="connsiteX20" fmla="*/ 2251201 w 3233183"/>
              <a:gd name="connsiteY20" fmla="*/ 415626 h 3398142"/>
              <a:gd name="connsiteX21" fmla="*/ 2298379 w 3233183"/>
              <a:gd name="connsiteY21" fmla="*/ 567058 h 3398142"/>
              <a:gd name="connsiteX22" fmla="*/ 1583560 w 3233183"/>
              <a:gd name="connsiteY22" fmla="*/ 1660550 h 3398142"/>
              <a:gd name="connsiteX23" fmla="*/ 1278936 w 3233183"/>
              <a:gd name="connsiteY23" fmla="*/ 1672939 h 3398142"/>
              <a:gd name="connsiteX24" fmla="*/ 471960 w 3233183"/>
              <a:gd name="connsiteY24" fmla="*/ 757750 h 3398142"/>
              <a:gd name="connsiteX25" fmla="*/ 541242 w 3233183"/>
              <a:gd name="connsiteY25" fmla="*/ 407379 h 3398142"/>
              <a:gd name="connsiteX26" fmla="*/ 488126 w 3233183"/>
              <a:gd name="connsiteY26" fmla="*/ 261225 h 3398142"/>
              <a:gd name="connsiteX27" fmla="*/ 340732 w 3233183"/>
              <a:gd name="connsiteY27" fmla="*/ 311820 h 3398142"/>
              <a:gd name="connsiteX28" fmla="*/ 337684 w 3233183"/>
              <a:gd name="connsiteY28" fmla="*/ 318631 h 3398142"/>
              <a:gd name="connsiteX29" fmla="*/ 549160 w 3233183"/>
              <a:gd name="connsiteY29" fmla="*/ 1528106 h 3398142"/>
              <a:gd name="connsiteX30" fmla="*/ 879077 w 3233183"/>
              <a:gd name="connsiteY30" fmla="*/ 2374012 h 3398142"/>
              <a:gd name="connsiteX31" fmla="*/ 879077 w 3233183"/>
              <a:gd name="connsiteY31" fmla="*/ 2922994 h 3398142"/>
              <a:gd name="connsiteX32" fmla="*/ 1482165 w 3233183"/>
              <a:gd name="connsiteY32" fmla="*/ 2922994 h 3398142"/>
              <a:gd name="connsiteX33" fmla="*/ 1564644 w 3233183"/>
              <a:gd name="connsiteY33" fmla="*/ 3005473 h 3398142"/>
              <a:gd name="connsiteX34" fmla="*/ 1482165 w 3233183"/>
              <a:gd name="connsiteY34" fmla="*/ 3087952 h 3398142"/>
              <a:gd name="connsiteX35" fmla="*/ 844436 w 3233183"/>
              <a:gd name="connsiteY35" fmla="*/ 3087952 h 3398142"/>
              <a:gd name="connsiteX36" fmla="*/ 716428 w 3233183"/>
              <a:gd name="connsiteY36" fmla="*/ 2959944 h 3398142"/>
              <a:gd name="connsiteX37" fmla="*/ 716428 w 3233183"/>
              <a:gd name="connsiteY37" fmla="*/ 2374012 h 3398142"/>
              <a:gd name="connsiteX38" fmla="*/ 428741 w 3233183"/>
              <a:gd name="connsiteY38" fmla="*/ 1639618 h 3398142"/>
              <a:gd name="connsiteX39" fmla="*/ 186582 w 3233183"/>
              <a:gd name="connsiteY39" fmla="*/ 253967 h 3398142"/>
              <a:gd name="connsiteX40" fmla="*/ 547547 w 3233183"/>
              <a:gd name="connsiteY40" fmla="*/ 107397 h 3398142"/>
              <a:gd name="connsiteX41" fmla="*/ 558068 w 3233183"/>
              <a:gd name="connsiteY41" fmla="*/ 112103 h 3398142"/>
              <a:gd name="connsiteX42" fmla="*/ 693664 w 3233183"/>
              <a:gd name="connsiteY42" fmla="*/ 470393 h 3398142"/>
              <a:gd name="connsiteX43" fmla="*/ 636918 w 3233183"/>
              <a:gd name="connsiteY43" fmla="*/ 757750 h 3398142"/>
              <a:gd name="connsiteX44" fmla="*/ 1397960 w 3233183"/>
              <a:gd name="connsiteY44" fmla="*/ 1514319 h 3398142"/>
              <a:gd name="connsiteX45" fmla="*/ 1950317 w 3233183"/>
              <a:gd name="connsiteY45" fmla="*/ 1273410 h 3398142"/>
              <a:gd name="connsiteX46" fmla="*/ 2136060 w 3233183"/>
              <a:gd name="connsiteY46" fmla="*/ 601370 h 3398142"/>
              <a:gd name="connsiteX47" fmla="*/ 2096140 w 3233183"/>
              <a:gd name="connsiteY47" fmla="*/ 475011 h 3398142"/>
              <a:gd name="connsiteX48" fmla="*/ 2089871 w 3233183"/>
              <a:gd name="connsiteY48" fmla="*/ 457856 h 3398142"/>
              <a:gd name="connsiteX49" fmla="*/ 2251504 w 3233183"/>
              <a:gd name="connsiteY49" fmla="*/ 103379 h 3398142"/>
              <a:gd name="connsiteX50" fmla="*/ 2258459 w 3233183"/>
              <a:gd name="connsiteY50" fmla="*/ 100886 h 3398142"/>
              <a:gd name="connsiteX51" fmla="*/ 2607181 w 3233183"/>
              <a:gd name="connsiteY51" fmla="*/ 267164 h 3398142"/>
              <a:gd name="connsiteX52" fmla="*/ 2358094 w 3233183"/>
              <a:gd name="connsiteY52" fmla="*/ 1709560 h 3398142"/>
              <a:gd name="connsiteX53" fmla="*/ 1553427 w 3233183"/>
              <a:gd name="connsiteY53" fmla="*/ 2514227 h 3398142"/>
              <a:gd name="connsiteX54" fmla="*/ 2358094 w 3233183"/>
              <a:gd name="connsiteY54" fmla="*/ 3318894 h 3398142"/>
              <a:gd name="connsiteX55" fmla="*/ 3162760 w 3233183"/>
              <a:gd name="connsiteY55" fmla="*/ 2514227 h 3398142"/>
              <a:gd name="connsiteX56" fmla="*/ 2358094 w 3233183"/>
              <a:gd name="connsiteY56" fmla="*/ 1709560 h 3398142"/>
              <a:gd name="connsiteX57" fmla="*/ 2358094 w 3233183"/>
              <a:gd name="connsiteY57" fmla="*/ 3153935 h 3398142"/>
              <a:gd name="connsiteX58" fmla="*/ 1718385 w 3233183"/>
              <a:gd name="connsiteY58" fmla="*/ 2514227 h 3398142"/>
              <a:gd name="connsiteX59" fmla="*/ 2358094 w 3233183"/>
              <a:gd name="connsiteY59" fmla="*/ 1874518 h 3398142"/>
              <a:gd name="connsiteX60" fmla="*/ 2997802 w 3233183"/>
              <a:gd name="connsiteY60" fmla="*/ 2514227 h 3398142"/>
              <a:gd name="connsiteX61" fmla="*/ 2358094 w 3233183"/>
              <a:gd name="connsiteY61" fmla="*/ 3153935 h 3398142"/>
              <a:gd name="connsiteX62" fmla="*/ 2689990 w 3233183"/>
              <a:gd name="connsiteY62" fmla="*/ 2289224 h 3398142"/>
              <a:gd name="connsiteX63" fmla="*/ 2669535 w 3233183"/>
              <a:gd name="connsiteY63" fmla="*/ 2404035 h 3398142"/>
              <a:gd name="connsiteX64" fmla="*/ 2334010 w 3233183"/>
              <a:gd name="connsiteY64" fmla="*/ 2739230 h 3398142"/>
              <a:gd name="connsiteX65" fmla="*/ 2266377 w 3233183"/>
              <a:gd name="connsiteY65" fmla="*/ 2774531 h 3398142"/>
              <a:gd name="connsiteX66" fmla="*/ 2262748 w 3233183"/>
              <a:gd name="connsiteY66" fmla="*/ 2774531 h 3398142"/>
              <a:gd name="connsiteX67" fmla="*/ 2194785 w 3233183"/>
              <a:gd name="connsiteY67" fmla="*/ 2733292 h 3398142"/>
              <a:gd name="connsiteX68" fmla="*/ 2053250 w 3233183"/>
              <a:gd name="connsiteY68" fmla="*/ 2591098 h 3398142"/>
              <a:gd name="connsiteX69" fmla="*/ 2022316 w 3233183"/>
              <a:gd name="connsiteY69" fmla="*/ 2478631 h 3398142"/>
              <a:gd name="connsiteX70" fmla="*/ 2134782 w 3233183"/>
              <a:gd name="connsiteY70" fmla="*/ 2447697 h 3398142"/>
              <a:gd name="connsiteX71" fmla="*/ 2135730 w 3233183"/>
              <a:gd name="connsiteY71" fmla="*/ 2448244 h 3398142"/>
              <a:gd name="connsiteX72" fmla="*/ 2267696 w 3233183"/>
              <a:gd name="connsiteY72" fmla="*/ 2554147 h 3398142"/>
              <a:gd name="connsiteX73" fmla="*/ 2575838 w 3233183"/>
              <a:gd name="connsiteY73" fmla="*/ 2268439 h 3398142"/>
              <a:gd name="connsiteX74" fmla="*/ 2689990 w 3233183"/>
              <a:gd name="connsiteY74" fmla="*/ 2289224 h 339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233183" h="3398142">
                <a:moveTo>
                  <a:pt x="878087" y="793051"/>
                </a:moveTo>
                <a:cubicBezTo>
                  <a:pt x="878088" y="1078207"/>
                  <a:pt x="1109252" y="1309371"/>
                  <a:pt x="1394408" y="1309370"/>
                </a:cubicBezTo>
                <a:cubicBezTo>
                  <a:pt x="1679563" y="1309370"/>
                  <a:pt x="1910727" y="1078205"/>
                  <a:pt x="1910726" y="793049"/>
                </a:cubicBezTo>
                <a:cubicBezTo>
                  <a:pt x="1910726" y="507894"/>
                  <a:pt x="1679561" y="276730"/>
                  <a:pt x="1394406" y="276731"/>
                </a:cubicBezTo>
                <a:cubicBezTo>
                  <a:pt x="1394076" y="276731"/>
                  <a:pt x="1393747" y="276731"/>
                  <a:pt x="1393417" y="276732"/>
                </a:cubicBezTo>
                <a:cubicBezTo>
                  <a:pt x="1108799" y="277640"/>
                  <a:pt x="878449" y="508432"/>
                  <a:pt x="878087" y="793051"/>
                </a:cubicBezTo>
                <a:close/>
                <a:moveTo>
                  <a:pt x="1393417" y="441690"/>
                </a:moveTo>
                <a:cubicBezTo>
                  <a:pt x="1587468" y="441143"/>
                  <a:pt x="1745220" y="598009"/>
                  <a:pt x="1745767" y="792060"/>
                </a:cubicBezTo>
                <a:cubicBezTo>
                  <a:pt x="1746313" y="986111"/>
                  <a:pt x="1589447" y="1143863"/>
                  <a:pt x="1395397" y="1144410"/>
                </a:cubicBezTo>
                <a:cubicBezTo>
                  <a:pt x="1201346" y="1144956"/>
                  <a:pt x="1043594" y="988090"/>
                  <a:pt x="1043047" y="794040"/>
                </a:cubicBezTo>
                <a:cubicBezTo>
                  <a:pt x="1043046" y="793710"/>
                  <a:pt x="1043046" y="793381"/>
                  <a:pt x="1043046" y="793051"/>
                </a:cubicBezTo>
                <a:cubicBezTo>
                  <a:pt x="1043406" y="599535"/>
                  <a:pt x="1199903" y="442596"/>
                  <a:pt x="1393417" y="441690"/>
                </a:cubicBezTo>
                <a:close/>
                <a:moveTo>
                  <a:pt x="2607181" y="267164"/>
                </a:moveTo>
                <a:cubicBezTo>
                  <a:pt x="2776977" y="685995"/>
                  <a:pt x="2718072" y="1162853"/>
                  <a:pt x="2451460" y="1527776"/>
                </a:cubicBezTo>
                <a:cubicBezTo>
                  <a:pt x="2420585" y="1561268"/>
                  <a:pt x="2368405" y="1563390"/>
                  <a:pt x="2334913" y="1532515"/>
                </a:cubicBezTo>
                <a:cubicBezTo>
                  <a:pt x="2306488" y="1506312"/>
                  <a:pt x="2300078" y="1463881"/>
                  <a:pt x="2319493" y="1430450"/>
                </a:cubicBezTo>
                <a:cubicBezTo>
                  <a:pt x="2552024" y="1111451"/>
                  <a:pt x="2603064" y="694891"/>
                  <a:pt x="2454429" y="329188"/>
                </a:cubicBezTo>
                <a:cubicBezTo>
                  <a:pt x="2432077" y="272822"/>
                  <a:pt x="2371300" y="241868"/>
                  <a:pt x="2312565" y="256936"/>
                </a:cubicBezTo>
                <a:cubicBezTo>
                  <a:pt x="2254822" y="276726"/>
                  <a:pt x="2224055" y="339578"/>
                  <a:pt x="2243844" y="397321"/>
                </a:cubicBezTo>
                <a:cubicBezTo>
                  <a:pt x="2244089" y="398037"/>
                  <a:pt x="2244342" y="398750"/>
                  <a:pt x="2244602" y="399461"/>
                </a:cubicBezTo>
                <a:lnTo>
                  <a:pt x="2251201" y="415626"/>
                </a:lnTo>
                <a:cubicBezTo>
                  <a:pt x="2270907" y="464776"/>
                  <a:pt x="2286683" y="515413"/>
                  <a:pt x="2298379" y="567058"/>
                </a:cubicBezTo>
                <a:cubicBezTo>
                  <a:pt x="2402946" y="1066410"/>
                  <a:pt x="2082911" y="1555982"/>
                  <a:pt x="1583560" y="1660550"/>
                </a:cubicBezTo>
                <a:cubicBezTo>
                  <a:pt x="1483405" y="1681523"/>
                  <a:pt x="1380463" y="1685710"/>
                  <a:pt x="1278936" y="1672939"/>
                </a:cubicBezTo>
                <a:cubicBezTo>
                  <a:pt x="815181" y="1619712"/>
                  <a:pt x="466717" y="1224520"/>
                  <a:pt x="471960" y="757750"/>
                </a:cubicBezTo>
                <a:cubicBezTo>
                  <a:pt x="471871" y="637548"/>
                  <a:pt x="495412" y="518501"/>
                  <a:pt x="541242" y="407379"/>
                </a:cubicBezTo>
                <a:cubicBezTo>
                  <a:pt x="564589" y="352269"/>
                  <a:pt x="541408" y="288485"/>
                  <a:pt x="488126" y="261225"/>
                </a:cubicBezTo>
                <a:cubicBezTo>
                  <a:pt x="433453" y="234495"/>
                  <a:pt x="367462" y="257147"/>
                  <a:pt x="340732" y="311820"/>
                </a:cubicBezTo>
                <a:cubicBezTo>
                  <a:pt x="339639" y="314055"/>
                  <a:pt x="338623" y="316327"/>
                  <a:pt x="337684" y="318631"/>
                </a:cubicBezTo>
                <a:cubicBezTo>
                  <a:pt x="166721" y="728582"/>
                  <a:pt x="249234" y="1200490"/>
                  <a:pt x="549160" y="1528106"/>
                </a:cubicBezTo>
                <a:cubicBezTo>
                  <a:pt x="760963" y="1758948"/>
                  <a:pt x="878661" y="2060726"/>
                  <a:pt x="879077" y="2374012"/>
                </a:cubicBezTo>
                <a:lnTo>
                  <a:pt x="879077" y="2922994"/>
                </a:lnTo>
                <a:lnTo>
                  <a:pt x="1482165" y="2922994"/>
                </a:lnTo>
                <a:cubicBezTo>
                  <a:pt x="1527717" y="2922994"/>
                  <a:pt x="1564644" y="2959921"/>
                  <a:pt x="1564644" y="3005473"/>
                </a:cubicBezTo>
                <a:cubicBezTo>
                  <a:pt x="1564644" y="3051025"/>
                  <a:pt x="1527717" y="3087952"/>
                  <a:pt x="1482165" y="3087952"/>
                </a:cubicBezTo>
                <a:lnTo>
                  <a:pt x="844436" y="3087952"/>
                </a:lnTo>
                <a:cubicBezTo>
                  <a:pt x="773739" y="3087952"/>
                  <a:pt x="716428" y="3030641"/>
                  <a:pt x="716428" y="2959944"/>
                </a:cubicBezTo>
                <a:lnTo>
                  <a:pt x="716428" y="2374012"/>
                </a:lnTo>
                <a:cubicBezTo>
                  <a:pt x="715692" y="2101861"/>
                  <a:pt x="613055" y="1839854"/>
                  <a:pt x="428741" y="1639618"/>
                </a:cubicBezTo>
                <a:cubicBezTo>
                  <a:pt x="84884" y="1264394"/>
                  <a:pt x="-9630" y="723574"/>
                  <a:pt x="186582" y="253967"/>
                </a:cubicBezTo>
                <a:cubicBezTo>
                  <a:pt x="245785" y="113815"/>
                  <a:pt x="407395" y="48194"/>
                  <a:pt x="547547" y="107397"/>
                </a:cubicBezTo>
                <a:cubicBezTo>
                  <a:pt x="551087" y="108892"/>
                  <a:pt x="554594" y="110461"/>
                  <a:pt x="558068" y="112103"/>
                </a:cubicBezTo>
                <a:cubicBezTo>
                  <a:pt x="690381" y="177358"/>
                  <a:pt x="749620" y="333887"/>
                  <a:pt x="693664" y="470393"/>
                </a:cubicBezTo>
                <a:cubicBezTo>
                  <a:pt x="656102" y="561535"/>
                  <a:pt x="636821" y="659171"/>
                  <a:pt x="636918" y="757750"/>
                </a:cubicBezTo>
                <a:cubicBezTo>
                  <a:pt x="638153" y="1176827"/>
                  <a:pt x="978883" y="1515554"/>
                  <a:pt x="1397960" y="1514319"/>
                </a:cubicBezTo>
                <a:cubicBezTo>
                  <a:pt x="1607439" y="1513701"/>
                  <a:pt x="1807344" y="1426513"/>
                  <a:pt x="1950317" y="1273410"/>
                </a:cubicBezTo>
                <a:cubicBezTo>
                  <a:pt x="2117577" y="1092788"/>
                  <a:pt x="2186822" y="842250"/>
                  <a:pt x="2136060" y="601370"/>
                </a:cubicBezTo>
                <a:cubicBezTo>
                  <a:pt x="2126012" y="558289"/>
                  <a:pt x="2112666" y="516045"/>
                  <a:pt x="2096140" y="475011"/>
                </a:cubicBezTo>
                <a:lnTo>
                  <a:pt x="2089871" y="457856"/>
                </a:lnTo>
                <a:cubicBezTo>
                  <a:pt x="2036619" y="315336"/>
                  <a:pt x="2108984" y="156631"/>
                  <a:pt x="2251504" y="103379"/>
                </a:cubicBezTo>
                <a:cubicBezTo>
                  <a:pt x="2253811" y="102517"/>
                  <a:pt x="2256129" y="101686"/>
                  <a:pt x="2258459" y="100886"/>
                </a:cubicBezTo>
                <a:cubicBezTo>
                  <a:pt x="2400298" y="56563"/>
                  <a:pt x="2552328" y="129055"/>
                  <a:pt x="2607181" y="267164"/>
                </a:cubicBezTo>
                <a:close/>
                <a:moveTo>
                  <a:pt x="2358094" y="1709560"/>
                </a:moveTo>
                <a:cubicBezTo>
                  <a:pt x="1913688" y="1709560"/>
                  <a:pt x="1553427" y="2069822"/>
                  <a:pt x="1553427" y="2514227"/>
                </a:cubicBezTo>
                <a:cubicBezTo>
                  <a:pt x="1553427" y="2958632"/>
                  <a:pt x="1913688" y="3318894"/>
                  <a:pt x="2358094" y="3318894"/>
                </a:cubicBezTo>
                <a:cubicBezTo>
                  <a:pt x="2802499" y="3318894"/>
                  <a:pt x="3162760" y="2958632"/>
                  <a:pt x="3162760" y="2514227"/>
                </a:cubicBezTo>
                <a:cubicBezTo>
                  <a:pt x="3162215" y="2070048"/>
                  <a:pt x="2802273" y="1710105"/>
                  <a:pt x="2358094" y="1709560"/>
                </a:cubicBezTo>
                <a:close/>
                <a:moveTo>
                  <a:pt x="2358094" y="3153935"/>
                </a:moveTo>
                <a:cubicBezTo>
                  <a:pt x="2004792" y="3153935"/>
                  <a:pt x="1718385" y="2867528"/>
                  <a:pt x="1718385" y="2514227"/>
                </a:cubicBezTo>
                <a:cubicBezTo>
                  <a:pt x="1718385" y="2160926"/>
                  <a:pt x="2004792" y="1874518"/>
                  <a:pt x="2358094" y="1874518"/>
                </a:cubicBezTo>
                <a:cubicBezTo>
                  <a:pt x="2711395" y="1874518"/>
                  <a:pt x="2997802" y="2160926"/>
                  <a:pt x="2997802" y="2514227"/>
                </a:cubicBezTo>
                <a:cubicBezTo>
                  <a:pt x="2997438" y="2867377"/>
                  <a:pt x="2711244" y="3153572"/>
                  <a:pt x="2358094" y="3153935"/>
                </a:cubicBezTo>
                <a:close/>
                <a:moveTo>
                  <a:pt x="2689990" y="2289224"/>
                </a:moveTo>
                <a:cubicBezTo>
                  <a:pt x="2716036" y="2326578"/>
                  <a:pt x="2706879" y="2377973"/>
                  <a:pt x="2669535" y="2404035"/>
                </a:cubicBezTo>
                <a:cubicBezTo>
                  <a:pt x="2538586" y="2494848"/>
                  <a:pt x="2424952" y="2608371"/>
                  <a:pt x="2334010" y="2739230"/>
                </a:cubicBezTo>
                <a:cubicBezTo>
                  <a:pt x="2318589" y="2761343"/>
                  <a:pt x="2293335" y="2774525"/>
                  <a:pt x="2266377" y="2774531"/>
                </a:cubicBezTo>
                <a:lnTo>
                  <a:pt x="2262748" y="2774531"/>
                </a:lnTo>
                <a:cubicBezTo>
                  <a:pt x="2234526" y="2773329"/>
                  <a:pt x="2208883" y="2757769"/>
                  <a:pt x="2194785" y="2733292"/>
                </a:cubicBezTo>
                <a:cubicBezTo>
                  <a:pt x="2160877" y="2674314"/>
                  <a:pt x="2112070" y="2625279"/>
                  <a:pt x="2053250" y="2591098"/>
                </a:cubicBezTo>
                <a:cubicBezTo>
                  <a:pt x="2013651" y="2568583"/>
                  <a:pt x="1999801" y="2518230"/>
                  <a:pt x="2022316" y="2478631"/>
                </a:cubicBezTo>
                <a:cubicBezTo>
                  <a:pt x="2044830" y="2439032"/>
                  <a:pt x="2095183" y="2425182"/>
                  <a:pt x="2134782" y="2447697"/>
                </a:cubicBezTo>
                <a:cubicBezTo>
                  <a:pt x="2135099" y="2447877"/>
                  <a:pt x="2135415" y="2448059"/>
                  <a:pt x="2135730" y="2448244"/>
                </a:cubicBezTo>
                <a:cubicBezTo>
                  <a:pt x="2184885" y="2476574"/>
                  <a:pt x="2229394" y="2512292"/>
                  <a:pt x="2267696" y="2554147"/>
                </a:cubicBezTo>
                <a:cubicBezTo>
                  <a:pt x="2356487" y="2444916"/>
                  <a:pt x="2460220" y="2348736"/>
                  <a:pt x="2575838" y="2268439"/>
                </a:cubicBezTo>
                <a:cubicBezTo>
                  <a:pt x="2613154" y="2242908"/>
                  <a:pt x="2664068" y="2252179"/>
                  <a:pt x="2689990" y="2289224"/>
                </a:cubicBezTo>
                <a:close/>
              </a:path>
            </a:pathLst>
          </a:custGeom>
          <a:solidFill>
            <a:srgbClr val="00B050"/>
          </a:solidFill>
          <a:ln w="32957" cap="flat">
            <a:noFill/>
            <a:prstDash val="solid"/>
            <a:miter/>
          </a:ln>
        </p:spPr>
        <p:txBody>
          <a:bodyPr rtlCol="0" anchor="ctr"/>
          <a:lstStyle/>
          <a:p>
            <a:endParaRPr lang="en-US" dirty="0">
              <a:solidFill>
                <a:schemeClr val="accent6">
                  <a:lumMod val="75000"/>
                </a:schemeClr>
              </a:solidFill>
            </a:endParaRPr>
          </a:p>
        </p:txBody>
      </p:sp>
      <p:sp>
        <p:nvSpPr>
          <p:cNvPr id="13" name="TextBox 12">
            <a:extLst>
              <a:ext uri="{FF2B5EF4-FFF2-40B4-BE49-F238E27FC236}">
                <a16:creationId xmlns:a16="http://schemas.microsoft.com/office/drawing/2014/main" id="{A796B93F-6E57-4499-933D-A1309B4A4CC5}"/>
              </a:ext>
            </a:extLst>
          </p:cNvPr>
          <p:cNvSpPr txBox="1"/>
          <p:nvPr/>
        </p:nvSpPr>
        <p:spPr>
          <a:xfrm>
            <a:off x="0" y="6439420"/>
            <a:ext cx="12191999" cy="430887"/>
          </a:xfrm>
          <a:prstGeom prst="rect">
            <a:avLst/>
          </a:prstGeom>
          <a:noFill/>
        </p:spPr>
        <p:txBody>
          <a:bodyPr wrap="square" rtlCol="0">
            <a:spAutoFit/>
          </a:bodyPr>
          <a:lstStyle/>
          <a:p>
            <a:pPr algn="ctr"/>
            <a:r>
              <a:rPr lang="en-US" sz="1100" dirty="0"/>
              <a:t>Image </a:t>
            </a:r>
            <a:r>
              <a:rPr lang="en-US" sz="1100" dirty="0">
                <a:hlinkClick r:id="rId2"/>
              </a:rPr>
              <a:t>success by Gregor </a:t>
            </a:r>
            <a:r>
              <a:rPr lang="en-US" sz="1100" dirty="0" err="1">
                <a:hlinkClick r:id="rId2"/>
              </a:rPr>
              <a:t>Cresnar</a:t>
            </a:r>
            <a:r>
              <a:rPr lang="en-US" sz="1100" dirty="0">
                <a:hlinkClick r:id="rId2"/>
              </a:rPr>
              <a:t> from the Noun Project</a:t>
            </a:r>
            <a:r>
              <a:rPr lang="en-US" sz="1100" dirty="0"/>
              <a:t> (</a:t>
            </a:r>
            <a:r>
              <a:rPr lang="en-US" sz="1100" dirty="0">
                <a:hlinkClick r:id="rId3"/>
              </a:rPr>
              <a:t>CCBY</a:t>
            </a:r>
            <a:r>
              <a:rPr lang="en-US" sz="1100" dirty="0"/>
              <a:t>) has been modified</a:t>
            </a:r>
          </a:p>
          <a:p>
            <a:pPr algn="ctr"/>
            <a:endParaRPr lang="en-US" sz="1100" dirty="0"/>
          </a:p>
        </p:txBody>
      </p:sp>
    </p:spTree>
    <p:extLst>
      <p:ext uri="{BB962C8B-B14F-4D97-AF65-F5344CB8AC3E}">
        <p14:creationId xmlns:p14="http://schemas.microsoft.com/office/powerpoint/2010/main" val="3847636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ED1C-BAB5-459E-B06B-7CA47F0B3EAE}"/>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BC0B8100-6E49-48BD-A22F-A50D042A1F78}"/>
              </a:ext>
            </a:extLst>
          </p:cNvPr>
          <p:cNvSpPr>
            <a:spLocks noGrp="1"/>
          </p:cNvSpPr>
          <p:nvPr>
            <p:ph idx="1"/>
          </p:nvPr>
        </p:nvSpPr>
        <p:spPr/>
        <p:txBody>
          <a:bodyPr>
            <a:normAutofit fontScale="85000" lnSpcReduction="10000"/>
          </a:bodyPr>
          <a:lstStyle/>
          <a:p>
            <a:r>
              <a:rPr lang="en-US" dirty="0"/>
              <a:t>Asymptotic scaling of interactive proof assistant response is a real problem!</a:t>
            </a:r>
          </a:p>
          <a:p>
            <a:r>
              <a:rPr lang="en-US" dirty="0"/>
              <a:t>Current method---of working around it by breaking the problem into small enough chunks and solving remaining chunks with specialized reflective solutions---does seem to work.</a:t>
            </a:r>
          </a:p>
          <a:p>
            <a:pPr lvl="1"/>
            <a:r>
              <a:rPr lang="en-US" dirty="0"/>
              <a:t>I'm not optimistic about being able to break things down enough to handle them all interactively; even in very abstract math (category theory), I ran into issues where the way mathematicians did it was not sufficient. Furthermore basically all code that needs to be fast, and a great deal of systems code, </a:t>
            </a:r>
            <a:r>
              <a:rPr lang="en-US" dirty="0" err="1"/>
              <a:t>inlines</a:t>
            </a:r>
            <a:r>
              <a:rPr lang="en-US" dirty="0"/>
              <a:t> definitions in a way that causes performance issues.</a:t>
            </a:r>
          </a:p>
          <a:p>
            <a:pPr lvl="1"/>
            <a:r>
              <a:rPr lang="en-US" dirty="0"/>
              <a:t>And reflective automation requires enormous investment of effort for each new problem.</a:t>
            </a:r>
          </a:p>
          <a:p>
            <a:pPr lvl="1"/>
            <a:r>
              <a:rPr lang="en-US" dirty="0"/>
              <a:t>Because reflection is not a proof engine made of small pieces that can each be said to make progress towards proving a goal, it's not easy to mix-and-match.</a:t>
            </a:r>
          </a:p>
          <a:p>
            <a:pPr lvl="1"/>
            <a:r>
              <a:rPr lang="en-US" dirty="0"/>
              <a:t>I needed let-lifting; prior work had already done </a:t>
            </a:r>
            <a:r>
              <a:rPr lang="en-US" dirty="0" err="1"/>
              <a:t>NbE</a:t>
            </a:r>
            <a:r>
              <a:rPr lang="en-US" dirty="0"/>
              <a:t> and reflective rewriting, but fusing them with let-lifting in a performant way seems to have required re-engineering them almost from scratch.</a:t>
            </a:r>
          </a:p>
          <a:p>
            <a:endParaRPr lang="en-US" dirty="0"/>
          </a:p>
        </p:txBody>
      </p:sp>
      <p:sp>
        <p:nvSpPr>
          <p:cNvPr id="4" name="Date Placeholder 3">
            <a:extLst>
              <a:ext uri="{FF2B5EF4-FFF2-40B4-BE49-F238E27FC236}">
                <a16:creationId xmlns:a16="http://schemas.microsoft.com/office/drawing/2014/main" id="{CEC4D207-58A5-44EF-9043-3407E391B824}"/>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714863D2-58C2-4DE5-8C41-72FE4EF0381D}"/>
              </a:ext>
            </a:extLst>
          </p:cNvPr>
          <p:cNvSpPr>
            <a:spLocks noGrp="1"/>
          </p:cNvSpPr>
          <p:nvPr>
            <p:ph type="sldNum" sz="quarter" idx="12"/>
          </p:nvPr>
        </p:nvSpPr>
        <p:spPr/>
        <p:txBody>
          <a:bodyPr/>
          <a:lstStyle/>
          <a:p>
            <a:fld id="{62ACD81C-0ABE-4302-8FB0-4A8AC0E9431D}" type="slidenum">
              <a:rPr lang="en-US" smtClean="0"/>
              <a:t>34</a:t>
            </a:fld>
            <a:endParaRPr lang="en-US"/>
          </a:p>
        </p:txBody>
      </p:sp>
    </p:spTree>
    <p:extLst>
      <p:ext uri="{BB962C8B-B14F-4D97-AF65-F5344CB8AC3E}">
        <p14:creationId xmlns:p14="http://schemas.microsoft.com/office/powerpoint/2010/main" val="559319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A91F-E72D-4441-98B4-341F56219B29}"/>
              </a:ext>
            </a:extLst>
          </p:cNvPr>
          <p:cNvSpPr>
            <a:spLocks noGrp="1"/>
          </p:cNvSpPr>
          <p:nvPr>
            <p:ph type="title"/>
          </p:nvPr>
        </p:nvSpPr>
        <p:spPr>
          <a:xfrm>
            <a:off x="838200" y="365125"/>
            <a:ext cx="10515600" cy="2392143"/>
          </a:xfrm>
        </p:spPr>
        <p:txBody>
          <a:bodyPr>
            <a:noAutofit/>
          </a:bodyPr>
          <a:lstStyle/>
          <a:p>
            <a:r>
              <a:rPr lang="en-US" sz="8600" dirty="0"/>
              <a:t>Takeaways:</a:t>
            </a:r>
            <a:br>
              <a:rPr lang="en-US" sz="8600" dirty="0"/>
            </a:br>
            <a:r>
              <a:rPr lang="en-US" sz="8600" dirty="0"/>
              <a:t>What Needs to Change</a:t>
            </a:r>
          </a:p>
        </p:txBody>
      </p:sp>
      <p:sp>
        <p:nvSpPr>
          <p:cNvPr id="4" name="Date Placeholder 3">
            <a:extLst>
              <a:ext uri="{FF2B5EF4-FFF2-40B4-BE49-F238E27FC236}">
                <a16:creationId xmlns:a16="http://schemas.microsoft.com/office/drawing/2014/main" id="{A06AAC1F-C847-4D9C-B391-0A63E7585A75}"/>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FAF2BC54-2269-4AEB-AB51-AD39E75193F6}"/>
              </a:ext>
            </a:extLst>
          </p:cNvPr>
          <p:cNvSpPr>
            <a:spLocks noGrp="1"/>
          </p:cNvSpPr>
          <p:nvPr>
            <p:ph type="sldNum" sz="quarter" idx="12"/>
          </p:nvPr>
        </p:nvSpPr>
        <p:spPr/>
        <p:txBody>
          <a:bodyPr/>
          <a:lstStyle/>
          <a:p>
            <a:fld id="{62ACD81C-0ABE-4302-8FB0-4A8AC0E9431D}" type="slidenum">
              <a:rPr lang="en-US" smtClean="0"/>
              <a:t>35</a:t>
            </a:fld>
            <a:endParaRPr lang="en-US"/>
          </a:p>
        </p:txBody>
      </p:sp>
      <p:sp>
        <p:nvSpPr>
          <p:cNvPr id="6" name="TextBox 5">
            <a:extLst>
              <a:ext uri="{FF2B5EF4-FFF2-40B4-BE49-F238E27FC236}">
                <a16:creationId xmlns:a16="http://schemas.microsoft.com/office/drawing/2014/main" id="{C21E939E-127B-48B5-A33B-33AB3EA6B529}"/>
              </a:ext>
            </a:extLst>
          </p:cNvPr>
          <p:cNvSpPr txBox="1"/>
          <p:nvPr/>
        </p:nvSpPr>
        <p:spPr>
          <a:xfrm>
            <a:off x="0" y="6439420"/>
            <a:ext cx="12191999" cy="430887"/>
          </a:xfrm>
          <a:prstGeom prst="rect">
            <a:avLst/>
          </a:prstGeom>
          <a:noFill/>
        </p:spPr>
        <p:txBody>
          <a:bodyPr wrap="square" rtlCol="0">
            <a:spAutoFit/>
          </a:bodyPr>
          <a:lstStyle/>
          <a:p>
            <a:pPr algn="ctr"/>
            <a:r>
              <a:rPr lang="en-US" sz="1100" dirty="0"/>
              <a:t>Image </a:t>
            </a:r>
            <a:r>
              <a:rPr lang="en-US" sz="1100" dirty="0">
                <a:hlinkClick r:id="rId2"/>
              </a:rPr>
              <a:t>Settings by Sebastian </a:t>
            </a:r>
            <a:r>
              <a:rPr lang="en-US" sz="1100" dirty="0" err="1">
                <a:hlinkClick r:id="rId2"/>
              </a:rPr>
              <a:t>Belalcazar</a:t>
            </a:r>
            <a:r>
              <a:rPr lang="en-US" sz="1100" dirty="0">
                <a:hlinkClick r:id="rId2"/>
              </a:rPr>
              <a:t> </a:t>
            </a:r>
            <a:r>
              <a:rPr lang="en-US" sz="1100" dirty="0" err="1">
                <a:hlinkClick r:id="rId2"/>
              </a:rPr>
              <a:t>Lareo</a:t>
            </a:r>
            <a:r>
              <a:rPr lang="en-US" sz="1100" dirty="0">
                <a:hlinkClick r:id="rId2"/>
              </a:rPr>
              <a:t> from the Noun Project</a:t>
            </a:r>
            <a:r>
              <a:rPr lang="en-US" sz="1100" dirty="0"/>
              <a:t> (</a:t>
            </a:r>
            <a:r>
              <a:rPr lang="en-US" sz="1100" dirty="0">
                <a:hlinkClick r:id="rId3"/>
              </a:rPr>
              <a:t>CCBY</a:t>
            </a:r>
            <a:r>
              <a:rPr lang="en-US" sz="1100" dirty="0"/>
              <a:t>) has been modified</a:t>
            </a:r>
          </a:p>
          <a:p>
            <a:pPr algn="ctr"/>
            <a:endParaRPr lang="en-US" sz="1100" dirty="0"/>
          </a:p>
        </p:txBody>
      </p:sp>
      <p:sp>
        <p:nvSpPr>
          <p:cNvPr id="9" name="Content Placeholder 7">
            <a:extLst>
              <a:ext uri="{FF2B5EF4-FFF2-40B4-BE49-F238E27FC236}">
                <a16:creationId xmlns:a16="http://schemas.microsoft.com/office/drawing/2014/main" id="{F6CA4E2F-7DF4-4479-998C-14D3FCA56A27}"/>
              </a:ext>
            </a:extLst>
          </p:cNvPr>
          <p:cNvSpPr/>
          <p:nvPr/>
        </p:nvSpPr>
        <p:spPr>
          <a:xfrm>
            <a:off x="3753874" y="2142096"/>
            <a:ext cx="4684250" cy="4684250"/>
          </a:xfrm>
          <a:custGeom>
            <a:avLst/>
            <a:gdLst>
              <a:gd name="connsiteX0" fmla="*/ 3798840 w 4684249"/>
              <a:gd name="connsiteY0" fmla="*/ 2097074 h 4684249"/>
              <a:gd name="connsiteX1" fmla="*/ 3486060 w 4684249"/>
              <a:gd name="connsiteY1" fmla="*/ 1992849 h 4684249"/>
              <a:gd name="connsiteX2" fmla="*/ 3437195 w 4684249"/>
              <a:gd name="connsiteY2" fmla="*/ 1875210 h 4684249"/>
              <a:gd name="connsiteX3" fmla="*/ 3584749 w 4684249"/>
              <a:gd name="connsiteY3" fmla="*/ 1579251 h 4684249"/>
              <a:gd name="connsiteX4" fmla="*/ 3564734 w 4684249"/>
              <a:gd name="connsiteY4" fmla="*/ 1456502 h 4684249"/>
              <a:gd name="connsiteX5" fmla="*/ 3306036 w 4684249"/>
              <a:gd name="connsiteY5" fmla="*/ 1197804 h 4684249"/>
              <a:gd name="connsiteX6" fmla="*/ 3183181 w 4684249"/>
              <a:gd name="connsiteY6" fmla="*/ 1177790 h 4684249"/>
              <a:gd name="connsiteX7" fmla="*/ 2888179 w 4684249"/>
              <a:gd name="connsiteY7" fmla="*/ 1325343 h 4684249"/>
              <a:gd name="connsiteX8" fmla="*/ 2769689 w 4684249"/>
              <a:gd name="connsiteY8" fmla="*/ 1276478 h 4684249"/>
              <a:gd name="connsiteX9" fmla="*/ 2665358 w 4684249"/>
              <a:gd name="connsiteY9" fmla="*/ 963698 h 4684249"/>
              <a:gd name="connsiteX10" fmla="*/ 2564327 w 4684249"/>
              <a:gd name="connsiteY10" fmla="*/ 890773 h 4684249"/>
              <a:gd name="connsiteX11" fmla="*/ 2198104 w 4684249"/>
              <a:gd name="connsiteY11" fmla="*/ 890773 h 4684249"/>
              <a:gd name="connsiteX12" fmla="*/ 2097073 w 4684249"/>
              <a:gd name="connsiteY12" fmla="*/ 963591 h 4684249"/>
              <a:gd name="connsiteX13" fmla="*/ 1992849 w 4684249"/>
              <a:gd name="connsiteY13" fmla="*/ 1276372 h 4684249"/>
              <a:gd name="connsiteX14" fmla="*/ 1875210 w 4684249"/>
              <a:gd name="connsiteY14" fmla="*/ 1325237 h 4684249"/>
              <a:gd name="connsiteX15" fmla="*/ 1579251 w 4684249"/>
              <a:gd name="connsiteY15" fmla="*/ 1177683 h 4684249"/>
              <a:gd name="connsiteX16" fmla="*/ 1456396 w 4684249"/>
              <a:gd name="connsiteY16" fmla="*/ 1197698 h 4684249"/>
              <a:gd name="connsiteX17" fmla="*/ 1197697 w 4684249"/>
              <a:gd name="connsiteY17" fmla="*/ 1456396 h 4684249"/>
              <a:gd name="connsiteX18" fmla="*/ 1177683 w 4684249"/>
              <a:gd name="connsiteY18" fmla="*/ 1579144 h 4684249"/>
              <a:gd name="connsiteX19" fmla="*/ 1325237 w 4684249"/>
              <a:gd name="connsiteY19" fmla="*/ 1875104 h 4684249"/>
              <a:gd name="connsiteX20" fmla="*/ 1276372 w 4684249"/>
              <a:gd name="connsiteY20" fmla="*/ 1992742 h 4684249"/>
              <a:gd name="connsiteX21" fmla="*/ 963591 w 4684249"/>
              <a:gd name="connsiteY21" fmla="*/ 2096967 h 4684249"/>
              <a:gd name="connsiteX22" fmla="*/ 890773 w 4684249"/>
              <a:gd name="connsiteY22" fmla="*/ 2198104 h 4684249"/>
              <a:gd name="connsiteX23" fmla="*/ 890773 w 4684249"/>
              <a:gd name="connsiteY23" fmla="*/ 2564327 h 4684249"/>
              <a:gd name="connsiteX24" fmla="*/ 963591 w 4684249"/>
              <a:gd name="connsiteY24" fmla="*/ 2665252 h 4684249"/>
              <a:gd name="connsiteX25" fmla="*/ 1276372 w 4684249"/>
              <a:gd name="connsiteY25" fmla="*/ 2769583 h 4684249"/>
              <a:gd name="connsiteX26" fmla="*/ 1325237 w 4684249"/>
              <a:gd name="connsiteY26" fmla="*/ 2888073 h 4684249"/>
              <a:gd name="connsiteX27" fmla="*/ 1177683 w 4684249"/>
              <a:gd name="connsiteY27" fmla="*/ 3183074 h 4684249"/>
              <a:gd name="connsiteX28" fmla="*/ 1197697 w 4684249"/>
              <a:gd name="connsiteY28" fmla="*/ 3305930 h 4684249"/>
              <a:gd name="connsiteX29" fmla="*/ 1456396 w 4684249"/>
              <a:gd name="connsiteY29" fmla="*/ 3564628 h 4684249"/>
              <a:gd name="connsiteX30" fmla="*/ 1579144 w 4684249"/>
              <a:gd name="connsiteY30" fmla="*/ 3584642 h 4684249"/>
              <a:gd name="connsiteX31" fmla="*/ 1875104 w 4684249"/>
              <a:gd name="connsiteY31" fmla="*/ 3437088 h 4684249"/>
              <a:gd name="connsiteX32" fmla="*/ 1992742 w 4684249"/>
              <a:gd name="connsiteY32" fmla="*/ 3485954 h 4684249"/>
              <a:gd name="connsiteX33" fmla="*/ 2096967 w 4684249"/>
              <a:gd name="connsiteY33" fmla="*/ 3798734 h 4684249"/>
              <a:gd name="connsiteX34" fmla="*/ 2198104 w 4684249"/>
              <a:gd name="connsiteY34" fmla="*/ 3871659 h 4684249"/>
              <a:gd name="connsiteX35" fmla="*/ 2564221 w 4684249"/>
              <a:gd name="connsiteY35" fmla="*/ 3871659 h 4684249"/>
              <a:gd name="connsiteX36" fmla="*/ 2665145 w 4684249"/>
              <a:gd name="connsiteY36" fmla="*/ 3798840 h 4684249"/>
              <a:gd name="connsiteX37" fmla="*/ 2769476 w 4684249"/>
              <a:gd name="connsiteY37" fmla="*/ 3486060 h 4684249"/>
              <a:gd name="connsiteX38" fmla="*/ 2887966 w 4684249"/>
              <a:gd name="connsiteY38" fmla="*/ 3437195 h 4684249"/>
              <a:gd name="connsiteX39" fmla="*/ 3182968 w 4684249"/>
              <a:gd name="connsiteY39" fmla="*/ 3584749 h 4684249"/>
              <a:gd name="connsiteX40" fmla="*/ 3305823 w 4684249"/>
              <a:gd name="connsiteY40" fmla="*/ 3564734 h 4684249"/>
              <a:gd name="connsiteX41" fmla="*/ 3564521 w 4684249"/>
              <a:gd name="connsiteY41" fmla="*/ 3306036 h 4684249"/>
              <a:gd name="connsiteX42" fmla="*/ 3584536 w 4684249"/>
              <a:gd name="connsiteY42" fmla="*/ 3183181 h 4684249"/>
              <a:gd name="connsiteX43" fmla="*/ 3436982 w 4684249"/>
              <a:gd name="connsiteY43" fmla="*/ 2888179 h 4684249"/>
              <a:gd name="connsiteX44" fmla="*/ 3485847 w 4684249"/>
              <a:gd name="connsiteY44" fmla="*/ 2769689 h 4684249"/>
              <a:gd name="connsiteX45" fmla="*/ 3798627 w 4684249"/>
              <a:gd name="connsiteY45" fmla="*/ 2665358 h 4684249"/>
              <a:gd name="connsiteX46" fmla="*/ 3871659 w 4684249"/>
              <a:gd name="connsiteY46" fmla="*/ 2564327 h 4684249"/>
              <a:gd name="connsiteX47" fmla="*/ 3871659 w 4684249"/>
              <a:gd name="connsiteY47" fmla="*/ 2198104 h 4684249"/>
              <a:gd name="connsiteX48" fmla="*/ 3798840 w 4684249"/>
              <a:gd name="connsiteY48" fmla="*/ 2097074 h 4684249"/>
              <a:gd name="connsiteX49" fmla="*/ 3658738 w 4684249"/>
              <a:gd name="connsiteY49" fmla="*/ 2487570 h 4684249"/>
              <a:gd name="connsiteX50" fmla="*/ 3367463 w 4684249"/>
              <a:gd name="connsiteY50" fmla="*/ 2584768 h 4684249"/>
              <a:gd name="connsiteX51" fmla="*/ 3298796 w 4684249"/>
              <a:gd name="connsiteY51" fmla="*/ 2656203 h 4684249"/>
              <a:gd name="connsiteX52" fmla="*/ 3224168 w 4684249"/>
              <a:gd name="connsiteY52" fmla="*/ 2837824 h 4684249"/>
              <a:gd name="connsiteX53" fmla="*/ 3222784 w 4684249"/>
              <a:gd name="connsiteY53" fmla="*/ 2935554 h 4684249"/>
              <a:gd name="connsiteX54" fmla="*/ 3359905 w 4684249"/>
              <a:gd name="connsiteY54" fmla="*/ 3209796 h 4684249"/>
              <a:gd name="connsiteX55" fmla="*/ 3209796 w 4684249"/>
              <a:gd name="connsiteY55" fmla="*/ 3359905 h 4684249"/>
              <a:gd name="connsiteX56" fmla="*/ 2935554 w 4684249"/>
              <a:gd name="connsiteY56" fmla="*/ 3222784 h 4684249"/>
              <a:gd name="connsiteX57" fmla="*/ 2837824 w 4684249"/>
              <a:gd name="connsiteY57" fmla="*/ 3224168 h 4684249"/>
              <a:gd name="connsiteX58" fmla="*/ 2656203 w 4684249"/>
              <a:gd name="connsiteY58" fmla="*/ 3298797 h 4684249"/>
              <a:gd name="connsiteX59" fmla="*/ 2584768 w 4684249"/>
              <a:gd name="connsiteY59" fmla="*/ 3367463 h 4684249"/>
              <a:gd name="connsiteX60" fmla="*/ 2487570 w 4684249"/>
              <a:gd name="connsiteY60" fmla="*/ 3658739 h 4684249"/>
              <a:gd name="connsiteX61" fmla="*/ 2274862 w 4684249"/>
              <a:gd name="connsiteY61" fmla="*/ 3658739 h 4684249"/>
              <a:gd name="connsiteX62" fmla="*/ 2177770 w 4684249"/>
              <a:gd name="connsiteY62" fmla="*/ 3367463 h 4684249"/>
              <a:gd name="connsiteX63" fmla="*/ 2106336 w 4684249"/>
              <a:gd name="connsiteY63" fmla="*/ 3298797 h 4684249"/>
              <a:gd name="connsiteX64" fmla="*/ 1925672 w 4684249"/>
              <a:gd name="connsiteY64" fmla="*/ 3224168 h 4684249"/>
              <a:gd name="connsiteX65" fmla="*/ 1828048 w 4684249"/>
              <a:gd name="connsiteY65" fmla="*/ 3222784 h 4684249"/>
              <a:gd name="connsiteX66" fmla="*/ 1552849 w 4684249"/>
              <a:gd name="connsiteY66" fmla="*/ 3360011 h 4684249"/>
              <a:gd name="connsiteX67" fmla="*/ 1402527 w 4684249"/>
              <a:gd name="connsiteY67" fmla="*/ 3209796 h 4684249"/>
              <a:gd name="connsiteX68" fmla="*/ 1539648 w 4684249"/>
              <a:gd name="connsiteY68" fmla="*/ 2935554 h 4684249"/>
              <a:gd name="connsiteX69" fmla="*/ 1538264 w 4684249"/>
              <a:gd name="connsiteY69" fmla="*/ 2837824 h 4684249"/>
              <a:gd name="connsiteX70" fmla="*/ 1463635 w 4684249"/>
              <a:gd name="connsiteY70" fmla="*/ 2656203 h 4684249"/>
              <a:gd name="connsiteX71" fmla="*/ 1394968 w 4684249"/>
              <a:gd name="connsiteY71" fmla="*/ 2584768 h 4684249"/>
              <a:gd name="connsiteX72" fmla="*/ 1103693 w 4684249"/>
              <a:gd name="connsiteY72" fmla="*/ 2487570 h 4684249"/>
              <a:gd name="connsiteX73" fmla="*/ 1103693 w 4684249"/>
              <a:gd name="connsiteY73" fmla="*/ 2274756 h 4684249"/>
              <a:gd name="connsiteX74" fmla="*/ 1394968 w 4684249"/>
              <a:gd name="connsiteY74" fmla="*/ 2177664 h 4684249"/>
              <a:gd name="connsiteX75" fmla="*/ 1463635 w 4684249"/>
              <a:gd name="connsiteY75" fmla="*/ 2106123 h 4684249"/>
              <a:gd name="connsiteX76" fmla="*/ 1538370 w 4684249"/>
              <a:gd name="connsiteY76" fmla="*/ 1925566 h 4684249"/>
              <a:gd name="connsiteX77" fmla="*/ 1539754 w 4684249"/>
              <a:gd name="connsiteY77" fmla="*/ 1827942 h 4684249"/>
              <a:gd name="connsiteX78" fmla="*/ 1402421 w 4684249"/>
              <a:gd name="connsiteY78" fmla="*/ 1552742 h 4684249"/>
              <a:gd name="connsiteX79" fmla="*/ 1552742 w 4684249"/>
              <a:gd name="connsiteY79" fmla="*/ 1402421 h 4684249"/>
              <a:gd name="connsiteX80" fmla="*/ 1827942 w 4684249"/>
              <a:gd name="connsiteY80" fmla="*/ 1539648 h 4684249"/>
              <a:gd name="connsiteX81" fmla="*/ 1925566 w 4684249"/>
              <a:gd name="connsiteY81" fmla="*/ 1538264 h 4684249"/>
              <a:gd name="connsiteX82" fmla="*/ 2106123 w 4684249"/>
              <a:gd name="connsiteY82" fmla="*/ 1463529 h 4684249"/>
              <a:gd name="connsiteX83" fmla="*/ 2177664 w 4684249"/>
              <a:gd name="connsiteY83" fmla="*/ 1394862 h 4684249"/>
              <a:gd name="connsiteX84" fmla="*/ 2274862 w 4684249"/>
              <a:gd name="connsiteY84" fmla="*/ 1103693 h 4684249"/>
              <a:gd name="connsiteX85" fmla="*/ 2487570 w 4684249"/>
              <a:gd name="connsiteY85" fmla="*/ 1103693 h 4684249"/>
              <a:gd name="connsiteX86" fmla="*/ 2584768 w 4684249"/>
              <a:gd name="connsiteY86" fmla="*/ 1394968 h 4684249"/>
              <a:gd name="connsiteX87" fmla="*/ 2656203 w 4684249"/>
              <a:gd name="connsiteY87" fmla="*/ 1463635 h 4684249"/>
              <a:gd name="connsiteX88" fmla="*/ 2837824 w 4684249"/>
              <a:gd name="connsiteY88" fmla="*/ 1538264 h 4684249"/>
              <a:gd name="connsiteX89" fmla="*/ 2935554 w 4684249"/>
              <a:gd name="connsiteY89" fmla="*/ 1539648 h 4684249"/>
              <a:gd name="connsiteX90" fmla="*/ 3209796 w 4684249"/>
              <a:gd name="connsiteY90" fmla="*/ 1402527 h 4684249"/>
              <a:gd name="connsiteX91" fmla="*/ 3360011 w 4684249"/>
              <a:gd name="connsiteY91" fmla="*/ 1552849 h 4684249"/>
              <a:gd name="connsiteX92" fmla="*/ 3222784 w 4684249"/>
              <a:gd name="connsiteY92" fmla="*/ 1828049 h 4684249"/>
              <a:gd name="connsiteX93" fmla="*/ 3224168 w 4684249"/>
              <a:gd name="connsiteY93" fmla="*/ 1925673 h 4684249"/>
              <a:gd name="connsiteX94" fmla="*/ 3298796 w 4684249"/>
              <a:gd name="connsiteY94" fmla="*/ 2106336 h 4684249"/>
              <a:gd name="connsiteX95" fmla="*/ 3367463 w 4684249"/>
              <a:gd name="connsiteY95" fmla="*/ 2177770 h 4684249"/>
              <a:gd name="connsiteX96" fmla="*/ 3658738 w 4684249"/>
              <a:gd name="connsiteY96" fmla="*/ 2274756 h 4684249"/>
              <a:gd name="connsiteX97" fmla="*/ 3658738 w 4684249"/>
              <a:gd name="connsiteY97" fmla="*/ 2487570 h 4684249"/>
              <a:gd name="connsiteX98" fmla="*/ 2775864 w 4684249"/>
              <a:gd name="connsiteY98" fmla="*/ 2137103 h 4684249"/>
              <a:gd name="connsiteX99" fmla="*/ 2531751 w 4684249"/>
              <a:gd name="connsiteY99" fmla="*/ 2381216 h 4684249"/>
              <a:gd name="connsiteX100" fmla="*/ 2775864 w 4684249"/>
              <a:gd name="connsiteY100" fmla="*/ 2625329 h 4684249"/>
              <a:gd name="connsiteX101" fmla="*/ 2775864 w 4684249"/>
              <a:gd name="connsiteY101" fmla="*/ 2775864 h 4684249"/>
              <a:gd name="connsiteX102" fmla="*/ 2700596 w 4684249"/>
              <a:gd name="connsiteY102" fmla="*/ 2807057 h 4684249"/>
              <a:gd name="connsiteX103" fmla="*/ 2625329 w 4684249"/>
              <a:gd name="connsiteY103" fmla="*/ 2775864 h 4684249"/>
              <a:gd name="connsiteX104" fmla="*/ 2381216 w 4684249"/>
              <a:gd name="connsiteY104" fmla="*/ 2531751 h 4684249"/>
              <a:gd name="connsiteX105" fmla="*/ 2137102 w 4684249"/>
              <a:gd name="connsiteY105" fmla="*/ 2775864 h 4684249"/>
              <a:gd name="connsiteX106" fmla="*/ 2061835 w 4684249"/>
              <a:gd name="connsiteY106" fmla="*/ 2807057 h 4684249"/>
              <a:gd name="connsiteX107" fmla="*/ 1986568 w 4684249"/>
              <a:gd name="connsiteY107" fmla="*/ 2775864 h 4684249"/>
              <a:gd name="connsiteX108" fmla="*/ 1986568 w 4684249"/>
              <a:gd name="connsiteY108" fmla="*/ 2625329 h 4684249"/>
              <a:gd name="connsiteX109" fmla="*/ 2230681 w 4684249"/>
              <a:gd name="connsiteY109" fmla="*/ 2381216 h 4684249"/>
              <a:gd name="connsiteX110" fmla="*/ 1986568 w 4684249"/>
              <a:gd name="connsiteY110" fmla="*/ 2137103 h 4684249"/>
              <a:gd name="connsiteX111" fmla="*/ 1986568 w 4684249"/>
              <a:gd name="connsiteY111" fmla="*/ 1986568 h 4684249"/>
              <a:gd name="connsiteX112" fmla="*/ 2137102 w 4684249"/>
              <a:gd name="connsiteY112" fmla="*/ 1986568 h 4684249"/>
              <a:gd name="connsiteX113" fmla="*/ 2381216 w 4684249"/>
              <a:gd name="connsiteY113" fmla="*/ 2230681 h 4684249"/>
              <a:gd name="connsiteX114" fmla="*/ 2625329 w 4684249"/>
              <a:gd name="connsiteY114" fmla="*/ 1986568 h 4684249"/>
              <a:gd name="connsiteX115" fmla="*/ 2775864 w 4684249"/>
              <a:gd name="connsiteY115" fmla="*/ 1986568 h 4684249"/>
              <a:gd name="connsiteX116" fmla="*/ 2775864 w 4684249"/>
              <a:gd name="connsiteY116" fmla="*/ 2137103 h 4684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4684249" h="4684249">
                <a:moveTo>
                  <a:pt x="3798840" y="2097074"/>
                </a:moveTo>
                <a:lnTo>
                  <a:pt x="3486060" y="1992849"/>
                </a:lnTo>
                <a:cubicBezTo>
                  <a:pt x="3472327" y="1953778"/>
                  <a:pt x="3456038" y="1914494"/>
                  <a:pt x="3437195" y="1875210"/>
                </a:cubicBezTo>
                <a:lnTo>
                  <a:pt x="3584749" y="1579251"/>
                </a:lnTo>
                <a:cubicBezTo>
                  <a:pt x="3605189" y="1538264"/>
                  <a:pt x="3597098" y="1488866"/>
                  <a:pt x="3564734" y="1456502"/>
                </a:cubicBezTo>
                <a:lnTo>
                  <a:pt x="3306036" y="1197804"/>
                </a:lnTo>
                <a:cubicBezTo>
                  <a:pt x="3273672" y="1165334"/>
                  <a:pt x="3224168" y="1157562"/>
                  <a:pt x="3183181" y="1177790"/>
                </a:cubicBezTo>
                <a:lnTo>
                  <a:pt x="2888179" y="1325343"/>
                </a:lnTo>
                <a:cubicBezTo>
                  <a:pt x="2848896" y="1306500"/>
                  <a:pt x="2809292" y="1290211"/>
                  <a:pt x="2769689" y="1276478"/>
                </a:cubicBezTo>
                <a:lnTo>
                  <a:pt x="2665358" y="963698"/>
                </a:lnTo>
                <a:cubicBezTo>
                  <a:pt x="2650773" y="920049"/>
                  <a:pt x="2610105" y="890773"/>
                  <a:pt x="2564327" y="890773"/>
                </a:cubicBezTo>
                <a:lnTo>
                  <a:pt x="2198104" y="890773"/>
                </a:lnTo>
                <a:cubicBezTo>
                  <a:pt x="2152220" y="890773"/>
                  <a:pt x="2111552" y="920049"/>
                  <a:pt x="2097073" y="963591"/>
                </a:cubicBezTo>
                <a:lnTo>
                  <a:pt x="1992849" y="1276372"/>
                </a:lnTo>
                <a:cubicBezTo>
                  <a:pt x="1953884" y="1289999"/>
                  <a:pt x="1914601" y="1306393"/>
                  <a:pt x="1875210" y="1325237"/>
                </a:cubicBezTo>
                <a:lnTo>
                  <a:pt x="1579251" y="1177683"/>
                </a:lnTo>
                <a:cubicBezTo>
                  <a:pt x="1538051" y="1157243"/>
                  <a:pt x="1488760" y="1165334"/>
                  <a:pt x="1456396" y="1197698"/>
                </a:cubicBezTo>
                <a:lnTo>
                  <a:pt x="1197697" y="1456396"/>
                </a:lnTo>
                <a:cubicBezTo>
                  <a:pt x="1165334" y="1488760"/>
                  <a:pt x="1157243" y="1538264"/>
                  <a:pt x="1177683" y="1579144"/>
                </a:cubicBezTo>
                <a:lnTo>
                  <a:pt x="1325237" y="1875104"/>
                </a:lnTo>
                <a:cubicBezTo>
                  <a:pt x="1306393" y="1914494"/>
                  <a:pt x="1289998" y="1953778"/>
                  <a:pt x="1276372" y="1992742"/>
                </a:cubicBezTo>
                <a:lnTo>
                  <a:pt x="963591" y="2096967"/>
                </a:lnTo>
                <a:cubicBezTo>
                  <a:pt x="920049" y="2111552"/>
                  <a:pt x="890773" y="2152220"/>
                  <a:pt x="890773" y="2198104"/>
                </a:cubicBezTo>
                <a:lnTo>
                  <a:pt x="890773" y="2564327"/>
                </a:lnTo>
                <a:cubicBezTo>
                  <a:pt x="890773" y="2610212"/>
                  <a:pt x="920049" y="2650880"/>
                  <a:pt x="963591" y="2665252"/>
                </a:cubicBezTo>
                <a:lnTo>
                  <a:pt x="1276372" y="2769583"/>
                </a:lnTo>
                <a:cubicBezTo>
                  <a:pt x="1290105" y="2809186"/>
                  <a:pt x="1306500" y="2848789"/>
                  <a:pt x="1325237" y="2888073"/>
                </a:cubicBezTo>
                <a:lnTo>
                  <a:pt x="1177683" y="3183074"/>
                </a:lnTo>
                <a:cubicBezTo>
                  <a:pt x="1157243" y="3224062"/>
                  <a:pt x="1165227" y="3273566"/>
                  <a:pt x="1197697" y="3305930"/>
                </a:cubicBezTo>
                <a:lnTo>
                  <a:pt x="1456396" y="3564628"/>
                </a:lnTo>
                <a:cubicBezTo>
                  <a:pt x="1488760" y="3596992"/>
                  <a:pt x="1538051" y="3605189"/>
                  <a:pt x="1579144" y="3584642"/>
                </a:cubicBezTo>
                <a:lnTo>
                  <a:pt x="1875104" y="3437088"/>
                </a:lnTo>
                <a:cubicBezTo>
                  <a:pt x="1914494" y="3455932"/>
                  <a:pt x="1953778" y="3472220"/>
                  <a:pt x="1992742" y="3485954"/>
                </a:cubicBezTo>
                <a:lnTo>
                  <a:pt x="2096967" y="3798734"/>
                </a:lnTo>
                <a:cubicBezTo>
                  <a:pt x="2111659" y="3842383"/>
                  <a:pt x="2152326" y="3871659"/>
                  <a:pt x="2198104" y="3871659"/>
                </a:cubicBezTo>
                <a:lnTo>
                  <a:pt x="2564221" y="3871659"/>
                </a:lnTo>
                <a:cubicBezTo>
                  <a:pt x="2610105" y="3871659"/>
                  <a:pt x="2650773" y="3842383"/>
                  <a:pt x="2665145" y="3798840"/>
                </a:cubicBezTo>
                <a:lnTo>
                  <a:pt x="2769476" y="3486060"/>
                </a:lnTo>
                <a:cubicBezTo>
                  <a:pt x="2809079" y="3472327"/>
                  <a:pt x="2848789" y="3455932"/>
                  <a:pt x="2887966" y="3437195"/>
                </a:cubicBezTo>
                <a:lnTo>
                  <a:pt x="3182968" y="3584749"/>
                </a:lnTo>
                <a:cubicBezTo>
                  <a:pt x="3224061" y="3605296"/>
                  <a:pt x="3273352" y="3597418"/>
                  <a:pt x="3305823" y="3564734"/>
                </a:cubicBezTo>
                <a:lnTo>
                  <a:pt x="3564521" y="3306036"/>
                </a:lnTo>
                <a:cubicBezTo>
                  <a:pt x="3596992" y="3273566"/>
                  <a:pt x="3604976" y="3224062"/>
                  <a:pt x="3584536" y="3183181"/>
                </a:cubicBezTo>
                <a:lnTo>
                  <a:pt x="3436982" y="2888179"/>
                </a:lnTo>
                <a:cubicBezTo>
                  <a:pt x="3455719" y="2849002"/>
                  <a:pt x="3472114" y="2809292"/>
                  <a:pt x="3485847" y="2769689"/>
                </a:cubicBezTo>
                <a:lnTo>
                  <a:pt x="3798627" y="2665358"/>
                </a:lnTo>
                <a:cubicBezTo>
                  <a:pt x="3842382" y="2650773"/>
                  <a:pt x="3871659" y="2610105"/>
                  <a:pt x="3871659" y="2564327"/>
                </a:cubicBezTo>
                <a:lnTo>
                  <a:pt x="3871659" y="2198104"/>
                </a:lnTo>
                <a:cubicBezTo>
                  <a:pt x="3871659" y="2152220"/>
                  <a:pt x="3842382" y="2111552"/>
                  <a:pt x="3798840" y="2097074"/>
                </a:cubicBezTo>
                <a:close/>
                <a:moveTo>
                  <a:pt x="3658738" y="2487570"/>
                </a:moveTo>
                <a:lnTo>
                  <a:pt x="3367463" y="2584768"/>
                </a:lnTo>
                <a:cubicBezTo>
                  <a:pt x="3334141" y="2595840"/>
                  <a:pt x="3308591" y="2622455"/>
                  <a:pt x="3298796" y="2656203"/>
                </a:cubicBezTo>
                <a:cubicBezTo>
                  <a:pt x="3281337" y="2716459"/>
                  <a:pt x="3256319" y="2777674"/>
                  <a:pt x="3224168" y="2837824"/>
                </a:cubicBezTo>
                <a:cubicBezTo>
                  <a:pt x="3207879" y="2868165"/>
                  <a:pt x="3207454" y="2904681"/>
                  <a:pt x="3222784" y="2935554"/>
                </a:cubicBezTo>
                <a:lnTo>
                  <a:pt x="3359905" y="3209796"/>
                </a:lnTo>
                <a:lnTo>
                  <a:pt x="3209796" y="3359905"/>
                </a:lnTo>
                <a:lnTo>
                  <a:pt x="2935554" y="3222784"/>
                </a:lnTo>
                <a:cubicBezTo>
                  <a:pt x="2904787" y="3207347"/>
                  <a:pt x="2868165" y="3207773"/>
                  <a:pt x="2837824" y="3224168"/>
                </a:cubicBezTo>
                <a:cubicBezTo>
                  <a:pt x="2777674" y="3256319"/>
                  <a:pt x="2716459" y="3281337"/>
                  <a:pt x="2656203" y="3298797"/>
                </a:cubicBezTo>
                <a:cubicBezTo>
                  <a:pt x="2622561" y="3308591"/>
                  <a:pt x="2595840" y="3334141"/>
                  <a:pt x="2584768" y="3367463"/>
                </a:cubicBezTo>
                <a:lnTo>
                  <a:pt x="2487570" y="3658739"/>
                </a:lnTo>
                <a:lnTo>
                  <a:pt x="2274862" y="3658739"/>
                </a:lnTo>
                <a:lnTo>
                  <a:pt x="2177770" y="3367463"/>
                </a:lnTo>
                <a:cubicBezTo>
                  <a:pt x="2166698" y="3334141"/>
                  <a:pt x="2139977" y="3308591"/>
                  <a:pt x="2106336" y="3298797"/>
                </a:cubicBezTo>
                <a:cubicBezTo>
                  <a:pt x="2047569" y="3281869"/>
                  <a:pt x="1986781" y="3256745"/>
                  <a:pt x="1925672" y="3224168"/>
                </a:cubicBezTo>
                <a:cubicBezTo>
                  <a:pt x="1895331" y="3207880"/>
                  <a:pt x="1859028" y="3207454"/>
                  <a:pt x="1828048" y="3222784"/>
                </a:cubicBezTo>
                <a:lnTo>
                  <a:pt x="1552849" y="3360011"/>
                </a:lnTo>
                <a:lnTo>
                  <a:pt x="1402527" y="3209796"/>
                </a:lnTo>
                <a:lnTo>
                  <a:pt x="1539648" y="2935554"/>
                </a:lnTo>
                <a:cubicBezTo>
                  <a:pt x="1555084" y="2904681"/>
                  <a:pt x="1554552" y="2868165"/>
                  <a:pt x="1538264" y="2837824"/>
                </a:cubicBezTo>
                <a:cubicBezTo>
                  <a:pt x="1506113" y="2777461"/>
                  <a:pt x="1480882" y="2716353"/>
                  <a:pt x="1463635" y="2656203"/>
                </a:cubicBezTo>
                <a:cubicBezTo>
                  <a:pt x="1453947" y="2622668"/>
                  <a:pt x="1428290" y="2595840"/>
                  <a:pt x="1394968" y="2584768"/>
                </a:cubicBezTo>
                <a:lnTo>
                  <a:pt x="1103693" y="2487570"/>
                </a:lnTo>
                <a:lnTo>
                  <a:pt x="1103693" y="2274756"/>
                </a:lnTo>
                <a:lnTo>
                  <a:pt x="1394968" y="2177664"/>
                </a:lnTo>
                <a:cubicBezTo>
                  <a:pt x="1428290" y="2166592"/>
                  <a:pt x="1453947" y="2139871"/>
                  <a:pt x="1463635" y="2106123"/>
                </a:cubicBezTo>
                <a:cubicBezTo>
                  <a:pt x="1480669" y="2046824"/>
                  <a:pt x="1505155" y="1987739"/>
                  <a:pt x="1538370" y="1925566"/>
                </a:cubicBezTo>
                <a:cubicBezTo>
                  <a:pt x="1554552" y="1895118"/>
                  <a:pt x="1555084" y="1858816"/>
                  <a:pt x="1539754" y="1827942"/>
                </a:cubicBezTo>
                <a:lnTo>
                  <a:pt x="1402421" y="1552742"/>
                </a:lnTo>
                <a:lnTo>
                  <a:pt x="1552742" y="1402421"/>
                </a:lnTo>
                <a:lnTo>
                  <a:pt x="1827942" y="1539648"/>
                </a:lnTo>
                <a:cubicBezTo>
                  <a:pt x="1858922" y="1554978"/>
                  <a:pt x="1895225" y="1554552"/>
                  <a:pt x="1925566" y="1538264"/>
                </a:cubicBezTo>
                <a:cubicBezTo>
                  <a:pt x="1987739" y="1505048"/>
                  <a:pt x="2046824" y="1480562"/>
                  <a:pt x="2106123" y="1463529"/>
                </a:cubicBezTo>
                <a:cubicBezTo>
                  <a:pt x="2139870" y="1453841"/>
                  <a:pt x="2166592" y="1428184"/>
                  <a:pt x="2177664" y="1394862"/>
                </a:cubicBezTo>
                <a:lnTo>
                  <a:pt x="2274862" y="1103693"/>
                </a:lnTo>
                <a:lnTo>
                  <a:pt x="2487570" y="1103693"/>
                </a:lnTo>
                <a:lnTo>
                  <a:pt x="2584768" y="1394968"/>
                </a:lnTo>
                <a:cubicBezTo>
                  <a:pt x="2595840" y="1428290"/>
                  <a:pt x="2622561" y="1453841"/>
                  <a:pt x="2656203" y="1463635"/>
                </a:cubicBezTo>
                <a:cubicBezTo>
                  <a:pt x="2716353" y="1480988"/>
                  <a:pt x="2777461" y="1506113"/>
                  <a:pt x="2837824" y="1538264"/>
                </a:cubicBezTo>
                <a:cubicBezTo>
                  <a:pt x="2868165" y="1554552"/>
                  <a:pt x="2904787" y="1555085"/>
                  <a:pt x="2935554" y="1539648"/>
                </a:cubicBezTo>
                <a:lnTo>
                  <a:pt x="3209796" y="1402527"/>
                </a:lnTo>
                <a:lnTo>
                  <a:pt x="3360011" y="1552849"/>
                </a:lnTo>
                <a:lnTo>
                  <a:pt x="3222784" y="1828049"/>
                </a:lnTo>
                <a:cubicBezTo>
                  <a:pt x="3207347" y="1858922"/>
                  <a:pt x="3207879" y="1895225"/>
                  <a:pt x="3224168" y="1925673"/>
                </a:cubicBezTo>
                <a:cubicBezTo>
                  <a:pt x="3256851" y="1986781"/>
                  <a:pt x="3281869" y="2047570"/>
                  <a:pt x="3298796" y="2106336"/>
                </a:cubicBezTo>
                <a:cubicBezTo>
                  <a:pt x="3308591" y="2139977"/>
                  <a:pt x="3334141" y="2166699"/>
                  <a:pt x="3367463" y="2177770"/>
                </a:cubicBezTo>
                <a:lnTo>
                  <a:pt x="3658738" y="2274756"/>
                </a:lnTo>
                <a:lnTo>
                  <a:pt x="3658738" y="2487570"/>
                </a:lnTo>
                <a:close/>
                <a:moveTo>
                  <a:pt x="2775864" y="2137103"/>
                </a:moveTo>
                <a:lnTo>
                  <a:pt x="2531751" y="2381216"/>
                </a:lnTo>
                <a:lnTo>
                  <a:pt x="2775864" y="2625329"/>
                </a:lnTo>
                <a:cubicBezTo>
                  <a:pt x="2817490" y="2666955"/>
                  <a:pt x="2817490" y="2734238"/>
                  <a:pt x="2775864" y="2775864"/>
                </a:cubicBezTo>
                <a:cubicBezTo>
                  <a:pt x="2755104" y="2796624"/>
                  <a:pt x="2727850" y="2807057"/>
                  <a:pt x="2700596" y="2807057"/>
                </a:cubicBezTo>
                <a:cubicBezTo>
                  <a:pt x="2673343" y="2807057"/>
                  <a:pt x="2646089" y="2796624"/>
                  <a:pt x="2625329" y="2775864"/>
                </a:cubicBezTo>
                <a:lnTo>
                  <a:pt x="2381216" y="2531751"/>
                </a:lnTo>
                <a:lnTo>
                  <a:pt x="2137102" y="2775864"/>
                </a:lnTo>
                <a:cubicBezTo>
                  <a:pt x="2116343" y="2796624"/>
                  <a:pt x="2089089" y="2807057"/>
                  <a:pt x="2061835" y="2807057"/>
                </a:cubicBezTo>
                <a:cubicBezTo>
                  <a:pt x="2034581" y="2807057"/>
                  <a:pt x="2007327" y="2796624"/>
                  <a:pt x="1986568" y="2775864"/>
                </a:cubicBezTo>
                <a:cubicBezTo>
                  <a:pt x="1944942" y="2734238"/>
                  <a:pt x="1944942" y="2666955"/>
                  <a:pt x="1986568" y="2625329"/>
                </a:cubicBezTo>
                <a:lnTo>
                  <a:pt x="2230681" y="2381216"/>
                </a:lnTo>
                <a:lnTo>
                  <a:pt x="1986568" y="2137103"/>
                </a:lnTo>
                <a:cubicBezTo>
                  <a:pt x="1944942" y="2095477"/>
                  <a:pt x="1944942" y="2028194"/>
                  <a:pt x="1986568" y="1986568"/>
                </a:cubicBezTo>
                <a:cubicBezTo>
                  <a:pt x="2028194" y="1944942"/>
                  <a:pt x="2095477" y="1944942"/>
                  <a:pt x="2137102" y="1986568"/>
                </a:cubicBezTo>
                <a:lnTo>
                  <a:pt x="2381216" y="2230681"/>
                </a:lnTo>
                <a:lnTo>
                  <a:pt x="2625329" y="1986568"/>
                </a:lnTo>
                <a:cubicBezTo>
                  <a:pt x="2666955" y="1944942"/>
                  <a:pt x="2734238" y="1944942"/>
                  <a:pt x="2775864" y="1986568"/>
                </a:cubicBezTo>
                <a:cubicBezTo>
                  <a:pt x="2817490" y="2028194"/>
                  <a:pt x="2817490" y="2095477"/>
                  <a:pt x="2775864" y="2137103"/>
                </a:cubicBezTo>
                <a:close/>
              </a:path>
            </a:pathLst>
          </a:custGeom>
          <a:solidFill>
            <a:srgbClr val="FF0000"/>
          </a:solidFill>
          <a:ln w="106263" cap="flat">
            <a:noFill/>
            <a:prstDash val="solid"/>
            <a:miter/>
          </a:ln>
        </p:spPr>
        <p:txBody>
          <a:bodyPr rtlCol="0" anchor="ctr"/>
          <a:lstStyle/>
          <a:p>
            <a:endParaRPr lang="en-US"/>
          </a:p>
        </p:txBody>
      </p:sp>
    </p:spTree>
    <p:extLst>
      <p:ext uri="{BB962C8B-B14F-4D97-AF65-F5344CB8AC3E}">
        <p14:creationId xmlns:p14="http://schemas.microsoft.com/office/powerpoint/2010/main" val="479988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A91F-E72D-4441-98B4-341F56219B29}"/>
              </a:ext>
            </a:extLst>
          </p:cNvPr>
          <p:cNvSpPr>
            <a:spLocks noGrp="1"/>
          </p:cNvSpPr>
          <p:nvPr>
            <p:ph type="title"/>
          </p:nvPr>
        </p:nvSpPr>
        <p:spPr/>
        <p:txBody>
          <a:bodyPr/>
          <a:lstStyle/>
          <a:p>
            <a:r>
              <a:rPr lang="en-US" dirty="0"/>
              <a:t>Takeaways: What Needs to Change</a:t>
            </a:r>
          </a:p>
        </p:txBody>
      </p:sp>
      <p:sp>
        <p:nvSpPr>
          <p:cNvPr id="3" name="Content Placeholder 2">
            <a:extLst>
              <a:ext uri="{FF2B5EF4-FFF2-40B4-BE49-F238E27FC236}">
                <a16:creationId xmlns:a16="http://schemas.microsoft.com/office/drawing/2014/main" id="{B09F5820-3345-474E-9CD2-198D5A57E8B6}"/>
              </a:ext>
            </a:extLst>
          </p:cNvPr>
          <p:cNvSpPr>
            <a:spLocks noGrp="1"/>
          </p:cNvSpPr>
          <p:nvPr>
            <p:ph idx="1"/>
          </p:nvPr>
        </p:nvSpPr>
        <p:spPr/>
        <p:txBody>
          <a:bodyPr/>
          <a:lstStyle/>
          <a:p>
            <a:r>
              <a:rPr lang="en-US" dirty="0"/>
              <a:t>Does it have to be this way?</a:t>
            </a:r>
          </a:p>
          <a:p>
            <a:pPr lvl="1"/>
            <a:r>
              <a:rPr lang="en-US" dirty="0"/>
              <a:t>No! (I hope)</a:t>
            </a:r>
          </a:p>
          <a:p>
            <a:pPr lvl="1"/>
            <a:r>
              <a:rPr lang="en-US" dirty="0"/>
              <a:t>No one seems to be studying why proof engines are asymptotically slow!</a:t>
            </a:r>
          </a:p>
          <a:p>
            <a:pPr lvl="1"/>
            <a:r>
              <a:rPr lang="en-US" dirty="0"/>
              <a:t>It's not just accident; there are good reasons that obvious solutions have the wrong </a:t>
            </a:r>
            <a:r>
              <a:rPr lang="en-US" dirty="0" err="1"/>
              <a:t>asymptotics</a:t>
            </a:r>
            <a:r>
              <a:rPr lang="en-US" dirty="0"/>
              <a:t>, and there's so much going on that it's not even clear yet what the specification of "adequate performance" is.</a:t>
            </a:r>
          </a:p>
          <a:p>
            <a:pPr lvl="1"/>
            <a:r>
              <a:rPr lang="en-US" dirty="0"/>
              <a:t>I think solving this problem---getting the basics right, asymptotically---will drastically accelerate the scale of what we as a field can handle, and bring verification closer to it's promise and potential.</a:t>
            </a:r>
          </a:p>
          <a:p>
            <a:endParaRPr lang="en-US" dirty="0"/>
          </a:p>
        </p:txBody>
      </p:sp>
      <p:sp>
        <p:nvSpPr>
          <p:cNvPr id="4" name="Date Placeholder 3">
            <a:extLst>
              <a:ext uri="{FF2B5EF4-FFF2-40B4-BE49-F238E27FC236}">
                <a16:creationId xmlns:a16="http://schemas.microsoft.com/office/drawing/2014/main" id="{A06AAC1F-C847-4D9C-B391-0A63E7585A75}"/>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FAF2BC54-2269-4AEB-AB51-AD39E75193F6}"/>
              </a:ext>
            </a:extLst>
          </p:cNvPr>
          <p:cNvSpPr>
            <a:spLocks noGrp="1"/>
          </p:cNvSpPr>
          <p:nvPr>
            <p:ph type="sldNum" sz="quarter" idx="12"/>
          </p:nvPr>
        </p:nvSpPr>
        <p:spPr/>
        <p:txBody>
          <a:bodyPr/>
          <a:lstStyle/>
          <a:p>
            <a:fld id="{62ACD81C-0ABE-4302-8FB0-4A8AC0E9431D}" type="slidenum">
              <a:rPr lang="en-US" smtClean="0"/>
              <a:t>36</a:t>
            </a:fld>
            <a:endParaRPr lang="en-US"/>
          </a:p>
        </p:txBody>
      </p:sp>
    </p:spTree>
    <p:extLst>
      <p:ext uri="{BB962C8B-B14F-4D97-AF65-F5344CB8AC3E}">
        <p14:creationId xmlns:p14="http://schemas.microsoft.com/office/powerpoint/2010/main" val="1512103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1DA-50ED-4800-8876-5EA52B8388EB}"/>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24417B14-7502-4E00-8A83-C448505639B7}"/>
              </a:ext>
            </a:extLst>
          </p:cNvPr>
          <p:cNvSpPr>
            <a:spLocks noGrp="1"/>
          </p:cNvSpPr>
          <p:nvPr>
            <p:ph idx="1"/>
          </p:nvPr>
        </p:nvSpPr>
        <p:spPr/>
        <p:txBody>
          <a:bodyPr>
            <a:normAutofit/>
          </a:bodyPr>
          <a:lstStyle/>
          <a:p>
            <a:pPr marL="0" indent="0" algn="ctr">
              <a:buNone/>
            </a:pPr>
            <a:endParaRPr lang="en-US" sz="6000" dirty="0"/>
          </a:p>
        </p:txBody>
      </p:sp>
      <p:sp>
        <p:nvSpPr>
          <p:cNvPr id="4" name="Date Placeholder 3">
            <a:extLst>
              <a:ext uri="{FF2B5EF4-FFF2-40B4-BE49-F238E27FC236}">
                <a16:creationId xmlns:a16="http://schemas.microsoft.com/office/drawing/2014/main" id="{467CFF51-B8BB-4C04-B687-607776FB897A}"/>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3BCEB2C7-9572-4143-852F-32F761508D93}"/>
              </a:ext>
            </a:extLst>
          </p:cNvPr>
          <p:cNvSpPr>
            <a:spLocks noGrp="1"/>
          </p:cNvSpPr>
          <p:nvPr>
            <p:ph type="sldNum" sz="quarter" idx="12"/>
          </p:nvPr>
        </p:nvSpPr>
        <p:spPr/>
        <p:txBody>
          <a:bodyPr/>
          <a:lstStyle/>
          <a:p>
            <a:fld id="{62ACD81C-0ABE-4302-8FB0-4A8AC0E9431D}" type="slidenum">
              <a:rPr lang="en-US" smtClean="0"/>
              <a:t>37</a:t>
            </a:fld>
            <a:endParaRPr lang="en-US"/>
          </a:p>
        </p:txBody>
      </p:sp>
    </p:spTree>
    <p:extLst>
      <p:ext uri="{BB962C8B-B14F-4D97-AF65-F5344CB8AC3E}">
        <p14:creationId xmlns:p14="http://schemas.microsoft.com/office/powerpoint/2010/main" val="232921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1DA-50ED-4800-8876-5EA52B8388E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417B14-7502-4E00-8A83-C448505639B7}"/>
              </a:ext>
            </a:extLst>
          </p:cNvPr>
          <p:cNvSpPr>
            <a:spLocks noGrp="1"/>
          </p:cNvSpPr>
          <p:nvPr>
            <p:ph idx="1"/>
          </p:nvPr>
        </p:nvSpPr>
        <p:spPr/>
        <p:txBody>
          <a:bodyPr>
            <a:normAutofit/>
          </a:bodyPr>
          <a:lstStyle/>
          <a:p>
            <a:pPr marL="0" indent="0" algn="ctr">
              <a:buNone/>
            </a:pPr>
            <a:r>
              <a:rPr lang="en-US" sz="6000" dirty="0"/>
              <a:t>Thank you for your time and attention!</a:t>
            </a:r>
          </a:p>
          <a:p>
            <a:pPr marL="0" indent="0" algn="ctr">
              <a:buNone/>
            </a:pPr>
            <a:endParaRPr lang="en-US" sz="6000" dirty="0"/>
          </a:p>
          <a:p>
            <a:pPr marL="0" indent="0" algn="ctr">
              <a:buNone/>
            </a:pPr>
            <a:r>
              <a:rPr lang="en-US" sz="6000" dirty="0"/>
              <a:t>Questions?</a:t>
            </a:r>
          </a:p>
        </p:txBody>
      </p:sp>
      <p:sp>
        <p:nvSpPr>
          <p:cNvPr id="4" name="Date Placeholder 3">
            <a:extLst>
              <a:ext uri="{FF2B5EF4-FFF2-40B4-BE49-F238E27FC236}">
                <a16:creationId xmlns:a16="http://schemas.microsoft.com/office/drawing/2014/main" id="{467CFF51-B8BB-4C04-B687-607776FB897A}"/>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3BCEB2C7-9572-4143-852F-32F761508D93}"/>
              </a:ext>
            </a:extLst>
          </p:cNvPr>
          <p:cNvSpPr>
            <a:spLocks noGrp="1"/>
          </p:cNvSpPr>
          <p:nvPr>
            <p:ph type="sldNum" sz="quarter" idx="12"/>
          </p:nvPr>
        </p:nvSpPr>
        <p:spPr/>
        <p:txBody>
          <a:bodyPr/>
          <a:lstStyle/>
          <a:p>
            <a:fld id="{62ACD81C-0ABE-4302-8FB0-4A8AC0E9431D}" type="slidenum">
              <a:rPr lang="en-US" smtClean="0"/>
              <a:t>38</a:t>
            </a:fld>
            <a:endParaRPr lang="en-US"/>
          </a:p>
        </p:txBody>
      </p:sp>
    </p:spTree>
    <p:extLst>
      <p:ext uri="{BB962C8B-B14F-4D97-AF65-F5344CB8AC3E}">
        <p14:creationId xmlns:p14="http://schemas.microsoft.com/office/powerpoint/2010/main" val="80437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
        <p:nvSpPr>
          <p:cNvPr id="3" name="Content Placeholder 2"/>
          <p:cNvSpPr>
            <a:spLocks noGrp="1"/>
          </p:cNvSpPr>
          <p:nvPr>
            <p:ph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4</a:t>
            </a:fld>
            <a:endParaRPr lang="en-US" dirty="0"/>
          </a:p>
        </p:txBody>
      </p:sp>
      <p:sp>
        <p:nvSpPr>
          <p:cNvPr id="5" name="Date Placeholder 4"/>
          <p:cNvSpPr>
            <a:spLocks noGrp="1"/>
          </p:cNvSpPr>
          <p:nvPr>
            <p:ph type="dt" sz="half" idx="10"/>
          </p:nvPr>
        </p:nvSpPr>
        <p:spPr/>
        <p:txBody>
          <a:bodyPr/>
          <a:lstStyle/>
          <a:p>
            <a:r>
              <a:rPr lang="en-US"/>
              <a:t>November 30, 2020</a:t>
            </a:r>
          </a:p>
        </p:txBody>
      </p:sp>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5B537569-4029-40A0-A76D-84100AD69A5A}"/>
                  </a:ext>
                </a:extLst>
              </p:cNvPr>
              <p:cNvGraphicFramePr>
                <a:graphicFrameLocks noChangeAspect="1"/>
              </p:cNvGraphicFramePr>
              <p:nvPr>
                <p:extLst>
                  <p:ext uri="{D42A27DB-BD31-4B8C-83A1-F6EECF244321}">
                    <p14:modId xmlns:p14="http://schemas.microsoft.com/office/powerpoint/2010/main" val="2174652606"/>
                  </p:ext>
                </p:extLst>
              </p:nvPr>
            </p:nvGraphicFramePr>
            <p:xfrm>
              <a:off x="2209800" y="1815306"/>
              <a:ext cx="7772400" cy="4371976"/>
            </p:xfrm>
            <a:graphic>
              <a:graphicData uri="http://schemas.microsoft.com/office/powerpoint/2016/slidezoom">
                <pslz:sldZm>
                  <pslz:sldZmObj sldId="275" cId="804375636">
                    <pslz:zmPr id="{6A273FF4-EF86-4DBA-B449-9A342433ABC6}" returnToParent="0" transitionDur="1000">
                      <p166:blipFill xmlns:p166="http://schemas.microsoft.com/office/powerpoint/2016/6/main">
                        <a:blip r:embed="rId3"/>
                        <a:stretch>
                          <a:fillRect/>
                        </a:stretch>
                      </p166:blipFill>
                      <p166:spPr xmlns:p166="http://schemas.microsoft.com/office/powerpoint/2016/6/main">
                        <a:xfrm>
                          <a:off x="0" y="0"/>
                          <a:ext cx="7772400" cy="4371976"/>
                        </a:xfrm>
                        <a:prstGeom prst="rect">
                          <a:avLst/>
                        </a:prstGeom>
                        <a:ln w="3175">
                          <a:solidFill>
                            <a:prstClr val="ltGray"/>
                          </a:solidFill>
                        </a:ln>
                      </p166:spPr>
                    </pslz:zmPr>
                  </pslz:sldZmObj>
                </pslz:sldZm>
              </a:graphicData>
            </a:graphic>
          </p:graphicFrame>
        </mc:Choice>
        <mc:Fallback>
          <p:pic>
            <p:nvPicPr>
              <p:cNvPr id="8" name="Slide Zoom 7">
                <a:hlinkClick r:id="rId4" action="ppaction://hlinksldjump"/>
                <a:extLst>
                  <a:ext uri="{FF2B5EF4-FFF2-40B4-BE49-F238E27FC236}">
                    <a16:creationId xmlns:a16="http://schemas.microsoft.com/office/drawing/2014/main" id="{5B537569-4029-40A0-A76D-84100AD69A5A}"/>
                  </a:ext>
                </a:extLst>
              </p:cNvPr>
              <p:cNvPicPr>
                <a:picLocks noGrp="1" noRot="1" noChangeAspect="1" noMove="1" noResize="1" noEditPoints="1" noAdjustHandles="1" noChangeArrowheads="1" noChangeShapeType="1"/>
              </p:cNvPicPr>
              <p:nvPr/>
            </p:nvPicPr>
            <p:blipFill>
              <a:blip r:embed="rId3"/>
              <a:stretch>
                <a:fillRect/>
              </a:stretch>
            </p:blipFill>
            <p:spPr>
              <a:xfrm>
                <a:off x="2209800" y="1815306"/>
                <a:ext cx="7772400" cy="4371976"/>
              </a:xfrm>
              <a:prstGeom prst="rect">
                <a:avLst/>
              </a:prstGeom>
              <a:ln w="3175">
                <a:solidFill>
                  <a:prstClr val="ltGray"/>
                </a:solidFill>
              </a:ln>
            </p:spPr>
          </p:pic>
        </mc:Fallback>
      </mc:AlternateContent>
    </p:spTree>
    <p:extLst>
      <p:ext uri="{BB962C8B-B14F-4D97-AF65-F5344CB8AC3E}">
        <p14:creationId xmlns:p14="http://schemas.microsoft.com/office/powerpoint/2010/main" val="13043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1DA-50ED-4800-8876-5EA52B8388E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417B14-7502-4E00-8A83-C448505639B7}"/>
              </a:ext>
            </a:extLst>
          </p:cNvPr>
          <p:cNvSpPr>
            <a:spLocks noGrp="1"/>
          </p:cNvSpPr>
          <p:nvPr>
            <p:ph idx="1"/>
          </p:nvPr>
        </p:nvSpPr>
        <p:spPr/>
        <p:txBody>
          <a:bodyPr>
            <a:normAutofit/>
          </a:bodyPr>
          <a:lstStyle/>
          <a:p>
            <a:pPr marL="0" indent="0" algn="ctr">
              <a:buNone/>
            </a:pPr>
            <a:r>
              <a:rPr lang="en-US" sz="6000" dirty="0"/>
              <a:t>Thank you for your time and attention!</a:t>
            </a:r>
          </a:p>
          <a:p>
            <a:pPr marL="0" indent="0" algn="ctr">
              <a:buNone/>
            </a:pPr>
            <a:endParaRPr lang="en-US" sz="6000" dirty="0"/>
          </a:p>
          <a:p>
            <a:pPr marL="0" indent="0" algn="ctr">
              <a:buNone/>
            </a:pPr>
            <a:r>
              <a:rPr lang="en-US" sz="6000" dirty="0"/>
              <a:t>Questions?</a:t>
            </a:r>
          </a:p>
        </p:txBody>
      </p:sp>
      <p:sp>
        <p:nvSpPr>
          <p:cNvPr id="4" name="Date Placeholder 3">
            <a:extLst>
              <a:ext uri="{FF2B5EF4-FFF2-40B4-BE49-F238E27FC236}">
                <a16:creationId xmlns:a16="http://schemas.microsoft.com/office/drawing/2014/main" id="{467CFF51-B8BB-4C04-B687-607776FB897A}"/>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3BCEB2C7-9572-4143-852F-32F761508D93}"/>
              </a:ext>
            </a:extLst>
          </p:cNvPr>
          <p:cNvSpPr>
            <a:spLocks noGrp="1"/>
          </p:cNvSpPr>
          <p:nvPr>
            <p:ph type="sldNum" sz="quarter" idx="12"/>
          </p:nvPr>
        </p:nvSpPr>
        <p:spPr/>
        <p:txBody>
          <a:bodyPr/>
          <a:lstStyle/>
          <a:p>
            <a:fld id="{62ACD81C-0ABE-4302-8FB0-4A8AC0E9431D}" type="slidenum">
              <a:rPr lang="en-US" smtClean="0"/>
              <a:t>5</a:t>
            </a:fld>
            <a:endParaRPr lang="en-US"/>
          </a:p>
        </p:txBody>
      </p:sp>
    </p:spTree>
    <p:extLst>
      <p:ext uri="{BB962C8B-B14F-4D97-AF65-F5344CB8AC3E}">
        <p14:creationId xmlns:p14="http://schemas.microsoft.com/office/powerpoint/2010/main" val="115851423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F32F2424-4902-41FA-BF92-EE68EF7040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8892"/>
            <a:ext cx="12192000" cy="6906892"/>
          </a:xfrm>
        </p:spPr>
      </p:pic>
      <p:sp>
        <p:nvSpPr>
          <p:cNvPr id="2" name="Title 1">
            <a:extLst>
              <a:ext uri="{FF2B5EF4-FFF2-40B4-BE49-F238E27FC236}">
                <a16:creationId xmlns:a16="http://schemas.microsoft.com/office/drawing/2014/main" id="{58450E6C-B011-421D-8F52-9675D1CEAEFF}"/>
              </a:ext>
            </a:extLst>
          </p:cNvPr>
          <p:cNvSpPr>
            <a:spLocks noGrp="1"/>
          </p:cNvSpPr>
          <p:nvPr>
            <p:ph type="title"/>
          </p:nvPr>
        </p:nvSpPr>
        <p:spPr/>
        <p:txBody>
          <a:bodyPr>
            <a:normAutofit/>
          </a:bodyPr>
          <a:lstStyle/>
          <a:p>
            <a:r>
              <a:rPr lang="en-US" sz="8000" dirty="0"/>
              <a:t>The Problem</a:t>
            </a:r>
          </a:p>
        </p:txBody>
      </p:sp>
      <p:sp>
        <p:nvSpPr>
          <p:cNvPr id="4" name="Date Placeholder 3">
            <a:extLst>
              <a:ext uri="{FF2B5EF4-FFF2-40B4-BE49-F238E27FC236}">
                <a16:creationId xmlns:a16="http://schemas.microsoft.com/office/drawing/2014/main" id="{20B6F096-C21A-4757-896F-97B9A0509755}"/>
              </a:ext>
            </a:extLst>
          </p:cNvPr>
          <p:cNvSpPr>
            <a:spLocks noGrp="1"/>
          </p:cNvSpPr>
          <p:nvPr>
            <p:ph type="dt" sz="half" idx="10"/>
          </p:nvPr>
        </p:nvSpPr>
        <p:spPr/>
        <p:txBody>
          <a:bodyPr/>
          <a:lstStyle/>
          <a:p>
            <a:r>
              <a:rPr lang="en-US"/>
              <a:t>November 30, 2020</a:t>
            </a:r>
          </a:p>
        </p:txBody>
      </p:sp>
      <p:sp>
        <p:nvSpPr>
          <p:cNvPr id="5" name="Slide Number Placeholder 4">
            <a:extLst>
              <a:ext uri="{FF2B5EF4-FFF2-40B4-BE49-F238E27FC236}">
                <a16:creationId xmlns:a16="http://schemas.microsoft.com/office/drawing/2014/main" id="{DC76E2C2-58F6-4F6F-B0AE-86E7A395CE87}"/>
              </a:ext>
            </a:extLst>
          </p:cNvPr>
          <p:cNvSpPr>
            <a:spLocks noGrp="1"/>
          </p:cNvSpPr>
          <p:nvPr>
            <p:ph type="sldNum" sz="quarter" idx="12"/>
          </p:nvPr>
        </p:nvSpPr>
        <p:spPr/>
        <p:txBody>
          <a:bodyPr/>
          <a:lstStyle/>
          <a:p>
            <a:fld id="{62ACD81C-0ABE-4302-8FB0-4A8AC0E9431D}" type="slidenum">
              <a:rPr lang="en-US" smtClean="0"/>
              <a:t>6</a:t>
            </a:fld>
            <a:endParaRPr lang="en-US"/>
          </a:p>
        </p:txBody>
      </p:sp>
    </p:spTree>
    <p:extLst>
      <p:ext uri="{BB962C8B-B14F-4D97-AF65-F5344CB8AC3E}">
        <p14:creationId xmlns:p14="http://schemas.microsoft.com/office/powerpoint/2010/main" val="122003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Verification?</a:t>
            </a:r>
          </a:p>
        </p:txBody>
      </p:sp>
      <p:sp>
        <p:nvSpPr>
          <p:cNvPr id="3" name="Content Placeholder 2"/>
          <p:cNvSpPr>
            <a:spLocks noGrp="1"/>
          </p:cNvSpPr>
          <p:nvPr>
            <p:ph idx="1"/>
          </p:nvPr>
        </p:nvSpPr>
        <p:spPr/>
        <p:txBody>
          <a:bodyPr/>
          <a:lstStyle/>
          <a:p>
            <a:r>
              <a:rPr lang="en-US" dirty="0"/>
              <a:t>Software is important</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62ACD81C-0ABE-4302-8FB0-4A8AC0E9431D}" type="slidenum">
              <a:rPr lang="en-US" smtClean="0"/>
              <a:t>7</a:t>
            </a:fld>
            <a:endParaRPr lang="en-US"/>
          </a:p>
        </p:txBody>
      </p:sp>
      <p:sp>
        <p:nvSpPr>
          <p:cNvPr id="5" name="Date Placeholder 4"/>
          <p:cNvSpPr>
            <a:spLocks noGrp="1"/>
          </p:cNvSpPr>
          <p:nvPr>
            <p:ph type="dt" sz="half" idx="10"/>
          </p:nvPr>
        </p:nvSpPr>
        <p:spPr/>
        <p:txBody>
          <a:bodyPr/>
          <a:lstStyle/>
          <a:p>
            <a:r>
              <a:rPr lang="en-US"/>
              <a:t>November 30, 2020</a:t>
            </a:r>
          </a:p>
        </p:txBody>
      </p:sp>
      <p:pic>
        <p:nvPicPr>
          <p:cNvPr id="7" name="Graphic 6" descr="Airplane">
            <a:extLst>
              <a:ext uri="{FF2B5EF4-FFF2-40B4-BE49-F238E27FC236}">
                <a16:creationId xmlns:a16="http://schemas.microsoft.com/office/drawing/2014/main" id="{EBF22CEB-D620-4C4C-B36A-AFD072B639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262525">
            <a:off x="1295400" y="2557462"/>
            <a:ext cx="914400" cy="914400"/>
          </a:xfrm>
          <a:prstGeom prst="rect">
            <a:avLst/>
          </a:prstGeom>
        </p:spPr>
      </p:pic>
      <p:pic>
        <p:nvPicPr>
          <p:cNvPr id="9" name="Graphic 8" descr="Electric car">
            <a:extLst>
              <a:ext uri="{FF2B5EF4-FFF2-40B4-BE49-F238E27FC236}">
                <a16:creationId xmlns:a16="http://schemas.microsoft.com/office/drawing/2014/main" id="{A3C3996D-517C-43EC-AFAA-E88AF9B3F4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918" y="2557462"/>
            <a:ext cx="914400" cy="914400"/>
          </a:xfrm>
          <a:prstGeom prst="rect">
            <a:avLst/>
          </a:prstGeom>
        </p:spPr>
      </p:pic>
      <p:pic>
        <p:nvPicPr>
          <p:cNvPr id="11" name="Graphic 10" descr="Rocket">
            <a:extLst>
              <a:ext uri="{FF2B5EF4-FFF2-40B4-BE49-F238E27FC236}">
                <a16:creationId xmlns:a16="http://schemas.microsoft.com/office/drawing/2014/main" id="{081D123D-B1D2-4F9F-960E-87F03AB52F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1113" y="2557462"/>
            <a:ext cx="914400" cy="914400"/>
          </a:xfrm>
          <a:prstGeom prst="rect">
            <a:avLst/>
          </a:prstGeom>
        </p:spPr>
      </p:pic>
      <p:sp>
        <p:nvSpPr>
          <p:cNvPr id="18" name="Graphic 16">
            <a:extLst>
              <a:ext uri="{FF2B5EF4-FFF2-40B4-BE49-F238E27FC236}">
                <a16:creationId xmlns:a16="http://schemas.microsoft.com/office/drawing/2014/main" id="{9C0C6E20-184E-4A29-9BD2-06587A660662}"/>
              </a:ext>
            </a:extLst>
          </p:cNvPr>
          <p:cNvSpPr/>
          <p:nvPr/>
        </p:nvSpPr>
        <p:spPr>
          <a:xfrm>
            <a:off x="4818436" y="2578893"/>
            <a:ext cx="925559" cy="871538"/>
          </a:xfrm>
          <a:custGeom>
            <a:avLst/>
            <a:gdLst>
              <a:gd name="connsiteX0" fmla="*/ 513912 w 2447925"/>
              <a:gd name="connsiteY0" fmla="*/ 990010 h 2305050"/>
              <a:gd name="connsiteX1" fmla="*/ 707984 w 2447925"/>
              <a:gd name="connsiteY1" fmla="*/ 1106891 h 2305050"/>
              <a:gd name="connsiteX2" fmla="*/ 904437 w 2447925"/>
              <a:gd name="connsiteY2" fmla="*/ 989971 h 2305050"/>
              <a:gd name="connsiteX3" fmla="*/ 900255 w 2447925"/>
              <a:gd name="connsiteY3" fmla="*/ 894521 h 2305050"/>
              <a:gd name="connsiteX4" fmla="*/ 709479 w 2447925"/>
              <a:gd name="connsiteY4" fmla="*/ 894521 h 2305050"/>
              <a:gd name="connsiteX5" fmla="*/ 518170 w 2447925"/>
              <a:gd name="connsiteY5" fmla="*/ 894521 h 2305050"/>
              <a:gd name="connsiteX6" fmla="*/ 513912 w 2447925"/>
              <a:gd name="connsiteY6" fmla="*/ 990010 h 2305050"/>
              <a:gd name="connsiteX7" fmla="*/ 1599162 w 2447925"/>
              <a:gd name="connsiteY7" fmla="*/ 934374 h 2305050"/>
              <a:gd name="connsiteX8" fmla="*/ 1846631 w 2447925"/>
              <a:gd name="connsiteY8" fmla="*/ 934374 h 2305050"/>
              <a:gd name="connsiteX9" fmla="*/ 1829067 w 2447925"/>
              <a:gd name="connsiteY9" fmla="*/ 982570 h 2305050"/>
              <a:gd name="connsiteX10" fmla="*/ 1595085 w 2447925"/>
              <a:gd name="connsiteY10" fmla="*/ 982570 h 2305050"/>
              <a:gd name="connsiteX11" fmla="*/ 1517161 w 2447925"/>
              <a:gd name="connsiteY11" fmla="*/ 1035491 h 2305050"/>
              <a:gd name="connsiteX12" fmla="*/ 1433360 w 2447925"/>
              <a:gd name="connsiteY12" fmla="*/ 951690 h 2305050"/>
              <a:gd name="connsiteX13" fmla="*/ 1517161 w 2447925"/>
              <a:gd name="connsiteY13" fmla="*/ 867889 h 2305050"/>
              <a:gd name="connsiteX14" fmla="*/ 1599162 w 2447925"/>
              <a:gd name="connsiteY14" fmla="*/ 934374 h 2305050"/>
              <a:gd name="connsiteX15" fmla="*/ 2112931 w 2447925"/>
              <a:gd name="connsiteY15" fmla="*/ 934374 h 2305050"/>
              <a:gd name="connsiteX16" fmla="*/ 2327977 w 2447925"/>
              <a:gd name="connsiteY16" fmla="*/ 934374 h 2305050"/>
              <a:gd name="connsiteX17" fmla="*/ 2396081 w 2447925"/>
              <a:gd name="connsiteY17" fmla="*/ 962654 h 2305050"/>
              <a:gd name="connsiteX18" fmla="*/ 2424351 w 2447925"/>
              <a:gd name="connsiteY18" fmla="*/ 1030757 h 2305050"/>
              <a:gd name="connsiteX19" fmla="*/ 2424351 w 2447925"/>
              <a:gd name="connsiteY19" fmla="*/ 1698822 h 2305050"/>
              <a:gd name="connsiteX20" fmla="*/ 2376164 w 2447925"/>
              <a:gd name="connsiteY20" fmla="*/ 1662674 h 2305050"/>
              <a:gd name="connsiteX21" fmla="*/ 2376164 w 2447925"/>
              <a:gd name="connsiteY21" fmla="*/ 1030757 h 2305050"/>
              <a:gd name="connsiteX22" fmla="*/ 2362010 w 2447925"/>
              <a:gd name="connsiteY22" fmla="*/ 996715 h 2305050"/>
              <a:gd name="connsiteX23" fmla="*/ 2327977 w 2447925"/>
              <a:gd name="connsiteY23" fmla="*/ 982570 h 2305050"/>
              <a:gd name="connsiteX24" fmla="*/ 2074831 w 2447925"/>
              <a:gd name="connsiteY24" fmla="*/ 982570 h 2305050"/>
              <a:gd name="connsiteX25" fmla="*/ 2112931 w 2447925"/>
              <a:gd name="connsiteY25" fmla="*/ 934374 h 2305050"/>
              <a:gd name="connsiteX26" fmla="*/ 1822314 w 2447925"/>
              <a:gd name="connsiteY26" fmla="*/ 716051 h 2305050"/>
              <a:gd name="connsiteX27" fmla="*/ 1999955 w 2447925"/>
              <a:gd name="connsiteY27" fmla="*/ 694049 h 2305050"/>
              <a:gd name="connsiteX28" fmla="*/ 1831943 w 2447925"/>
              <a:gd name="connsiteY28" fmla="*/ 1209151 h 2305050"/>
              <a:gd name="connsiteX29" fmla="*/ 2339483 w 2447925"/>
              <a:gd name="connsiteY29" fmla="*/ 516884 h 2305050"/>
              <a:gd name="connsiteX30" fmla="*/ 2102149 w 2447925"/>
              <a:gd name="connsiteY30" fmla="*/ 545716 h 2305050"/>
              <a:gd name="connsiteX31" fmla="*/ 2279799 w 2447925"/>
              <a:gd name="connsiteY31" fmla="*/ 207635 h 2305050"/>
              <a:gd name="connsiteX32" fmla="*/ 2013252 w 2447925"/>
              <a:gd name="connsiteY32" fmla="*/ 197510 h 2305050"/>
              <a:gd name="connsiteX33" fmla="*/ 1822314 w 2447925"/>
              <a:gd name="connsiteY33" fmla="*/ 716051 h 2305050"/>
              <a:gd name="connsiteX34" fmla="*/ 1601734 w 2447925"/>
              <a:gd name="connsiteY34" fmla="*/ 1757886 h 2305050"/>
              <a:gd name="connsiteX35" fmla="*/ 1994926 w 2447925"/>
              <a:gd name="connsiteY35" fmla="*/ 1390736 h 2305050"/>
              <a:gd name="connsiteX36" fmla="*/ 2148916 w 2447925"/>
              <a:gd name="connsiteY36" fmla="*/ 1534525 h 2305050"/>
              <a:gd name="connsiteX37" fmla="*/ 2148916 w 2447925"/>
              <a:gd name="connsiteY37" fmla="*/ 1448619 h 2305050"/>
              <a:gd name="connsiteX38" fmla="*/ 2225174 w 2447925"/>
              <a:gd name="connsiteY38" fmla="*/ 1448619 h 2305050"/>
              <a:gd name="connsiteX39" fmla="*/ 2225174 w 2447925"/>
              <a:gd name="connsiteY39" fmla="*/ 1605725 h 2305050"/>
              <a:gd name="connsiteX40" fmla="*/ 2388127 w 2447925"/>
              <a:gd name="connsiteY40" fmla="*/ 1757886 h 2305050"/>
              <a:gd name="connsiteX41" fmla="*/ 2445544 w 2447925"/>
              <a:gd name="connsiteY41" fmla="*/ 1757886 h 2305050"/>
              <a:gd name="connsiteX42" fmla="*/ 2445544 w 2447925"/>
              <a:gd name="connsiteY42" fmla="*/ 1811503 h 2305050"/>
              <a:gd name="connsiteX43" fmla="*/ 1544317 w 2447925"/>
              <a:gd name="connsiteY43" fmla="*/ 1811503 h 2305050"/>
              <a:gd name="connsiteX44" fmla="*/ 1544317 w 2447925"/>
              <a:gd name="connsiteY44" fmla="*/ 1757886 h 2305050"/>
              <a:gd name="connsiteX45" fmla="*/ 1601734 w 2447925"/>
              <a:gd name="connsiteY45" fmla="*/ 1757886 h 2305050"/>
              <a:gd name="connsiteX46" fmla="*/ 2322405 w 2447925"/>
              <a:gd name="connsiteY46" fmla="*/ 1858890 h 2305050"/>
              <a:gd name="connsiteX47" fmla="*/ 2322405 w 2447925"/>
              <a:gd name="connsiteY47" fmla="*/ 2286724 h 2305050"/>
              <a:gd name="connsiteX48" fmla="*/ 2127523 w 2447925"/>
              <a:gd name="connsiteY48" fmla="*/ 2286724 h 2305050"/>
              <a:gd name="connsiteX49" fmla="*/ 2127523 w 2447925"/>
              <a:gd name="connsiteY49" fmla="*/ 2050771 h 2305050"/>
              <a:gd name="connsiteX50" fmla="*/ 2088175 w 2447925"/>
              <a:gd name="connsiteY50" fmla="*/ 2011423 h 2305050"/>
              <a:gd name="connsiteX51" fmla="*/ 1901685 w 2447925"/>
              <a:gd name="connsiteY51" fmla="*/ 2011423 h 2305050"/>
              <a:gd name="connsiteX52" fmla="*/ 1862347 w 2447925"/>
              <a:gd name="connsiteY52" fmla="*/ 2050771 h 2305050"/>
              <a:gd name="connsiteX53" fmla="*/ 1862347 w 2447925"/>
              <a:gd name="connsiteY53" fmla="*/ 2286724 h 2305050"/>
              <a:gd name="connsiteX54" fmla="*/ 1667456 w 2447925"/>
              <a:gd name="connsiteY54" fmla="*/ 2286724 h 2305050"/>
              <a:gd name="connsiteX55" fmla="*/ 1667456 w 2447925"/>
              <a:gd name="connsiteY55" fmla="*/ 1858890 h 2305050"/>
              <a:gd name="connsiteX56" fmla="*/ 2322405 w 2447925"/>
              <a:gd name="connsiteY56" fmla="*/ 1858890 h 2305050"/>
              <a:gd name="connsiteX57" fmla="*/ 907361 w 2447925"/>
              <a:gd name="connsiteY57" fmla="*/ 1056694 h 2305050"/>
              <a:gd name="connsiteX58" fmla="*/ 765162 w 2447925"/>
              <a:gd name="connsiteY58" fmla="*/ 1141324 h 2305050"/>
              <a:gd name="connsiteX59" fmla="*/ 915029 w 2447925"/>
              <a:gd name="connsiteY59" fmla="*/ 1231583 h 2305050"/>
              <a:gd name="connsiteX60" fmla="*/ 907361 w 2447925"/>
              <a:gd name="connsiteY60" fmla="*/ 1056694 h 2305050"/>
              <a:gd name="connsiteX61" fmla="*/ 921753 w 2447925"/>
              <a:gd name="connsiteY61" fmla="*/ 1304096 h 2305050"/>
              <a:gd name="connsiteX62" fmla="*/ 707984 w 2447925"/>
              <a:gd name="connsiteY62" fmla="*/ 1175357 h 2305050"/>
              <a:gd name="connsiteX63" fmla="*/ 497072 w 2447925"/>
              <a:gd name="connsiteY63" fmla="*/ 1300877 h 2305050"/>
              <a:gd name="connsiteX64" fmla="*/ 488080 w 2447925"/>
              <a:gd name="connsiteY64" fmla="*/ 1364380 h 2305050"/>
              <a:gd name="connsiteX65" fmla="*/ 930383 w 2447925"/>
              <a:gd name="connsiteY65" fmla="*/ 1364380 h 2305050"/>
              <a:gd name="connsiteX66" fmla="*/ 921753 w 2447925"/>
              <a:gd name="connsiteY66" fmla="*/ 1304096 h 2305050"/>
              <a:gd name="connsiteX67" fmla="*/ 503272 w 2447925"/>
              <a:gd name="connsiteY67" fmla="*/ 1228725 h 2305050"/>
              <a:gd name="connsiteX68" fmla="*/ 650796 w 2447925"/>
              <a:gd name="connsiteY68" fmla="*/ 1140924 h 2305050"/>
              <a:gd name="connsiteX69" fmla="*/ 510940 w 2447925"/>
              <a:gd name="connsiteY69" fmla="*/ 1056685 h 2305050"/>
              <a:gd name="connsiteX70" fmla="*/ 503272 w 2447925"/>
              <a:gd name="connsiteY70" fmla="*/ 1228725 h 2305050"/>
              <a:gd name="connsiteX71" fmla="*/ 490833 w 2447925"/>
              <a:gd name="connsiteY71" fmla="*/ 148076 h 2305050"/>
              <a:gd name="connsiteX72" fmla="*/ 710060 w 2447925"/>
              <a:gd name="connsiteY72" fmla="*/ 7144 h 2305050"/>
              <a:gd name="connsiteX73" fmla="*/ 928135 w 2447925"/>
              <a:gd name="connsiteY73" fmla="*/ 148076 h 2305050"/>
              <a:gd name="connsiteX74" fmla="*/ 956558 w 2447925"/>
              <a:gd name="connsiteY74" fmla="*/ 605085 h 2305050"/>
              <a:gd name="connsiteX75" fmla="*/ 1270797 w 2447925"/>
              <a:gd name="connsiteY75" fmla="*/ 836533 h 2305050"/>
              <a:gd name="connsiteX76" fmla="*/ 1270807 w 2447925"/>
              <a:gd name="connsiteY76" fmla="*/ 836533 h 2305050"/>
              <a:gd name="connsiteX77" fmla="*/ 1270807 w 2447925"/>
              <a:gd name="connsiteY77" fmla="*/ 894521 h 2305050"/>
              <a:gd name="connsiteX78" fmla="*/ 1270807 w 2447925"/>
              <a:gd name="connsiteY78" fmla="*/ 962168 h 2305050"/>
              <a:gd name="connsiteX79" fmla="*/ 1309621 w 2447925"/>
              <a:gd name="connsiteY79" fmla="*/ 962168 h 2305050"/>
              <a:gd name="connsiteX80" fmla="*/ 1309621 w 2447925"/>
              <a:gd name="connsiteY80" fmla="*/ 1020156 h 2305050"/>
              <a:gd name="connsiteX81" fmla="*/ 1270807 w 2447925"/>
              <a:gd name="connsiteY81" fmla="*/ 1020156 h 2305050"/>
              <a:gd name="connsiteX82" fmla="*/ 1270807 w 2447925"/>
              <a:gd name="connsiteY82" fmla="*/ 1086441 h 2305050"/>
              <a:gd name="connsiteX83" fmla="*/ 1309621 w 2447925"/>
              <a:gd name="connsiteY83" fmla="*/ 1086441 h 2305050"/>
              <a:gd name="connsiteX84" fmla="*/ 1309621 w 2447925"/>
              <a:gd name="connsiteY84" fmla="*/ 1144429 h 2305050"/>
              <a:gd name="connsiteX85" fmla="*/ 1185386 w 2447925"/>
              <a:gd name="connsiteY85" fmla="*/ 1144429 h 2305050"/>
              <a:gd name="connsiteX86" fmla="*/ 1185386 w 2447925"/>
              <a:gd name="connsiteY86" fmla="*/ 1086441 h 2305050"/>
              <a:gd name="connsiteX87" fmla="*/ 1224210 w 2447925"/>
              <a:gd name="connsiteY87" fmla="*/ 1086441 h 2305050"/>
              <a:gd name="connsiteX88" fmla="*/ 1224210 w 2447925"/>
              <a:gd name="connsiteY88" fmla="*/ 1020156 h 2305050"/>
              <a:gd name="connsiteX89" fmla="*/ 1185386 w 2447925"/>
              <a:gd name="connsiteY89" fmla="*/ 1020156 h 2305050"/>
              <a:gd name="connsiteX90" fmla="*/ 1185386 w 2447925"/>
              <a:gd name="connsiteY90" fmla="*/ 962168 h 2305050"/>
              <a:gd name="connsiteX91" fmla="*/ 1224210 w 2447925"/>
              <a:gd name="connsiteY91" fmla="*/ 962168 h 2305050"/>
              <a:gd name="connsiteX92" fmla="*/ 1224210 w 2447925"/>
              <a:gd name="connsiteY92" fmla="*/ 894521 h 2305050"/>
              <a:gd name="connsiteX93" fmla="*/ 974569 w 2447925"/>
              <a:gd name="connsiteY93" fmla="*/ 894521 h 2305050"/>
              <a:gd name="connsiteX94" fmla="*/ 996286 w 2447925"/>
              <a:gd name="connsiteY94" fmla="*/ 1243613 h 2305050"/>
              <a:gd name="connsiteX95" fmla="*/ 1027747 w 2447925"/>
              <a:gd name="connsiteY95" fmla="*/ 1419882 h 2305050"/>
              <a:gd name="connsiteX96" fmla="*/ 1366380 w 2447925"/>
              <a:gd name="connsiteY96" fmla="*/ 1669285 h 2305050"/>
              <a:gd name="connsiteX97" fmla="*/ 1366380 w 2447925"/>
              <a:gd name="connsiteY97" fmla="*/ 1737160 h 2305050"/>
              <a:gd name="connsiteX98" fmla="*/ 1366380 w 2447925"/>
              <a:gd name="connsiteY98" fmla="*/ 1816322 h 2305050"/>
              <a:gd name="connsiteX99" fmla="*/ 1411815 w 2447925"/>
              <a:gd name="connsiteY99" fmla="*/ 1816322 h 2305050"/>
              <a:gd name="connsiteX100" fmla="*/ 1411815 w 2447925"/>
              <a:gd name="connsiteY100" fmla="*/ 1884188 h 2305050"/>
              <a:gd name="connsiteX101" fmla="*/ 1366380 w 2447925"/>
              <a:gd name="connsiteY101" fmla="*/ 1884188 h 2305050"/>
              <a:gd name="connsiteX102" fmla="*/ 1366380 w 2447925"/>
              <a:gd name="connsiteY102" fmla="*/ 1961759 h 2305050"/>
              <a:gd name="connsiteX103" fmla="*/ 1411815 w 2447925"/>
              <a:gd name="connsiteY103" fmla="*/ 1961759 h 2305050"/>
              <a:gd name="connsiteX104" fmla="*/ 1411815 w 2447925"/>
              <a:gd name="connsiteY104" fmla="*/ 2029625 h 2305050"/>
              <a:gd name="connsiteX105" fmla="*/ 1266425 w 2447925"/>
              <a:gd name="connsiteY105" fmla="*/ 2029625 h 2305050"/>
              <a:gd name="connsiteX106" fmla="*/ 1266425 w 2447925"/>
              <a:gd name="connsiteY106" fmla="*/ 1961759 h 2305050"/>
              <a:gd name="connsiteX107" fmla="*/ 1311859 w 2447925"/>
              <a:gd name="connsiteY107" fmla="*/ 1961759 h 2305050"/>
              <a:gd name="connsiteX108" fmla="*/ 1311859 w 2447925"/>
              <a:gd name="connsiteY108" fmla="*/ 1884188 h 2305050"/>
              <a:gd name="connsiteX109" fmla="*/ 1266425 w 2447925"/>
              <a:gd name="connsiteY109" fmla="*/ 1884188 h 2305050"/>
              <a:gd name="connsiteX110" fmla="*/ 1266425 w 2447925"/>
              <a:gd name="connsiteY110" fmla="*/ 1816322 h 2305050"/>
              <a:gd name="connsiteX111" fmla="*/ 1311859 w 2447925"/>
              <a:gd name="connsiteY111" fmla="*/ 1816322 h 2305050"/>
              <a:gd name="connsiteX112" fmla="*/ 1311859 w 2447925"/>
              <a:gd name="connsiteY112" fmla="*/ 1737160 h 2305050"/>
              <a:gd name="connsiteX113" fmla="*/ 1084383 w 2447925"/>
              <a:gd name="connsiteY113" fmla="*/ 1737160 h 2305050"/>
              <a:gd name="connsiteX114" fmla="*/ 1185082 w 2447925"/>
              <a:gd name="connsiteY114" fmla="*/ 2301183 h 2305050"/>
              <a:gd name="connsiteX115" fmla="*/ 1064524 w 2447925"/>
              <a:gd name="connsiteY115" fmla="*/ 2301183 h 2305050"/>
              <a:gd name="connsiteX116" fmla="*/ 983761 w 2447925"/>
              <a:gd name="connsiteY116" fmla="*/ 1737160 h 2305050"/>
              <a:gd name="connsiteX117" fmla="*/ 709479 w 2447925"/>
              <a:gd name="connsiteY117" fmla="*/ 1737160 h 2305050"/>
              <a:gd name="connsiteX118" fmla="*/ 435264 w 2447925"/>
              <a:gd name="connsiteY118" fmla="*/ 1737160 h 2305050"/>
              <a:gd name="connsiteX119" fmla="*/ 355349 w 2447925"/>
              <a:gd name="connsiteY119" fmla="*/ 2301183 h 2305050"/>
              <a:gd name="connsiteX120" fmla="*/ 233886 w 2447925"/>
              <a:gd name="connsiteY120" fmla="*/ 2301183 h 2305050"/>
              <a:gd name="connsiteX121" fmla="*/ 334575 w 2447925"/>
              <a:gd name="connsiteY121" fmla="*/ 1737160 h 2305050"/>
              <a:gd name="connsiteX122" fmla="*/ 107099 w 2447925"/>
              <a:gd name="connsiteY122" fmla="*/ 1737160 h 2305050"/>
              <a:gd name="connsiteX123" fmla="*/ 107099 w 2447925"/>
              <a:gd name="connsiteY123" fmla="*/ 1816322 h 2305050"/>
              <a:gd name="connsiteX124" fmla="*/ 152543 w 2447925"/>
              <a:gd name="connsiteY124" fmla="*/ 1816322 h 2305050"/>
              <a:gd name="connsiteX125" fmla="*/ 152543 w 2447925"/>
              <a:gd name="connsiteY125" fmla="*/ 1884188 h 2305050"/>
              <a:gd name="connsiteX126" fmla="*/ 107099 w 2447925"/>
              <a:gd name="connsiteY126" fmla="*/ 1884188 h 2305050"/>
              <a:gd name="connsiteX127" fmla="*/ 107099 w 2447925"/>
              <a:gd name="connsiteY127" fmla="*/ 1961759 h 2305050"/>
              <a:gd name="connsiteX128" fmla="*/ 152543 w 2447925"/>
              <a:gd name="connsiteY128" fmla="*/ 1961759 h 2305050"/>
              <a:gd name="connsiteX129" fmla="*/ 152543 w 2447925"/>
              <a:gd name="connsiteY129" fmla="*/ 2029625 h 2305050"/>
              <a:gd name="connsiteX130" fmla="*/ 7144 w 2447925"/>
              <a:gd name="connsiteY130" fmla="*/ 2029625 h 2305050"/>
              <a:gd name="connsiteX131" fmla="*/ 7144 w 2447925"/>
              <a:gd name="connsiteY131" fmla="*/ 1961759 h 2305050"/>
              <a:gd name="connsiteX132" fmla="*/ 52578 w 2447925"/>
              <a:gd name="connsiteY132" fmla="*/ 1961759 h 2305050"/>
              <a:gd name="connsiteX133" fmla="*/ 52578 w 2447925"/>
              <a:gd name="connsiteY133" fmla="*/ 1884188 h 2305050"/>
              <a:gd name="connsiteX134" fmla="*/ 7144 w 2447925"/>
              <a:gd name="connsiteY134" fmla="*/ 1884188 h 2305050"/>
              <a:gd name="connsiteX135" fmla="*/ 7144 w 2447925"/>
              <a:gd name="connsiteY135" fmla="*/ 1816322 h 2305050"/>
              <a:gd name="connsiteX136" fmla="*/ 52578 w 2447925"/>
              <a:gd name="connsiteY136" fmla="*/ 1816322 h 2305050"/>
              <a:gd name="connsiteX137" fmla="*/ 52578 w 2447925"/>
              <a:gd name="connsiteY137" fmla="*/ 1737160 h 2305050"/>
              <a:gd name="connsiteX138" fmla="*/ 52578 w 2447925"/>
              <a:gd name="connsiteY138" fmla="*/ 1669285 h 2305050"/>
              <a:gd name="connsiteX139" fmla="*/ 390382 w 2447925"/>
              <a:gd name="connsiteY139" fmla="*/ 1424540 h 2305050"/>
              <a:gd name="connsiteX140" fmla="*/ 422681 w 2447925"/>
              <a:gd name="connsiteY140" fmla="*/ 1243613 h 2305050"/>
              <a:gd name="connsiteX141" fmla="*/ 444398 w 2447925"/>
              <a:gd name="connsiteY141" fmla="*/ 894521 h 2305050"/>
              <a:gd name="connsiteX142" fmla="*/ 194748 w 2447925"/>
              <a:gd name="connsiteY142" fmla="*/ 894521 h 2305050"/>
              <a:gd name="connsiteX143" fmla="*/ 194748 w 2447925"/>
              <a:gd name="connsiteY143" fmla="*/ 962168 h 2305050"/>
              <a:gd name="connsiteX144" fmla="*/ 233582 w 2447925"/>
              <a:gd name="connsiteY144" fmla="*/ 962168 h 2305050"/>
              <a:gd name="connsiteX145" fmla="*/ 233582 w 2447925"/>
              <a:gd name="connsiteY145" fmla="*/ 1020156 h 2305050"/>
              <a:gd name="connsiteX146" fmla="*/ 194748 w 2447925"/>
              <a:gd name="connsiteY146" fmla="*/ 1020156 h 2305050"/>
              <a:gd name="connsiteX147" fmla="*/ 194748 w 2447925"/>
              <a:gd name="connsiteY147" fmla="*/ 1086441 h 2305050"/>
              <a:gd name="connsiteX148" fmla="*/ 233582 w 2447925"/>
              <a:gd name="connsiteY148" fmla="*/ 1086441 h 2305050"/>
              <a:gd name="connsiteX149" fmla="*/ 233582 w 2447925"/>
              <a:gd name="connsiteY149" fmla="*/ 1144429 h 2305050"/>
              <a:gd name="connsiteX150" fmla="*/ 109337 w 2447925"/>
              <a:gd name="connsiteY150" fmla="*/ 1144429 h 2305050"/>
              <a:gd name="connsiteX151" fmla="*/ 109337 w 2447925"/>
              <a:gd name="connsiteY151" fmla="*/ 1086441 h 2305050"/>
              <a:gd name="connsiteX152" fmla="*/ 148161 w 2447925"/>
              <a:gd name="connsiteY152" fmla="*/ 1086441 h 2305050"/>
              <a:gd name="connsiteX153" fmla="*/ 148161 w 2447925"/>
              <a:gd name="connsiteY153" fmla="*/ 1020156 h 2305050"/>
              <a:gd name="connsiteX154" fmla="*/ 109337 w 2447925"/>
              <a:gd name="connsiteY154" fmla="*/ 1020156 h 2305050"/>
              <a:gd name="connsiteX155" fmla="*/ 109337 w 2447925"/>
              <a:gd name="connsiteY155" fmla="*/ 962168 h 2305050"/>
              <a:gd name="connsiteX156" fmla="*/ 148161 w 2447925"/>
              <a:gd name="connsiteY156" fmla="*/ 962168 h 2305050"/>
              <a:gd name="connsiteX157" fmla="*/ 148161 w 2447925"/>
              <a:gd name="connsiteY157" fmla="*/ 894521 h 2305050"/>
              <a:gd name="connsiteX158" fmla="*/ 148161 w 2447925"/>
              <a:gd name="connsiteY158" fmla="*/ 836533 h 2305050"/>
              <a:gd name="connsiteX159" fmla="*/ 148161 w 2447925"/>
              <a:gd name="connsiteY159" fmla="*/ 836533 h 2305050"/>
              <a:gd name="connsiteX160" fmla="*/ 462153 w 2447925"/>
              <a:gd name="connsiteY160" fmla="*/ 609029 h 2305050"/>
              <a:gd name="connsiteX161" fmla="*/ 490833 w 2447925"/>
              <a:gd name="connsiteY161" fmla="*/ 148076 h 2305050"/>
              <a:gd name="connsiteX162" fmla="*/ 960711 w 2447925"/>
              <a:gd name="connsiteY162" fmla="*/ 671693 h 2305050"/>
              <a:gd name="connsiteX163" fmla="*/ 970960 w 2447925"/>
              <a:gd name="connsiteY163" fmla="*/ 836533 h 2305050"/>
              <a:gd name="connsiteX164" fmla="*/ 1180519 w 2447925"/>
              <a:gd name="connsiteY164" fmla="*/ 836533 h 2305050"/>
              <a:gd name="connsiteX165" fmla="*/ 960711 w 2447925"/>
              <a:gd name="connsiteY165" fmla="*/ 671693 h 2305050"/>
              <a:gd name="connsiteX166" fmla="*/ 1043140 w 2447925"/>
              <a:gd name="connsiteY166" fmla="*/ 1506122 h 2305050"/>
              <a:gd name="connsiteX167" fmla="*/ 1072277 w 2447925"/>
              <a:gd name="connsiteY167" fmla="*/ 1669285 h 2305050"/>
              <a:gd name="connsiteX168" fmla="*/ 1260729 w 2447925"/>
              <a:gd name="connsiteY168" fmla="*/ 1669285 h 2305050"/>
              <a:gd name="connsiteX169" fmla="*/ 1043140 w 2447925"/>
              <a:gd name="connsiteY169" fmla="*/ 1506122 h 2305050"/>
              <a:gd name="connsiteX170" fmla="*/ 974046 w 2447925"/>
              <a:gd name="connsiteY170" fmla="*/ 1669285 h 2305050"/>
              <a:gd name="connsiteX171" fmla="*/ 939965 w 2447925"/>
              <a:gd name="connsiteY171" fmla="*/ 1431293 h 2305050"/>
              <a:gd name="connsiteX172" fmla="*/ 487871 w 2447925"/>
              <a:gd name="connsiteY172" fmla="*/ 1431293 h 2305050"/>
              <a:gd name="connsiteX173" fmla="*/ 477526 w 2447925"/>
              <a:gd name="connsiteY173" fmla="*/ 1438818 h 2305050"/>
              <a:gd name="connsiteX174" fmla="*/ 444875 w 2447925"/>
              <a:gd name="connsiteY174" fmla="*/ 1669285 h 2305050"/>
              <a:gd name="connsiteX175" fmla="*/ 709479 w 2447925"/>
              <a:gd name="connsiteY175" fmla="*/ 1669285 h 2305050"/>
              <a:gd name="connsiteX176" fmla="*/ 974046 w 2447925"/>
              <a:gd name="connsiteY176" fmla="*/ 1669285 h 2305050"/>
              <a:gd name="connsiteX177" fmla="*/ 897712 w 2447925"/>
              <a:gd name="connsiteY177" fmla="*/ 836533 h 2305050"/>
              <a:gd name="connsiteX178" fmla="*/ 888797 w 2447925"/>
              <a:gd name="connsiteY178" fmla="*/ 633165 h 2305050"/>
              <a:gd name="connsiteX179" fmla="*/ 529809 w 2447925"/>
              <a:gd name="connsiteY179" fmla="*/ 633165 h 2305050"/>
              <a:gd name="connsiteX180" fmla="*/ 520751 w 2447925"/>
              <a:gd name="connsiteY180" fmla="*/ 836533 h 2305050"/>
              <a:gd name="connsiteX181" fmla="*/ 709479 w 2447925"/>
              <a:gd name="connsiteY181" fmla="*/ 836533 h 2305050"/>
              <a:gd name="connsiteX182" fmla="*/ 897712 w 2447925"/>
              <a:gd name="connsiteY182" fmla="*/ 836533 h 2305050"/>
              <a:gd name="connsiteX183" fmla="*/ 886292 w 2447925"/>
              <a:gd name="connsiteY183" fmla="*/ 575986 h 2305050"/>
              <a:gd name="connsiteX184" fmla="*/ 883368 w 2447925"/>
              <a:gd name="connsiteY184" fmla="*/ 509321 h 2305050"/>
              <a:gd name="connsiteX185" fmla="*/ 872881 w 2447925"/>
              <a:gd name="connsiteY185" fmla="*/ 505796 h 2305050"/>
              <a:gd name="connsiteX186" fmla="*/ 709479 w 2447925"/>
              <a:gd name="connsiteY186" fmla="*/ 403174 h 2305050"/>
              <a:gd name="connsiteX187" fmla="*/ 546078 w 2447925"/>
              <a:gd name="connsiteY187" fmla="*/ 505796 h 2305050"/>
              <a:gd name="connsiteX188" fmla="*/ 535334 w 2447925"/>
              <a:gd name="connsiteY188" fmla="*/ 509349 h 2305050"/>
              <a:gd name="connsiteX189" fmla="*/ 532352 w 2447925"/>
              <a:gd name="connsiteY189" fmla="*/ 575986 h 2305050"/>
              <a:gd name="connsiteX190" fmla="*/ 886292 w 2447925"/>
              <a:gd name="connsiteY190" fmla="*/ 575986 h 2305050"/>
              <a:gd name="connsiteX191" fmla="*/ 881063 w 2447925"/>
              <a:gd name="connsiteY191" fmla="*/ 456628 h 2305050"/>
              <a:gd name="connsiteX192" fmla="*/ 874176 w 2447925"/>
              <a:gd name="connsiteY192" fmla="*/ 299742 h 2305050"/>
              <a:gd name="connsiteX193" fmla="*/ 752713 w 2447925"/>
              <a:gd name="connsiteY193" fmla="*/ 376028 h 2305050"/>
              <a:gd name="connsiteX194" fmla="*/ 881063 w 2447925"/>
              <a:gd name="connsiteY194" fmla="*/ 456628 h 2305050"/>
              <a:gd name="connsiteX195" fmla="*/ 871861 w 2447925"/>
              <a:gd name="connsiteY195" fmla="*/ 246898 h 2305050"/>
              <a:gd name="connsiteX196" fmla="*/ 869251 w 2447925"/>
              <a:gd name="connsiteY196" fmla="*/ 187347 h 2305050"/>
              <a:gd name="connsiteX197" fmla="*/ 869251 w 2447925"/>
              <a:gd name="connsiteY197" fmla="*/ 187347 h 2305050"/>
              <a:gd name="connsiteX198" fmla="*/ 712994 w 2447925"/>
              <a:gd name="connsiteY198" fmla="*/ 86201 h 2305050"/>
              <a:gd name="connsiteX199" fmla="*/ 549573 w 2447925"/>
              <a:gd name="connsiteY199" fmla="*/ 189681 h 2305050"/>
              <a:gd name="connsiteX200" fmla="*/ 547030 w 2447925"/>
              <a:gd name="connsiteY200" fmla="*/ 246859 h 2305050"/>
              <a:gd name="connsiteX201" fmla="*/ 709479 w 2447925"/>
              <a:gd name="connsiteY201" fmla="*/ 348872 h 2305050"/>
              <a:gd name="connsiteX202" fmla="*/ 871861 w 2447925"/>
              <a:gd name="connsiteY202" fmla="*/ 246898 h 2305050"/>
              <a:gd name="connsiteX203" fmla="*/ 544668 w 2447925"/>
              <a:gd name="connsiteY203" fmla="*/ 299676 h 2305050"/>
              <a:gd name="connsiteX204" fmla="*/ 537667 w 2447925"/>
              <a:gd name="connsiteY204" fmla="*/ 456771 h 2305050"/>
              <a:gd name="connsiteX205" fmla="*/ 666245 w 2447925"/>
              <a:gd name="connsiteY205" fmla="*/ 376028 h 2305050"/>
              <a:gd name="connsiteX206" fmla="*/ 544668 w 2447925"/>
              <a:gd name="connsiteY206" fmla="*/ 299676 h 2305050"/>
              <a:gd name="connsiteX207" fmla="*/ 346691 w 2447925"/>
              <a:gd name="connsiteY207" fmla="*/ 1669285 h 2305050"/>
              <a:gd name="connsiteX208" fmla="*/ 374447 w 2447925"/>
              <a:gd name="connsiteY208" fmla="*/ 1513789 h 2305050"/>
              <a:gd name="connsiteX209" fmla="*/ 160639 w 2447925"/>
              <a:gd name="connsiteY209" fmla="*/ 1669285 h 2305050"/>
              <a:gd name="connsiteX210" fmla="*/ 346691 w 2447925"/>
              <a:gd name="connsiteY210" fmla="*/ 1669285 h 2305050"/>
              <a:gd name="connsiteX211" fmla="*/ 447999 w 2447925"/>
              <a:gd name="connsiteY211" fmla="*/ 836533 h 2305050"/>
              <a:gd name="connsiteX212" fmla="*/ 457838 w 2447925"/>
              <a:gd name="connsiteY212" fmla="*/ 678456 h 2305050"/>
              <a:gd name="connsiteX213" fmla="*/ 240497 w 2447925"/>
              <a:gd name="connsiteY213" fmla="*/ 836533 h 2305050"/>
              <a:gd name="connsiteX214" fmla="*/ 447999 w 2447925"/>
              <a:gd name="connsiteY214" fmla="*/ 836533 h 23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2447925" h="2305050">
                <a:moveTo>
                  <a:pt x="513912" y="990010"/>
                </a:moveTo>
                <a:lnTo>
                  <a:pt x="707984" y="1106891"/>
                </a:lnTo>
                <a:lnTo>
                  <a:pt x="904437" y="989971"/>
                </a:lnTo>
                <a:lnTo>
                  <a:pt x="900255" y="894521"/>
                </a:lnTo>
                <a:lnTo>
                  <a:pt x="709479" y="894521"/>
                </a:lnTo>
                <a:lnTo>
                  <a:pt x="518170" y="894521"/>
                </a:lnTo>
                <a:lnTo>
                  <a:pt x="513912" y="990010"/>
                </a:lnTo>
                <a:close/>
                <a:moveTo>
                  <a:pt x="1599162" y="934374"/>
                </a:moveTo>
                <a:lnTo>
                  <a:pt x="1846631" y="934374"/>
                </a:lnTo>
                <a:lnTo>
                  <a:pt x="1829067" y="982570"/>
                </a:lnTo>
                <a:lnTo>
                  <a:pt x="1595085" y="982570"/>
                </a:lnTo>
                <a:cubicBezTo>
                  <a:pt x="1582788" y="1013565"/>
                  <a:pt x="1552537" y="1035491"/>
                  <a:pt x="1517161" y="1035491"/>
                </a:cubicBezTo>
                <a:cubicBezTo>
                  <a:pt x="1470879" y="1035491"/>
                  <a:pt x="1433360" y="997972"/>
                  <a:pt x="1433360" y="951690"/>
                </a:cubicBezTo>
                <a:cubicBezTo>
                  <a:pt x="1433360" y="905408"/>
                  <a:pt x="1470879" y="867889"/>
                  <a:pt x="1517161" y="867889"/>
                </a:cubicBezTo>
                <a:cubicBezTo>
                  <a:pt x="1557509" y="867889"/>
                  <a:pt x="1591189" y="896407"/>
                  <a:pt x="1599162" y="934374"/>
                </a:cubicBezTo>
                <a:close/>
                <a:moveTo>
                  <a:pt x="2112931" y="934374"/>
                </a:moveTo>
                <a:lnTo>
                  <a:pt x="2327977" y="934374"/>
                </a:lnTo>
                <a:cubicBezTo>
                  <a:pt x="2354523" y="934374"/>
                  <a:pt x="2378631" y="945204"/>
                  <a:pt x="2396081" y="962654"/>
                </a:cubicBezTo>
                <a:cubicBezTo>
                  <a:pt x="2413530" y="980103"/>
                  <a:pt x="2424351" y="1004202"/>
                  <a:pt x="2424351" y="1030757"/>
                </a:cubicBezTo>
                <a:lnTo>
                  <a:pt x="2424351" y="1698822"/>
                </a:lnTo>
                <a:lnTo>
                  <a:pt x="2376164" y="1662674"/>
                </a:lnTo>
                <a:lnTo>
                  <a:pt x="2376164" y="1030757"/>
                </a:lnTo>
                <a:cubicBezTo>
                  <a:pt x="2376164" y="1017499"/>
                  <a:pt x="2370744" y="1005449"/>
                  <a:pt x="2362010" y="996715"/>
                </a:cubicBezTo>
                <a:cubicBezTo>
                  <a:pt x="2353285" y="987990"/>
                  <a:pt x="2341236" y="982570"/>
                  <a:pt x="2327977" y="982570"/>
                </a:cubicBezTo>
                <a:lnTo>
                  <a:pt x="2074831" y="982570"/>
                </a:lnTo>
                <a:lnTo>
                  <a:pt x="2112931" y="934374"/>
                </a:lnTo>
                <a:close/>
                <a:moveTo>
                  <a:pt x="1822314" y="716051"/>
                </a:moveTo>
                <a:lnTo>
                  <a:pt x="1999955" y="694049"/>
                </a:lnTo>
                <a:lnTo>
                  <a:pt x="1831943" y="1209151"/>
                </a:lnTo>
                <a:lnTo>
                  <a:pt x="2339483" y="516884"/>
                </a:lnTo>
                <a:lnTo>
                  <a:pt x="2102149" y="545716"/>
                </a:lnTo>
                <a:lnTo>
                  <a:pt x="2279799" y="207635"/>
                </a:lnTo>
                <a:lnTo>
                  <a:pt x="2013252" y="197510"/>
                </a:lnTo>
                <a:lnTo>
                  <a:pt x="1822314" y="716051"/>
                </a:lnTo>
                <a:close/>
                <a:moveTo>
                  <a:pt x="1601734" y="1757886"/>
                </a:moveTo>
                <a:lnTo>
                  <a:pt x="1994926" y="1390736"/>
                </a:lnTo>
                <a:lnTo>
                  <a:pt x="2148916" y="1534525"/>
                </a:lnTo>
                <a:lnTo>
                  <a:pt x="2148916" y="1448619"/>
                </a:lnTo>
                <a:lnTo>
                  <a:pt x="2225174" y="1448619"/>
                </a:lnTo>
                <a:lnTo>
                  <a:pt x="2225174" y="1605725"/>
                </a:lnTo>
                <a:lnTo>
                  <a:pt x="2388127" y="1757886"/>
                </a:lnTo>
                <a:lnTo>
                  <a:pt x="2445544" y="1757886"/>
                </a:lnTo>
                <a:lnTo>
                  <a:pt x="2445544" y="1811503"/>
                </a:lnTo>
                <a:lnTo>
                  <a:pt x="1544317" y="1811503"/>
                </a:lnTo>
                <a:lnTo>
                  <a:pt x="1544317" y="1757886"/>
                </a:lnTo>
                <a:lnTo>
                  <a:pt x="1601734" y="1757886"/>
                </a:lnTo>
                <a:close/>
                <a:moveTo>
                  <a:pt x="2322405" y="1858890"/>
                </a:moveTo>
                <a:lnTo>
                  <a:pt x="2322405" y="2286724"/>
                </a:lnTo>
                <a:lnTo>
                  <a:pt x="2127523" y="2286724"/>
                </a:lnTo>
                <a:lnTo>
                  <a:pt x="2127523" y="2050771"/>
                </a:lnTo>
                <a:cubicBezTo>
                  <a:pt x="2127523" y="2029130"/>
                  <a:pt x="2109826" y="2011423"/>
                  <a:pt x="2088175" y="2011423"/>
                </a:cubicBezTo>
                <a:lnTo>
                  <a:pt x="1901685" y="2011423"/>
                </a:lnTo>
                <a:cubicBezTo>
                  <a:pt x="1880045" y="2011423"/>
                  <a:pt x="1862347" y="2029130"/>
                  <a:pt x="1862347" y="2050771"/>
                </a:cubicBezTo>
                <a:lnTo>
                  <a:pt x="1862347" y="2286724"/>
                </a:lnTo>
                <a:lnTo>
                  <a:pt x="1667456" y="2286724"/>
                </a:lnTo>
                <a:lnTo>
                  <a:pt x="1667456" y="1858890"/>
                </a:lnTo>
                <a:lnTo>
                  <a:pt x="2322405" y="1858890"/>
                </a:lnTo>
                <a:close/>
                <a:moveTo>
                  <a:pt x="907361" y="1056694"/>
                </a:moveTo>
                <a:lnTo>
                  <a:pt x="765162" y="1141324"/>
                </a:lnTo>
                <a:lnTo>
                  <a:pt x="915029" y="1231583"/>
                </a:lnTo>
                <a:lnTo>
                  <a:pt x="907361" y="1056694"/>
                </a:lnTo>
                <a:close/>
                <a:moveTo>
                  <a:pt x="921753" y="1304096"/>
                </a:moveTo>
                <a:lnTo>
                  <a:pt x="707984" y="1175357"/>
                </a:lnTo>
                <a:lnTo>
                  <a:pt x="497072" y="1300877"/>
                </a:lnTo>
                <a:lnTo>
                  <a:pt x="488080" y="1364380"/>
                </a:lnTo>
                <a:lnTo>
                  <a:pt x="930383" y="1364380"/>
                </a:lnTo>
                <a:lnTo>
                  <a:pt x="921753" y="1304096"/>
                </a:lnTo>
                <a:close/>
                <a:moveTo>
                  <a:pt x="503272" y="1228725"/>
                </a:moveTo>
                <a:lnTo>
                  <a:pt x="650796" y="1140924"/>
                </a:lnTo>
                <a:lnTo>
                  <a:pt x="510940" y="1056685"/>
                </a:lnTo>
                <a:lnTo>
                  <a:pt x="503272" y="1228725"/>
                </a:lnTo>
                <a:close/>
                <a:moveTo>
                  <a:pt x="490833" y="148076"/>
                </a:moveTo>
                <a:lnTo>
                  <a:pt x="710060" y="7144"/>
                </a:lnTo>
                <a:lnTo>
                  <a:pt x="928135" y="148076"/>
                </a:lnTo>
                <a:lnTo>
                  <a:pt x="956558" y="605085"/>
                </a:lnTo>
                <a:lnTo>
                  <a:pt x="1270797" y="836533"/>
                </a:lnTo>
                <a:lnTo>
                  <a:pt x="1270807" y="836533"/>
                </a:lnTo>
                <a:lnTo>
                  <a:pt x="1270807" y="894521"/>
                </a:lnTo>
                <a:lnTo>
                  <a:pt x="1270807" y="962168"/>
                </a:lnTo>
                <a:lnTo>
                  <a:pt x="1309621" y="962168"/>
                </a:lnTo>
                <a:lnTo>
                  <a:pt x="1309621" y="1020156"/>
                </a:lnTo>
                <a:lnTo>
                  <a:pt x="1270807" y="1020156"/>
                </a:lnTo>
                <a:lnTo>
                  <a:pt x="1270807" y="1086441"/>
                </a:lnTo>
                <a:lnTo>
                  <a:pt x="1309621" y="1086441"/>
                </a:lnTo>
                <a:lnTo>
                  <a:pt x="1309621" y="1144429"/>
                </a:lnTo>
                <a:lnTo>
                  <a:pt x="1185386" y="1144429"/>
                </a:lnTo>
                <a:lnTo>
                  <a:pt x="1185386" y="1086441"/>
                </a:lnTo>
                <a:lnTo>
                  <a:pt x="1224210" y="1086441"/>
                </a:lnTo>
                <a:lnTo>
                  <a:pt x="1224210" y="1020156"/>
                </a:lnTo>
                <a:lnTo>
                  <a:pt x="1185386" y="1020156"/>
                </a:lnTo>
                <a:lnTo>
                  <a:pt x="1185386" y="962168"/>
                </a:lnTo>
                <a:lnTo>
                  <a:pt x="1224210" y="962168"/>
                </a:lnTo>
                <a:lnTo>
                  <a:pt x="1224210" y="894521"/>
                </a:lnTo>
                <a:lnTo>
                  <a:pt x="974569" y="894521"/>
                </a:lnTo>
                <a:lnTo>
                  <a:pt x="996286" y="1243613"/>
                </a:lnTo>
                <a:lnTo>
                  <a:pt x="1027747" y="1419882"/>
                </a:lnTo>
                <a:lnTo>
                  <a:pt x="1366380" y="1669285"/>
                </a:lnTo>
                <a:lnTo>
                  <a:pt x="1366380" y="1737160"/>
                </a:lnTo>
                <a:lnTo>
                  <a:pt x="1366380" y="1816322"/>
                </a:lnTo>
                <a:lnTo>
                  <a:pt x="1411815" y="1816322"/>
                </a:lnTo>
                <a:lnTo>
                  <a:pt x="1411815" y="1884188"/>
                </a:lnTo>
                <a:lnTo>
                  <a:pt x="1366380" y="1884188"/>
                </a:lnTo>
                <a:lnTo>
                  <a:pt x="1366380" y="1961759"/>
                </a:lnTo>
                <a:lnTo>
                  <a:pt x="1411815" y="1961759"/>
                </a:lnTo>
                <a:lnTo>
                  <a:pt x="1411815" y="2029625"/>
                </a:lnTo>
                <a:lnTo>
                  <a:pt x="1266425" y="2029625"/>
                </a:lnTo>
                <a:lnTo>
                  <a:pt x="1266425" y="1961759"/>
                </a:lnTo>
                <a:lnTo>
                  <a:pt x="1311859" y="1961759"/>
                </a:lnTo>
                <a:lnTo>
                  <a:pt x="1311859" y="1884188"/>
                </a:lnTo>
                <a:lnTo>
                  <a:pt x="1266425" y="1884188"/>
                </a:lnTo>
                <a:lnTo>
                  <a:pt x="1266425" y="1816322"/>
                </a:lnTo>
                <a:lnTo>
                  <a:pt x="1311859" y="1816322"/>
                </a:lnTo>
                <a:lnTo>
                  <a:pt x="1311859" y="1737160"/>
                </a:lnTo>
                <a:lnTo>
                  <a:pt x="1084383" y="1737160"/>
                </a:lnTo>
                <a:lnTo>
                  <a:pt x="1185082" y="2301183"/>
                </a:lnTo>
                <a:lnTo>
                  <a:pt x="1064524" y="2301183"/>
                </a:lnTo>
                <a:lnTo>
                  <a:pt x="983761" y="1737160"/>
                </a:lnTo>
                <a:lnTo>
                  <a:pt x="709479" y="1737160"/>
                </a:lnTo>
                <a:lnTo>
                  <a:pt x="435264" y="1737160"/>
                </a:lnTo>
                <a:lnTo>
                  <a:pt x="355349" y="2301183"/>
                </a:lnTo>
                <a:lnTo>
                  <a:pt x="233886" y="2301183"/>
                </a:lnTo>
                <a:lnTo>
                  <a:pt x="334575" y="1737160"/>
                </a:lnTo>
                <a:lnTo>
                  <a:pt x="107099" y="1737160"/>
                </a:lnTo>
                <a:lnTo>
                  <a:pt x="107099" y="1816322"/>
                </a:lnTo>
                <a:lnTo>
                  <a:pt x="152543" y="1816322"/>
                </a:lnTo>
                <a:lnTo>
                  <a:pt x="152543" y="1884188"/>
                </a:lnTo>
                <a:lnTo>
                  <a:pt x="107099" y="1884188"/>
                </a:lnTo>
                <a:lnTo>
                  <a:pt x="107099" y="1961759"/>
                </a:lnTo>
                <a:lnTo>
                  <a:pt x="152543" y="1961759"/>
                </a:lnTo>
                <a:lnTo>
                  <a:pt x="152543" y="2029625"/>
                </a:lnTo>
                <a:lnTo>
                  <a:pt x="7144" y="2029625"/>
                </a:lnTo>
                <a:lnTo>
                  <a:pt x="7144" y="1961759"/>
                </a:lnTo>
                <a:lnTo>
                  <a:pt x="52578" y="1961759"/>
                </a:lnTo>
                <a:lnTo>
                  <a:pt x="52578" y="1884188"/>
                </a:lnTo>
                <a:lnTo>
                  <a:pt x="7144" y="1884188"/>
                </a:lnTo>
                <a:lnTo>
                  <a:pt x="7144" y="1816322"/>
                </a:lnTo>
                <a:lnTo>
                  <a:pt x="52578" y="1816322"/>
                </a:lnTo>
                <a:lnTo>
                  <a:pt x="52578" y="1737160"/>
                </a:lnTo>
                <a:lnTo>
                  <a:pt x="52578" y="1669285"/>
                </a:lnTo>
                <a:lnTo>
                  <a:pt x="390382" y="1424540"/>
                </a:lnTo>
                <a:lnTo>
                  <a:pt x="422681" y="1243613"/>
                </a:lnTo>
                <a:lnTo>
                  <a:pt x="444398" y="894521"/>
                </a:lnTo>
                <a:lnTo>
                  <a:pt x="194748" y="894521"/>
                </a:lnTo>
                <a:lnTo>
                  <a:pt x="194748" y="962168"/>
                </a:lnTo>
                <a:lnTo>
                  <a:pt x="233582" y="962168"/>
                </a:lnTo>
                <a:lnTo>
                  <a:pt x="233582" y="1020156"/>
                </a:lnTo>
                <a:lnTo>
                  <a:pt x="194748" y="1020156"/>
                </a:lnTo>
                <a:lnTo>
                  <a:pt x="194748" y="1086441"/>
                </a:lnTo>
                <a:lnTo>
                  <a:pt x="233582" y="1086441"/>
                </a:lnTo>
                <a:lnTo>
                  <a:pt x="233582" y="1144429"/>
                </a:lnTo>
                <a:lnTo>
                  <a:pt x="109337" y="1144429"/>
                </a:lnTo>
                <a:lnTo>
                  <a:pt x="109337" y="1086441"/>
                </a:lnTo>
                <a:lnTo>
                  <a:pt x="148161" y="1086441"/>
                </a:lnTo>
                <a:lnTo>
                  <a:pt x="148161" y="1020156"/>
                </a:lnTo>
                <a:lnTo>
                  <a:pt x="109337" y="1020156"/>
                </a:lnTo>
                <a:lnTo>
                  <a:pt x="109337" y="962168"/>
                </a:lnTo>
                <a:lnTo>
                  <a:pt x="148161" y="962168"/>
                </a:lnTo>
                <a:lnTo>
                  <a:pt x="148161" y="894521"/>
                </a:lnTo>
                <a:lnTo>
                  <a:pt x="148161" y="836533"/>
                </a:lnTo>
                <a:lnTo>
                  <a:pt x="148161" y="836533"/>
                </a:lnTo>
                <a:lnTo>
                  <a:pt x="462153" y="609029"/>
                </a:lnTo>
                <a:lnTo>
                  <a:pt x="490833" y="148076"/>
                </a:lnTo>
                <a:close/>
                <a:moveTo>
                  <a:pt x="960711" y="671693"/>
                </a:moveTo>
                <a:lnTo>
                  <a:pt x="970960" y="836533"/>
                </a:lnTo>
                <a:lnTo>
                  <a:pt x="1180519" y="836533"/>
                </a:lnTo>
                <a:lnTo>
                  <a:pt x="960711" y="671693"/>
                </a:lnTo>
                <a:close/>
                <a:moveTo>
                  <a:pt x="1043140" y="1506122"/>
                </a:moveTo>
                <a:lnTo>
                  <a:pt x="1072277" y="1669285"/>
                </a:lnTo>
                <a:lnTo>
                  <a:pt x="1260729" y="1669285"/>
                </a:lnTo>
                <a:lnTo>
                  <a:pt x="1043140" y="1506122"/>
                </a:lnTo>
                <a:close/>
                <a:moveTo>
                  <a:pt x="974046" y="1669285"/>
                </a:moveTo>
                <a:lnTo>
                  <a:pt x="939965" y="1431293"/>
                </a:lnTo>
                <a:lnTo>
                  <a:pt x="487871" y="1431293"/>
                </a:lnTo>
                <a:lnTo>
                  <a:pt x="477526" y="1438818"/>
                </a:lnTo>
                <a:lnTo>
                  <a:pt x="444875" y="1669285"/>
                </a:lnTo>
                <a:lnTo>
                  <a:pt x="709479" y="1669285"/>
                </a:lnTo>
                <a:lnTo>
                  <a:pt x="974046" y="1669285"/>
                </a:lnTo>
                <a:close/>
                <a:moveTo>
                  <a:pt x="897712" y="836533"/>
                </a:moveTo>
                <a:lnTo>
                  <a:pt x="888797" y="633165"/>
                </a:lnTo>
                <a:lnTo>
                  <a:pt x="529809" y="633165"/>
                </a:lnTo>
                <a:lnTo>
                  <a:pt x="520751" y="836533"/>
                </a:lnTo>
                <a:lnTo>
                  <a:pt x="709479" y="836533"/>
                </a:lnTo>
                <a:lnTo>
                  <a:pt x="897712" y="836533"/>
                </a:lnTo>
                <a:close/>
                <a:moveTo>
                  <a:pt x="886292" y="575986"/>
                </a:moveTo>
                <a:lnTo>
                  <a:pt x="883368" y="509321"/>
                </a:lnTo>
                <a:cubicBezTo>
                  <a:pt x="879700" y="508968"/>
                  <a:pt x="876100" y="507816"/>
                  <a:pt x="872881" y="505796"/>
                </a:cubicBezTo>
                <a:lnTo>
                  <a:pt x="709479" y="403174"/>
                </a:lnTo>
                <a:lnTo>
                  <a:pt x="546078" y="505796"/>
                </a:lnTo>
                <a:cubicBezTo>
                  <a:pt x="542782" y="507863"/>
                  <a:pt x="539086" y="509025"/>
                  <a:pt x="535334" y="509349"/>
                </a:cubicBezTo>
                <a:lnTo>
                  <a:pt x="532352" y="575986"/>
                </a:lnTo>
                <a:lnTo>
                  <a:pt x="886292" y="575986"/>
                </a:lnTo>
                <a:close/>
                <a:moveTo>
                  <a:pt x="881063" y="456628"/>
                </a:moveTo>
                <a:lnTo>
                  <a:pt x="874176" y="299742"/>
                </a:lnTo>
                <a:lnTo>
                  <a:pt x="752713" y="376028"/>
                </a:lnTo>
                <a:lnTo>
                  <a:pt x="881063" y="456628"/>
                </a:lnTo>
                <a:close/>
                <a:moveTo>
                  <a:pt x="871861" y="246898"/>
                </a:moveTo>
                <a:lnTo>
                  <a:pt x="869251" y="187347"/>
                </a:lnTo>
                <a:lnTo>
                  <a:pt x="869251" y="187347"/>
                </a:lnTo>
                <a:lnTo>
                  <a:pt x="712994" y="86201"/>
                </a:lnTo>
                <a:lnTo>
                  <a:pt x="549573" y="189681"/>
                </a:lnTo>
                <a:lnTo>
                  <a:pt x="547030" y="246859"/>
                </a:lnTo>
                <a:lnTo>
                  <a:pt x="709479" y="348872"/>
                </a:lnTo>
                <a:lnTo>
                  <a:pt x="871861" y="246898"/>
                </a:lnTo>
                <a:close/>
                <a:moveTo>
                  <a:pt x="544668" y="299676"/>
                </a:moveTo>
                <a:lnTo>
                  <a:pt x="537667" y="456771"/>
                </a:lnTo>
                <a:lnTo>
                  <a:pt x="666245" y="376028"/>
                </a:lnTo>
                <a:lnTo>
                  <a:pt x="544668" y="299676"/>
                </a:lnTo>
                <a:close/>
                <a:moveTo>
                  <a:pt x="346691" y="1669285"/>
                </a:moveTo>
                <a:lnTo>
                  <a:pt x="374447" y="1513789"/>
                </a:lnTo>
                <a:lnTo>
                  <a:pt x="160639" y="1669285"/>
                </a:lnTo>
                <a:lnTo>
                  <a:pt x="346691" y="1669285"/>
                </a:lnTo>
                <a:close/>
                <a:moveTo>
                  <a:pt x="447999" y="836533"/>
                </a:moveTo>
                <a:lnTo>
                  <a:pt x="457838" y="678456"/>
                </a:lnTo>
                <a:lnTo>
                  <a:pt x="240497" y="836533"/>
                </a:lnTo>
                <a:lnTo>
                  <a:pt x="447999" y="836533"/>
                </a:lnTo>
                <a:close/>
              </a:path>
            </a:pathLst>
          </a:custGeom>
          <a:solidFill>
            <a:srgbClr val="000000"/>
          </a:solidFill>
          <a:ln w="9525" cap="flat">
            <a:noFill/>
            <a:prstDash val="solid"/>
            <a:miter/>
          </a:ln>
        </p:spPr>
        <p:txBody>
          <a:bodyPr rtlCol="0" anchor="ctr"/>
          <a:lstStyle/>
          <a:p>
            <a:endParaRPr lang="en-US"/>
          </a:p>
        </p:txBody>
      </p:sp>
      <p:sp>
        <p:nvSpPr>
          <p:cNvPr id="19" name="TextBox 18">
            <a:extLst>
              <a:ext uri="{FF2B5EF4-FFF2-40B4-BE49-F238E27FC236}">
                <a16:creationId xmlns:a16="http://schemas.microsoft.com/office/drawing/2014/main" id="{DBDEEA86-F709-4475-A73A-60FD42C61CBC}"/>
              </a:ext>
            </a:extLst>
          </p:cNvPr>
          <p:cNvSpPr txBox="1"/>
          <p:nvPr/>
        </p:nvSpPr>
        <p:spPr>
          <a:xfrm>
            <a:off x="0" y="6422350"/>
            <a:ext cx="12192000" cy="430887"/>
          </a:xfrm>
          <a:prstGeom prst="rect">
            <a:avLst/>
          </a:prstGeom>
          <a:noFill/>
        </p:spPr>
        <p:txBody>
          <a:bodyPr wrap="square" rtlCol="0">
            <a:spAutoFit/>
          </a:bodyPr>
          <a:lstStyle/>
          <a:p>
            <a:pPr algn="ctr"/>
            <a:r>
              <a:rPr lang="en-US" sz="1100" dirty="0"/>
              <a:t>power grid by </a:t>
            </a:r>
            <a:r>
              <a:rPr lang="en-US" sz="1100" dirty="0" err="1"/>
              <a:t>popcornarts</a:t>
            </a:r>
            <a:r>
              <a:rPr lang="en-US" sz="1100" dirty="0"/>
              <a:t> from the Noun Project; X-ray machine by Gan </a:t>
            </a:r>
            <a:r>
              <a:rPr lang="en-US" sz="1100" dirty="0" err="1"/>
              <a:t>Khoon</a:t>
            </a:r>
            <a:r>
              <a:rPr lang="en-US" sz="1100" dirty="0"/>
              <a:t> Lay from the Noun Project</a:t>
            </a:r>
          </a:p>
          <a:p>
            <a:pPr algn="ctr"/>
            <a:r>
              <a:rPr lang="en-US" sz="1100" dirty="0"/>
              <a:t>Train by </a:t>
            </a:r>
            <a:r>
              <a:rPr lang="en-US" sz="1100" dirty="0" err="1"/>
              <a:t>Manaqib</a:t>
            </a:r>
            <a:r>
              <a:rPr lang="en-US" sz="1100" dirty="0"/>
              <a:t> S from the Noun Project; Death by Adrien Coquet from the Noun Project; Dollar falling by </a:t>
            </a:r>
            <a:r>
              <a:rPr lang="en-US" sz="1100" dirty="0" err="1"/>
              <a:t>Davo</a:t>
            </a:r>
            <a:r>
              <a:rPr lang="en-US" sz="1100" dirty="0"/>
              <a:t> Sime from the Noun Project</a:t>
            </a:r>
          </a:p>
        </p:txBody>
      </p:sp>
      <p:grpSp>
        <p:nvGrpSpPr>
          <p:cNvPr id="25" name="Group 24">
            <a:extLst>
              <a:ext uri="{FF2B5EF4-FFF2-40B4-BE49-F238E27FC236}">
                <a16:creationId xmlns:a16="http://schemas.microsoft.com/office/drawing/2014/main" id="{2B504F23-209C-42D5-A9E1-8BABEB2F24F1}"/>
              </a:ext>
            </a:extLst>
          </p:cNvPr>
          <p:cNvGrpSpPr/>
          <p:nvPr/>
        </p:nvGrpSpPr>
        <p:grpSpPr>
          <a:xfrm>
            <a:off x="8352631" y="2557462"/>
            <a:ext cx="887013" cy="914400"/>
            <a:chOff x="7870030" y="1986096"/>
            <a:chExt cx="2247900" cy="2317306"/>
          </a:xfrm>
        </p:grpSpPr>
        <p:sp>
          <p:nvSpPr>
            <p:cNvPr id="23" name="Freeform: Shape 22">
              <a:extLst>
                <a:ext uri="{FF2B5EF4-FFF2-40B4-BE49-F238E27FC236}">
                  <a16:creationId xmlns:a16="http://schemas.microsoft.com/office/drawing/2014/main" id="{1077B5D0-A510-4E74-B844-B7085DD308D8}"/>
                </a:ext>
              </a:extLst>
            </p:cNvPr>
            <p:cNvSpPr/>
            <p:nvPr/>
          </p:nvSpPr>
          <p:spPr>
            <a:xfrm>
              <a:off x="9282055" y="1986096"/>
              <a:ext cx="523875" cy="523875"/>
            </a:xfrm>
            <a:custGeom>
              <a:avLst/>
              <a:gdLst>
                <a:gd name="connsiteX0" fmla="*/ 314441 w 523875"/>
                <a:gd name="connsiteY0" fmla="*/ 57173 h 523875"/>
                <a:gd name="connsiteX1" fmla="*/ 474518 w 523875"/>
                <a:gd name="connsiteY1" fmla="*/ 314441 h 523875"/>
                <a:gd name="connsiteX2" fmla="*/ 217250 w 523875"/>
                <a:gd name="connsiteY2" fmla="*/ 474518 h 523875"/>
                <a:gd name="connsiteX3" fmla="*/ 57173 w 523875"/>
                <a:gd name="connsiteY3" fmla="*/ 217250 h 523875"/>
                <a:gd name="connsiteX4" fmla="*/ 314441 w 523875"/>
                <a:gd name="connsiteY4" fmla="*/ 57173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523875">
                  <a:moveTo>
                    <a:pt x="314441" y="57173"/>
                  </a:moveTo>
                  <a:cubicBezTo>
                    <a:pt x="429687" y="84011"/>
                    <a:pt x="501356" y="199194"/>
                    <a:pt x="474518" y="314441"/>
                  </a:cubicBezTo>
                  <a:cubicBezTo>
                    <a:pt x="447679" y="429687"/>
                    <a:pt x="332497" y="501356"/>
                    <a:pt x="217250" y="474518"/>
                  </a:cubicBezTo>
                  <a:cubicBezTo>
                    <a:pt x="102003" y="447679"/>
                    <a:pt x="30334" y="332497"/>
                    <a:pt x="57173" y="217250"/>
                  </a:cubicBezTo>
                  <a:cubicBezTo>
                    <a:pt x="84011" y="102003"/>
                    <a:pt x="199194" y="30334"/>
                    <a:pt x="314441" y="57173"/>
                  </a:cubicBezTo>
                  <a:close/>
                </a:path>
              </a:pathLst>
            </a:custGeom>
            <a:solidFill>
              <a:srgbClr val="000000"/>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BCD6D32-93BF-4168-9ED8-AB5883718118}"/>
                </a:ext>
              </a:extLst>
            </p:cNvPr>
            <p:cNvSpPr/>
            <p:nvPr/>
          </p:nvSpPr>
          <p:spPr>
            <a:xfrm>
              <a:off x="7870030" y="2322202"/>
              <a:ext cx="2247900" cy="1981200"/>
            </a:xfrm>
            <a:custGeom>
              <a:avLst/>
              <a:gdLst>
                <a:gd name="connsiteX0" fmla="*/ 2126275 w 2247900"/>
                <a:gd name="connsiteY0" fmla="*/ 165621 h 1981200"/>
                <a:gd name="connsiteX1" fmla="*/ 1229430 w 2247900"/>
                <a:gd name="connsiteY1" fmla="*/ 165621 h 1981200"/>
                <a:gd name="connsiteX2" fmla="*/ 1114454 w 2247900"/>
                <a:gd name="connsiteY2" fmla="*/ 280587 h 1981200"/>
                <a:gd name="connsiteX3" fmla="*/ 1114454 w 2247900"/>
                <a:gd name="connsiteY3" fmla="*/ 330851 h 1981200"/>
                <a:gd name="connsiteX4" fmla="*/ 1113111 w 2247900"/>
                <a:gd name="connsiteY4" fmla="*/ 330718 h 1981200"/>
                <a:gd name="connsiteX5" fmla="*/ 878643 w 2247900"/>
                <a:gd name="connsiteY5" fmla="*/ 330718 h 1981200"/>
                <a:gd name="connsiteX6" fmla="*/ 878643 w 2247900"/>
                <a:gd name="connsiteY6" fmla="*/ 102394 h 1981200"/>
                <a:gd name="connsiteX7" fmla="*/ 783393 w 2247900"/>
                <a:gd name="connsiteY7" fmla="*/ 7144 h 1981200"/>
                <a:gd name="connsiteX8" fmla="*/ 102394 w 2247900"/>
                <a:gd name="connsiteY8" fmla="*/ 7144 h 1981200"/>
                <a:gd name="connsiteX9" fmla="*/ 7144 w 2247900"/>
                <a:gd name="connsiteY9" fmla="*/ 102394 h 1981200"/>
                <a:gd name="connsiteX10" fmla="*/ 7144 w 2247900"/>
                <a:gd name="connsiteY10" fmla="*/ 1869186 h 1981200"/>
                <a:gd name="connsiteX11" fmla="*/ 102394 w 2247900"/>
                <a:gd name="connsiteY11" fmla="*/ 1964436 h 1981200"/>
                <a:gd name="connsiteX12" fmla="*/ 783393 w 2247900"/>
                <a:gd name="connsiteY12" fmla="*/ 1964436 h 1981200"/>
                <a:gd name="connsiteX13" fmla="*/ 878643 w 2247900"/>
                <a:gd name="connsiteY13" fmla="*/ 1869186 h 1981200"/>
                <a:gd name="connsiteX14" fmla="*/ 878643 w 2247900"/>
                <a:gd name="connsiteY14" fmla="*/ 432321 h 1981200"/>
                <a:gd name="connsiteX15" fmla="*/ 1113111 w 2247900"/>
                <a:gd name="connsiteY15" fmla="*/ 432321 h 1981200"/>
                <a:gd name="connsiteX16" fmla="*/ 1114454 w 2247900"/>
                <a:gd name="connsiteY16" fmla="*/ 432187 h 1981200"/>
                <a:gd name="connsiteX17" fmla="*/ 1114454 w 2247900"/>
                <a:gd name="connsiteY17" fmla="*/ 874547 h 1981200"/>
                <a:gd name="connsiteX18" fmla="*/ 1229430 w 2247900"/>
                <a:gd name="connsiteY18" fmla="*/ 989533 h 1981200"/>
                <a:gd name="connsiteX19" fmla="*/ 1420235 w 2247900"/>
                <a:gd name="connsiteY19" fmla="*/ 989533 h 1981200"/>
                <a:gd name="connsiteX20" fmla="*/ 1420235 w 2247900"/>
                <a:gd name="connsiteY20" fmla="*/ 1856756 h 1981200"/>
                <a:gd name="connsiteX21" fmla="*/ 1537992 w 2247900"/>
                <a:gd name="connsiteY21" fmla="*/ 1974514 h 1981200"/>
                <a:gd name="connsiteX22" fmla="*/ 1655769 w 2247900"/>
                <a:gd name="connsiteY22" fmla="*/ 1856756 h 1981200"/>
                <a:gd name="connsiteX23" fmla="*/ 1655769 w 2247900"/>
                <a:gd name="connsiteY23" fmla="*/ 996925 h 1981200"/>
                <a:gd name="connsiteX24" fmla="*/ 1699917 w 2247900"/>
                <a:gd name="connsiteY24" fmla="*/ 996925 h 1981200"/>
                <a:gd name="connsiteX25" fmla="*/ 1699917 w 2247900"/>
                <a:gd name="connsiteY25" fmla="*/ 1856756 h 1981200"/>
                <a:gd name="connsiteX26" fmla="*/ 1817675 w 2247900"/>
                <a:gd name="connsiteY26" fmla="*/ 1974514 h 1981200"/>
                <a:gd name="connsiteX27" fmla="*/ 1935452 w 2247900"/>
                <a:gd name="connsiteY27" fmla="*/ 1856756 h 1981200"/>
                <a:gd name="connsiteX28" fmla="*/ 1935452 w 2247900"/>
                <a:gd name="connsiteY28" fmla="*/ 989533 h 1981200"/>
                <a:gd name="connsiteX29" fmla="*/ 2126266 w 2247900"/>
                <a:gd name="connsiteY29" fmla="*/ 989533 h 1981200"/>
                <a:gd name="connsiteX30" fmla="*/ 2241242 w 2247900"/>
                <a:gd name="connsiteY30" fmla="*/ 874547 h 1981200"/>
                <a:gd name="connsiteX31" fmla="*/ 2241242 w 2247900"/>
                <a:gd name="connsiteY31" fmla="*/ 280597 h 1981200"/>
                <a:gd name="connsiteX32" fmla="*/ 2126275 w 2247900"/>
                <a:gd name="connsiteY32" fmla="*/ 165621 h 1981200"/>
                <a:gd name="connsiteX33" fmla="*/ 781031 w 2247900"/>
                <a:gd name="connsiteY33" fmla="*/ 718071 h 1981200"/>
                <a:gd name="connsiteX34" fmla="*/ 685781 w 2247900"/>
                <a:gd name="connsiteY34" fmla="*/ 813321 h 1981200"/>
                <a:gd name="connsiteX35" fmla="*/ 200006 w 2247900"/>
                <a:gd name="connsiteY35" fmla="*/ 813321 h 1981200"/>
                <a:gd name="connsiteX36" fmla="*/ 104756 w 2247900"/>
                <a:gd name="connsiteY36" fmla="*/ 718071 h 1981200"/>
                <a:gd name="connsiteX37" fmla="*/ 104756 w 2247900"/>
                <a:gd name="connsiteY37" fmla="*/ 318021 h 1981200"/>
                <a:gd name="connsiteX38" fmla="*/ 200006 w 2247900"/>
                <a:gd name="connsiteY38" fmla="*/ 222771 h 1981200"/>
                <a:gd name="connsiteX39" fmla="*/ 685781 w 2247900"/>
                <a:gd name="connsiteY39" fmla="*/ 222771 h 1981200"/>
                <a:gd name="connsiteX40" fmla="*/ 781031 w 2247900"/>
                <a:gd name="connsiteY40" fmla="*/ 318021 h 1981200"/>
                <a:gd name="connsiteX41" fmla="*/ 781031 w 2247900"/>
                <a:gd name="connsiteY41" fmla="*/ 330718 h 1981200"/>
                <a:gd name="connsiteX42" fmla="*/ 781031 w 2247900"/>
                <a:gd name="connsiteY42" fmla="*/ 432321 h 1981200"/>
                <a:gd name="connsiteX43" fmla="*/ 781031 w 2247900"/>
                <a:gd name="connsiteY43" fmla="*/ 718071 h 1981200"/>
                <a:gd name="connsiteX44" fmla="*/ 1856061 w 2247900"/>
                <a:gd name="connsiteY44" fmla="*/ 586607 h 1981200"/>
                <a:gd name="connsiteX45" fmla="*/ 1844259 w 2247900"/>
                <a:gd name="connsiteY45" fmla="*/ 616096 h 1981200"/>
                <a:gd name="connsiteX46" fmla="*/ 1838211 w 2247900"/>
                <a:gd name="connsiteY46" fmla="*/ 627059 h 1981200"/>
                <a:gd name="connsiteX47" fmla="*/ 1814436 w 2247900"/>
                <a:gd name="connsiteY47" fmla="*/ 661521 h 1981200"/>
                <a:gd name="connsiteX48" fmla="*/ 1804140 w 2247900"/>
                <a:gd name="connsiteY48" fmla="*/ 672036 h 1981200"/>
                <a:gd name="connsiteX49" fmla="*/ 1786871 w 2247900"/>
                <a:gd name="connsiteY49" fmla="*/ 686029 h 1981200"/>
                <a:gd name="connsiteX50" fmla="*/ 1711319 w 2247900"/>
                <a:gd name="connsiteY50" fmla="*/ 714394 h 1981200"/>
                <a:gd name="connsiteX51" fmla="*/ 1703251 w 2247900"/>
                <a:gd name="connsiteY51" fmla="*/ 715508 h 1981200"/>
                <a:gd name="connsiteX52" fmla="*/ 1700489 w 2247900"/>
                <a:gd name="connsiteY52" fmla="*/ 715889 h 1981200"/>
                <a:gd name="connsiteX53" fmla="*/ 1700489 w 2247900"/>
                <a:gd name="connsiteY53" fmla="*/ 704945 h 1981200"/>
                <a:gd name="connsiteX54" fmla="*/ 1700489 w 2247900"/>
                <a:gd name="connsiteY54" fmla="*/ 630736 h 1981200"/>
                <a:gd name="connsiteX55" fmla="*/ 1700489 w 2247900"/>
                <a:gd name="connsiteY55" fmla="*/ 621963 h 1981200"/>
                <a:gd name="connsiteX56" fmla="*/ 1709223 w 2247900"/>
                <a:gd name="connsiteY56" fmla="*/ 621259 h 1981200"/>
                <a:gd name="connsiteX57" fmla="*/ 1841506 w 2247900"/>
                <a:gd name="connsiteY57" fmla="*/ 575853 h 1981200"/>
                <a:gd name="connsiteX58" fmla="*/ 1865043 w 2247900"/>
                <a:gd name="connsiteY58" fmla="*/ 559213 h 1981200"/>
                <a:gd name="connsiteX59" fmla="*/ 1856061 w 2247900"/>
                <a:gd name="connsiteY59" fmla="*/ 586607 h 1981200"/>
                <a:gd name="connsiteX60" fmla="*/ 1655236 w 2247900"/>
                <a:gd name="connsiteY60" fmla="*/ 350987 h 1981200"/>
                <a:gd name="connsiteX61" fmla="*/ 1655236 w 2247900"/>
                <a:gd name="connsiteY61" fmla="*/ 441341 h 1981200"/>
                <a:gd name="connsiteX62" fmla="*/ 1655236 w 2247900"/>
                <a:gd name="connsiteY62" fmla="*/ 451656 h 1981200"/>
                <a:gd name="connsiteX63" fmla="*/ 1644968 w 2247900"/>
                <a:gd name="connsiteY63" fmla="*/ 450847 h 1981200"/>
                <a:gd name="connsiteX64" fmla="*/ 1639300 w 2247900"/>
                <a:gd name="connsiteY64" fmla="*/ 450361 h 1981200"/>
                <a:gd name="connsiteX65" fmla="*/ 1508303 w 2247900"/>
                <a:gd name="connsiteY65" fmla="*/ 425453 h 1981200"/>
                <a:gd name="connsiteX66" fmla="*/ 1456782 w 2247900"/>
                <a:gd name="connsiteY66" fmla="*/ 398078 h 1981200"/>
                <a:gd name="connsiteX67" fmla="*/ 1439666 w 2247900"/>
                <a:gd name="connsiteY67" fmla="*/ 364979 h 1981200"/>
                <a:gd name="connsiteX68" fmla="*/ 1439685 w 2247900"/>
                <a:gd name="connsiteY68" fmla="*/ 365046 h 1981200"/>
                <a:gd name="connsiteX69" fmla="*/ 1439732 w 2247900"/>
                <a:gd name="connsiteY69" fmla="*/ 363093 h 1981200"/>
                <a:gd name="connsiteX70" fmla="*/ 1440018 w 2247900"/>
                <a:gd name="connsiteY70" fmla="*/ 358512 h 1981200"/>
                <a:gd name="connsiteX71" fmla="*/ 1443781 w 2247900"/>
                <a:gd name="connsiteY71" fmla="*/ 355902 h 1981200"/>
                <a:gd name="connsiteX72" fmla="*/ 1451620 w 2247900"/>
                <a:gd name="connsiteY72" fmla="*/ 350691 h 1981200"/>
                <a:gd name="connsiteX73" fmla="*/ 1457287 w 2247900"/>
                <a:gd name="connsiteY73" fmla="*/ 347348 h 1981200"/>
                <a:gd name="connsiteX74" fmla="*/ 1457992 w 2247900"/>
                <a:gd name="connsiteY74" fmla="*/ 346967 h 1981200"/>
                <a:gd name="connsiteX75" fmla="*/ 1458163 w 2247900"/>
                <a:gd name="connsiteY75" fmla="*/ 346891 h 1981200"/>
                <a:gd name="connsiteX76" fmla="*/ 1460002 w 2247900"/>
                <a:gd name="connsiteY76" fmla="*/ 345729 h 1981200"/>
                <a:gd name="connsiteX77" fmla="*/ 1461449 w 2247900"/>
                <a:gd name="connsiteY77" fmla="*/ 344738 h 1981200"/>
                <a:gd name="connsiteX78" fmla="*/ 1462678 w 2247900"/>
                <a:gd name="connsiteY78" fmla="*/ 344319 h 1981200"/>
                <a:gd name="connsiteX79" fmla="*/ 1482033 w 2247900"/>
                <a:gd name="connsiteY79" fmla="*/ 339442 h 1981200"/>
                <a:gd name="connsiteX80" fmla="*/ 1544165 w 2247900"/>
                <a:gd name="connsiteY80" fmla="*/ 334775 h 1981200"/>
                <a:gd name="connsiteX81" fmla="*/ 1544669 w 2247900"/>
                <a:gd name="connsiteY81" fmla="*/ 334775 h 1981200"/>
                <a:gd name="connsiteX82" fmla="*/ 1633909 w 2247900"/>
                <a:gd name="connsiteY82" fmla="*/ 340071 h 1981200"/>
                <a:gd name="connsiteX83" fmla="*/ 1646853 w 2247900"/>
                <a:gd name="connsiteY83" fmla="*/ 341519 h 1981200"/>
                <a:gd name="connsiteX84" fmla="*/ 1655236 w 2247900"/>
                <a:gd name="connsiteY84" fmla="*/ 342538 h 1981200"/>
                <a:gd name="connsiteX85" fmla="*/ 1655236 w 2247900"/>
                <a:gd name="connsiteY85" fmla="*/ 350987 h 1981200"/>
                <a:gd name="connsiteX86" fmla="*/ 1486891 w 2247900"/>
                <a:gd name="connsiteY86" fmla="*/ 458076 h 1981200"/>
                <a:gd name="connsiteX87" fmla="*/ 1593856 w 2247900"/>
                <a:gd name="connsiteY87" fmla="*/ 483641 h 1981200"/>
                <a:gd name="connsiteX88" fmla="*/ 1646396 w 2247900"/>
                <a:gd name="connsiteY88" fmla="*/ 489166 h 1981200"/>
                <a:gd name="connsiteX89" fmla="*/ 1655236 w 2247900"/>
                <a:gd name="connsiteY89" fmla="*/ 489804 h 1981200"/>
                <a:gd name="connsiteX90" fmla="*/ 1655236 w 2247900"/>
                <a:gd name="connsiteY90" fmla="*/ 498672 h 1981200"/>
                <a:gd name="connsiteX91" fmla="*/ 1655236 w 2247900"/>
                <a:gd name="connsiteY91" fmla="*/ 573176 h 1981200"/>
                <a:gd name="connsiteX92" fmla="*/ 1655236 w 2247900"/>
                <a:gd name="connsiteY92" fmla="*/ 583711 h 1981200"/>
                <a:gd name="connsiteX93" fmla="*/ 1644758 w 2247900"/>
                <a:gd name="connsiteY93" fmla="*/ 582673 h 1981200"/>
                <a:gd name="connsiteX94" fmla="*/ 1490024 w 2247900"/>
                <a:gd name="connsiteY94" fmla="*/ 497548 h 1981200"/>
                <a:gd name="connsiteX95" fmla="*/ 1474851 w 2247900"/>
                <a:gd name="connsiteY95" fmla="*/ 471097 h 1981200"/>
                <a:gd name="connsiteX96" fmla="*/ 1464431 w 2247900"/>
                <a:gd name="connsiteY96" fmla="*/ 449399 h 1981200"/>
                <a:gd name="connsiteX97" fmla="*/ 1486891 w 2247900"/>
                <a:gd name="connsiteY97" fmla="*/ 458076 h 1981200"/>
                <a:gd name="connsiteX98" fmla="*/ 1499759 w 2247900"/>
                <a:gd name="connsiteY98" fmla="*/ 586702 h 1981200"/>
                <a:gd name="connsiteX99" fmla="*/ 1490672 w 2247900"/>
                <a:gd name="connsiteY99" fmla="*/ 559232 h 1981200"/>
                <a:gd name="connsiteX100" fmla="*/ 1514304 w 2247900"/>
                <a:gd name="connsiteY100" fmla="*/ 575929 h 1981200"/>
                <a:gd name="connsiteX101" fmla="*/ 1646501 w 2247900"/>
                <a:gd name="connsiteY101" fmla="*/ 621230 h 1981200"/>
                <a:gd name="connsiteX102" fmla="*/ 1655236 w 2247900"/>
                <a:gd name="connsiteY102" fmla="*/ 621925 h 1981200"/>
                <a:gd name="connsiteX103" fmla="*/ 1655236 w 2247900"/>
                <a:gd name="connsiteY103" fmla="*/ 630707 h 1981200"/>
                <a:gd name="connsiteX104" fmla="*/ 1655236 w 2247900"/>
                <a:gd name="connsiteY104" fmla="*/ 704936 h 1981200"/>
                <a:gd name="connsiteX105" fmla="*/ 1655236 w 2247900"/>
                <a:gd name="connsiteY105" fmla="*/ 715880 h 1981200"/>
                <a:gd name="connsiteX106" fmla="*/ 1652435 w 2247900"/>
                <a:gd name="connsiteY106" fmla="*/ 715489 h 1981200"/>
                <a:gd name="connsiteX107" fmla="*/ 1644406 w 2247900"/>
                <a:gd name="connsiteY107" fmla="*/ 714385 h 1981200"/>
                <a:gd name="connsiteX108" fmla="*/ 1568806 w 2247900"/>
                <a:gd name="connsiteY108" fmla="*/ 686000 h 1981200"/>
                <a:gd name="connsiteX109" fmla="*/ 1517256 w 2247900"/>
                <a:gd name="connsiteY109" fmla="*/ 627088 h 1981200"/>
                <a:gd name="connsiteX110" fmla="*/ 1499759 w 2247900"/>
                <a:gd name="connsiteY110" fmla="*/ 586702 h 1981200"/>
                <a:gd name="connsiteX111" fmla="*/ 1550308 w 2247900"/>
                <a:gd name="connsiteY111" fmla="*/ 719357 h 1981200"/>
                <a:gd name="connsiteX112" fmla="*/ 1646758 w 2247900"/>
                <a:gd name="connsiteY112" fmla="*/ 752913 h 1981200"/>
                <a:gd name="connsiteX113" fmla="*/ 1655245 w 2247900"/>
                <a:gd name="connsiteY113" fmla="*/ 753828 h 1981200"/>
                <a:gd name="connsiteX114" fmla="*/ 1655245 w 2247900"/>
                <a:gd name="connsiteY114" fmla="*/ 762362 h 1981200"/>
                <a:gd name="connsiteX115" fmla="*/ 1655245 w 2247900"/>
                <a:gd name="connsiteY115" fmla="*/ 801481 h 1981200"/>
                <a:gd name="connsiteX116" fmla="*/ 1655245 w 2247900"/>
                <a:gd name="connsiteY116" fmla="*/ 806453 h 1981200"/>
                <a:gd name="connsiteX117" fmla="*/ 1651159 w 2247900"/>
                <a:gd name="connsiteY117" fmla="*/ 809292 h 1981200"/>
                <a:gd name="connsiteX118" fmla="*/ 1594552 w 2247900"/>
                <a:gd name="connsiteY118" fmla="*/ 832542 h 1981200"/>
                <a:gd name="connsiteX119" fmla="*/ 1564634 w 2247900"/>
                <a:gd name="connsiteY119" fmla="*/ 817188 h 1981200"/>
                <a:gd name="connsiteX120" fmla="*/ 1537764 w 2247900"/>
                <a:gd name="connsiteY120" fmla="*/ 744207 h 1981200"/>
                <a:gd name="connsiteX121" fmla="*/ 1535563 w 2247900"/>
                <a:gd name="connsiteY121" fmla="*/ 728377 h 1981200"/>
                <a:gd name="connsiteX122" fmla="*/ 1533115 w 2247900"/>
                <a:gd name="connsiteY122" fmla="*/ 707841 h 1981200"/>
                <a:gd name="connsiteX123" fmla="*/ 1550308 w 2247900"/>
                <a:gd name="connsiteY123" fmla="*/ 719357 h 1981200"/>
                <a:gd name="connsiteX124" fmla="*/ 1700498 w 2247900"/>
                <a:gd name="connsiteY124" fmla="*/ 801510 h 1981200"/>
                <a:gd name="connsiteX125" fmla="*/ 1700498 w 2247900"/>
                <a:gd name="connsiteY125" fmla="*/ 762371 h 1981200"/>
                <a:gd name="connsiteX126" fmla="*/ 1700498 w 2247900"/>
                <a:gd name="connsiteY126" fmla="*/ 753847 h 1981200"/>
                <a:gd name="connsiteX127" fmla="*/ 1708985 w 2247900"/>
                <a:gd name="connsiteY127" fmla="*/ 752913 h 1981200"/>
                <a:gd name="connsiteX128" fmla="*/ 1805388 w 2247900"/>
                <a:gd name="connsiteY128" fmla="*/ 719338 h 1981200"/>
                <a:gd name="connsiteX129" fmla="*/ 1822571 w 2247900"/>
                <a:gd name="connsiteY129" fmla="*/ 707841 h 1981200"/>
                <a:gd name="connsiteX130" fmla="*/ 1820142 w 2247900"/>
                <a:gd name="connsiteY130" fmla="*/ 728377 h 1981200"/>
                <a:gd name="connsiteX131" fmla="*/ 1811969 w 2247900"/>
                <a:gd name="connsiteY131" fmla="*/ 772039 h 1981200"/>
                <a:gd name="connsiteX132" fmla="*/ 1790976 w 2247900"/>
                <a:gd name="connsiteY132" fmla="*/ 817302 h 1981200"/>
                <a:gd name="connsiteX133" fmla="*/ 1760201 w 2247900"/>
                <a:gd name="connsiteY133" fmla="*/ 832533 h 1981200"/>
                <a:gd name="connsiteX134" fmla="*/ 1704585 w 2247900"/>
                <a:gd name="connsiteY134" fmla="*/ 809330 h 1981200"/>
                <a:gd name="connsiteX135" fmla="*/ 1700498 w 2247900"/>
                <a:gd name="connsiteY135" fmla="*/ 806482 h 1981200"/>
                <a:gd name="connsiteX136" fmla="*/ 1700498 w 2247900"/>
                <a:gd name="connsiteY136" fmla="*/ 801510 h 1981200"/>
                <a:gd name="connsiteX137" fmla="*/ 1859823 w 2247900"/>
                <a:gd name="connsiteY137" fmla="*/ 505749 h 1981200"/>
                <a:gd name="connsiteX138" fmla="*/ 1710957 w 2247900"/>
                <a:gd name="connsiteY138" fmla="*/ 582711 h 1981200"/>
                <a:gd name="connsiteX139" fmla="*/ 1700498 w 2247900"/>
                <a:gd name="connsiteY139" fmla="*/ 583749 h 1981200"/>
                <a:gd name="connsiteX140" fmla="*/ 1700498 w 2247900"/>
                <a:gd name="connsiteY140" fmla="*/ 573234 h 1981200"/>
                <a:gd name="connsiteX141" fmla="*/ 1700498 w 2247900"/>
                <a:gd name="connsiteY141" fmla="*/ 498662 h 1981200"/>
                <a:gd name="connsiteX142" fmla="*/ 1700498 w 2247900"/>
                <a:gd name="connsiteY142" fmla="*/ 489795 h 1981200"/>
                <a:gd name="connsiteX143" fmla="*/ 1709337 w 2247900"/>
                <a:gd name="connsiteY143" fmla="*/ 489156 h 1981200"/>
                <a:gd name="connsiteX144" fmla="*/ 1810512 w 2247900"/>
                <a:gd name="connsiteY144" fmla="*/ 475107 h 1981200"/>
                <a:gd name="connsiteX145" fmla="*/ 1868824 w 2247900"/>
                <a:gd name="connsiteY145" fmla="*/ 458133 h 1981200"/>
                <a:gd name="connsiteX146" fmla="*/ 1891198 w 2247900"/>
                <a:gd name="connsiteY146" fmla="*/ 449523 h 1981200"/>
                <a:gd name="connsiteX147" fmla="*/ 1880835 w 2247900"/>
                <a:gd name="connsiteY147" fmla="*/ 471135 h 1981200"/>
                <a:gd name="connsiteX148" fmla="*/ 1859823 w 2247900"/>
                <a:gd name="connsiteY148" fmla="*/ 505749 h 1981200"/>
                <a:gd name="connsiteX149" fmla="*/ 1885007 w 2247900"/>
                <a:gd name="connsiteY149" fmla="*/ 408232 h 1981200"/>
                <a:gd name="connsiteX150" fmla="*/ 1756620 w 2247900"/>
                <a:gd name="connsiteY150" fmla="*/ 445913 h 1981200"/>
                <a:gd name="connsiteX151" fmla="*/ 1710766 w 2247900"/>
                <a:gd name="connsiteY151" fmla="*/ 450837 h 1981200"/>
                <a:gd name="connsiteX152" fmla="*/ 1700498 w 2247900"/>
                <a:gd name="connsiteY152" fmla="*/ 451618 h 1981200"/>
                <a:gd name="connsiteX153" fmla="*/ 1700498 w 2247900"/>
                <a:gd name="connsiteY153" fmla="*/ 441331 h 1981200"/>
                <a:gd name="connsiteX154" fmla="*/ 1700498 w 2247900"/>
                <a:gd name="connsiteY154" fmla="*/ 350958 h 1981200"/>
                <a:gd name="connsiteX155" fmla="*/ 1700498 w 2247900"/>
                <a:gd name="connsiteY155" fmla="*/ 342510 h 1981200"/>
                <a:gd name="connsiteX156" fmla="*/ 1708880 w 2247900"/>
                <a:gd name="connsiteY156" fmla="*/ 341500 h 1981200"/>
                <a:gd name="connsiteX157" fmla="*/ 1721806 w 2247900"/>
                <a:gd name="connsiteY157" fmla="*/ 340052 h 1981200"/>
                <a:gd name="connsiteX158" fmla="*/ 1811007 w 2247900"/>
                <a:gd name="connsiteY158" fmla="*/ 334775 h 1981200"/>
                <a:gd name="connsiteX159" fmla="*/ 1812398 w 2247900"/>
                <a:gd name="connsiteY159" fmla="*/ 334775 h 1981200"/>
                <a:gd name="connsiteX160" fmla="*/ 1890084 w 2247900"/>
                <a:gd name="connsiteY160" fmla="*/ 343319 h 1981200"/>
                <a:gd name="connsiteX161" fmla="*/ 1892999 w 2247900"/>
                <a:gd name="connsiteY161" fmla="*/ 344310 h 1981200"/>
                <a:gd name="connsiteX162" fmla="*/ 1894904 w 2247900"/>
                <a:gd name="connsiteY162" fmla="*/ 345138 h 1981200"/>
                <a:gd name="connsiteX163" fmla="*/ 1896047 w 2247900"/>
                <a:gd name="connsiteY163" fmla="*/ 345910 h 1981200"/>
                <a:gd name="connsiteX164" fmla="*/ 1897952 w 2247900"/>
                <a:gd name="connsiteY164" fmla="*/ 347072 h 1981200"/>
                <a:gd name="connsiteX165" fmla="*/ 1911934 w 2247900"/>
                <a:gd name="connsiteY165" fmla="*/ 355892 h 1981200"/>
                <a:gd name="connsiteX166" fmla="*/ 1915792 w 2247900"/>
                <a:gd name="connsiteY166" fmla="*/ 358588 h 1981200"/>
                <a:gd name="connsiteX167" fmla="*/ 1916001 w 2247900"/>
                <a:gd name="connsiteY167" fmla="*/ 363274 h 1981200"/>
                <a:gd name="connsiteX168" fmla="*/ 1916020 w 2247900"/>
                <a:gd name="connsiteY168" fmla="*/ 364836 h 1981200"/>
                <a:gd name="connsiteX169" fmla="*/ 1885007 w 2247900"/>
                <a:gd name="connsiteY169" fmla="*/ 408232 h 1981200"/>
                <a:gd name="connsiteX170" fmla="*/ 1229420 w 2247900"/>
                <a:gd name="connsiteY170" fmla="*/ 920544 h 1981200"/>
                <a:gd name="connsiteX171" fmla="*/ 1183434 w 2247900"/>
                <a:gd name="connsiteY171" fmla="*/ 874557 h 1981200"/>
                <a:gd name="connsiteX172" fmla="*/ 1183434 w 2247900"/>
                <a:gd name="connsiteY172" fmla="*/ 280616 h 1981200"/>
                <a:gd name="connsiteX173" fmla="*/ 1229420 w 2247900"/>
                <a:gd name="connsiteY173" fmla="*/ 234591 h 1981200"/>
                <a:gd name="connsiteX174" fmla="*/ 1430445 w 2247900"/>
                <a:gd name="connsiteY174" fmla="*/ 234591 h 1981200"/>
                <a:gd name="connsiteX175" fmla="*/ 1655236 w 2247900"/>
                <a:gd name="connsiteY175" fmla="*/ 234591 h 1981200"/>
                <a:gd name="connsiteX176" fmla="*/ 1655236 w 2247900"/>
                <a:gd name="connsiteY176" fmla="*/ 293456 h 1981200"/>
                <a:gd name="connsiteX177" fmla="*/ 1655236 w 2247900"/>
                <a:gd name="connsiteY177" fmla="*/ 304114 h 1981200"/>
                <a:gd name="connsiteX178" fmla="*/ 1644644 w 2247900"/>
                <a:gd name="connsiteY178" fmla="*/ 302905 h 1981200"/>
                <a:gd name="connsiteX179" fmla="*/ 1544688 w 2247900"/>
                <a:gd name="connsiteY179" fmla="*/ 296713 h 1981200"/>
                <a:gd name="connsiteX180" fmla="*/ 1454525 w 2247900"/>
                <a:gd name="connsiteY180" fmla="*/ 306867 h 1981200"/>
                <a:gd name="connsiteX181" fmla="*/ 1420235 w 2247900"/>
                <a:gd name="connsiteY181" fmla="*/ 324431 h 1981200"/>
                <a:gd name="connsiteX182" fmla="*/ 1419168 w 2247900"/>
                <a:gd name="connsiteY182" fmla="*/ 325260 h 1981200"/>
                <a:gd name="connsiteX183" fmla="*/ 1414701 w 2247900"/>
                <a:gd name="connsiteY183" fmla="*/ 329717 h 1981200"/>
                <a:gd name="connsiteX184" fmla="*/ 1414101 w 2247900"/>
                <a:gd name="connsiteY184" fmla="*/ 330403 h 1981200"/>
                <a:gd name="connsiteX185" fmla="*/ 1413377 w 2247900"/>
                <a:gd name="connsiteY185" fmla="*/ 330946 h 1981200"/>
                <a:gd name="connsiteX186" fmla="*/ 1339434 w 2247900"/>
                <a:gd name="connsiteY186" fmla="*/ 408984 h 1981200"/>
                <a:gd name="connsiteX187" fmla="*/ 1241308 w 2247900"/>
                <a:gd name="connsiteY187" fmla="*/ 771325 h 1981200"/>
                <a:gd name="connsiteX188" fmla="*/ 1251737 w 2247900"/>
                <a:gd name="connsiteY188" fmla="*/ 920553 h 1981200"/>
                <a:gd name="connsiteX189" fmla="*/ 1229420 w 2247900"/>
                <a:gd name="connsiteY189" fmla="*/ 920553 h 1981200"/>
                <a:gd name="connsiteX190" fmla="*/ 1290237 w 2247900"/>
                <a:gd name="connsiteY190" fmla="*/ 920544 h 1981200"/>
                <a:gd name="connsiteX191" fmla="*/ 1279417 w 2247900"/>
                <a:gd name="connsiteY191" fmla="*/ 771315 h 1981200"/>
                <a:gd name="connsiteX192" fmla="*/ 1370562 w 2247900"/>
                <a:gd name="connsiteY192" fmla="*/ 430978 h 1981200"/>
                <a:gd name="connsiteX193" fmla="*/ 1395508 w 2247900"/>
                <a:gd name="connsiteY193" fmla="*/ 399545 h 1981200"/>
                <a:gd name="connsiteX194" fmla="*/ 1404490 w 2247900"/>
                <a:gd name="connsiteY194" fmla="*/ 389430 h 1981200"/>
                <a:gd name="connsiteX195" fmla="*/ 1410986 w 2247900"/>
                <a:gd name="connsiteY195" fmla="*/ 401298 h 1981200"/>
                <a:gd name="connsiteX196" fmla="*/ 1416653 w 2247900"/>
                <a:gd name="connsiteY196" fmla="*/ 410251 h 1981200"/>
                <a:gd name="connsiteX197" fmla="*/ 1418149 w 2247900"/>
                <a:gd name="connsiteY197" fmla="*/ 412709 h 1981200"/>
                <a:gd name="connsiteX198" fmla="*/ 1418435 w 2247900"/>
                <a:gd name="connsiteY198" fmla="*/ 415185 h 1981200"/>
                <a:gd name="connsiteX199" fmla="*/ 1420225 w 2247900"/>
                <a:gd name="connsiteY199" fmla="*/ 426587 h 1981200"/>
                <a:gd name="connsiteX200" fmla="*/ 1444800 w 2247900"/>
                <a:gd name="connsiteY200" fmla="*/ 495986 h 1981200"/>
                <a:gd name="connsiteX201" fmla="*/ 1445819 w 2247900"/>
                <a:gd name="connsiteY201" fmla="*/ 497891 h 1981200"/>
                <a:gd name="connsiteX202" fmla="*/ 1445905 w 2247900"/>
                <a:gd name="connsiteY202" fmla="*/ 500053 h 1981200"/>
                <a:gd name="connsiteX203" fmla="*/ 1477061 w 2247900"/>
                <a:gd name="connsiteY203" fmla="*/ 632536 h 1981200"/>
                <a:gd name="connsiteX204" fmla="*/ 1480357 w 2247900"/>
                <a:gd name="connsiteY204" fmla="*/ 640270 h 1981200"/>
                <a:gd name="connsiteX205" fmla="*/ 1494415 w 2247900"/>
                <a:gd name="connsiteY205" fmla="*/ 678971 h 1981200"/>
                <a:gd name="connsiteX206" fmla="*/ 1506960 w 2247900"/>
                <a:gd name="connsiteY206" fmla="*/ 782117 h 1981200"/>
                <a:gd name="connsiteX207" fmla="*/ 1535125 w 2247900"/>
                <a:gd name="connsiteY207" fmla="*/ 841315 h 1981200"/>
                <a:gd name="connsiteX208" fmla="*/ 1594799 w 2247900"/>
                <a:gd name="connsiteY208" fmla="*/ 870661 h 1981200"/>
                <a:gd name="connsiteX209" fmla="*/ 1641681 w 2247900"/>
                <a:gd name="connsiteY209" fmla="*/ 858974 h 1981200"/>
                <a:gd name="connsiteX210" fmla="*/ 1655245 w 2247900"/>
                <a:gd name="connsiteY210" fmla="*/ 852621 h 1981200"/>
                <a:gd name="connsiteX211" fmla="*/ 1655245 w 2247900"/>
                <a:gd name="connsiteY211" fmla="*/ 867604 h 1981200"/>
                <a:gd name="connsiteX212" fmla="*/ 1655245 w 2247900"/>
                <a:gd name="connsiteY212" fmla="*/ 920534 h 1981200"/>
                <a:gd name="connsiteX213" fmla="*/ 1420244 w 2247900"/>
                <a:gd name="connsiteY213" fmla="*/ 920534 h 1981200"/>
                <a:gd name="connsiteX214" fmla="*/ 1290237 w 2247900"/>
                <a:gd name="connsiteY214" fmla="*/ 920534 h 1981200"/>
                <a:gd name="connsiteX215" fmla="*/ 1700498 w 2247900"/>
                <a:gd name="connsiteY215" fmla="*/ 920544 h 1981200"/>
                <a:gd name="connsiteX216" fmla="*/ 1700498 w 2247900"/>
                <a:gd name="connsiteY216" fmla="*/ 867661 h 1981200"/>
                <a:gd name="connsiteX217" fmla="*/ 1700498 w 2247900"/>
                <a:gd name="connsiteY217" fmla="*/ 852697 h 1981200"/>
                <a:gd name="connsiteX218" fmla="*/ 1714043 w 2247900"/>
                <a:gd name="connsiteY218" fmla="*/ 859031 h 1981200"/>
                <a:gd name="connsiteX219" fmla="*/ 1761820 w 2247900"/>
                <a:gd name="connsiteY219" fmla="*/ 870652 h 1981200"/>
                <a:gd name="connsiteX220" fmla="*/ 1820599 w 2247900"/>
                <a:gd name="connsiteY220" fmla="*/ 841286 h 1981200"/>
                <a:gd name="connsiteX221" fmla="*/ 1855527 w 2247900"/>
                <a:gd name="connsiteY221" fmla="*/ 750408 h 1981200"/>
                <a:gd name="connsiteX222" fmla="*/ 1861309 w 2247900"/>
                <a:gd name="connsiteY222" fmla="*/ 679142 h 1981200"/>
                <a:gd name="connsiteX223" fmla="*/ 1876558 w 2247900"/>
                <a:gd name="connsiteY223" fmla="*/ 641013 h 1981200"/>
                <a:gd name="connsiteX224" fmla="*/ 1896027 w 2247900"/>
                <a:gd name="connsiteY224" fmla="*/ 586321 h 1981200"/>
                <a:gd name="connsiteX225" fmla="*/ 1909810 w 2247900"/>
                <a:gd name="connsiteY225" fmla="*/ 500043 h 1981200"/>
                <a:gd name="connsiteX226" fmla="*/ 1909915 w 2247900"/>
                <a:gd name="connsiteY226" fmla="*/ 497910 h 1981200"/>
                <a:gd name="connsiteX227" fmla="*/ 1910915 w 2247900"/>
                <a:gd name="connsiteY227" fmla="*/ 495995 h 1981200"/>
                <a:gd name="connsiteX228" fmla="*/ 1935471 w 2247900"/>
                <a:gd name="connsiteY228" fmla="*/ 426710 h 1981200"/>
                <a:gd name="connsiteX229" fmla="*/ 1937290 w 2247900"/>
                <a:gd name="connsiteY229" fmla="*/ 415185 h 1981200"/>
                <a:gd name="connsiteX230" fmla="*/ 1937642 w 2247900"/>
                <a:gd name="connsiteY230" fmla="*/ 412204 h 1981200"/>
                <a:gd name="connsiteX231" fmla="*/ 1939090 w 2247900"/>
                <a:gd name="connsiteY231" fmla="*/ 410213 h 1981200"/>
                <a:gd name="connsiteX232" fmla="*/ 1944700 w 2247900"/>
                <a:gd name="connsiteY232" fmla="*/ 401288 h 1981200"/>
                <a:gd name="connsiteX233" fmla="*/ 1951196 w 2247900"/>
                <a:gd name="connsiteY233" fmla="*/ 389525 h 1981200"/>
                <a:gd name="connsiteX234" fmla="*/ 1960131 w 2247900"/>
                <a:gd name="connsiteY234" fmla="*/ 399555 h 1981200"/>
                <a:gd name="connsiteX235" fmla="*/ 1989392 w 2247900"/>
                <a:gd name="connsiteY235" fmla="*/ 437064 h 1981200"/>
                <a:gd name="connsiteX236" fmla="*/ 2076288 w 2247900"/>
                <a:gd name="connsiteY236" fmla="*/ 771325 h 1981200"/>
                <a:gd name="connsiteX237" fmla="*/ 2065487 w 2247900"/>
                <a:gd name="connsiteY237" fmla="*/ 920534 h 1981200"/>
                <a:gd name="connsiteX238" fmla="*/ 1935471 w 2247900"/>
                <a:gd name="connsiteY238" fmla="*/ 920534 h 1981200"/>
                <a:gd name="connsiteX239" fmla="*/ 1700498 w 2247900"/>
                <a:gd name="connsiteY239" fmla="*/ 920534 h 1981200"/>
                <a:gd name="connsiteX240" fmla="*/ 2172300 w 2247900"/>
                <a:gd name="connsiteY240" fmla="*/ 874557 h 1981200"/>
                <a:gd name="connsiteX241" fmla="*/ 2126285 w 2247900"/>
                <a:gd name="connsiteY241" fmla="*/ 920544 h 1981200"/>
                <a:gd name="connsiteX242" fmla="*/ 2103968 w 2247900"/>
                <a:gd name="connsiteY242" fmla="*/ 920544 h 1981200"/>
                <a:gd name="connsiteX243" fmla="*/ 2114407 w 2247900"/>
                <a:gd name="connsiteY243" fmla="*/ 771335 h 1981200"/>
                <a:gd name="connsiteX244" fmla="*/ 2016233 w 2247900"/>
                <a:gd name="connsiteY244" fmla="*/ 408956 h 1981200"/>
                <a:gd name="connsiteX245" fmla="*/ 1942338 w 2247900"/>
                <a:gd name="connsiteY245" fmla="*/ 330956 h 1981200"/>
                <a:gd name="connsiteX246" fmla="*/ 1941595 w 2247900"/>
                <a:gd name="connsiteY246" fmla="*/ 330394 h 1981200"/>
                <a:gd name="connsiteX247" fmla="*/ 1940976 w 2247900"/>
                <a:gd name="connsiteY247" fmla="*/ 329689 h 1981200"/>
                <a:gd name="connsiteX248" fmla="*/ 1936471 w 2247900"/>
                <a:gd name="connsiteY248" fmla="*/ 325203 h 1981200"/>
                <a:gd name="connsiteX249" fmla="*/ 1935471 w 2247900"/>
                <a:gd name="connsiteY249" fmla="*/ 324422 h 1981200"/>
                <a:gd name="connsiteX250" fmla="*/ 1880530 w 2247900"/>
                <a:gd name="connsiteY250" fmla="*/ 301952 h 1981200"/>
                <a:gd name="connsiteX251" fmla="*/ 1811036 w 2247900"/>
                <a:gd name="connsiteY251" fmla="*/ 296685 h 1981200"/>
                <a:gd name="connsiteX252" fmla="*/ 1711109 w 2247900"/>
                <a:gd name="connsiteY252" fmla="*/ 302895 h 1981200"/>
                <a:gd name="connsiteX253" fmla="*/ 1700508 w 2247900"/>
                <a:gd name="connsiteY253" fmla="*/ 304105 h 1981200"/>
                <a:gd name="connsiteX254" fmla="*/ 1700508 w 2247900"/>
                <a:gd name="connsiteY254" fmla="*/ 293446 h 1981200"/>
                <a:gd name="connsiteX255" fmla="*/ 1700508 w 2247900"/>
                <a:gd name="connsiteY255" fmla="*/ 234582 h 1981200"/>
                <a:gd name="connsiteX256" fmla="*/ 1925260 w 2247900"/>
                <a:gd name="connsiteY256" fmla="*/ 234582 h 1981200"/>
                <a:gd name="connsiteX257" fmla="*/ 2126285 w 2247900"/>
                <a:gd name="connsiteY257" fmla="*/ 234582 h 1981200"/>
                <a:gd name="connsiteX258" fmla="*/ 2172300 w 2247900"/>
                <a:gd name="connsiteY258" fmla="*/ 280607 h 1981200"/>
                <a:gd name="connsiteX259" fmla="*/ 2172300 w 2247900"/>
                <a:gd name="connsiteY259" fmla="*/ 874557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Lst>
              <a:rect l="l" t="t" r="r" b="b"/>
              <a:pathLst>
                <a:path w="2247900" h="1981200">
                  <a:moveTo>
                    <a:pt x="2126275" y="165621"/>
                  </a:moveTo>
                  <a:lnTo>
                    <a:pt x="1229430" y="165621"/>
                  </a:lnTo>
                  <a:cubicBezTo>
                    <a:pt x="1165936" y="165621"/>
                    <a:pt x="1114454" y="217094"/>
                    <a:pt x="1114454" y="280587"/>
                  </a:cubicBezTo>
                  <a:lnTo>
                    <a:pt x="1114454" y="330851"/>
                  </a:lnTo>
                  <a:cubicBezTo>
                    <a:pt x="1113996" y="330832"/>
                    <a:pt x="1113568" y="330718"/>
                    <a:pt x="1113111" y="330718"/>
                  </a:cubicBezTo>
                  <a:lnTo>
                    <a:pt x="878643" y="330718"/>
                  </a:lnTo>
                  <a:lnTo>
                    <a:pt x="878643" y="102394"/>
                  </a:lnTo>
                  <a:cubicBezTo>
                    <a:pt x="878643" y="49787"/>
                    <a:pt x="836000" y="7144"/>
                    <a:pt x="783393" y="7144"/>
                  </a:cubicBezTo>
                  <a:lnTo>
                    <a:pt x="102394" y="7144"/>
                  </a:lnTo>
                  <a:cubicBezTo>
                    <a:pt x="49797" y="7144"/>
                    <a:pt x="7144" y="49787"/>
                    <a:pt x="7144" y="102394"/>
                  </a:cubicBezTo>
                  <a:lnTo>
                    <a:pt x="7144" y="1869186"/>
                  </a:lnTo>
                  <a:cubicBezTo>
                    <a:pt x="7144" y="1921783"/>
                    <a:pt x="49797" y="1964436"/>
                    <a:pt x="102394" y="1964436"/>
                  </a:cubicBezTo>
                  <a:lnTo>
                    <a:pt x="783393" y="1964436"/>
                  </a:lnTo>
                  <a:cubicBezTo>
                    <a:pt x="836000" y="1964436"/>
                    <a:pt x="878643" y="1921783"/>
                    <a:pt x="878643" y="1869186"/>
                  </a:cubicBezTo>
                  <a:lnTo>
                    <a:pt x="878643" y="432321"/>
                  </a:lnTo>
                  <a:lnTo>
                    <a:pt x="1113111" y="432321"/>
                  </a:lnTo>
                  <a:cubicBezTo>
                    <a:pt x="1113568" y="432321"/>
                    <a:pt x="1113996" y="432197"/>
                    <a:pt x="1114454" y="432187"/>
                  </a:cubicBezTo>
                  <a:lnTo>
                    <a:pt x="1114454" y="874547"/>
                  </a:lnTo>
                  <a:cubicBezTo>
                    <a:pt x="1114454" y="938060"/>
                    <a:pt x="1165936" y="989533"/>
                    <a:pt x="1229430" y="989533"/>
                  </a:cubicBezTo>
                  <a:lnTo>
                    <a:pt x="1420235" y="989533"/>
                  </a:lnTo>
                  <a:lnTo>
                    <a:pt x="1420235" y="1856756"/>
                  </a:lnTo>
                  <a:cubicBezTo>
                    <a:pt x="1420235" y="1921812"/>
                    <a:pt x="1472975" y="1974514"/>
                    <a:pt x="1537992" y="1974514"/>
                  </a:cubicBezTo>
                  <a:cubicBezTo>
                    <a:pt x="1603029" y="1974514"/>
                    <a:pt x="1655769" y="1921812"/>
                    <a:pt x="1655769" y="1856756"/>
                  </a:cubicBezTo>
                  <a:lnTo>
                    <a:pt x="1655769" y="996925"/>
                  </a:lnTo>
                  <a:lnTo>
                    <a:pt x="1699917" y="996925"/>
                  </a:lnTo>
                  <a:lnTo>
                    <a:pt x="1699917" y="1856756"/>
                  </a:lnTo>
                  <a:cubicBezTo>
                    <a:pt x="1699917" y="1921812"/>
                    <a:pt x="1752657" y="1974514"/>
                    <a:pt x="1817675" y="1974514"/>
                  </a:cubicBezTo>
                  <a:cubicBezTo>
                    <a:pt x="1882712" y="1974514"/>
                    <a:pt x="1935452" y="1921812"/>
                    <a:pt x="1935452" y="1856756"/>
                  </a:cubicBezTo>
                  <a:lnTo>
                    <a:pt x="1935452" y="989533"/>
                  </a:lnTo>
                  <a:lnTo>
                    <a:pt x="2126266" y="989533"/>
                  </a:lnTo>
                  <a:cubicBezTo>
                    <a:pt x="2189759" y="989533"/>
                    <a:pt x="2241242" y="938060"/>
                    <a:pt x="2241242" y="874547"/>
                  </a:cubicBezTo>
                  <a:lnTo>
                    <a:pt x="2241242" y="280597"/>
                  </a:lnTo>
                  <a:cubicBezTo>
                    <a:pt x="2241261" y="217103"/>
                    <a:pt x="2189769" y="165621"/>
                    <a:pt x="2126275" y="165621"/>
                  </a:cubicBezTo>
                  <a:close/>
                  <a:moveTo>
                    <a:pt x="781031" y="718071"/>
                  </a:moveTo>
                  <a:cubicBezTo>
                    <a:pt x="781031" y="770668"/>
                    <a:pt x="738388" y="813321"/>
                    <a:pt x="685781" y="813321"/>
                  </a:cubicBezTo>
                  <a:lnTo>
                    <a:pt x="200006" y="813321"/>
                  </a:lnTo>
                  <a:cubicBezTo>
                    <a:pt x="147418" y="813321"/>
                    <a:pt x="104756" y="770668"/>
                    <a:pt x="104756" y="718071"/>
                  </a:cubicBezTo>
                  <a:lnTo>
                    <a:pt x="104756" y="318021"/>
                  </a:lnTo>
                  <a:cubicBezTo>
                    <a:pt x="104756" y="265414"/>
                    <a:pt x="147418" y="222771"/>
                    <a:pt x="200006" y="222771"/>
                  </a:cubicBezTo>
                  <a:lnTo>
                    <a:pt x="685781" y="222771"/>
                  </a:lnTo>
                  <a:cubicBezTo>
                    <a:pt x="738388" y="222771"/>
                    <a:pt x="781031" y="265414"/>
                    <a:pt x="781031" y="318021"/>
                  </a:cubicBezTo>
                  <a:lnTo>
                    <a:pt x="781031" y="330718"/>
                  </a:lnTo>
                  <a:lnTo>
                    <a:pt x="781031" y="432321"/>
                  </a:lnTo>
                  <a:lnTo>
                    <a:pt x="781031" y="718071"/>
                  </a:lnTo>
                  <a:close/>
                  <a:moveTo>
                    <a:pt x="1856061" y="586607"/>
                  </a:moveTo>
                  <a:cubicBezTo>
                    <a:pt x="1852622" y="597122"/>
                    <a:pt x="1848631" y="607066"/>
                    <a:pt x="1844259" y="616096"/>
                  </a:cubicBezTo>
                  <a:cubicBezTo>
                    <a:pt x="1842659" y="619439"/>
                    <a:pt x="1840554" y="623192"/>
                    <a:pt x="1838211" y="627059"/>
                  </a:cubicBezTo>
                  <a:cubicBezTo>
                    <a:pt x="1828448" y="643223"/>
                    <a:pt x="1814436" y="661521"/>
                    <a:pt x="1814436" y="661521"/>
                  </a:cubicBezTo>
                  <a:lnTo>
                    <a:pt x="1804140" y="672036"/>
                  </a:lnTo>
                  <a:cubicBezTo>
                    <a:pt x="1804140" y="672036"/>
                    <a:pt x="1792919" y="681799"/>
                    <a:pt x="1786871" y="686029"/>
                  </a:cubicBezTo>
                  <a:cubicBezTo>
                    <a:pt x="1765068" y="701107"/>
                    <a:pt x="1740351" y="710384"/>
                    <a:pt x="1711319" y="714394"/>
                  </a:cubicBezTo>
                  <a:lnTo>
                    <a:pt x="1703251" y="715508"/>
                  </a:lnTo>
                  <a:lnTo>
                    <a:pt x="1700489" y="715889"/>
                  </a:lnTo>
                  <a:lnTo>
                    <a:pt x="1700489" y="704945"/>
                  </a:lnTo>
                  <a:lnTo>
                    <a:pt x="1700489" y="630736"/>
                  </a:lnTo>
                  <a:lnTo>
                    <a:pt x="1700489" y="621963"/>
                  </a:lnTo>
                  <a:lnTo>
                    <a:pt x="1709223" y="621259"/>
                  </a:lnTo>
                  <a:cubicBezTo>
                    <a:pt x="1760372" y="617030"/>
                    <a:pt x="1804883" y="601751"/>
                    <a:pt x="1841506" y="575853"/>
                  </a:cubicBezTo>
                  <a:lnTo>
                    <a:pt x="1865043" y="559213"/>
                  </a:lnTo>
                  <a:lnTo>
                    <a:pt x="1856061" y="586607"/>
                  </a:lnTo>
                  <a:close/>
                  <a:moveTo>
                    <a:pt x="1655236" y="350987"/>
                  </a:moveTo>
                  <a:lnTo>
                    <a:pt x="1655236" y="441341"/>
                  </a:lnTo>
                  <a:lnTo>
                    <a:pt x="1655236" y="451656"/>
                  </a:lnTo>
                  <a:lnTo>
                    <a:pt x="1644968" y="450847"/>
                  </a:lnTo>
                  <a:lnTo>
                    <a:pt x="1639300" y="450361"/>
                  </a:lnTo>
                  <a:cubicBezTo>
                    <a:pt x="1615611" y="448399"/>
                    <a:pt x="1555404" y="442027"/>
                    <a:pt x="1508303" y="425453"/>
                  </a:cubicBezTo>
                  <a:cubicBezTo>
                    <a:pt x="1486348" y="417852"/>
                    <a:pt x="1468088" y="408175"/>
                    <a:pt x="1456782" y="398078"/>
                  </a:cubicBezTo>
                  <a:cubicBezTo>
                    <a:pt x="1444743" y="387058"/>
                    <a:pt x="1439932" y="377761"/>
                    <a:pt x="1439666" y="364979"/>
                  </a:cubicBezTo>
                  <a:lnTo>
                    <a:pt x="1439685" y="365046"/>
                  </a:lnTo>
                  <a:cubicBezTo>
                    <a:pt x="1439666" y="364274"/>
                    <a:pt x="1439704" y="363617"/>
                    <a:pt x="1439732" y="363093"/>
                  </a:cubicBezTo>
                  <a:lnTo>
                    <a:pt x="1440018" y="358512"/>
                  </a:lnTo>
                  <a:lnTo>
                    <a:pt x="1443781" y="355902"/>
                  </a:lnTo>
                  <a:cubicBezTo>
                    <a:pt x="1446800" y="353778"/>
                    <a:pt x="1449486" y="352044"/>
                    <a:pt x="1451620" y="350691"/>
                  </a:cubicBezTo>
                  <a:cubicBezTo>
                    <a:pt x="1453963" y="349225"/>
                    <a:pt x="1455706" y="348215"/>
                    <a:pt x="1457287" y="347348"/>
                  </a:cubicBezTo>
                  <a:lnTo>
                    <a:pt x="1457992" y="346967"/>
                  </a:lnTo>
                  <a:lnTo>
                    <a:pt x="1458163" y="346891"/>
                  </a:lnTo>
                  <a:cubicBezTo>
                    <a:pt x="1458820" y="346558"/>
                    <a:pt x="1459402" y="346129"/>
                    <a:pt x="1460002" y="345729"/>
                  </a:cubicBezTo>
                  <a:lnTo>
                    <a:pt x="1461449" y="344738"/>
                  </a:lnTo>
                  <a:lnTo>
                    <a:pt x="1462678" y="344319"/>
                  </a:lnTo>
                  <a:cubicBezTo>
                    <a:pt x="1468736" y="342243"/>
                    <a:pt x="1475289" y="340585"/>
                    <a:pt x="1482033" y="339442"/>
                  </a:cubicBezTo>
                  <a:cubicBezTo>
                    <a:pt x="1498635" y="336394"/>
                    <a:pt x="1520114" y="334775"/>
                    <a:pt x="1544165" y="334775"/>
                  </a:cubicBezTo>
                  <a:lnTo>
                    <a:pt x="1544669" y="334775"/>
                  </a:lnTo>
                  <a:cubicBezTo>
                    <a:pt x="1577988" y="334775"/>
                    <a:pt x="1611602" y="337642"/>
                    <a:pt x="1633909" y="340071"/>
                  </a:cubicBezTo>
                  <a:cubicBezTo>
                    <a:pt x="1638576" y="340576"/>
                    <a:pt x="1642834" y="341043"/>
                    <a:pt x="1646853" y="341519"/>
                  </a:cubicBezTo>
                  <a:lnTo>
                    <a:pt x="1655236" y="342538"/>
                  </a:lnTo>
                  <a:lnTo>
                    <a:pt x="1655236" y="350987"/>
                  </a:lnTo>
                  <a:close/>
                  <a:moveTo>
                    <a:pt x="1486891" y="458076"/>
                  </a:moveTo>
                  <a:cubicBezTo>
                    <a:pt x="1515618" y="469221"/>
                    <a:pt x="1549603" y="477336"/>
                    <a:pt x="1593856" y="483641"/>
                  </a:cubicBezTo>
                  <a:cubicBezTo>
                    <a:pt x="1610916" y="486013"/>
                    <a:pt x="1628604" y="487861"/>
                    <a:pt x="1646396" y="489166"/>
                  </a:cubicBezTo>
                  <a:lnTo>
                    <a:pt x="1655236" y="489804"/>
                  </a:lnTo>
                  <a:lnTo>
                    <a:pt x="1655236" y="498672"/>
                  </a:lnTo>
                  <a:lnTo>
                    <a:pt x="1655236" y="573176"/>
                  </a:lnTo>
                  <a:lnTo>
                    <a:pt x="1655236" y="583711"/>
                  </a:lnTo>
                  <a:lnTo>
                    <a:pt x="1644758" y="582673"/>
                  </a:lnTo>
                  <a:cubicBezTo>
                    <a:pt x="1575892" y="575777"/>
                    <a:pt x="1525295" y="547973"/>
                    <a:pt x="1490024" y="497548"/>
                  </a:cubicBezTo>
                  <a:cubicBezTo>
                    <a:pt x="1484509" y="489480"/>
                    <a:pt x="1479404" y="480574"/>
                    <a:pt x="1474851" y="471097"/>
                  </a:cubicBezTo>
                  <a:lnTo>
                    <a:pt x="1464431" y="449399"/>
                  </a:lnTo>
                  <a:lnTo>
                    <a:pt x="1486891" y="458076"/>
                  </a:lnTo>
                  <a:close/>
                  <a:moveTo>
                    <a:pt x="1499759" y="586702"/>
                  </a:moveTo>
                  <a:lnTo>
                    <a:pt x="1490672" y="559232"/>
                  </a:lnTo>
                  <a:lnTo>
                    <a:pt x="1514304" y="575929"/>
                  </a:lnTo>
                  <a:cubicBezTo>
                    <a:pt x="1550841" y="601761"/>
                    <a:pt x="1595333" y="617010"/>
                    <a:pt x="1646501" y="621230"/>
                  </a:cubicBezTo>
                  <a:lnTo>
                    <a:pt x="1655236" y="621925"/>
                  </a:lnTo>
                  <a:lnTo>
                    <a:pt x="1655236" y="630707"/>
                  </a:lnTo>
                  <a:lnTo>
                    <a:pt x="1655236" y="704936"/>
                  </a:lnTo>
                  <a:lnTo>
                    <a:pt x="1655236" y="715880"/>
                  </a:lnTo>
                  <a:lnTo>
                    <a:pt x="1652435" y="715489"/>
                  </a:lnTo>
                  <a:lnTo>
                    <a:pt x="1644406" y="714385"/>
                  </a:lnTo>
                  <a:cubicBezTo>
                    <a:pt x="1615288" y="710355"/>
                    <a:pt x="1590580" y="701088"/>
                    <a:pt x="1568806" y="686000"/>
                  </a:cubicBezTo>
                  <a:cubicBezTo>
                    <a:pt x="1547994" y="671589"/>
                    <a:pt x="1530801" y="651777"/>
                    <a:pt x="1517256" y="627088"/>
                  </a:cubicBezTo>
                  <a:cubicBezTo>
                    <a:pt x="1510522" y="614810"/>
                    <a:pt x="1504626" y="601418"/>
                    <a:pt x="1499759" y="586702"/>
                  </a:cubicBezTo>
                  <a:close/>
                  <a:moveTo>
                    <a:pt x="1550308" y="719357"/>
                  </a:moveTo>
                  <a:cubicBezTo>
                    <a:pt x="1577578" y="737597"/>
                    <a:pt x="1610030" y="748884"/>
                    <a:pt x="1646758" y="752913"/>
                  </a:cubicBezTo>
                  <a:lnTo>
                    <a:pt x="1655245" y="753828"/>
                  </a:lnTo>
                  <a:lnTo>
                    <a:pt x="1655245" y="762362"/>
                  </a:lnTo>
                  <a:lnTo>
                    <a:pt x="1655245" y="801481"/>
                  </a:lnTo>
                  <a:lnTo>
                    <a:pt x="1655245" y="806453"/>
                  </a:lnTo>
                  <a:lnTo>
                    <a:pt x="1651159" y="809292"/>
                  </a:lnTo>
                  <a:cubicBezTo>
                    <a:pt x="1629613" y="824274"/>
                    <a:pt x="1609849" y="832542"/>
                    <a:pt x="1594552" y="832542"/>
                  </a:cubicBezTo>
                  <a:cubicBezTo>
                    <a:pt x="1581902" y="832085"/>
                    <a:pt x="1574368" y="828256"/>
                    <a:pt x="1564634" y="817188"/>
                  </a:cubicBezTo>
                  <a:cubicBezTo>
                    <a:pt x="1550603" y="800852"/>
                    <a:pt x="1541555" y="768744"/>
                    <a:pt x="1537764" y="744207"/>
                  </a:cubicBezTo>
                  <a:cubicBezTo>
                    <a:pt x="1536887" y="738854"/>
                    <a:pt x="1536183" y="733587"/>
                    <a:pt x="1535563" y="728377"/>
                  </a:cubicBezTo>
                  <a:lnTo>
                    <a:pt x="1533115" y="707841"/>
                  </a:lnTo>
                  <a:lnTo>
                    <a:pt x="1550308" y="719357"/>
                  </a:lnTo>
                  <a:close/>
                  <a:moveTo>
                    <a:pt x="1700498" y="801510"/>
                  </a:moveTo>
                  <a:lnTo>
                    <a:pt x="1700498" y="762371"/>
                  </a:lnTo>
                  <a:lnTo>
                    <a:pt x="1700498" y="753847"/>
                  </a:lnTo>
                  <a:lnTo>
                    <a:pt x="1708985" y="752913"/>
                  </a:lnTo>
                  <a:cubicBezTo>
                    <a:pt x="1745713" y="748856"/>
                    <a:pt x="1778146" y="737578"/>
                    <a:pt x="1805388" y="719338"/>
                  </a:cubicBezTo>
                  <a:lnTo>
                    <a:pt x="1822571" y="707841"/>
                  </a:lnTo>
                  <a:lnTo>
                    <a:pt x="1820142" y="728377"/>
                  </a:lnTo>
                  <a:cubicBezTo>
                    <a:pt x="1818218" y="744731"/>
                    <a:pt x="1815456" y="759447"/>
                    <a:pt x="1811969" y="772039"/>
                  </a:cubicBezTo>
                  <a:cubicBezTo>
                    <a:pt x="1806912" y="790918"/>
                    <a:pt x="1799320" y="807358"/>
                    <a:pt x="1790976" y="817302"/>
                  </a:cubicBezTo>
                  <a:cubicBezTo>
                    <a:pt x="1781299" y="828256"/>
                    <a:pt x="1773774" y="832114"/>
                    <a:pt x="1760201" y="832533"/>
                  </a:cubicBezTo>
                  <a:cubicBezTo>
                    <a:pt x="1745837" y="832533"/>
                    <a:pt x="1726082" y="824294"/>
                    <a:pt x="1704585" y="809330"/>
                  </a:cubicBezTo>
                  <a:lnTo>
                    <a:pt x="1700498" y="806482"/>
                  </a:lnTo>
                  <a:lnTo>
                    <a:pt x="1700498" y="801510"/>
                  </a:lnTo>
                  <a:close/>
                  <a:moveTo>
                    <a:pt x="1859823" y="505749"/>
                  </a:moveTo>
                  <a:cubicBezTo>
                    <a:pt x="1824647" y="551097"/>
                    <a:pt x="1775965" y="576263"/>
                    <a:pt x="1710957" y="582711"/>
                  </a:cubicBezTo>
                  <a:lnTo>
                    <a:pt x="1700498" y="583749"/>
                  </a:lnTo>
                  <a:lnTo>
                    <a:pt x="1700498" y="573234"/>
                  </a:lnTo>
                  <a:lnTo>
                    <a:pt x="1700498" y="498662"/>
                  </a:lnTo>
                  <a:lnTo>
                    <a:pt x="1700498" y="489795"/>
                  </a:lnTo>
                  <a:lnTo>
                    <a:pt x="1709337" y="489156"/>
                  </a:lnTo>
                  <a:cubicBezTo>
                    <a:pt x="1734360" y="487337"/>
                    <a:pt x="1772241" y="483403"/>
                    <a:pt x="1810512" y="475107"/>
                  </a:cubicBezTo>
                  <a:cubicBezTo>
                    <a:pt x="1832782" y="470211"/>
                    <a:pt x="1851851" y="464668"/>
                    <a:pt x="1868824" y="458133"/>
                  </a:cubicBezTo>
                  <a:lnTo>
                    <a:pt x="1891198" y="449523"/>
                  </a:lnTo>
                  <a:lnTo>
                    <a:pt x="1880835" y="471135"/>
                  </a:lnTo>
                  <a:cubicBezTo>
                    <a:pt x="1874844" y="483660"/>
                    <a:pt x="1867786" y="495281"/>
                    <a:pt x="1859823" y="505749"/>
                  </a:cubicBezTo>
                  <a:close/>
                  <a:moveTo>
                    <a:pt x="1885007" y="408232"/>
                  </a:moveTo>
                  <a:cubicBezTo>
                    <a:pt x="1846298" y="432492"/>
                    <a:pt x="1776917" y="443217"/>
                    <a:pt x="1756620" y="445913"/>
                  </a:cubicBezTo>
                  <a:cubicBezTo>
                    <a:pt x="1741951" y="447951"/>
                    <a:pt x="1726511" y="449590"/>
                    <a:pt x="1710766" y="450837"/>
                  </a:cubicBezTo>
                  <a:lnTo>
                    <a:pt x="1700498" y="451618"/>
                  </a:lnTo>
                  <a:lnTo>
                    <a:pt x="1700498" y="441331"/>
                  </a:lnTo>
                  <a:lnTo>
                    <a:pt x="1700498" y="350958"/>
                  </a:lnTo>
                  <a:lnTo>
                    <a:pt x="1700498" y="342510"/>
                  </a:lnTo>
                  <a:lnTo>
                    <a:pt x="1708880" y="341500"/>
                  </a:lnTo>
                  <a:cubicBezTo>
                    <a:pt x="1712890" y="341014"/>
                    <a:pt x="1717138" y="340538"/>
                    <a:pt x="1721806" y="340052"/>
                  </a:cubicBezTo>
                  <a:cubicBezTo>
                    <a:pt x="1744218" y="337642"/>
                    <a:pt x="1777870" y="334775"/>
                    <a:pt x="1811007" y="334775"/>
                  </a:cubicBezTo>
                  <a:lnTo>
                    <a:pt x="1812398" y="334775"/>
                  </a:lnTo>
                  <a:cubicBezTo>
                    <a:pt x="1831143" y="334775"/>
                    <a:pt x="1866157" y="335899"/>
                    <a:pt x="1890084" y="343319"/>
                  </a:cubicBezTo>
                  <a:cubicBezTo>
                    <a:pt x="1890836" y="343538"/>
                    <a:pt x="1891513" y="343776"/>
                    <a:pt x="1892999" y="344310"/>
                  </a:cubicBezTo>
                  <a:lnTo>
                    <a:pt x="1894904" y="345138"/>
                  </a:lnTo>
                  <a:lnTo>
                    <a:pt x="1896047" y="345910"/>
                  </a:lnTo>
                  <a:cubicBezTo>
                    <a:pt x="1896523" y="346234"/>
                    <a:pt x="1896980" y="346586"/>
                    <a:pt x="1897952" y="347072"/>
                  </a:cubicBezTo>
                  <a:cubicBezTo>
                    <a:pt x="1901914" y="349234"/>
                    <a:pt x="1906886" y="352358"/>
                    <a:pt x="1911934" y="355892"/>
                  </a:cubicBezTo>
                  <a:lnTo>
                    <a:pt x="1915792" y="358588"/>
                  </a:lnTo>
                  <a:lnTo>
                    <a:pt x="1916001" y="363274"/>
                  </a:lnTo>
                  <a:lnTo>
                    <a:pt x="1916020" y="364836"/>
                  </a:lnTo>
                  <a:cubicBezTo>
                    <a:pt x="1915925" y="381410"/>
                    <a:pt x="1906676" y="394354"/>
                    <a:pt x="1885007" y="408232"/>
                  </a:cubicBezTo>
                  <a:close/>
                  <a:moveTo>
                    <a:pt x="1229420" y="920544"/>
                  </a:moveTo>
                  <a:cubicBezTo>
                    <a:pt x="1204065" y="920544"/>
                    <a:pt x="1183434" y="899903"/>
                    <a:pt x="1183434" y="874557"/>
                  </a:cubicBezTo>
                  <a:lnTo>
                    <a:pt x="1183434" y="280616"/>
                  </a:lnTo>
                  <a:cubicBezTo>
                    <a:pt x="1183434" y="255232"/>
                    <a:pt x="1204065" y="234591"/>
                    <a:pt x="1229420" y="234591"/>
                  </a:cubicBezTo>
                  <a:lnTo>
                    <a:pt x="1430445" y="234591"/>
                  </a:lnTo>
                  <a:lnTo>
                    <a:pt x="1655236" y="234591"/>
                  </a:lnTo>
                  <a:lnTo>
                    <a:pt x="1655236" y="293456"/>
                  </a:lnTo>
                  <a:lnTo>
                    <a:pt x="1655236" y="304114"/>
                  </a:lnTo>
                  <a:lnTo>
                    <a:pt x="1644644" y="302905"/>
                  </a:lnTo>
                  <a:cubicBezTo>
                    <a:pt x="1619831" y="300085"/>
                    <a:pt x="1582331" y="296732"/>
                    <a:pt x="1544688" y="296713"/>
                  </a:cubicBezTo>
                  <a:cubicBezTo>
                    <a:pt x="1520361" y="296770"/>
                    <a:pt x="1484557" y="297885"/>
                    <a:pt x="1454525" y="306867"/>
                  </a:cubicBezTo>
                  <a:cubicBezTo>
                    <a:pt x="1439780" y="311391"/>
                    <a:pt x="1429198" y="316849"/>
                    <a:pt x="1420235" y="324431"/>
                  </a:cubicBezTo>
                  <a:cubicBezTo>
                    <a:pt x="1419892" y="324717"/>
                    <a:pt x="1419501" y="324964"/>
                    <a:pt x="1419168" y="325260"/>
                  </a:cubicBezTo>
                  <a:cubicBezTo>
                    <a:pt x="1417587" y="326593"/>
                    <a:pt x="1416139" y="328127"/>
                    <a:pt x="1414701" y="329717"/>
                  </a:cubicBezTo>
                  <a:lnTo>
                    <a:pt x="1414101" y="330403"/>
                  </a:lnTo>
                  <a:lnTo>
                    <a:pt x="1413377" y="330946"/>
                  </a:lnTo>
                  <a:cubicBezTo>
                    <a:pt x="1394908" y="345024"/>
                    <a:pt x="1367085" y="369980"/>
                    <a:pt x="1339434" y="408984"/>
                  </a:cubicBezTo>
                  <a:cubicBezTo>
                    <a:pt x="1294619" y="472126"/>
                    <a:pt x="1241203" y="586254"/>
                    <a:pt x="1241308" y="771325"/>
                  </a:cubicBezTo>
                  <a:cubicBezTo>
                    <a:pt x="1241308" y="818483"/>
                    <a:pt x="1244927" y="868594"/>
                    <a:pt x="1251737" y="920553"/>
                  </a:cubicBezTo>
                  <a:lnTo>
                    <a:pt x="1229420" y="920553"/>
                  </a:lnTo>
                  <a:close/>
                  <a:moveTo>
                    <a:pt x="1290237" y="920544"/>
                  </a:moveTo>
                  <a:cubicBezTo>
                    <a:pt x="1283170" y="868356"/>
                    <a:pt x="1279389" y="818197"/>
                    <a:pt x="1279417" y="771315"/>
                  </a:cubicBezTo>
                  <a:cubicBezTo>
                    <a:pt x="1279522" y="631022"/>
                    <a:pt x="1310183" y="516522"/>
                    <a:pt x="1370562" y="430978"/>
                  </a:cubicBezTo>
                  <a:cubicBezTo>
                    <a:pt x="1378363" y="419957"/>
                    <a:pt x="1386745" y="409365"/>
                    <a:pt x="1395508" y="399545"/>
                  </a:cubicBezTo>
                  <a:lnTo>
                    <a:pt x="1404490" y="389430"/>
                  </a:lnTo>
                  <a:lnTo>
                    <a:pt x="1410986" y="401298"/>
                  </a:lnTo>
                  <a:cubicBezTo>
                    <a:pt x="1412729" y="404470"/>
                    <a:pt x="1414644" y="407499"/>
                    <a:pt x="1416653" y="410251"/>
                  </a:cubicBezTo>
                  <a:lnTo>
                    <a:pt x="1418149" y="412709"/>
                  </a:lnTo>
                  <a:lnTo>
                    <a:pt x="1418435" y="415185"/>
                  </a:lnTo>
                  <a:cubicBezTo>
                    <a:pt x="1418711" y="417547"/>
                    <a:pt x="1419254" y="421453"/>
                    <a:pt x="1420225" y="426587"/>
                  </a:cubicBezTo>
                  <a:cubicBezTo>
                    <a:pt x="1423111" y="441722"/>
                    <a:pt x="1429788" y="467554"/>
                    <a:pt x="1444800" y="495986"/>
                  </a:cubicBezTo>
                  <a:lnTo>
                    <a:pt x="1445819" y="497891"/>
                  </a:lnTo>
                  <a:lnTo>
                    <a:pt x="1445905" y="500053"/>
                  </a:lnTo>
                  <a:cubicBezTo>
                    <a:pt x="1446962" y="527275"/>
                    <a:pt x="1452448" y="580711"/>
                    <a:pt x="1477061" y="632536"/>
                  </a:cubicBezTo>
                  <a:cubicBezTo>
                    <a:pt x="1477975" y="634432"/>
                    <a:pt x="1479109" y="637146"/>
                    <a:pt x="1480357" y="640270"/>
                  </a:cubicBezTo>
                  <a:cubicBezTo>
                    <a:pt x="1486138" y="654815"/>
                    <a:pt x="1494415" y="678971"/>
                    <a:pt x="1494415" y="678971"/>
                  </a:cubicBezTo>
                  <a:cubicBezTo>
                    <a:pt x="1494654" y="717042"/>
                    <a:pt x="1499016" y="752694"/>
                    <a:pt x="1506960" y="782117"/>
                  </a:cubicBezTo>
                  <a:cubicBezTo>
                    <a:pt x="1513999" y="807491"/>
                    <a:pt x="1522924" y="826284"/>
                    <a:pt x="1535125" y="841315"/>
                  </a:cubicBezTo>
                  <a:cubicBezTo>
                    <a:pt x="1549660" y="859688"/>
                    <a:pt x="1571663" y="870661"/>
                    <a:pt x="1594799" y="870661"/>
                  </a:cubicBezTo>
                  <a:cubicBezTo>
                    <a:pt x="1609887" y="870537"/>
                    <a:pt x="1625222" y="866718"/>
                    <a:pt x="1641681" y="858974"/>
                  </a:cubicBezTo>
                  <a:lnTo>
                    <a:pt x="1655245" y="852621"/>
                  </a:lnTo>
                  <a:lnTo>
                    <a:pt x="1655245" y="867604"/>
                  </a:lnTo>
                  <a:lnTo>
                    <a:pt x="1655245" y="920534"/>
                  </a:lnTo>
                  <a:lnTo>
                    <a:pt x="1420244" y="920534"/>
                  </a:lnTo>
                  <a:lnTo>
                    <a:pt x="1290237" y="920534"/>
                  </a:lnTo>
                  <a:close/>
                  <a:moveTo>
                    <a:pt x="1700498" y="920544"/>
                  </a:moveTo>
                  <a:lnTo>
                    <a:pt x="1700498" y="867661"/>
                  </a:lnTo>
                  <a:lnTo>
                    <a:pt x="1700498" y="852697"/>
                  </a:lnTo>
                  <a:lnTo>
                    <a:pt x="1714043" y="859031"/>
                  </a:lnTo>
                  <a:cubicBezTo>
                    <a:pt x="1730502" y="866708"/>
                    <a:pt x="1745818" y="870528"/>
                    <a:pt x="1761820" y="870652"/>
                  </a:cubicBezTo>
                  <a:cubicBezTo>
                    <a:pt x="1784080" y="870652"/>
                    <a:pt x="1806035" y="859698"/>
                    <a:pt x="1820599" y="841286"/>
                  </a:cubicBezTo>
                  <a:cubicBezTo>
                    <a:pt x="1842202" y="814330"/>
                    <a:pt x="1850384" y="780174"/>
                    <a:pt x="1855527" y="750408"/>
                  </a:cubicBezTo>
                  <a:cubicBezTo>
                    <a:pt x="1860099" y="722471"/>
                    <a:pt x="1861233" y="696497"/>
                    <a:pt x="1861309" y="679142"/>
                  </a:cubicBezTo>
                  <a:cubicBezTo>
                    <a:pt x="1861309" y="679142"/>
                    <a:pt x="1868491" y="661768"/>
                    <a:pt x="1876558" y="641013"/>
                  </a:cubicBezTo>
                  <a:cubicBezTo>
                    <a:pt x="1883902" y="622078"/>
                    <a:pt x="1891989" y="600332"/>
                    <a:pt x="1896027" y="586321"/>
                  </a:cubicBezTo>
                  <a:cubicBezTo>
                    <a:pt x="1905953" y="551679"/>
                    <a:pt x="1909001" y="520275"/>
                    <a:pt x="1909810" y="500043"/>
                  </a:cubicBezTo>
                  <a:lnTo>
                    <a:pt x="1909915" y="497910"/>
                  </a:lnTo>
                  <a:lnTo>
                    <a:pt x="1910915" y="495995"/>
                  </a:lnTo>
                  <a:cubicBezTo>
                    <a:pt x="1925860" y="467697"/>
                    <a:pt x="1932527" y="442408"/>
                    <a:pt x="1935471" y="426710"/>
                  </a:cubicBezTo>
                  <a:cubicBezTo>
                    <a:pt x="1936366" y="421948"/>
                    <a:pt x="1936947" y="417976"/>
                    <a:pt x="1937290" y="415185"/>
                  </a:cubicBezTo>
                  <a:lnTo>
                    <a:pt x="1937642" y="412204"/>
                  </a:lnTo>
                  <a:lnTo>
                    <a:pt x="1939090" y="410213"/>
                  </a:lnTo>
                  <a:cubicBezTo>
                    <a:pt x="1941024" y="407537"/>
                    <a:pt x="1942862" y="404612"/>
                    <a:pt x="1944700" y="401288"/>
                  </a:cubicBezTo>
                  <a:lnTo>
                    <a:pt x="1951196" y="389525"/>
                  </a:lnTo>
                  <a:lnTo>
                    <a:pt x="1960131" y="399555"/>
                  </a:lnTo>
                  <a:cubicBezTo>
                    <a:pt x="1970551" y="411213"/>
                    <a:pt x="1980381" y="423834"/>
                    <a:pt x="1989392" y="437064"/>
                  </a:cubicBezTo>
                  <a:cubicBezTo>
                    <a:pt x="2046989" y="522037"/>
                    <a:pt x="2076221" y="634498"/>
                    <a:pt x="2076288" y="771325"/>
                  </a:cubicBezTo>
                  <a:cubicBezTo>
                    <a:pt x="2076288" y="818150"/>
                    <a:pt x="2072526" y="868299"/>
                    <a:pt x="2065487" y="920534"/>
                  </a:cubicBezTo>
                  <a:lnTo>
                    <a:pt x="1935471" y="920534"/>
                  </a:lnTo>
                  <a:lnTo>
                    <a:pt x="1700498" y="920534"/>
                  </a:lnTo>
                  <a:close/>
                  <a:moveTo>
                    <a:pt x="2172300" y="874557"/>
                  </a:moveTo>
                  <a:cubicBezTo>
                    <a:pt x="2172300" y="899903"/>
                    <a:pt x="2151659" y="920544"/>
                    <a:pt x="2126285" y="920544"/>
                  </a:cubicBezTo>
                  <a:lnTo>
                    <a:pt x="2103968" y="920544"/>
                  </a:lnTo>
                  <a:cubicBezTo>
                    <a:pt x="2110759" y="868490"/>
                    <a:pt x="2114388" y="818359"/>
                    <a:pt x="2114407" y="771335"/>
                  </a:cubicBezTo>
                  <a:cubicBezTo>
                    <a:pt x="2114512" y="586264"/>
                    <a:pt x="2061077" y="472145"/>
                    <a:pt x="2016233" y="408956"/>
                  </a:cubicBezTo>
                  <a:cubicBezTo>
                    <a:pt x="1988639" y="369980"/>
                    <a:pt x="1960817" y="345024"/>
                    <a:pt x="1942338" y="330956"/>
                  </a:cubicBezTo>
                  <a:lnTo>
                    <a:pt x="1941595" y="330394"/>
                  </a:lnTo>
                  <a:lnTo>
                    <a:pt x="1940976" y="329689"/>
                  </a:lnTo>
                  <a:cubicBezTo>
                    <a:pt x="1939566" y="328089"/>
                    <a:pt x="1938109" y="326584"/>
                    <a:pt x="1936471" y="325203"/>
                  </a:cubicBezTo>
                  <a:cubicBezTo>
                    <a:pt x="1936147" y="324926"/>
                    <a:pt x="1935794" y="324698"/>
                    <a:pt x="1935471" y="324422"/>
                  </a:cubicBezTo>
                  <a:cubicBezTo>
                    <a:pt x="1919326" y="310972"/>
                    <a:pt x="1899495" y="305629"/>
                    <a:pt x="1880530" y="301952"/>
                  </a:cubicBezTo>
                  <a:cubicBezTo>
                    <a:pt x="1861176" y="298418"/>
                    <a:pt x="1838430" y="296704"/>
                    <a:pt x="1811036" y="296685"/>
                  </a:cubicBezTo>
                  <a:cubicBezTo>
                    <a:pt x="1773536" y="296704"/>
                    <a:pt x="1735979" y="300076"/>
                    <a:pt x="1711109" y="302895"/>
                  </a:cubicBezTo>
                  <a:lnTo>
                    <a:pt x="1700508" y="304105"/>
                  </a:lnTo>
                  <a:lnTo>
                    <a:pt x="1700508" y="293446"/>
                  </a:lnTo>
                  <a:lnTo>
                    <a:pt x="1700508" y="234582"/>
                  </a:lnTo>
                  <a:lnTo>
                    <a:pt x="1925260" y="234582"/>
                  </a:lnTo>
                  <a:lnTo>
                    <a:pt x="2126285" y="234582"/>
                  </a:lnTo>
                  <a:cubicBezTo>
                    <a:pt x="2151659" y="234582"/>
                    <a:pt x="2172300" y="255222"/>
                    <a:pt x="2172300" y="280607"/>
                  </a:cubicBezTo>
                  <a:lnTo>
                    <a:pt x="2172300" y="874557"/>
                  </a:lnTo>
                  <a:close/>
                </a:path>
              </a:pathLst>
            </a:custGeom>
            <a:solidFill>
              <a:srgbClr val="000000"/>
            </a:solidFill>
            <a:ln w="9525" cap="flat">
              <a:noFill/>
              <a:prstDash val="solid"/>
              <a:miter/>
            </a:ln>
          </p:spPr>
          <p:txBody>
            <a:bodyPr rtlCol="0" anchor="ctr"/>
            <a:lstStyle/>
            <a:p>
              <a:endParaRPr lang="en-US"/>
            </a:p>
          </p:txBody>
        </p:sp>
      </p:grpSp>
      <p:sp>
        <p:nvSpPr>
          <p:cNvPr id="31" name="Graphic 29">
            <a:extLst>
              <a:ext uri="{FF2B5EF4-FFF2-40B4-BE49-F238E27FC236}">
                <a16:creationId xmlns:a16="http://schemas.microsoft.com/office/drawing/2014/main" id="{A527B355-0DC4-4BEE-8A43-D271A49769EB}"/>
              </a:ext>
            </a:extLst>
          </p:cNvPr>
          <p:cNvSpPr/>
          <p:nvPr/>
        </p:nvSpPr>
        <p:spPr>
          <a:xfrm>
            <a:off x="10086760" y="2568178"/>
            <a:ext cx="891610" cy="892969"/>
          </a:xfrm>
          <a:custGeom>
            <a:avLst/>
            <a:gdLst>
              <a:gd name="connsiteX0" fmla="*/ 5 w 3910458"/>
              <a:gd name="connsiteY0" fmla="*/ 3787400 h 3916419"/>
              <a:gd name="connsiteX1" fmla="*/ 5 w 3910458"/>
              <a:gd name="connsiteY1" fmla="*/ 3916418 h 3916419"/>
              <a:gd name="connsiteX2" fmla="*/ 3910457 w 3910458"/>
              <a:gd name="connsiteY2" fmla="*/ 3915381 h 3916419"/>
              <a:gd name="connsiteX3" fmla="*/ 3910457 w 3910458"/>
              <a:gd name="connsiteY3" fmla="*/ 3787400 h 3916419"/>
              <a:gd name="connsiteX4" fmla="*/ 3050035 w 3910458"/>
              <a:gd name="connsiteY4" fmla="*/ 3182552 h 3916419"/>
              <a:gd name="connsiteX5" fmla="*/ 3489642 w 3910458"/>
              <a:gd name="connsiteY5" fmla="*/ 2479337 h 3916419"/>
              <a:gd name="connsiteX6" fmla="*/ 3489642 w 3910458"/>
              <a:gd name="connsiteY6" fmla="*/ 782860 h 3916419"/>
              <a:gd name="connsiteX7" fmla="*/ 2706722 w 3910458"/>
              <a:gd name="connsiteY7" fmla="*/ 5 h 3916419"/>
              <a:gd name="connsiteX8" fmla="*/ 1204128 w 3910458"/>
              <a:gd name="connsiteY8" fmla="*/ 5 h 3916419"/>
              <a:gd name="connsiteX9" fmla="*/ 421273 w 3910458"/>
              <a:gd name="connsiteY9" fmla="*/ 782860 h 3916419"/>
              <a:gd name="connsiteX10" fmla="*/ 421273 w 3910458"/>
              <a:gd name="connsiteY10" fmla="*/ 2479337 h 3916419"/>
              <a:gd name="connsiteX11" fmla="*/ 857251 w 3910458"/>
              <a:gd name="connsiteY11" fmla="*/ 3180479 h 3916419"/>
              <a:gd name="connsiteX12" fmla="*/ 5 w 3910458"/>
              <a:gd name="connsiteY12" fmla="*/ 3787400 h 3916419"/>
              <a:gd name="connsiteX13" fmla="*/ 2639783 w 3910458"/>
              <a:gd name="connsiteY13" fmla="*/ 3262192 h 3916419"/>
              <a:gd name="connsiteX14" fmla="*/ 1273205 w 3910458"/>
              <a:gd name="connsiteY14" fmla="*/ 3262192 h 3916419"/>
              <a:gd name="connsiteX15" fmla="*/ 1035258 w 3910458"/>
              <a:gd name="connsiteY15" fmla="*/ 3432812 h 3916419"/>
              <a:gd name="connsiteX16" fmla="*/ 2877342 w 3910458"/>
              <a:gd name="connsiteY16" fmla="*/ 3432812 h 3916419"/>
              <a:gd name="connsiteX17" fmla="*/ 2639783 w 3910458"/>
              <a:gd name="connsiteY17" fmla="*/ 3262192 h 3916419"/>
              <a:gd name="connsiteX18" fmla="*/ 1171663 w 3910458"/>
              <a:gd name="connsiteY18" fmla="*/ 2255905 h 3916419"/>
              <a:gd name="connsiteX19" fmla="*/ 1397298 w 3910458"/>
              <a:gd name="connsiteY19" fmla="*/ 2477264 h 3916419"/>
              <a:gd name="connsiteX20" fmla="*/ 1171663 w 3910458"/>
              <a:gd name="connsiteY20" fmla="*/ 2698622 h 3916419"/>
              <a:gd name="connsiteX21" fmla="*/ 946416 w 3910458"/>
              <a:gd name="connsiteY21" fmla="*/ 2477264 h 3916419"/>
              <a:gd name="connsiteX22" fmla="*/ 1171663 w 3910458"/>
              <a:gd name="connsiteY22" fmla="*/ 2255905 h 3916419"/>
              <a:gd name="connsiteX23" fmla="*/ 2738475 w 3910458"/>
              <a:gd name="connsiteY23" fmla="*/ 2255905 h 3916419"/>
              <a:gd name="connsiteX24" fmla="*/ 2964045 w 3910458"/>
              <a:gd name="connsiteY24" fmla="*/ 2477264 h 3916419"/>
              <a:gd name="connsiteX25" fmla="*/ 2738475 w 3910458"/>
              <a:gd name="connsiteY25" fmla="*/ 2698622 h 3916419"/>
              <a:gd name="connsiteX26" fmla="*/ 2513228 w 3910458"/>
              <a:gd name="connsiteY26" fmla="*/ 2477264 h 3916419"/>
              <a:gd name="connsiteX27" fmla="*/ 2738475 w 3910458"/>
              <a:gd name="connsiteY27" fmla="*/ 2255905 h 3916419"/>
              <a:gd name="connsiteX28" fmla="*/ 1533703 w 3910458"/>
              <a:gd name="connsiteY28" fmla="*/ 242488 h 3916419"/>
              <a:gd name="connsiteX29" fmla="*/ 2376823 w 3910458"/>
              <a:gd name="connsiteY29" fmla="*/ 242488 h 3916419"/>
              <a:gd name="connsiteX30" fmla="*/ 2376823 w 3910458"/>
              <a:gd name="connsiteY30" fmla="*/ 507911 h 3916419"/>
              <a:gd name="connsiteX31" fmla="*/ 1533703 w 3910458"/>
              <a:gd name="connsiteY31" fmla="*/ 507911 h 3916419"/>
              <a:gd name="connsiteX32" fmla="*/ 1533703 w 3910458"/>
              <a:gd name="connsiteY32" fmla="*/ 242488 h 3916419"/>
              <a:gd name="connsiteX33" fmla="*/ 1036683 w 3910458"/>
              <a:gd name="connsiteY33" fmla="*/ 755384 h 3916419"/>
              <a:gd name="connsiteX34" fmla="*/ 2874167 w 3910458"/>
              <a:gd name="connsiteY34" fmla="*/ 755384 h 3916419"/>
              <a:gd name="connsiteX35" fmla="*/ 3159354 w 3910458"/>
              <a:gd name="connsiteY35" fmla="*/ 1040507 h 3916419"/>
              <a:gd name="connsiteX36" fmla="*/ 3159354 w 3910458"/>
              <a:gd name="connsiteY36" fmla="*/ 1536814 h 3916419"/>
              <a:gd name="connsiteX37" fmla="*/ 2874167 w 3910458"/>
              <a:gd name="connsiteY37" fmla="*/ 1822001 h 3916419"/>
              <a:gd name="connsiteX38" fmla="*/ 1036683 w 3910458"/>
              <a:gd name="connsiteY38" fmla="*/ 1822001 h 3916419"/>
              <a:gd name="connsiteX39" fmla="*/ 751496 w 3910458"/>
              <a:gd name="connsiteY39" fmla="*/ 1536814 h 3916419"/>
              <a:gd name="connsiteX40" fmla="*/ 751496 w 3910458"/>
              <a:gd name="connsiteY40" fmla="*/ 1040507 h 3916419"/>
              <a:gd name="connsiteX41" fmla="*/ 1036683 w 3910458"/>
              <a:gd name="connsiteY41" fmla="*/ 755384 h 3916419"/>
              <a:gd name="connsiteX42" fmla="*/ 3083926 w 3910458"/>
              <a:gd name="connsiteY42" fmla="*/ 3581205 h 3916419"/>
              <a:gd name="connsiteX43" fmla="*/ 828350 w 3910458"/>
              <a:gd name="connsiteY43" fmla="*/ 3581205 h 3916419"/>
              <a:gd name="connsiteX44" fmla="*/ 601354 w 3910458"/>
              <a:gd name="connsiteY44" fmla="*/ 3744049 h 3916419"/>
              <a:gd name="connsiteX45" fmla="*/ 3309497 w 3910458"/>
              <a:gd name="connsiteY45" fmla="*/ 3743336 h 3916419"/>
              <a:gd name="connsiteX46" fmla="*/ 3083926 w 3910458"/>
              <a:gd name="connsiteY46" fmla="*/ 3581205 h 391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910458" h="3916419">
                <a:moveTo>
                  <a:pt x="5" y="3787400"/>
                </a:moveTo>
                <a:lnTo>
                  <a:pt x="5" y="3916418"/>
                </a:lnTo>
                <a:lnTo>
                  <a:pt x="3910457" y="3915381"/>
                </a:lnTo>
                <a:lnTo>
                  <a:pt x="3910457" y="3787400"/>
                </a:lnTo>
                <a:lnTo>
                  <a:pt x="3050035" y="3182552"/>
                </a:lnTo>
                <a:cubicBezTo>
                  <a:pt x="3309821" y="3054960"/>
                  <a:pt x="3489642" y="2787075"/>
                  <a:pt x="3489642" y="2479337"/>
                </a:cubicBezTo>
                <a:lnTo>
                  <a:pt x="3489642" y="782860"/>
                </a:lnTo>
                <a:cubicBezTo>
                  <a:pt x="3489642" y="352131"/>
                  <a:pt x="3137451" y="5"/>
                  <a:pt x="2706722" y="5"/>
                </a:cubicBezTo>
                <a:lnTo>
                  <a:pt x="1204128" y="5"/>
                </a:lnTo>
                <a:cubicBezTo>
                  <a:pt x="773399" y="5"/>
                  <a:pt x="421273" y="352131"/>
                  <a:pt x="421273" y="782860"/>
                </a:cubicBezTo>
                <a:lnTo>
                  <a:pt x="421273" y="2479337"/>
                </a:lnTo>
                <a:cubicBezTo>
                  <a:pt x="421273" y="2785649"/>
                  <a:pt x="599604" y="3051785"/>
                  <a:pt x="857251" y="3180479"/>
                </a:cubicBezTo>
                <a:lnTo>
                  <a:pt x="5" y="3787400"/>
                </a:lnTo>
                <a:close/>
                <a:moveTo>
                  <a:pt x="2639783" y="3262192"/>
                </a:moveTo>
                <a:lnTo>
                  <a:pt x="1273205" y="3262192"/>
                </a:lnTo>
                <a:lnTo>
                  <a:pt x="1035258" y="3432812"/>
                </a:lnTo>
                <a:lnTo>
                  <a:pt x="2877342" y="3432812"/>
                </a:lnTo>
                <a:lnTo>
                  <a:pt x="2639783" y="3262192"/>
                </a:lnTo>
                <a:close/>
                <a:moveTo>
                  <a:pt x="1171663" y="2255905"/>
                </a:moveTo>
                <a:cubicBezTo>
                  <a:pt x="1296469" y="2255905"/>
                  <a:pt x="1397298" y="2354920"/>
                  <a:pt x="1397298" y="2477264"/>
                </a:cubicBezTo>
                <a:cubicBezTo>
                  <a:pt x="1397298" y="2599542"/>
                  <a:pt x="1296469" y="2698622"/>
                  <a:pt x="1171663" y="2698622"/>
                </a:cubicBezTo>
                <a:cubicBezTo>
                  <a:pt x="1047246" y="2698622"/>
                  <a:pt x="946416" y="2599542"/>
                  <a:pt x="946416" y="2477264"/>
                </a:cubicBezTo>
                <a:cubicBezTo>
                  <a:pt x="946416" y="2354920"/>
                  <a:pt x="1047246" y="2255905"/>
                  <a:pt x="1171663" y="2255905"/>
                </a:cubicBezTo>
                <a:close/>
                <a:moveTo>
                  <a:pt x="2738475" y="2255905"/>
                </a:moveTo>
                <a:cubicBezTo>
                  <a:pt x="2863216" y="2255905"/>
                  <a:pt x="2964045" y="2354920"/>
                  <a:pt x="2964045" y="2477264"/>
                </a:cubicBezTo>
                <a:cubicBezTo>
                  <a:pt x="2964045" y="2599542"/>
                  <a:pt x="2863216" y="2698622"/>
                  <a:pt x="2738475" y="2698622"/>
                </a:cubicBezTo>
                <a:cubicBezTo>
                  <a:pt x="2614058" y="2698622"/>
                  <a:pt x="2513228" y="2599542"/>
                  <a:pt x="2513228" y="2477264"/>
                </a:cubicBezTo>
                <a:cubicBezTo>
                  <a:pt x="2513228" y="2354920"/>
                  <a:pt x="2614058" y="2255905"/>
                  <a:pt x="2738475" y="2255905"/>
                </a:cubicBezTo>
                <a:close/>
                <a:moveTo>
                  <a:pt x="1533703" y="242488"/>
                </a:moveTo>
                <a:lnTo>
                  <a:pt x="2376823" y="242488"/>
                </a:lnTo>
                <a:cubicBezTo>
                  <a:pt x="2552367" y="242488"/>
                  <a:pt x="2552367" y="507911"/>
                  <a:pt x="2376823" y="507911"/>
                </a:cubicBezTo>
                <a:lnTo>
                  <a:pt x="1533703" y="507911"/>
                </a:lnTo>
                <a:cubicBezTo>
                  <a:pt x="1358159" y="507911"/>
                  <a:pt x="1358159" y="242488"/>
                  <a:pt x="1533703" y="242488"/>
                </a:cubicBezTo>
                <a:close/>
                <a:moveTo>
                  <a:pt x="1036683" y="755384"/>
                </a:moveTo>
                <a:lnTo>
                  <a:pt x="2874167" y="755384"/>
                </a:lnTo>
                <a:cubicBezTo>
                  <a:pt x="3031049" y="755384"/>
                  <a:pt x="3159354" y="883689"/>
                  <a:pt x="3159354" y="1040507"/>
                </a:cubicBezTo>
                <a:lnTo>
                  <a:pt x="3159354" y="1536814"/>
                </a:lnTo>
                <a:cubicBezTo>
                  <a:pt x="3159354" y="1693696"/>
                  <a:pt x="3031049" y="1822001"/>
                  <a:pt x="2874167" y="1822001"/>
                </a:cubicBezTo>
                <a:lnTo>
                  <a:pt x="1036683" y="1822001"/>
                </a:lnTo>
                <a:cubicBezTo>
                  <a:pt x="879801" y="1822001"/>
                  <a:pt x="751496" y="1693696"/>
                  <a:pt x="751496" y="1536814"/>
                </a:cubicBezTo>
                <a:lnTo>
                  <a:pt x="751496" y="1040507"/>
                </a:lnTo>
                <a:cubicBezTo>
                  <a:pt x="751496" y="883689"/>
                  <a:pt x="879801" y="755384"/>
                  <a:pt x="1036683" y="755384"/>
                </a:cubicBezTo>
                <a:close/>
                <a:moveTo>
                  <a:pt x="3083926" y="3581205"/>
                </a:moveTo>
                <a:lnTo>
                  <a:pt x="828350" y="3581205"/>
                </a:lnTo>
                <a:lnTo>
                  <a:pt x="601354" y="3744049"/>
                </a:lnTo>
                <a:lnTo>
                  <a:pt x="3309497" y="3743336"/>
                </a:lnTo>
                <a:lnTo>
                  <a:pt x="3083926" y="3581205"/>
                </a:lnTo>
                <a:close/>
              </a:path>
            </a:pathLst>
          </a:custGeom>
          <a:solidFill>
            <a:srgbClr val="000000"/>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0807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Verification?</a:t>
            </a:r>
          </a:p>
        </p:txBody>
      </p:sp>
      <p:sp>
        <p:nvSpPr>
          <p:cNvPr id="3" name="Content Placeholder 2"/>
          <p:cNvSpPr>
            <a:spLocks noGrp="1"/>
          </p:cNvSpPr>
          <p:nvPr>
            <p:ph idx="1"/>
          </p:nvPr>
        </p:nvSpPr>
        <p:spPr>
          <a:xfrm>
            <a:off x="838200" y="1825625"/>
            <a:ext cx="10515600" cy="530999"/>
          </a:xfrm>
        </p:spPr>
        <p:txBody>
          <a:bodyPr/>
          <a:lstStyle/>
          <a:p>
            <a:r>
              <a:rPr lang="en-US" dirty="0"/>
              <a:t>Software is important</a:t>
            </a:r>
          </a:p>
        </p:txBody>
      </p:sp>
      <p:sp>
        <p:nvSpPr>
          <p:cNvPr id="4" name="Slide Number Placeholder 3"/>
          <p:cNvSpPr>
            <a:spLocks noGrp="1"/>
          </p:cNvSpPr>
          <p:nvPr>
            <p:ph type="sldNum" sz="quarter" idx="12"/>
          </p:nvPr>
        </p:nvSpPr>
        <p:spPr/>
        <p:txBody>
          <a:bodyPr/>
          <a:lstStyle/>
          <a:p>
            <a:fld id="{62ACD81C-0ABE-4302-8FB0-4A8AC0E9431D}" type="slidenum">
              <a:rPr lang="en-US" smtClean="0"/>
              <a:t>8</a:t>
            </a:fld>
            <a:endParaRPr lang="en-US"/>
          </a:p>
        </p:txBody>
      </p:sp>
      <p:sp>
        <p:nvSpPr>
          <p:cNvPr id="5" name="Date Placeholder 4"/>
          <p:cNvSpPr>
            <a:spLocks noGrp="1"/>
          </p:cNvSpPr>
          <p:nvPr>
            <p:ph type="dt" sz="half" idx="10"/>
          </p:nvPr>
        </p:nvSpPr>
        <p:spPr/>
        <p:txBody>
          <a:bodyPr/>
          <a:lstStyle/>
          <a:p>
            <a:r>
              <a:rPr lang="en-US"/>
              <a:t>November 30, 2020</a:t>
            </a:r>
          </a:p>
        </p:txBody>
      </p:sp>
      <p:pic>
        <p:nvPicPr>
          <p:cNvPr id="7" name="Graphic 6" descr="Airplane">
            <a:extLst>
              <a:ext uri="{FF2B5EF4-FFF2-40B4-BE49-F238E27FC236}">
                <a16:creationId xmlns:a16="http://schemas.microsoft.com/office/drawing/2014/main" id="{EBF22CEB-D620-4C4C-B36A-AFD072B639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262525">
            <a:off x="1295400" y="2557462"/>
            <a:ext cx="914400" cy="914400"/>
          </a:xfrm>
          <a:prstGeom prst="rect">
            <a:avLst/>
          </a:prstGeom>
        </p:spPr>
      </p:pic>
      <p:pic>
        <p:nvPicPr>
          <p:cNvPr id="9" name="Graphic 8" descr="Electric car">
            <a:extLst>
              <a:ext uri="{FF2B5EF4-FFF2-40B4-BE49-F238E27FC236}">
                <a16:creationId xmlns:a16="http://schemas.microsoft.com/office/drawing/2014/main" id="{A3C3996D-517C-43EC-AFAA-E88AF9B3F4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918" y="2557462"/>
            <a:ext cx="914400" cy="914400"/>
          </a:xfrm>
          <a:prstGeom prst="rect">
            <a:avLst/>
          </a:prstGeom>
        </p:spPr>
      </p:pic>
      <p:pic>
        <p:nvPicPr>
          <p:cNvPr id="11" name="Graphic 10" descr="Rocket">
            <a:extLst>
              <a:ext uri="{FF2B5EF4-FFF2-40B4-BE49-F238E27FC236}">
                <a16:creationId xmlns:a16="http://schemas.microsoft.com/office/drawing/2014/main" id="{081D123D-B1D2-4F9F-960E-87F03AB52F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1113" y="2557462"/>
            <a:ext cx="914400" cy="914400"/>
          </a:xfrm>
          <a:prstGeom prst="rect">
            <a:avLst/>
          </a:prstGeom>
        </p:spPr>
      </p:pic>
      <p:sp>
        <p:nvSpPr>
          <p:cNvPr id="18" name="Graphic 16">
            <a:extLst>
              <a:ext uri="{FF2B5EF4-FFF2-40B4-BE49-F238E27FC236}">
                <a16:creationId xmlns:a16="http://schemas.microsoft.com/office/drawing/2014/main" id="{9C0C6E20-184E-4A29-9BD2-06587A660662}"/>
              </a:ext>
            </a:extLst>
          </p:cNvPr>
          <p:cNvSpPr/>
          <p:nvPr/>
        </p:nvSpPr>
        <p:spPr>
          <a:xfrm>
            <a:off x="4818436" y="2578893"/>
            <a:ext cx="925559" cy="871538"/>
          </a:xfrm>
          <a:custGeom>
            <a:avLst/>
            <a:gdLst>
              <a:gd name="connsiteX0" fmla="*/ 513912 w 2447925"/>
              <a:gd name="connsiteY0" fmla="*/ 990010 h 2305050"/>
              <a:gd name="connsiteX1" fmla="*/ 707984 w 2447925"/>
              <a:gd name="connsiteY1" fmla="*/ 1106891 h 2305050"/>
              <a:gd name="connsiteX2" fmla="*/ 904437 w 2447925"/>
              <a:gd name="connsiteY2" fmla="*/ 989971 h 2305050"/>
              <a:gd name="connsiteX3" fmla="*/ 900255 w 2447925"/>
              <a:gd name="connsiteY3" fmla="*/ 894521 h 2305050"/>
              <a:gd name="connsiteX4" fmla="*/ 709479 w 2447925"/>
              <a:gd name="connsiteY4" fmla="*/ 894521 h 2305050"/>
              <a:gd name="connsiteX5" fmla="*/ 518170 w 2447925"/>
              <a:gd name="connsiteY5" fmla="*/ 894521 h 2305050"/>
              <a:gd name="connsiteX6" fmla="*/ 513912 w 2447925"/>
              <a:gd name="connsiteY6" fmla="*/ 990010 h 2305050"/>
              <a:gd name="connsiteX7" fmla="*/ 1599162 w 2447925"/>
              <a:gd name="connsiteY7" fmla="*/ 934374 h 2305050"/>
              <a:gd name="connsiteX8" fmla="*/ 1846631 w 2447925"/>
              <a:gd name="connsiteY8" fmla="*/ 934374 h 2305050"/>
              <a:gd name="connsiteX9" fmla="*/ 1829067 w 2447925"/>
              <a:gd name="connsiteY9" fmla="*/ 982570 h 2305050"/>
              <a:gd name="connsiteX10" fmla="*/ 1595085 w 2447925"/>
              <a:gd name="connsiteY10" fmla="*/ 982570 h 2305050"/>
              <a:gd name="connsiteX11" fmla="*/ 1517161 w 2447925"/>
              <a:gd name="connsiteY11" fmla="*/ 1035491 h 2305050"/>
              <a:gd name="connsiteX12" fmla="*/ 1433360 w 2447925"/>
              <a:gd name="connsiteY12" fmla="*/ 951690 h 2305050"/>
              <a:gd name="connsiteX13" fmla="*/ 1517161 w 2447925"/>
              <a:gd name="connsiteY13" fmla="*/ 867889 h 2305050"/>
              <a:gd name="connsiteX14" fmla="*/ 1599162 w 2447925"/>
              <a:gd name="connsiteY14" fmla="*/ 934374 h 2305050"/>
              <a:gd name="connsiteX15" fmla="*/ 2112931 w 2447925"/>
              <a:gd name="connsiteY15" fmla="*/ 934374 h 2305050"/>
              <a:gd name="connsiteX16" fmla="*/ 2327977 w 2447925"/>
              <a:gd name="connsiteY16" fmla="*/ 934374 h 2305050"/>
              <a:gd name="connsiteX17" fmla="*/ 2396081 w 2447925"/>
              <a:gd name="connsiteY17" fmla="*/ 962654 h 2305050"/>
              <a:gd name="connsiteX18" fmla="*/ 2424351 w 2447925"/>
              <a:gd name="connsiteY18" fmla="*/ 1030757 h 2305050"/>
              <a:gd name="connsiteX19" fmla="*/ 2424351 w 2447925"/>
              <a:gd name="connsiteY19" fmla="*/ 1698822 h 2305050"/>
              <a:gd name="connsiteX20" fmla="*/ 2376164 w 2447925"/>
              <a:gd name="connsiteY20" fmla="*/ 1662674 h 2305050"/>
              <a:gd name="connsiteX21" fmla="*/ 2376164 w 2447925"/>
              <a:gd name="connsiteY21" fmla="*/ 1030757 h 2305050"/>
              <a:gd name="connsiteX22" fmla="*/ 2362010 w 2447925"/>
              <a:gd name="connsiteY22" fmla="*/ 996715 h 2305050"/>
              <a:gd name="connsiteX23" fmla="*/ 2327977 w 2447925"/>
              <a:gd name="connsiteY23" fmla="*/ 982570 h 2305050"/>
              <a:gd name="connsiteX24" fmla="*/ 2074831 w 2447925"/>
              <a:gd name="connsiteY24" fmla="*/ 982570 h 2305050"/>
              <a:gd name="connsiteX25" fmla="*/ 2112931 w 2447925"/>
              <a:gd name="connsiteY25" fmla="*/ 934374 h 2305050"/>
              <a:gd name="connsiteX26" fmla="*/ 1822314 w 2447925"/>
              <a:gd name="connsiteY26" fmla="*/ 716051 h 2305050"/>
              <a:gd name="connsiteX27" fmla="*/ 1999955 w 2447925"/>
              <a:gd name="connsiteY27" fmla="*/ 694049 h 2305050"/>
              <a:gd name="connsiteX28" fmla="*/ 1831943 w 2447925"/>
              <a:gd name="connsiteY28" fmla="*/ 1209151 h 2305050"/>
              <a:gd name="connsiteX29" fmla="*/ 2339483 w 2447925"/>
              <a:gd name="connsiteY29" fmla="*/ 516884 h 2305050"/>
              <a:gd name="connsiteX30" fmla="*/ 2102149 w 2447925"/>
              <a:gd name="connsiteY30" fmla="*/ 545716 h 2305050"/>
              <a:gd name="connsiteX31" fmla="*/ 2279799 w 2447925"/>
              <a:gd name="connsiteY31" fmla="*/ 207635 h 2305050"/>
              <a:gd name="connsiteX32" fmla="*/ 2013252 w 2447925"/>
              <a:gd name="connsiteY32" fmla="*/ 197510 h 2305050"/>
              <a:gd name="connsiteX33" fmla="*/ 1822314 w 2447925"/>
              <a:gd name="connsiteY33" fmla="*/ 716051 h 2305050"/>
              <a:gd name="connsiteX34" fmla="*/ 1601734 w 2447925"/>
              <a:gd name="connsiteY34" fmla="*/ 1757886 h 2305050"/>
              <a:gd name="connsiteX35" fmla="*/ 1994926 w 2447925"/>
              <a:gd name="connsiteY35" fmla="*/ 1390736 h 2305050"/>
              <a:gd name="connsiteX36" fmla="*/ 2148916 w 2447925"/>
              <a:gd name="connsiteY36" fmla="*/ 1534525 h 2305050"/>
              <a:gd name="connsiteX37" fmla="*/ 2148916 w 2447925"/>
              <a:gd name="connsiteY37" fmla="*/ 1448619 h 2305050"/>
              <a:gd name="connsiteX38" fmla="*/ 2225174 w 2447925"/>
              <a:gd name="connsiteY38" fmla="*/ 1448619 h 2305050"/>
              <a:gd name="connsiteX39" fmla="*/ 2225174 w 2447925"/>
              <a:gd name="connsiteY39" fmla="*/ 1605725 h 2305050"/>
              <a:gd name="connsiteX40" fmla="*/ 2388127 w 2447925"/>
              <a:gd name="connsiteY40" fmla="*/ 1757886 h 2305050"/>
              <a:gd name="connsiteX41" fmla="*/ 2445544 w 2447925"/>
              <a:gd name="connsiteY41" fmla="*/ 1757886 h 2305050"/>
              <a:gd name="connsiteX42" fmla="*/ 2445544 w 2447925"/>
              <a:gd name="connsiteY42" fmla="*/ 1811503 h 2305050"/>
              <a:gd name="connsiteX43" fmla="*/ 1544317 w 2447925"/>
              <a:gd name="connsiteY43" fmla="*/ 1811503 h 2305050"/>
              <a:gd name="connsiteX44" fmla="*/ 1544317 w 2447925"/>
              <a:gd name="connsiteY44" fmla="*/ 1757886 h 2305050"/>
              <a:gd name="connsiteX45" fmla="*/ 1601734 w 2447925"/>
              <a:gd name="connsiteY45" fmla="*/ 1757886 h 2305050"/>
              <a:gd name="connsiteX46" fmla="*/ 2322405 w 2447925"/>
              <a:gd name="connsiteY46" fmla="*/ 1858890 h 2305050"/>
              <a:gd name="connsiteX47" fmla="*/ 2322405 w 2447925"/>
              <a:gd name="connsiteY47" fmla="*/ 2286724 h 2305050"/>
              <a:gd name="connsiteX48" fmla="*/ 2127523 w 2447925"/>
              <a:gd name="connsiteY48" fmla="*/ 2286724 h 2305050"/>
              <a:gd name="connsiteX49" fmla="*/ 2127523 w 2447925"/>
              <a:gd name="connsiteY49" fmla="*/ 2050771 h 2305050"/>
              <a:gd name="connsiteX50" fmla="*/ 2088175 w 2447925"/>
              <a:gd name="connsiteY50" fmla="*/ 2011423 h 2305050"/>
              <a:gd name="connsiteX51" fmla="*/ 1901685 w 2447925"/>
              <a:gd name="connsiteY51" fmla="*/ 2011423 h 2305050"/>
              <a:gd name="connsiteX52" fmla="*/ 1862347 w 2447925"/>
              <a:gd name="connsiteY52" fmla="*/ 2050771 h 2305050"/>
              <a:gd name="connsiteX53" fmla="*/ 1862347 w 2447925"/>
              <a:gd name="connsiteY53" fmla="*/ 2286724 h 2305050"/>
              <a:gd name="connsiteX54" fmla="*/ 1667456 w 2447925"/>
              <a:gd name="connsiteY54" fmla="*/ 2286724 h 2305050"/>
              <a:gd name="connsiteX55" fmla="*/ 1667456 w 2447925"/>
              <a:gd name="connsiteY55" fmla="*/ 1858890 h 2305050"/>
              <a:gd name="connsiteX56" fmla="*/ 2322405 w 2447925"/>
              <a:gd name="connsiteY56" fmla="*/ 1858890 h 2305050"/>
              <a:gd name="connsiteX57" fmla="*/ 907361 w 2447925"/>
              <a:gd name="connsiteY57" fmla="*/ 1056694 h 2305050"/>
              <a:gd name="connsiteX58" fmla="*/ 765162 w 2447925"/>
              <a:gd name="connsiteY58" fmla="*/ 1141324 h 2305050"/>
              <a:gd name="connsiteX59" fmla="*/ 915029 w 2447925"/>
              <a:gd name="connsiteY59" fmla="*/ 1231583 h 2305050"/>
              <a:gd name="connsiteX60" fmla="*/ 907361 w 2447925"/>
              <a:gd name="connsiteY60" fmla="*/ 1056694 h 2305050"/>
              <a:gd name="connsiteX61" fmla="*/ 921753 w 2447925"/>
              <a:gd name="connsiteY61" fmla="*/ 1304096 h 2305050"/>
              <a:gd name="connsiteX62" fmla="*/ 707984 w 2447925"/>
              <a:gd name="connsiteY62" fmla="*/ 1175357 h 2305050"/>
              <a:gd name="connsiteX63" fmla="*/ 497072 w 2447925"/>
              <a:gd name="connsiteY63" fmla="*/ 1300877 h 2305050"/>
              <a:gd name="connsiteX64" fmla="*/ 488080 w 2447925"/>
              <a:gd name="connsiteY64" fmla="*/ 1364380 h 2305050"/>
              <a:gd name="connsiteX65" fmla="*/ 930383 w 2447925"/>
              <a:gd name="connsiteY65" fmla="*/ 1364380 h 2305050"/>
              <a:gd name="connsiteX66" fmla="*/ 921753 w 2447925"/>
              <a:gd name="connsiteY66" fmla="*/ 1304096 h 2305050"/>
              <a:gd name="connsiteX67" fmla="*/ 503272 w 2447925"/>
              <a:gd name="connsiteY67" fmla="*/ 1228725 h 2305050"/>
              <a:gd name="connsiteX68" fmla="*/ 650796 w 2447925"/>
              <a:gd name="connsiteY68" fmla="*/ 1140924 h 2305050"/>
              <a:gd name="connsiteX69" fmla="*/ 510940 w 2447925"/>
              <a:gd name="connsiteY69" fmla="*/ 1056685 h 2305050"/>
              <a:gd name="connsiteX70" fmla="*/ 503272 w 2447925"/>
              <a:gd name="connsiteY70" fmla="*/ 1228725 h 2305050"/>
              <a:gd name="connsiteX71" fmla="*/ 490833 w 2447925"/>
              <a:gd name="connsiteY71" fmla="*/ 148076 h 2305050"/>
              <a:gd name="connsiteX72" fmla="*/ 710060 w 2447925"/>
              <a:gd name="connsiteY72" fmla="*/ 7144 h 2305050"/>
              <a:gd name="connsiteX73" fmla="*/ 928135 w 2447925"/>
              <a:gd name="connsiteY73" fmla="*/ 148076 h 2305050"/>
              <a:gd name="connsiteX74" fmla="*/ 956558 w 2447925"/>
              <a:gd name="connsiteY74" fmla="*/ 605085 h 2305050"/>
              <a:gd name="connsiteX75" fmla="*/ 1270797 w 2447925"/>
              <a:gd name="connsiteY75" fmla="*/ 836533 h 2305050"/>
              <a:gd name="connsiteX76" fmla="*/ 1270807 w 2447925"/>
              <a:gd name="connsiteY76" fmla="*/ 836533 h 2305050"/>
              <a:gd name="connsiteX77" fmla="*/ 1270807 w 2447925"/>
              <a:gd name="connsiteY77" fmla="*/ 894521 h 2305050"/>
              <a:gd name="connsiteX78" fmla="*/ 1270807 w 2447925"/>
              <a:gd name="connsiteY78" fmla="*/ 962168 h 2305050"/>
              <a:gd name="connsiteX79" fmla="*/ 1309621 w 2447925"/>
              <a:gd name="connsiteY79" fmla="*/ 962168 h 2305050"/>
              <a:gd name="connsiteX80" fmla="*/ 1309621 w 2447925"/>
              <a:gd name="connsiteY80" fmla="*/ 1020156 h 2305050"/>
              <a:gd name="connsiteX81" fmla="*/ 1270807 w 2447925"/>
              <a:gd name="connsiteY81" fmla="*/ 1020156 h 2305050"/>
              <a:gd name="connsiteX82" fmla="*/ 1270807 w 2447925"/>
              <a:gd name="connsiteY82" fmla="*/ 1086441 h 2305050"/>
              <a:gd name="connsiteX83" fmla="*/ 1309621 w 2447925"/>
              <a:gd name="connsiteY83" fmla="*/ 1086441 h 2305050"/>
              <a:gd name="connsiteX84" fmla="*/ 1309621 w 2447925"/>
              <a:gd name="connsiteY84" fmla="*/ 1144429 h 2305050"/>
              <a:gd name="connsiteX85" fmla="*/ 1185386 w 2447925"/>
              <a:gd name="connsiteY85" fmla="*/ 1144429 h 2305050"/>
              <a:gd name="connsiteX86" fmla="*/ 1185386 w 2447925"/>
              <a:gd name="connsiteY86" fmla="*/ 1086441 h 2305050"/>
              <a:gd name="connsiteX87" fmla="*/ 1224210 w 2447925"/>
              <a:gd name="connsiteY87" fmla="*/ 1086441 h 2305050"/>
              <a:gd name="connsiteX88" fmla="*/ 1224210 w 2447925"/>
              <a:gd name="connsiteY88" fmla="*/ 1020156 h 2305050"/>
              <a:gd name="connsiteX89" fmla="*/ 1185386 w 2447925"/>
              <a:gd name="connsiteY89" fmla="*/ 1020156 h 2305050"/>
              <a:gd name="connsiteX90" fmla="*/ 1185386 w 2447925"/>
              <a:gd name="connsiteY90" fmla="*/ 962168 h 2305050"/>
              <a:gd name="connsiteX91" fmla="*/ 1224210 w 2447925"/>
              <a:gd name="connsiteY91" fmla="*/ 962168 h 2305050"/>
              <a:gd name="connsiteX92" fmla="*/ 1224210 w 2447925"/>
              <a:gd name="connsiteY92" fmla="*/ 894521 h 2305050"/>
              <a:gd name="connsiteX93" fmla="*/ 974569 w 2447925"/>
              <a:gd name="connsiteY93" fmla="*/ 894521 h 2305050"/>
              <a:gd name="connsiteX94" fmla="*/ 996286 w 2447925"/>
              <a:gd name="connsiteY94" fmla="*/ 1243613 h 2305050"/>
              <a:gd name="connsiteX95" fmla="*/ 1027747 w 2447925"/>
              <a:gd name="connsiteY95" fmla="*/ 1419882 h 2305050"/>
              <a:gd name="connsiteX96" fmla="*/ 1366380 w 2447925"/>
              <a:gd name="connsiteY96" fmla="*/ 1669285 h 2305050"/>
              <a:gd name="connsiteX97" fmla="*/ 1366380 w 2447925"/>
              <a:gd name="connsiteY97" fmla="*/ 1737160 h 2305050"/>
              <a:gd name="connsiteX98" fmla="*/ 1366380 w 2447925"/>
              <a:gd name="connsiteY98" fmla="*/ 1816322 h 2305050"/>
              <a:gd name="connsiteX99" fmla="*/ 1411815 w 2447925"/>
              <a:gd name="connsiteY99" fmla="*/ 1816322 h 2305050"/>
              <a:gd name="connsiteX100" fmla="*/ 1411815 w 2447925"/>
              <a:gd name="connsiteY100" fmla="*/ 1884188 h 2305050"/>
              <a:gd name="connsiteX101" fmla="*/ 1366380 w 2447925"/>
              <a:gd name="connsiteY101" fmla="*/ 1884188 h 2305050"/>
              <a:gd name="connsiteX102" fmla="*/ 1366380 w 2447925"/>
              <a:gd name="connsiteY102" fmla="*/ 1961759 h 2305050"/>
              <a:gd name="connsiteX103" fmla="*/ 1411815 w 2447925"/>
              <a:gd name="connsiteY103" fmla="*/ 1961759 h 2305050"/>
              <a:gd name="connsiteX104" fmla="*/ 1411815 w 2447925"/>
              <a:gd name="connsiteY104" fmla="*/ 2029625 h 2305050"/>
              <a:gd name="connsiteX105" fmla="*/ 1266425 w 2447925"/>
              <a:gd name="connsiteY105" fmla="*/ 2029625 h 2305050"/>
              <a:gd name="connsiteX106" fmla="*/ 1266425 w 2447925"/>
              <a:gd name="connsiteY106" fmla="*/ 1961759 h 2305050"/>
              <a:gd name="connsiteX107" fmla="*/ 1311859 w 2447925"/>
              <a:gd name="connsiteY107" fmla="*/ 1961759 h 2305050"/>
              <a:gd name="connsiteX108" fmla="*/ 1311859 w 2447925"/>
              <a:gd name="connsiteY108" fmla="*/ 1884188 h 2305050"/>
              <a:gd name="connsiteX109" fmla="*/ 1266425 w 2447925"/>
              <a:gd name="connsiteY109" fmla="*/ 1884188 h 2305050"/>
              <a:gd name="connsiteX110" fmla="*/ 1266425 w 2447925"/>
              <a:gd name="connsiteY110" fmla="*/ 1816322 h 2305050"/>
              <a:gd name="connsiteX111" fmla="*/ 1311859 w 2447925"/>
              <a:gd name="connsiteY111" fmla="*/ 1816322 h 2305050"/>
              <a:gd name="connsiteX112" fmla="*/ 1311859 w 2447925"/>
              <a:gd name="connsiteY112" fmla="*/ 1737160 h 2305050"/>
              <a:gd name="connsiteX113" fmla="*/ 1084383 w 2447925"/>
              <a:gd name="connsiteY113" fmla="*/ 1737160 h 2305050"/>
              <a:gd name="connsiteX114" fmla="*/ 1185082 w 2447925"/>
              <a:gd name="connsiteY114" fmla="*/ 2301183 h 2305050"/>
              <a:gd name="connsiteX115" fmla="*/ 1064524 w 2447925"/>
              <a:gd name="connsiteY115" fmla="*/ 2301183 h 2305050"/>
              <a:gd name="connsiteX116" fmla="*/ 983761 w 2447925"/>
              <a:gd name="connsiteY116" fmla="*/ 1737160 h 2305050"/>
              <a:gd name="connsiteX117" fmla="*/ 709479 w 2447925"/>
              <a:gd name="connsiteY117" fmla="*/ 1737160 h 2305050"/>
              <a:gd name="connsiteX118" fmla="*/ 435264 w 2447925"/>
              <a:gd name="connsiteY118" fmla="*/ 1737160 h 2305050"/>
              <a:gd name="connsiteX119" fmla="*/ 355349 w 2447925"/>
              <a:gd name="connsiteY119" fmla="*/ 2301183 h 2305050"/>
              <a:gd name="connsiteX120" fmla="*/ 233886 w 2447925"/>
              <a:gd name="connsiteY120" fmla="*/ 2301183 h 2305050"/>
              <a:gd name="connsiteX121" fmla="*/ 334575 w 2447925"/>
              <a:gd name="connsiteY121" fmla="*/ 1737160 h 2305050"/>
              <a:gd name="connsiteX122" fmla="*/ 107099 w 2447925"/>
              <a:gd name="connsiteY122" fmla="*/ 1737160 h 2305050"/>
              <a:gd name="connsiteX123" fmla="*/ 107099 w 2447925"/>
              <a:gd name="connsiteY123" fmla="*/ 1816322 h 2305050"/>
              <a:gd name="connsiteX124" fmla="*/ 152543 w 2447925"/>
              <a:gd name="connsiteY124" fmla="*/ 1816322 h 2305050"/>
              <a:gd name="connsiteX125" fmla="*/ 152543 w 2447925"/>
              <a:gd name="connsiteY125" fmla="*/ 1884188 h 2305050"/>
              <a:gd name="connsiteX126" fmla="*/ 107099 w 2447925"/>
              <a:gd name="connsiteY126" fmla="*/ 1884188 h 2305050"/>
              <a:gd name="connsiteX127" fmla="*/ 107099 w 2447925"/>
              <a:gd name="connsiteY127" fmla="*/ 1961759 h 2305050"/>
              <a:gd name="connsiteX128" fmla="*/ 152543 w 2447925"/>
              <a:gd name="connsiteY128" fmla="*/ 1961759 h 2305050"/>
              <a:gd name="connsiteX129" fmla="*/ 152543 w 2447925"/>
              <a:gd name="connsiteY129" fmla="*/ 2029625 h 2305050"/>
              <a:gd name="connsiteX130" fmla="*/ 7144 w 2447925"/>
              <a:gd name="connsiteY130" fmla="*/ 2029625 h 2305050"/>
              <a:gd name="connsiteX131" fmla="*/ 7144 w 2447925"/>
              <a:gd name="connsiteY131" fmla="*/ 1961759 h 2305050"/>
              <a:gd name="connsiteX132" fmla="*/ 52578 w 2447925"/>
              <a:gd name="connsiteY132" fmla="*/ 1961759 h 2305050"/>
              <a:gd name="connsiteX133" fmla="*/ 52578 w 2447925"/>
              <a:gd name="connsiteY133" fmla="*/ 1884188 h 2305050"/>
              <a:gd name="connsiteX134" fmla="*/ 7144 w 2447925"/>
              <a:gd name="connsiteY134" fmla="*/ 1884188 h 2305050"/>
              <a:gd name="connsiteX135" fmla="*/ 7144 w 2447925"/>
              <a:gd name="connsiteY135" fmla="*/ 1816322 h 2305050"/>
              <a:gd name="connsiteX136" fmla="*/ 52578 w 2447925"/>
              <a:gd name="connsiteY136" fmla="*/ 1816322 h 2305050"/>
              <a:gd name="connsiteX137" fmla="*/ 52578 w 2447925"/>
              <a:gd name="connsiteY137" fmla="*/ 1737160 h 2305050"/>
              <a:gd name="connsiteX138" fmla="*/ 52578 w 2447925"/>
              <a:gd name="connsiteY138" fmla="*/ 1669285 h 2305050"/>
              <a:gd name="connsiteX139" fmla="*/ 390382 w 2447925"/>
              <a:gd name="connsiteY139" fmla="*/ 1424540 h 2305050"/>
              <a:gd name="connsiteX140" fmla="*/ 422681 w 2447925"/>
              <a:gd name="connsiteY140" fmla="*/ 1243613 h 2305050"/>
              <a:gd name="connsiteX141" fmla="*/ 444398 w 2447925"/>
              <a:gd name="connsiteY141" fmla="*/ 894521 h 2305050"/>
              <a:gd name="connsiteX142" fmla="*/ 194748 w 2447925"/>
              <a:gd name="connsiteY142" fmla="*/ 894521 h 2305050"/>
              <a:gd name="connsiteX143" fmla="*/ 194748 w 2447925"/>
              <a:gd name="connsiteY143" fmla="*/ 962168 h 2305050"/>
              <a:gd name="connsiteX144" fmla="*/ 233582 w 2447925"/>
              <a:gd name="connsiteY144" fmla="*/ 962168 h 2305050"/>
              <a:gd name="connsiteX145" fmla="*/ 233582 w 2447925"/>
              <a:gd name="connsiteY145" fmla="*/ 1020156 h 2305050"/>
              <a:gd name="connsiteX146" fmla="*/ 194748 w 2447925"/>
              <a:gd name="connsiteY146" fmla="*/ 1020156 h 2305050"/>
              <a:gd name="connsiteX147" fmla="*/ 194748 w 2447925"/>
              <a:gd name="connsiteY147" fmla="*/ 1086441 h 2305050"/>
              <a:gd name="connsiteX148" fmla="*/ 233582 w 2447925"/>
              <a:gd name="connsiteY148" fmla="*/ 1086441 h 2305050"/>
              <a:gd name="connsiteX149" fmla="*/ 233582 w 2447925"/>
              <a:gd name="connsiteY149" fmla="*/ 1144429 h 2305050"/>
              <a:gd name="connsiteX150" fmla="*/ 109337 w 2447925"/>
              <a:gd name="connsiteY150" fmla="*/ 1144429 h 2305050"/>
              <a:gd name="connsiteX151" fmla="*/ 109337 w 2447925"/>
              <a:gd name="connsiteY151" fmla="*/ 1086441 h 2305050"/>
              <a:gd name="connsiteX152" fmla="*/ 148161 w 2447925"/>
              <a:gd name="connsiteY152" fmla="*/ 1086441 h 2305050"/>
              <a:gd name="connsiteX153" fmla="*/ 148161 w 2447925"/>
              <a:gd name="connsiteY153" fmla="*/ 1020156 h 2305050"/>
              <a:gd name="connsiteX154" fmla="*/ 109337 w 2447925"/>
              <a:gd name="connsiteY154" fmla="*/ 1020156 h 2305050"/>
              <a:gd name="connsiteX155" fmla="*/ 109337 w 2447925"/>
              <a:gd name="connsiteY155" fmla="*/ 962168 h 2305050"/>
              <a:gd name="connsiteX156" fmla="*/ 148161 w 2447925"/>
              <a:gd name="connsiteY156" fmla="*/ 962168 h 2305050"/>
              <a:gd name="connsiteX157" fmla="*/ 148161 w 2447925"/>
              <a:gd name="connsiteY157" fmla="*/ 894521 h 2305050"/>
              <a:gd name="connsiteX158" fmla="*/ 148161 w 2447925"/>
              <a:gd name="connsiteY158" fmla="*/ 836533 h 2305050"/>
              <a:gd name="connsiteX159" fmla="*/ 148161 w 2447925"/>
              <a:gd name="connsiteY159" fmla="*/ 836533 h 2305050"/>
              <a:gd name="connsiteX160" fmla="*/ 462153 w 2447925"/>
              <a:gd name="connsiteY160" fmla="*/ 609029 h 2305050"/>
              <a:gd name="connsiteX161" fmla="*/ 490833 w 2447925"/>
              <a:gd name="connsiteY161" fmla="*/ 148076 h 2305050"/>
              <a:gd name="connsiteX162" fmla="*/ 960711 w 2447925"/>
              <a:gd name="connsiteY162" fmla="*/ 671693 h 2305050"/>
              <a:gd name="connsiteX163" fmla="*/ 970960 w 2447925"/>
              <a:gd name="connsiteY163" fmla="*/ 836533 h 2305050"/>
              <a:gd name="connsiteX164" fmla="*/ 1180519 w 2447925"/>
              <a:gd name="connsiteY164" fmla="*/ 836533 h 2305050"/>
              <a:gd name="connsiteX165" fmla="*/ 960711 w 2447925"/>
              <a:gd name="connsiteY165" fmla="*/ 671693 h 2305050"/>
              <a:gd name="connsiteX166" fmla="*/ 1043140 w 2447925"/>
              <a:gd name="connsiteY166" fmla="*/ 1506122 h 2305050"/>
              <a:gd name="connsiteX167" fmla="*/ 1072277 w 2447925"/>
              <a:gd name="connsiteY167" fmla="*/ 1669285 h 2305050"/>
              <a:gd name="connsiteX168" fmla="*/ 1260729 w 2447925"/>
              <a:gd name="connsiteY168" fmla="*/ 1669285 h 2305050"/>
              <a:gd name="connsiteX169" fmla="*/ 1043140 w 2447925"/>
              <a:gd name="connsiteY169" fmla="*/ 1506122 h 2305050"/>
              <a:gd name="connsiteX170" fmla="*/ 974046 w 2447925"/>
              <a:gd name="connsiteY170" fmla="*/ 1669285 h 2305050"/>
              <a:gd name="connsiteX171" fmla="*/ 939965 w 2447925"/>
              <a:gd name="connsiteY171" fmla="*/ 1431293 h 2305050"/>
              <a:gd name="connsiteX172" fmla="*/ 487871 w 2447925"/>
              <a:gd name="connsiteY172" fmla="*/ 1431293 h 2305050"/>
              <a:gd name="connsiteX173" fmla="*/ 477526 w 2447925"/>
              <a:gd name="connsiteY173" fmla="*/ 1438818 h 2305050"/>
              <a:gd name="connsiteX174" fmla="*/ 444875 w 2447925"/>
              <a:gd name="connsiteY174" fmla="*/ 1669285 h 2305050"/>
              <a:gd name="connsiteX175" fmla="*/ 709479 w 2447925"/>
              <a:gd name="connsiteY175" fmla="*/ 1669285 h 2305050"/>
              <a:gd name="connsiteX176" fmla="*/ 974046 w 2447925"/>
              <a:gd name="connsiteY176" fmla="*/ 1669285 h 2305050"/>
              <a:gd name="connsiteX177" fmla="*/ 897712 w 2447925"/>
              <a:gd name="connsiteY177" fmla="*/ 836533 h 2305050"/>
              <a:gd name="connsiteX178" fmla="*/ 888797 w 2447925"/>
              <a:gd name="connsiteY178" fmla="*/ 633165 h 2305050"/>
              <a:gd name="connsiteX179" fmla="*/ 529809 w 2447925"/>
              <a:gd name="connsiteY179" fmla="*/ 633165 h 2305050"/>
              <a:gd name="connsiteX180" fmla="*/ 520751 w 2447925"/>
              <a:gd name="connsiteY180" fmla="*/ 836533 h 2305050"/>
              <a:gd name="connsiteX181" fmla="*/ 709479 w 2447925"/>
              <a:gd name="connsiteY181" fmla="*/ 836533 h 2305050"/>
              <a:gd name="connsiteX182" fmla="*/ 897712 w 2447925"/>
              <a:gd name="connsiteY182" fmla="*/ 836533 h 2305050"/>
              <a:gd name="connsiteX183" fmla="*/ 886292 w 2447925"/>
              <a:gd name="connsiteY183" fmla="*/ 575986 h 2305050"/>
              <a:gd name="connsiteX184" fmla="*/ 883368 w 2447925"/>
              <a:gd name="connsiteY184" fmla="*/ 509321 h 2305050"/>
              <a:gd name="connsiteX185" fmla="*/ 872881 w 2447925"/>
              <a:gd name="connsiteY185" fmla="*/ 505796 h 2305050"/>
              <a:gd name="connsiteX186" fmla="*/ 709479 w 2447925"/>
              <a:gd name="connsiteY186" fmla="*/ 403174 h 2305050"/>
              <a:gd name="connsiteX187" fmla="*/ 546078 w 2447925"/>
              <a:gd name="connsiteY187" fmla="*/ 505796 h 2305050"/>
              <a:gd name="connsiteX188" fmla="*/ 535334 w 2447925"/>
              <a:gd name="connsiteY188" fmla="*/ 509349 h 2305050"/>
              <a:gd name="connsiteX189" fmla="*/ 532352 w 2447925"/>
              <a:gd name="connsiteY189" fmla="*/ 575986 h 2305050"/>
              <a:gd name="connsiteX190" fmla="*/ 886292 w 2447925"/>
              <a:gd name="connsiteY190" fmla="*/ 575986 h 2305050"/>
              <a:gd name="connsiteX191" fmla="*/ 881063 w 2447925"/>
              <a:gd name="connsiteY191" fmla="*/ 456628 h 2305050"/>
              <a:gd name="connsiteX192" fmla="*/ 874176 w 2447925"/>
              <a:gd name="connsiteY192" fmla="*/ 299742 h 2305050"/>
              <a:gd name="connsiteX193" fmla="*/ 752713 w 2447925"/>
              <a:gd name="connsiteY193" fmla="*/ 376028 h 2305050"/>
              <a:gd name="connsiteX194" fmla="*/ 881063 w 2447925"/>
              <a:gd name="connsiteY194" fmla="*/ 456628 h 2305050"/>
              <a:gd name="connsiteX195" fmla="*/ 871861 w 2447925"/>
              <a:gd name="connsiteY195" fmla="*/ 246898 h 2305050"/>
              <a:gd name="connsiteX196" fmla="*/ 869251 w 2447925"/>
              <a:gd name="connsiteY196" fmla="*/ 187347 h 2305050"/>
              <a:gd name="connsiteX197" fmla="*/ 869251 w 2447925"/>
              <a:gd name="connsiteY197" fmla="*/ 187347 h 2305050"/>
              <a:gd name="connsiteX198" fmla="*/ 712994 w 2447925"/>
              <a:gd name="connsiteY198" fmla="*/ 86201 h 2305050"/>
              <a:gd name="connsiteX199" fmla="*/ 549573 w 2447925"/>
              <a:gd name="connsiteY199" fmla="*/ 189681 h 2305050"/>
              <a:gd name="connsiteX200" fmla="*/ 547030 w 2447925"/>
              <a:gd name="connsiteY200" fmla="*/ 246859 h 2305050"/>
              <a:gd name="connsiteX201" fmla="*/ 709479 w 2447925"/>
              <a:gd name="connsiteY201" fmla="*/ 348872 h 2305050"/>
              <a:gd name="connsiteX202" fmla="*/ 871861 w 2447925"/>
              <a:gd name="connsiteY202" fmla="*/ 246898 h 2305050"/>
              <a:gd name="connsiteX203" fmla="*/ 544668 w 2447925"/>
              <a:gd name="connsiteY203" fmla="*/ 299676 h 2305050"/>
              <a:gd name="connsiteX204" fmla="*/ 537667 w 2447925"/>
              <a:gd name="connsiteY204" fmla="*/ 456771 h 2305050"/>
              <a:gd name="connsiteX205" fmla="*/ 666245 w 2447925"/>
              <a:gd name="connsiteY205" fmla="*/ 376028 h 2305050"/>
              <a:gd name="connsiteX206" fmla="*/ 544668 w 2447925"/>
              <a:gd name="connsiteY206" fmla="*/ 299676 h 2305050"/>
              <a:gd name="connsiteX207" fmla="*/ 346691 w 2447925"/>
              <a:gd name="connsiteY207" fmla="*/ 1669285 h 2305050"/>
              <a:gd name="connsiteX208" fmla="*/ 374447 w 2447925"/>
              <a:gd name="connsiteY208" fmla="*/ 1513789 h 2305050"/>
              <a:gd name="connsiteX209" fmla="*/ 160639 w 2447925"/>
              <a:gd name="connsiteY209" fmla="*/ 1669285 h 2305050"/>
              <a:gd name="connsiteX210" fmla="*/ 346691 w 2447925"/>
              <a:gd name="connsiteY210" fmla="*/ 1669285 h 2305050"/>
              <a:gd name="connsiteX211" fmla="*/ 447999 w 2447925"/>
              <a:gd name="connsiteY211" fmla="*/ 836533 h 2305050"/>
              <a:gd name="connsiteX212" fmla="*/ 457838 w 2447925"/>
              <a:gd name="connsiteY212" fmla="*/ 678456 h 2305050"/>
              <a:gd name="connsiteX213" fmla="*/ 240497 w 2447925"/>
              <a:gd name="connsiteY213" fmla="*/ 836533 h 2305050"/>
              <a:gd name="connsiteX214" fmla="*/ 447999 w 2447925"/>
              <a:gd name="connsiteY214" fmla="*/ 836533 h 23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2447925" h="2305050">
                <a:moveTo>
                  <a:pt x="513912" y="990010"/>
                </a:moveTo>
                <a:lnTo>
                  <a:pt x="707984" y="1106891"/>
                </a:lnTo>
                <a:lnTo>
                  <a:pt x="904437" y="989971"/>
                </a:lnTo>
                <a:lnTo>
                  <a:pt x="900255" y="894521"/>
                </a:lnTo>
                <a:lnTo>
                  <a:pt x="709479" y="894521"/>
                </a:lnTo>
                <a:lnTo>
                  <a:pt x="518170" y="894521"/>
                </a:lnTo>
                <a:lnTo>
                  <a:pt x="513912" y="990010"/>
                </a:lnTo>
                <a:close/>
                <a:moveTo>
                  <a:pt x="1599162" y="934374"/>
                </a:moveTo>
                <a:lnTo>
                  <a:pt x="1846631" y="934374"/>
                </a:lnTo>
                <a:lnTo>
                  <a:pt x="1829067" y="982570"/>
                </a:lnTo>
                <a:lnTo>
                  <a:pt x="1595085" y="982570"/>
                </a:lnTo>
                <a:cubicBezTo>
                  <a:pt x="1582788" y="1013565"/>
                  <a:pt x="1552537" y="1035491"/>
                  <a:pt x="1517161" y="1035491"/>
                </a:cubicBezTo>
                <a:cubicBezTo>
                  <a:pt x="1470879" y="1035491"/>
                  <a:pt x="1433360" y="997972"/>
                  <a:pt x="1433360" y="951690"/>
                </a:cubicBezTo>
                <a:cubicBezTo>
                  <a:pt x="1433360" y="905408"/>
                  <a:pt x="1470879" y="867889"/>
                  <a:pt x="1517161" y="867889"/>
                </a:cubicBezTo>
                <a:cubicBezTo>
                  <a:pt x="1557509" y="867889"/>
                  <a:pt x="1591189" y="896407"/>
                  <a:pt x="1599162" y="934374"/>
                </a:cubicBezTo>
                <a:close/>
                <a:moveTo>
                  <a:pt x="2112931" y="934374"/>
                </a:moveTo>
                <a:lnTo>
                  <a:pt x="2327977" y="934374"/>
                </a:lnTo>
                <a:cubicBezTo>
                  <a:pt x="2354523" y="934374"/>
                  <a:pt x="2378631" y="945204"/>
                  <a:pt x="2396081" y="962654"/>
                </a:cubicBezTo>
                <a:cubicBezTo>
                  <a:pt x="2413530" y="980103"/>
                  <a:pt x="2424351" y="1004202"/>
                  <a:pt x="2424351" y="1030757"/>
                </a:cubicBezTo>
                <a:lnTo>
                  <a:pt x="2424351" y="1698822"/>
                </a:lnTo>
                <a:lnTo>
                  <a:pt x="2376164" y="1662674"/>
                </a:lnTo>
                <a:lnTo>
                  <a:pt x="2376164" y="1030757"/>
                </a:lnTo>
                <a:cubicBezTo>
                  <a:pt x="2376164" y="1017499"/>
                  <a:pt x="2370744" y="1005449"/>
                  <a:pt x="2362010" y="996715"/>
                </a:cubicBezTo>
                <a:cubicBezTo>
                  <a:pt x="2353285" y="987990"/>
                  <a:pt x="2341236" y="982570"/>
                  <a:pt x="2327977" y="982570"/>
                </a:cubicBezTo>
                <a:lnTo>
                  <a:pt x="2074831" y="982570"/>
                </a:lnTo>
                <a:lnTo>
                  <a:pt x="2112931" y="934374"/>
                </a:lnTo>
                <a:close/>
                <a:moveTo>
                  <a:pt x="1822314" y="716051"/>
                </a:moveTo>
                <a:lnTo>
                  <a:pt x="1999955" y="694049"/>
                </a:lnTo>
                <a:lnTo>
                  <a:pt x="1831943" y="1209151"/>
                </a:lnTo>
                <a:lnTo>
                  <a:pt x="2339483" y="516884"/>
                </a:lnTo>
                <a:lnTo>
                  <a:pt x="2102149" y="545716"/>
                </a:lnTo>
                <a:lnTo>
                  <a:pt x="2279799" y="207635"/>
                </a:lnTo>
                <a:lnTo>
                  <a:pt x="2013252" y="197510"/>
                </a:lnTo>
                <a:lnTo>
                  <a:pt x="1822314" y="716051"/>
                </a:lnTo>
                <a:close/>
                <a:moveTo>
                  <a:pt x="1601734" y="1757886"/>
                </a:moveTo>
                <a:lnTo>
                  <a:pt x="1994926" y="1390736"/>
                </a:lnTo>
                <a:lnTo>
                  <a:pt x="2148916" y="1534525"/>
                </a:lnTo>
                <a:lnTo>
                  <a:pt x="2148916" y="1448619"/>
                </a:lnTo>
                <a:lnTo>
                  <a:pt x="2225174" y="1448619"/>
                </a:lnTo>
                <a:lnTo>
                  <a:pt x="2225174" y="1605725"/>
                </a:lnTo>
                <a:lnTo>
                  <a:pt x="2388127" y="1757886"/>
                </a:lnTo>
                <a:lnTo>
                  <a:pt x="2445544" y="1757886"/>
                </a:lnTo>
                <a:lnTo>
                  <a:pt x="2445544" y="1811503"/>
                </a:lnTo>
                <a:lnTo>
                  <a:pt x="1544317" y="1811503"/>
                </a:lnTo>
                <a:lnTo>
                  <a:pt x="1544317" y="1757886"/>
                </a:lnTo>
                <a:lnTo>
                  <a:pt x="1601734" y="1757886"/>
                </a:lnTo>
                <a:close/>
                <a:moveTo>
                  <a:pt x="2322405" y="1858890"/>
                </a:moveTo>
                <a:lnTo>
                  <a:pt x="2322405" y="2286724"/>
                </a:lnTo>
                <a:lnTo>
                  <a:pt x="2127523" y="2286724"/>
                </a:lnTo>
                <a:lnTo>
                  <a:pt x="2127523" y="2050771"/>
                </a:lnTo>
                <a:cubicBezTo>
                  <a:pt x="2127523" y="2029130"/>
                  <a:pt x="2109826" y="2011423"/>
                  <a:pt x="2088175" y="2011423"/>
                </a:cubicBezTo>
                <a:lnTo>
                  <a:pt x="1901685" y="2011423"/>
                </a:lnTo>
                <a:cubicBezTo>
                  <a:pt x="1880045" y="2011423"/>
                  <a:pt x="1862347" y="2029130"/>
                  <a:pt x="1862347" y="2050771"/>
                </a:cubicBezTo>
                <a:lnTo>
                  <a:pt x="1862347" y="2286724"/>
                </a:lnTo>
                <a:lnTo>
                  <a:pt x="1667456" y="2286724"/>
                </a:lnTo>
                <a:lnTo>
                  <a:pt x="1667456" y="1858890"/>
                </a:lnTo>
                <a:lnTo>
                  <a:pt x="2322405" y="1858890"/>
                </a:lnTo>
                <a:close/>
                <a:moveTo>
                  <a:pt x="907361" y="1056694"/>
                </a:moveTo>
                <a:lnTo>
                  <a:pt x="765162" y="1141324"/>
                </a:lnTo>
                <a:lnTo>
                  <a:pt x="915029" y="1231583"/>
                </a:lnTo>
                <a:lnTo>
                  <a:pt x="907361" y="1056694"/>
                </a:lnTo>
                <a:close/>
                <a:moveTo>
                  <a:pt x="921753" y="1304096"/>
                </a:moveTo>
                <a:lnTo>
                  <a:pt x="707984" y="1175357"/>
                </a:lnTo>
                <a:lnTo>
                  <a:pt x="497072" y="1300877"/>
                </a:lnTo>
                <a:lnTo>
                  <a:pt x="488080" y="1364380"/>
                </a:lnTo>
                <a:lnTo>
                  <a:pt x="930383" y="1364380"/>
                </a:lnTo>
                <a:lnTo>
                  <a:pt x="921753" y="1304096"/>
                </a:lnTo>
                <a:close/>
                <a:moveTo>
                  <a:pt x="503272" y="1228725"/>
                </a:moveTo>
                <a:lnTo>
                  <a:pt x="650796" y="1140924"/>
                </a:lnTo>
                <a:lnTo>
                  <a:pt x="510940" y="1056685"/>
                </a:lnTo>
                <a:lnTo>
                  <a:pt x="503272" y="1228725"/>
                </a:lnTo>
                <a:close/>
                <a:moveTo>
                  <a:pt x="490833" y="148076"/>
                </a:moveTo>
                <a:lnTo>
                  <a:pt x="710060" y="7144"/>
                </a:lnTo>
                <a:lnTo>
                  <a:pt x="928135" y="148076"/>
                </a:lnTo>
                <a:lnTo>
                  <a:pt x="956558" y="605085"/>
                </a:lnTo>
                <a:lnTo>
                  <a:pt x="1270797" y="836533"/>
                </a:lnTo>
                <a:lnTo>
                  <a:pt x="1270807" y="836533"/>
                </a:lnTo>
                <a:lnTo>
                  <a:pt x="1270807" y="894521"/>
                </a:lnTo>
                <a:lnTo>
                  <a:pt x="1270807" y="962168"/>
                </a:lnTo>
                <a:lnTo>
                  <a:pt x="1309621" y="962168"/>
                </a:lnTo>
                <a:lnTo>
                  <a:pt x="1309621" y="1020156"/>
                </a:lnTo>
                <a:lnTo>
                  <a:pt x="1270807" y="1020156"/>
                </a:lnTo>
                <a:lnTo>
                  <a:pt x="1270807" y="1086441"/>
                </a:lnTo>
                <a:lnTo>
                  <a:pt x="1309621" y="1086441"/>
                </a:lnTo>
                <a:lnTo>
                  <a:pt x="1309621" y="1144429"/>
                </a:lnTo>
                <a:lnTo>
                  <a:pt x="1185386" y="1144429"/>
                </a:lnTo>
                <a:lnTo>
                  <a:pt x="1185386" y="1086441"/>
                </a:lnTo>
                <a:lnTo>
                  <a:pt x="1224210" y="1086441"/>
                </a:lnTo>
                <a:lnTo>
                  <a:pt x="1224210" y="1020156"/>
                </a:lnTo>
                <a:lnTo>
                  <a:pt x="1185386" y="1020156"/>
                </a:lnTo>
                <a:lnTo>
                  <a:pt x="1185386" y="962168"/>
                </a:lnTo>
                <a:lnTo>
                  <a:pt x="1224210" y="962168"/>
                </a:lnTo>
                <a:lnTo>
                  <a:pt x="1224210" y="894521"/>
                </a:lnTo>
                <a:lnTo>
                  <a:pt x="974569" y="894521"/>
                </a:lnTo>
                <a:lnTo>
                  <a:pt x="996286" y="1243613"/>
                </a:lnTo>
                <a:lnTo>
                  <a:pt x="1027747" y="1419882"/>
                </a:lnTo>
                <a:lnTo>
                  <a:pt x="1366380" y="1669285"/>
                </a:lnTo>
                <a:lnTo>
                  <a:pt x="1366380" y="1737160"/>
                </a:lnTo>
                <a:lnTo>
                  <a:pt x="1366380" y="1816322"/>
                </a:lnTo>
                <a:lnTo>
                  <a:pt x="1411815" y="1816322"/>
                </a:lnTo>
                <a:lnTo>
                  <a:pt x="1411815" y="1884188"/>
                </a:lnTo>
                <a:lnTo>
                  <a:pt x="1366380" y="1884188"/>
                </a:lnTo>
                <a:lnTo>
                  <a:pt x="1366380" y="1961759"/>
                </a:lnTo>
                <a:lnTo>
                  <a:pt x="1411815" y="1961759"/>
                </a:lnTo>
                <a:lnTo>
                  <a:pt x="1411815" y="2029625"/>
                </a:lnTo>
                <a:lnTo>
                  <a:pt x="1266425" y="2029625"/>
                </a:lnTo>
                <a:lnTo>
                  <a:pt x="1266425" y="1961759"/>
                </a:lnTo>
                <a:lnTo>
                  <a:pt x="1311859" y="1961759"/>
                </a:lnTo>
                <a:lnTo>
                  <a:pt x="1311859" y="1884188"/>
                </a:lnTo>
                <a:lnTo>
                  <a:pt x="1266425" y="1884188"/>
                </a:lnTo>
                <a:lnTo>
                  <a:pt x="1266425" y="1816322"/>
                </a:lnTo>
                <a:lnTo>
                  <a:pt x="1311859" y="1816322"/>
                </a:lnTo>
                <a:lnTo>
                  <a:pt x="1311859" y="1737160"/>
                </a:lnTo>
                <a:lnTo>
                  <a:pt x="1084383" y="1737160"/>
                </a:lnTo>
                <a:lnTo>
                  <a:pt x="1185082" y="2301183"/>
                </a:lnTo>
                <a:lnTo>
                  <a:pt x="1064524" y="2301183"/>
                </a:lnTo>
                <a:lnTo>
                  <a:pt x="983761" y="1737160"/>
                </a:lnTo>
                <a:lnTo>
                  <a:pt x="709479" y="1737160"/>
                </a:lnTo>
                <a:lnTo>
                  <a:pt x="435264" y="1737160"/>
                </a:lnTo>
                <a:lnTo>
                  <a:pt x="355349" y="2301183"/>
                </a:lnTo>
                <a:lnTo>
                  <a:pt x="233886" y="2301183"/>
                </a:lnTo>
                <a:lnTo>
                  <a:pt x="334575" y="1737160"/>
                </a:lnTo>
                <a:lnTo>
                  <a:pt x="107099" y="1737160"/>
                </a:lnTo>
                <a:lnTo>
                  <a:pt x="107099" y="1816322"/>
                </a:lnTo>
                <a:lnTo>
                  <a:pt x="152543" y="1816322"/>
                </a:lnTo>
                <a:lnTo>
                  <a:pt x="152543" y="1884188"/>
                </a:lnTo>
                <a:lnTo>
                  <a:pt x="107099" y="1884188"/>
                </a:lnTo>
                <a:lnTo>
                  <a:pt x="107099" y="1961759"/>
                </a:lnTo>
                <a:lnTo>
                  <a:pt x="152543" y="1961759"/>
                </a:lnTo>
                <a:lnTo>
                  <a:pt x="152543" y="2029625"/>
                </a:lnTo>
                <a:lnTo>
                  <a:pt x="7144" y="2029625"/>
                </a:lnTo>
                <a:lnTo>
                  <a:pt x="7144" y="1961759"/>
                </a:lnTo>
                <a:lnTo>
                  <a:pt x="52578" y="1961759"/>
                </a:lnTo>
                <a:lnTo>
                  <a:pt x="52578" y="1884188"/>
                </a:lnTo>
                <a:lnTo>
                  <a:pt x="7144" y="1884188"/>
                </a:lnTo>
                <a:lnTo>
                  <a:pt x="7144" y="1816322"/>
                </a:lnTo>
                <a:lnTo>
                  <a:pt x="52578" y="1816322"/>
                </a:lnTo>
                <a:lnTo>
                  <a:pt x="52578" y="1737160"/>
                </a:lnTo>
                <a:lnTo>
                  <a:pt x="52578" y="1669285"/>
                </a:lnTo>
                <a:lnTo>
                  <a:pt x="390382" y="1424540"/>
                </a:lnTo>
                <a:lnTo>
                  <a:pt x="422681" y="1243613"/>
                </a:lnTo>
                <a:lnTo>
                  <a:pt x="444398" y="894521"/>
                </a:lnTo>
                <a:lnTo>
                  <a:pt x="194748" y="894521"/>
                </a:lnTo>
                <a:lnTo>
                  <a:pt x="194748" y="962168"/>
                </a:lnTo>
                <a:lnTo>
                  <a:pt x="233582" y="962168"/>
                </a:lnTo>
                <a:lnTo>
                  <a:pt x="233582" y="1020156"/>
                </a:lnTo>
                <a:lnTo>
                  <a:pt x="194748" y="1020156"/>
                </a:lnTo>
                <a:lnTo>
                  <a:pt x="194748" y="1086441"/>
                </a:lnTo>
                <a:lnTo>
                  <a:pt x="233582" y="1086441"/>
                </a:lnTo>
                <a:lnTo>
                  <a:pt x="233582" y="1144429"/>
                </a:lnTo>
                <a:lnTo>
                  <a:pt x="109337" y="1144429"/>
                </a:lnTo>
                <a:lnTo>
                  <a:pt x="109337" y="1086441"/>
                </a:lnTo>
                <a:lnTo>
                  <a:pt x="148161" y="1086441"/>
                </a:lnTo>
                <a:lnTo>
                  <a:pt x="148161" y="1020156"/>
                </a:lnTo>
                <a:lnTo>
                  <a:pt x="109337" y="1020156"/>
                </a:lnTo>
                <a:lnTo>
                  <a:pt x="109337" y="962168"/>
                </a:lnTo>
                <a:lnTo>
                  <a:pt x="148161" y="962168"/>
                </a:lnTo>
                <a:lnTo>
                  <a:pt x="148161" y="894521"/>
                </a:lnTo>
                <a:lnTo>
                  <a:pt x="148161" y="836533"/>
                </a:lnTo>
                <a:lnTo>
                  <a:pt x="148161" y="836533"/>
                </a:lnTo>
                <a:lnTo>
                  <a:pt x="462153" y="609029"/>
                </a:lnTo>
                <a:lnTo>
                  <a:pt x="490833" y="148076"/>
                </a:lnTo>
                <a:close/>
                <a:moveTo>
                  <a:pt x="960711" y="671693"/>
                </a:moveTo>
                <a:lnTo>
                  <a:pt x="970960" y="836533"/>
                </a:lnTo>
                <a:lnTo>
                  <a:pt x="1180519" y="836533"/>
                </a:lnTo>
                <a:lnTo>
                  <a:pt x="960711" y="671693"/>
                </a:lnTo>
                <a:close/>
                <a:moveTo>
                  <a:pt x="1043140" y="1506122"/>
                </a:moveTo>
                <a:lnTo>
                  <a:pt x="1072277" y="1669285"/>
                </a:lnTo>
                <a:lnTo>
                  <a:pt x="1260729" y="1669285"/>
                </a:lnTo>
                <a:lnTo>
                  <a:pt x="1043140" y="1506122"/>
                </a:lnTo>
                <a:close/>
                <a:moveTo>
                  <a:pt x="974046" y="1669285"/>
                </a:moveTo>
                <a:lnTo>
                  <a:pt x="939965" y="1431293"/>
                </a:lnTo>
                <a:lnTo>
                  <a:pt x="487871" y="1431293"/>
                </a:lnTo>
                <a:lnTo>
                  <a:pt x="477526" y="1438818"/>
                </a:lnTo>
                <a:lnTo>
                  <a:pt x="444875" y="1669285"/>
                </a:lnTo>
                <a:lnTo>
                  <a:pt x="709479" y="1669285"/>
                </a:lnTo>
                <a:lnTo>
                  <a:pt x="974046" y="1669285"/>
                </a:lnTo>
                <a:close/>
                <a:moveTo>
                  <a:pt x="897712" y="836533"/>
                </a:moveTo>
                <a:lnTo>
                  <a:pt x="888797" y="633165"/>
                </a:lnTo>
                <a:lnTo>
                  <a:pt x="529809" y="633165"/>
                </a:lnTo>
                <a:lnTo>
                  <a:pt x="520751" y="836533"/>
                </a:lnTo>
                <a:lnTo>
                  <a:pt x="709479" y="836533"/>
                </a:lnTo>
                <a:lnTo>
                  <a:pt x="897712" y="836533"/>
                </a:lnTo>
                <a:close/>
                <a:moveTo>
                  <a:pt x="886292" y="575986"/>
                </a:moveTo>
                <a:lnTo>
                  <a:pt x="883368" y="509321"/>
                </a:lnTo>
                <a:cubicBezTo>
                  <a:pt x="879700" y="508968"/>
                  <a:pt x="876100" y="507816"/>
                  <a:pt x="872881" y="505796"/>
                </a:cubicBezTo>
                <a:lnTo>
                  <a:pt x="709479" y="403174"/>
                </a:lnTo>
                <a:lnTo>
                  <a:pt x="546078" y="505796"/>
                </a:lnTo>
                <a:cubicBezTo>
                  <a:pt x="542782" y="507863"/>
                  <a:pt x="539086" y="509025"/>
                  <a:pt x="535334" y="509349"/>
                </a:cubicBezTo>
                <a:lnTo>
                  <a:pt x="532352" y="575986"/>
                </a:lnTo>
                <a:lnTo>
                  <a:pt x="886292" y="575986"/>
                </a:lnTo>
                <a:close/>
                <a:moveTo>
                  <a:pt x="881063" y="456628"/>
                </a:moveTo>
                <a:lnTo>
                  <a:pt x="874176" y="299742"/>
                </a:lnTo>
                <a:lnTo>
                  <a:pt x="752713" y="376028"/>
                </a:lnTo>
                <a:lnTo>
                  <a:pt x="881063" y="456628"/>
                </a:lnTo>
                <a:close/>
                <a:moveTo>
                  <a:pt x="871861" y="246898"/>
                </a:moveTo>
                <a:lnTo>
                  <a:pt x="869251" y="187347"/>
                </a:lnTo>
                <a:lnTo>
                  <a:pt x="869251" y="187347"/>
                </a:lnTo>
                <a:lnTo>
                  <a:pt x="712994" y="86201"/>
                </a:lnTo>
                <a:lnTo>
                  <a:pt x="549573" y="189681"/>
                </a:lnTo>
                <a:lnTo>
                  <a:pt x="547030" y="246859"/>
                </a:lnTo>
                <a:lnTo>
                  <a:pt x="709479" y="348872"/>
                </a:lnTo>
                <a:lnTo>
                  <a:pt x="871861" y="246898"/>
                </a:lnTo>
                <a:close/>
                <a:moveTo>
                  <a:pt x="544668" y="299676"/>
                </a:moveTo>
                <a:lnTo>
                  <a:pt x="537667" y="456771"/>
                </a:lnTo>
                <a:lnTo>
                  <a:pt x="666245" y="376028"/>
                </a:lnTo>
                <a:lnTo>
                  <a:pt x="544668" y="299676"/>
                </a:lnTo>
                <a:close/>
                <a:moveTo>
                  <a:pt x="346691" y="1669285"/>
                </a:moveTo>
                <a:lnTo>
                  <a:pt x="374447" y="1513789"/>
                </a:lnTo>
                <a:lnTo>
                  <a:pt x="160639" y="1669285"/>
                </a:lnTo>
                <a:lnTo>
                  <a:pt x="346691" y="1669285"/>
                </a:lnTo>
                <a:close/>
                <a:moveTo>
                  <a:pt x="447999" y="836533"/>
                </a:moveTo>
                <a:lnTo>
                  <a:pt x="457838" y="678456"/>
                </a:lnTo>
                <a:lnTo>
                  <a:pt x="240497" y="836533"/>
                </a:lnTo>
                <a:lnTo>
                  <a:pt x="447999" y="836533"/>
                </a:lnTo>
                <a:close/>
              </a:path>
            </a:pathLst>
          </a:custGeom>
          <a:solidFill>
            <a:srgbClr val="000000"/>
          </a:solidFill>
          <a:ln w="9525" cap="flat">
            <a:noFill/>
            <a:prstDash val="solid"/>
            <a:miter/>
          </a:ln>
        </p:spPr>
        <p:txBody>
          <a:bodyPr rtlCol="0" anchor="ctr"/>
          <a:lstStyle/>
          <a:p>
            <a:endParaRPr lang="en-US"/>
          </a:p>
        </p:txBody>
      </p:sp>
      <p:sp>
        <p:nvSpPr>
          <p:cNvPr id="19" name="TextBox 18">
            <a:extLst>
              <a:ext uri="{FF2B5EF4-FFF2-40B4-BE49-F238E27FC236}">
                <a16:creationId xmlns:a16="http://schemas.microsoft.com/office/drawing/2014/main" id="{DBDEEA86-F709-4475-A73A-60FD42C61CBC}"/>
              </a:ext>
            </a:extLst>
          </p:cNvPr>
          <p:cNvSpPr txBox="1"/>
          <p:nvPr/>
        </p:nvSpPr>
        <p:spPr>
          <a:xfrm>
            <a:off x="0" y="6422350"/>
            <a:ext cx="12192000" cy="430887"/>
          </a:xfrm>
          <a:prstGeom prst="rect">
            <a:avLst/>
          </a:prstGeom>
          <a:noFill/>
        </p:spPr>
        <p:txBody>
          <a:bodyPr wrap="square" rtlCol="0">
            <a:spAutoFit/>
          </a:bodyPr>
          <a:lstStyle/>
          <a:p>
            <a:pPr algn="ctr"/>
            <a:r>
              <a:rPr lang="en-US" sz="1100" dirty="0"/>
              <a:t>power grid by </a:t>
            </a:r>
            <a:r>
              <a:rPr lang="en-US" sz="1100" dirty="0" err="1"/>
              <a:t>popcornarts</a:t>
            </a:r>
            <a:r>
              <a:rPr lang="en-US" sz="1100" dirty="0"/>
              <a:t> from the Noun Project; X-ray machine by Gan </a:t>
            </a:r>
            <a:r>
              <a:rPr lang="en-US" sz="1100" dirty="0" err="1"/>
              <a:t>Khoon</a:t>
            </a:r>
            <a:r>
              <a:rPr lang="en-US" sz="1100" dirty="0"/>
              <a:t> Lay from the Noun Project</a:t>
            </a:r>
          </a:p>
          <a:p>
            <a:pPr algn="ctr"/>
            <a:r>
              <a:rPr lang="en-US" sz="1100" dirty="0"/>
              <a:t>Train by </a:t>
            </a:r>
            <a:r>
              <a:rPr lang="en-US" sz="1100" dirty="0" err="1"/>
              <a:t>Manaqib</a:t>
            </a:r>
            <a:r>
              <a:rPr lang="en-US" sz="1100" dirty="0"/>
              <a:t> S from the Noun Project; Death by Adrien Coquet from the Noun Project; Dollar falling by </a:t>
            </a:r>
            <a:r>
              <a:rPr lang="en-US" sz="1100" dirty="0" err="1"/>
              <a:t>Davo</a:t>
            </a:r>
            <a:r>
              <a:rPr lang="en-US" sz="1100" dirty="0"/>
              <a:t> Sime from the Noun Project</a:t>
            </a:r>
          </a:p>
        </p:txBody>
      </p:sp>
      <p:grpSp>
        <p:nvGrpSpPr>
          <p:cNvPr id="25" name="Group 24">
            <a:extLst>
              <a:ext uri="{FF2B5EF4-FFF2-40B4-BE49-F238E27FC236}">
                <a16:creationId xmlns:a16="http://schemas.microsoft.com/office/drawing/2014/main" id="{2B504F23-209C-42D5-A9E1-8BABEB2F24F1}"/>
              </a:ext>
            </a:extLst>
          </p:cNvPr>
          <p:cNvGrpSpPr/>
          <p:nvPr/>
        </p:nvGrpSpPr>
        <p:grpSpPr>
          <a:xfrm>
            <a:off x="8352631" y="2557462"/>
            <a:ext cx="887013" cy="914400"/>
            <a:chOff x="7870030" y="1986096"/>
            <a:chExt cx="2247900" cy="2317306"/>
          </a:xfrm>
        </p:grpSpPr>
        <p:sp>
          <p:nvSpPr>
            <p:cNvPr id="23" name="Freeform: Shape 22">
              <a:extLst>
                <a:ext uri="{FF2B5EF4-FFF2-40B4-BE49-F238E27FC236}">
                  <a16:creationId xmlns:a16="http://schemas.microsoft.com/office/drawing/2014/main" id="{1077B5D0-A510-4E74-B844-B7085DD308D8}"/>
                </a:ext>
              </a:extLst>
            </p:cNvPr>
            <p:cNvSpPr/>
            <p:nvPr/>
          </p:nvSpPr>
          <p:spPr>
            <a:xfrm>
              <a:off x="9282055" y="1986096"/>
              <a:ext cx="523875" cy="523875"/>
            </a:xfrm>
            <a:custGeom>
              <a:avLst/>
              <a:gdLst>
                <a:gd name="connsiteX0" fmla="*/ 314441 w 523875"/>
                <a:gd name="connsiteY0" fmla="*/ 57173 h 523875"/>
                <a:gd name="connsiteX1" fmla="*/ 474518 w 523875"/>
                <a:gd name="connsiteY1" fmla="*/ 314441 h 523875"/>
                <a:gd name="connsiteX2" fmla="*/ 217250 w 523875"/>
                <a:gd name="connsiteY2" fmla="*/ 474518 h 523875"/>
                <a:gd name="connsiteX3" fmla="*/ 57173 w 523875"/>
                <a:gd name="connsiteY3" fmla="*/ 217250 h 523875"/>
                <a:gd name="connsiteX4" fmla="*/ 314441 w 523875"/>
                <a:gd name="connsiteY4" fmla="*/ 57173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523875">
                  <a:moveTo>
                    <a:pt x="314441" y="57173"/>
                  </a:moveTo>
                  <a:cubicBezTo>
                    <a:pt x="429687" y="84011"/>
                    <a:pt x="501356" y="199194"/>
                    <a:pt x="474518" y="314441"/>
                  </a:cubicBezTo>
                  <a:cubicBezTo>
                    <a:pt x="447679" y="429687"/>
                    <a:pt x="332497" y="501356"/>
                    <a:pt x="217250" y="474518"/>
                  </a:cubicBezTo>
                  <a:cubicBezTo>
                    <a:pt x="102003" y="447679"/>
                    <a:pt x="30334" y="332497"/>
                    <a:pt x="57173" y="217250"/>
                  </a:cubicBezTo>
                  <a:cubicBezTo>
                    <a:pt x="84011" y="102003"/>
                    <a:pt x="199194" y="30334"/>
                    <a:pt x="314441" y="57173"/>
                  </a:cubicBezTo>
                  <a:close/>
                </a:path>
              </a:pathLst>
            </a:custGeom>
            <a:solidFill>
              <a:srgbClr val="000000"/>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BCD6D32-93BF-4168-9ED8-AB5883718118}"/>
                </a:ext>
              </a:extLst>
            </p:cNvPr>
            <p:cNvSpPr/>
            <p:nvPr/>
          </p:nvSpPr>
          <p:spPr>
            <a:xfrm>
              <a:off x="7870030" y="2322202"/>
              <a:ext cx="2247900" cy="1981200"/>
            </a:xfrm>
            <a:custGeom>
              <a:avLst/>
              <a:gdLst>
                <a:gd name="connsiteX0" fmla="*/ 2126275 w 2247900"/>
                <a:gd name="connsiteY0" fmla="*/ 165621 h 1981200"/>
                <a:gd name="connsiteX1" fmla="*/ 1229430 w 2247900"/>
                <a:gd name="connsiteY1" fmla="*/ 165621 h 1981200"/>
                <a:gd name="connsiteX2" fmla="*/ 1114454 w 2247900"/>
                <a:gd name="connsiteY2" fmla="*/ 280587 h 1981200"/>
                <a:gd name="connsiteX3" fmla="*/ 1114454 w 2247900"/>
                <a:gd name="connsiteY3" fmla="*/ 330851 h 1981200"/>
                <a:gd name="connsiteX4" fmla="*/ 1113111 w 2247900"/>
                <a:gd name="connsiteY4" fmla="*/ 330718 h 1981200"/>
                <a:gd name="connsiteX5" fmla="*/ 878643 w 2247900"/>
                <a:gd name="connsiteY5" fmla="*/ 330718 h 1981200"/>
                <a:gd name="connsiteX6" fmla="*/ 878643 w 2247900"/>
                <a:gd name="connsiteY6" fmla="*/ 102394 h 1981200"/>
                <a:gd name="connsiteX7" fmla="*/ 783393 w 2247900"/>
                <a:gd name="connsiteY7" fmla="*/ 7144 h 1981200"/>
                <a:gd name="connsiteX8" fmla="*/ 102394 w 2247900"/>
                <a:gd name="connsiteY8" fmla="*/ 7144 h 1981200"/>
                <a:gd name="connsiteX9" fmla="*/ 7144 w 2247900"/>
                <a:gd name="connsiteY9" fmla="*/ 102394 h 1981200"/>
                <a:gd name="connsiteX10" fmla="*/ 7144 w 2247900"/>
                <a:gd name="connsiteY10" fmla="*/ 1869186 h 1981200"/>
                <a:gd name="connsiteX11" fmla="*/ 102394 w 2247900"/>
                <a:gd name="connsiteY11" fmla="*/ 1964436 h 1981200"/>
                <a:gd name="connsiteX12" fmla="*/ 783393 w 2247900"/>
                <a:gd name="connsiteY12" fmla="*/ 1964436 h 1981200"/>
                <a:gd name="connsiteX13" fmla="*/ 878643 w 2247900"/>
                <a:gd name="connsiteY13" fmla="*/ 1869186 h 1981200"/>
                <a:gd name="connsiteX14" fmla="*/ 878643 w 2247900"/>
                <a:gd name="connsiteY14" fmla="*/ 432321 h 1981200"/>
                <a:gd name="connsiteX15" fmla="*/ 1113111 w 2247900"/>
                <a:gd name="connsiteY15" fmla="*/ 432321 h 1981200"/>
                <a:gd name="connsiteX16" fmla="*/ 1114454 w 2247900"/>
                <a:gd name="connsiteY16" fmla="*/ 432187 h 1981200"/>
                <a:gd name="connsiteX17" fmla="*/ 1114454 w 2247900"/>
                <a:gd name="connsiteY17" fmla="*/ 874547 h 1981200"/>
                <a:gd name="connsiteX18" fmla="*/ 1229430 w 2247900"/>
                <a:gd name="connsiteY18" fmla="*/ 989533 h 1981200"/>
                <a:gd name="connsiteX19" fmla="*/ 1420235 w 2247900"/>
                <a:gd name="connsiteY19" fmla="*/ 989533 h 1981200"/>
                <a:gd name="connsiteX20" fmla="*/ 1420235 w 2247900"/>
                <a:gd name="connsiteY20" fmla="*/ 1856756 h 1981200"/>
                <a:gd name="connsiteX21" fmla="*/ 1537992 w 2247900"/>
                <a:gd name="connsiteY21" fmla="*/ 1974514 h 1981200"/>
                <a:gd name="connsiteX22" fmla="*/ 1655769 w 2247900"/>
                <a:gd name="connsiteY22" fmla="*/ 1856756 h 1981200"/>
                <a:gd name="connsiteX23" fmla="*/ 1655769 w 2247900"/>
                <a:gd name="connsiteY23" fmla="*/ 996925 h 1981200"/>
                <a:gd name="connsiteX24" fmla="*/ 1699917 w 2247900"/>
                <a:gd name="connsiteY24" fmla="*/ 996925 h 1981200"/>
                <a:gd name="connsiteX25" fmla="*/ 1699917 w 2247900"/>
                <a:gd name="connsiteY25" fmla="*/ 1856756 h 1981200"/>
                <a:gd name="connsiteX26" fmla="*/ 1817675 w 2247900"/>
                <a:gd name="connsiteY26" fmla="*/ 1974514 h 1981200"/>
                <a:gd name="connsiteX27" fmla="*/ 1935452 w 2247900"/>
                <a:gd name="connsiteY27" fmla="*/ 1856756 h 1981200"/>
                <a:gd name="connsiteX28" fmla="*/ 1935452 w 2247900"/>
                <a:gd name="connsiteY28" fmla="*/ 989533 h 1981200"/>
                <a:gd name="connsiteX29" fmla="*/ 2126266 w 2247900"/>
                <a:gd name="connsiteY29" fmla="*/ 989533 h 1981200"/>
                <a:gd name="connsiteX30" fmla="*/ 2241242 w 2247900"/>
                <a:gd name="connsiteY30" fmla="*/ 874547 h 1981200"/>
                <a:gd name="connsiteX31" fmla="*/ 2241242 w 2247900"/>
                <a:gd name="connsiteY31" fmla="*/ 280597 h 1981200"/>
                <a:gd name="connsiteX32" fmla="*/ 2126275 w 2247900"/>
                <a:gd name="connsiteY32" fmla="*/ 165621 h 1981200"/>
                <a:gd name="connsiteX33" fmla="*/ 781031 w 2247900"/>
                <a:gd name="connsiteY33" fmla="*/ 718071 h 1981200"/>
                <a:gd name="connsiteX34" fmla="*/ 685781 w 2247900"/>
                <a:gd name="connsiteY34" fmla="*/ 813321 h 1981200"/>
                <a:gd name="connsiteX35" fmla="*/ 200006 w 2247900"/>
                <a:gd name="connsiteY35" fmla="*/ 813321 h 1981200"/>
                <a:gd name="connsiteX36" fmla="*/ 104756 w 2247900"/>
                <a:gd name="connsiteY36" fmla="*/ 718071 h 1981200"/>
                <a:gd name="connsiteX37" fmla="*/ 104756 w 2247900"/>
                <a:gd name="connsiteY37" fmla="*/ 318021 h 1981200"/>
                <a:gd name="connsiteX38" fmla="*/ 200006 w 2247900"/>
                <a:gd name="connsiteY38" fmla="*/ 222771 h 1981200"/>
                <a:gd name="connsiteX39" fmla="*/ 685781 w 2247900"/>
                <a:gd name="connsiteY39" fmla="*/ 222771 h 1981200"/>
                <a:gd name="connsiteX40" fmla="*/ 781031 w 2247900"/>
                <a:gd name="connsiteY40" fmla="*/ 318021 h 1981200"/>
                <a:gd name="connsiteX41" fmla="*/ 781031 w 2247900"/>
                <a:gd name="connsiteY41" fmla="*/ 330718 h 1981200"/>
                <a:gd name="connsiteX42" fmla="*/ 781031 w 2247900"/>
                <a:gd name="connsiteY42" fmla="*/ 432321 h 1981200"/>
                <a:gd name="connsiteX43" fmla="*/ 781031 w 2247900"/>
                <a:gd name="connsiteY43" fmla="*/ 718071 h 1981200"/>
                <a:gd name="connsiteX44" fmla="*/ 1856061 w 2247900"/>
                <a:gd name="connsiteY44" fmla="*/ 586607 h 1981200"/>
                <a:gd name="connsiteX45" fmla="*/ 1844259 w 2247900"/>
                <a:gd name="connsiteY45" fmla="*/ 616096 h 1981200"/>
                <a:gd name="connsiteX46" fmla="*/ 1838211 w 2247900"/>
                <a:gd name="connsiteY46" fmla="*/ 627059 h 1981200"/>
                <a:gd name="connsiteX47" fmla="*/ 1814436 w 2247900"/>
                <a:gd name="connsiteY47" fmla="*/ 661521 h 1981200"/>
                <a:gd name="connsiteX48" fmla="*/ 1804140 w 2247900"/>
                <a:gd name="connsiteY48" fmla="*/ 672036 h 1981200"/>
                <a:gd name="connsiteX49" fmla="*/ 1786871 w 2247900"/>
                <a:gd name="connsiteY49" fmla="*/ 686029 h 1981200"/>
                <a:gd name="connsiteX50" fmla="*/ 1711319 w 2247900"/>
                <a:gd name="connsiteY50" fmla="*/ 714394 h 1981200"/>
                <a:gd name="connsiteX51" fmla="*/ 1703251 w 2247900"/>
                <a:gd name="connsiteY51" fmla="*/ 715508 h 1981200"/>
                <a:gd name="connsiteX52" fmla="*/ 1700489 w 2247900"/>
                <a:gd name="connsiteY52" fmla="*/ 715889 h 1981200"/>
                <a:gd name="connsiteX53" fmla="*/ 1700489 w 2247900"/>
                <a:gd name="connsiteY53" fmla="*/ 704945 h 1981200"/>
                <a:gd name="connsiteX54" fmla="*/ 1700489 w 2247900"/>
                <a:gd name="connsiteY54" fmla="*/ 630736 h 1981200"/>
                <a:gd name="connsiteX55" fmla="*/ 1700489 w 2247900"/>
                <a:gd name="connsiteY55" fmla="*/ 621963 h 1981200"/>
                <a:gd name="connsiteX56" fmla="*/ 1709223 w 2247900"/>
                <a:gd name="connsiteY56" fmla="*/ 621259 h 1981200"/>
                <a:gd name="connsiteX57" fmla="*/ 1841506 w 2247900"/>
                <a:gd name="connsiteY57" fmla="*/ 575853 h 1981200"/>
                <a:gd name="connsiteX58" fmla="*/ 1865043 w 2247900"/>
                <a:gd name="connsiteY58" fmla="*/ 559213 h 1981200"/>
                <a:gd name="connsiteX59" fmla="*/ 1856061 w 2247900"/>
                <a:gd name="connsiteY59" fmla="*/ 586607 h 1981200"/>
                <a:gd name="connsiteX60" fmla="*/ 1655236 w 2247900"/>
                <a:gd name="connsiteY60" fmla="*/ 350987 h 1981200"/>
                <a:gd name="connsiteX61" fmla="*/ 1655236 w 2247900"/>
                <a:gd name="connsiteY61" fmla="*/ 441341 h 1981200"/>
                <a:gd name="connsiteX62" fmla="*/ 1655236 w 2247900"/>
                <a:gd name="connsiteY62" fmla="*/ 451656 h 1981200"/>
                <a:gd name="connsiteX63" fmla="*/ 1644968 w 2247900"/>
                <a:gd name="connsiteY63" fmla="*/ 450847 h 1981200"/>
                <a:gd name="connsiteX64" fmla="*/ 1639300 w 2247900"/>
                <a:gd name="connsiteY64" fmla="*/ 450361 h 1981200"/>
                <a:gd name="connsiteX65" fmla="*/ 1508303 w 2247900"/>
                <a:gd name="connsiteY65" fmla="*/ 425453 h 1981200"/>
                <a:gd name="connsiteX66" fmla="*/ 1456782 w 2247900"/>
                <a:gd name="connsiteY66" fmla="*/ 398078 h 1981200"/>
                <a:gd name="connsiteX67" fmla="*/ 1439666 w 2247900"/>
                <a:gd name="connsiteY67" fmla="*/ 364979 h 1981200"/>
                <a:gd name="connsiteX68" fmla="*/ 1439685 w 2247900"/>
                <a:gd name="connsiteY68" fmla="*/ 365046 h 1981200"/>
                <a:gd name="connsiteX69" fmla="*/ 1439732 w 2247900"/>
                <a:gd name="connsiteY69" fmla="*/ 363093 h 1981200"/>
                <a:gd name="connsiteX70" fmla="*/ 1440018 w 2247900"/>
                <a:gd name="connsiteY70" fmla="*/ 358512 h 1981200"/>
                <a:gd name="connsiteX71" fmla="*/ 1443781 w 2247900"/>
                <a:gd name="connsiteY71" fmla="*/ 355902 h 1981200"/>
                <a:gd name="connsiteX72" fmla="*/ 1451620 w 2247900"/>
                <a:gd name="connsiteY72" fmla="*/ 350691 h 1981200"/>
                <a:gd name="connsiteX73" fmla="*/ 1457287 w 2247900"/>
                <a:gd name="connsiteY73" fmla="*/ 347348 h 1981200"/>
                <a:gd name="connsiteX74" fmla="*/ 1457992 w 2247900"/>
                <a:gd name="connsiteY74" fmla="*/ 346967 h 1981200"/>
                <a:gd name="connsiteX75" fmla="*/ 1458163 w 2247900"/>
                <a:gd name="connsiteY75" fmla="*/ 346891 h 1981200"/>
                <a:gd name="connsiteX76" fmla="*/ 1460002 w 2247900"/>
                <a:gd name="connsiteY76" fmla="*/ 345729 h 1981200"/>
                <a:gd name="connsiteX77" fmla="*/ 1461449 w 2247900"/>
                <a:gd name="connsiteY77" fmla="*/ 344738 h 1981200"/>
                <a:gd name="connsiteX78" fmla="*/ 1462678 w 2247900"/>
                <a:gd name="connsiteY78" fmla="*/ 344319 h 1981200"/>
                <a:gd name="connsiteX79" fmla="*/ 1482033 w 2247900"/>
                <a:gd name="connsiteY79" fmla="*/ 339442 h 1981200"/>
                <a:gd name="connsiteX80" fmla="*/ 1544165 w 2247900"/>
                <a:gd name="connsiteY80" fmla="*/ 334775 h 1981200"/>
                <a:gd name="connsiteX81" fmla="*/ 1544669 w 2247900"/>
                <a:gd name="connsiteY81" fmla="*/ 334775 h 1981200"/>
                <a:gd name="connsiteX82" fmla="*/ 1633909 w 2247900"/>
                <a:gd name="connsiteY82" fmla="*/ 340071 h 1981200"/>
                <a:gd name="connsiteX83" fmla="*/ 1646853 w 2247900"/>
                <a:gd name="connsiteY83" fmla="*/ 341519 h 1981200"/>
                <a:gd name="connsiteX84" fmla="*/ 1655236 w 2247900"/>
                <a:gd name="connsiteY84" fmla="*/ 342538 h 1981200"/>
                <a:gd name="connsiteX85" fmla="*/ 1655236 w 2247900"/>
                <a:gd name="connsiteY85" fmla="*/ 350987 h 1981200"/>
                <a:gd name="connsiteX86" fmla="*/ 1486891 w 2247900"/>
                <a:gd name="connsiteY86" fmla="*/ 458076 h 1981200"/>
                <a:gd name="connsiteX87" fmla="*/ 1593856 w 2247900"/>
                <a:gd name="connsiteY87" fmla="*/ 483641 h 1981200"/>
                <a:gd name="connsiteX88" fmla="*/ 1646396 w 2247900"/>
                <a:gd name="connsiteY88" fmla="*/ 489166 h 1981200"/>
                <a:gd name="connsiteX89" fmla="*/ 1655236 w 2247900"/>
                <a:gd name="connsiteY89" fmla="*/ 489804 h 1981200"/>
                <a:gd name="connsiteX90" fmla="*/ 1655236 w 2247900"/>
                <a:gd name="connsiteY90" fmla="*/ 498672 h 1981200"/>
                <a:gd name="connsiteX91" fmla="*/ 1655236 w 2247900"/>
                <a:gd name="connsiteY91" fmla="*/ 573176 h 1981200"/>
                <a:gd name="connsiteX92" fmla="*/ 1655236 w 2247900"/>
                <a:gd name="connsiteY92" fmla="*/ 583711 h 1981200"/>
                <a:gd name="connsiteX93" fmla="*/ 1644758 w 2247900"/>
                <a:gd name="connsiteY93" fmla="*/ 582673 h 1981200"/>
                <a:gd name="connsiteX94" fmla="*/ 1490024 w 2247900"/>
                <a:gd name="connsiteY94" fmla="*/ 497548 h 1981200"/>
                <a:gd name="connsiteX95" fmla="*/ 1474851 w 2247900"/>
                <a:gd name="connsiteY95" fmla="*/ 471097 h 1981200"/>
                <a:gd name="connsiteX96" fmla="*/ 1464431 w 2247900"/>
                <a:gd name="connsiteY96" fmla="*/ 449399 h 1981200"/>
                <a:gd name="connsiteX97" fmla="*/ 1486891 w 2247900"/>
                <a:gd name="connsiteY97" fmla="*/ 458076 h 1981200"/>
                <a:gd name="connsiteX98" fmla="*/ 1499759 w 2247900"/>
                <a:gd name="connsiteY98" fmla="*/ 586702 h 1981200"/>
                <a:gd name="connsiteX99" fmla="*/ 1490672 w 2247900"/>
                <a:gd name="connsiteY99" fmla="*/ 559232 h 1981200"/>
                <a:gd name="connsiteX100" fmla="*/ 1514304 w 2247900"/>
                <a:gd name="connsiteY100" fmla="*/ 575929 h 1981200"/>
                <a:gd name="connsiteX101" fmla="*/ 1646501 w 2247900"/>
                <a:gd name="connsiteY101" fmla="*/ 621230 h 1981200"/>
                <a:gd name="connsiteX102" fmla="*/ 1655236 w 2247900"/>
                <a:gd name="connsiteY102" fmla="*/ 621925 h 1981200"/>
                <a:gd name="connsiteX103" fmla="*/ 1655236 w 2247900"/>
                <a:gd name="connsiteY103" fmla="*/ 630707 h 1981200"/>
                <a:gd name="connsiteX104" fmla="*/ 1655236 w 2247900"/>
                <a:gd name="connsiteY104" fmla="*/ 704936 h 1981200"/>
                <a:gd name="connsiteX105" fmla="*/ 1655236 w 2247900"/>
                <a:gd name="connsiteY105" fmla="*/ 715880 h 1981200"/>
                <a:gd name="connsiteX106" fmla="*/ 1652435 w 2247900"/>
                <a:gd name="connsiteY106" fmla="*/ 715489 h 1981200"/>
                <a:gd name="connsiteX107" fmla="*/ 1644406 w 2247900"/>
                <a:gd name="connsiteY107" fmla="*/ 714385 h 1981200"/>
                <a:gd name="connsiteX108" fmla="*/ 1568806 w 2247900"/>
                <a:gd name="connsiteY108" fmla="*/ 686000 h 1981200"/>
                <a:gd name="connsiteX109" fmla="*/ 1517256 w 2247900"/>
                <a:gd name="connsiteY109" fmla="*/ 627088 h 1981200"/>
                <a:gd name="connsiteX110" fmla="*/ 1499759 w 2247900"/>
                <a:gd name="connsiteY110" fmla="*/ 586702 h 1981200"/>
                <a:gd name="connsiteX111" fmla="*/ 1550308 w 2247900"/>
                <a:gd name="connsiteY111" fmla="*/ 719357 h 1981200"/>
                <a:gd name="connsiteX112" fmla="*/ 1646758 w 2247900"/>
                <a:gd name="connsiteY112" fmla="*/ 752913 h 1981200"/>
                <a:gd name="connsiteX113" fmla="*/ 1655245 w 2247900"/>
                <a:gd name="connsiteY113" fmla="*/ 753828 h 1981200"/>
                <a:gd name="connsiteX114" fmla="*/ 1655245 w 2247900"/>
                <a:gd name="connsiteY114" fmla="*/ 762362 h 1981200"/>
                <a:gd name="connsiteX115" fmla="*/ 1655245 w 2247900"/>
                <a:gd name="connsiteY115" fmla="*/ 801481 h 1981200"/>
                <a:gd name="connsiteX116" fmla="*/ 1655245 w 2247900"/>
                <a:gd name="connsiteY116" fmla="*/ 806453 h 1981200"/>
                <a:gd name="connsiteX117" fmla="*/ 1651159 w 2247900"/>
                <a:gd name="connsiteY117" fmla="*/ 809292 h 1981200"/>
                <a:gd name="connsiteX118" fmla="*/ 1594552 w 2247900"/>
                <a:gd name="connsiteY118" fmla="*/ 832542 h 1981200"/>
                <a:gd name="connsiteX119" fmla="*/ 1564634 w 2247900"/>
                <a:gd name="connsiteY119" fmla="*/ 817188 h 1981200"/>
                <a:gd name="connsiteX120" fmla="*/ 1537764 w 2247900"/>
                <a:gd name="connsiteY120" fmla="*/ 744207 h 1981200"/>
                <a:gd name="connsiteX121" fmla="*/ 1535563 w 2247900"/>
                <a:gd name="connsiteY121" fmla="*/ 728377 h 1981200"/>
                <a:gd name="connsiteX122" fmla="*/ 1533115 w 2247900"/>
                <a:gd name="connsiteY122" fmla="*/ 707841 h 1981200"/>
                <a:gd name="connsiteX123" fmla="*/ 1550308 w 2247900"/>
                <a:gd name="connsiteY123" fmla="*/ 719357 h 1981200"/>
                <a:gd name="connsiteX124" fmla="*/ 1700498 w 2247900"/>
                <a:gd name="connsiteY124" fmla="*/ 801510 h 1981200"/>
                <a:gd name="connsiteX125" fmla="*/ 1700498 w 2247900"/>
                <a:gd name="connsiteY125" fmla="*/ 762371 h 1981200"/>
                <a:gd name="connsiteX126" fmla="*/ 1700498 w 2247900"/>
                <a:gd name="connsiteY126" fmla="*/ 753847 h 1981200"/>
                <a:gd name="connsiteX127" fmla="*/ 1708985 w 2247900"/>
                <a:gd name="connsiteY127" fmla="*/ 752913 h 1981200"/>
                <a:gd name="connsiteX128" fmla="*/ 1805388 w 2247900"/>
                <a:gd name="connsiteY128" fmla="*/ 719338 h 1981200"/>
                <a:gd name="connsiteX129" fmla="*/ 1822571 w 2247900"/>
                <a:gd name="connsiteY129" fmla="*/ 707841 h 1981200"/>
                <a:gd name="connsiteX130" fmla="*/ 1820142 w 2247900"/>
                <a:gd name="connsiteY130" fmla="*/ 728377 h 1981200"/>
                <a:gd name="connsiteX131" fmla="*/ 1811969 w 2247900"/>
                <a:gd name="connsiteY131" fmla="*/ 772039 h 1981200"/>
                <a:gd name="connsiteX132" fmla="*/ 1790976 w 2247900"/>
                <a:gd name="connsiteY132" fmla="*/ 817302 h 1981200"/>
                <a:gd name="connsiteX133" fmla="*/ 1760201 w 2247900"/>
                <a:gd name="connsiteY133" fmla="*/ 832533 h 1981200"/>
                <a:gd name="connsiteX134" fmla="*/ 1704585 w 2247900"/>
                <a:gd name="connsiteY134" fmla="*/ 809330 h 1981200"/>
                <a:gd name="connsiteX135" fmla="*/ 1700498 w 2247900"/>
                <a:gd name="connsiteY135" fmla="*/ 806482 h 1981200"/>
                <a:gd name="connsiteX136" fmla="*/ 1700498 w 2247900"/>
                <a:gd name="connsiteY136" fmla="*/ 801510 h 1981200"/>
                <a:gd name="connsiteX137" fmla="*/ 1859823 w 2247900"/>
                <a:gd name="connsiteY137" fmla="*/ 505749 h 1981200"/>
                <a:gd name="connsiteX138" fmla="*/ 1710957 w 2247900"/>
                <a:gd name="connsiteY138" fmla="*/ 582711 h 1981200"/>
                <a:gd name="connsiteX139" fmla="*/ 1700498 w 2247900"/>
                <a:gd name="connsiteY139" fmla="*/ 583749 h 1981200"/>
                <a:gd name="connsiteX140" fmla="*/ 1700498 w 2247900"/>
                <a:gd name="connsiteY140" fmla="*/ 573234 h 1981200"/>
                <a:gd name="connsiteX141" fmla="*/ 1700498 w 2247900"/>
                <a:gd name="connsiteY141" fmla="*/ 498662 h 1981200"/>
                <a:gd name="connsiteX142" fmla="*/ 1700498 w 2247900"/>
                <a:gd name="connsiteY142" fmla="*/ 489795 h 1981200"/>
                <a:gd name="connsiteX143" fmla="*/ 1709337 w 2247900"/>
                <a:gd name="connsiteY143" fmla="*/ 489156 h 1981200"/>
                <a:gd name="connsiteX144" fmla="*/ 1810512 w 2247900"/>
                <a:gd name="connsiteY144" fmla="*/ 475107 h 1981200"/>
                <a:gd name="connsiteX145" fmla="*/ 1868824 w 2247900"/>
                <a:gd name="connsiteY145" fmla="*/ 458133 h 1981200"/>
                <a:gd name="connsiteX146" fmla="*/ 1891198 w 2247900"/>
                <a:gd name="connsiteY146" fmla="*/ 449523 h 1981200"/>
                <a:gd name="connsiteX147" fmla="*/ 1880835 w 2247900"/>
                <a:gd name="connsiteY147" fmla="*/ 471135 h 1981200"/>
                <a:gd name="connsiteX148" fmla="*/ 1859823 w 2247900"/>
                <a:gd name="connsiteY148" fmla="*/ 505749 h 1981200"/>
                <a:gd name="connsiteX149" fmla="*/ 1885007 w 2247900"/>
                <a:gd name="connsiteY149" fmla="*/ 408232 h 1981200"/>
                <a:gd name="connsiteX150" fmla="*/ 1756620 w 2247900"/>
                <a:gd name="connsiteY150" fmla="*/ 445913 h 1981200"/>
                <a:gd name="connsiteX151" fmla="*/ 1710766 w 2247900"/>
                <a:gd name="connsiteY151" fmla="*/ 450837 h 1981200"/>
                <a:gd name="connsiteX152" fmla="*/ 1700498 w 2247900"/>
                <a:gd name="connsiteY152" fmla="*/ 451618 h 1981200"/>
                <a:gd name="connsiteX153" fmla="*/ 1700498 w 2247900"/>
                <a:gd name="connsiteY153" fmla="*/ 441331 h 1981200"/>
                <a:gd name="connsiteX154" fmla="*/ 1700498 w 2247900"/>
                <a:gd name="connsiteY154" fmla="*/ 350958 h 1981200"/>
                <a:gd name="connsiteX155" fmla="*/ 1700498 w 2247900"/>
                <a:gd name="connsiteY155" fmla="*/ 342510 h 1981200"/>
                <a:gd name="connsiteX156" fmla="*/ 1708880 w 2247900"/>
                <a:gd name="connsiteY156" fmla="*/ 341500 h 1981200"/>
                <a:gd name="connsiteX157" fmla="*/ 1721806 w 2247900"/>
                <a:gd name="connsiteY157" fmla="*/ 340052 h 1981200"/>
                <a:gd name="connsiteX158" fmla="*/ 1811007 w 2247900"/>
                <a:gd name="connsiteY158" fmla="*/ 334775 h 1981200"/>
                <a:gd name="connsiteX159" fmla="*/ 1812398 w 2247900"/>
                <a:gd name="connsiteY159" fmla="*/ 334775 h 1981200"/>
                <a:gd name="connsiteX160" fmla="*/ 1890084 w 2247900"/>
                <a:gd name="connsiteY160" fmla="*/ 343319 h 1981200"/>
                <a:gd name="connsiteX161" fmla="*/ 1892999 w 2247900"/>
                <a:gd name="connsiteY161" fmla="*/ 344310 h 1981200"/>
                <a:gd name="connsiteX162" fmla="*/ 1894904 w 2247900"/>
                <a:gd name="connsiteY162" fmla="*/ 345138 h 1981200"/>
                <a:gd name="connsiteX163" fmla="*/ 1896047 w 2247900"/>
                <a:gd name="connsiteY163" fmla="*/ 345910 h 1981200"/>
                <a:gd name="connsiteX164" fmla="*/ 1897952 w 2247900"/>
                <a:gd name="connsiteY164" fmla="*/ 347072 h 1981200"/>
                <a:gd name="connsiteX165" fmla="*/ 1911934 w 2247900"/>
                <a:gd name="connsiteY165" fmla="*/ 355892 h 1981200"/>
                <a:gd name="connsiteX166" fmla="*/ 1915792 w 2247900"/>
                <a:gd name="connsiteY166" fmla="*/ 358588 h 1981200"/>
                <a:gd name="connsiteX167" fmla="*/ 1916001 w 2247900"/>
                <a:gd name="connsiteY167" fmla="*/ 363274 h 1981200"/>
                <a:gd name="connsiteX168" fmla="*/ 1916020 w 2247900"/>
                <a:gd name="connsiteY168" fmla="*/ 364836 h 1981200"/>
                <a:gd name="connsiteX169" fmla="*/ 1885007 w 2247900"/>
                <a:gd name="connsiteY169" fmla="*/ 408232 h 1981200"/>
                <a:gd name="connsiteX170" fmla="*/ 1229420 w 2247900"/>
                <a:gd name="connsiteY170" fmla="*/ 920544 h 1981200"/>
                <a:gd name="connsiteX171" fmla="*/ 1183434 w 2247900"/>
                <a:gd name="connsiteY171" fmla="*/ 874557 h 1981200"/>
                <a:gd name="connsiteX172" fmla="*/ 1183434 w 2247900"/>
                <a:gd name="connsiteY172" fmla="*/ 280616 h 1981200"/>
                <a:gd name="connsiteX173" fmla="*/ 1229420 w 2247900"/>
                <a:gd name="connsiteY173" fmla="*/ 234591 h 1981200"/>
                <a:gd name="connsiteX174" fmla="*/ 1430445 w 2247900"/>
                <a:gd name="connsiteY174" fmla="*/ 234591 h 1981200"/>
                <a:gd name="connsiteX175" fmla="*/ 1655236 w 2247900"/>
                <a:gd name="connsiteY175" fmla="*/ 234591 h 1981200"/>
                <a:gd name="connsiteX176" fmla="*/ 1655236 w 2247900"/>
                <a:gd name="connsiteY176" fmla="*/ 293456 h 1981200"/>
                <a:gd name="connsiteX177" fmla="*/ 1655236 w 2247900"/>
                <a:gd name="connsiteY177" fmla="*/ 304114 h 1981200"/>
                <a:gd name="connsiteX178" fmla="*/ 1644644 w 2247900"/>
                <a:gd name="connsiteY178" fmla="*/ 302905 h 1981200"/>
                <a:gd name="connsiteX179" fmla="*/ 1544688 w 2247900"/>
                <a:gd name="connsiteY179" fmla="*/ 296713 h 1981200"/>
                <a:gd name="connsiteX180" fmla="*/ 1454525 w 2247900"/>
                <a:gd name="connsiteY180" fmla="*/ 306867 h 1981200"/>
                <a:gd name="connsiteX181" fmla="*/ 1420235 w 2247900"/>
                <a:gd name="connsiteY181" fmla="*/ 324431 h 1981200"/>
                <a:gd name="connsiteX182" fmla="*/ 1419168 w 2247900"/>
                <a:gd name="connsiteY182" fmla="*/ 325260 h 1981200"/>
                <a:gd name="connsiteX183" fmla="*/ 1414701 w 2247900"/>
                <a:gd name="connsiteY183" fmla="*/ 329717 h 1981200"/>
                <a:gd name="connsiteX184" fmla="*/ 1414101 w 2247900"/>
                <a:gd name="connsiteY184" fmla="*/ 330403 h 1981200"/>
                <a:gd name="connsiteX185" fmla="*/ 1413377 w 2247900"/>
                <a:gd name="connsiteY185" fmla="*/ 330946 h 1981200"/>
                <a:gd name="connsiteX186" fmla="*/ 1339434 w 2247900"/>
                <a:gd name="connsiteY186" fmla="*/ 408984 h 1981200"/>
                <a:gd name="connsiteX187" fmla="*/ 1241308 w 2247900"/>
                <a:gd name="connsiteY187" fmla="*/ 771325 h 1981200"/>
                <a:gd name="connsiteX188" fmla="*/ 1251737 w 2247900"/>
                <a:gd name="connsiteY188" fmla="*/ 920553 h 1981200"/>
                <a:gd name="connsiteX189" fmla="*/ 1229420 w 2247900"/>
                <a:gd name="connsiteY189" fmla="*/ 920553 h 1981200"/>
                <a:gd name="connsiteX190" fmla="*/ 1290237 w 2247900"/>
                <a:gd name="connsiteY190" fmla="*/ 920544 h 1981200"/>
                <a:gd name="connsiteX191" fmla="*/ 1279417 w 2247900"/>
                <a:gd name="connsiteY191" fmla="*/ 771315 h 1981200"/>
                <a:gd name="connsiteX192" fmla="*/ 1370562 w 2247900"/>
                <a:gd name="connsiteY192" fmla="*/ 430978 h 1981200"/>
                <a:gd name="connsiteX193" fmla="*/ 1395508 w 2247900"/>
                <a:gd name="connsiteY193" fmla="*/ 399545 h 1981200"/>
                <a:gd name="connsiteX194" fmla="*/ 1404490 w 2247900"/>
                <a:gd name="connsiteY194" fmla="*/ 389430 h 1981200"/>
                <a:gd name="connsiteX195" fmla="*/ 1410986 w 2247900"/>
                <a:gd name="connsiteY195" fmla="*/ 401298 h 1981200"/>
                <a:gd name="connsiteX196" fmla="*/ 1416653 w 2247900"/>
                <a:gd name="connsiteY196" fmla="*/ 410251 h 1981200"/>
                <a:gd name="connsiteX197" fmla="*/ 1418149 w 2247900"/>
                <a:gd name="connsiteY197" fmla="*/ 412709 h 1981200"/>
                <a:gd name="connsiteX198" fmla="*/ 1418435 w 2247900"/>
                <a:gd name="connsiteY198" fmla="*/ 415185 h 1981200"/>
                <a:gd name="connsiteX199" fmla="*/ 1420225 w 2247900"/>
                <a:gd name="connsiteY199" fmla="*/ 426587 h 1981200"/>
                <a:gd name="connsiteX200" fmla="*/ 1444800 w 2247900"/>
                <a:gd name="connsiteY200" fmla="*/ 495986 h 1981200"/>
                <a:gd name="connsiteX201" fmla="*/ 1445819 w 2247900"/>
                <a:gd name="connsiteY201" fmla="*/ 497891 h 1981200"/>
                <a:gd name="connsiteX202" fmla="*/ 1445905 w 2247900"/>
                <a:gd name="connsiteY202" fmla="*/ 500053 h 1981200"/>
                <a:gd name="connsiteX203" fmla="*/ 1477061 w 2247900"/>
                <a:gd name="connsiteY203" fmla="*/ 632536 h 1981200"/>
                <a:gd name="connsiteX204" fmla="*/ 1480357 w 2247900"/>
                <a:gd name="connsiteY204" fmla="*/ 640270 h 1981200"/>
                <a:gd name="connsiteX205" fmla="*/ 1494415 w 2247900"/>
                <a:gd name="connsiteY205" fmla="*/ 678971 h 1981200"/>
                <a:gd name="connsiteX206" fmla="*/ 1506960 w 2247900"/>
                <a:gd name="connsiteY206" fmla="*/ 782117 h 1981200"/>
                <a:gd name="connsiteX207" fmla="*/ 1535125 w 2247900"/>
                <a:gd name="connsiteY207" fmla="*/ 841315 h 1981200"/>
                <a:gd name="connsiteX208" fmla="*/ 1594799 w 2247900"/>
                <a:gd name="connsiteY208" fmla="*/ 870661 h 1981200"/>
                <a:gd name="connsiteX209" fmla="*/ 1641681 w 2247900"/>
                <a:gd name="connsiteY209" fmla="*/ 858974 h 1981200"/>
                <a:gd name="connsiteX210" fmla="*/ 1655245 w 2247900"/>
                <a:gd name="connsiteY210" fmla="*/ 852621 h 1981200"/>
                <a:gd name="connsiteX211" fmla="*/ 1655245 w 2247900"/>
                <a:gd name="connsiteY211" fmla="*/ 867604 h 1981200"/>
                <a:gd name="connsiteX212" fmla="*/ 1655245 w 2247900"/>
                <a:gd name="connsiteY212" fmla="*/ 920534 h 1981200"/>
                <a:gd name="connsiteX213" fmla="*/ 1420244 w 2247900"/>
                <a:gd name="connsiteY213" fmla="*/ 920534 h 1981200"/>
                <a:gd name="connsiteX214" fmla="*/ 1290237 w 2247900"/>
                <a:gd name="connsiteY214" fmla="*/ 920534 h 1981200"/>
                <a:gd name="connsiteX215" fmla="*/ 1700498 w 2247900"/>
                <a:gd name="connsiteY215" fmla="*/ 920544 h 1981200"/>
                <a:gd name="connsiteX216" fmla="*/ 1700498 w 2247900"/>
                <a:gd name="connsiteY216" fmla="*/ 867661 h 1981200"/>
                <a:gd name="connsiteX217" fmla="*/ 1700498 w 2247900"/>
                <a:gd name="connsiteY217" fmla="*/ 852697 h 1981200"/>
                <a:gd name="connsiteX218" fmla="*/ 1714043 w 2247900"/>
                <a:gd name="connsiteY218" fmla="*/ 859031 h 1981200"/>
                <a:gd name="connsiteX219" fmla="*/ 1761820 w 2247900"/>
                <a:gd name="connsiteY219" fmla="*/ 870652 h 1981200"/>
                <a:gd name="connsiteX220" fmla="*/ 1820599 w 2247900"/>
                <a:gd name="connsiteY220" fmla="*/ 841286 h 1981200"/>
                <a:gd name="connsiteX221" fmla="*/ 1855527 w 2247900"/>
                <a:gd name="connsiteY221" fmla="*/ 750408 h 1981200"/>
                <a:gd name="connsiteX222" fmla="*/ 1861309 w 2247900"/>
                <a:gd name="connsiteY222" fmla="*/ 679142 h 1981200"/>
                <a:gd name="connsiteX223" fmla="*/ 1876558 w 2247900"/>
                <a:gd name="connsiteY223" fmla="*/ 641013 h 1981200"/>
                <a:gd name="connsiteX224" fmla="*/ 1896027 w 2247900"/>
                <a:gd name="connsiteY224" fmla="*/ 586321 h 1981200"/>
                <a:gd name="connsiteX225" fmla="*/ 1909810 w 2247900"/>
                <a:gd name="connsiteY225" fmla="*/ 500043 h 1981200"/>
                <a:gd name="connsiteX226" fmla="*/ 1909915 w 2247900"/>
                <a:gd name="connsiteY226" fmla="*/ 497910 h 1981200"/>
                <a:gd name="connsiteX227" fmla="*/ 1910915 w 2247900"/>
                <a:gd name="connsiteY227" fmla="*/ 495995 h 1981200"/>
                <a:gd name="connsiteX228" fmla="*/ 1935471 w 2247900"/>
                <a:gd name="connsiteY228" fmla="*/ 426710 h 1981200"/>
                <a:gd name="connsiteX229" fmla="*/ 1937290 w 2247900"/>
                <a:gd name="connsiteY229" fmla="*/ 415185 h 1981200"/>
                <a:gd name="connsiteX230" fmla="*/ 1937642 w 2247900"/>
                <a:gd name="connsiteY230" fmla="*/ 412204 h 1981200"/>
                <a:gd name="connsiteX231" fmla="*/ 1939090 w 2247900"/>
                <a:gd name="connsiteY231" fmla="*/ 410213 h 1981200"/>
                <a:gd name="connsiteX232" fmla="*/ 1944700 w 2247900"/>
                <a:gd name="connsiteY232" fmla="*/ 401288 h 1981200"/>
                <a:gd name="connsiteX233" fmla="*/ 1951196 w 2247900"/>
                <a:gd name="connsiteY233" fmla="*/ 389525 h 1981200"/>
                <a:gd name="connsiteX234" fmla="*/ 1960131 w 2247900"/>
                <a:gd name="connsiteY234" fmla="*/ 399555 h 1981200"/>
                <a:gd name="connsiteX235" fmla="*/ 1989392 w 2247900"/>
                <a:gd name="connsiteY235" fmla="*/ 437064 h 1981200"/>
                <a:gd name="connsiteX236" fmla="*/ 2076288 w 2247900"/>
                <a:gd name="connsiteY236" fmla="*/ 771325 h 1981200"/>
                <a:gd name="connsiteX237" fmla="*/ 2065487 w 2247900"/>
                <a:gd name="connsiteY237" fmla="*/ 920534 h 1981200"/>
                <a:gd name="connsiteX238" fmla="*/ 1935471 w 2247900"/>
                <a:gd name="connsiteY238" fmla="*/ 920534 h 1981200"/>
                <a:gd name="connsiteX239" fmla="*/ 1700498 w 2247900"/>
                <a:gd name="connsiteY239" fmla="*/ 920534 h 1981200"/>
                <a:gd name="connsiteX240" fmla="*/ 2172300 w 2247900"/>
                <a:gd name="connsiteY240" fmla="*/ 874557 h 1981200"/>
                <a:gd name="connsiteX241" fmla="*/ 2126285 w 2247900"/>
                <a:gd name="connsiteY241" fmla="*/ 920544 h 1981200"/>
                <a:gd name="connsiteX242" fmla="*/ 2103968 w 2247900"/>
                <a:gd name="connsiteY242" fmla="*/ 920544 h 1981200"/>
                <a:gd name="connsiteX243" fmla="*/ 2114407 w 2247900"/>
                <a:gd name="connsiteY243" fmla="*/ 771335 h 1981200"/>
                <a:gd name="connsiteX244" fmla="*/ 2016233 w 2247900"/>
                <a:gd name="connsiteY244" fmla="*/ 408956 h 1981200"/>
                <a:gd name="connsiteX245" fmla="*/ 1942338 w 2247900"/>
                <a:gd name="connsiteY245" fmla="*/ 330956 h 1981200"/>
                <a:gd name="connsiteX246" fmla="*/ 1941595 w 2247900"/>
                <a:gd name="connsiteY246" fmla="*/ 330394 h 1981200"/>
                <a:gd name="connsiteX247" fmla="*/ 1940976 w 2247900"/>
                <a:gd name="connsiteY247" fmla="*/ 329689 h 1981200"/>
                <a:gd name="connsiteX248" fmla="*/ 1936471 w 2247900"/>
                <a:gd name="connsiteY248" fmla="*/ 325203 h 1981200"/>
                <a:gd name="connsiteX249" fmla="*/ 1935471 w 2247900"/>
                <a:gd name="connsiteY249" fmla="*/ 324422 h 1981200"/>
                <a:gd name="connsiteX250" fmla="*/ 1880530 w 2247900"/>
                <a:gd name="connsiteY250" fmla="*/ 301952 h 1981200"/>
                <a:gd name="connsiteX251" fmla="*/ 1811036 w 2247900"/>
                <a:gd name="connsiteY251" fmla="*/ 296685 h 1981200"/>
                <a:gd name="connsiteX252" fmla="*/ 1711109 w 2247900"/>
                <a:gd name="connsiteY252" fmla="*/ 302895 h 1981200"/>
                <a:gd name="connsiteX253" fmla="*/ 1700508 w 2247900"/>
                <a:gd name="connsiteY253" fmla="*/ 304105 h 1981200"/>
                <a:gd name="connsiteX254" fmla="*/ 1700508 w 2247900"/>
                <a:gd name="connsiteY254" fmla="*/ 293446 h 1981200"/>
                <a:gd name="connsiteX255" fmla="*/ 1700508 w 2247900"/>
                <a:gd name="connsiteY255" fmla="*/ 234582 h 1981200"/>
                <a:gd name="connsiteX256" fmla="*/ 1925260 w 2247900"/>
                <a:gd name="connsiteY256" fmla="*/ 234582 h 1981200"/>
                <a:gd name="connsiteX257" fmla="*/ 2126285 w 2247900"/>
                <a:gd name="connsiteY257" fmla="*/ 234582 h 1981200"/>
                <a:gd name="connsiteX258" fmla="*/ 2172300 w 2247900"/>
                <a:gd name="connsiteY258" fmla="*/ 280607 h 1981200"/>
                <a:gd name="connsiteX259" fmla="*/ 2172300 w 2247900"/>
                <a:gd name="connsiteY259" fmla="*/ 874557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Lst>
              <a:rect l="l" t="t" r="r" b="b"/>
              <a:pathLst>
                <a:path w="2247900" h="1981200">
                  <a:moveTo>
                    <a:pt x="2126275" y="165621"/>
                  </a:moveTo>
                  <a:lnTo>
                    <a:pt x="1229430" y="165621"/>
                  </a:lnTo>
                  <a:cubicBezTo>
                    <a:pt x="1165936" y="165621"/>
                    <a:pt x="1114454" y="217094"/>
                    <a:pt x="1114454" y="280587"/>
                  </a:cubicBezTo>
                  <a:lnTo>
                    <a:pt x="1114454" y="330851"/>
                  </a:lnTo>
                  <a:cubicBezTo>
                    <a:pt x="1113996" y="330832"/>
                    <a:pt x="1113568" y="330718"/>
                    <a:pt x="1113111" y="330718"/>
                  </a:cubicBezTo>
                  <a:lnTo>
                    <a:pt x="878643" y="330718"/>
                  </a:lnTo>
                  <a:lnTo>
                    <a:pt x="878643" y="102394"/>
                  </a:lnTo>
                  <a:cubicBezTo>
                    <a:pt x="878643" y="49787"/>
                    <a:pt x="836000" y="7144"/>
                    <a:pt x="783393" y="7144"/>
                  </a:cubicBezTo>
                  <a:lnTo>
                    <a:pt x="102394" y="7144"/>
                  </a:lnTo>
                  <a:cubicBezTo>
                    <a:pt x="49797" y="7144"/>
                    <a:pt x="7144" y="49787"/>
                    <a:pt x="7144" y="102394"/>
                  </a:cubicBezTo>
                  <a:lnTo>
                    <a:pt x="7144" y="1869186"/>
                  </a:lnTo>
                  <a:cubicBezTo>
                    <a:pt x="7144" y="1921783"/>
                    <a:pt x="49797" y="1964436"/>
                    <a:pt x="102394" y="1964436"/>
                  </a:cubicBezTo>
                  <a:lnTo>
                    <a:pt x="783393" y="1964436"/>
                  </a:lnTo>
                  <a:cubicBezTo>
                    <a:pt x="836000" y="1964436"/>
                    <a:pt x="878643" y="1921783"/>
                    <a:pt x="878643" y="1869186"/>
                  </a:cubicBezTo>
                  <a:lnTo>
                    <a:pt x="878643" y="432321"/>
                  </a:lnTo>
                  <a:lnTo>
                    <a:pt x="1113111" y="432321"/>
                  </a:lnTo>
                  <a:cubicBezTo>
                    <a:pt x="1113568" y="432321"/>
                    <a:pt x="1113996" y="432197"/>
                    <a:pt x="1114454" y="432187"/>
                  </a:cubicBezTo>
                  <a:lnTo>
                    <a:pt x="1114454" y="874547"/>
                  </a:lnTo>
                  <a:cubicBezTo>
                    <a:pt x="1114454" y="938060"/>
                    <a:pt x="1165936" y="989533"/>
                    <a:pt x="1229430" y="989533"/>
                  </a:cubicBezTo>
                  <a:lnTo>
                    <a:pt x="1420235" y="989533"/>
                  </a:lnTo>
                  <a:lnTo>
                    <a:pt x="1420235" y="1856756"/>
                  </a:lnTo>
                  <a:cubicBezTo>
                    <a:pt x="1420235" y="1921812"/>
                    <a:pt x="1472975" y="1974514"/>
                    <a:pt x="1537992" y="1974514"/>
                  </a:cubicBezTo>
                  <a:cubicBezTo>
                    <a:pt x="1603029" y="1974514"/>
                    <a:pt x="1655769" y="1921812"/>
                    <a:pt x="1655769" y="1856756"/>
                  </a:cubicBezTo>
                  <a:lnTo>
                    <a:pt x="1655769" y="996925"/>
                  </a:lnTo>
                  <a:lnTo>
                    <a:pt x="1699917" y="996925"/>
                  </a:lnTo>
                  <a:lnTo>
                    <a:pt x="1699917" y="1856756"/>
                  </a:lnTo>
                  <a:cubicBezTo>
                    <a:pt x="1699917" y="1921812"/>
                    <a:pt x="1752657" y="1974514"/>
                    <a:pt x="1817675" y="1974514"/>
                  </a:cubicBezTo>
                  <a:cubicBezTo>
                    <a:pt x="1882712" y="1974514"/>
                    <a:pt x="1935452" y="1921812"/>
                    <a:pt x="1935452" y="1856756"/>
                  </a:cubicBezTo>
                  <a:lnTo>
                    <a:pt x="1935452" y="989533"/>
                  </a:lnTo>
                  <a:lnTo>
                    <a:pt x="2126266" y="989533"/>
                  </a:lnTo>
                  <a:cubicBezTo>
                    <a:pt x="2189759" y="989533"/>
                    <a:pt x="2241242" y="938060"/>
                    <a:pt x="2241242" y="874547"/>
                  </a:cubicBezTo>
                  <a:lnTo>
                    <a:pt x="2241242" y="280597"/>
                  </a:lnTo>
                  <a:cubicBezTo>
                    <a:pt x="2241261" y="217103"/>
                    <a:pt x="2189769" y="165621"/>
                    <a:pt x="2126275" y="165621"/>
                  </a:cubicBezTo>
                  <a:close/>
                  <a:moveTo>
                    <a:pt x="781031" y="718071"/>
                  </a:moveTo>
                  <a:cubicBezTo>
                    <a:pt x="781031" y="770668"/>
                    <a:pt x="738388" y="813321"/>
                    <a:pt x="685781" y="813321"/>
                  </a:cubicBezTo>
                  <a:lnTo>
                    <a:pt x="200006" y="813321"/>
                  </a:lnTo>
                  <a:cubicBezTo>
                    <a:pt x="147418" y="813321"/>
                    <a:pt x="104756" y="770668"/>
                    <a:pt x="104756" y="718071"/>
                  </a:cubicBezTo>
                  <a:lnTo>
                    <a:pt x="104756" y="318021"/>
                  </a:lnTo>
                  <a:cubicBezTo>
                    <a:pt x="104756" y="265414"/>
                    <a:pt x="147418" y="222771"/>
                    <a:pt x="200006" y="222771"/>
                  </a:cubicBezTo>
                  <a:lnTo>
                    <a:pt x="685781" y="222771"/>
                  </a:lnTo>
                  <a:cubicBezTo>
                    <a:pt x="738388" y="222771"/>
                    <a:pt x="781031" y="265414"/>
                    <a:pt x="781031" y="318021"/>
                  </a:cubicBezTo>
                  <a:lnTo>
                    <a:pt x="781031" y="330718"/>
                  </a:lnTo>
                  <a:lnTo>
                    <a:pt x="781031" y="432321"/>
                  </a:lnTo>
                  <a:lnTo>
                    <a:pt x="781031" y="718071"/>
                  </a:lnTo>
                  <a:close/>
                  <a:moveTo>
                    <a:pt x="1856061" y="586607"/>
                  </a:moveTo>
                  <a:cubicBezTo>
                    <a:pt x="1852622" y="597122"/>
                    <a:pt x="1848631" y="607066"/>
                    <a:pt x="1844259" y="616096"/>
                  </a:cubicBezTo>
                  <a:cubicBezTo>
                    <a:pt x="1842659" y="619439"/>
                    <a:pt x="1840554" y="623192"/>
                    <a:pt x="1838211" y="627059"/>
                  </a:cubicBezTo>
                  <a:cubicBezTo>
                    <a:pt x="1828448" y="643223"/>
                    <a:pt x="1814436" y="661521"/>
                    <a:pt x="1814436" y="661521"/>
                  </a:cubicBezTo>
                  <a:lnTo>
                    <a:pt x="1804140" y="672036"/>
                  </a:lnTo>
                  <a:cubicBezTo>
                    <a:pt x="1804140" y="672036"/>
                    <a:pt x="1792919" y="681799"/>
                    <a:pt x="1786871" y="686029"/>
                  </a:cubicBezTo>
                  <a:cubicBezTo>
                    <a:pt x="1765068" y="701107"/>
                    <a:pt x="1740351" y="710384"/>
                    <a:pt x="1711319" y="714394"/>
                  </a:cubicBezTo>
                  <a:lnTo>
                    <a:pt x="1703251" y="715508"/>
                  </a:lnTo>
                  <a:lnTo>
                    <a:pt x="1700489" y="715889"/>
                  </a:lnTo>
                  <a:lnTo>
                    <a:pt x="1700489" y="704945"/>
                  </a:lnTo>
                  <a:lnTo>
                    <a:pt x="1700489" y="630736"/>
                  </a:lnTo>
                  <a:lnTo>
                    <a:pt x="1700489" y="621963"/>
                  </a:lnTo>
                  <a:lnTo>
                    <a:pt x="1709223" y="621259"/>
                  </a:lnTo>
                  <a:cubicBezTo>
                    <a:pt x="1760372" y="617030"/>
                    <a:pt x="1804883" y="601751"/>
                    <a:pt x="1841506" y="575853"/>
                  </a:cubicBezTo>
                  <a:lnTo>
                    <a:pt x="1865043" y="559213"/>
                  </a:lnTo>
                  <a:lnTo>
                    <a:pt x="1856061" y="586607"/>
                  </a:lnTo>
                  <a:close/>
                  <a:moveTo>
                    <a:pt x="1655236" y="350987"/>
                  </a:moveTo>
                  <a:lnTo>
                    <a:pt x="1655236" y="441341"/>
                  </a:lnTo>
                  <a:lnTo>
                    <a:pt x="1655236" y="451656"/>
                  </a:lnTo>
                  <a:lnTo>
                    <a:pt x="1644968" y="450847"/>
                  </a:lnTo>
                  <a:lnTo>
                    <a:pt x="1639300" y="450361"/>
                  </a:lnTo>
                  <a:cubicBezTo>
                    <a:pt x="1615611" y="448399"/>
                    <a:pt x="1555404" y="442027"/>
                    <a:pt x="1508303" y="425453"/>
                  </a:cubicBezTo>
                  <a:cubicBezTo>
                    <a:pt x="1486348" y="417852"/>
                    <a:pt x="1468088" y="408175"/>
                    <a:pt x="1456782" y="398078"/>
                  </a:cubicBezTo>
                  <a:cubicBezTo>
                    <a:pt x="1444743" y="387058"/>
                    <a:pt x="1439932" y="377761"/>
                    <a:pt x="1439666" y="364979"/>
                  </a:cubicBezTo>
                  <a:lnTo>
                    <a:pt x="1439685" y="365046"/>
                  </a:lnTo>
                  <a:cubicBezTo>
                    <a:pt x="1439666" y="364274"/>
                    <a:pt x="1439704" y="363617"/>
                    <a:pt x="1439732" y="363093"/>
                  </a:cubicBezTo>
                  <a:lnTo>
                    <a:pt x="1440018" y="358512"/>
                  </a:lnTo>
                  <a:lnTo>
                    <a:pt x="1443781" y="355902"/>
                  </a:lnTo>
                  <a:cubicBezTo>
                    <a:pt x="1446800" y="353778"/>
                    <a:pt x="1449486" y="352044"/>
                    <a:pt x="1451620" y="350691"/>
                  </a:cubicBezTo>
                  <a:cubicBezTo>
                    <a:pt x="1453963" y="349225"/>
                    <a:pt x="1455706" y="348215"/>
                    <a:pt x="1457287" y="347348"/>
                  </a:cubicBezTo>
                  <a:lnTo>
                    <a:pt x="1457992" y="346967"/>
                  </a:lnTo>
                  <a:lnTo>
                    <a:pt x="1458163" y="346891"/>
                  </a:lnTo>
                  <a:cubicBezTo>
                    <a:pt x="1458820" y="346558"/>
                    <a:pt x="1459402" y="346129"/>
                    <a:pt x="1460002" y="345729"/>
                  </a:cubicBezTo>
                  <a:lnTo>
                    <a:pt x="1461449" y="344738"/>
                  </a:lnTo>
                  <a:lnTo>
                    <a:pt x="1462678" y="344319"/>
                  </a:lnTo>
                  <a:cubicBezTo>
                    <a:pt x="1468736" y="342243"/>
                    <a:pt x="1475289" y="340585"/>
                    <a:pt x="1482033" y="339442"/>
                  </a:cubicBezTo>
                  <a:cubicBezTo>
                    <a:pt x="1498635" y="336394"/>
                    <a:pt x="1520114" y="334775"/>
                    <a:pt x="1544165" y="334775"/>
                  </a:cubicBezTo>
                  <a:lnTo>
                    <a:pt x="1544669" y="334775"/>
                  </a:lnTo>
                  <a:cubicBezTo>
                    <a:pt x="1577988" y="334775"/>
                    <a:pt x="1611602" y="337642"/>
                    <a:pt x="1633909" y="340071"/>
                  </a:cubicBezTo>
                  <a:cubicBezTo>
                    <a:pt x="1638576" y="340576"/>
                    <a:pt x="1642834" y="341043"/>
                    <a:pt x="1646853" y="341519"/>
                  </a:cubicBezTo>
                  <a:lnTo>
                    <a:pt x="1655236" y="342538"/>
                  </a:lnTo>
                  <a:lnTo>
                    <a:pt x="1655236" y="350987"/>
                  </a:lnTo>
                  <a:close/>
                  <a:moveTo>
                    <a:pt x="1486891" y="458076"/>
                  </a:moveTo>
                  <a:cubicBezTo>
                    <a:pt x="1515618" y="469221"/>
                    <a:pt x="1549603" y="477336"/>
                    <a:pt x="1593856" y="483641"/>
                  </a:cubicBezTo>
                  <a:cubicBezTo>
                    <a:pt x="1610916" y="486013"/>
                    <a:pt x="1628604" y="487861"/>
                    <a:pt x="1646396" y="489166"/>
                  </a:cubicBezTo>
                  <a:lnTo>
                    <a:pt x="1655236" y="489804"/>
                  </a:lnTo>
                  <a:lnTo>
                    <a:pt x="1655236" y="498672"/>
                  </a:lnTo>
                  <a:lnTo>
                    <a:pt x="1655236" y="573176"/>
                  </a:lnTo>
                  <a:lnTo>
                    <a:pt x="1655236" y="583711"/>
                  </a:lnTo>
                  <a:lnTo>
                    <a:pt x="1644758" y="582673"/>
                  </a:lnTo>
                  <a:cubicBezTo>
                    <a:pt x="1575892" y="575777"/>
                    <a:pt x="1525295" y="547973"/>
                    <a:pt x="1490024" y="497548"/>
                  </a:cubicBezTo>
                  <a:cubicBezTo>
                    <a:pt x="1484509" y="489480"/>
                    <a:pt x="1479404" y="480574"/>
                    <a:pt x="1474851" y="471097"/>
                  </a:cubicBezTo>
                  <a:lnTo>
                    <a:pt x="1464431" y="449399"/>
                  </a:lnTo>
                  <a:lnTo>
                    <a:pt x="1486891" y="458076"/>
                  </a:lnTo>
                  <a:close/>
                  <a:moveTo>
                    <a:pt x="1499759" y="586702"/>
                  </a:moveTo>
                  <a:lnTo>
                    <a:pt x="1490672" y="559232"/>
                  </a:lnTo>
                  <a:lnTo>
                    <a:pt x="1514304" y="575929"/>
                  </a:lnTo>
                  <a:cubicBezTo>
                    <a:pt x="1550841" y="601761"/>
                    <a:pt x="1595333" y="617010"/>
                    <a:pt x="1646501" y="621230"/>
                  </a:cubicBezTo>
                  <a:lnTo>
                    <a:pt x="1655236" y="621925"/>
                  </a:lnTo>
                  <a:lnTo>
                    <a:pt x="1655236" y="630707"/>
                  </a:lnTo>
                  <a:lnTo>
                    <a:pt x="1655236" y="704936"/>
                  </a:lnTo>
                  <a:lnTo>
                    <a:pt x="1655236" y="715880"/>
                  </a:lnTo>
                  <a:lnTo>
                    <a:pt x="1652435" y="715489"/>
                  </a:lnTo>
                  <a:lnTo>
                    <a:pt x="1644406" y="714385"/>
                  </a:lnTo>
                  <a:cubicBezTo>
                    <a:pt x="1615288" y="710355"/>
                    <a:pt x="1590580" y="701088"/>
                    <a:pt x="1568806" y="686000"/>
                  </a:cubicBezTo>
                  <a:cubicBezTo>
                    <a:pt x="1547994" y="671589"/>
                    <a:pt x="1530801" y="651777"/>
                    <a:pt x="1517256" y="627088"/>
                  </a:cubicBezTo>
                  <a:cubicBezTo>
                    <a:pt x="1510522" y="614810"/>
                    <a:pt x="1504626" y="601418"/>
                    <a:pt x="1499759" y="586702"/>
                  </a:cubicBezTo>
                  <a:close/>
                  <a:moveTo>
                    <a:pt x="1550308" y="719357"/>
                  </a:moveTo>
                  <a:cubicBezTo>
                    <a:pt x="1577578" y="737597"/>
                    <a:pt x="1610030" y="748884"/>
                    <a:pt x="1646758" y="752913"/>
                  </a:cubicBezTo>
                  <a:lnTo>
                    <a:pt x="1655245" y="753828"/>
                  </a:lnTo>
                  <a:lnTo>
                    <a:pt x="1655245" y="762362"/>
                  </a:lnTo>
                  <a:lnTo>
                    <a:pt x="1655245" y="801481"/>
                  </a:lnTo>
                  <a:lnTo>
                    <a:pt x="1655245" y="806453"/>
                  </a:lnTo>
                  <a:lnTo>
                    <a:pt x="1651159" y="809292"/>
                  </a:lnTo>
                  <a:cubicBezTo>
                    <a:pt x="1629613" y="824274"/>
                    <a:pt x="1609849" y="832542"/>
                    <a:pt x="1594552" y="832542"/>
                  </a:cubicBezTo>
                  <a:cubicBezTo>
                    <a:pt x="1581902" y="832085"/>
                    <a:pt x="1574368" y="828256"/>
                    <a:pt x="1564634" y="817188"/>
                  </a:cubicBezTo>
                  <a:cubicBezTo>
                    <a:pt x="1550603" y="800852"/>
                    <a:pt x="1541555" y="768744"/>
                    <a:pt x="1537764" y="744207"/>
                  </a:cubicBezTo>
                  <a:cubicBezTo>
                    <a:pt x="1536887" y="738854"/>
                    <a:pt x="1536183" y="733587"/>
                    <a:pt x="1535563" y="728377"/>
                  </a:cubicBezTo>
                  <a:lnTo>
                    <a:pt x="1533115" y="707841"/>
                  </a:lnTo>
                  <a:lnTo>
                    <a:pt x="1550308" y="719357"/>
                  </a:lnTo>
                  <a:close/>
                  <a:moveTo>
                    <a:pt x="1700498" y="801510"/>
                  </a:moveTo>
                  <a:lnTo>
                    <a:pt x="1700498" y="762371"/>
                  </a:lnTo>
                  <a:lnTo>
                    <a:pt x="1700498" y="753847"/>
                  </a:lnTo>
                  <a:lnTo>
                    <a:pt x="1708985" y="752913"/>
                  </a:lnTo>
                  <a:cubicBezTo>
                    <a:pt x="1745713" y="748856"/>
                    <a:pt x="1778146" y="737578"/>
                    <a:pt x="1805388" y="719338"/>
                  </a:cubicBezTo>
                  <a:lnTo>
                    <a:pt x="1822571" y="707841"/>
                  </a:lnTo>
                  <a:lnTo>
                    <a:pt x="1820142" y="728377"/>
                  </a:lnTo>
                  <a:cubicBezTo>
                    <a:pt x="1818218" y="744731"/>
                    <a:pt x="1815456" y="759447"/>
                    <a:pt x="1811969" y="772039"/>
                  </a:cubicBezTo>
                  <a:cubicBezTo>
                    <a:pt x="1806912" y="790918"/>
                    <a:pt x="1799320" y="807358"/>
                    <a:pt x="1790976" y="817302"/>
                  </a:cubicBezTo>
                  <a:cubicBezTo>
                    <a:pt x="1781299" y="828256"/>
                    <a:pt x="1773774" y="832114"/>
                    <a:pt x="1760201" y="832533"/>
                  </a:cubicBezTo>
                  <a:cubicBezTo>
                    <a:pt x="1745837" y="832533"/>
                    <a:pt x="1726082" y="824294"/>
                    <a:pt x="1704585" y="809330"/>
                  </a:cubicBezTo>
                  <a:lnTo>
                    <a:pt x="1700498" y="806482"/>
                  </a:lnTo>
                  <a:lnTo>
                    <a:pt x="1700498" y="801510"/>
                  </a:lnTo>
                  <a:close/>
                  <a:moveTo>
                    <a:pt x="1859823" y="505749"/>
                  </a:moveTo>
                  <a:cubicBezTo>
                    <a:pt x="1824647" y="551097"/>
                    <a:pt x="1775965" y="576263"/>
                    <a:pt x="1710957" y="582711"/>
                  </a:cubicBezTo>
                  <a:lnTo>
                    <a:pt x="1700498" y="583749"/>
                  </a:lnTo>
                  <a:lnTo>
                    <a:pt x="1700498" y="573234"/>
                  </a:lnTo>
                  <a:lnTo>
                    <a:pt x="1700498" y="498662"/>
                  </a:lnTo>
                  <a:lnTo>
                    <a:pt x="1700498" y="489795"/>
                  </a:lnTo>
                  <a:lnTo>
                    <a:pt x="1709337" y="489156"/>
                  </a:lnTo>
                  <a:cubicBezTo>
                    <a:pt x="1734360" y="487337"/>
                    <a:pt x="1772241" y="483403"/>
                    <a:pt x="1810512" y="475107"/>
                  </a:cubicBezTo>
                  <a:cubicBezTo>
                    <a:pt x="1832782" y="470211"/>
                    <a:pt x="1851851" y="464668"/>
                    <a:pt x="1868824" y="458133"/>
                  </a:cubicBezTo>
                  <a:lnTo>
                    <a:pt x="1891198" y="449523"/>
                  </a:lnTo>
                  <a:lnTo>
                    <a:pt x="1880835" y="471135"/>
                  </a:lnTo>
                  <a:cubicBezTo>
                    <a:pt x="1874844" y="483660"/>
                    <a:pt x="1867786" y="495281"/>
                    <a:pt x="1859823" y="505749"/>
                  </a:cubicBezTo>
                  <a:close/>
                  <a:moveTo>
                    <a:pt x="1885007" y="408232"/>
                  </a:moveTo>
                  <a:cubicBezTo>
                    <a:pt x="1846298" y="432492"/>
                    <a:pt x="1776917" y="443217"/>
                    <a:pt x="1756620" y="445913"/>
                  </a:cubicBezTo>
                  <a:cubicBezTo>
                    <a:pt x="1741951" y="447951"/>
                    <a:pt x="1726511" y="449590"/>
                    <a:pt x="1710766" y="450837"/>
                  </a:cubicBezTo>
                  <a:lnTo>
                    <a:pt x="1700498" y="451618"/>
                  </a:lnTo>
                  <a:lnTo>
                    <a:pt x="1700498" y="441331"/>
                  </a:lnTo>
                  <a:lnTo>
                    <a:pt x="1700498" y="350958"/>
                  </a:lnTo>
                  <a:lnTo>
                    <a:pt x="1700498" y="342510"/>
                  </a:lnTo>
                  <a:lnTo>
                    <a:pt x="1708880" y="341500"/>
                  </a:lnTo>
                  <a:cubicBezTo>
                    <a:pt x="1712890" y="341014"/>
                    <a:pt x="1717138" y="340538"/>
                    <a:pt x="1721806" y="340052"/>
                  </a:cubicBezTo>
                  <a:cubicBezTo>
                    <a:pt x="1744218" y="337642"/>
                    <a:pt x="1777870" y="334775"/>
                    <a:pt x="1811007" y="334775"/>
                  </a:cubicBezTo>
                  <a:lnTo>
                    <a:pt x="1812398" y="334775"/>
                  </a:lnTo>
                  <a:cubicBezTo>
                    <a:pt x="1831143" y="334775"/>
                    <a:pt x="1866157" y="335899"/>
                    <a:pt x="1890084" y="343319"/>
                  </a:cubicBezTo>
                  <a:cubicBezTo>
                    <a:pt x="1890836" y="343538"/>
                    <a:pt x="1891513" y="343776"/>
                    <a:pt x="1892999" y="344310"/>
                  </a:cubicBezTo>
                  <a:lnTo>
                    <a:pt x="1894904" y="345138"/>
                  </a:lnTo>
                  <a:lnTo>
                    <a:pt x="1896047" y="345910"/>
                  </a:lnTo>
                  <a:cubicBezTo>
                    <a:pt x="1896523" y="346234"/>
                    <a:pt x="1896980" y="346586"/>
                    <a:pt x="1897952" y="347072"/>
                  </a:cubicBezTo>
                  <a:cubicBezTo>
                    <a:pt x="1901914" y="349234"/>
                    <a:pt x="1906886" y="352358"/>
                    <a:pt x="1911934" y="355892"/>
                  </a:cubicBezTo>
                  <a:lnTo>
                    <a:pt x="1915792" y="358588"/>
                  </a:lnTo>
                  <a:lnTo>
                    <a:pt x="1916001" y="363274"/>
                  </a:lnTo>
                  <a:lnTo>
                    <a:pt x="1916020" y="364836"/>
                  </a:lnTo>
                  <a:cubicBezTo>
                    <a:pt x="1915925" y="381410"/>
                    <a:pt x="1906676" y="394354"/>
                    <a:pt x="1885007" y="408232"/>
                  </a:cubicBezTo>
                  <a:close/>
                  <a:moveTo>
                    <a:pt x="1229420" y="920544"/>
                  </a:moveTo>
                  <a:cubicBezTo>
                    <a:pt x="1204065" y="920544"/>
                    <a:pt x="1183434" y="899903"/>
                    <a:pt x="1183434" y="874557"/>
                  </a:cubicBezTo>
                  <a:lnTo>
                    <a:pt x="1183434" y="280616"/>
                  </a:lnTo>
                  <a:cubicBezTo>
                    <a:pt x="1183434" y="255232"/>
                    <a:pt x="1204065" y="234591"/>
                    <a:pt x="1229420" y="234591"/>
                  </a:cubicBezTo>
                  <a:lnTo>
                    <a:pt x="1430445" y="234591"/>
                  </a:lnTo>
                  <a:lnTo>
                    <a:pt x="1655236" y="234591"/>
                  </a:lnTo>
                  <a:lnTo>
                    <a:pt x="1655236" y="293456"/>
                  </a:lnTo>
                  <a:lnTo>
                    <a:pt x="1655236" y="304114"/>
                  </a:lnTo>
                  <a:lnTo>
                    <a:pt x="1644644" y="302905"/>
                  </a:lnTo>
                  <a:cubicBezTo>
                    <a:pt x="1619831" y="300085"/>
                    <a:pt x="1582331" y="296732"/>
                    <a:pt x="1544688" y="296713"/>
                  </a:cubicBezTo>
                  <a:cubicBezTo>
                    <a:pt x="1520361" y="296770"/>
                    <a:pt x="1484557" y="297885"/>
                    <a:pt x="1454525" y="306867"/>
                  </a:cubicBezTo>
                  <a:cubicBezTo>
                    <a:pt x="1439780" y="311391"/>
                    <a:pt x="1429198" y="316849"/>
                    <a:pt x="1420235" y="324431"/>
                  </a:cubicBezTo>
                  <a:cubicBezTo>
                    <a:pt x="1419892" y="324717"/>
                    <a:pt x="1419501" y="324964"/>
                    <a:pt x="1419168" y="325260"/>
                  </a:cubicBezTo>
                  <a:cubicBezTo>
                    <a:pt x="1417587" y="326593"/>
                    <a:pt x="1416139" y="328127"/>
                    <a:pt x="1414701" y="329717"/>
                  </a:cubicBezTo>
                  <a:lnTo>
                    <a:pt x="1414101" y="330403"/>
                  </a:lnTo>
                  <a:lnTo>
                    <a:pt x="1413377" y="330946"/>
                  </a:lnTo>
                  <a:cubicBezTo>
                    <a:pt x="1394908" y="345024"/>
                    <a:pt x="1367085" y="369980"/>
                    <a:pt x="1339434" y="408984"/>
                  </a:cubicBezTo>
                  <a:cubicBezTo>
                    <a:pt x="1294619" y="472126"/>
                    <a:pt x="1241203" y="586254"/>
                    <a:pt x="1241308" y="771325"/>
                  </a:cubicBezTo>
                  <a:cubicBezTo>
                    <a:pt x="1241308" y="818483"/>
                    <a:pt x="1244927" y="868594"/>
                    <a:pt x="1251737" y="920553"/>
                  </a:cubicBezTo>
                  <a:lnTo>
                    <a:pt x="1229420" y="920553"/>
                  </a:lnTo>
                  <a:close/>
                  <a:moveTo>
                    <a:pt x="1290237" y="920544"/>
                  </a:moveTo>
                  <a:cubicBezTo>
                    <a:pt x="1283170" y="868356"/>
                    <a:pt x="1279389" y="818197"/>
                    <a:pt x="1279417" y="771315"/>
                  </a:cubicBezTo>
                  <a:cubicBezTo>
                    <a:pt x="1279522" y="631022"/>
                    <a:pt x="1310183" y="516522"/>
                    <a:pt x="1370562" y="430978"/>
                  </a:cubicBezTo>
                  <a:cubicBezTo>
                    <a:pt x="1378363" y="419957"/>
                    <a:pt x="1386745" y="409365"/>
                    <a:pt x="1395508" y="399545"/>
                  </a:cubicBezTo>
                  <a:lnTo>
                    <a:pt x="1404490" y="389430"/>
                  </a:lnTo>
                  <a:lnTo>
                    <a:pt x="1410986" y="401298"/>
                  </a:lnTo>
                  <a:cubicBezTo>
                    <a:pt x="1412729" y="404470"/>
                    <a:pt x="1414644" y="407499"/>
                    <a:pt x="1416653" y="410251"/>
                  </a:cubicBezTo>
                  <a:lnTo>
                    <a:pt x="1418149" y="412709"/>
                  </a:lnTo>
                  <a:lnTo>
                    <a:pt x="1418435" y="415185"/>
                  </a:lnTo>
                  <a:cubicBezTo>
                    <a:pt x="1418711" y="417547"/>
                    <a:pt x="1419254" y="421453"/>
                    <a:pt x="1420225" y="426587"/>
                  </a:cubicBezTo>
                  <a:cubicBezTo>
                    <a:pt x="1423111" y="441722"/>
                    <a:pt x="1429788" y="467554"/>
                    <a:pt x="1444800" y="495986"/>
                  </a:cubicBezTo>
                  <a:lnTo>
                    <a:pt x="1445819" y="497891"/>
                  </a:lnTo>
                  <a:lnTo>
                    <a:pt x="1445905" y="500053"/>
                  </a:lnTo>
                  <a:cubicBezTo>
                    <a:pt x="1446962" y="527275"/>
                    <a:pt x="1452448" y="580711"/>
                    <a:pt x="1477061" y="632536"/>
                  </a:cubicBezTo>
                  <a:cubicBezTo>
                    <a:pt x="1477975" y="634432"/>
                    <a:pt x="1479109" y="637146"/>
                    <a:pt x="1480357" y="640270"/>
                  </a:cubicBezTo>
                  <a:cubicBezTo>
                    <a:pt x="1486138" y="654815"/>
                    <a:pt x="1494415" y="678971"/>
                    <a:pt x="1494415" y="678971"/>
                  </a:cubicBezTo>
                  <a:cubicBezTo>
                    <a:pt x="1494654" y="717042"/>
                    <a:pt x="1499016" y="752694"/>
                    <a:pt x="1506960" y="782117"/>
                  </a:cubicBezTo>
                  <a:cubicBezTo>
                    <a:pt x="1513999" y="807491"/>
                    <a:pt x="1522924" y="826284"/>
                    <a:pt x="1535125" y="841315"/>
                  </a:cubicBezTo>
                  <a:cubicBezTo>
                    <a:pt x="1549660" y="859688"/>
                    <a:pt x="1571663" y="870661"/>
                    <a:pt x="1594799" y="870661"/>
                  </a:cubicBezTo>
                  <a:cubicBezTo>
                    <a:pt x="1609887" y="870537"/>
                    <a:pt x="1625222" y="866718"/>
                    <a:pt x="1641681" y="858974"/>
                  </a:cubicBezTo>
                  <a:lnTo>
                    <a:pt x="1655245" y="852621"/>
                  </a:lnTo>
                  <a:lnTo>
                    <a:pt x="1655245" y="867604"/>
                  </a:lnTo>
                  <a:lnTo>
                    <a:pt x="1655245" y="920534"/>
                  </a:lnTo>
                  <a:lnTo>
                    <a:pt x="1420244" y="920534"/>
                  </a:lnTo>
                  <a:lnTo>
                    <a:pt x="1290237" y="920534"/>
                  </a:lnTo>
                  <a:close/>
                  <a:moveTo>
                    <a:pt x="1700498" y="920544"/>
                  </a:moveTo>
                  <a:lnTo>
                    <a:pt x="1700498" y="867661"/>
                  </a:lnTo>
                  <a:lnTo>
                    <a:pt x="1700498" y="852697"/>
                  </a:lnTo>
                  <a:lnTo>
                    <a:pt x="1714043" y="859031"/>
                  </a:lnTo>
                  <a:cubicBezTo>
                    <a:pt x="1730502" y="866708"/>
                    <a:pt x="1745818" y="870528"/>
                    <a:pt x="1761820" y="870652"/>
                  </a:cubicBezTo>
                  <a:cubicBezTo>
                    <a:pt x="1784080" y="870652"/>
                    <a:pt x="1806035" y="859698"/>
                    <a:pt x="1820599" y="841286"/>
                  </a:cubicBezTo>
                  <a:cubicBezTo>
                    <a:pt x="1842202" y="814330"/>
                    <a:pt x="1850384" y="780174"/>
                    <a:pt x="1855527" y="750408"/>
                  </a:cubicBezTo>
                  <a:cubicBezTo>
                    <a:pt x="1860099" y="722471"/>
                    <a:pt x="1861233" y="696497"/>
                    <a:pt x="1861309" y="679142"/>
                  </a:cubicBezTo>
                  <a:cubicBezTo>
                    <a:pt x="1861309" y="679142"/>
                    <a:pt x="1868491" y="661768"/>
                    <a:pt x="1876558" y="641013"/>
                  </a:cubicBezTo>
                  <a:cubicBezTo>
                    <a:pt x="1883902" y="622078"/>
                    <a:pt x="1891989" y="600332"/>
                    <a:pt x="1896027" y="586321"/>
                  </a:cubicBezTo>
                  <a:cubicBezTo>
                    <a:pt x="1905953" y="551679"/>
                    <a:pt x="1909001" y="520275"/>
                    <a:pt x="1909810" y="500043"/>
                  </a:cubicBezTo>
                  <a:lnTo>
                    <a:pt x="1909915" y="497910"/>
                  </a:lnTo>
                  <a:lnTo>
                    <a:pt x="1910915" y="495995"/>
                  </a:lnTo>
                  <a:cubicBezTo>
                    <a:pt x="1925860" y="467697"/>
                    <a:pt x="1932527" y="442408"/>
                    <a:pt x="1935471" y="426710"/>
                  </a:cubicBezTo>
                  <a:cubicBezTo>
                    <a:pt x="1936366" y="421948"/>
                    <a:pt x="1936947" y="417976"/>
                    <a:pt x="1937290" y="415185"/>
                  </a:cubicBezTo>
                  <a:lnTo>
                    <a:pt x="1937642" y="412204"/>
                  </a:lnTo>
                  <a:lnTo>
                    <a:pt x="1939090" y="410213"/>
                  </a:lnTo>
                  <a:cubicBezTo>
                    <a:pt x="1941024" y="407537"/>
                    <a:pt x="1942862" y="404612"/>
                    <a:pt x="1944700" y="401288"/>
                  </a:cubicBezTo>
                  <a:lnTo>
                    <a:pt x="1951196" y="389525"/>
                  </a:lnTo>
                  <a:lnTo>
                    <a:pt x="1960131" y="399555"/>
                  </a:lnTo>
                  <a:cubicBezTo>
                    <a:pt x="1970551" y="411213"/>
                    <a:pt x="1980381" y="423834"/>
                    <a:pt x="1989392" y="437064"/>
                  </a:cubicBezTo>
                  <a:cubicBezTo>
                    <a:pt x="2046989" y="522037"/>
                    <a:pt x="2076221" y="634498"/>
                    <a:pt x="2076288" y="771325"/>
                  </a:cubicBezTo>
                  <a:cubicBezTo>
                    <a:pt x="2076288" y="818150"/>
                    <a:pt x="2072526" y="868299"/>
                    <a:pt x="2065487" y="920534"/>
                  </a:cubicBezTo>
                  <a:lnTo>
                    <a:pt x="1935471" y="920534"/>
                  </a:lnTo>
                  <a:lnTo>
                    <a:pt x="1700498" y="920534"/>
                  </a:lnTo>
                  <a:close/>
                  <a:moveTo>
                    <a:pt x="2172300" y="874557"/>
                  </a:moveTo>
                  <a:cubicBezTo>
                    <a:pt x="2172300" y="899903"/>
                    <a:pt x="2151659" y="920544"/>
                    <a:pt x="2126285" y="920544"/>
                  </a:cubicBezTo>
                  <a:lnTo>
                    <a:pt x="2103968" y="920544"/>
                  </a:lnTo>
                  <a:cubicBezTo>
                    <a:pt x="2110759" y="868490"/>
                    <a:pt x="2114388" y="818359"/>
                    <a:pt x="2114407" y="771335"/>
                  </a:cubicBezTo>
                  <a:cubicBezTo>
                    <a:pt x="2114512" y="586264"/>
                    <a:pt x="2061077" y="472145"/>
                    <a:pt x="2016233" y="408956"/>
                  </a:cubicBezTo>
                  <a:cubicBezTo>
                    <a:pt x="1988639" y="369980"/>
                    <a:pt x="1960817" y="345024"/>
                    <a:pt x="1942338" y="330956"/>
                  </a:cubicBezTo>
                  <a:lnTo>
                    <a:pt x="1941595" y="330394"/>
                  </a:lnTo>
                  <a:lnTo>
                    <a:pt x="1940976" y="329689"/>
                  </a:lnTo>
                  <a:cubicBezTo>
                    <a:pt x="1939566" y="328089"/>
                    <a:pt x="1938109" y="326584"/>
                    <a:pt x="1936471" y="325203"/>
                  </a:cubicBezTo>
                  <a:cubicBezTo>
                    <a:pt x="1936147" y="324926"/>
                    <a:pt x="1935794" y="324698"/>
                    <a:pt x="1935471" y="324422"/>
                  </a:cubicBezTo>
                  <a:cubicBezTo>
                    <a:pt x="1919326" y="310972"/>
                    <a:pt x="1899495" y="305629"/>
                    <a:pt x="1880530" y="301952"/>
                  </a:cubicBezTo>
                  <a:cubicBezTo>
                    <a:pt x="1861176" y="298418"/>
                    <a:pt x="1838430" y="296704"/>
                    <a:pt x="1811036" y="296685"/>
                  </a:cubicBezTo>
                  <a:cubicBezTo>
                    <a:pt x="1773536" y="296704"/>
                    <a:pt x="1735979" y="300076"/>
                    <a:pt x="1711109" y="302895"/>
                  </a:cubicBezTo>
                  <a:lnTo>
                    <a:pt x="1700508" y="304105"/>
                  </a:lnTo>
                  <a:lnTo>
                    <a:pt x="1700508" y="293446"/>
                  </a:lnTo>
                  <a:lnTo>
                    <a:pt x="1700508" y="234582"/>
                  </a:lnTo>
                  <a:lnTo>
                    <a:pt x="1925260" y="234582"/>
                  </a:lnTo>
                  <a:lnTo>
                    <a:pt x="2126285" y="234582"/>
                  </a:lnTo>
                  <a:cubicBezTo>
                    <a:pt x="2151659" y="234582"/>
                    <a:pt x="2172300" y="255222"/>
                    <a:pt x="2172300" y="280607"/>
                  </a:cubicBezTo>
                  <a:lnTo>
                    <a:pt x="2172300" y="874557"/>
                  </a:lnTo>
                  <a:close/>
                </a:path>
              </a:pathLst>
            </a:custGeom>
            <a:solidFill>
              <a:srgbClr val="000000"/>
            </a:solidFill>
            <a:ln w="9525" cap="flat">
              <a:noFill/>
              <a:prstDash val="solid"/>
              <a:miter/>
            </a:ln>
          </p:spPr>
          <p:txBody>
            <a:bodyPr rtlCol="0" anchor="ctr"/>
            <a:lstStyle/>
            <a:p>
              <a:endParaRPr lang="en-US"/>
            </a:p>
          </p:txBody>
        </p:sp>
      </p:grpSp>
      <p:sp>
        <p:nvSpPr>
          <p:cNvPr id="31" name="Graphic 29">
            <a:extLst>
              <a:ext uri="{FF2B5EF4-FFF2-40B4-BE49-F238E27FC236}">
                <a16:creationId xmlns:a16="http://schemas.microsoft.com/office/drawing/2014/main" id="{A527B355-0DC4-4BEE-8A43-D271A49769EB}"/>
              </a:ext>
            </a:extLst>
          </p:cNvPr>
          <p:cNvSpPr/>
          <p:nvPr/>
        </p:nvSpPr>
        <p:spPr>
          <a:xfrm>
            <a:off x="10086760" y="2568178"/>
            <a:ext cx="891610" cy="892969"/>
          </a:xfrm>
          <a:custGeom>
            <a:avLst/>
            <a:gdLst>
              <a:gd name="connsiteX0" fmla="*/ 5 w 3910458"/>
              <a:gd name="connsiteY0" fmla="*/ 3787400 h 3916419"/>
              <a:gd name="connsiteX1" fmla="*/ 5 w 3910458"/>
              <a:gd name="connsiteY1" fmla="*/ 3916418 h 3916419"/>
              <a:gd name="connsiteX2" fmla="*/ 3910457 w 3910458"/>
              <a:gd name="connsiteY2" fmla="*/ 3915381 h 3916419"/>
              <a:gd name="connsiteX3" fmla="*/ 3910457 w 3910458"/>
              <a:gd name="connsiteY3" fmla="*/ 3787400 h 3916419"/>
              <a:gd name="connsiteX4" fmla="*/ 3050035 w 3910458"/>
              <a:gd name="connsiteY4" fmla="*/ 3182552 h 3916419"/>
              <a:gd name="connsiteX5" fmla="*/ 3489642 w 3910458"/>
              <a:gd name="connsiteY5" fmla="*/ 2479337 h 3916419"/>
              <a:gd name="connsiteX6" fmla="*/ 3489642 w 3910458"/>
              <a:gd name="connsiteY6" fmla="*/ 782860 h 3916419"/>
              <a:gd name="connsiteX7" fmla="*/ 2706722 w 3910458"/>
              <a:gd name="connsiteY7" fmla="*/ 5 h 3916419"/>
              <a:gd name="connsiteX8" fmla="*/ 1204128 w 3910458"/>
              <a:gd name="connsiteY8" fmla="*/ 5 h 3916419"/>
              <a:gd name="connsiteX9" fmla="*/ 421273 w 3910458"/>
              <a:gd name="connsiteY9" fmla="*/ 782860 h 3916419"/>
              <a:gd name="connsiteX10" fmla="*/ 421273 w 3910458"/>
              <a:gd name="connsiteY10" fmla="*/ 2479337 h 3916419"/>
              <a:gd name="connsiteX11" fmla="*/ 857251 w 3910458"/>
              <a:gd name="connsiteY11" fmla="*/ 3180479 h 3916419"/>
              <a:gd name="connsiteX12" fmla="*/ 5 w 3910458"/>
              <a:gd name="connsiteY12" fmla="*/ 3787400 h 3916419"/>
              <a:gd name="connsiteX13" fmla="*/ 2639783 w 3910458"/>
              <a:gd name="connsiteY13" fmla="*/ 3262192 h 3916419"/>
              <a:gd name="connsiteX14" fmla="*/ 1273205 w 3910458"/>
              <a:gd name="connsiteY14" fmla="*/ 3262192 h 3916419"/>
              <a:gd name="connsiteX15" fmla="*/ 1035258 w 3910458"/>
              <a:gd name="connsiteY15" fmla="*/ 3432812 h 3916419"/>
              <a:gd name="connsiteX16" fmla="*/ 2877342 w 3910458"/>
              <a:gd name="connsiteY16" fmla="*/ 3432812 h 3916419"/>
              <a:gd name="connsiteX17" fmla="*/ 2639783 w 3910458"/>
              <a:gd name="connsiteY17" fmla="*/ 3262192 h 3916419"/>
              <a:gd name="connsiteX18" fmla="*/ 1171663 w 3910458"/>
              <a:gd name="connsiteY18" fmla="*/ 2255905 h 3916419"/>
              <a:gd name="connsiteX19" fmla="*/ 1397298 w 3910458"/>
              <a:gd name="connsiteY19" fmla="*/ 2477264 h 3916419"/>
              <a:gd name="connsiteX20" fmla="*/ 1171663 w 3910458"/>
              <a:gd name="connsiteY20" fmla="*/ 2698622 h 3916419"/>
              <a:gd name="connsiteX21" fmla="*/ 946416 w 3910458"/>
              <a:gd name="connsiteY21" fmla="*/ 2477264 h 3916419"/>
              <a:gd name="connsiteX22" fmla="*/ 1171663 w 3910458"/>
              <a:gd name="connsiteY22" fmla="*/ 2255905 h 3916419"/>
              <a:gd name="connsiteX23" fmla="*/ 2738475 w 3910458"/>
              <a:gd name="connsiteY23" fmla="*/ 2255905 h 3916419"/>
              <a:gd name="connsiteX24" fmla="*/ 2964045 w 3910458"/>
              <a:gd name="connsiteY24" fmla="*/ 2477264 h 3916419"/>
              <a:gd name="connsiteX25" fmla="*/ 2738475 w 3910458"/>
              <a:gd name="connsiteY25" fmla="*/ 2698622 h 3916419"/>
              <a:gd name="connsiteX26" fmla="*/ 2513228 w 3910458"/>
              <a:gd name="connsiteY26" fmla="*/ 2477264 h 3916419"/>
              <a:gd name="connsiteX27" fmla="*/ 2738475 w 3910458"/>
              <a:gd name="connsiteY27" fmla="*/ 2255905 h 3916419"/>
              <a:gd name="connsiteX28" fmla="*/ 1533703 w 3910458"/>
              <a:gd name="connsiteY28" fmla="*/ 242488 h 3916419"/>
              <a:gd name="connsiteX29" fmla="*/ 2376823 w 3910458"/>
              <a:gd name="connsiteY29" fmla="*/ 242488 h 3916419"/>
              <a:gd name="connsiteX30" fmla="*/ 2376823 w 3910458"/>
              <a:gd name="connsiteY30" fmla="*/ 507911 h 3916419"/>
              <a:gd name="connsiteX31" fmla="*/ 1533703 w 3910458"/>
              <a:gd name="connsiteY31" fmla="*/ 507911 h 3916419"/>
              <a:gd name="connsiteX32" fmla="*/ 1533703 w 3910458"/>
              <a:gd name="connsiteY32" fmla="*/ 242488 h 3916419"/>
              <a:gd name="connsiteX33" fmla="*/ 1036683 w 3910458"/>
              <a:gd name="connsiteY33" fmla="*/ 755384 h 3916419"/>
              <a:gd name="connsiteX34" fmla="*/ 2874167 w 3910458"/>
              <a:gd name="connsiteY34" fmla="*/ 755384 h 3916419"/>
              <a:gd name="connsiteX35" fmla="*/ 3159354 w 3910458"/>
              <a:gd name="connsiteY35" fmla="*/ 1040507 h 3916419"/>
              <a:gd name="connsiteX36" fmla="*/ 3159354 w 3910458"/>
              <a:gd name="connsiteY36" fmla="*/ 1536814 h 3916419"/>
              <a:gd name="connsiteX37" fmla="*/ 2874167 w 3910458"/>
              <a:gd name="connsiteY37" fmla="*/ 1822001 h 3916419"/>
              <a:gd name="connsiteX38" fmla="*/ 1036683 w 3910458"/>
              <a:gd name="connsiteY38" fmla="*/ 1822001 h 3916419"/>
              <a:gd name="connsiteX39" fmla="*/ 751496 w 3910458"/>
              <a:gd name="connsiteY39" fmla="*/ 1536814 h 3916419"/>
              <a:gd name="connsiteX40" fmla="*/ 751496 w 3910458"/>
              <a:gd name="connsiteY40" fmla="*/ 1040507 h 3916419"/>
              <a:gd name="connsiteX41" fmla="*/ 1036683 w 3910458"/>
              <a:gd name="connsiteY41" fmla="*/ 755384 h 3916419"/>
              <a:gd name="connsiteX42" fmla="*/ 3083926 w 3910458"/>
              <a:gd name="connsiteY42" fmla="*/ 3581205 h 3916419"/>
              <a:gd name="connsiteX43" fmla="*/ 828350 w 3910458"/>
              <a:gd name="connsiteY43" fmla="*/ 3581205 h 3916419"/>
              <a:gd name="connsiteX44" fmla="*/ 601354 w 3910458"/>
              <a:gd name="connsiteY44" fmla="*/ 3744049 h 3916419"/>
              <a:gd name="connsiteX45" fmla="*/ 3309497 w 3910458"/>
              <a:gd name="connsiteY45" fmla="*/ 3743336 h 3916419"/>
              <a:gd name="connsiteX46" fmla="*/ 3083926 w 3910458"/>
              <a:gd name="connsiteY46" fmla="*/ 3581205 h 391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910458" h="3916419">
                <a:moveTo>
                  <a:pt x="5" y="3787400"/>
                </a:moveTo>
                <a:lnTo>
                  <a:pt x="5" y="3916418"/>
                </a:lnTo>
                <a:lnTo>
                  <a:pt x="3910457" y="3915381"/>
                </a:lnTo>
                <a:lnTo>
                  <a:pt x="3910457" y="3787400"/>
                </a:lnTo>
                <a:lnTo>
                  <a:pt x="3050035" y="3182552"/>
                </a:lnTo>
                <a:cubicBezTo>
                  <a:pt x="3309821" y="3054960"/>
                  <a:pt x="3489642" y="2787075"/>
                  <a:pt x="3489642" y="2479337"/>
                </a:cubicBezTo>
                <a:lnTo>
                  <a:pt x="3489642" y="782860"/>
                </a:lnTo>
                <a:cubicBezTo>
                  <a:pt x="3489642" y="352131"/>
                  <a:pt x="3137451" y="5"/>
                  <a:pt x="2706722" y="5"/>
                </a:cubicBezTo>
                <a:lnTo>
                  <a:pt x="1204128" y="5"/>
                </a:lnTo>
                <a:cubicBezTo>
                  <a:pt x="773399" y="5"/>
                  <a:pt x="421273" y="352131"/>
                  <a:pt x="421273" y="782860"/>
                </a:cubicBezTo>
                <a:lnTo>
                  <a:pt x="421273" y="2479337"/>
                </a:lnTo>
                <a:cubicBezTo>
                  <a:pt x="421273" y="2785649"/>
                  <a:pt x="599604" y="3051785"/>
                  <a:pt x="857251" y="3180479"/>
                </a:cubicBezTo>
                <a:lnTo>
                  <a:pt x="5" y="3787400"/>
                </a:lnTo>
                <a:close/>
                <a:moveTo>
                  <a:pt x="2639783" y="3262192"/>
                </a:moveTo>
                <a:lnTo>
                  <a:pt x="1273205" y="3262192"/>
                </a:lnTo>
                <a:lnTo>
                  <a:pt x="1035258" y="3432812"/>
                </a:lnTo>
                <a:lnTo>
                  <a:pt x="2877342" y="3432812"/>
                </a:lnTo>
                <a:lnTo>
                  <a:pt x="2639783" y="3262192"/>
                </a:lnTo>
                <a:close/>
                <a:moveTo>
                  <a:pt x="1171663" y="2255905"/>
                </a:moveTo>
                <a:cubicBezTo>
                  <a:pt x="1296469" y="2255905"/>
                  <a:pt x="1397298" y="2354920"/>
                  <a:pt x="1397298" y="2477264"/>
                </a:cubicBezTo>
                <a:cubicBezTo>
                  <a:pt x="1397298" y="2599542"/>
                  <a:pt x="1296469" y="2698622"/>
                  <a:pt x="1171663" y="2698622"/>
                </a:cubicBezTo>
                <a:cubicBezTo>
                  <a:pt x="1047246" y="2698622"/>
                  <a:pt x="946416" y="2599542"/>
                  <a:pt x="946416" y="2477264"/>
                </a:cubicBezTo>
                <a:cubicBezTo>
                  <a:pt x="946416" y="2354920"/>
                  <a:pt x="1047246" y="2255905"/>
                  <a:pt x="1171663" y="2255905"/>
                </a:cubicBezTo>
                <a:close/>
                <a:moveTo>
                  <a:pt x="2738475" y="2255905"/>
                </a:moveTo>
                <a:cubicBezTo>
                  <a:pt x="2863216" y="2255905"/>
                  <a:pt x="2964045" y="2354920"/>
                  <a:pt x="2964045" y="2477264"/>
                </a:cubicBezTo>
                <a:cubicBezTo>
                  <a:pt x="2964045" y="2599542"/>
                  <a:pt x="2863216" y="2698622"/>
                  <a:pt x="2738475" y="2698622"/>
                </a:cubicBezTo>
                <a:cubicBezTo>
                  <a:pt x="2614058" y="2698622"/>
                  <a:pt x="2513228" y="2599542"/>
                  <a:pt x="2513228" y="2477264"/>
                </a:cubicBezTo>
                <a:cubicBezTo>
                  <a:pt x="2513228" y="2354920"/>
                  <a:pt x="2614058" y="2255905"/>
                  <a:pt x="2738475" y="2255905"/>
                </a:cubicBezTo>
                <a:close/>
                <a:moveTo>
                  <a:pt x="1533703" y="242488"/>
                </a:moveTo>
                <a:lnTo>
                  <a:pt x="2376823" y="242488"/>
                </a:lnTo>
                <a:cubicBezTo>
                  <a:pt x="2552367" y="242488"/>
                  <a:pt x="2552367" y="507911"/>
                  <a:pt x="2376823" y="507911"/>
                </a:cubicBezTo>
                <a:lnTo>
                  <a:pt x="1533703" y="507911"/>
                </a:lnTo>
                <a:cubicBezTo>
                  <a:pt x="1358159" y="507911"/>
                  <a:pt x="1358159" y="242488"/>
                  <a:pt x="1533703" y="242488"/>
                </a:cubicBezTo>
                <a:close/>
                <a:moveTo>
                  <a:pt x="1036683" y="755384"/>
                </a:moveTo>
                <a:lnTo>
                  <a:pt x="2874167" y="755384"/>
                </a:lnTo>
                <a:cubicBezTo>
                  <a:pt x="3031049" y="755384"/>
                  <a:pt x="3159354" y="883689"/>
                  <a:pt x="3159354" y="1040507"/>
                </a:cubicBezTo>
                <a:lnTo>
                  <a:pt x="3159354" y="1536814"/>
                </a:lnTo>
                <a:cubicBezTo>
                  <a:pt x="3159354" y="1693696"/>
                  <a:pt x="3031049" y="1822001"/>
                  <a:pt x="2874167" y="1822001"/>
                </a:cubicBezTo>
                <a:lnTo>
                  <a:pt x="1036683" y="1822001"/>
                </a:lnTo>
                <a:cubicBezTo>
                  <a:pt x="879801" y="1822001"/>
                  <a:pt x="751496" y="1693696"/>
                  <a:pt x="751496" y="1536814"/>
                </a:cubicBezTo>
                <a:lnTo>
                  <a:pt x="751496" y="1040507"/>
                </a:lnTo>
                <a:cubicBezTo>
                  <a:pt x="751496" y="883689"/>
                  <a:pt x="879801" y="755384"/>
                  <a:pt x="1036683" y="755384"/>
                </a:cubicBezTo>
                <a:close/>
                <a:moveTo>
                  <a:pt x="3083926" y="3581205"/>
                </a:moveTo>
                <a:lnTo>
                  <a:pt x="828350" y="3581205"/>
                </a:lnTo>
                <a:lnTo>
                  <a:pt x="601354" y="3744049"/>
                </a:lnTo>
                <a:lnTo>
                  <a:pt x="3309497" y="3743336"/>
                </a:lnTo>
                <a:lnTo>
                  <a:pt x="3083926" y="3581205"/>
                </a:lnTo>
                <a:close/>
              </a:path>
            </a:pathLst>
          </a:custGeom>
          <a:solidFill>
            <a:srgbClr val="000000"/>
          </a:solidFill>
          <a:ln w="9525" cap="flat">
            <a:noFill/>
            <a:prstDash val="solid"/>
            <a:miter/>
          </a:ln>
        </p:spPr>
        <p:txBody>
          <a:bodyPr rtlCol="0" anchor="ctr"/>
          <a:lstStyle/>
          <a:p>
            <a:endParaRPr lang="en-US"/>
          </a:p>
        </p:txBody>
      </p:sp>
      <p:pic>
        <p:nvPicPr>
          <p:cNvPr id="33" name="Graphic 32" descr="Beetle">
            <a:extLst>
              <a:ext uri="{FF2B5EF4-FFF2-40B4-BE49-F238E27FC236}">
                <a16:creationId xmlns:a16="http://schemas.microsoft.com/office/drawing/2014/main" id="{61BCC4DC-6B5D-4E95-A2A9-28B6DCC862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71667" y="4928057"/>
            <a:ext cx="914400" cy="914400"/>
          </a:xfrm>
          <a:prstGeom prst="rect">
            <a:avLst/>
          </a:prstGeom>
        </p:spPr>
      </p:pic>
      <p:sp>
        <p:nvSpPr>
          <p:cNvPr id="34" name="Arrow: Right 33">
            <a:extLst>
              <a:ext uri="{FF2B5EF4-FFF2-40B4-BE49-F238E27FC236}">
                <a16:creationId xmlns:a16="http://schemas.microsoft.com/office/drawing/2014/main" id="{6C8AF40E-5819-4877-8C30-BA8A09E4EB14}"/>
              </a:ext>
            </a:extLst>
          </p:cNvPr>
          <p:cNvSpPr/>
          <p:nvPr/>
        </p:nvSpPr>
        <p:spPr>
          <a:xfrm>
            <a:off x="2852738" y="4728032"/>
            <a:ext cx="2400300" cy="1314450"/>
          </a:xfrm>
          <a:prstGeom prst="rightArrow">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0E6B59A-4F4E-4126-90F2-705EC84F265B}"/>
              </a:ext>
            </a:extLst>
          </p:cNvPr>
          <p:cNvGrpSpPr/>
          <p:nvPr/>
        </p:nvGrpSpPr>
        <p:grpSpPr>
          <a:xfrm>
            <a:off x="8474593" y="5021857"/>
            <a:ext cx="1077154" cy="1202731"/>
            <a:chOff x="5929516" y="4256484"/>
            <a:chExt cx="819150" cy="914648"/>
          </a:xfrm>
        </p:grpSpPr>
        <p:sp>
          <p:nvSpPr>
            <p:cNvPr id="38" name="Freeform: Shape 37">
              <a:extLst>
                <a:ext uri="{FF2B5EF4-FFF2-40B4-BE49-F238E27FC236}">
                  <a16:creationId xmlns:a16="http://schemas.microsoft.com/office/drawing/2014/main" id="{7683D271-B958-4194-A617-AA7D81A8A0C1}"/>
                </a:ext>
              </a:extLst>
            </p:cNvPr>
            <p:cNvSpPr/>
            <p:nvPr/>
          </p:nvSpPr>
          <p:spPr>
            <a:xfrm>
              <a:off x="5929516" y="4732982"/>
              <a:ext cx="819150" cy="438150"/>
            </a:xfrm>
            <a:custGeom>
              <a:avLst/>
              <a:gdLst>
                <a:gd name="connsiteX0" fmla="*/ 809422 w 819150"/>
                <a:gd name="connsiteY0" fmla="*/ 85953 h 438150"/>
                <a:gd name="connsiteX1" fmla="*/ 797040 w 819150"/>
                <a:gd name="connsiteY1" fmla="*/ 65951 h 438150"/>
                <a:gd name="connsiteX2" fmla="*/ 793230 w 819150"/>
                <a:gd name="connsiteY2" fmla="*/ 26898 h 438150"/>
                <a:gd name="connsiteX3" fmla="*/ 720840 w 819150"/>
                <a:gd name="connsiteY3" fmla="*/ 21183 h 438150"/>
                <a:gd name="connsiteX4" fmla="*/ 689407 w 819150"/>
                <a:gd name="connsiteY4" fmla="*/ 62141 h 438150"/>
                <a:gd name="connsiteX5" fmla="*/ 669405 w 819150"/>
                <a:gd name="connsiteY5" fmla="*/ 83096 h 438150"/>
                <a:gd name="connsiteX6" fmla="*/ 409372 w 819150"/>
                <a:gd name="connsiteY6" fmla="*/ 212636 h 438150"/>
                <a:gd name="connsiteX7" fmla="*/ 150292 w 819150"/>
                <a:gd name="connsiteY7" fmla="*/ 83096 h 438150"/>
                <a:gd name="connsiteX8" fmla="*/ 130290 w 819150"/>
                <a:gd name="connsiteY8" fmla="*/ 62141 h 438150"/>
                <a:gd name="connsiteX9" fmla="*/ 98857 w 819150"/>
                <a:gd name="connsiteY9" fmla="*/ 21183 h 438150"/>
                <a:gd name="connsiteX10" fmla="*/ 26467 w 819150"/>
                <a:gd name="connsiteY10" fmla="*/ 26898 h 438150"/>
                <a:gd name="connsiteX11" fmla="*/ 22657 w 819150"/>
                <a:gd name="connsiteY11" fmla="*/ 65951 h 438150"/>
                <a:gd name="connsiteX12" fmla="*/ 10275 w 819150"/>
                <a:gd name="connsiteY12" fmla="*/ 85953 h 438150"/>
                <a:gd name="connsiteX13" fmla="*/ 11227 w 819150"/>
                <a:gd name="connsiteY13" fmla="*/ 120243 h 438150"/>
                <a:gd name="connsiteX14" fmla="*/ 39802 w 819150"/>
                <a:gd name="connsiteY14" fmla="*/ 143103 h 438150"/>
                <a:gd name="connsiteX15" fmla="*/ 83617 w 819150"/>
                <a:gd name="connsiteY15" fmla="*/ 141198 h 438150"/>
                <a:gd name="connsiteX16" fmla="*/ 114097 w 819150"/>
                <a:gd name="connsiteY16" fmla="*/ 144056 h 438150"/>
                <a:gd name="connsiteX17" fmla="*/ 330315 w 819150"/>
                <a:gd name="connsiteY17" fmla="*/ 251688 h 438150"/>
                <a:gd name="connsiteX18" fmla="*/ 234112 w 819150"/>
                <a:gd name="connsiteY18" fmla="*/ 299313 h 438150"/>
                <a:gd name="connsiteX19" fmla="*/ 203632 w 819150"/>
                <a:gd name="connsiteY19" fmla="*/ 302171 h 438150"/>
                <a:gd name="connsiteX20" fmla="*/ 154102 w 819150"/>
                <a:gd name="connsiteY20" fmla="*/ 303123 h 438150"/>
                <a:gd name="connsiteX21" fmla="*/ 115050 w 819150"/>
                <a:gd name="connsiteY21" fmla="*/ 364083 h 438150"/>
                <a:gd name="connsiteX22" fmla="*/ 143625 w 819150"/>
                <a:gd name="connsiteY22" fmla="*/ 390753 h 438150"/>
                <a:gd name="connsiteX23" fmla="*/ 152197 w 819150"/>
                <a:gd name="connsiteY23" fmla="*/ 412661 h 438150"/>
                <a:gd name="connsiteX24" fmla="*/ 180772 w 819150"/>
                <a:gd name="connsiteY24" fmla="*/ 432663 h 438150"/>
                <a:gd name="connsiteX25" fmla="*/ 188392 w 819150"/>
                <a:gd name="connsiteY25" fmla="*/ 433616 h 438150"/>
                <a:gd name="connsiteX26" fmla="*/ 216967 w 819150"/>
                <a:gd name="connsiteY26" fmla="*/ 424091 h 438150"/>
                <a:gd name="connsiteX27" fmla="*/ 239827 w 819150"/>
                <a:gd name="connsiteY27" fmla="*/ 389801 h 438150"/>
                <a:gd name="connsiteX28" fmla="*/ 261735 w 819150"/>
                <a:gd name="connsiteY28" fmla="*/ 365036 h 438150"/>
                <a:gd name="connsiteX29" fmla="*/ 409372 w 819150"/>
                <a:gd name="connsiteY29" fmla="*/ 292646 h 438150"/>
                <a:gd name="connsiteX30" fmla="*/ 557962 w 819150"/>
                <a:gd name="connsiteY30" fmla="*/ 366941 h 438150"/>
                <a:gd name="connsiteX31" fmla="*/ 579870 w 819150"/>
                <a:gd name="connsiteY31" fmla="*/ 391706 h 438150"/>
                <a:gd name="connsiteX32" fmla="*/ 602730 w 819150"/>
                <a:gd name="connsiteY32" fmla="*/ 425996 h 438150"/>
                <a:gd name="connsiteX33" fmla="*/ 631305 w 819150"/>
                <a:gd name="connsiteY33" fmla="*/ 435521 h 438150"/>
                <a:gd name="connsiteX34" fmla="*/ 638925 w 819150"/>
                <a:gd name="connsiteY34" fmla="*/ 434568 h 438150"/>
                <a:gd name="connsiteX35" fmla="*/ 667500 w 819150"/>
                <a:gd name="connsiteY35" fmla="*/ 414566 h 438150"/>
                <a:gd name="connsiteX36" fmla="*/ 676072 w 819150"/>
                <a:gd name="connsiteY36" fmla="*/ 392658 h 438150"/>
                <a:gd name="connsiteX37" fmla="*/ 704647 w 819150"/>
                <a:gd name="connsiteY37" fmla="*/ 365988 h 438150"/>
                <a:gd name="connsiteX38" fmla="*/ 665595 w 819150"/>
                <a:gd name="connsiteY38" fmla="*/ 305028 h 438150"/>
                <a:gd name="connsiteX39" fmla="*/ 615112 w 819150"/>
                <a:gd name="connsiteY39" fmla="*/ 304076 h 438150"/>
                <a:gd name="connsiteX40" fmla="*/ 584632 w 819150"/>
                <a:gd name="connsiteY40" fmla="*/ 301218 h 438150"/>
                <a:gd name="connsiteX41" fmla="*/ 488430 w 819150"/>
                <a:gd name="connsiteY41" fmla="*/ 253593 h 438150"/>
                <a:gd name="connsiteX42" fmla="*/ 704647 w 819150"/>
                <a:gd name="connsiteY42" fmla="*/ 145008 h 438150"/>
                <a:gd name="connsiteX43" fmla="*/ 735127 w 819150"/>
                <a:gd name="connsiteY43" fmla="*/ 142151 h 438150"/>
                <a:gd name="connsiteX44" fmla="*/ 778942 w 819150"/>
                <a:gd name="connsiteY44" fmla="*/ 144056 h 438150"/>
                <a:gd name="connsiteX45" fmla="*/ 807517 w 819150"/>
                <a:gd name="connsiteY45" fmla="*/ 121196 h 438150"/>
                <a:gd name="connsiteX46" fmla="*/ 809422 w 819150"/>
                <a:gd name="connsiteY46" fmla="*/ 85953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19150" h="438150">
                  <a:moveTo>
                    <a:pt x="809422" y="85953"/>
                  </a:moveTo>
                  <a:cubicBezTo>
                    <a:pt x="806565" y="77381"/>
                    <a:pt x="802755" y="70713"/>
                    <a:pt x="797040" y="65951"/>
                  </a:cubicBezTo>
                  <a:cubicBezTo>
                    <a:pt x="801802" y="52616"/>
                    <a:pt x="800850" y="39281"/>
                    <a:pt x="793230" y="26898"/>
                  </a:cubicBezTo>
                  <a:cubicBezTo>
                    <a:pt x="781800" y="10706"/>
                    <a:pt x="760845" y="-4534"/>
                    <a:pt x="720840" y="21183"/>
                  </a:cubicBezTo>
                  <a:cubicBezTo>
                    <a:pt x="704647" y="31661"/>
                    <a:pt x="694170" y="49758"/>
                    <a:pt x="689407" y="62141"/>
                  </a:cubicBezTo>
                  <a:cubicBezTo>
                    <a:pt x="685597" y="71666"/>
                    <a:pt x="677977" y="79286"/>
                    <a:pt x="669405" y="83096"/>
                  </a:cubicBezTo>
                  <a:lnTo>
                    <a:pt x="409372" y="212636"/>
                  </a:lnTo>
                  <a:lnTo>
                    <a:pt x="150292" y="83096"/>
                  </a:lnTo>
                  <a:cubicBezTo>
                    <a:pt x="140767" y="78333"/>
                    <a:pt x="134100" y="70713"/>
                    <a:pt x="130290" y="62141"/>
                  </a:cubicBezTo>
                  <a:cubicBezTo>
                    <a:pt x="124575" y="49758"/>
                    <a:pt x="115050" y="31661"/>
                    <a:pt x="98857" y="21183"/>
                  </a:cubicBezTo>
                  <a:cubicBezTo>
                    <a:pt x="58852" y="-4534"/>
                    <a:pt x="37897" y="9753"/>
                    <a:pt x="26467" y="26898"/>
                  </a:cubicBezTo>
                  <a:cubicBezTo>
                    <a:pt x="18847" y="38328"/>
                    <a:pt x="16942" y="52616"/>
                    <a:pt x="22657" y="65951"/>
                  </a:cubicBezTo>
                  <a:cubicBezTo>
                    <a:pt x="17895" y="70713"/>
                    <a:pt x="13132" y="77381"/>
                    <a:pt x="10275" y="85953"/>
                  </a:cubicBezTo>
                  <a:cubicBezTo>
                    <a:pt x="5512" y="98336"/>
                    <a:pt x="6465" y="110718"/>
                    <a:pt x="11227" y="120243"/>
                  </a:cubicBezTo>
                  <a:cubicBezTo>
                    <a:pt x="15990" y="130721"/>
                    <a:pt x="26467" y="139293"/>
                    <a:pt x="39802" y="143103"/>
                  </a:cubicBezTo>
                  <a:cubicBezTo>
                    <a:pt x="50280" y="146913"/>
                    <a:pt x="65520" y="145961"/>
                    <a:pt x="83617" y="141198"/>
                  </a:cubicBezTo>
                  <a:cubicBezTo>
                    <a:pt x="94095" y="138341"/>
                    <a:pt x="104572" y="139293"/>
                    <a:pt x="114097" y="144056"/>
                  </a:cubicBezTo>
                  <a:lnTo>
                    <a:pt x="330315" y="251688"/>
                  </a:lnTo>
                  <a:lnTo>
                    <a:pt x="234112" y="299313"/>
                  </a:lnTo>
                  <a:cubicBezTo>
                    <a:pt x="224587" y="304076"/>
                    <a:pt x="214110" y="305028"/>
                    <a:pt x="203632" y="302171"/>
                  </a:cubicBezTo>
                  <a:cubicBezTo>
                    <a:pt x="191250" y="298361"/>
                    <a:pt x="172200" y="296456"/>
                    <a:pt x="154102" y="303123"/>
                  </a:cubicBezTo>
                  <a:cubicBezTo>
                    <a:pt x="110287" y="319316"/>
                    <a:pt x="108382" y="345986"/>
                    <a:pt x="115050" y="364083"/>
                  </a:cubicBezTo>
                  <a:cubicBezTo>
                    <a:pt x="119812" y="377418"/>
                    <a:pt x="130290" y="386943"/>
                    <a:pt x="143625" y="390753"/>
                  </a:cubicBezTo>
                  <a:cubicBezTo>
                    <a:pt x="144577" y="398373"/>
                    <a:pt x="147435" y="405041"/>
                    <a:pt x="152197" y="412661"/>
                  </a:cubicBezTo>
                  <a:cubicBezTo>
                    <a:pt x="159817" y="423138"/>
                    <a:pt x="169342" y="430758"/>
                    <a:pt x="180772" y="432663"/>
                  </a:cubicBezTo>
                  <a:cubicBezTo>
                    <a:pt x="183630" y="432663"/>
                    <a:pt x="185535" y="433616"/>
                    <a:pt x="188392" y="433616"/>
                  </a:cubicBezTo>
                  <a:cubicBezTo>
                    <a:pt x="197917" y="433616"/>
                    <a:pt x="207442" y="430758"/>
                    <a:pt x="216967" y="424091"/>
                  </a:cubicBezTo>
                  <a:cubicBezTo>
                    <a:pt x="226492" y="417423"/>
                    <a:pt x="234112" y="405993"/>
                    <a:pt x="239827" y="389801"/>
                  </a:cubicBezTo>
                  <a:cubicBezTo>
                    <a:pt x="243637" y="379323"/>
                    <a:pt x="251257" y="369798"/>
                    <a:pt x="261735" y="365036"/>
                  </a:cubicBezTo>
                  <a:lnTo>
                    <a:pt x="409372" y="292646"/>
                  </a:lnTo>
                  <a:lnTo>
                    <a:pt x="557962" y="366941"/>
                  </a:lnTo>
                  <a:cubicBezTo>
                    <a:pt x="567487" y="371703"/>
                    <a:pt x="575107" y="380276"/>
                    <a:pt x="579870" y="391706"/>
                  </a:cubicBezTo>
                  <a:cubicBezTo>
                    <a:pt x="585585" y="407898"/>
                    <a:pt x="593205" y="419328"/>
                    <a:pt x="602730" y="425996"/>
                  </a:cubicBezTo>
                  <a:cubicBezTo>
                    <a:pt x="612255" y="432663"/>
                    <a:pt x="621780" y="435521"/>
                    <a:pt x="631305" y="435521"/>
                  </a:cubicBezTo>
                  <a:cubicBezTo>
                    <a:pt x="634162" y="435521"/>
                    <a:pt x="636067" y="435521"/>
                    <a:pt x="638925" y="434568"/>
                  </a:cubicBezTo>
                  <a:cubicBezTo>
                    <a:pt x="650355" y="432663"/>
                    <a:pt x="659880" y="425043"/>
                    <a:pt x="667500" y="414566"/>
                  </a:cubicBezTo>
                  <a:cubicBezTo>
                    <a:pt x="672262" y="406946"/>
                    <a:pt x="675120" y="400278"/>
                    <a:pt x="676072" y="392658"/>
                  </a:cubicBezTo>
                  <a:cubicBezTo>
                    <a:pt x="689407" y="388848"/>
                    <a:pt x="699885" y="379323"/>
                    <a:pt x="704647" y="365988"/>
                  </a:cubicBezTo>
                  <a:cubicBezTo>
                    <a:pt x="711315" y="346938"/>
                    <a:pt x="710362" y="321221"/>
                    <a:pt x="665595" y="305028"/>
                  </a:cubicBezTo>
                  <a:cubicBezTo>
                    <a:pt x="647497" y="298361"/>
                    <a:pt x="628447" y="301218"/>
                    <a:pt x="615112" y="304076"/>
                  </a:cubicBezTo>
                  <a:cubicBezTo>
                    <a:pt x="604635" y="306933"/>
                    <a:pt x="594157" y="305981"/>
                    <a:pt x="584632" y="301218"/>
                  </a:cubicBezTo>
                  <a:lnTo>
                    <a:pt x="488430" y="253593"/>
                  </a:lnTo>
                  <a:lnTo>
                    <a:pt x="704647" y="145008"/>
                  </a:lnTo>
                  <a:cubicBezTo>
                    <a:pt x="714172" y="140246"/>
                    <a:pt x="725602" y="139293"/>
                    <a:pt x="735127" y="142151"/>
                  </a:cubicBezTo>
                  <a:cubicBezTo>
                    <a:pt x="753225" y="146913"/>
                    <a:pt x="768465" y="147866"/>
                    <a:pt x="778942" y="144056"/>
                  </a:cubicBezTo>
                  <a:cubicBezTo>
                    <a:pt x="792277" y="139293"/>
                    <a:pt x="801802" y="131673"/>
                    <a:pt x="807517" y="121196"/>
                  </a:cubicBezTo>
                  <a:cubicBezTo>
                    <a:pt x="813232" y="109766"/>
                    <a:pt x="813232" y="98336"/>
                    <a:pt x="809422" y="85953"/>
                  </a:cubicBezTo>
                  <a:close/>
                </a:path>
              </a:pathLst>
            </a:custGeom>
            <a:solidFill>
              <a:srgbClr val="000000"/>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49BAAA-0F1A-4903-BAB5-433F36C6CEEC}"/>
                </a:ext>
              </a:extLst>
            </p:cNvPr>
            <p:cNvSpPr/>
            <p:nvPr/>
          </p:nvSpPr>
          <p:spPr>
            <a:xfrm>
              <a:off x="6071712" y="4256484"/>
              <a:ext cx="533400" cy="590550"/>
            </a:xfrm>
            <a:custGeom>
              <a:avLst/>
              <a:gdLst>
                <a:gd name="connsiteX0" fmla="*/ 100489 w 533400"/>
                <a:gd name="connsiteY0" fmla="*/ 458629 h 590550"/>
                <a:gd name="connsiteX1" fmla="*/ 117634 w 533400"/>
                <a:gd name="connsiteY1" fmla="*/ 488156 h 590550"/>
                <a:gd name="connsiteX2" fmla="*/ 121444 w 533400"/>
                <a:gd name="connsiteY2" fmla="*/ 524351 h 590550"/>
                <a:gd name="connsiteX3" fmla="*/ 160496 w 533400"/>
                <a:gd name="connsiteY3" fmla="*/ 571024 h 590550"/>
                <a:gd name="connsiteX4" fmla="*/ 372904 w 533400"/>
                <a:gd name="connsiteY4" fmla="*/ 571024 h 590550"/>
                <a:gd name="connsiteX5" fmla="*/ 411956 w 533400"/>
                <a:gd name="connsiteY5" fmla="*/ 524351 h 590550"/>
                <a:gd name="connsiteX6" fmla="*/ 415766 w 533400"/>
                <a:gd name="connsiteY6" fmla="*/ 488156 h 590550"/>
                <a:gd name="connsiteX7" fmla="*/ 432911 w 533400"/>
                <a:gd name="connsiteY7" fmla="*/ 458629 h 590550"/>
                <a:gd name="connsiteX8" fmla="*/ 527209 w 533400"/>
                <a:gd name="connsiteY8" fmla="*/ 247174 h 590550"/>
                <a:gd name="connsiteX9" fmla="*/ 267176 w 533400"/>
                <a:gd name="connsiteY9" fmla="*/ 7144 h 590550"/>
                <a:gd name="connsiteX10" fmla="*/ 7144 w 533400"/>
                <a:gd name="connsiteY10" fmla="*/ 247174 h 590550"/>
                <a:gd name="connsiteX11" fmla="*/ 100489 w 533400"/>
                <a:gd name="connsiteY11" fmla="*/ 458629 h 590550"/>
                <a:gd name="connsiteX12" fmla="*/ 310991 w 533400"/>
                <a:gd name="connsiteY12" fmla="*/ 293846 h 590550"/>
                <a:gd name="connsiteX13" fmla="*/ 381476 w 533400"/>
                <a:gd name="connsiteY13" fmla="*/ 241459 h 590550"/>
                <a:gd name="connsiteX14" fmla="*/ 436721 w 533400"/>
                <a:gd name="connsiteY14" fmla="*/ 309086 h 590550"/>
                <a:gd name="connsiteX15" fmla="*/ 366236 w 533400"/>
                <a:gd name="connsiteY15" fmla="*/ 361474 h 590550"/>
                <a:gd name="connsiteX16" fmla="*/ 310991 w 533400"/>
                <a:gd name="connsiteY16" fmla="*/ 293846 h 590550"/>
                <a:gd name="connsiteX17" fmla="*/ 226219 w 533400"/>
                <a:gd name="connsiteY17" fmla="*/ 448151 h 590550"/>
                <a:gd name="connsiteX18" fmla="*/ 253841 w 533400"/>
                <a:gd name="connsiteY18" fmla="*/ 383381 h 590550"/>
                <a:gd name="connsiteX19" fmla="*/ 280511 w 533400"/>
                <a:gd name="connsiteY19" fmla="*/ 383381 h 590550"/>
                <a:gd name="connsiteX20" fmla="*/ 308134 w 533400"/>
                <a:gd name="connsiteY20" fmla="*/ 448151 h 590550"/>
                <a:gd name="connsiteX21" fmla="*/ 289084 w 533400"/>
                <a:gd name="connsiteY21" fmla="*/ 476726 h 590550"/>
                <a:gd name="connsiteX22" fmla="*/ 244316 w 533400"/>
                <a:gd name="connsiteY22" fmla="*/ 476726 h 590550"/>
                <a:gd name="connsiteX23" fmla="*/ 226219 w 533400"/>
                <a:gd name="connsiteY23" fmla="*/ 448151 h 590550"/>
                <a:gd name="connsiteX24" fmla="*/ 152876 w 533400"/>
                <a:gd name="connsiteY24" fmla="*/ 242411 h 590550"/>
                <a:gd name="connsiteX25" fmla="*/ 223361 w 533400"/>
                <a:gd name="connsiteY25" fmla="*/ 294799 h 590550"/>
                <a:gd name="connsiteX26" fmla="*/ 168116 w 533400"/>
                <a:gd name="connsiteY26" fmla="*/ 362426 h 590550"/>
                <a:gd name="connsiteX27" fmla="*/ 97631 w 533400"/>
                <a:gd name="connsiteY27" fmla="*/ 310039 h 590550"/>
                <a:gd name="connsiteX28" fmla="*/ 152876 w 533400"/>
                <a:gd name="connsiteY28" fmla="*/ 24241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3400" h="590550">
                  <a:moveTo>
                    <a:pt x="100489" y="458629"/>
                  </a:moveTo>
                  <a:cubicBezTo>
                    <a:pt x="110014" y="466249"/>
                    <a:pt x="116681" y="475774"/>
                    <a:pt x="117634" y="488156"/>
                  </a:cubicBezTo>
                  <a:lnTo>
                    <a:pt x="121444" y="524351"/>
                  </a:lnTo>
                  <a:cubicBezTo>
                    <a:pt x="123349" y="546259"/>
                    <a:pt x="139541" y="565309"/>
                    <a:pt x="160496" y="571024"/>
                  </a:cubicBezTo>
                  <a:cubicBezTo>
                    <a:pt x="230029" y="589121"/>
                    <a:pt x="303371" y="589121"/>
                    <a:pt x="372904" y="571024"/>
                  </a:cubicBezTo>
                  <a:cubicBezTo>
                    <a:pt x="394811" y="565309"/>
                    <a:pt x="410051" y="547211"/>
                    <a:pt x="411956" y="524351"/>
                  </a:cubicBezTo>
                  <a:lnTo>
                    <a:pt x="415766" y="488156"/>
                  </a:lnTo>
                  <a:cubicBezTo>
                    <a:pt x="416719" y="476726"/>
                    <a:pt x="423386" y="466249"/>
                    <a:pt x="432911" y="458629"/>
                  </a:cubicBezTo>
                  <a:cubicBezTo>
                    <a:pt x="490061" y="414814"/>
                    <a:pt x="527209" y="343376"/>
                    <a:pt x="527209" y="247174"/>
                  </a:cubicBezTo>
                  <a:cubicBezTo>
                    <a:pt x="527209" y="75724"/>
                    <a:pt x="411004" y="7144"/>
                    <a:pt x="267176" y="7144"/>
                  </a:cubicBezTo>
                  <a:cubicBezTo>
                    <a:pt x="123349" y="7144"/>
                    <a:pt x="7144" y="75724"/>
                    <a:pt x="7144" y="247174"/>
                  </a:cubicBezTo>
                  <a:cubicBezTo>
                    <a:pt x="7144" y="343376"/>
                    <a:pt x="43339" y="414814"/>
                    <a:pt x="100489" y="458629"/>
                  </a:cubicBezTo>
                  <a:close/>
                  <a:moveTo>
                    <a:pt x="310991" y="293846"/>
                  </a:moveTo>
                  <a:cubicBezTo>
                    <a:pt x="314801" y="260509"/>
                    <a:pt x="338614" y="235744"/>
                    <a:pt x="381476" y="241459"/>
                  </a:cubicBezTo>
                  <a:cubicBezTo>
                    <a:pt x="424339" y="247174"/>
                    <a:pt x="441484" y="276701"/>
                    <a:pt x="436721" y="309086"/>
                  </a:cubicBezTo>
                  <a:cubicBezTo>
                    <a:pt x="432911" y="342424"/>
                    <a:pt x="414814" y="366236"/>
                    <a:pt x="366236" y="361474"/>
                  </a:cubicBezTo>
                  <a:cubicBezTo>
                    <a:pt x="317659" y="356711"/>
                    <a:pt x="306229" y="327184"/>
                    <a:pt x="310991" y="293846"/>
                  </a:cubicBezTo>
                  <a:close/>
                  <a:moveTo>
                    <a:pt x="226219" y="448151"/>
                  </a:moveTo>
                  <a:lnTo>
                    <a:pt x="253841" y="383381"/>
                  </a:lnTo>
                  <a:cubicBezTo>
                    <a:pt x="258604" y="371951"/>
                    <a:pt x="275749" y="371951"/>
                    <a:pt x="280511" y="383381"/>
                  </a:cubicBezTo>
                  <a:lnTo>
                    <a:pt x="308134" y="448151"/>
                  </a:lnTo>
                  <a:cubicBezTo>
                    <a:pt x="313849" y="461486"/>
                    <a:pt x="304324" y="476726"/>
                    <a:pt x="289084" y="476726"/>
                  </a:cubicBezTo>
                  <a:lnTo>
                    <a:pt x="244316" y="476726"/>
                  </a:lnTo>
                  <a:cubicBezTo>
                    <a:pt x="230029" y="475774"/>
                    <a:pt x="220504" y="461486"/>
                    <a:pt x="226219" y="448151"/>
                  </a:cubicBezTo>
                  <a:close/>
                  <a:moveTo>
                    <a:pt x="152876" y="242411"/>
                  </a:moveTo>
                  <a:cubicBezTo>
                    <a:pt x="195739" y="236696"/>
                    <a:pt x="219551" y="261461"/>
                    <a:pt x="223361" y="294799"/>
                  </a:cubicBezTo>
                  <a:cubicBezTo>
                    <a:pt x="227171" y="328136"/>
                    <a:pt x="216694" y="357664"/>
                    <a:pt x="168116" y="362426"/>
                  </a:cubicBezTo>
                  <a:cubicBezTo>
                    <a:pt x="119539" y="367189"/>
                    <a:pt x="101441" y="343376"/>
                    <a:pt x="97631" y="310039"/>
                  </a:cubicBezTo>
                  <a:cubicBezTo>
                    <a:pt x="93821" y="276701"/>
                    <a:pt x="110014" y="248126"/>
                    <a:pt x="152876" y="242411"/>
                  </a:cubicBezTo>
                  <a:close/>
                </a:path>
              </a:pathLst>
            </a:custGeom>
            <a:solidFill>
              <a:srgbClr val="000000"/>
            </a:solidFill>
            <a:ln w="9525"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CE749CA1-136F-4D4C-95DC-078565059310}"/>
              </a:ext>
            </a:extLst>
          </p:cNvPr>
          <p:cNvGrpSpPr/>
          <p:nvPr/>
        </p:nvGrpSpPr>
        <p:grpSpPr>
          <a:xfrm>
            <a:off x="5981449" y="4490858"/>
            <a:ext cx="1547980" cy="1199544"/>
            <a:chOff x="5719748" y="4897958"/>
            <a:chExt cx="944499" cy="731901"/>
          </a:xfrm>
        </p:grpSpPr>
        <p:sp>
          <p:nvSpPr>
            <p:cNvPr id="44" name="Freeform: Shape 43">
              <a:extLst>
                <a:ext uri="{FF2B5EF4-FFF2-40B4-BE49-F238E27FC236}">
                  <a16:creationId xmlns:a16="http://schemas.microsoft.com/office/drawing/2014/main" id="{A67B43D2-E642-48EC-AA17-CEDC0FE49BD9}"/>
                </a:ext>
              </a:extLst>
            </p:cNvPr>
            <p:cNvSpPr/>
            <p:nvPr/>
          </p:nvSpPr>
          <p:spPr>
            <a:xfrm>
              <a:off x="6007022" y="5115509"/>
              <a:ext cx="657225" cy="514350"/>
            </a:xfrm>
            <a:custGeom>
              <a:avLst/>
              <a:gdLst>
                <a:gd name="connsiteX0" fmla="*/ 653415 w 657225"/>
                <a:gd name="connsiteY0" fmla="*/ 511778 h 514350"/>
                <a:gd name="connsiteX1" fmla="*/ 591693 w 657225"/>
                <a:gd name="connsiteY1" fmla="*/ 281559 h 514350"/>
                <a:gd name="connsiteX2" fmla="*/ 547688 w 657225"/>
                <a:gd name="connsiteY2" fmla="*/ 325565 h 514350"/>
                <a:gd name="connsiteX3" fmla="*/ 229267 w 657225"/>
                <a:gd name="connsiteY3" fmla="*/ 7144 h 514350"/>
                <a:gd name="connsiteX4" fmla="*/ 141923 w 657225"/>
                <a:gd name="connsiteY4" fmla="*/ 94488 h 514350"/>
                <a:gd name="connsiteX5" fmla="*/ 78772 w 657225"/>
                <a:gd name="connsiteY5" fmla="*/ 38386 h 514350"/>
                <a:gd name="connsiteX6" fmla="*/ 7144 w 657225"/>
                <a:gd name="connsiteY6" fmla="*/ 126968 h 514350"/>
                <a:gd name="connsiteX7" fmla="*/ 146495 w 657225"/>
                <a:gd name="connsiteY7" fmla="*/ 250793 h 514350"/>
                <a:gd name="connsiteX8" fmla="*/ 229267 w 657225"/>
                <a:gd name="connsiteY8" fmla="*/ 168021 h 514350"/>
                <a:gd name="connsiteX9" fmla="*/ 467392 w 657225"/>
                <a:gd name="connsiteY9" fmla="*/ 406146 h 514350"/>
                <a:gd name="connsiteX10" fmla="*/ 423386 w 657225"/>
                <a:gd name="connsiteY10" fmla="*/ 450152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225" h="514350">
                  <a:moveTo>
                    <a:pt x="653415" y="511778"/>
                  </a:moveTo>
                  <a:lnTo>
                    <a:pt x="591693" y="281559"/>
                  </a:lnTo>
                  <a:lnTo>
                    <a:pt x="547688" y="325565"/>
                  </a:lnTo>
                  <a:lnTo>
                    <a:pt x="229267" y="7144"/>
                  </a:lnTo>
                  <a:lnTo>
                    <a:pt x="141923" y="94488"/>
                  </a:lnTo>
                  <a:lnTo>
                    <a:pt x="78772" y="38386"/>
                  </a:lnTo>
                  <a:cubicBezTo>
                    <a:pt x="63621" y="74013"/>
                    <a:pt x="38811" y="104696"/>
                    <a:pt x="7144" y="126968"/>
                  </a:cubicBezTo>
                  <a:lnTo>
                    <a:pt x="146495" y="250793"/>
                  </a:lnTo>
                  <a:lnTo>
                    <a:pt x="229267" y="168021"/>
                  </a:lnTo>
                  <a:lnTo>
                    <a:pt x="467392" y="406146"/>
                  </a:lnTo>
                  <a:lnTo>
                    <a:pt x="423386" y="450152"/>
                  </a:lnTo>
                  <a:close/>
                </a:path>
              </a:pathLst>
            </a:custGeom>
            <a:solidFill>
              <a:srgbClr val="000000"/>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7D1BE6D-EB3A-4E63-998B-D65A265F9696}"/>
                </a:ext>
              </a:extLst>
            </p:cNvPr>
            <p:cNvSpPr/>
            <p:nvPr/>
          </p:nvSpPr>
          <p:spPr>
            <a:xfrm>
              <a:off x="5719748" y="4897958"/>
              <a:ext cx="342900" cy="342900"/>
            </a:xfrm>
            <a:custGeom>
              <a:avLst/>
              <a:gdLst>
                <a:gd name="connsiteX0" fmla="*/ 344329 w 342900"/>
                <a:gd name="connsiteY0" fmla="*/ 175736 h 342900"/>
                <a:gd name="connsiteX1" fmla="*/ 175736 w 342900"/>
                <a:gd name="connsiteY1" fmla="*/ 7144 h 342900"/>
                <a:gd name="connsiteX2" fmla="*/ 7144 w 342900"/>
                <a:gd name="connsiteY2" fmla="*/ 175736 h 342900"/>
                <a:gd name="connsiteX3" fmla="*/ 175736 w 342900"/>
                <a:gd name="connsiteY3" fmla="*/ 344329 h 342900"/>
                <a:gd name="connsiteX4" fmla="*/ 344329 w 342900"/>
                <a:gd name="connsiteY4" fmla="*/ 175736 h 342900"/>
                <a:gd name="connsiteX5" fmla="*/ 189452 w 342900"/>
                <a:gd name="connsiteY5" fmla="*/ 272987 h 342900"/>
                <a:gd name="connsiteX6" fmla="*/ 189452 w 342900"/>
                <a:gd name="connsiteY6" fmla="*/ 298990 h 342900"/>
                <a:gd name="connsiteX7" fmla="*/ 170402 w 342900"/>
                <a:gd name="connsiteY7" fmla="*/ 298990 h 342900"/>
                <a:gd name="connsiteX8" fmla="*/ 170402 w 342900"/>
                <a:gd name="connsiteY8" fmla="*/ 274225 h 342900"/>
                <a:gd name="connsiteX9" fmla="*/ 114681 w 342900"/>
                <a:gd name="connsiteY9" fmla="*/ 236125 h 342900"/>
                <a:gd name="connsiteX10" fmla="*/ 137827 w 342900"/>
                <a:gd name="connsiteY10" fmla="*/ 213741 h 342900"/>
                <a:gd name="connsiteX11" fmla="*/ 174308 w 342900"/>
                <a:gd name="connsiteY11" fmla="*/ 241554 h 342900"/>
                <a:gd name="connsiteX12" fmla="*/ 189833 w 342900"/>
                <a:gd name="connsiteY12" fmla="*/ 236220 h 342900"/>
                <a:gd name="connsiteX13" fmla="*/ 199358 w 342900"/>
                <a:gd name="connsiteY13" fmla="*/ 215265 h 342900"/>
                <a:gd name="connsiteX14" fmla="*/ 180308 w 342900"/>
                <a:gd name="connsiteY14" fmla="*/ 191167 h 342900"/>
                <a:gd name="connsiteX15" fmla="*/ 162020 w 342900"/>
                <a:gd name="connsiteY15" fmla="*/ 182499 h 342900"/>
                <a:gd name="connsiteX16" fmla="*/ 125063 w 342900"/>
                <a:gd name="connsiteY16" fmla="*/ 132302 h 342900"/>
                <a:gd name="connsiteX17" fmla="*/ 169831 w 342900"/>
                <a:gd name="connsiteY17" fmla="*/ 76867 h 342900"/>
                <a:gd name="connsiteX18" fmla="*/ 169831 w 342900"/>
                <a:gd name="connsiteY18" fmla="*/ 52292 h 342900"/>
                <a:gd name="connsiteX19" fmla="*/ 188881 w 342900"/>
                <a:gd name="connsiteY19" fmla="*/ 52292 h 342900"/>
                <a:gd name="connsiteX20" fmla="*/ 188881 w 342900"/>
                <a:gd name="connsiteY20" fmla="*/ 76771 h 342900"/>
                <a:gd name="connsiteX21" fmla="*/ 230315 w 342900"/>
                <a:gd name="connsiteY21" fmla="*/ 99155 h 342900"/>
                <a:gd name="connsiteX22" fmla="*/ 212884 w 342900"/>
                <a:gd name="connsiteY22" fmla="*/ 123920 h 342900"/>
                <a:gd name="connsiteX23" fmla="*/ 184309 w 342900"/>
                <a:gd name="connsiteY23" fmla="*/ 108013 h 342900"/>
                <a:gd name="connsiteX24" fmla="*/ 162211 w 342900"/>
                <a:gd name="connsiteY24" fmla="*/ 128587 h 342900"/>
                <a:gd name="connsiteX25" fmla="*/ 199454 w 342900"/>
                <a:gd name="connsiteY25" fmla="*/ 159068 h 342900"/>
                <a:gd name="connsiteX26" fmla="*/ 200406 w 342900"/>
                <a:gd name="connsiteY26" fmla="*/ 159068 h 342900"/>
                <a:gd name="connsiteX27" fmla="*/ 228981 w 342900"/>
                <a:gd name="connsiteY27" fmla="*/ 182594 h 342900"/>
                <a:gd name="connsiteX28" fmla="*/ 236411 w 342900"/>
                <a:gd name="connsiteY28" fmla="*/ 211169 h 342900"/>
                <a:gd name="connsiteX29" fmla="*/ 189452 w 342900"/>
                <a:gd name="connsiteY29" fmla="*/ 272987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42900" h="342900">
                  <a:moveTo>
                    <a:pt x="344329" y="175736"/>
                  </a:moveTo>
                  <a:cubicBezTo>
                    <a:pt x="344329" y="82625"/>
                    <a:pt x="268847" y="7144"/>
                    <a:pt x="175736" y="7144"/>
                  </a:cubicBezTo>
                  <a:cubicBezTo>
                    <a:pt x="82625" y="7144"/>
                    <a:pt x="7144" y="82625"/>
                    <a:pt x="7144" y="175736"/>
                  </a:cubicBezTo>
                  <a:cubicBezTo>
                    <a:pt x="7144" y="268847"/>
                    <a:pt x="82625" y="344329"/>
                    <a:pt x="175736" y="344329"/>
                  </a:cubicBezTo>
                  <a:cubicBezTo>
                    <a:pt x="268847" y="344329"/>
                    <a:pt x="344329" y="268847"/>
                    <a:pt x="344329" y="175736"/>
                  </a:cubicBezTo>
                  <a:close/>
                  <a:moveTo>
                    <a:pt x="189452" y="272987"/>
                  </a:moveTo>
                  <a:lnTo>
                    <a:pt x="189452" y="298990"/>
                  </a:lnTo>
                  <a:lnTo>
                    <a:pt x="170402" y="298990"/>
                  </a:lnTo>
                  <a:lnTo>
                    <a:pt x="170402" y="274225"/>
                  </a:lnTo>
                  <a:cubicBezTo>
                    <a:pt x="146192" y="272866"/>
                    <a:pt x="124732" y="258192"/>
                    <a:pt x="114681" y="236125"/>
                  </a:cubicBezTo>
                  <a:lnTo>
                    <a:pt x="137827" y="213741"/>
                  </a:lnTo>
                  <a:cubicBezTo>
                    <a:pt x="145161" y="228028"/>
                    <a:pt x="156877" y="241554"/>
                    <a:pt x="174308" y="241554"/>
                  </a:cubicBezTo>
                  <a:cubicBezTo>
                    <a:pt x="179940" y="241601"/>
                    <a:pt x="185419" y="239718"/>
                    <a:pt x="189833" y="236220"/>
                  </a:cubicBezTo>
                  <a:cubicBezTo>
                    <a:pt x="196048" y="231061"/>
                    <a:pt x="199558" y="223340"/>
                    <a:pt x="199358" y="215265"/>
                  </a:cubicBezTo>
                  <a:cubicBezTo>
                    <a:pt x="199358" y="203359"/>
                    <a:pt x="191357" y="196786"/>
                    <a:pt x="180308" y="191167"/>
                  </a:cubicBezTo>
                  <a:cubicBezTo>
                    <a:pt x="174689" y="188214"/>
                    <a:pt x="168402" y="185547"/>
                    <a:pt x="162020" y="182499"/>
                  </a:cubicBezTo>
                  <a:cubicBezTo>
                    <a:pt x="143542" y="173641"/>
                    <a:pt x="125063" y="162211"/>
                    <a:pt x="125063" y="132302"/>
                  </a:cubicBezTo>
                  <a:cubicBezTo>
                    <a:pt x="123465" y="105047"/>
                    <a:pt x="142850" y="81043"/>
                    <a:pt x="169831" y="76867"/>
                  </a:cubicBezTo>
                  <a:lnTo>
                    <a:pt x="169831" y="52292"/>
                  </a:lnTo>
                  <a:lnTo>
                    <a:pt x="188881" y="52292"/>
                  </a:lnTo>
                  <a:lnTo>
                    <a:pt x="188881" y="76771"/>
                  </a:lnTo>
                  <a:cubicBezTo>
                    <a:pt x="205232" y="78050"/>
                    <a:pt x="220282" y="86180"/>
                    <a:pt x="230315" y="99155"/>
                  </a:cubicBezTo>
                  <a:lnTo>
                    <a:pt x="212884" y="123920"/>
                  </a:lnTo>
                  <a:cubicBezTo>
                    <a:pt x="206311" y="114507"/>
                    <a:pt x="195773" y="108640"/>
                    <a:pt x="184309" y="108013"/>
                  </a:cubicBezTo>
                  <a:cubicBezTo>
                    <a:pt x="172542" y="107638"/>
                    <a:pt x="162676" y="116824"/>
                    <a:pt x="162211" y="128587"/>
                  </a:cubicBezTo>
                  <a:cubicBezTo>
                    <a:pt x="162211" y="144494"/>
                    <a:pt x="181261" y="149923"/>
                    <a:pt x="199454" y="159068"/>
                  </a:cubicBezTo>
                  <a:lnTo>
                    <a:pt x="200406" y="159068"/>
                  </a:lnTo>
                  <a:cubicBezTo>
                    <a:pt x="211961" y="164056"/>
                    <a:pt x="221867" y="172212"/>
                    <a:pt x="228981" y="182594"/>
                  </a:cubicBezTo>
                  <a:cubicBezTo>
                    <a:pt x="234092" y="191232"/>
                    <a:pt x="236667" y="201136"/>
                    <a:pt x="236411" y="211169"/>
                  </a:cubicBezTo>
                  <a:cubicBezTo>
                    <a:pt x="238235" y="240563"/>
                    <a:pt x="218258" y="266860"/>
                    <a:pt x="189452" y="272987"/>
                  </a:cubicBezTo>
                  <a:close/>
                </a:path>
              </a:pathLst>
            </a:custGeom>
            <a:solidFill>
              <a:srgbClr val="000000"/>
            </a:solidFill>
            <a:ln w="9525" cap="flat">
              <a:noFill/>
              <a:prstDash val="solid"/>
              <a:miter/>
            </a:ln>
          </p:spPr>
          <p:txBody>
            <a:bodyPr rtlCol="0" anchor="ctr"/>
            <a:lstStyle/>
            <a:p>
              <a:endParaRPr lang="en-US"/>
            </a:p>
          </p:txBody>
        </p:sp>
      </p:grpSp>
      <p:sp>
        <p:nvSpPr>
          <p:cNvPr id="26" name="Content Placeholder 2">
            <a:extLst>
              <a:ext uri="{FF2B5EF4-FFF2-40B4-BE49-F238E27FC236}">
                <a16:creationId xmlns:a16="http://schemas.microsoft.com/office/drawing/2014/main" id="{2334DFE1-064E-4944-BB7D-53629E0C0609}"/>
              </a:ext>
            </a:extLst>
          </p:cNvPr>
          <p:cNvSpPr txBox="1">
            <a:spLocks/>
          </p:cNvSpPr>
          <p:nvPr/>
        </p:nvSpPr>
        <p:spPr>
          <a:xfrm>
            <a:off x="838200" y="3852530"/>
            <a:ext cx="10515600" cy="503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Bugs are bad</a:t>
            </a:r>
          </a:p>
        </p:txBody>
      </p:sp>
    </p:spTree>
    <p:extLst>
      <p:ext uri="{BB962C8B-B14F-4D97-AF65-F5344CB8AC3E}">
        <p14:creationId xmlns:p14="http://schemas.microsoft.com/office/powerpoint/2010/main" val="239798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Verification?</a:t>
            </a:r>
          </a:p>
        </p:txBody>
      </p:sp>
      <p:sp>
        <p:nvSpPr>
          <p:cNvPr id="3" name="Content Placeholder 2"/>
          <p:cNvSpPr>
            <a:spLocks noGrp="1"/>
          </p:cNvSpPr>
          <p:nvPr>
            <p:ph idx="1"/>
          </p:nvPr>
        </p:nvSpPr>
        <p:spPr>
          <a:xfrm>
            <a:off x="838200" y="1825625"/>
            <a:ext cx="10515600" cy="530999"/>
          </a:xfrm>
        </p:spPr>
        <p:txBody>
          <a:bodyPr/>
          <a:lstStyle/>
          <a:p>
            <a:r>
              <a:rPr lang="en-US" dirty="0"/>
              <a:t>Software is important</a:t>
            </a:r>
          </a:p>
        </p:txBody>
      </p:sp>
      <p:sp>
        <p:nvSpPr>
          <p:cNvPr id="4" name="Slide Number Placeholder 3"/>
          <p:cNvSpPr>
            <a:spLocks noGrp="1"/>
          </p:cNvSpPr>
          <p:nvPr>
            <p:ph type="sldNum" sz="quarter" idx="12"/>
          </p:nvPr>
        </p:nvSpPr>
        <p:spPr/>
        <p:txBody>
          <a:bodyPr/>
          <a:lstStyle/>
          <a:p>
            <a:fld id="{62ACD81C-0ABE-4302-8FB0-4A8AC0E9431D}" type="slidenum">
              <a:rPr lang="en-US" smtClean="0"/>
              <a:t>9</a:t>
            </a:fld>
            <a:endParaRPr lang="en-US"/>
          </a:p>
        </p:txBody>
      </p:sp>
      <p:sp>
        <p:nvSpPr>
          <p:cNvPr id="5" name="Date Placeholder 4"/>
          <p:cNvSpPr>
            <a:spLocks noGrp="1"/>
          </p:cNvSpPr>
          <p:nvPr>
            <p:ph type="dt" sz="half" idx="10"/>
          </p:nvPr>
        </p:nvSpPr>
        <p:spPr/>
        <p:txBody>
          <a:bodyPr/>
          <a:lstStyle/>
          <a:p>
            <a:r>
              <a:rPr lang="en-US"/>
              <a:t>November 30, 2020</a:t>
            </a:r>
          </a:p>
        </p:txBody>
      </p:sp>
      <p:sp>
        <p:nvSpPr>
          <p:cNvPr id="26" name="Content Placeholder 2">
            <a:extLst>
              <a:ext uri="{FF2B5EF4-FFF2-40B4-BE49-F238E27FC236}">
                <a16:creationId xmlns:a16="http://schemas.microsoft.com/office/drawing/2014/main" id="{2334DFE1-064E-4944-BB7D-53629E0C0609}"/>
              </a:ext>
            </a:extLst>
          </p:cNvPr>
          <p:cNvSpPr txBox="1">
            <a:spLocks/>
          </p:cNvSpPr>
          <p:nvPr/>
        </p:nvSpPr>
        <p:spPr>
          <a:xfrm>
            <a:off x="838200" y="2356624"/>
            <a:ext cx="10515600" cy="503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Bugs are bad</a:t>
            </a:r>
          </a:p>
        </p:txBody>
      </p:sp>
      <p:sp>
        <p:nvSpPr>
          <p:cNvPr id="27" name="Content Placeholder 2">
            <a:extLst>
              <a:ext uri="{FF2B5EF4-FFF2-40B4-BE49-F238E27FC236}">
                <a16:creationId xmlns:a16="http://schemas.microsoft.com/office/drawing/2014/main" id="{26FDDA9B-C140-445A-A210-3C7498825230}"/>
              </a:ext>
            </a:extLst>
          </p:cNvPr>
          <p:cNvSpPr txBox="1">
            <a:spLocks/>
          </p:cNvSpPr>
          <p:nvPr/>
        </p:nvSpPr>
        <p:spPr>
          <a:xfrm>
            <a:off x="838200" y="2860015"/>
            <a:ext cx="10515600" cy="3316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Verification promises a fix</a:t>
            </a:r>
          </a:p>
        </p:txBody>
      </p:sp>
    </p:spTree>
    <p:extLst>
      <p:ext uri="{BB962C8B-B14F-4D97-AF65-F5344CB8AC3E}">
        <p14:creationId xmlns:p14="http://schemas.microsoft.com/office/powerpoint/2010/main" val="1718984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5992</TotalTime>
  <Words>1986</Words>
  <Application>Microsoft Office PowerPoint</Application>
  <PresentationFormat>Widescreen</PresentationFormat>
  <Paragraphs>344</Paragraphs>
  <Slides>38</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Calibri Light</vt:lpstr>
      <vt:lpstr>Calibri</vt:lpstr>
      <vt:lpstr>Arial</vt:lpstr>
      <vt:lpstr>Office Theme</vt:lpstr>
      <vt:lpstr>Performance Engineering of Proof-Based Software Systems at Scale</vt:lpstr>
      <vt:lpstr>Outline</vt:lpstr>
      <vt:lpstr>Outline</vt:lpstr>
      <vt:lpstr>Q &amp; A</vt:lpstr>
      <vt:lpstr>PowerPoint Presentation</vt:lpstr>
      <vt:lpstr>The Problem</vt:lpstr>
      <vt:lpstr>Why Verification?</vt:lpstr>
      <vt:lpstr>Why Verification?</vt:lpstr>
      <vt:lpstr>Why Verification?</vt:lpstr>
      <vt:lpstr>The Current State</vt:lpstr>
      <vt:lpstr>The Current State: What’s the Scale?</vt:lpstr>
      <vt:lpstr>The Current State: What’s the Scale?</vt:lpstr>
      <vt:lpstr>The Current State: What’s the Scale?</vt:lpstr>
      <vt:lpstr>The Current State: What’s the Scale?</vt:lpstr>
      <vt:lpstr>The Current State: What’s the Scale?</vt:lpstr>
      <vt:lpstr>The Current State: What’s the Scale?</vt:lpstr>
      <vt:lpstr>The Current State: What’s the Scale?</vt:lpstr>
      <vt:lpstr>The Current State: What’s the Scale?</vt:lpstr>
      <vt:lpstr>The Current State: What’s the Scale?</vt:lpstr>
      <vt:lpstr>The Current State: What’s the Scale?</vt:lpstr>
      <vt:lpstr>The Current State: What’s the Scale?</vt:lpstr>
      <vt:lpstr>The Current State: What’s the Scale?</vt:lpstr>
      <vt:lpstr>The Current State: What’s the Scale?</vt:lpstr>
      <vt:lpstr>The Current State</vt:lpstr>
      <vt:lpstr>The Problem: The Gap</vt:lpstr>
      <vt:lpstr>Progress on the Problem: Fiat Cryptography</vt:lpstr>
      <vt:lpstr>Fiat Cryptography: The Goal</vt:lpstr>
      <vt:lpstr>Fiat Cryptography: Methodology</vt:lpstr>
      <vt:lpstr>Partial Evaluation and Rewriting</vt:lpstr>
      <vt:lpstr>Partial Evaluation and Rewriting: Requirements</vt:lpstr>
      <vt:lpstr>Partial Evaluation and Rewriting: Implementation</vt:lpstr>
      <vt:lpstr>Partial Evaluation and Rewriting: Evaluation</vt:lpstr>
      <vt:lpstr>Takeaways: What’s Working</vt:lpstr>
      <vt:lpstr>Takeaways</vt:lpstr>
      <vt:lpstr>Takeaways: What Needs to Change</vt:lpstr>
      <vt:lpstr>Takeaways: What Needs to Change</vt:lpstr>
      <vt:lpstr>Q &amp; A</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Gross</dc:creator>
  <cp:lastModifiedBy>Jason Gross</cp:lastModifiedBy>
  <cp:revision>33</cp:revision>
  <dcterms:created xsi:type="dcterms:W3CDTF">2020-11-09T22:36:26Z</dcterms:created>
  <dcterms:modified xsi:type="dcterms:W3CDTF">2020-11-14T04:58:40Z</dcterms:modified>
</cp:coreProperties>
</file>