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24"/>
  </p:notesMasterIdLst>
  <p:sldIdLst>
    <p:sldId id="256" r:id="rId8"/>
    <p:sldId id="591" r:id="rId9"/>
    <p:sldId id="580" r:id="rId10"/>
    <p:sldId id="592" r:id="rId11"/>
    <p:sldId id="581" r:id="rId12"/>
    <p:sldId id="597" r:id="rId13"/>
    <p:sldId id="590" r:id="rId14"/>
    <p:sldId id="594" r:id="rId15"/>
    <p:sldId id="596" r:id="rId16"/>
    <p:sldId id="595" r:id="rId17"/>
    <p:sldId id="585" r:id="rId18"/>
    <p:sldId id="599" r:id="rId19"/>
    <p:sldId id="582" r:id="rId20"/>
    <p:sldId id="598" r:id="rId21"/>
    <p:sldId id="583" r:id="rId22"/>
    <p:sldId id="588" r:id="rId23"/>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Lst>
        </p14:section>
        <p14:section name="Appendix" id="{C8F6A3EF-23A0-4381-9BFC-7A2255304369}">
          <p14:sldIdLst>
            <p14:sldId id="591"/>
            <p14:sldId id="580"/>
            <p14:sldId id="592"/>
            <p14:sldId id="581"/>
            <p14:sldId id="597"/>
            <p14:sldId id="590"/>
            <p14:sldId id="594"/>
            <p14:sldId id="596"/>
            <p14:sldId id="595"/>
            <p14:sldId id="585"/>
            <p14:sldId id="599"/>
            <p14:sldId id="582"/>
            <p14:sldId id="598"/>
            <p14:sldId id="583"/>
            <p14:sldId id="588"/>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955" autoAdjust="0"/>
  </p:normalViewPr>
  <p:slideViewPr>
    <p:cSldViewPr snapToGrid="0" snapToObjects="1">
      <p:cViewPr varScale="1">
        <p:scale>
          <a:sx n="133" d="100"/>
          <a:sy n="133" d="100"/>
        </p:scale>
        <p:origin x="1020" y="120"/>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3" d="2"/>
        <a:sy n="3" d="2"/>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4/14/2016</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http://blogs.msdn.com/b/jmstall/archive/2014/01/28/trigger-bindings-and-route-parameters-in-azurejobs.aspx</a:t>
            </a:r>
          </a:p>
          <a:p>
            <a:endParaRPr lang="en-US" b="0" dirty="0"/>
          </a:p>
          <a:p>
            <a:r>
              <a:rPr lang="en-US" b="0" dirty="0"/>
              <a:t>http://blogs.msdn.com/b/jmstall/archive/2014/02/18/azure-storage-bindings-part-1-blobs.aspx and http://blogs.msdn.com/b/jmstall/archive/2014/04/17/how-does-blobinput-work.aspx</a:t>
            </a:r>
          </a:p>
          <a:p>
            <a:r>
              <a:rPr lang="en-US" b="0" dirty="0"/>
              <a:t>http://blogs.msdn.com/b/jmstall/archive/2014/02/18/azure-storage-bindings-part-2-queues.aspx</a:t>
            </a:r>
          </a:p>
          <a:p>
            <a:r>
              <a:rPr lang="en-US" b="0" dirty="0"/>
              <a:t>http://blogs.msdn.com/b/jmstall/archive/2014/03/06/azure-storage-bindings-part-3-tables.aspx</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28556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77209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http://channel9.msdn.com/Events/Microsoft-Azure/AzureConf-2014/Microsoft-Azure-Web-Jobs-the-new-way-to-run-your-workloads-in-the-Cloud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89659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https://github.com/mspnp/azure-guidance/blob/master/Background-Jobs.md</a:t>
            </a:r>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2154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59955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https://github.com/projectkudu/kudu/wiki/WebJobs-API</a:t>
            </a:r>
          </a:p>
          <a:p>
            <a:r>
              <a:rPr lang="en-US" dirty="0"/>
              <a:t>http://channel9.msdn.com/Shows/Azure-Friday/Azure-WebJobs-105-Scaling-out-Web-Jobs</a:t>
            </a:r>
          </a:p>
          <a:p>
            <a:endParaRPr lang="en-US" dirty="0"/>
          </a:p>
          <a:p>
            <a:r>
              <a:rPr lang="en-US" dirty="0"/>
              <a:t>https://github.com/Azure/azure-webjobs-sdk</a:t>
            </a:r>
          </a:p>
          <a:p>
            <a:r>
              <a:rPr lang="en-US" dirty="0"/>
              <a:t>https://github.com/Azure/azure-webjobs-sdk-extensions</a:t>
            </a:r>
          </a:p>
          <a:p>
            <a:endParaRPr lang="en-US" dirty="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81946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2780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6999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http://blogs.msdn.com/b/jmstall/archive/2014/01/28/trigger-bindings-and-route-parameters-in-azurejobs.aspx</a:t>
            </a:r>
          </a:p>
          <a:p>
            <a:endParaRPr lang="en-US" b="0" dirty="0"/>
          </a:p>
          <a:p>
            <a:r>
              <a:rPr lang="en-US" b="0" dirty="0"/>
              <a:t>http://blogs.msdn.com/b/jmstall/archive/2014/02/18/azure-storage-bindings-part-1-blobs.aspx and http://blogs.msdn.com/b/jmstall/archive/2014/04/17/how-does-blobinput-work.aspx</a:t>
            </a:r>
          </a:p>
          <a:p>
            <a:r>
              <a:rPr lang="en-US" b="0" dirty="0"/>
              <a:t>http://blogs.msdn.com/b/jmstall/archive/2014/02/18/azure-storage-bindings-part-2-queues.aspx</a:t>
            </a:r>
          </a:p>
          <a:p>
            <a:r>
              <a:rPr lang="en-US" b="0" dirty="0"/>
              <a:t>http://blogs.msdn.com/b/jmstall/archive/2014/03/06/azure-storage-bindings-part-3-tables.aspx</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59524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http://blogs.msdn.com/b/jmstall/archive/2014/01/28/trigger-bindings-and-route-parameters-in-azurejobs.aspx</a:t>
            </a:r>
          </a:p>
          <a:p>
            <a:endParaRPr lang="en-US" b="0" dirty="0"/>
          </a:p>
          <a:p>
            <a:r>
              <a:rPr lang="en-US" b="0" dirty="0"/>
              <a:t>http://blogs.msdn.com/b/jmstall/archive/2014/02/18/azure-storage-bindings-part-1-blobs.aspx and http://blogs.msdn.com/b/jmstall/archive/2014/04/17/how-does-blobinput-work.aspx</a:t>
            </a:r>
          </a:p>
          <a:p>
            <a:r>
              <a:rPr lang="en-US" b="0" dirty="0"/>
              <a:t>http://blogs.msdn.com/b/jmstall/archive/2014/02/18/azure-storage-bindings-part-2-queues.aspx</a:t>
            </a:r>
          </a:p>
          <a:p>
            <a:r>
              <a:rPr lang="en-US" b="0" dirty="0"/>
              <a:t>http://blogs.msdn.com/b/jmstall/archive/2014/03/06/azure-storage-bindings-part-3-tables.aspx</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301586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275934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a:t>Click to edit title style</a:t>
            </a:r>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a:solidFill>
                  <a:schemeClr val="bg2">
                    <a:lumMod val="75000"/>
                  </a:schemeClr>
                </a:solidFill>
              </a:rPr>
              <a:t>Microsoft Confidential</a:t>
            </a:r>
            <a:r>
              <a:rPr lang="en-US" sz="1400" baseline="0" dirty="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a:solidFill>
                  <a:schemeClr val="bg2">
                    <a:lumMod val="75000"/>
                  </a:schemeClr>
                </a:solidFill>
              </a:rPr>
              <a:t>Microsoft Confidential</a:t>
            </a:r>
            <a:r>
              <a:rPr lang="en-US" sz="1400" baseline="0" dirty="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a:solidFill>
                  <a:schemeClr val="bg2">
                    <a:lumMod val="75000"/>
                  </a:schemeClr>
                </a:solidFill>
              </a:rPr>
              <a:t>Microsoft Confidential</a:t>
            </a:r>
            <a:r>
              <a:rPr lang="en-US" sz="1400" baseline="0" dirty="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a:t>Click to edit Master text styles</a:t>
            </a:r>
          </a:p>
          <a:p>
            <a:pPr marL="302350" lvl="1" indent="-302350" algn="l" defTabSz="685607" rtl="0" eaLnBrk="1" latinLnBrk="0" hangingPunct="1">
              <a:lnSpc>
                <a:spcPct val="90000"/>
              </a:lnSpc>
              <a:spcBef>
                <a:spcPct val="20000"/>
              </a:spcBef>
              <a:buSzPct val="80000"/>
            </a:pPr>
            <a:r>
              <a:rPr lang="en-US"/>
              <a:t>Second level</a:t>
            </a:r>
          </a:p>
          <a:p>
            <a:pPr marL="302350" lvl="2" indent="-302350" algn="l" defTabSz="685607" rtl="0" eaLnBrk="1" latinLnBrk="0" hangingPunct="1">
              <a:lnSpc>
                <a:spcPct val="90000"/>
              </a:lnSpc>
              <a:spcBef>
                <a:spcPct val="20000"/>
              </a:spcBef>
              <a:buSzPct val="80000"/>
            </a:pPr>
            <a:r>
              <a:rPr lang="en-US"/>
              <a:t>Third level</a:t>
            </a:r>
          </a:p>
          <a:p>
            <a:pPr marL="302350" lvl="3" indent="-302350" algn="l" defTabSz="685607" rtl="0" eaLnBrk="1" latinLnBrk="0" hangingPunct="1">
              <a:lnSpc>
                <a:spcPct val="90000"/>
              </a:lnSpc>
              <a:spcBef>
                <a:spcPct val="20000"/>
              </a:spcBef>
              <a:buSzPct val="80000"/>
            </a:pPr>
            <a:r>
              <a:rPr lang="en-US"/>
              <a:t>Fourth level</a:t>
            </a:r>
          </a:p>
          <a:p>
            <a:pPr marL="302350" lvl="4" indent="-302350" algn="l" defTabSz="685607" rtl="0" eaLnBrk="1" latinLnBrk="0" hangingPunct="1">
              <a:lnSpc>
                <a:spcPct val="90000"/>
              </a:lnSpc>
              <a:spcBef>
                <a:spcPct val="20000"/>
              </a:spcBef>
              <a:buSzPct val="80000"/>
            </a:pPr>
            <a:r>
              <a:rPr lang="en-US"/>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a:solidFill>
                  <a:schemeClr val="bg2">
                    <a:lumMod val="75000"/>
                  </a:schemeClr>
                </a:solidFill>
              </a:rPr>
              <a:t>Microsoft Confidential</a:t>
            </a:r>
            <a:r>
              <a:rPr lang="en-US" sz="1400" baseline="0" dirty="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a:t>Click to edit Master title style</a:t>
            </a:r>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t>Click to edit Master title style</a:t>
            </a:r>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a:t>Click to edit title style</a:t>
            </a:r>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a:t>Click to edit title style</a:t>
            </a:r>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a:t>Click to edit title style</a:t>
            </a:r>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98975527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6135512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56667579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a:t>Click to edit Master text styles</a:t>
            </a:r>
          </a:p>
          <a:p>
            <a:pPr marL="302350" lvl="1" indent="-302350" algn="l" defTabSz="685607" rtl="0" eaLnBrk="1" latinLnBrk="0" hangingPunct="1">
              <a:lnSpc>
                <a:spcPct val="90000"/>
              </a:lnSpc>
              <a:spcBef>
                <a:spcPct val="20000"/>
              </a:spcBef>
              <a:buSzPct val="80000"/>
            </a:pPr>
            <a:r>
              <a:rPr lang="en-US"/>
              <a:t>Second level</a:t>
            </a:r>
          </a:p>
          <a:p>
            <a:pPr marL="302350" lvl="2" indent="-302350" algn="l" defTabSz="685607" rtl="0" eaLnBrk="1" latinLnBrk="0" hangingPunct="1">
              <a:lnSpc>
                <a:spcPct val="90000"/>
              </a:lnSpc>
              <a:spcBef>
                <a:spcPct val="20000"/>
              </a:spcBef>
              <a:buSzPct val="80000"/>
            </a:pPr>
            <a:r>
              <a:rPr lang="en-US"/>
              <a:t>Third level</a:t>
            </a:r>
          </a:p>
          <a:p>
            <a:pPr marL="302350" lvl="3" indent="-302350" algn="l" defTabSz="685607" rtl="0" eaLnBrk="1" latinLnBrk="0" hangingPunct="1">
              <a:lnSpc>
                <a:spcPct val="90000"/>
              </a:lnSpc>
              <a:spcBef>
                <a:spcPct val="20000"/>
              </a:spcBef>
              <a:buSzPct val="80000"/>
            </a:pPr>
            <a:r>
              <a:rPr lang="en-US"/>
              <a:t>Fourth level</a:t>
            </a:r>
          </a:p>
          <a:p>
            <a:pPr marL="302350" lvl="4" indent="-302350" algn="l" defTabSz="685607" rtl="0" eaLnBrk="1" latinLnBrk="0" hangingPunct="1">
              <a:lnSpc>
                <a:spcPct val="90000"/>
              </a:lnSpc>
              <a:spcBef>
                <a:spcPct val="20000"/>
              </a:spcBef>
              <a:buSzPct val="80000"/>
            </a:pPr>
            <a:r>
              <a:rPr lang="en-US"/>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a:t>Click to edit Master text styles</a:t>
            </a:r>
          </a:p>
          <a:p>
            <a:pPr marL="2382" lvl="1" indent="0" algn="l" defTabSz="685607" rtl="0" eaLnBrk="1" latinLnBrk="0" hangingPunct="1">
              <a:lnSpc>
                <a:spcPct val="90000"/>
              </a:lnSpc>
              <a:spcBef>
                <a:spcPts val="0"/>
              </a:spcBef>
              <a:spcAft>
                <a:spcPts val="675"/>
              </a:spcAft>
              <a:buSzPct val="80000"/>
            </a:pPr>
            <a:r>
              <a:rPr lang="en-US"/>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74" r:id="rId19"/>
  </p:sldLayoutIdLst>
  <p:transition>
    <p:fade/>
  </p:transition>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azure-webjobs-sd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bit.ly/1KdUkI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Azure/azure-webjobs-sdk-s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rojectkudu/kudu"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smtClean="0"/>
              <a:t>WebJobs</a:t>
            </a:r>
            <a:r>
              <a:rPr lang="en-US" sz="4000" dirty="0" smtClean="0"/>
              <a:t> </a:t>
            </a:r>
            <a:r>
              <a:rPr lang="en-US" sz="4000" dirty="0"/>
              <a:t>in Depth</a:t>
            </a:r>
          </a:p>
        </p:txBody>
      </p:sp>
      <p:sp>
        <p:nvSpPr>
          <p:cNvPr id="5" name="Subtitle 4"/>
          <p:cNvSpPr>
            <a:spLocks noGrp="1"/>
          </p:cNvSpPr>
          <p:nvPr>
            <p:ph type="body" sz="quarter" idx="11"/>
          </p:nvPr>
        </p:nvSpPr>
        <p:spPr/>
        <p:txBody>
          <a:bodyPr>
            <a:normAutofit/>
          </a:bodyPr>
          <a:lstStyle/>
          <a:p>
            <a:r>
              <a:rPr lang="en-US" dirty="0" smtClean="0"/>
              <a:t>Global Azure Boot Camp</a:t>
            </a:r>
            <a:endParaRPr lang="en-US" dirty="0"/>
          </a:p>
          <a:p>
            <a:r>
              <a:rPr lang="en-US" dirty="0"/>
              <a:t>April </a:t>
            </a:r>
            <a:r>
              <a:rPr lang="en-US" dirty="0" smtClean="0"/>
              <a:t>16, </a:t>
            </a:r>
            <a:r>
              <a:rPr lang="en-US" dirty="0"/>
              <a:t>2016</a:t>
            </a:r>
          </a:p>
          <a:p>
            <a:r>
              <a:rPr lang="en-US" dirty="0" smtClean="0"/>
              <a:t>- Jason Haley</a:t>
            </a:r>
            <a:endParaRPr lang="en-US" dirty="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713837"/>
            <a:ext cx="7680340" cy="664797"/>
          </a:xfrm>
        </p:spPr>
        <p:txBody>
          <a:bodyPr/>
          <a:lstStyle/>
          <a:p>
            <a:r>
              <a:rPr lang="en-US" sz="4800" dirty="0">
                <a:gradFill>
                  <a:gsLst>
                    <a:gs pos="1250">
                      <a:srgbClr val="FFFFFF"/>
                    </a:gs>
                    <a:gs pos="100000">
                      <a:srgbClr val="FFFFFF"/>
                    </a:gs>
                  </a:gsLst>
                  <a:lin ang="5400000" scaled="0"/>
                </a:gradFill>
              </a:rPr>
              <a:t>Deploying</a:t>
            </a:r>
            <a:endParaRPr lang="en-US" sz="4800"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9691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WebJob</a:t>
            </a:r>
            <a:r>
              <a:rPr lang="en-US" dirty="0"/>
              <a:t> SDK</a:t>
            </a:r>
          </a:p>
        </p:txBody>
      </p:sp>
      <p:sp>
        <p:nvSpPr>
          <p:cNvPr id="3" name="Text Placeholder 2"/>
          <p:cNvSpPr>
            <a:spLocks noGrp="1"/>
          </p:cNvSpPr>
          <p:nvPr>
            <p:ph type="body" sz="quarter" idx="10"/>
          </p:nvPr>
        </p:nvSpPr>
        <p:spPr>
          <a:xfrm>
            <a:off x="389436" y="1085850"/>
            <a:ext cx="8363938" cy="3018262"/>
          </a:xfrm>
        </p:spPr>
        <p:txBody>
          <a:bodyPr/>
          <a:lstStyle/>
          <a:p>
            <a:pPr marL="459582" indent="-457200">
              <a:buFont typeface="Arial" panose="020B0604020202020204" pitchFamily="34" charset="0"/>
              <a:buChar char="•"/>
            </a:pPr>
            <a:r>
              <a:rPr lang="en-US" dirty="0"/>
              <a:t>A method can be “triggered” by some event</a:t>
            </a:r>
          </a:p>
          <a:p>
            <a:pPr marL="459582" indent="-457200">
              <a:buFont typeface="Arial" panose="020B0604020202020204" pitchFamily="34" charset="0"/>
              <a:buChar char="•"/>
            </a:pPr>
            <a:r>
              <a:rPr lang="en-US" dirty="0"/>
              <a:t>Route parameters and bindings help simplify inputs and outputs</a:t>
            </a:r>
          </a:p>
          <a:p>
            <a:pPr marL="459582" indent="-457200">
              <a:buFont typeface="Arial" panose="020B0604020202020204" pitchFamily="34" charset="0"/>
              <a:buChar char="•"/>
            </a:pPr>
            <a:r>
              <a:rPr lang="en-US" dirty="0"/>
              <a:t>A few options for logging that surface information in the Azure Portal</a:t>
            </a:r>
          </a:p>
          <a:p>
            <a:endParaRPr lang="en-US" sz="1200" dirty="0"/>
          </a:p>
          <a:p>
            <a:endParaRPr lang="en-US" dirty="0"/>
          </a:p>
        </p:txBody>
      </p:sp>
    </p:spTree>
    <p:extLst>
      <p:ext uri="{BB962C8B-B14F-4D97-AF65-F5344CB8AC3E}">
        <p14:creationId xmlns:p14="http://schemas.microsoft.com/office/powerpoint/2010/main" val="17777663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WebJob</a:t>
            </a:r>
            <a:r>
              <a:rPr lang="en-US" dirty="0"/>
              <a:t> SDK – Triggers and Bindings</a:t>
            </a:r>
          </a:p>
        </p:txBody>
      </p:sp>
      <p:sp>
        <p:nvSpPr>
          <p:cNvPr id="3" name="Text Placeholder 2"/>
          <p:cNvSpPr>
            <a:spLocks noGrp="1"/>
          </p:cNvSpPr>
          <p:nvPr>
            <p:ph type="body" sz="quarter" idx="10"/>
          </p:nvPr>
        </p:nvSpPr>
        <p:spPr>
          <a:xfrm>
            <a:off x="389436" y="1085850"/>
            <a:ext cx="8363938" cy="3703065"/>
          </a:xfrm>
        </p:spPr>
        <p:txBody>
          <a:bodyPr/>
          <a:lstStyle/>
          <a:p>
            <a:pPr marL="459582" indent="-457200">
              <a:buFont typeface="Arial" panose="020B0604020202020204" pitchFamily="34" charset="0"/>
              <a:buChar char="•"/>
            </a:pPr>
            <a:r>
              <a:rPr lang="en-US" dirty="0"/>
              <a:t>Queues (Storage and </a:t>
            </a:r>
            <a:r>
              <a:rPr lang="en-US" dirty="0" err="1"/>
              <a:t>ServiceBus</a:t>
            </a:r>
            <a:r>
              <a:rPr lang="en-US" dirty="0"/>
              <a:t>)</a:t>
            </a:r>
          </a:p>
          <a:p>
            <a:pPr marL="459582" indent="-457200">
              <a:buFont typeface="Arial" panose="020B0604020202020204" pitchFamily="34" charset="0"/>
              <a:buChar char="•"/>
            </a:pPr>
            <a:r>
              <a:rPr lang="en-US" dirty="0"/>
              <a:t>Blobs</a:t>
            </a:r>
          </a:p>
          <a:p>
            <a:pPr marL="459582" indent="-457200">
              <a:buFont typeface="Arial" panose="020B0604020202020204" pitchFamily="34" charset="0"/>
              <a:buChar char="•"/>
            </a:pPr>
            <a:r>
              <a:rPr lang="en-US" dirty="0"/>
              <a:t>Tables</a:t>
            </a:r>
          </a:p>
          <a:p>
            <a:pPr marL="459582" indent="-457200">
              <a:buFont typeface="Arial" panose="020B0604020202020204" pitchFamily="34" charset="0"/>
              <a:buChar char="•"/>
            </a:pPr>
            <a:endParaRPr lang="en-US" dirty="0"/>
          </a:p>
          <a:p>
            <a:endParaRPr lang="en-US" sz="1200" dirty="0"/>
          </a:p>
          <a:p>
            <a:r>
              <a:rPr lang="en-US" dirty="0"/>
              <a:t>Project Site:</a:t>
            </a:r>
          </a:p>
          <a:p>
            <a:r>
              <a:rPr lang="en-US" dirty="0">
                <a:hlinkClick r:id="rId3"/>
              </a:rPr>
              <a:t>https://github.com/Azure/azure-webjobs-sdk</a:t>
            </a:r>
            <a:endParaRPr lang="en-US" dirty="0"/>
          </a:p>
          <a:p>
            <a:endParaRPr lang="en-US" dirty="0"/>
          </a:p>
        </p:txBody>
      </p:sp>
    </p:spTree>
    <p:extLst>
      <p:ext uri="{BB962C8B-B14F-4D97-AF65-F5344CB8AC3E}">
        <p14:creationId xmlns:p14="http://schemas.microsoft.com/office/powerpoint/2010/main" val="12633858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630737"/>
            <a:ext cx="7680340" cy="747897"/>
          </a:xfrm>
        </p:spPr>
        <p:txBody>
          <a:bodyPr/>
          <a:lstStyle/>
          <a:p>
            <a:r>
              <a:rPr lang="en-US" dirty="0" err="1">
                <a:gradFill>
                  <a:gsLst>
                    <a:gs pos="1250">
                      <a:srgbClr val="FFFFFF"/>
                    </a:gs>
                    <a:gs pos="100000">
                      <a:srgbClr val="FFFFFF"/>
                    </a:gs>
                  </a:gsLst>
                  <a:lin ang="5400000" scaled="0"/>
                </a:gradFill>
              </a:rPr>
              <a:t>WebJobs</a:t>
            </a:r>
            <a:r>
              <a:rPr lang="en-US" dirty="0">
                <a:gradFill>
                  <a:gsLst>
                    <a:gs pos="1250">
                      <a:srgbClr val="FFFFFF"/>
                    </a:gs>
                    <a:gs pos="100000">
                      <a:srgbClr val="FFFFFF"/>
                    </a:gs>
                  </a:gsLst>
                  <a:lin ang="5400000" scaled="0"/>
                </a:gradFill>
              </a:rPr>
              <a:t> SDK</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027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WebJob</a:t>
            </a:r>
            <a:r>
              <a:rPr lang="en-US" dirty="0"/>
              <a:t> SDK Extensions</a:t>
            </a:r>
          </a:p>
        </p:txBody>
      </p:sp>
      <p:sp>
        <p:nvSpPr>
          <p:cNvPr id="3" name="Text Placeholder 2"/>
          <p:cNvSpPr>
            <a:spLocks noGrp="1"/>
          </p:cNvSpPr>
          <p:nvPr>
            <p:ph type="body" sz="quarter" idx="10"/>
          </p:nvPr>
        </p:nvSpPr>
        <p:spPr>
          <a:xfrm>
            <a:off x="389436" y="1085850"/>
            <a:ext cx="8363938" cy="4152932"/>
          </a:xfrm>
        </p:spPr>
        <p:txBody>
          <a:bodyPr/>
          <a:lstStyle/>
          <a:p>
            <a:pPr marL="459582" indent="-457200">
              <a:buFont typeface="Arial" panose="020B0604020202020204" pitchFamily="34" charset="0"/>
              <a:buChar char="•"/>
            </a:pPr>
            <a:r>
              <a:rPr lang="en-US" dirty="0" err="1"/>
              <a:t>TimerTrigger</a:t>
            </a:r>
            <a:endParaRPr lang="en-US" dirty="0"/>
          </a:p>
          <a:p>
            <a:pPr marL="459582" indent="-457200">
              <a:buFont typeface="Arial" panose="020B0604020202020204" pitchFamily="34" charset="0"/>
              <a:buChar char="•"/>
            </a:pPr>
            <a:r>
              <a:rPr lang="en-US" dirty="0" err="1"/>
              <a:t>FileTrigger</a:t>
            </a:r>
            <a:endParaRPr lang="en-US" dirty="0"/>
          </a:p>
          <a:p>
            <a:pPr marL="459582" indent="-457200">
              <a:buFont typeface="Arial" panose="020B0604020202020204" pitchFamily="34" charset="0"/>
              <a:buChar char="•"/>
            </a:pPr>
            <a:r>
              <a:rPr lang="en-US" dirty="0" err="1"/>
              <a:t>SendGrid</a:t>
            </a:r>
            <a:endParaRPr lang="en-US" dirty="0"/>
          </a:p>
          <a:p>
            <a:pPr marL="459582" indent="-457200">
              <a:buFont typeface="Arial" panose="020B0604020202020204" pitchFamily="34" charset="0"/>
              <a:buChar char="•"/>
            </a:pPr>
            <a:r>
              <a:rPr lang="en-US" dirty="0" err="1"/>
              <a:t>ErrorTrigger</a:t>
            </a:r>
            <a:endParaRPr lang="en-US" dirty="0"/>
          </a:p>
          <a:p>
            <a:pPr marL="459582" indent="-457200">
              <a:buFont typeface="Arial" panose="020B0604020202020204" pitchFamily="34" charset="0"/>
              <a:buChar char="•"/>
            </a:pPr>
            <a:r>
              <a:rPr lang="en-US" dirty="0" err="1"/>
              <a:t>WebHooks</a:t>
            </a:r>
            <a:endParaRPr lang="en-US" dirty="0"/>
          </a:p>
          <a:p>
            <a:endParaRPr lang="en-US" sz="1200" dirty="0"/>
          </a:p>
          <a:p>
            <a:r>
              <a:rPr lang="en-US" dirty="0"/>
              <a:t>Project Site:</a:t>
            </a:r>
          </a:p>
          <a:p>
            <a:r>
              <a:rPr lang="en-US" sz="2800" dirty="0">
                <a:hlinkClick r:id="rId3"/>
              </a:rPr>
              <a:t>https://github.com/Azure/azure-webjobs-sdk-extensions</a:t>
            </a:r>
            <a:endParaRPr lang="en-US" sz="2800" dirty="0"/>
          </a:p>
          <a:p>
            <a:endParaRPr lang="en-US" sz="2800" dirty="0"/>
          </a:p>
        </p:txBody>
      </p:sp>
    </p:spTree>
    <p:extLst>
      <p:ext uri="{BB962C8B-B14F-4D97-AF65-F5344CB8AC3E}">
        <p14:creationId xmlns:p14="http://schemas.microsoft.com/office/powerpoint/2010/main" val="343361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713837"/>
            <a:ext cx="7680340" cy="664797"/>
          </a:xfrm>
        </p:spPr>
        <p:txBody>
          <a:bodyPr/>
          <a:lstStyle/>
          <a:p>
            <a:r>
              <a:rPr lang="en-US" sz="4800" dirty="0" err="1">
                <a:gradFill>
                  <a:gsLst>
                    <a:gs pos="1250">
                      <a:srgbClr val="FFFFFF"/>
                    </a:gs>
                    <a:gs pos="100000">
                      <a:srgbClr val="FFFFFF"/>
                    </a:gs>
                  </a:gsLst>
                  <a:lin ang="5400000" scaled="0"/>
                </a:gradFill>
              </a:rPr>
              <a:t>WebJobs</a:t>
            </a:r>
            <a:r>
              <a:rPr lang="en-US" sz="4800" dirty="0">
                <a:gradFill>
                  <a:gsLst>
                    <a:gs pos="1250">
                      <a:srgbClr val="FFFFFF"/>
                    </a:gs>
                    <a:gs pos="100000">
                      <a:srgbClr val="FFFFFF"/>
                    </a:gs>
                  </a:gsLst>
                  <a:lin ang="5400000" scaled="0"/>
                </a:gradFill>
              </a:rPr>
              <a:t> SDK Extensions</a:t>
            </a:r>
            <a:endParaRPr lang="en-US" sz="4800"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413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 Placeholder 2"/>
          <p:cNvSpPr>
            <a:spLocks noGrp="1"/>
          </p:cNvSpPr>
          <p:nvPr>
            <p:ph type="body" sz="quarter" idx="10"/>
          </p:nvPr>
        </p:nvSpPr>
        <p:spPr>
          <a:xfrm>
            <a:off x="389436" y="1085850"/>
            <a:ext cx="8363938" cy="2021066"/>
          </a:xfrm>
        </p:spPr>
        <p:txBody>
          <a:bodyPr/>
          <a:lstStyle/>
          <a:p>
            <a:pPr marL="459582" indent="-457200">
              <a:buFont typeface="Arial" panose="020B0604020202020204" pitchFamily="34" charset="0"/>
              <a:buChar char="•"/>
            </a:pPr>
            <a:r>
              <a:rPr lang="en-US" sz="2400" dirty="0"/>
              <a:t>Azure </a:t>
            </a:r>
            <a:r>
              <a:rPr lang="en-US" sz="2400" dirty="0" err="1"/>
              <a:t>WebJobs</a:t>
            </a:r>
            <a:r>
              <a:rPr lang="en-US" sz="2400" dirty="0"/>
              <a:t> resources: </a:t>
            </a:r>
            <a:r>
              <a:rPr lang="en-US" sz="2400" dirty="0">
                <a:hlinkClick r:id="rId3"/>
              </a:rPr>
              <a:t>http://bit.ly/1KdUkIH</a:t>
            </a:r>
            <a:endParaRPr lang="en-US" sz="2400" dirty="0"/>
          </a:p>
          <a:p>
            <a:pPr marL="459582" indent="-457200">
              <a:buFont typeface="Arial" panose="020B0604020202020204" pitchFamily="34" charset="0"/>
              <a:buChar char="•"/>
            </a:pPr>
            <a:r>
              <a:rPr lang="en-US" sz="2400" dirty="0">
                <a:hlinkClick r:id="rId4"/>
              </a:rPr>
              <a:t>https://github.com/Azure/azure-webjobs-sdk-samples</a:t>
            </a:r>
            <a:endParaRPr lang="en-US" sz="2400" dirty="0"/>
          </a:p>
          <a:p>
            <a:endParaRPr lang="en-US" sz="2400" dirty="0"/>
          </a:p>
          <a:p>
            <a:pPr marL="459582" indent="-4572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31994817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89436" y="1085850"/>
            <a:ext cx="8363938" cy="2941831"/>
          </a:xfrm>
        </p:spPr>
        <p:txBody>
          <a:bodyPr/>
          <a:lstStyle/>
          <a:p>
            <a:pPr marL="459582" indent="-457200">
              <a:buFont typeface="Arial" panose="020B0604020202020204" pitchFamily="34" charset="0"/>
              <a:buChar char="•"/>
            </a:pPr>
            <a:r>
              <a:rPr lang="en-US" dirty="0"/>
              <a:t>What are </a:t>
            </a:r>
            <a:r>
              <a:rPr lang="en-US" dirty="0" err="1"/>
              <a:t>WebJobs</a:t>
            </a:r>
            <a:r>
              <a:rPr lang="en-US" dirty="0"/>
              <a:t>?</a:t>
            </a:r>
          </a:p>
          <a:p>
            <a:pPr marL="459582" indent="-457200">
              <a:buFont typeface="Arial" panose="020B0604020202020204" pitchFamily="34" charset="0"/>
              <a:buChar char="•"/>
            </a:pPr>
            <a:r>
              <a:rPr lang="en-US" dirty="0"/>
              <a:t>How do you create </a:t>
            </a:r>
            <a:r>
              <a:rPr lang="en-US" dirty="0" err="1"/>
              <a:t>WebJobs</a:t>
            </a:r>
            <a:r>
              <a:rPr lang="en-US" dirty="0"/>
              <a:t>?</a:t>
            </a:r>
          </a:p>
          <a:p>
            <a:pPr marL="459582" indent="-457200">
              <a:buFont typeface="Arial" panose="020B0604020202020204" pitchFamily="34" charset="0"/>
              <a:buChar char="•"/>
            </a:pPr>
            <a:r>
              <a:rPr lang="en-US" dirty="0"/>
              <a:t>How do you deploy them?</a:t>
            </a:r>
          </a:p>
          <a:p>
            <a:pPr marL="459582" indent="-457200">
              <a:buFont typeface="Arial" panose="020B0604020202020204" pitchFamily="34" charset="0"/>
              <a:buChar char="•"/>
            </a:pPr>
            <a:r>
              <a:rPr lang="en-US" dirty="0"/>
              <a:t>Kudu</a:t>
            </a:r>
          </a:p>
          <a:p>
            <a:pPr marL="459582" indent="-457200">
              <a:buFont typeface="Arial" panose="020B0604020202020204" pitchFamily="34" charset="0"/>
              <a:buChar char="•"/>
            </a:pPr>
            <a:r>
              <a:rPr lang="en-US" dirty="0" err="1"/>
              <a:t>WebJobs</a:t>
            </a:r>
            <a:r>
              <a:rPr lang="en-US" dirty="0"/>
              <a:t> SDK</a:t>
            </a:r>
          </a:p>
          <a:p>
            <a:pPr marL="459582" indent="-457200">
              <a:buFont typeface="Arial" panose="020B0604020202020204" pitchFamily="34" charset="0"/>
              <a:buChar char="•"/>
            </a:pPr>
            <a:r>
              <a:rPr lang="en-US" dirty="0" err="1"/>
              <a:t>WebJobs</a:t>
            </a:r>
            <a:r>
              <a:rPr lang="en-US" dirty="0"/>
              <a:t> SDK Extensions</a:t>
            </a:r>
          </a:p>
        </p:txBody>
      </p:sp>
    </p:spTree>
    <p:extLst>
      <p:ext uri="{BB962C8B-B14F-4D97-AF65-F5344CB8AC3E}">
        <p14:creationId xmlns:p14="http://schemas.microsoft.com/office/powerpoint/2010/main" val="26356726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smtClean="0"/>
              <a:t>WebJobs</a:t>
            </a:r>
            <a:r>
              <a:rPr lang="en-US" dirty="0"/>
              <a:t>?</a:t>
            </a:r>
          </a:p>
        </p:txBody>
      </p:sp>
      <p:sp>
        <p:nvSpPr>
          <p:cNvPr id="3" name="Text Placeholder 2"/>
          <p:cNvSpPr>
            <a:spLocks noGrp="1"/>
          </p:cNvSpPr>
          <p:nvPr>
            <p:ph type="body" sz="quarter" idx="10"/>
          </p:nvPr>
        </p:nvSpPr>
        <p:spPr>
          <a:xfrm>
            <a:off x="389436" y="1085850"/>
            <a:ext cx="8363938" cy="2852063"/>
          </a:xfrm>
        </p:spPr>
        <p:txBody>
          <a:bodyPr/>
          <a:lstStyle/>
          <a:p>
            <a:pPr marL="459582" indent="-457200">
              <a:buFont typeface="Arial" panose="020B0604020202020204" pitchFamily="34" charset="0"/>
              <a:buChar char="•"/>
            </a:pPr>
            <a:r>
              <a:rPr lang="en-US" dirty="0"/>
              <a:t>Flexible way to run background jobs</a:t>
            </a:r>
          </a:p>
          <a:p>
            <a:pPr marL="459582" indent="-457200">
              <a:buFont typeface="Arial" panose="020B0604020202020204" pitchFamily="34" charset="0"/>
              <a:buChar char="•"/>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smtClean="0"/>
              <a:t>py</a:t>
            </a:r>
            <a:r>
              <a:rPr lang="en-US" dirty="0" smtClean="0"/>
              <a:t>, </a:t>
            </a:r>
            <a:r>
              <a:rPr lang="en-US" dirty="0"/>
              <a:t>.</a:t>
            </a:r>
            <a:r>
              <a:rPr lang="en-US" dirty="0" err="1"/>
              <a:t>js</a:t>
            </a:r>
            <a:r>
              <a:rPr lang="en-US" dirty="0"/>
              <a:t>, .jar</a:t>
            </a:r>
          </a:p>
          <a:p>
            <a:pPr marL="459582" indent="-457200">
              <a:buFont typeface="Arial" panose="020B0604020202020204" pitchFamily="34" charset="0"/>
              <a:buChar char="•"/>
            </a:pPr>
            <a:r>
              <a:rPr lang="en-US" dirty="0"/>
              <a:t>Execution options: continuous, on demand, scheduled </a:t>
            </a:r>
          </a:p>
          <a:p>
            <a:pPr marL="459582" indent="-457200">
              <a:buFont typeface="Arial" panose="020B0604020202020204" pitchFamily="34" charset="0"/>
              <a:buChar char="•"/>
            </a:pPr>
            <a:r>
              <a:rPr lang="en-US" dirty="0"/>
              <a:t>Can scale with your website</a:t>
            </a:r>
          </a:p>
          <a:p>
            <a:endParaRPr lang="en-US" dirty="0"/>
          </a:p>
        </p:txBody>
      </p:sp>
    </p:spTree>
    <p:extLst>
      <p:ext uri="{BB962C8B-B14F-4D97-AF65-F5344CB8AC3E}">
        <p14:creationId xmlns:p14="http://schemas.microsoft.com/office/powerpoint/2010/main" val="256802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they stored and </a:t>
            </a:r>
            <a:r>
              <a:rPr lang="en-US" dirty="0" smtClean="0"/>
              <a:t>started?</a:t>
            </a:r>
            <a:endParaRPr lang="en-US" dirty="0"/>
          </a:p>
        </p:txBody>
      </p:sp>
      <p:sp>
        <p:nvSpPr>
          <p:cNvPr id="3" name="Text Placeholder 2"/>
          <p:cNvSpPr>
            <a:spLocks noGrp="1"/>
          </p:cNvSpPr>
          <p:nvPr>
            <p:ph type="body" sz="quarter" idx="10"/>
          </p:nvPr>
        </p:nvSpPr>
        <p:spPr>
          <a:xfrm>
            <a:off x="389436" y="1085850"/>
            <a:ext cx="8363938" cy="3253198"/>
          </a:xfrm>
        </p:spPr>
        <p:txBody>
          <a:bodyPr/>
          <a:lstStyle/>
          <a:p>
            <a:r>
              <a:rPr lang="en-US" sz="2800" dirty="0" err="1"/>
              <a:t>WebJobs</a:t>
            </a:r>
            <a:r>
              <a:rPr lang="en-US" sz="2800" dirty="0"/>
              <a:t> are stored within the website</a:t>
            </a:r>
          </a:p>
          <a:p>
            <a:pPr marL="459582" indent="-457200">
              <a:buFont typeface="Arial" panose="020B0604020202020204" pitchFamily="34" charset="0"/>
              <a:buChar char="•"/>
            </a:pPr>
            <a:r>
              <a:rPr lang="en-US" sz="2800" dirty="0"/>
              <a:t>Site\</a:t>
            </a:r>
            <a:r>
              <a:rPr lang="en-US" sz="2800" dirty="0" err="1"/>
              <a:t>wwwroot</a:t>
            </a:r>
            <a:r>
              <a:rPr lang="en-US" sz="2800" dirty="0"/>
              <a:t>\</a:t>
            </a:r>
            <a:r>
              <a:rPr lang="en-US" sz="2800" dirty="0" err="1"/>
              <a:t>App_Data</a:t>
            </a:r>
            <a:r>
              <a:rPr lang="en-US" sz="2800" dirty="0"/>
              <a:t>\jobs\{</a:t>
            </a:r>
            <a:r>
              <a:rPr lang="en-US" sz="2800" dirty="0" err="1"/>
              <a:t>job_type</a:t>
            </a:r>
            <a:r>
              <a:rPr lang="en-US" sz="2800" dirty="0"/>
              <a:t>}\{</a:t>
            </a:r>
            <a:r>
              <a:rPr lang="en-US" sz="2800" dirty="0" err="1"/>
              <a:t>job_name</a:t>
            </a:r>
            <a:r>
              <a:rPr lang="en-US" sz="2800" dirty="0"/>
              <a:t>}</a:t>
            </a:r>
          </a:p>
          <a:p>
            <a:pPr marL="459582" indent="-457200">
              <a:buFont typeface="Arial" panose="020B0604020202020204" pitchFamily="34" charset="0"/>
              <a:buChar char="•"/>
            </a:pPr>
            <a:endParaRPr lang="en-US" sz="2800" dirty="0"/>
          </a:p>
          <a:p>
            <a:r>
              <a:rPr lang="en-US" sz="2800" dirty="0"/>
              <a:t>Will find the file to run by (first one found wins):</a:t>
            </a:r>
          </a:p>
          <a:p>
            <a:pPr marL="459582" indent="-457200">
              <a:buFont typeface="Arial" panose="020B0604020202020204" pitchFamily="34" charset="0"/>
              <a:buChar char="•"/>
            </a:pPr>
            <a:r>
              <a:rPr lang="en-US" sz="2800" dirty="0"/>
              <a:t>First look for a file called run.{supported extension}</a:t>
            </a:r>
          </a:p>
          <a:p>
            <a:pPr marL="459582" indent="-457200">
              <a:buFont typeface="Arial" panose="020B0604020202020204" pitchFamily="34" charset="0"/>
              <a:buChar char="•"/>
            </a:pPr>
            <a:r>
              <a:rPr lang="en-US" sz="2800" dirty="0"/>
              <a:t>If not found, look for any file with supported extension</a:t>
            </a:r>
          </a:p>
          <a:p>
            <a:pPr marL="459582" indent="-457200">
              <a:buFont typeface="Arial" panose="020B0604020202020204" pitchFamily="34" charset="0"/>
              <a:buChar char="•"/>
            </a:pPr>
            <a:r>
              <a:rPr lang="en-US" sz="2800" dirty="0"/>
              <a:t>If not found, then not a runnable </a:t>
            </a:r>
            <a:r>
              <a:rPr lang="en-US" sz="2800" dirty="0" err="1"/>
              <a:t>WebJob</a:t>
            </a:r>
            <a:endParaRPr lang="en-US" sz="2800" dirty="0"/>
          </a:p>
        </p:txBody>
      </p:sp>
    </p:spTree>
    <p:extLst>
      <p:ext uri="{BB962C8B-B14F-4D97-AF65-F5344CB8AC3E}">
        <p14:creationId xmlns:p14="http://schemas.microsoft.com/office/powerpoint/2010/main" val="467284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713837"/>
            <a:ext cx="7680340" cy="664797"/>
          </a:xfrm>
        </p:spPr>
        <p:txBody>
          <a:bodyPr/>
          <a:lstStyle/>
          <a:p>
            <a:r>
              <a:rPr lang="en-US" sz="4800" dirty="0" err="1">
                <a:gradFill>
                  <a:gsLst>
                    <a:gs pos="1250">
                      <a:srgbClr val="FFFFFF"/>
                    </a:gs>
                    <a:gs pos="100000">
                      <a:srgbClr val="FFFFFF"/>
                    </a:gs>
                  </a:gsLst>
                  <a:lin ang="5400000" scaled="0"/>
                </a:gradFill>
              </a:rPr>
              <a:t>WebJob</a:t>
            </a:r>
            <a:r>
              <a:rPr lang="en-US" sz="4800" dirty="0">
                <a:gradFill>
                  <a:gsLst>
                    <a:gs pos="1250">
                      <a:srgbClr val="FFFFFF"/>
                    </a:gs>
                    <a:gs pos="100000">
                      <a:srgbClr val="FFFFFF"/>
                    </a:gs>
                  </a:gsLst>
                  <a:lin ang="5400000" scaled="0"/>
                </a:gradFill>
              </a:rPr>
              <a:t> – Console App</a:t>
            </a:r>
            <a:endParaRPr lang="en-US" sz="4800"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714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Kudu</a:t>
            </a:r>
          </a:p>
        </p:txBody>
      </p:sp>
      <p:sp>
        <p:nvSpPr>
          <p:cNvPr id="3" name="Content Placeholder 2"/>
          <p:cNvSpPr>
            <a:spLocks noGrp="1"/>
          </p:cNvSpPr>
          <p:nvPr>
            <p:ph sz="half" idx="1"/>
          </p:nvPr>
        </p:nvSpPr>
        <p:spPr>
          <a:xfrm>
            <a:off x="389436" y="1085850"/>
            <a:ext cx="8363938" cy="3582519"/>
          </a:xfrm>
        </p:spPr>
        <p:txBody>
          <a:bodyPr/>
          <a:lstStyle/>
          <a:p>
            <a:r>
              <a:rPr lang="en-US" dirty="0"/>
              <a:t>Engine behind </a:t>
            </a:r>
            <a:r>
              <a:rPr lang="en-US" dirty="0" err="1"/>
              <a:t>git</a:t>
            </a:r>
            <a:r>
              <a:rPr lang="en-US" dirty="0"/>
              <a:t> deployments and </a:t>
            </a:r>
            <a:r>
              <a:rPr lang="en-US" dirty="0" err="1"/>
              <a:t>WebJobs</a:t>
            </a:r>
            <a:endParaRPr lang="en-US" dirty="0"/>
          </a:p>
          <a:p>
            <a:r>
              <a:rPr lang="en-US" dirty="0"/>
              <a:t>Can be run outside of Azure</a:t>
            </a:r>
          </a:p>
          <a:p>
            <a:r>
              <a:rPr lang="en-US" dirty="0"/>
              <a:t>Provides </a:t>
            </a:r>
            <a:r>
              <a:rPr lang="en-US" dirty="0" smtClean="0"/>
              <a:t>dashboard functionality for a website</a:t>
            </a:r>
            <a:endParaRPr lang="en-US" dirty="0"/>
          </a:p>
          <a:p>
            <a:pPr marL="0" indent="0">
              <a:buNone/>
            </a:pPr>
            <a:endParaRPr lang="en-US" dirty="0"/>
          </a:p>
          <a:p>
            <a:pPr marL="0" indent="0">
              <a:buNone/>
            </a:pPr>
            <a:endParaRPr lang="en-US" dirty="0"/>
          </a:p>
          <a:p>
            <a:endParaRPr lang="en-US" dirty="0"/>
          </a:p>
          <a:p>
            <a:pPr marL="0" indent="0">
              <a:buNone/>
            </a:pPr>
            <a:r>
              <a:rPr lang="en-US" dirty="0"/>
              <a:t>Project Site</a:t>
            </a:r>
          </a:p>
          <a:p>
            <a:pPr marL="0" indent="0">
              <a:buNone/>
            </a:pPr>
            <a:r>
              <a:rPr lang="en-US" dirty="0">
                <a:hlinkClick r:id="rId2"/>
              </a:rPr>
              <a:t>https://github.com/projectkudu/kudu</a:t>
            </a:r>
            <a:endParaRPr lang="en-US" dirty="0"/>
          </a:p>
          <a:p>
            <a:pPr marL="0" indent="0">
              <a:buNone/>
            </a:pPr>
            <a:endParaRPr lang="en-US" dirty="0"/>
          </a:p>
        </p:txBody>
      </p:sp>
    </p:spTree>
    <p:extLst>
      <p:ext uri="{BB962C8B-B14F-4D97-AF65-F5344CB8AC3E}">
        <p14:creationId xmlns:p14="http://schemas.microsoft.com/office/powerpoint/2010/main" val="9406665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Special Paths </a:t>
            </a:r>
            <a:r>
              <a:rPr lang="en-US" dirty="0"/>
              <a:t>&amp; Files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01307785"/>
              </p:ext>
            </p:extLst>
          </p:nvPr>
        </p:nvGraphicFramePr>
        <p:xfrm>
          <a:off x="388936" y="1085850"/>
          <a:ext cx="8289980" cy="3632200"/>
        </p:xfrm>
        <a:graphic>
          <a:graphicData uri="http://schemas.openxmlformats.org/drawingml/2006/table">
            <a:tbl>
              <a:tblPr firstRow="1" bandRow="1">
                <a:tableStyleId>{5C22544A-7EE6-4342-B048-85BDC9FD1C3A}</a:tableStyleId>
              </a:tblPr>
              <a:tblGrid>
                <a:gridCol w="3647036">
                  <a:extLst>
                    <a:ext uri="{9D8B030D-6E8A-4147-A177-3AD203B41FA5}">
                      <a16:colId xmlns="" xmlns:a16="http://schemas.microsoft.com/office/drawing/2014/main" val="20000"/>
                    </a:ext>
                  </a:extLst>
                </a:gridCol>
                <a:gridCol w="4642944">
                  <a:extLst>
                    <a:ext uri="{9D8B030D-6E8A-4147-A177-3AD203B41FA5}">
                      <a16:colId xmlns="" xmlns:a16="http://schemas.microsoft.com/office/drawing/2014/main" val="20001"/>
                    </a:ext>
                  </a:extLst>
                </a:gridCol>
              </a:tblGrid>
              <a:tr h="370840">
                <a:tc>
                  <a:txBody>
                    <a:bodyPr/>
                    <a:lstStyle/>
                    <a:p>
                      <a:r>
                        <a:rPr lang="en-US" dirty="0"/>
                        <a:t>File/Path</a:t>
                      </a:r>
                    </a:p>
                  </a:txBody>
                  <a:tcPr/>
                </a:tc>
                <a:tc>
                  <a:txBody>
                    <a:bodyPr/>
                    <a:lstStyle/>
                    <a:p>
                      <a:endParaRPr lang="en-US"/>
                    </a:p>
                  </a:txBody>
                  <a:tcPr/>
                </a:tc>
                <a:extLst>
                  <a:ext uri="{0D108BD9-81ED-4DB2-BD59-A6C34878D82A}">
                    <a16:rowId xmlns="" xmlns:a16="http://schemas.microsoft.com/office/drawing/2014/main" val="10000"/>
                  </a:ext>
                </a:extLst>
              </a:tr>
              <a:tr h="370840">
                <a:tc>
                  <a:txBody>
                    <a:bodyPr/>
                    <a:lstStyle/>
                    <a:p>
                      <a:r>
                        <a:rPr lang="en-US" dirty="0" err="1"/>
                        <a:t>disable.job</a:t>
                      </a:r>
                      <a:endParaRPr lang="en-US" dirty="0"/>
                    </a:p>
                  </a:txBody>
                  <a:tcPr/>
                </a:tc>
                <a:tc>
                  <a:txBody>
                    <a:bodyPr/>
                    <a:lstStyle/>
                    <a:p>
                      <a:r>
                        <a:rPr lang="en-US" dirty="0"/>
                        <a:t>Existence</a:t>
                      </a:r>
                      <a:r>
                        <a:rPr lang="en-US" baseline="0" dirty="0"/>
                        <a:t> of file stops the job. Deleting it starts the job.</a:t>
                      </a:r>
                      <a:endParaRPr lang="en-US" dirty="0"/>
                    </a:p>
                  </a:txBody>
                  <a:tcPr/>
                </a:tc>
                <a:extLst>
                  <a:ext uri="{0D108BD9-81ED-4DB2-BD59-A6C34878D82A}">
                    <a16:rowId xmlns="" xmlns:a16="http://schemas.microsoft.com/office/drawing/2014/main" val="10001"/>
                  </a:ext>
                </a:extLst>
              </a:tr>
              <a:tr h="370840">
                <a:tc>
                  <a:txBody>
                    <a:bodyPr/>
                    <a:lstStyle/>
                    <a:p>
                      <a:r>
                        <a:rPr lang="en-US" dirty="0" err="1"/>
                        <a:t>settings.job</a:t>
                      </a:r>
                      <a:endParaRPr lang="en-US" dirty="0"/>
                    </a:p>
                  </a:txBody>
                  <a:tcPr/>
                </a:tc>
                <a:tc>
                  <a:txBody>
                    <a:bodyPr/>
                    <a:lstStyle/>
                    <a:p>
                      <a:r>
                        <a:rPr lang="en-US" dirty="0"/>
                        <a:t>Allows</a:t>
                      </a:r>
                      <a:r>
                        <a:rPr lang="en-US" baseline="0" dirty="0"/>
                        <a:t> you to indicate: </a:t>
                      </a:r>
                      <a:r>
                        <a:rPr lang="en-US" baseline="0" dirty="0" err="1"/>
                        <a:t>is_singleton</a:t>
                      </a:r>
                      <a:r>
                        <a:rPr lang="en-US" baseline="0" dirty="0"/>
                        <a:t> to scale with website.</a:t>
                      </a:r>
                    </a:p>
                    <a:p>
                      <a:r>
                        <a:rPr lang="en-US" baseline="0" dirty="0"/>
                        <a:t>{ “</a:t>
                      </a:r>
                      <a:r>
                        <a:rPr lang="en-US" baseline="0" dirty="0" err="1"/>
                        <a:t>is_singleton</a:t>
                      </a:r>
                      <a:r>
                        <a:rPr lang="en-US" baseline="0" dirty="0"/>
                        <a:t>”: true } or { “</a:t>
                      </a:r>
                      <a:r>
                        <a:rPr lang="en-US" baseline="0" dirty="0" err="1"/>
                        <a:t>is_singleton</a:t>
                      </a:r>
                      <a:r>
                        <a:rPr lang="en-US" baseline="0" dirty="0"/>
                        <a:t>”: false }</a:t>
                      </a:r>
                      <a:endParaRPr lang="en-US" dirty="0"/>
                    </a:p>
                  </a:txBody>
                  <a:tcPr/>
                </a:tc>
                <a:extLst>
                  <a:ext uri="{0D108BD9-81ED-4DB2-BD59-A6C34878D82A}">
                    <a16:rowId xmlns="" xmlns:a16="http://schemas.microsoft.com/office/drawing/2014/main" val="10002"/>
                  </a:ext>
                </a:extLst>
              </a:tr>
              <a:tr h="370840">
                <a:tc>
                  <a:txBody>
                    <a:bodyPr/>
                    <a:lstStyle/>
                    <a:p>
                      <a:r>
                        <a:rPr lang="en-US" sz="1400" kern="1200" dirty="0">
                          <a:solidFill>
                            <a:schemeClr val="dk1"/>
                          </a:solidFill>
                          <a:effectLst/>
                          <a:latin typeface="+mn-lt"/>
                          <a:ea typeface="+mn-ea"/>
                          <a:cs typeface="+mn-cs"/>
                        </a:rPr>
                        <a:t>site\</a:t>
                      </a:r>
                      <a:r>
                        <a:rPr lang="en-US" sz="1400" kern="1200" dirty="0" err="1">
                          <a:solidFill>
                            <a:schemeClr val="dk1"/>
                          </a:solidFill>
                          <a:effectLst/>
                          <a:latin typeface="+mn-lt"/>
                          <a:ea typeface="+mn-ea"/>
                          <a:cs typeface="+mn-cs"/>
                        </a:rPr>
                        <a:t>wwwroot</a:t>
                      </a:r>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App_Data</a:t>
                      </a:r>
                      <a:r>
                        <a:rPr lang="en-US" sz="1400" kern="1200" dirty="0">
                          <a:solidFill>
                            <a:schemeClr val="dk1"/>
                          </a:solidFill>
                          <a:effectLst/>
                          <a:latin typeface="+mn-lt"/>
                          <a:ea typeface="+mn-ea"/>
                          <a:cs typeface="+mn-cs"/>
                        </a:rPr>
                        <a:t>\jobs\continuous</a:t>
                      </a:r>
                      <a:r>
                        <a:rPr lang="en-US" dirty="0"/>
                        <a:t> </a:t>
                      </a:r>
                    </a:p>
                  </a:txBody>
                  <a:tcPr/>
                </a:tc>
                <a:tc>
                  <a:txBody>
                    <a:bodyPr/>
                    <a:lstStyle/>
                    <a:p>
                      <a:r>
                        <a:rPr lang="en-US" dirty="0"/>
                        <a:t>Path</a:t>
                      </a:r>
                      <a:r>
                        <a:rPr lang="en-US" baseline="0" dirty="0"/>
                        <a:t> for continuous web jobs</a:t>
                      </a:r>
                      <a:endParaRPr lang="en-US" dirty="0"/>
                    </a:p>
                  </a:txBody>
                  <a:tcPr/>
                </a:tc>
                <a:extLst>
                  <a:ext uri="{0D108BD9-81ED-4DB2-BD59-A6C34878D82A}">
                    <a16:rowId xmlns="" xmlns:a16="http://schemas.microsoft.com/office/drawing/2014/main" val="10003"/>
                  </a:ext>
                </a:extLst>
              </a:tr>
              <a:tr h="370840">
                <a:tc>
                  <a:txBody>
                    <a:bodyPr/>
                    <a:lstStyle/>
                    <a:p>
                      <a:pPr marL="0" marR="0" indent="0" algn="l" defTabSz="68560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site\</a:t>
                      </a:r>
                      <a:r>
                        <a:rPr lang="en-US" sz="1400" kern="1200" dirty="0" err="1">
                          <a:solidFill>
                            <a:schemeClr val="dk1"/>
                          </a:solidFill>
                          <a:effectLst/>
                          <a:latin typeface="+mn-lt"/>
                          <a:ea typeface="+mn-ea"/>
                          <a:cs typeface="+mn-cs"/>
                        </a:rPr>
                        <a:t>wwwroot</a:t>
                      </a:r>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App_Data</a:t>
                      </a:r>
                      <a:r>
                        <a:rPr lang="en-US" sz="1400" kern="1200" dirty="0">
                          <a:solidFill>
                            <a:schemeClr val="dk1"/>
                          </a:solidFill>
                          <a:effectLst/>
                          <a:latin typeface="+mn-lt"/>
                          <a:ea typeface="+mn-ea"/>
                          <a:cs typeface="+mn-cs"/>
                        </a:rPr>
                        <a:t>\jobs\triggered</a:t>
                      </a:r>
                      <a:endParaRPr lang="en-US" dirty="0"/>
                    </a:p>
                  </a:txBody>
                  <a:tcPr/>
                </a:tc>
                <a:tc>
                  <a:txBody>
                    <a:bodyPr/>
                    <a:lstStyle/>
                    <a:p>
                      <a:r>
                        <a:rPr lang="en-US" dirty="0"/>
                        <a:t>Path for on demand and scheduled web jobs</a:t>
                      </a:r>
                    </a:p>
                  </a:txBody>
                  <a:tcPr/>
                </a:tc>
                <a:extLst>
                  <a:ext uri="{0D108BD9-81ED-4DB2-BD59-A6C34878D82A}">
                    <a16:rowId xmlns="" xmlns:a16="http://schemas.microsoft.com/office/drawing/2014/main" val="10004"/>
                  </a:ext>
                </a:extLst>
              </a:tr>
              <a:tr h="370840">
                <a:tc>
                  <a:txBody>
                    <a:bodyPr/>
                    <a:lstStyle/>
                    <a:p>
                      <a:pPr marL="0" marR="0" indent="0" algn="l" defTabSz="685607" rtl="0" eaLnBrk="1" fontAlgn="auto" latinLnBrk="0" hangingPunct="1">
                        <a:lnSpc>
                          <a:spcPct val="100000"/>
                        </a:lnSpc>
                        <a:spcBef>
                          <a:spcPts val="0"/>
                        </a:spcBef>
                        <a:spcAft>
                          <a:spcPts val="0"/>
                        </a:spcAft>
                        <a:buClrTx/>
                        <a:buSzTx/>
                        <a:buFontTx/>
                        <a:buNone/>
                        <a:tabLst/>
                        <a:defRPr/>
                      </a:pPr>
                      <a:r>
                        <a:rPr lang="en-US" dirty="0"/>
                        <a:t>data\jobs</a:t>
                      </a:r>
                    </a:p>
                    <a:p>
                      <a:pPr marL="0" marR="0" indent="0" algn="l" defTabSz="68560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Data directories for jobs</a:t>
                      </a:r>
                    </a:p>
                  </a:txBody>
                  <a:tcPr/>
                </a:tc>
                <a:extLst>
                  <a:ext uri="{0D108BD9-81ED-4DB2-BD59-A6C34878D82A}">
                    <a16:rowId xmlns="" xmlns:a16="http://schemas.microsoft.com/office/drawing/2014/main" val="10005"/>
                  </a:ext>
                </a:extLst>
              </a:tr>
              <a:tr h="370840">
                <a:tc>
                  <a:txBody>
                    <a:bodyPr/>
                    <a:lstStyle/>
                    <a:p>
                      <a:pPr marL="0" marR="0" indent="0" algn="l" defTabSz="685607" rtl="0" eaLnBrk="1" fontAlgn="auto" latinLnBrk="0" hangingPunct="1">
                        <a:lnSpc>
                          <a:spcPct val="100000"/>
                        </a:lnSpc>
                        <a:spcBef>
                          <a:spcPts val="0"/>
                        </a:spcBef>
                        <a:spcAft>
                          <a:spcPts val="0"/>
                        </a:spcAft>
                        <a:buClrTx/>
                        <a:buSzTx/>
                        <a:buFontTx/>
                        <a:buNone/>
                        <a:tabLst/>
                        <a:defRPr/>
                      </a:pPr>
                      <a:r>
                        <a:rPr lang="en-US" dirty="0"/>
                        <a:t>job_log.txt</a:t>
                      </a:r>
                    </a:p>
                  </a:txBody>
                  <a:tcPr/>
                </a:tc>
                <a:tc>
                  <a:txBody>
                    <a:bodyPr/>
                    <a:lstStyle/>
                    <a:p>
                      <a:r>
                        <a:rPr lang="en-US" dirty="0"/>
                        <a:t>Text</a:t>
                      </a:r>
                      <a:r>
                        <a:rPr lang="en-US" baseline="0" dirty="0"/>
                        <a:t> file of web job log</a:t>
                      </a:r>
                    </a:p>
                  </a:txBody>
                  <a:tcPr/>
                </a:tc>
                <a:extLst>
                  <a:ext uri="{0D108BD9-81ED-4DB2-BD59-A6C34878D82A}">
                    <a16:rowId xmlns="" xmlns:a16="http://schemas.microsoft.com/office/drawing/2014/main" val="110292890"/>
                  </a:ext>
                </a:extLst>
              </a:tr>
              <a:tr h="370840">
                <a:tc>
                  <a:txBody>
                    <a:bodyPr/>
                    <a:lstStyle/>
                    <a:p>
                      <a:pPr marL="0" marR="0" indent="0" algn="l" defTabSz="685607" rtl="0" eaLnBrk="1" fontAlgn="auto" latinLnBrk="0" hangingPunct="1">
                        <a:lnSpc>
                          <a:spcPct val="100000"/>
                        </a:lnSpc>
                        <a:spcBef>
                          <a:spcPts val="0"/>
                        </a:spcBef>
                        <a:spcAft>
                          <a:spcPts val="0"/>
                        </a:spcAft>
                        <a:buClrTx/>
                        <a:buSzTx/>
                        <a:buFontTx/>
                        <a:buNone/>
                        <a:tabLst/>
                        <a:defRPr/>
                      </a:pPr>
                      <a:r>
                        <a:rPr lang="en-US" dirty="0"/>
                        <a:t>status_{hash}</a:t>
                      </a:r>
                    </a:p>
                  </a:txBody>
                  <a:tcPr/>
                </a:tc>
                <a:tc>
                  <a:txBody>
                    <a:bodyPr/>
                    <a:lstStyle/>
                    <a:p>
                      <a:r>
                        <a:rPr lang="en-US" baseline="0" dirty="0"/>
                        <a:t>Status file</a:t>
                      </a:r>
                    </a:p>
                  </a:txBody>
                  <a:tcPr/>
                </a:tc>
                <a:extLst>
                  <a:ext uri="{0D108BD9-81ED-4DB2-BD59-A6C34878D82A}">
                    <a16:rowId xmlns="" xmlns:a16="http://schemas.microsoft.com/office/drawing/2014/main" val="837716349"/>
                  </a:ext>
                </a:extLst>
              </a:tr>
              <a:tr h="370840">
                <a:tc>
                  <a:txBody>
                    <a:bodyPr/>
                    <a:lstStyle/>
                    <a:p>
                      <a:pPr marL="0" marR="0" indent="0" algn="l" defTabSz="685607" rtl="0" eaLnBrk="1" fontAlgn="auto" latinLnBrk="0" hangingPunct="1">
                        <a:lnSpc>
                          <a:spcPct val="100000"/>
                        </a:lnSpc>
                        <a:spcBef>
                          <a:spcPts val="0"/>
                        </a:spcBef>
                        <a:spcAft>
                          <a:spcPts val="0"/>
                        </a:spcAft>
                        <a:buClrTx/>
                        <a:buSzTx/>
                        <a:buFontTx/>
                        <a:buNone/>
                        <a:tabLst/>
                        <a:defRPr/>
                      </a:pPr>
                      <a:r>
                        <a:rPr lang="en-US" dirty="0" err="1"/>
                        <a:t>WebJobsSDK.marker</a:t>
                      </a:r>
                      <a:endParaRPr lang="en-US" dirty="0"/>
                    </a:p>
                  </a:txBody>
                  <a:tcPr/>
                </a:tc>
                <a:tc>
                  <a:txBody>
                    <a:bodyPr/>
                    <a:lstStyle/>
                    <a:p>
                      <a:r>
                        <a:rPr lang="en-US" baseline="0" dirty="0"/>
                        <a:t>Singleton lock file</a:t>
                      </a:r>
                    </a:p>
                  </a:txBody>
                  <a:tcPr/>
                </a:tc>
                <a:extLst>
                  <a:ext uri="{0D108BD9-81ED-4DB2-BD59-A6C34878D82A}">
                    <a16:rowId xmlns="" xmlns:a16="http://schemas.microsoft.com/office/drawing/2014/main" val="3627588324"/>
                  </a:ext>
                </a:extLst>
              </a:tr>
            </a:tbl>
          </a:graphicData>
        </a:graphic>
      </p:graphicFrame>
    </p:spTree>
    <p:extLst>
      <p:ext uri="{BB962C8B-B14F-4D97-AF65-F5344CB8AC3E}">
        <p14:creationId xmlns:p14="http://schemas.microsoft.com/office/powerpoint/2010/main" val="25241196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713837"/>
            <a:ext cx="7680340" cy="664797"/>
          </a:xfrm>
        </p:spPr>
        <p:txBody>
          <a:bodyPr/>
          <a:lstStyle/>
          <a:p>
            <a:r>
              <a:rPr lang="en-US" sz="4800" dirty="0">
                <a:gradFill>
                  <a:gsLst>
                    <a:gs pos="1250">
                      <a:srgbClr val="FFFFFF"/>
                    </a:gs>
                    <a:gs pos="100000">
                      <a:srgbClr val="FFFFFF"/>
                    </a:gs>
                  </a:gsLst>
                  <a:lin ang="5400000" scaled="0"/>
                </a:gradFill>
              </a:rPr>
              <a:t>Kudu</a:t>
            </a:r>
            <a:endParaRPr lang="en-US" sz="4800"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639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Options for Deploying</a:t>
            </a:r>
          </a:p>
        </p:txBody>
      </p:sp>
      <p:sp>
        <p:nvSpPr>
          <p:cNvPr id="3" name="Text Placeholder 2"/>
          <p:cNvSpPr>
            <a:spLocks noGrp="1"/>
          </p:cNvSpPr>
          <p:nvPr>
            <p:ph type="body" sz="quarter" idx="10"/>
          </p:nvPr>
        </p:nvSpPr>
        <p:spPr>
          <a:xfrm>
            <a:off x="389436" y="1085850"/>
            <a:ext cx="8363938" cy="4457631"/>
          </a:xfrm>
        </p:spPr>
        <p:txBody>
          <a:bodyPr/>
          <a:lstStyle/>
          <a:p>
            <a:pPr marL="459582" indent="-457200">
              <a:buFont typeface="Arial" panose="020B0604020202020204" pitchFamily="34" charset="0"/>
              <a:buChar char="•"/>
            </a:pPr>
            <a:r>
              <a:rPr lang="en-US" dirty="0"/>
              <a:t>Azure Portal</a:t>
            </a:r>
          </a:p>
          <a:p>
            <a:pPr marL="459582" indent="-457200">
              <a:buFont typeface="Arial" panose="020B0604020202020204" pitchFamily="34" charset="0"/>
              <a:buChar char="•"/>
            </a:pPr>
            <a:r>
              <a:rPr lang="en-US" dirty="0" smtClean="0"/>
              <a:t>Visual </a:t>
            </a:r>
            <a:r>
              <a:rPr lang="en-US" dirty="0"/>
              <a:t>Studio</a:t>
            </a:r>
          </a:p>
          <a:p>
            <a:pPr marL="459582" indent="-457200">
              <a:buFont typeface="Arial" panose="020B0604020202020204" pitchFamily="34" charset="0"/>
              <a:buChar char="•"/>
            </a:pPr>
            <a:r>
              <a:rPr lang="en-US" dirty="0"/>
              <a:t>Visual Studio Team Services – Build</a:t>
            </a:r>
          </a:p>
          <a:p>
            <a:pPr marL="459582" indent="-457200">
              <a:buFont typeface="Arial" panose="020B0604020202020204" pitchFamily="34" charset="0"/>
              <a:buChar char="•"/>
            </a:pPr>
            <a:r>
              <a:rPr lang="en-US" dirty="0" smtClean="0"/>
              <a:t>FTP</a:t>
            </a:r>
            <a:endParaRPr lang="en-US" dirty="0"/>
          </a:p>
          <a:p>
            <a:pPr marL="459582" indent="-457200">
              <a:buFont typeface="Arial" panose="020B0604020202020204" pitchFamily="34" charset="0"/>
              <a:buChar char="•"/>
            </a:pPr>
            <a:r>
              <a:rPr lang="en-US" dirty="0"/>
              <a:t>Dropbox</a:t>
            </a:r>
          </a:p>
          <a:p>
            <a:pPr marL="459582" indent="-457200">
              <a:buFont typeface="Arial" panose="020B0604020202020204" pitchFamily="34" charset="0"/>
              <a:buChar char="•"/>
            </a:pPr>
            <a:r>
              <a:rPr lang="en-US" dirty="0" smtClean="0"/>
              <a:t>Drag-n-drop </a:t>
            </a:r>
            <a:r>
              <a:rPr lang="en-US" dirty="0"/>
              <a:t>in Kudu</a:t>
            </a:r>
          </a:p>
          <a:p>
            <a:pPr marL="459582" indent="-457200">
              <a:buFont typeface="Arial" panose="020B0604020202020204" pitchFamily="34" charset="0"/>
              <a:buChar char="•"/>
            </a:pPr>
            <a:r>
              <a:rPr lang="en-US" dirty="0" smtClean="0"/>
              <a:t>Others </a:t>
            </a:r>
            <a:r>
              <a:rPr lang="en-US" dirty="0"/>
              <a:t>…</a:t>
            </a:r>
          </a:p>
          <a:p>
            <a:pPr marL="459582" indent="-457200">
              <a:buFont typeface="Arial" panose="020B0604020202020204" pitchFamily="34" charset="0"/>
              <a:buChar char="•"/>
            </a:pPr>
            <a:endParaRPr lang="en-US" dirty="0"/>
          </a:p>
          <a:p>
            <a:pPr marL="459582" indent="-457200">
              <a:buFont typeface="Arial" panose="020B0604020202020204" pitchFamily="34" charset="0"/>
              <a:buChar char="•"/>
            </a:pPr>
            <a:endParaRPr lang="en-US" dirty="0"/>
          </a:p>
        </p:txBody>
      </p:sp>
    </p:spTree>
    <p:extLst>
      <p:ext uri="{BB962C8B-B14F-4D97-AF65-F5344CB8AC3E}">
        <p14:creationId xmlns:p14="http://schemas.microsoft.com/office/powerpoint/2010/main" val="221576962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f847e7ad-bfae-49c8-aedd-39ec05321f40"/>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10667</TotalTime>
  <Words>450</Words>
  <Application>Microsoft Office PowerPoint</Application>
  <PresentationFormat>On-screen Show (16:9)</PresentationFormat>
  <Paragraphs>129</Paragraphs>
  <Slides>16</Slides>
  <Notes>12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WebJobs in Depth</vt:lpstr>
      <vt:lpstr>Agenda</vt:lpstr>
      <vt:lpstr>What are WebJobs?</vt:lpstr>
      <vt:lpstr>How are they stored and started?</vt:lpstr>
      <vt:lpstr>WebJob – Console App</vt:lpstr>
      <vt:lpstr>Kudu</vt:lpstr>
      <vt:lpstr>Special Paths &amp; Files</vt:lpstr>
      <vt:lpstr>Kudu</vt:lpstr>
      <vt:lpstr>Many Options for Deploying</vt:lpstr>
      <vt:lpstr>Deploying</vt:lpstr>
      <vt:lpstr>WebJob SDK</vt:lpstr>
      <vt:lpstr>WebJob SDK – Triggers and Bindings</vt:lpstr>
      <vt:lpstr>WebJobs SDK</vt:lpstr>
      <vt:lpstr>WebJob SDK Extensions</vt:lpstr>
      <vt:lpstr>WebJobs SDK Extensions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Jason Haley</cp:lastModifiedBy>
  <cp:revision>708</cp:revision>
  <cp:lastPrinted>2012-06-13T17:37:07Z</cp:lastPrinted>
  <dcterms:created xsi:type="dcterms:W3CDTF">2006-08-16T00:00:00Z</dcterms:created>
  <dcterms:modified xsi:type="dcterms:W3CDTF">2016-04-15T00:51:00Z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