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79" r:id="rId3"/>
    <p:sldId id="257" r:id="rId4"/>
    <p:sldId id="270" r:id="rId5"/>
    <p:sldId id="265" r:id="rId6"/>
    <p:sldId id="266" r:id="rId7"/>
    <p:sldId id="280" r:id="rId8"/>
    <p:sldId id="258" r:id="rId9"/>
    <p:sldId id="283" r:id="rId10"/>
    <p:sldId id="271" r:id="rId11"/>
    <p:sldId id="267" r:id="rId12"/>
    <p:sldId id="288" r:id="rId13"/>
    <p:sldId id="289" r:id="rId14"/>
    <p:sldId id="290" r:id="rId15"/>
    <p:sldId id="294" r:id="rId16"/>
    <p:sldId id="292" r:id="rId17"/>
    <p:sldId id="293" r:id="rId18"/>
    <p:sldId id="295" r:id="rId19"/>
    <p:sldId id="282" r:id="rId20"/>
    <p:sldId id="281" r:id="rId21"/>
    <p:sldId id="272" r:id="rId22"/>
    <p:sldId id="268" r:id="rId23"/>
    <p:sldId id="259" r:id="rId24"/>
    <p:sldId id="260" r:id="rId25"/>
    <p:sldId id="261" r:id="rId26"/>
    <p:sldId id="262" r:id="rId27"/>
    <p:sldId id="284" r:id="rId28"/>
    <p:sldId id="274" r:id="rId29"/>
    <p:sldId id="273" r:id="rId30"/>
    <p:sldId id="296" r:id="rId31"/>
    <p:sldId id="287" r:id="rId32"/>
    <p:sldId id="275" r:id="rId33"/>
    <p:sldId id="277" r:id="rId34"/>
    <p:sldId id="297" r:id="rId35"/>
    <p:sldId id="298" r:id="rId36"/>
    <p:sldId id="263" r:id="rId37"/>
    <p:sldId id="286" r:id="rId38"/>
    <p:sldId id="276" r:id="rId39"/>
    <p:sldId id="269" r:id="rId40"/>
    <p:sldId id="278" r:id="rId41"/>
    <p:sldId id="264" r:id="rId42"/>
    <p:sldId id="28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3684" autoAdjust="0"/>
  </p:normalViewPr>
  <p:slideViewPr>
    <p:cSldViewPr snapToGrid="0">
      <p:cViewPr varScale="1">
        <p:scale>
          <a:sx n="61" d="100"/>
          <a:sy n="61" d="100"/>
        </p:scale>
        <p:origin x="24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3073C-4950-474A-BDCB-A41DFAE1A90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D534E5-D1E6-4007-BBF4-24DF67B1A5D9}">
      <dgm:prSet/>
      <dgm:spPr/>
      <dgm:t>
        <a:bodyPr/>
        <a:lstStyle/>
        <a:p>
          <a:r>
            <a:rPr lang="en-US"/>
            <a:t>Pod</a:t>
          </a:r>
        </a:p>
      </dgm:t>
    </dgm:pt>
    <dgm:pt modelId="{6414C813-8949-48D5-BD91-9DE6E26EF3DE}" type="parTrans" cxnId="{835330ED-9566-46E9-A7D8-052B8C82FE56}">
      <dgm:prSet/>
      <dgm:spPr/>
      <dgm:t>
        <a:bodyPr/>
        <a:lstStyle/>
        <a:p>
          <a:endParaRPr lang="en-US"/>
        </a:p>
      </dgm:t>
    </dgm:pt>
    <dgm:pt modelId="{B5BFE44C-74C6-4534-AF94-58ADC52EBBC6}" type="sibTrans" cxnId="{835330ED-9566-46E9-A7D8-052B8C82FE56}">
      <dgm:prSet/>
      <dgm:spPr/>
      <dgm:t>
        <a:bodyPr/>
        <a:lstStyle/>
        <a:p>
          <a:endParaRPr lang="en-US"/>
        </a:p>
      </dgm:t>
    </dgm:pt>
    <dgm:pt modelId="{5BC7DAF9-77EC-44FF-819D-09B867B8278E}">
      <dgm:prSet/>
      <dgm:spPr/>
      <dgm:t>
        <a:bodyPr/>
        <a:lstStyle/>
        <a:p>
          <a:r>
            <a:rPr lang="en-US" dirty="0"/>
            <a:t>The basic execution unit. Contains one or more containers that run your application</a:t>
          </a:r>
        </a:p>
      </dgm:t>
    </dgm:pt>
    <dgm:pt modelId="{0BE6AD23-A5F7-47EF-B048-A9946BC81138}" type="parTrans" cxnId="{DFE60753-F3DE-4A93-9AF5-06B03A1382B6}">
      <dgm:prSet/>
      <dgm:spPr/>
      <dgm:t>
        <a:bodyPr/>
        <a:lstStyle/>
        <a:p>
          <a:endParaRPr lang="en-US"/>
        </a:p>
      </dgm:t>
    </dgm:pt>
    <dgm:pt modelId="{EFCAA8C2-0027-4D63-A17B-485352351C44}" type="sibTrans" cxnId="{DFE60753-F3DE-4A93-9AF5-06B03A1382B6}">
      <dgm:prSet/>
      <dgm:spPr/>
      <dgm:t>
        <a:bodyPr/>
        <a:lstStyle/>
        <a:p>
          <a:endParaRPr lang="en-US"/>
        </a:p>
      </dgm:t>
    </dgm:pt>
    <dgm:pt modelId="{A3118732-10F2-458F-85A1-63D5193B7B6C}">
      <dgm:prSet/>
      <dgm:spPr/>
      <dgm:t>
        <a:bodyPr/>
        <a:lstStyle/>
        <a:p>
          <a:r>
            <a:rPr lang="en-US"/>
            <a:t>Deployment</a:t>
          </a:r>
        </a:p>
      </dgm:t>
    </dgm:pt>
    <dgm:pt modelId="{288C87BF-D9B3-4898-A312-A31F3FDACFC3}" type="parTrans" cxnId="{702EE55D-7590-432D-8436-3E7995499E83}">
      <dgm:prSet/>
      <dgm:spPr/>
      <dgm:t>
        <a:bodyPr/>
        <a:lstStyle/>
        <a:p>
          <a:endParaRPr lang="en-US"/>
        </a:p>
      </dgm:t>
    </dgm:pt>
    <dgm:pt modelId="{2DDE0A06-F802-4CC4-9F9F-600EF05364E4}" type="sibTrans" cxnId="{702EE55D-7590-432D-8436-3E7995499E83}">
      <dgm:prSet/>
      <dgm:spPr/>
      <dgm:t>
        <a:bodyPr/>
        <a:lstStyle/>
        <a:p>
          <a:endParaRPr lang="en-US"/>
        </a:p>
      </dgm:t>
    </dgm:pt>
    <dgm:pt modelId="{5520DAAC-5D46-4428-875C-23AC33CB330A}">
      <dgm:prSet/>
      <dgm:spPr/>
      <dgm:t>
        <a:bodyPr/>
        <a:lstStyle/>
        <a:p>
          <a:r>
            <a:rPr lang="en-US"/>
            <a:t>Uses a ReplicaSet to keep the desired state of your number of pods running and provides ability to perform rolling updates</a:t>
          </a:r>
        </a:p>
      </dgm:t>
    </dgm:pt>
    <dgm:pt modelId="{62C6CC47-2F54-4A84-89C0-BE7B1C190AEC}" type="parTrans" cxnId="{C2AAC654-3D13-40F3-8A88-CED8A11BB579}">
      <dgm:prSet/>
      <dgm:spPr/>
      <dgm:t>
        <a:bodyPr/>
        <a:lstStyle/>
        <a:p>
          <a:endParaRPr lang="en-US"/>
        </a:p>
      </dgm:t>
    </dgm:pt>
    <dgm:pt modelId="{88DFD9C6-3BC9-41A0-8D2E-F31AD61AF0A8}" type="sibTrans" cxnId="{C2AAC654-3D13-40F3-8A88-CED8A11BB579}">
      <dgm:prSet/>
      <dgm:spPr/>
      <dgm:t>
        <a:bodyPr/>
        <a:lstStyle/>
        <a:p>
          <a:endParaRPr lang="en-US"/>
        </a:p>
      </dgm:t>
    </dgm:pt>
    <dgm:pt modelId="{43119429-5B8D-43E0-A6DF-47583DF99448}">
      <dgm:prSet/>
      <dgm:spPr/>
      <dgm:t>
        <a:bodyPr/>
        <a:lstStyle/>
        <a:p>
          <a:r>
            <a:rPr lang="en-US"/>
            <a:t>Service</a:t>
          </a:r>
        </a:p>
      </dgm:t>
    </dgm:pt>
    <dgm:pt modelId="{9D9E889B-E0BE-423A-AA62-F0DB72B18E13}" type="parTrans" cxnId="{A2A8DB69-05E2-4C99-90E3-A999C128C3CA}">
      <dgm:prSet/>
      <dgm:spPr/>
      <dgm:t>
        <a:bodyPr/>
        <a:lstStyle/>
        <a:p>
          <a:endParaRPr lang="en-US"/>
        </a:p>
      </dgm:t>
    </dgm:pt>
    <dgm:pt modelId="{4C18FDFA-04E0-4B3A-AE4C-9306D9EAC33C}" type="sibTrans" cxnId="{A2A8DB69-05E2-4C99-90E3-A999C128C3CA}">
      <dgm:prSet/>
      <dgm:spPr/>
      <dgm:t>
        <a:bodyPr/>
        <a:lstStyle/>
        <a:p>
          <a:endParaRPr lang="en-US"/>
        </a:p>
      </dgm:t>
    </dgm:pt>
    <dgm:pt modelId="{D169EA1E-A3DD-4F2A-BA2B-FD7D6977CBD0}">
      <dgm:prSet/>
      <dgm:spPr/>
      <dgm:t>
        <a:bodyPr/>
        <a:lstStyle/>
        <a:p>
          <a:r>
            <a:rPr lang="en-US"/>
            <a:t>A layer above a set of pods used to expose them on a network. The related pods are defined by a label selector</a:t>
          </a:r>
        </a:p>
      </dgm:t>
    </dgm:pt>
    <dgm:pt modelId="{D81A96FF-411B-42CE-BF98-2EA557769167}" type="parTrans" cxnId="{95664732-3E97-45CE-84E6-C5CADAC63D14}">
      <dgm:prSet/>
      <dgm:spPr/>
      <dgm:t>
        <a:bodyPr/>
        <a:lstStyle/>
        <a:p>
          <a:endParaRPr lang="en-US"/>
        </a:p>
      </dgm:t>
    </dgm:pt>
    <dgm:pt modelId="{D32CA00D-B086-4276-9005-9A3DD7345F7B}" type="sibTrans" cxnId="{95664732-3E97-45CE-84E6-C5CADAC63D14}">
      <dgm:prSet/>
      <dgm:spPr/>
      <dgm:t>
        <a:bodyPr/>
        <a:lstStyle/>
        <a:p>
          <a:endParaRPr lang="en-US"/>
        </a:p>
      </dgm:t>
    </dgm:pt>
    <dgm:pt modelId="{553763EF-9B6C-4E93-83A4-ACD04EEB1C2C}">
      <dgm:prSet/>
      <dgm:spPr/>
      <dgm:t>
        <a:bodyPr/>
        <a:lstStyle/>
        <a:p>
          <a:r>
            <a:rPr lang="en-US"/>
            <a:t>Ingress</a:t>
          </a:r>
        </a:p>
      </dgm:t>
    </dgm:pt>
    <dgm:pt modelId="{F7E4E07F-0EE7-42D6-89D8-FB75A60B4B72}" type="parTrans" cxnId="{191D1201-CF29-4A89-93D0-90B6E90A139A}">
      <dgm:prSet/>
      <dgm:spPr/>
      <dgm:t>
        <a:bodyPr/>
        <a:lstStyle/>
        <a:p>
          <a:endParaRPr lang="en-US"/>
        </a:p>
      </dgm:t>
    </dgm:pt>
    <dgm:pt modelId="{A3E62EE2-1BFB-4518-BCC8-A19B3D13CDAE}" type="sibTrans" cxnId="{191D1201-CF29-4A89-93D0-90B6E90A139A}">
      <dgm:prSet/>
      <dgm:spPr/>
      <dgm:t>
        <a:bodyPr/>
        <a:lstStyle/>
        <a:p>
          <a:endParaRPr lang="en-US"/>
        </a:p>
      </dgm:t>
    </dgm:pt>
    <dgm:pt modelId="{8CAF1BE8-B3D4-4D2A-B119-99EBE1A9DE40}">
      <dgm:prSet/>
      <dgm:spPr/>
      <dgm:t>
        <a:bodyPr/>
        <a:lstStyle/>
        <a:p>
          <a:r>
            <a:rPr lang="en-US"/>
            <a:t>Manages external access to the services in a cluster using rules.</a:t>
          </a:r>
        </a:p>
      </dgm:t>
    </dgm:pt>
    <dgm:pt modelId="{7F959AD9-7804-4376-98A9-411D15D1021C}" type="parTrans" cxnId="{00A7AFBA-6B18-44FB-8DD5-A2DCF6AFE3C7}">
      <dgm:prSet/>
      <dgm:spPr/>
      <dgm:t>
        <a:bodyPr/>
        <a:lstStyle/>
        <a:p>
          <a:endParaRPr lang="en-US"/>
        </a:p>
      </dgm:t>
    </dgm:pt>
    <dgm:pt modelId="{E58E9120-C5EB-4D1A-B54D-5CEDF8D59DFF}" type="sibTrans" cxnId="{00A7AFBA-6B18-44FB-8DD5-A2DCF6AFE3C7}">
      <dgm:prSet/>
      <dgm:spPr/>
      <dgm:t>
        <a:bodyPr/>
        <a:lstStyle/>
        <a:p>
          <a:endParaRPr lang="en-US"/>
        </a:p>
      </dgm:t>
    </dgm:pt>
    <dgm:pt modelId="{F94AD67F-8F83-464F-BAD6-16CFB3B0CB4D}" type="pres">
      <dgm:prSet presAssocID="{E753073C-4950-474A-BDCB-A41DFAE1A90F}" presName="vert0" presStyleCnt="0">
        <dgm:presLayoutVars>
          <dgm:dir/>
          <dgm:animOne val="branch"/>
          <dgm:animLvl val="lvl"/>
        </dgm:presLayoutVars>
      </dgm:prSet>
      <dgm:spPr/>
    </dgm:pt>
    <dgm:pt modelId="{19D87CDB-9875-4A32-B9F2-C86D7F2A75F4}" type="pres">
      <dgm:prSet presAssocID="{A1D534E5-D1E6-4007-BBF4-24DF67B1A5D9}" presName="thickLine" presStyleLbl="alignNode1" presStyleIdx="0" presStyleCnt="4"/>
      <dgm:spPr/>
    </dgm:pt>
    <dgm:pt modelId="{7A2EB392-7E53-4F01-B8C4-0FF8EEE1AFEC}" type="pres">
      <dgm:prSet presAssocID="{A1D534E5-D1E6-4007-BBF4-24DF67B1A5D9}" presName="horz1" presStyleCnt="0"/>
      <dgm:spPr/>
    </dgm:pt>
    <dgm:pt modelId="{4C00D37F-0E1A-4B80-B4C4-8738540F8FF8}" type="pres">
      <dgm:prSet presAssocID="{A1D534E5-D1E6-4007-BBF4-24DF67B1A5D9}" presName="tx1" presStyleLbl="revTx" presStyleIdx="0" presStyleCnt="8"/>
      <dgm:spPr/>
    </dgm:pt>
    <dgm:pt modelId="{54BA3F0F-DCDF-4369-84F7-F2FB94E1F468}" type="pres">
      <dgm:prSet presAssocID="{A1D534E5-D1E6-4007-BBF4-24DF67B1A5D9}" presName="vert1" presStyleCnt="0"/>
      <dgm:spPr/>
    </dgm:pt>
    <dgm:pt modelId="{28A0B6B1-3415-4441-AAEB-B9AD78CD5381}" type="pres">
      <dgm:prSet presAssocID="{5BC7DAF9-77EC-44FF-819D-09B867B8278E}" presName="vertSpace2a" presStyleCnt="0"/>
      <dgm:spPr/>
    </dgm:pt>
    <dgm:pt modelId="{EF11386D-21B9-4C1E-B097-AD640511C9F4}" type="pres">
      <dgm:prSet presAssocID="{5BC7DAF9-77EC-44FF-819D-09B867B8278E}" presName="horz2" presStyleCnt="0"/>
      <dgm:spPr/>
    </dgm:pt>
    <dgm:pt modelId="{C3F8B454-0945-4FD3-A4F8-B94A87CF5B61}" type="pres">
      <dgm:prSet presAssocID="{5BC7DAF9-77EC-44FF-819D-09B867B8278E}" presName="horzSpace2" presStyleCnt="0"/>
      <dgm:spPr/>
    </dgm:pt>
    <dgm:pt modelId="{B7568A05-85CB-4934-A973-FE35D9B98F42}" type="pres">
      <dgm:prSet presAssocID="{5BC7DAF9-77EC-44FF-819D-09B867B8278E}" presName="tx2" presStyleLbl="revTx" presStyleIdx="1" presStyleCnt="8"/>
      <dgm:spPr/>
    </dgm:pt>
    <dgm:pt modelId="{70553EC1-213E-46CB-A85B-BA2CE0A5A9BD}" type="pres">
      <dgm:prSet presAssocID="{5BC7DAF9-77EC-44FF-819D-09B867B8278E}" presName="vert2" presStyleCnt="0"/>
      <dgm:spPr/>
    </dgm:pt>
    <dgm:pt modelId="{26B212BE-5AF9-442E-B28B-BB5F7D708168}" type="pres">
      <dgm:prSet presAssocID="{5BC7DAF9-77EC-44FF-819D-09B867B8278E}" presName="thinLine2b" presStyleLbl="callout" presStyleIdx="0" presStyleCnt="4"/>
      <dgm:spPr/>
    </dgm:pt>
    <dgm:pt modelId="{75EF04FC-0BCD-404B-ACE4-C4453593F301}" type="pres">
      <dgm:prSet presAssocID="{5BC7DAF9-77EC-44FF-819D-09B867B8278E}" presName="vertSpace2b" presStyleCnt="0"/>
      <dgm:spPr/>
    </dgm:pt>
    <dgm:pt modelId="{DF1FE919-ED0A-44DE-9CBF-0979C9D393B0}" type="pres">
      <dgm:prSet presAssocID="{A3118732-10F2-458F-85A1-63D5193B7B6C}" presName="thickLine" presStyleLbl="alignNode1" presStyleIdx="1" presStyleCnt="4"/>
      <dgm:spPr/>
    </dgm:pt>
    <dgm:pt modelId="{2F68E9FE-69E5-4261-B546-BF3256EFB0AE}" type="pres">
      <dgm:prSet presAssocID="{A3118732-10F2-458F-85A1-63D5193B7B6C}" presName="horz1" presStyleCnt="0"/>
      <dgm:spPr/>
    </dgm:pt>
    <dgm:pt modelId="{108DE1F6-B6EE-44AD-98EE-0182A6026867}" type="pres">
      <dgm:prSet presAssocID="{A3118732-10F2-458F-85A1-63D5193B7B6C}" presName="tx1" presStyleLbl="revTx" presStyleIdx="2" presStyleCnt="8"/>
      <dgm:spPr/>
    </dgm:pt>
    <dgm:pt modelId="{9B5590E0-B801-4DB2-BDC0-9DD3723DE544}" type="pres">
      <dgm:prSet presAssocID="{A3118732-10F2-458F-85A1-63D5193B7B6C}" presName="vert1" presStyleCnt="0"/>
      <dgm:spPr/>
    </dgm:pt>
    <dgm:pt modelId="{3931BACE-A9EA-4427-9A4E-2487EF3D4EEB}" type="pres">
      <dgm:prSet presAssocID="{5520DAAC-5D46-4428-875C-23AC33CB330A}" presName="vertSpace2a" presStyleCnt="0"/>
      <dgm:spPr/>
    </dgm:pt>
    <dgm:pt modelId="{F7A9BB1B-9823-4DF1-8C50-2C9E4857C52B}" type="pres">
      <dgm:prSet presAssocID="{5520DAAC-5D46-4428-875C-23AC33CB330A}" presName="horz2" presStyleCnt="0"/>
      <dgm:spPr/>
    </dgm:pt>
    <dgm:pt modelId="{28F8CA25-AB88-47F7-8704-AFDC179E822F}" type="pres">
      <dgm:prSet presAssocID="{5520DAAC-5D46-4428-875C-23AC33CB330A}" presName="horzSpace2" presStyleCnt="0"/>
      <dgm:spPr/>
    </dgm:pt>
    <dgm:pt modelId="{AEF324C4-067B-4E56-B057-3DAAB97F46A3}" type="pres">
      <dgm:prSet presAssocID="{5520DAAC-5D46-4428-875C-23AC33CB330A}" presName="tx2" presStyleLbl="revTx" presStyleIdx="3" presStyleCnt="8"/>
      <dgm:spPr/>
    </dgm:pt>
    <dgm:pt modelId="{264E19BA-E45E-45E0-8E51-1ED56FDA8671}" type="pres">
      <dgm:prSet presAssocID="{5520DAAC-5D46-4428-875C-23AC33CB330A}" presName="vert2" presStyleCnt="0"/>
      <dgm:spPr/>
    </dgm:pt>
    <dgm:pt modelId="{72E3076E-41B1-4ED3-BD7C-86EB180CBB48}" type="pres">
      <dgm:prSet presAssocID="{5520DAAC-5D46-4428-875C-23AC33CB330A}" presName="thinLine2b" presStyleLbl="callout" presStyleIdx="1" presStyleCnt="4"/>
      <dgm:spPr/>
    </dgm:pt>
    <dgm:pt modelId="{895DD526-ECFA-4406-8ADE-2F2A6ADC913D}" type="pres">
      <dgm:prSet presAssocID="{5520DAAC-5D46-4428-875C-23AC33CB330A}" presName="vertSpace2b" presStyleCnt="0"/>
      <dgm:spPr/>
    </dgm:pt>
    <dgm:pt modelId="{FCE837F3-A227-453C-BAFF-07C78BDFB56C}" type="pres">
      <dgm:prSet presAssocID="{43119429-5B8D-43E0-A6DF-47583DF99448}" presName="thickLine" presStyleLbl="alignNode1" presStyleIdx="2" presStyleCnt="4"/>
      <dgm:spPr/>
    </dgm:pt>
    <dgm:pt modelId="{3EB4DCE3-AB3B-4A9D-B3BF-75949BF6231C}" type="pres">
      <dgm:prSet presAssocID="{43119429-5B8D-43E0-A6DF-47583DF99448}" presName="horz1" presStyleCnt="0"/>
      <dgm:spPr/>
    </dgm:pt>
    <dgm:pt modelId="{242F3647-DD66-48E1-8443-4405DDF5BEEC}" type="pres">
      <dgm:prSet presAssocID="{43119429-5B8D-43E0-A6DF-47583DF99448}" presName="tx1" presStyleLbl="revTx" presStyleIdx="4" presStyleCnt="8"/>
      <dgm:spPr/>
    </dgm:pt>
    <dgm:pt modelId="{4E6AF0D7-F357-46DB-900A-A5A653103B2C}" type="pres">
      <dgm:prSet presAssocID="{43119429-5B8D-43E0-A6DF-47583DF99448}" presName="vert1" presStyleCnt="0"/>
      <dgm:spPr/>
    </dgm:pt>
    <dgm:pt modelId="{11A91D23-9252-4EC9-90DE-DCDAFFC11669}" type="pres">
      <dgm:prSet presAssocID="{D169EA1E-A3DD-4F2A-BA2B-FD7D6977CBD0}" presName="vertSpace2a" presStyleCnt="0"/>
      <dgm:spPr/>
    </dgm:pt>
    <dgm:pt modelId="{569FB865-A2E2-45B3-A48F-35DAE6930A81}" type="pres">
      <dgm:prSet presAssocID="{D169EA1E-A3DD-4F2A-BA2B-FD7D6977CBD0}" presName="horz2" presStyleCnt="0"/>
      <dgm:spPr/>
    </dgm:pt>
    <dgm:pt modelId="{FD4B786F-6F22-42F7-BC33-150CBBE4924B}" type="pres">
      <dgm:prSet presAssocID="{D169EA1E-A3DD-4F2A-BA2B-FD7D6977CBD0}" presName="horzSpace2" presStyleCnt="0"/>
      <dgm:spPr/>
    </dgm:pt>
    <dgm:pt modelId="{A8E579FC-41C0-4947-B0AB-68A79B2FA562}" type="pres">
      <dgm:prSet presAssocID="{D169EA1E-A3DD-4F2A-BA2B-FD7D6977CBD0}" presName="tx2" presStyleLbl="revTx" presStyleIdx="5" presStyleCnt="8"/>
      <dgm:spPr/>
    </dgm:pt>
    <dgm:pt modelId="{DBCAD177-0FFE-4559-96B9-4AAAAF19CB33}" type="pres">
      <dgm:prSet presAssocID="{D169EA1E-A3DD-4F2A-BA2B-FD7D6977CBD0}" presName="vert2" presStyleCnt="0"/>
      <dgm:spPr/>
    </dgm:pt>
    <dgm:pt modelId="{974903D0-F912-436E-8DCE-A28AA689FE48}" type="pres">
      <dgm:prSet presAssocID="{D169EA1E-A3DD-4F2A-BA2B-FD7D6977CBD0}" presName="thinLine2b" presStyleLbl="callout" presStyleIdx="2" presStyleCnt="4"/>
      <dgm:spPr/>
    </dgm:pt>
    <dgm:pt modelId="{E7F9ACB9-6E56-4C28-B083-0AAC30D2A019}" type="pres">
      <dgm:prSet presAssocID="{D169EA1E-A3DD-4F2A-BA2B-FD7D6977CBD0}" presName="vertSpace2b" presStyleCnt="0"/>
      <dgm:spPr/>
    </dgm:pt>
    <dgm:pt modelId="{09731B7A-F351-4292-8BFE-8ADF8E516961}" type="pres">
      <dgm:prSet presAssocID="{553763EF-9B6C-4E93-83A4-ACD04EEB1C2C}" presName="thickLine" presStyleLbl="alignNode1" presStyleIdx="3" presStyleCnt="4"/>
      <dgm:spPr/>
    </dgm:pt>
    <dgm:pt modelId="{F2B683BE-D1F3-4A84-B86E-D680DBF979F0}" type="pres">
      <dgm:prSet presAssocID="{553763EF-9B6C-4E93-83A4-ACD04EEB1C2C}" presName="horz1" presStyleCnt="0"/>
      <dgm:spPr/>
    </dgm:pt>
    <dgm:pt modelId="{7C97AD6F-4143-45AE-BD93-28416B3FF04C}" type="pres">
      <dgm:prSet presAssocID="{553763EF-9B6C-4E93-83A4-ACD04EEB1C2C}" presName="tx1" presStyleLbl="revTx" presStyleIdx="6" presStyleCnt="8"/>
      <dgm:spPr/>
    </dgm:pt>
    <dgm:pt modelId="{F56496FA-DB46-4456-8408-A7713DC9268B}" type="pres">
      <dgm:prSet presAssocID="{553763EF-9B6C-4E93-83A4-ACD04EEB1C2C}" presName="vert1" presStyleCnt="0"/>
      <dgm:spPr/>
    </dgm:pt>
    <dgm:pt modelId="{70728DE7-B288-4F6F-BF0C-3EE00CB071FF}" type="pres">
      <dgm:prSet presAssocID="{8CAF1BE8-B3D4-4D2A-B119-99EBE1A9DE40}" presName="vertSpace2a" presStyleCnt="0"/>
      <dgm:spPr/>
    </dgm:pt>
    <dgm:pt modelId="{01698D71-1E26-4E84-B1A7-D56AB334F329}" type="pres">
      <dgm:prSet presAssocID="{8CAF1BE8-B3D4-4D2A-B119-99EBE1A9DE40}" presName="horz2" presStyleCnt="0"/>
      <dgm:spPr/>
    </dgm:pt>
    <dgm:pt modelId="{C75B4448-2E67-4EE2-9966-925FE32D8D07}" type="pres">
      <dgm:prSet presAssocID="{8CAF1BE8-B3D4-4D2A-B119-99EBE1A9DE40}" presName="horzSpace2" presStyleCnt="0"/>
      <dgm:spPr/>
    </dgm:pt>
    <dgm:pt modelId="{B49DE135-2818-4ED9-ADA4-67571ED63F80}" type="pres">
      <dgm:prSet presAssocID="{8CAF1BE8-B3D4-4D2A-B119-99EBE1A9DE40}" presName="tx2" presStyleLbl="revTx" presStyleIdx="7" presStyleCnt="8"/>
      <dgm:spPr/>
    </dgm:pt>
    <dgm:pt modelId="{10B8DC2E-CA1B-4B39-A98A-627F079BC56E}" type="pres">
      <dgm:prSet presAssocID="{8CAF1BE8-B3D4-4D2A-B119-99EBE1A9DE40}" presName="vert2" presStyleCnt="0"/>
      <dgm:spPr/>
    </dgm:pt>
    <dgm:pt modelId="{3E6F4914-6EE6-4ACD-878D-1FE0D4401572}" type="pres">
      <dgm:prSet presAssocID="{8CAF1BE8-B3D4-4D2A-B119-99EBE1A9DE40}" presName="thinLine2b" presStyleLbl="callout" presStyleIdx="3" presStyleCnt="4"/>
      <dgm:spPr/>
    </dgm:pt>
    <dgm:pt modelId="{B8FF6736-72D3-45B3-9880-4CB63DD4CEFA}" type="pres">
      <dgm:prSet presAssocID="{8CAF1BE8-B3D4-4D2A-B119-99EBE1A9DE40}" presName="vertSpace2b" presStyleCnt="0"/>
      <dgm:spPr/>
    </dgm:pt>
  </dgm:ptLst>
  <dgm:cxnLst>
    <dgm:cxn modelId="{191D1201-CF29-4A89-93D0-90B6E90A139A}" srcId="{E753073C-4950-474A-BDCB-A41DFAE1A90F}" destId="{553763EF-9B6C-4E93-83A4-ACD04EEB1C2C}" srcOrd="3" destOrd="0" parTransId="{F7E4E07F-0EE7-42D6-89D8-FB75A60B4B72}" sibTransId="{A3E62EE2-1BFB-4518-BCC8-A19B3D13CDAE}"/>
    <dgm:cxn modelId="{BABE902A-1C3C-4653-9E52-5B99E1CEDBAE}" type="presOf" srcId="{553763EF-9B6C-4E93-83A4-ACD04EEB1C2C}" destId="{7C97AD6F-4143-45AE-BD93-28416B3FF04C}" srcOrd="0" destOrd="0" presId="urn:microsoft.com/office/officeart/2008/layout/LinedList"/>
    <dgm:cxn modelId="{028CA531-4818-4DF4-BAD5-1D2F96F00D2D}" type="presOf" srcId="{A1D534E5-D1E6-4007-BBF4-24DF67B1A5D9}" destId="{4C00D37F-0E1A-4B80-B4C4-8738540F8FF8}" srcOrd="0" destOrd="0" presId="urn:microsoft.com/office/officeart/2008/layout/LinedList"/>
    <dgm:cxn modelId="{95664732-3E97-45CE-84E6-C5CADAC63D14}" srcId="{43119429-5B8D-43E0-A6DF-47583DF99448}" destId="{D169EA1E-A3DD-4F2A-BA2B-FD7D6977CBD0}" srcOrd="0" destOrd="0" parTransId="{D81A96FF-411B-42CE-BF98-2EA557769167}" sibTransId="{D32CA00D-B086-4276-9005-9A3DD7345F7B}"/>
    <dgm:cxn modelId="{5669083C-19A6-490E-9A42-01F5C699E6CF}" type="presOf" srcId="{E753073C-4950-474A-BDCB-A41DFAE1A90F}" destId="{F94AD67F-8F83-464F-BAD6-16CFB3B0CB4D}" srcOrd="0" destOrd="0" presId="urn:microsoft.com/office/officeart/2008/layout/LinedList"/>
    <dgm:cxn modelId="{702EE55D-7590-432D-8436-3E7995499E83}" srcId="{E753073C-4950-474A-BDCB-A41DFAE1A90F}" destId="{A3118732-10F2-458F-85A1-63D5193B7B6C}" srcOrd="1" destOrd="0" parTransId="{288C87BF-D9B3-4898-A312-A31F3FDACFC3}" sibTransId="{2DDE0A06-F802-4CC4-9F9F-600EF05364E4}"/>
    <dgm:cxn modelId="{A2A8DB69-05E2-4C99-90E3-A999C128C3CA}" srcId="{E753073C-4950-474A-BDCB-A41DFAE1A90F}" destId="{43119429-5B8D-43E0-A6DF-47583DF99448}" srcOrd="2" destOrd="0" parTransId="{9D9E889B-E0BE-423A-AA62-F0DB72B18E13}" sibTransId="{4C18FDFA-04E0-4B3A-AE4C-9306D9EAC33C}"/>
    <dgm:cxn modelId="{DFE60753-F3DE-4A93-9AF5-06B03A1382B6}" srcId="{A1D534E5-D1E6-4007-BBF4-24DF67B1A5D9}" destId="{5BC7DAF9-77EC-44FF-819D-09B867B8278E}" srcOrd="0" destOrd="0" parTransId="{0BE6AD23-A5F7-47EF-B048-A9946BC81138}" sibTransId="{EFCAA8C2-0027-4D63-A17B-485352351C44}"/>
    <dgm:cxn modelId="{C2AAC654-3D13-40F3-8A88-CED8A11BB579}" srcId="{A3118732-10F2-458F-85A1-63D5193B7B6C}" destId="{5520DAAC-5D46-4428-875C-23AC33CB330A}" srcOrd="0" destOrd="0" parTransId="{62C6CC47-2F54-4A84-89C0-BE7B1C190AEC}" sibTransId="{88DFD9C6-3BC9-41A0-8D2E-F31AD61AF0A8}"/>
    <dgm:cxn modelId="{E68B0E7D-644C-461D-9604-81D54A05A3E7}" type="presOf" srcId="{8CAF1BE8-B3D4-4D2A-B119-99EBE1A9DE40}" destId="{B49DE135-2818-4ED9-ADA4-67571ED63F80}" srcOrd="0" destOrd="0" presId="urn:microsoft.com/office/officeart/2008/layout/LinedList"/>
    <dgm:cxn modelId="{00A7AFBA-6B18-44FB-8DD5-A2DCF6AFE3C7}" srcId="{553763EF-9B6C-4E93-83A4-ACD04EEB1C2C}" destId="{8CAF1BE8-B3D4-4D2A-B119-99EBE1A9DE40}" srcOrd="0" destOrd="0" parTransId="{7F959AD9-7804-4376-98A9-411D15D1021C}" sibTransId="{E58E9120-C5EB-4D1A-B54D-5CEDF8D59DFF}"/>
    <dgm:cxn modelId="{3E07C5CD-D96B-41FB-9FD3-A39A4CA55509}" type="presOf" srcId="{A3118732-10F2-458F-85A1-63D5193B7B6C}" destId="{108DE1F6-B6EE-44AD-98EE-0182A6026867}" srcOrd="0" destOrd="0" presId="urn:microsoft.com/office/officeart/2008/layout/LinedList"/>
    <dgm:cxn modelId="{8B9CF0CF-0BE6-4789-BEF0-F4A3B01A85D4}" type="presOf" srcId="{D169EA1E-A3DD-4F2A-BA2B-FD7D6977CBD0}" destId="{A8E579FC-41C0-4947-B0AB-68A79B2FA562}" srcOrd="0" destOrd="0" presId="urn:microsoft.com/office/officeart/2008/layout/LinedList"/>
    <dgm:cxn modelId="{835330ED-9566-46E9-A7D8-052B8C82FE56}" srcId="{E753073C-4950-474A-BDCB-A41DFAE1A90F}" destId="{A1D534E5-D1E6-4007-BBF4-24DF67B1A5D9}" srcOrd="0" destOrd="0" parTransId="{6414C813-8949-48D5-BD91-9DE6E26EF3DE}" sibTransId="{B5BFE44C-74C6-4534-AF94-58ADC52EBBC6}"/>
    <dgm:cxn modelId="{F77E9CF8-FAA6-4362-93C5-96123C8C6BF4}" type="presOf" srcId="{43119429-5B8D-43E0-A6DF-47583DF99448}" destId="{242F3647-DD66-48E1-8443-4405DDF5BEEC}" srcOrd="0" destOrd="0" presId="urn:microsoft.com/office/officeart/2008/layout/LinedList"/>
    <dgm:cxn modelId="{D05D00F9-CA27-4EE5-AAE7-391E3500D533}" type="presOf" srcId="{5520DAAC-5D46-4428-875C-23AC33CB330A}" destId="{AEF324C4-067B-4E56-B057-3DAAB97F46A3}" srcOrd="0" destOrd="0" presId="urn:microsoft.com/office/officeart/2008/layout/LinedList"/>
    <dgm:cxn modelId="{C42952F9-1DB6-44AC-A796-1F46237D8655}" type="presOf" srcId="{5BC7DAF9-77EC-44FF-819D-09B867B8278E}" destId="{B7568A05-85CB-4934-A973-FE35D9B98F42}" srcOrd="0" destOrd="0" presId="urn:microsoft.com/office/officeart/2008/layout/LinedList"/>
    <dgm:cxn modelId="{65DAFC1B-C914-4DA7-91A3-86D1562949DF}" type="presParOf" srcId="{F94AD67F-8F83-464F-BAD6-16CFB3B0CB4D}" destId="{19D87CDB-9875-4A32-B9F2-C86D7F2A75F4}" srcOrd="0" destOrd="0" presId="urn:microsoft.com/office/officeart/2008/layout/LinedList"/>
    <dgm:cxn modelId="{BA376F64-375A-4E2A-838F-6B003B90C889}" type="presParOf" srcId="{F94AD67F-8F83-464F-BAD6-16CFB3B0CB4D}" destId="{7A2EB392-7E53-4F01-B8C4-0FF8EEE1AFEC}" srcOrd="1" destOrd="0" presId="urn:microsoft.com/office/officeart/2008/layout/LinedList"/>
    <dgm:cxn modelId="{8987E2B5-B2F0-4F21-AF17-3A502FFF23E3}" type="presParOf" srcId="{7A2EB392-7E53-4F01-B8C4-0FF8EEE1AFEC}" destId="{4C00D37F-0E1A-4B80-B4C4-8738540F8FF8}" srcOrd="0" destOrd="0" presId="urn:microsoft.com/office/officeart/2008/layout/LinedList"/>
    <dgm:cxn modelId="{BBE63320-F9C4-4B27-86D9-92884ACA8449}" type="presParOf" srcId="{7A2EB392-7E53-4F01-B8C4-0FF8EEE1AFEC}" destId="{54BA3F0F-DCDF-4369-84F7-F2FB94E1F468}" srcOrd="1" destOrd="0" presId="urn:microsoft.com/office/officeart/2008/layout/LinedList"/>
    <dgm:cxn modelId="{82C025E4-22A1-4C86-9EF3-7BE6ECE3D219}" type="presParOf" srcId="{54BA3F0F-DCDF-4369-84F7-F2FB94E1F468}" destId="{28A0B6B1-3415-4441-AAEB-B9AD78CD5381}" srcOrd="0" destOrd="0" presId="urn:microsoft.com/office/officeart/2008/layout/LinedList"/>
    <dgm:cxn modelId="{6531DEC8-0135-4333-AA99-AB45590DA292}" type="presParOf" srcId="{54BA3F0F-DCDF-4369-84F7-F2FB94E1F468}" destId="{EF11386D-21B9-4C1E-B097-AD640511C9F4}" srcOrd="1" destOrd="0" presId="urn:microsoft.com/office/officeart/2008/layout/LinedList"/>
    <dgm:cxn modelId="{BF8DD8BE-B46A-45AA-86DF-3741CEB11129}" type="presParOf" srcId="{EF11386D-21B9-4C1E-B097-AD640511C9F4}" destId="{C3F8B454-0945-4FD3-A4F8-B94A87CF5B61}" srcOrd="0" destOrd="0" presId="urn:microsoft.com/office/officeart/2008/layout/LinedList"/>
    <dgm:cxn modelId="{60D89BFD-CE2B-4F01-B344-85F8B48A5881}" type="presParOf" srcId="{EF11386D-21B9-4C1E-B097-AD640511C9F4}" destId="{B7568A05-85CB-4934-A973-FE35D9B98F42}" srcOrd="1" destOrd="0" presId="urn:microsoft.com/office/officeart/2008/layout/LinedList"/>
    <dgm:cxn modelId="{CF414647-40EA-44DB-BB32-0DA205AD7E5C}" type="presParOf" srcId="{EF11386D-21B9-4C1E-B097-AD640511C9F4}" destId="{70553EC1-213E-46CB-A85B-BA2CE0A5A9BD}" srcOrd="2" destOrd="0" presId="urn:microsoft.com/office/officeart/2008/layout/LinedList"/>
    <dgm:cxn modelId="{5376987B-E69E-4509-BB2C-6D098888A51E}" type="presParOf" srcId="{54BA3F0F-DCDF-4369-84F7-F2FB94E1F468}" destId="{26B212BE-5AF9-442E-B28B-BB5F7D708168}" srcOrd="2" destOrd="0" presId="urn:microsoft.com/office/officeart/2008/layout/LinedList"/>
    <dgm:cxn modelId="{0B22DD43-58C1-4E79-96B5-BE75A1CA799D}" type="presParOf" srcId="{54BA3F0F-DCDF-4369-84F7-F2FB94E1F468}" destId="{75EF04FC-0BCD-404B-ACE4-C4453593F301}" srcOrd="3" destOrd="0" presId="urn:microsoft.com/office/officeart/2008/layout/LinedList"/>
    <dgm:cxn modelId="{1755CB2B-D7D4-4474-9DD1-84A24C3E2B8A}" type="presParOf" srcId="{F94AD67F-8F83-464F-BAD6-16CFB3B0CB4D}" destId="{DF1FE919-ED0A-44DE-9CBF-0979C9D393B0}" srcOrd="2" destOrd="0" presId="urn:microsoft.com/office/officeart/2008/layout/LinedList"/>
    <dgm:cxn modelId="{4ABC42C4-6EB8-4F17-A127-4750CF6F43C4}" type="presParOf" srcId="{F94AD67F-8F83-464F-BAD6-16CFB3B0CB4D}" destId="{2F68E9FE-69E5-4261-B546-BF3256EFB0AE}" srcOrd="3" destOrd="0" presId="urn:microsoft.com/office/officeart/2008/layout/LinedList"/>
    <dgm:cxn modelId="{B563102E-9AC3-499E-B656-C39B872B44E3}" type="presParOf" srcId="{2F68E9FE-69E5-4261-B546-BF3256EFB0AE}" destId="{108DE1F6-B6EE-44AD-98EE-0182A6026867}" srcOrd="0" destOrd="0" presId="urn:microsoft.com/office/officeart/2008/layout/LinedList"/>
    <dgm:cxn modelId="{329B75EF-0617-448F-B0DF-822044E95018}" type="presParOf" srcId="{2F68E9FE-69E5-4261-B546-BF3256EFB0AE}" destId="{9B5590E0-B801-4DB2-BDC0-9DD3723DE544}" srcOrd="1" destOrd="0" presId="urn:microsoft.com/office/officeart/2008/layout/LinedList"/>
    <dgm:cxn modelId="{2B032C5C-FED9-4A8F-ACA8-D7638548BA2D}" type="presParOf" srcId="{9B5590E0-B801-4DB2-BDC0-9DD3723DE544}" destId="{3931BACE-A9EA-4427-9A4E-2487EF3D4EEB}" srcOrd="0" destOrd="0" presId="urn:microsoft.com/office/officeart/2008/layout/LinedList"/>
    <dgm:cxn modelId="{78B51378-D2A7-4DCA-BA1F-5684E08E6A1A}" type="presParOf" srcId="{9B5590E0-B801-4DB2-BDC0-9DD3723DE544}" destId="{F7A9BB1B-9823-4DF1-8C50-2C9E4857C52B}" srcOrd="1" destOrd="0" presId="urn:microsoft.com/office/officeart/2008/layout/LinedList"/>
    <dgm:cxn modelId="{C6210D12-50AB-404D-B1AB-8B56D78CCBA8}" type="presParOf" srcId="{F7A9BB1B-9823-4DF1-8C50-2C9E4857C52B}" destId="{28F8CA25-AB88-47F7-8704-AFDC179E822F}" srcOrd="0" destOrd="0" presId="urn:microsoft.com/office/officeart/2008/layout/LinedList"/>
    <dgm:cxn modelId="{56B26B67-D3E3-43E4-BBE8-01B619EB96C2}" type="presParOf" srcId="{F7A9BB1B-9823-4DF1-8C50-2C9E4857C52B}" destId="{AEF324C4-067B-4E56-B057-3DAAB97F46A3}" srcOrd="1" destOrd="0" presId="urn:microsoft.com/office/officeart/2008/layout/LinedList"/>
    <dgm:cxn modelId="{798C103C-B990-4751-9E58-9D873BC09F9C}" type="presParOf" srcId="{F7A9BB1B-9823-4DF1-8C50-2C9E4857C52B}" destId="{264E19BA-E45E-45E0-8E51-1ED56FDA8671}" srcOrd="2" destOrd="0" presId="urn:microsoft.com/office/officeart/2008/layout/LinedList"/>
    <dgm:cxn modelId="{3CB7F9C4-60A8-475C-B0C2-EFE00EF807CA}" type="presParOf" srcId="{9B5590E0-B801-4DB2-BDC0-9DD3723DE544}" destId="{72E3076E-41B1-4ED3-BD7C-86EB180CBB48}" srcOrd="2" destOrd="0" presId="urn:microsoft.com/office/officeart/2008/layout/LinedList"/>
    <dgm:cxn modelId="{8F8A5604-79A4-42AA-BB95-FEFF7C7F9FB6}" type="presParOf" srcId="{9B5590E0-B801-4DB2-BDC0-9DD3723DE544}" destId="{895DD526-ECFA-4406-8ADE-2F2A6ADC913D}" srcOrd="3" destOrd="0" presId="urn:microsoft.com/office/officeart/2008/layout/LinedList"/>
    <dgm:cxn modelId="{91FA56C1-B9D1-4196-A79A-AC20A6585C10}" type="presParOf" srcId="{F94AD67F-8F83-464F-BAD6-16CFB3B0CB4D}" destId="{FCE837F3-A227-453C-BAFF-07C78BDFB56C}" srcOrd="4" destOrd="0" presId="urn:microsoft.com/office/officeart/2008/layout/LinedList"/>
    <dgm:cxn modelId="{6833FA25-BD9D-431B-A893-B2CD79C0B39A}" type="presParOf" srcId="{F94AD67F-8F83-464F-BAD6-16CFB3B0CB4D}" destId="{3EB4DCE3-AB3B-4A9D-B3BF-75949BF6231C}" srcOrd="5" destOrd="0" presId="urn:microsoft.com/office/officeart/2008/layout/LinedList"/>
    <dgm:cxn modelId="{4112E77A-C34C-4FC4-A852-9B783BFC2CFE}" type="presParOf" srcId="{3EB4DCE3-AB3B-4A9D-B3BF-75949BF6231C}" destId="{242F3647-DD66-48E1-8443-4405DDF5BEEC}" srcOrd="0" destOrd="0" presId="urn:microsoft.com/office/officeart/2008/layout/LinedList"/>
    <dgm:cxn modelId="{82FF4FD5-A3F6-410D-B3B8-FC3AED26A78B}" type="presParOf" srcId="{3EB4DCE3-AB3B-4A9D-B3BF-75949BF6231C}" destId="{4E6AF0D7-F357-46DB-900A-A5A653103B2C}" srcOrd="1" destOrd="0" presId="urn:microsoft.com/office/officeart/2008/layout/LinedList"/>
    <dgm:cxn modelId="{0EEE6122-0B78-4851-A4A6-9F00ED443E3E}" type="presParOf" srcId="{4E6AF0D7-F357-46DB-900A-A5A653103B2C}" destId="{11A91D23-9252-4EC9-90DE-DCDAFFC11669}" srcOrd="0" destOrd="0" presId="urn:microsoft.com/office/officeart/2008/layout/LinedList"/>
    <dgm:cxn modelId="{80F204D4-BF6B-4218-9B54-A090CC8988E2}" type="presParOf" srcId="{4E6AF0D7-F357-46DB-900A-A5A653103B2C}" destId="{569FB865-A2E2-45B3-A48F-35DAE6930A81}" srcOrd="1" destOrd="0" presId="urn:microsoft.com/office/officeart/2008/layout/LinedList"/>
    <dgm:cxn modelId="{B94CCC59-5D7C-4F21-BA9B-19F18016F9C9}" type="presParOf" srcId="{569FB865-A2E2-45B3-A48F-35DAE6930A81}" destId="{FD4B786F-6F22-42F7-BC33-150CBBE4924B}" srcOrd="0" destOrd="0" presId="urn:microsoft.com/office/officeart/2008/layout/LinedList"/>
    <dgm:cxn modelId="{35C7CAA5-FD4A-44FA-B8E4-9FD346E069A6}" type="presParOf" srcId="{569FB865-A2E2-45B3-A48F-35DAE6930A81}" destId="{A8E579FC-41C0-4947-B0AB-68A79B2FA562}" srcOrd="1" destOrd="0" presId="urn:microsoft.com/office/officeart/2008/layout/LinedList"/>
    <dgm:cxn modelId="{744E3F84-90F2-4B1E-BB87-56385E4117D6}" type="presParOf" srcId="{569FB865-A2E2-45B3-A48F-35DAE6930A81}" destId="{DBCAD177-0FFE-4559-96B9-4AAAAF19CB33}" srcOrd="2" destOrd="0" presId="urn:microsoft.com/office/officeart/2008/layout/LinedList"/>
    <dgm:cxn modelId="{5EC525D3-925B-4084-B7CE-E163D5834146}" type="presParOf" srcId="{4E6AF0D7-F357-46DB-900A-A5A653103B2C}" destId="{974903D0-F912-436E-8DCE-A28AA689FE48}" srcOrd="2" destOrd="0" presId="urn:microsoft.com/office/officeart/2008/layout/LinedList"/>
    <dgm:cxn modelId="{029E0DE6-001A-40B7-A484-332F9E807643}" type="presParOf" srcId="{4E6AF0D7-F357-46DB-900A-A5A653103B2C}" destId="{E7F9ACB9-6E56-4C28-B083-0AAC30D2A019}" srcOrd="3" destOrd="0" presId="urn:microsoft.com/office/officeart/2008/layout/LinedList"/>
    <dgm:cxn modelId="{9166FC5B-8EE4-42FA-9CD5-2D1721F1C265}" type="presParOf" srcId="{F94AD67F-8F83-464F-BAD6-16CFB3B0CB4D}" destId="{09731B7A-F351-4292-8BFE-8ADF8E516961}" srcOrd="6" destOrd="0" presId="urn:microsoft.com/office/officeart/2008/layout/LinedList"/>
    <dgm:cxn modelId="{9C5F55FD-A787-4B51-8F3D-1981BD52AF45}" type="presParOf" srcId="{F94AD67F-8F83-464F-BAD6-16CFB3B0CB4D}" destId="{F2B683BE-D1F3-4A84-B86E-D680DBF979F0}" srcOrd="7" destOrd="0" presId="urn:microsoft.com/office/officeart/2008/layout/LinedList"/>
    <dgm:cxn modelId="{9623929D-0597-4E43-B73F-5C39121D3B4C}" type="presParOf" srcId="{F2B683BE-D1F3-4A84-B86E-D680DBF979F0}" destId="{7C97AD6F-4143-45AE-BD93-28416B3FF04C}" srcOrd="0" destOrd="0" presId="urn:microsoft.com/office/officeart/2008/layout/LinedList"/>
    <dgm:cxn modelId="{4973AE42-AF98-4689-967A-CB7035C40F57}" type="presParOf" srcId="{F2B683BE-D1F3-4A84-B86E-D680DBF979F0}" destId="{F56496FA-DB46-4456-8408-A7713DC9268B}" srcOrd="1" destOrd="0" presId="urn:microsoft.com/office/officeart/2008/layout/LinedList"/>
    <dgm:cxn modelId="{86A2BD54-F6D7-4D2B-8F8C-F7AC024F6D66}" type="presParOf" srcId="{F56496FA-DB46-4456-8408-A7713DC9268B}" destId="{70728DE7-B288-4F6F-BF0C-3EE00CB071FF}" srcOrd="0" destOrd="0" presId="urn:microsoft.com/office/officeart/2008/layout/LinedList"/>
    <dgm:cxn modelId="{557152B3-327E-4931-9ADF-1D68257527F9}" type="presParOf" srcId="{F56496FA-DB46-4456-8408-A7713DC9268B}" destId="{01698D71-1E26-4E84-B1A7-D56AB334F329}" srcOrd="1" destOrd="0" presId="urn:microsoft.com/office/officeart/2008/layout/LinedList"/>
    <dgm:cxn modelId="{FEB6DD27-E177-42DD-A338-A2D9DCCBEBCD}" type="presParOf" srcId="{01698D71-1E26-4E84-B1A7-D56AB334F329}" destId="{C75B4448-2E67-4EE2-9966-925FE32D8D07}" srcOrd="0" destOrd="0" presId="urn:microsoft.com/office/officeart/2008/layout/LinedList"/>
    <dgm:cxn modelId="{9FEC934D-3079-4465-92AA-11C6CFE16988}" type="presParOf" srcId="{01698D71-1E26-4E84-B1A7-D56AB334F329}" destId="{B49DE135-2818-4ED9-ADA4-67571ED63F80}" srcOrd="1" destOrd="0" presId="urn:microsoft.com/office/officeart/2008/layout/LinedList"/>
    <dgm:cxn modelId="{B45F78E9-81DA-490B-98E0-044010BEA7AE}" type="presParOf" srcId="{01698D71-1E26-4E84-B1A7-D56AB334F329}" destId="{10B8DC2E-CA1B-4B39-A98A-627F079BC56E}" srcOrd="2" destOrd="0" presId="urn:microsoft.com/office/officeart/2008/layout/LinedList"/>
    <dgm:cxn modelId="{E1977B36-80C4-4B37-8052-DE6D7001E109}" type="presParOf" srcId="{F56496FA-DB46-4456-8408-A7713DC9268B}" destId="{3E6F4914-6EE6-4ACD-878D-1FE0D4401572}" srcOrd="2" destOrd="0" presId="urn:microsoft.com/office/officeart/2008/layout/LinedList"/>
    <dgm:cxn modelId="{8A206232-2327-4C20-A5E8-42D19B584739}" type="presParOf" srcId="{F56496FA-DB46-4456-8408-A7713DC9268B}" destId="{B8FF6736-72D3-45B3-9880-4CB63DD4CEFA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87CDB-9875-4A32-B9F2-C86D7F2A75F4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0D37F-0E1A-4B80-B4C4-8738540F8FF8}">
      <dsp:nvSpPr>
        <dsp:cNvPr id="0" name=""/>
        <dsp:cNvSpPr/>
      </dsp:nvSpPr>
      <dsp:spPr>
        <a:xfrm>
          <a:off x="0" y="0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Pod</a:t>
          </a:r>
        </a:p>
      </dsp:txBody>
      <dsp:txXfrm>
        <a:off x="0" y="0"/>
        <a:ext cx="2103120" cy="1087834"/>
      </dsp:txXfrm>
    </dsp:sp>
    <dsp:sp modelId="{B7568A05-85CB-4934-A973-FE35D9B98F42}">
      <dsp:nvSpPr>
        <dsp:cNvPr id="0" name=""/>
        <dsp:cNvSpPr/>
      </dsp:nvSpPr>
      <dsp:spPr>
        <a:xfrm>
          <a:off x="2260854" y="49398"/>
          <a:ext cx="8254746" cy="98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basic execution unit. Contains one or more containers that run your application</a:t>
          </a:r>
        </a:p>
      </dsp:txBody>
      <dsp:txXfrm>
        <a:off x="2260854" y="49398"/>
        <a:ext cx="8254746" cy="987974"/>
      </dsp:txXfrm>
    </dsp:sp>
    <dsp:sp modelId="{26B212BE-5AF9-442E-B28B-BB5F7D708168}">
      <dsp:nvSpPr>
        <dsp:cNvPr id="0" name=""/>
        <dsp:cNvSpPr/>
      </dsp:nvSpPr>
      <dsp:spPr>
        <a:xfrm>
          <a:off x="2103120" y="1037373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FE919-ED0A-44DE-9CBF-0979C9D393B0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DE1F6-B6EE-44AD-98EE-0182A6026867}">
      <dsp:nvSpPr>
        <dsp:cNvPr id="0" name=""/>
        <dsp:cNvSpPr/>
      </dsp:nvSpPr>
      <dsp:spPr>
        <a:xfrm>
          <a:off x="0" y="1087834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Deployment</a:t>
          </a:r>
        </a:p>
      </dsp:txBody>
      <dsp:txXfrm>
        <a:off x="0" y="1087834"/>
        <a:ext cx="2103120" cy="1087834"/>
      </dsp:txXfrm>
    </dsp:sp>
    <dsp:sp modelId="{AEF324C4-067B-4E56-B057-3DAAB97F46A3}">
      <dsp:nvSpPr>
        <dsp:cNvPr id="0" name=""/>
        <dsp:cNvSpPr/>
      </dsp:nvSpPr>
      <dsp:spPr>
        <a:xfrm>
          <a:off x="2260854" y="1137233"/>
          <a:ext cx="8254746" cy="98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Uses a ReplicaSet to keep the desired state of your number of pods running and provides ability to perform rolling updates</a:t>
          </a:r>
        </a:p>
      </dsp:txBody>
      <dsp:txXfrm>
        <a:off x="2260854" y="1137233"/>
        <a:ext cx="8254746" cy="987974"/>
      </dsp:txXfrm>
    </dsp:sp>
    <dsp:sp modelId="{72E3076E-41B1-4ED3-BD7C-86EB180CBB48}">
      <dsp:nvSpPr>
        <dsp:cNvPr id="0" name=""/>
        <dsp:cNvSpPr/>
      </dsp:nvSpPr>
      <dsp:spPr>
        <a:xfrm>
          <a:off x="2103120" y="2125207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837F3-A227-453C-BAFF-07C78BDFB56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F3647-DD66-48E1-8443-4405DDF5BEEC}">
      <dsp:nvSpPr>
        <dsp:cNvPr id="0" name=""/>
        <dsp:cNvSpPr/>
      </dsp:nvSpPr>
      <dsp:spPr>
        <a:xfrm>
          <a:off x="0" y="2175669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Service</a:t>
          </a:r>
        </a:p>
      </dsp:txBody>
      <dsp:txXfrm>
        <a:off x="0" y="2175669"/>
        <a:ext cx="2103120" cy="1087834"/>
      </dsp:txXfrm>
    </dsp:sp>
    <dsp:sp modelId="{A8E579FC-41C0-4947-B0AB-68A79B2FA562}">
      <dsp:nvSpPr>
        <dsp:cNvPr id="0" name=""/>
        <dsp:cNvSpPr/>
      </dsp:nvSpPr>
      <dsp:spPr>
        <a:xfrm>
          <a:off x="2260854" y="2225067"/>
          <a:ext cx="8254746" cy="98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layer above a set of pods used to expose them on a network. The related pods are defined by a label selector</a:t>
          </a:r>
        </a:p>
      </dsp:txBody>
      <dsp:txXfrm>
        <a:off x="2260854" y="2225067"/>
        <a:ext cx="8254746" cy="987974"/>
      </dsp:txXfrm>
    </dsp:sp>
    <dsp:sp modelId="{974903D0-F912-436E-8DCE-A28AA689FE48}">
      <dsp:nvSpPr>
        <dsp:cNvPr id="0" name=""/>
        <dsp:cNvSpPr/>
      </dsp:nvSpPr>
      <dsp:spPr>
        <a:xfrm>
          <a:off x="2103120" y="3213042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31B7A-F351-4292-8BFE-8ADF8E516961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7AD6F-4143-45AE-BD93-28416B3FF04C}">
      <dsp:nvSpPr>
        <dsp:cNvPr id="0" name=""/>
        <dsp:cNvSpPr/>
      </dsp:nvSpPr>
      <dsp:spPr>
        <a:xfrm>
          <a:off x="0" y="3263503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Ingress</a:t>
          </a:r>
        </a:p>
      </dsp:txBody>
      <dsp:txXfrm>
        <a:off x="0" y="3263503"/>
        <a:ext cx="2103120" cy="1087834"/>
      </dsp:txXfrm>
    </dsp:sp>
    <dsp:sp modelId="{B49DE135-2818-4ED9-ADA4-67571ED63F80}">
      <dsp:nvSpPr>
        <dsp:cNvPr id="0" name=""/>
        <dsp:cNvSpPr/>
      </dsp:nvSpPr>
      <dsp:spPr>
        <a:xfrm>
          <a:off x="2260854" y="3312902"/>
          <a:ext cx="8254746" cy="98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Manages external access to the services in a cluster using rules.</a:t>
          </a:r>
        </a:p>
      </dsp:txBody>
      <dsp:txXfrm>
        <a:off x="2260854" y="3312902"/>
        <a:ext cx="8254746" cy="987974"/>
      </dsp:txXfrm>
    </dsp:sp>
    <dsp:sp modelId="{3E6F4914-6EE6-4ACD-878D-1FE0D4401572}">
      <dsp:nvSpPr>
        <dsp:cNvPr id="0" name=""/>
        <dsp:cNvSpPr/>
      </dsp:nvSpPr>
      <dsp:spPr>
        <a:xfrm>
          <a:off x="2103120" y="4300876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B02F4-4310-431A-949E-91DF81FA9EC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57967-37F6-4752-A246-3ED4C6CF3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6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controllers/statefulset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utorials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katacoda.com/courses/kubernetes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intro-kubernete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tellect.com/a-crash-course-in-kubernetes-on-azure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azure/aks/kubernetes-walkthrough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kubernetes-dashboard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kubernetes-walkthrough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kubernetes-walkthrough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microsoft.com/en-us/azure/aks/ingress-tls" TargetMode="External"/><Relationship Id="rId4" Type="http://schemas.openxmlformats.org/officeDocument/2006/relationships/hyperlink" Target="https://docs.microsoft.com/en-us/azure/container-registry/container-registry-auth-aks" TargetMode="External"/></Relationships>
</file>

<file path=ppt/notesSlides/_rels/notes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ks/tutorial-kubernetes-app-update" TargetMode="External"/><Relationship Id="rId3" Type="http://schemas.openxmlformats.org/officeDocument/2006/relationships/hyperlink" Target="https://docs.microsoft.com/en-us/azure/aks/tutorial-kubernetes-prepare-app" TargetMode="External"/><Relationship Id="rId7" Type="http://schemas.openxmlformats.org/officeDocument/2006/relationships/hyperlink" Target="https://docs.microsoft.com/en-us/azure/aks/tutorial-kubernetes-scale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en-us/azure/aks/tutorial-kubernetes-deploy-application" TargetMode="External"/><Relationship Id="rId5" Type="http://schemas.openxmlformats.org/officeDocument/2006/relationships/hyperlink" Target="https://docs.microsoft.com/en-us/azure/aks/tutorial-kubernetes-deploy-cluster" TargetMode="External"/><Relationship Id="rId4" Type="http://schemas.openxmlformats.org/officeDocument/2006/relationships/hyperlink" Target="https://docs.microsoft.com/en-us/azure/aks/tutorial-kubernetes-prepare-acr" TargetMode="External"/><Relationship Id="rId9" Type="http://schemas.openxmlformats.org/officeDocument/2006/relationships/hyperlink" Target="https://docs.microsoft.com/en-us/azure/aks/tutorial-kubernetes-upgrade-cluster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pencontainers.org/" TargetMode="External"/><Relationship Id="rId3" Type="http://schemas.openxmlformats.org/officeDocument/2006/relationships/hyperlink" Target="https://www.docker.com/community/open-source" TargetMode="External"/><Relationship Id="rId7" Type="http://schemas.openxmlformats.org/officeDocument/2006/relationships/hyperlink" Target="https://github.com/containerd/container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ontainerd.io/" TargetMode="External"/><Relationship Id="rId5" Type="http://schemas.openxmlformats.org/officeDocument/2006/relationships/hyperlink" Target="https://github.com/moby/moby" TargetMode="External"/><Relationship Id="rId4" Type="http://schemas.openxmlformats.org/officeDocument/2006/relationships/hyperlink" Target="https://mobyproject.org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ybuild.techcommunity.microsoft.com/sessions/77569?source=sessions#top-anchor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-spaces/about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azure/dev-spaces/how-dev-spaces-works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community/open-sourc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log.west-wind.com/posts/2017/apr/13/running-net-core-apps-under-windows-subsystem-for-linux-bash-for-window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doghq.com/docker-adop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Containerize your Apps with Docker and Kubernetes: Deploy, scale, orchestrate and manage containers with Docker and Kubernetes </a:t>
            </a:r>
          </a:p>
          <a:p>
            <a:r>
              <a:rPr lang="en-US" dirty="0"/>
              <a:t>(Free eBook): https://azure.microsoft.com/mediahandler/files/resourcefiles/containerize-your-apps-with-docker-and-kubernetes/Containerize_your_Apps_with_Docker_and_Kubernetes.pdf</a:t>
            </a:r>
          </a:p>
          <a:p>
            <a:endParaRPr lang="en-US" dirty="0"/>
          </a:p>
          <a:p>
            <a:r>
              <a:rPr lang="en-US" dirty="0"/>
              <a:t>Container images contain an application’s dependencies and can be run by the container engine isolating it from other applications on the same host. A container engine leverages operating system features like namespaces and </a:t>
            </a:r>
            <a:r>
              <a:rPr lang="en-US" dirty="0" err="1"/>
              <a:t>cgroups</a:t>
            </a:r>
            <a:r>
              <a:rPr lang="en-US" dirty="0"/>
              <a:t> to essentially virtualize the kernel.</a:t>
            </a:r>
          </a:p>
          <a:p>
            <a:endParaRPr lang="en-US" dirty="0"/>
          </a:p>
          <a:p>
            <a:r>
              <a:rPr lang="en-US" dirty="0" err="1"/>
              <a:t>Cgroups</a:t>
            </a:r>
            <a:r>
              <a:rPr lang="en-US" dirty="0"/>
              <a:t> – provide resource limits</a:t>
            </a:r>
          </a:p>
          <a:p>
            <a:r>
              <a:rPr lang="en-US" dirty="0"/>
              <a:t>Namespaces – provide isolation for running process</a:t>
            </a:r>
          </a:p>
          <a:p>
            <a:endParaRPr lang="en-US" dirty="0"/>
          </a:p>
          <a:p>
            <a:r>
              <a:rPr lang="en-US" dirty="0"/>
              <a:t>Unlike VMs, containers don’t need their own operating system. This saves system resources and allows more applications to be run on the same host – than separate VMs would.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82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Controllers take care of routine tasks that ensure the desired state of the system meets the actual state of the system.</a:t>
            </a:r>
          </a:p>
          <a:p>
            <a:endParaRPr lang="en-US" dirty="0"/>
          </a:p>
          <a:p>
            <a:r>
              <a:rPr lang="en-US" b="1" dirty="0" err="1"/>
              <a:t>ReplicaSet</a:t>
            </a:r>
            <a:r>
              <a:rPr lang="en-US" b="1" dirty="0"/>
              <a:t> </a:t>
            </a:r>
            <a:r>
              <a:rPr lang="en-US" dirty="0"/>
              <a:t>– used for maintaining a number of pods running at any give time to ensure desired state</a:t>
            </a:r>
          </a:p>
          <a:p>
            <a:r>
              <a:rPr lang="en-US" b="1" dirty="0"/>
              <a:t>Deployment</a:t>
            </a:r>
            <a:r>
              <a:rPr lang="en-US" dirty="0"/>
              <a:t> – extends a </a:t>
            </a:r>
            <a:r>
              <a:rPr lang="en-US" dirty="0" err="1"/>
              <a:t>ReplicaSet</a:t>
            </a:r>
            <a:r>
              <a:rPr lang="en-US" dirty="0"/>
              <a:t> with rollback capability</a:t>
            </a:r>
          </a:p>
          <a:p>
            <a:r>
              <a:rPr lang="en-US" b="1" dirty="0" err="1"/>
              <a:t>StatefulSet</a:t>
            </a:r>
            <a:r>
              <a:rPr lang="en-US" dirty="0"/>
              <a:t> – like a </a:t>
            </a:r>
            <a:r>
              <a:rPr lang="en-US" dirty="0" err="1"/>
              <a:t>ReplicaSet</a:t>
            </a:r>
            <a:r>
              <a:rPr lang="en-US" dirty="0"/>
              <a:t> but provides ordering and uniqueness of pods</a:t>
            </a:r>
          </a:p>
          <a:p>
            <a:r>
              <a:rPr lang="en-US" b="1" dirty="0" err="1"/>
              <a:t>DaemonSet</a:t>
            </a:r>
            <a:r>
              <a:rPr lang="en-US" dirty="0"/>
              <a:t> – ensures that all nodes run a copy of a pod</a:t>
            </a:r>
          </a:p>
          <a:p>
            <a:r>
              <a:rPr lang="en-US" b="1" dirty="0"/>
              <a:t>Job</a:t>
            </a:r>
            <a:r>
              <a:rPr lang="en-US" dirty="0"/>
              <a:t> – run pods and terminate</a:t>
            </a:r>
          </a:p>
          <a:p>
            <a:r>
              <a:rPr lang="en-US" b="1" dirty="0" err="1"/>
              <a:t>CronJob</a:t>
            </a:r>
            <a:r>
              <a:rPr lang="en-US" dirty="0"/>
              <a:t> – jobs that run on a time-based schedule</a:t>
            </a:r>
          </a:p>
          <a:p>
            <a:endParaRPr lang="en-US" dirty="0"/>
          </a:p>
          <a:p>
            <a:r>
              <a:rPr lang="en-US" dirty="0"/>
              <a:t>I didn’t mention </a:t>
            </a:r>
            <a:r>
              <a:rPr lang="en-US" dirty="0" err="1"/>
              <a:t>ReplicationController</a:t>
            </a:r>
            <a:r>
              <a:rPr lang="en-US" dirty="0"/>
              <a:t> – since </a:t>
            </a:r>
            <a:r>
              <a:rPr lang="en-US" dirty="0" err="1"/>
              <a:t>ReplicaSets</a:t>
            </a:r>
            <a:r>
              <a:rPr lang="en-US" dirty="0"/>
              <a:t> were designed to replace them.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https://kubernetes.io/docs/concepts/workloads/controllers/statefulset/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18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Namespace</a:t>
            </a:r>
            <a:r>
              <a:rPr lang="en-US" dirty="0"/>
              <a:t> – a virtual cluster backed by the same physical cluster, allows you to isolate resources</a:t>
            </a:r>
          </a:p>
          <a:p>
            <a:r>
              <a:rPr lang="en-US" b="1" dirty="0"/>
              <a:t>Service</a:t>
            </a:r>
            <a:r>
              <a:rPr lang="en-US" dirty="0"/>
              <a:t> – a layer above a set of pods used to expose them on a network</a:t>
            </a:r>
          </a:p>
          <a:p>
            <a:r>
              <a:rPr lang="en-US" b="1" dirty="0"/>
              <a:t>Ingress</a:t>
            </a:r>
            <a:r>
              <a:rPr lang="en-US" dirty="0"/>
              <a:t> – manages external access to the services in a cluster</a:t>
            </a:r>
          </a:p>
          <a:p>
            <a:r>
              <a:rPr lang="en-US" b="1" dirty="0" err="1"/>
              <a:t>ConfigMap</a:t>
            </a:r>
            <a:r>
              <a:rPr lang="en-US" dirty="0"/>
              <a:t> – allow you to decouple configuration artifact from image content. Store configuration</a:t>
            </a:r>
          </a:p>
          <a:p>
            <a:r>
              <a:rPr lang="en-US" b="1" dirty="0"/>
              <a:t>Secret</a:t>
            </a:r>
            <a:r>
              <a:rPr lang="en-US" dirty="0"/>
              <a:t> – let you store and manage sensitive information. Pods have to reference the secret. Secrets be used by a pod or by </a:t>
            </a:r>
            <a:r>
              <a:rPr lang="en-US" dirty="0" err="1"/>
              <a:t>kubelet</a:t>
            </a:r>
            <a:r>
              <a:rPr lang="en-US" dirty="0"/>
              <a:t>. Can be mounted as volume or exposed as environment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17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https://devkimchi.com/2018/06/05/running-kubernetes-on-wsl/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5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Cloud Native DevOps with Kubernetes</a:t>
            </a:r>
            <a:r>
              <a:rPr lang="en-US" sz="1200" dirty="0"/>
              <a:t>, John Arundel - Good book on practical learning of Kubernetes</a:t>
            </a:r>
          </a:p>
          <a:p>
            <a:endParaRPr lang="en-US" sz="1200" dirty="0"/>
          </a:p>
          <a:p>
            <a:r>
              <a:rPr lang="en-US" sz="1200" b="1" dirty="0"/>
              <a:t>Tutorials:</a:t>
            </a:r>
            <a:r>
              <a:rPr lang="en-US" sz="1200" dirty="0"/>
              <a:t> </a:t>
            </a:r>
            <a:r>
              <a:rPr lang="en-US" sz="1200" dirty="0">
                <a:hlinkClick r:id="rId3"/>
              </a:rPr>
              <a:t>https://kubernetes.io/docs/tutorials/</a:t>
            </a:r>
            <a:r>
              <a:rPr lang="en-US" sz="1200" dirty="0"/>
              <a:t> and </a:t>
            </a:r>
            <a:r>
              <a:rPr lang="en-US" sz="1200" dirty="0">
                <a:hlinkClick r:id="rId4"/>
              </a:rPr>
              <a:t>https://www.katacoda.com/courses/kubernetes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93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https://docs.microsoft.com/en-us/azure/aks/intro-kubernetes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7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 reference for this demo: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Crash Course in Kubernetes on Azure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https://www.wintellect.com/a-crash-course-in-kubernetes-on-azure/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https://docs.microsoft.com/en-us/azure/aks/kubernetes-walkthrough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portal – won’t have time to create for demos, but can walk through the UI</a:t>
            </a:r>
          </a:p>
          <a:p>
            <a:r>
              <a:rPr lang="en-US" b="1" dirty="0"/>
              <a:t>Takes about 8 minutes to create via UI</a:t>
            </a:r>
          </a:p>
          <a:p>
            <a:endParaRPr lang="en-US" dirty="0"/>
          </a:p>
          <a:p>
            <a:r>
              <a:rPr lang="en-US" dirty="0"/>
              <a:t>Basics page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Subscription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Resource Group</a:t>
            </a:r>
          </a:p>
          <a:p>
            <a:pPr marL="171450" indent="-171450">
              <a:buFontTx/>
              <a:buChar char="-"/>
            </a:pPr>
            <a:r>
              <a:rPr lang="en-US" dirty="0"/>
              <a:t>Cluster Name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Region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Kubernetes Version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DNS name prefix – used to connect to the Kubernetes API to manage the cluster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Primary Node Pool Node size – aka VM Size for nodes (can’t change the node size afterwards) – but you can add additional node pools https://docs.microsoft.com/en-us/azure/aks/use-multiple-node-pools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Node count – can do 1 and can change afterwards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Scale page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Virtual nodes – enabled or not - https://docs.microsoft.com/en-us/azure/aks/virtual-nodes-portal</a:t>
            </a:r>
          </a:p>
          <a:p>
            <a:pPr marL="171450" indent="-171450">
              <a:buFontTx/>
              <a:buChar char="-"/>
            </a:pPr>
            <a:r>
              <a:rPr lang="en-US" dirty="0"/>
              <a:t>VM Scale sets (preview) – enabled or not have to enable the </a:t>
            </a:r>
            <a:r>
              <a:rPr lang="en-US" dirty="0" err="1"/>
              <a:t>VMSPreview</a:t>
            </a:r>
            <a:r>
              <a:rPr lang="en-US" dirty="0"/>
              <a:t> flags on subscription - https://docs.microsoft.com/en-us/azure/aks/use-multiple-node-pools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Authentication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Service principal – used by the cluster to manage/access azure resources - https://docs.microsoft.com/en-us/azure/aks/kubernetes-service-principal</a:t>
            </a:r>
          </a:p>
          <a:p>
            <a:pPr marL="171450" indent="-171450">
              <a:buFontTx/>
              <a:buChar char="-"/>
            </a:pPr>
            <a:r>
              <a:rPr lang="en-US" dirty="0"/>
              <a:t>Enable RBAC –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en-US" dirty="0" err="1"/>
              <a:t>authz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Networking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Basic networking (</a:t>
            </a:r>
            <a:r>
              <a:rPr lang="en-US" dirty="0" err="1"/>
              <a:t>kubenet</a:t>
            </a:r>
            <a:r>
              <a:rPr lang="en-US" dirty="0"/>
              <a:t>) – defaults most things for you and hard to change afterwards</a:t>
            </a:r>
          </a:p>
          <a:p>
            <a:pPr marL="171450" indent="-171450">
              <a:buFontTx/>
              <a:buChar char="-"/>
            </a:pPr>
            <a:r>
              <a:rPr lang="en-US" dirty="0"/>
              <a:t>Advanced (Azure CNI)– allows you to put in existing VNET and/or configure the </a:t>
            </a:r>
            <a:r>
              <a:rPr lang="en-US" dirty="0" err="1"/>
              <a:t>Vnet</a:t>
            </a:r>
            <a:r>
              <a:rPr lang="en-US" dirty="0"/>
              <a:t> features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Http Application routing 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HTTP application routing solution makes it easy to access applications that are deployed to your cluster by creating publicly accessible DNS names for application endpoints. This will create a DNS zone in your subscription. HTTP application routing is designed for easily getting started with ingress controllers and as such is not recommended for production clusters. https://docs.microsoft.com/en-us/azure/aks/http-application-routing 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add-on is not recommended for production use.)</a:t>
            </a:r>
          </a:p>
          <a:p>
            <a:pPr marL="171450" indent="-171450">
              <a:buFontTx/>
              <a:buChar char="-"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Monitoring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monitoring – gives you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memory usage metrics – very useful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Anaylitics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workspace – stores the monitoring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2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browse --resource-group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--name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myAKSCluster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/>
              <a:t>kubectl</a:t>
            </a:r>
            <a:r>
              <a:rPr lang="en-US" dirty="0"/>
              <a:t> create </a:t>
            </a:r>
            <a:r>
              <a:rPr lang="en-US" dirty="0" err="1"/>
              <a:t>clusterrolebinding</a:t>
            </a:r>
            <a:r>
              <a:rPr lang="en-US" dirty="0"/>
              <a:t> </a:t>
            </a:r>
            <a:r>
              <a:rPr lang="en-US" dirty="0" err="1"/>
              <a:t>kubernetes</a:t>
            </a:r>
            <a:r>
              <a:rPr lang="en-US" dirty="0"/>
              <a:t>-dashboard --</a:t>
            </a:r>
            <a:r>
              <a:rPr lang="en-US" dirty="0" err="1"/>
              <a:t>clusterrole</a:t>
            </a:r>
            <a:r>
              <a:rPr lang="en-US" dirty="0"/>
              <a:t>=cluster-admin --</a:t>
            </a:r>
            <a:r>
              <a:rPr lang="en-US" dirty="0" err="1"/>
              <a:t>serviceaccount</a:t>
            </a:r>
            <a:r>
              <a:rPr lang="en-US" dirty="0"/>
              <a:t>=</a:t>
            </a:r>
            <a:r>
              <a:rPr lang="en-US" dirty="0" err="1"/>
              <a:t>kube-system:kubernetes-dashboard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https://docs.microsoft.com/en-us/azure/aks/kubernetes-dashboard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55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https://docs.microsoft.com/en-us/azure/aks/kubernetes-walkthrough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install-cli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get-credentials --resource-group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--name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myAKSCluster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kiubectl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cluster-info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nodes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pods –all-namespaces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the credential</a:t>
            </a:r>
          </a:p>
          <a:p>
            <a:pPr marL="228600" indent="-228600"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63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https://docs.microsoft.com/en-us/azure/aks/kubernetes-walkthrough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https://docs.microsoft.com/en-us/azure/container-registry/container-registry-auth-aks</a:t>
            </a:r>
            <a:endParaRPr lang="en-US" dirty="0"/>
          </a:p>
          <a:p>
            <a:endParaRPr lang="en-US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apply -f azure-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vote.yaml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service azure-vote-front –watch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delete --name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--yes --no-wait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Declarative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vs. imperative (cli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the docker image to the ACR, run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command at root of project</a:t>
            </a:r>
          </a:p>
          <a:p>
            <a:pPr marL="457200" lvl="1" indent="0">
              <a:buNone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 --registry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nbademosacr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--image webapp2:latest</a:t>
            </a:r>
          </a:p>
          <a:p>
            <a:pPr marL="457200" lvl="1" indent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apply –f &lt;file&gt; to deploy to the cluster</a:t>
            </a:r>
          </a:p>
          <a:p>
            <a:pPr marL="228600" indent="-228600">
              <a:buAutoNum type="arabicPeriod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all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apply –f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ingress.yaml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deploy the ingress</a:t>
            </a:r>
          </a:p>
          <a:p>
            <a:pPr marL="228600" indent="-228600"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dirty="0">
                <a:hlinkClick r:id="rId5"/>
              </a:rPr>
              <a:t>https://docs.microsoft.com/en-us/azure/aks/ingress-tls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66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https://docs.microsoft.com/en-us/azure/aks/tutorial-kubernetes-prepare-app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https://docs.microsoft.com/en-us/azure/aks/tutorial-kubernetes-prepare-acr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https://docs.microsoft.com/en-us/azure/aks/tutorial-kubernetes-deploy-cluster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https://docs.microsoft.com/en-us/azure/aks/tutorial-kubernetes-deploy-application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https://docs.microsoft.com/en-us/azure/aks/tutorial-kubernetes-scale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8"/>
              </a:rPr>
              <a:t>https://docs.microsoft.com/en-us/azure/aks/tutorial-kubernetes-app-update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9"/>
              </a:rPr>
              <a:t>https://docs.microsoft.com/en-us/azure/aks/tutorial-kubernetes-upgrade-cluster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4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Docker makes it easy to build and run containers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https://www.docker.com/community/open-source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https://mobyproject.org/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https://github.com/moby/moby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hlinkClick r:id="rId6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6"/>
              </a:rPr>
              <a:t>https://containerd.io/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7"/>
              </a:rPr>
              <a:t>https://github.com/containerd/containerd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8"/>
              </a:rPr>
              <a:t>https://www.opencontainers.org/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Show Helm chart</a:t>
            </a:r>
          </a:p>
          <a:p>
            <a:pPr marL="228600" indent="-228600">
              <a:buAutoNum type="arabicPeriod"/>
            </a:pPr>
            <a:r>
              <a:rPr lang="en-US" dirty="0"/>
              <a:t>Init helm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Run </a:t>
            </a:r>
            <a:r>
              <a:rPr lang="en-US" dirty="0" err="1"/>
              <a:t>kubectl</a:t>
            </a:r>
            <a:r>
              <a:rPr lang="en-US" dirty="0"/>
              <a:t> delete –f &lt;file&gt;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kubectl</a:t>
            </a:r>
            <a:r>
              <a:rPr lang="en-US" dirty="0"/>
              <a:t> get all</a:t>
            </a:r>
          </a:p>
          <a:p>
            <a:pPr marL="228600" indent="-228600">
              <a:buAutoNum type="arabicPeriod"/>
            </a:pPr>
            <a:r>
              <a:rPr lang="en-US" dirty="0"/>
              <a:t>Install app using chart</a:t>
            </a:r>
          </a:p>
          <a:p>
            <a:pPr marL="228600" indent="-228600">
              <a:buAutoNum type="arabicPeriod"/>
            </a:pPr>
            <a:r>
              <a:rPr lang="en-US" dirty="0" err="1"/>
              <a:t>Kubectl</a:t>
            </a:r>
            <a:r>
              <a:rPr lang="en-US" dirty="0"/>
              <a:t> get all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73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88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YAML CI/CD and Kubernetes Deployments (video from Build 2019)</a:t>
            </a:r>
          </a:p>
          <a:p>
            <a:r>
              <a:rPr lang="en-US" dirty="0">
                <a:hlinkClick r:id="rId3"/>
              </a:rPr>
              <a:t>https://mybuild.techcommunity.microsoft.com/sessions/77569?source=sessions#top-anchor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3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– walk through going straight to cluster instead of using helm</a:t>
            </a:r>
          </a:p>
          <a:p>
            <a:r>
              <a:rPr lang="en-US" dirty="0"/>
              <a:t>Helm – walk through creation of DevOps project</a:t>
            </a:r>
          </a:p>
          <a:p>
            <a:r>
              <a:rPr lang="en-US" dirty="0"/>
              <a:t>YAML CI/CD for Kubernetes – walk through new workflow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53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https://docs.microsoft.com/en-us/azure/dev-spaces/about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https://docs.microsoft.com/en-us/azure/dev-spaces/how-dev-spaces-works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44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https://marketplace.visualstudio.com/items?itemName=ms-azuretools.vs-containers-tools-extensions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https://docs.microsoft.com/en-us/azure/dev-spaces/quickstart-netcore-visualstudio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26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5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3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https://weblog.west-wind.com/posts/2017/apr/13/running-net-core-apps-under-windows-subsystem-for-linux-bash-for-windows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https://nickjanetakis.com/blog/setting-up-docker-for-windows-and-wsl-to-work-flawlessly</a:t>
            </a:r>
          </a:p>
          <a:p>
            <a:endParaRPr lang="en-US" dirty="0"/>
          </a:p>
          <a:p>
            <a:r>
              <a:rPr lang="en-US" b="1" dirty="0"/>
              <a:t>Quick Intro to commons commands</a:t>
            </a:r>
          </a:p>
          <a:p>
            <a:pPr marL="228600" indent="-228600">
              <a:buAutoNum type="arabicPeriod"/>
            </a:pPr>
            <a:r>
              <a:rPr lang="en-US" dirty="0"/>
              <a:t>Use an existing image from docker hub</a:t>
            </a:r>
          </a:p>
          <a:p>
            <a:pPr marL="228600" indent="-228600">
              <a:buAutoNum type="arabicPeriod"/>
            </a:pPr>
            <a:r>
              <a:rPr lang="en-US" dirty="0"/>
              <a:t>Build an image and run it locally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08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37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https://www.datadoghq.com/docker-adoption/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8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 scheduling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—It considers the resource needs of your containers, to find the right place to run them automatically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Self-healing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—If a container crashes, a new one will be created to replace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discovery &amp; load balancing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—IP address, DNS, and multiple instances are load-balanced.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 scaling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—By observing CPU or custom metrics, Kubernetes can add and remove instances as needed.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rollouts &amp; rollbacks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–During updates, the health of your new instances are monitored, and if a failure occurs, it can roll back to the previous version automatically.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 management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—It manages the persistent storage used by your applications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 &amp; configuration management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manages application configuration and secrets.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77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/>
              <a:t>Kubernetes Master Components (aka Control Plane)</a:t>
            </a:r>
          </a:p>
          <a:p>
            <a:pPr lvl="0"/>
            <a:r>
              <a:rPr lang="en-US" b="1" dirty="0"/>
              <a:t>API server</a:t>
            </a:r>
            <a:r>
              <a:rPr lang="en-US" dirty="0"/>
              <a:t>—exposes the Kubernetes API for controlling the cluster</a:t>
            </a:r>
          </a:p>
          <a:p>
            <a:pPr lvl="0"/>
            <a:r>
              <a:rPr lang="en-US" b="1" dirty="0"/>
              <a:t>Controller manager</a:t>
            </a:r>
            <a:r>
              <a:rPr lang="en-US" dirty="0"/>
              <a:t>—responsible for watching the cluster’s objects and resources and ensuring the desired state is consistent</a:t>
            </a:r>
          </a:p>
          <a:p>
            <a:pPr lvl="0"/>
            <a:r>
              <a:rPr lang="en-US" b="1" dirty="0"/>
              <a:t>Scheduler</a:t>
            </a:r>
            <a:r>
              <a:rPr lang="en-US" dirty="0"/>
              <a:t>—responsible for scheduling compute requests on the cluster</a:t>
            </a:r>
          </a:p>
          <a:p>
            <a:r>
              <a:rPr lang="en-US" b="1" dirty="0" err="1"/>
              <a:t>etcd</a:t>
            </a:r>
            <a:r>
              <a:rPr lang="en-US" dirty="0"/>
              <a:t>—an open-source distributed key value store used to hold the cluster data</a:t>
            </a:r>
          </a:p>
          <a:p>
            <a:endParaRPr lang="en-US" dirty="0"/>
          </a:p>
          <a:p>
            <a:r>
              <a:rPr lang="en-US" b="1" dirty="0"/>
              <a:t>Node Components</a:t>
            </a:r>
          </a:p>
          <a:p>
            <a:pPr lvl="0"/>
            <a:r>
              <a:rPr lang="en-US" b="1" dirty="0" err="1"/>
              <a:t>Kubelet</a:t>
            </a:r>
            <a:r>
              <a:rPr lang="en-US" dirty="0"/>
              <a:t>—responsible for communicating to the master and ensuring the containers are running on the node</a:t>
            </a:r>
          </a:p>
          <a:p>
            <a:pPr lvl="0"/>
            <a:r>
              <a:rPr lang="en-US" b="1" dirty="0" err="1"/>
              <a:t>Kube</a:t>
            </a:r>
            <a:r>
              <a:rPr lang="en-US" b="1" dirty="0"/>
              <a:t>-proxy</a:t>
            </a:r>
            <a:r>
              <a:rPr lang="en-US" dirty="0"/>
              <a:t>—enables the cluster to forward traffic to executing containers</a:t>
            </a:r>
          </a:p>
          <a:p>
            <a:pPr lvl="0"/>
            <a:r>
              <a:rPr lang="en-US" b="1" dirty="0"/>
              <a:t>Docker (container runtime)</a:t>
            </a:r>
            <a:r>
              <a:rPr lang="en-US" dirty="0"/>
              <a:t>—provides the runtime environment for containers</a:t>
            </a:r>
          </a:p>
          <a:p>
            <a:pPr lvl="0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Pod </a:t>
            </a:r>
            <a:r>
              <a:rPr lang="en-US" dirty="0"/>
              <a:t>– the basic execution unit. Contains one or more containers that run your application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5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add Ingress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7967-37F6-4752-A246-3ED4C6CF32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5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9655-78CD-4AFF-BB53-F3DEA32A8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BF6F4-8466-4DA0-86F3-DF5245FD6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74B5-B101-418F-89F9-4A6A0221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DC8-61EE-48E2-9BC9-4E1B975F92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9F890-6D7E-43DC-ACE2-1A5567E8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E61AF-EDBD-4A30-A8E7-3101820D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D06E-7123-4683-B574-CABA1D62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2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854C-3AA2-4FC9-8406-CCF04347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9CACB-BD37-4479-A6F1-7D5716CDE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D1249-055D-4F23-ABD5-A95515B9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DC8-61EE-48E2-9BC9-4E1B975F92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AFD38-4EC2-4F85-B721-65DC3A3D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A09CF-AB54-4304-B56E-C097F838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D06E-7123-4683-B574-CABA1D62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0E7AC-8CD5-4C96-8F3E-7AE3DE664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5BAC5-C0D8-4BBD-B79F-6E667D967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2ACDB-ED48-405D-BB4C-CD27CA81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DC8-61EE-48E2-9BC9-4E1B975F92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14814-EB46-4128-B407-5D2EA732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65D6-E796-4EA6-AEA4-583AB624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D06E-7123-4683-B574-CABA1D62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3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ABC3-0E68-4C9C-9B04-369E23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9A982-7864-4994-AD1A-9D25369C0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0B1B6-C939-4793-948B-7D006C92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DC8-61EE-48E2-9BC9-4E1B975F92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569DD-AD26-4F3F-86DB-88F7D20C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AC484-08C9-481E-86B6-97004F77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D06E-7123-4683-B574-CABA1D62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5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A667-97C9-4582-B43C-528ABABED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398E8-EC86-47AC-B750-29F5A7C12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FF6CA-DC94-40A9-9785-F0BD3E0B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DC8-61EE-48E2-9BC9-4E1B975F92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BBFE-6D00-4FCF-ACDE-86CE522A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B6178-71F4-45BB-8067-B8535527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D06E-7123-4683-B574-CABA1D62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270D-EC96-418B-AED8-4BEE9EE8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66F8-E0F8-4F70-B9B7-9F1FDFC98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CE4C7-4878-476A-BCAF-F35A9FBD8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6AACB-4050-48A3-9413-D9FE2DF0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DC8-61EE-48E2-9BC9-4E1B975F92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03672-1254-4703-98DC-BEDEB7D6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DADA3-7773-4AAB-B0E2-BA9A0C85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D06E-7123-4683-B574-CABA1D62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5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5A93-B351-444F-99A7-CBAB1F61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7BB45-191A-44F5-AEF3-7E33F081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09AE1-D995-44DE-95FB-DC9F79C44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39160-D729-4E54-9343-874372A43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57A8B-5420-4C56-B5D2-A54F1B412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ABC4F-C46C-484D-92E3-DD180A6B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DC8-61EE-48E2-9BC9-4E1B975F92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703F5-C0DC-4022-AA09-079343BD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AA428-1BEB-4860-8D4A-1B6F1782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D06E-7123-4683-B574-CABA1D62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4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B48B-AE32-4727-9B86-EC1C373B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6B51C-DCBB-4845-A396-4D2DE441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DC8-61EE-48E2-9BC9-4E1B975F92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EEB13-FBA2-47DB-B543-9AA250D1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F9EE9-97C8-4CD8-BE2A-598CF895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D06E-7123-4683-B574-CABA1D62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2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B126F-16BC-4618-92E0-36C46D9E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DC8-61EE-48E2-9BC9-4E1B975F92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49EFF-ABCA-4610-8F3D-16338460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70904-8A55-4A43-B933-3D5EDEB8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D06E-7123-4683-B574-CABA1D62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4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2C55-2E07-445F-92B9-CCCFFF66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B4003-0AD5-4D8F-B113-0870837E9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3BF16-AF40-407D-B376-71008CB16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19D31-87E8-45BF-A087-4CAA9438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DC8-61EE-48E2-9BC9-4E1B975F92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2DDF-B5BA-4E07-8B32-0D8725BA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D653C-A888-4D3D-98E0-1E377556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D06E-7123-4683-B574-CABA1D62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7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757B-CEB5-40F4-BF00-6412C36C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3E034-0A3C-4BEB-B7DE-5D95FDC19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C9C16-067F-476B-B253-2D734FFCC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AF768-8BF9-460E-9AB5-415ACCFC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DC8-61EE-48E2-9BC9-4E1B975F92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D820F-AB51-425C-B719-6009B58F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86EA3-606C-4B50-A3CD-D60E91ED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D06E-7123-4683-B574-CABA1D62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9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FD7FC-AC67-4B22-B064-8993D3AA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EC5A2-55D6-456C-AE96-71B752C1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335AC-7A19-4A5C-A103-62B545571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21DC8-61EE-48E2-9BC9-4E1B975F92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70FE-B93D-4406-8443-A0C456942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F4F67-1C6A-4891-A887-D585797CC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D06E-7123-4683-B574-CABA1D62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2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doghq.com/docker-adop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cncf/k8s-conformanc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xo-0gCVhT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en-us/resources/kubernetes-learning-path/" TargetMode="External"/><Relationship Id="rId4" Type="http://schemas.openxmlformats.org/officeDocument/2006/relationships/hyperlink" Target="https://vimeo.com/245778144/4d1d597c5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ybuild.techcommunity.microsoft.com/sessions/77059?source=session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ksworkshop.io/" TargetMode="External"/><Relationship Id="rId4" Type="http://schemas.openxmlformats.org/officeDocument/2006/relationships/hyperlink" Target="https://docs.microsoft.com/en-us/azure/aks/kubernetes-walkthrough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helm.sh/" TargetMode="External"/><Relationship Id="rId2" Type="http://schemas.openxmlformats.org/officeDocument/2006/relationships/hyperlink" Target="https://github.com/helm/char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m.sh/docs/chart_template_guide/#the-chart-template-developer-s-guide" TargetMode="External"/><Relationship Id="rId2" Type="http://schemas.openxmlformats.org/officeDocument/2006/relationships/hyperlink" Target="https://helm.sh/docs/using_helm/#quickstar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ops/pipelines/tasks/deploy/kubernetes?view=azure-devops" TargetMode="External"/><Relationship Id="rId2" Type="http://schemas.openxmlformats.org/officeDocument/2006/relationships/hyperlink" Target="https://mybuild.techcommunity.microsoft.com/sessions/7756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devops/pipelines/tasks/deploy/helm-deploy?view=azure-devop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marketplace.visualstudio.com/items?itemName=ms-azuretools.vs-containers-tools-extens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Events/Visual-Studio/Visual-Studio-2019-Launch-Event/Uniting-all-containers-and-Kubernetes-fans-in-this-Visual-Studio-2019-sessio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ybuild.techcommunity.microsoft.com/sessions/77060" TargetMode="External"/><Relationship Id="rId4" Type="http://schemas.openxmlformats.org/officeDocument/2006/relationships/hyperlink" Target="https://docs.microsoft.com/en-us/azure/dev-spaces/how-dev-spaces-work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services/container-registry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PuvDm8IC-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tacoda.com/courses/docker" TargetMode="External"/><Relationship Id="rId4" Type="http://schemas.openxmlformats.org/officeDocument/2006/relationships/hyperlink" Target="https://azure.microsoft.com/mediahandler/files/resourcefiles/containerize-your-apps-with-docker-and-kubernetes/Containerize_your_Apps_with_Docker_and_Kubernete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9F789-FA64-4C63-A3AC-F8DE6F506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064" y="1284731"/>
            <a:ext cx="9637776" cy="1430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Getting Started with </a:t>
            </a:r>
            <a:b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Kubernetes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23C5D-AEA6-4158-B066-89561AA51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064" y="2853879"/>
            <a:ext cx="9637776" cy="27147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dirty="0"/>
              <a:t>North Boston Azure , June 2019</a:t>
            </a:r>
          </a:p>
          <a:p>
            <a:pPr algn="l"/>
            <a:r>
              <a:rPr lang="en-US" sz="2000" dirty="0"/>
              <a:t>Jason Haley</a:t>
            </a:r>
          </a:p>
          <a:p>
            <a:pPr algn="l"/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252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2824B-25B2-4A7F-ABEA-770F224B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F4FF6-6A44-4F7F-A661-352951D9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000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9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6DCF5-2399-4CBB-B56A-4117FE23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Size of Docker 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ACA9B-B8D7-4A54-BCB1-1E7FB5516E13}"/>
              </a:ext>
            </a:extLst>
          </p:cNvPr>
          <p:cNvSpPr txBox="1"/>
          <p:nvPr/>
        </p:nvSpPr>
        <p:spPr>
          <a:xfrm>
            <a:off x="4873239" y="5060730"/>
            <a:ext cx="6848715" cy="1583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https://www.datadoghq.com/docker-adoption/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37362-246F-4F00-AB9F-4090D0E6D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62" y="640080"/>
            <a:ext cx="7241590" cy="490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2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5A5D4-07A0-4E42-B3C2-C0CAC4C0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Container Orchestrators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3B578-A028-4D81-93CB-3ED9E152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Clustering technology of container hosts</a:t>
            </a:r>
          </a:p>
          <a:p>
            <a:r>
              <a:rPr lang="en-US" sz="2400"/>
              <a:t>Help manage lifecycles of containers</a:t>
            </a:r>
          </a:p>
          <a:p>
            <a:r>
              <a:rPr lang="en-US" sz="2400"/>
              <a:t>Provide high availability and load balancing</a:t>
            </a:r>
          </a:p>
          <a:p>
            <a:r>
              <a:rPr lang="en-US" sz="2400"/>
              <a:t>Health monitoring</a:t>
            </a:r>
          </a:p>
          <a:p>
            <a:r>
              <a:rPr lang="en-US" sz="2400"/>
              <a:t>Provide networking and communication in/out of cluster</a:t>
            </a:r>
          </a:p>
        </p:txBody>
      </p:sp>
    </p:spTree>
    <p:extLst>
      <p:ext uri="{BB962C8B-B14F-4D97-AF65-F5344CB8AC3E}">
        <p14:creationId xmlns:p14="http://schemas.microsoft.com/office/powerpoint/2010/main" val="218811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7A27-1A62-4284-80AC-E52F0755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DCDC0-3321-489C-A0BF-A58109665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Compute scheduling</a:t>
            </a:r>
          </a:p>
          <a:p>
            <a:r>
              <a:rPr lang="en-US" sz="2400"/>
              <a:t>Self-healing</a:t>
            </a:r>
          </a:p>
          <a:p>
            <a:r>
              <a:rPr lang="en-US" sz="2400"/>
              <a:t>Service discovery &amp; load balancing</a:t>
            </a:r>
          </a:p>
          <a:p>
            <a:r>
              <a:rPr lang="en-US" sz="2400"/>
              <a:t>Horizontal scaling</a:t>
            </a:r>
          </a:p>
          <a:p>
            <a:r>
              <a:rPr lang="en-US" sz="2400"/>
              <a:t>Automated rollouts &amp; rollbacks</a:t>
            </a:r>
          </a:p>
          <a:p>
            <a:r>
              <a:rPr lang="en-US" sz="2400"/>
              <a:t>Volume management</a:t>
            </a:r>
          </a:p>
          <a:p>
            <a:r>
              <a:rPr lang="en-US" sz="2400"/>
              <a:t>Secret &amp; configuration management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87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423A0-B4FA-453B-96AE-DCA29BE283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" r="1322" b="-4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0958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0A0E6-00B7-4319-B65A-D46CE727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0CCF6F0F-0D96-4E61-BFA0-97609CB0A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525" y="1226110"/>
            <a:ext cx="8047083" cy="440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1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756C-1B4A-497E-AA05-19D23EE6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 Few Common Kubernetes Objects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CAE03D-D100-4F8D-ABA7-C13CBE9B2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5996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832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3756C-1B4A-497E-AA05-19D23EE6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Controllers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A934-8EA3-466D-ACB9-B79028088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ReplicaSet</a:t>
            </a:r>
          </a:p>
          <a:p>
            <a:r>
              <a:rPr lang="en-US" sz="2400"/>
              <a:t>Deployment</a:t>
            </a:r>
          </a:p>
          <a:p>
            <a:r>
              <a:rPr lang="en-US" sz="2400"/>
              <a:t>StatefulSet</a:t>
            </a:r>
          </a:p>
          <a:p>
            <a:r>
              <a:rPr lang="en-US" sz="2400"/>
              <a:t>DaemonSet</a:t>
            </a:r>
          </a:p>
          <a:p>
            <a:r>
              <a:rPr lang="en-US" sz="2400"/>
              <a:t>Job</a:t>
            </a:r>
          </a:p>
          <a:p>
            <a:r>
              <a:rPr lang="en-US" sz="2400"/>
              <a:t>CronJob</a:t>
            </a:r>
          </a:p>
        </p:txBody>
      </p:sp>
    </p:spTree>
    <p:extLst>
      <p:ext uri="{BB962C8B-B14F-4D97-AF65-F5344CB8AC3E}">
        <p14:creationId xmlns:p14="http://schemas.microsoft.com/office/powerpoint/2010/main" val="361991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59606-7066-463D-A2B3-26CDDE90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Other common terms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46AD-F135-4913-B689-3298216B0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Namespace</a:t>
            </a:r>
          </a:p>
          <a:p>
            <a:r>
              <a:rPr lang="en-US" sz="2400"/>
              <a:t>Service</a:t>
            </a:r>
          </a:p>
          <a:p>
            <a:r>
              <a:rPr lang="en-US" sz="2400"/>
              <a:t>Ingress</a:t>
            </a:r>
          </a:p>
          <a:p>
            <a:r>
              <a:rPr lang="en-US" sz="2400"/>
              <a:t>ConfigMap</a:t>
            </a:r>
          </a:p>
          <a:p>
            <a:r>
              <a:rPr lang="en-US" sz="2400"/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135207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F747-0760-4718-81DE-52DDBF6B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Kubernetes Conformance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9869-6D4E-4FF3-A0DA-5DF9F0D5D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Consistent implementations</a:t>
            </a:r>
          </a:p>
          <a:p>
            <a:r>
              <a:rPr lang="en-US" sz="2400"/>
              <a:t>Portability of your applications</a:t>
            </a:r>
          </a:p>
          <a:p>
            <a:r>
              <a:rPr lang="en-US" sz="2400">
                <a:hlinkClick r:id="rId2"/>
              </a:rPr>
              <a:t>https://github.com/cncf/k8s-conformance</a:t>
            </a:r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F7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99222-4FC5-43A2-B8A4-7C7801355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453" y="2857501"/>
            <a:ext cx="872065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4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670FD-74A5-40D8-A4AC-52B2ED11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Docker for Desktop has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56348-1357-44A1-B14A-6891E377C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Free non cloud implementation of Kubernetes</a:t>
            </a:r>
          </a:p>
          <a:p>
            <a:r>
              <a:rPr lang="en-US" sz="2400"/>
              <a:t>Single node</a:t>
            </a:r>
          </a:p>
          <a:p>
            <a:r>
              <a:rPr lang="en-US" sz="2400"/>
              <a:t>Great place to start</a:t>
            </a:r>
          </a:p>
        </p:txBody>
      </p:sp>
    </p:spTree>
    <p:extLst>
      <p:ext uri="{BB962C8B-B14F-4D97-AF65-F5344CB8AC3E}">
        <p14:creationId xmlns:p14="http://schemas.microsoft.com/office/powerpoint/2010/main" val="137239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D6407-57EC-4CC5-B2F1-516EF8C2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My assumptions about why you are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F0306-26FB-4120-BB3E-1A8927C25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You are learning or starting to learn containers, Docker and Kubernetes</a:t>
            </a:r>
          </a:p>
          <a:p>
            <a:r>
              <a:rPr lang="en-US" sz="2400"/>
              <a:t>You currently are in the process of “containerizing your apps”</a:t>
            </a:r>
          </a:p>
          <a:p>
            <a:r>
              <a:rPr lang="en-US" sz="2400"/>
              <a:t>You already have microservices and want to move from VM’s to Kubernetes</a:t>
            </a:r>
          </a:p>
          <a:p>
            <a:r>
              <a:rPr lang="en-US" sz="2400"/>
              <a:t>You are moving to the cloud and want to put all your apps in one location for a single control plane</a:t>
            </a:r>
          </a:p>
          <a:p>
            <a:r>
              <a:rPr lang="en-US" sz="2400"/>
              <a:t>You have been learning Docker and Kubernetes for awhile and maybe even use AKS but want to hear it again to help things gel</a:t>
            </a:r>
          </a:p>
        </p:txBody>
      </p:sp>
    </p:spTree>
    <p:extLst>
      <p:ext uri="{BB962C8B-B14F-4D97-AF65-F5344CB8AC3E}">
        <p14:creationId xmlns:p14="http://schemas.microsoft.com/office/powerpoint/2010/main" val="1082636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EC7C0-7F95-47DF-B0A5-D141ABE2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0BA6-91BD-47FD-A95D-6DFB82BF2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000" b="1"/>
              <a:t>Introduction to Microservices, Docker and Kubernetes</a:t>
            </a:r>
            <a:r>
              <a:rPr lang="en-US" sz="2000"/>
              <a:t>, James Quigley (</a:t>
            </a:r>
            <a:r>
              <a:rPr lang="en-US" sz="2000">
                <a:hlinkClick r:id="rId3"/>
              </a:rPr>
              <a:t>https://www.youtube.com/watch?v=1xo-0gCVhTU</a:t>
            </a:r>
            <a:r>
              <a:rPr lang="en-US" sz="2000"/>
              <a:t>) - 55 min video that covers more information than I can cover today to help get started with the concepts.</a:t>
            </a:r>
            <a:endParaRPr lang="en-US" sz="2000" b="1"/>
          </a:p>
          <a:p>
            <a:endParaRPr lang="en-US" sz="2000" b="1"/>
          </a:p>
          <a:p>
            <a:r>
              <a:rPr lang="en-US" sz="2000" b="1"/>
              <a:t>Kubernetes Deconstructed</a:t>
            </a:r>
            <a:r>
              <a:rPr lang="en-US" sz="2000"/>
              <a:t>, Carson Anderson (</a:t>
            </a:r>
            <a:r>
              <a:rPr lang="en-US" sz="2000">
                <a:hlinkClick r:id="rId4"/>
              </a:rPr>
              <a:t>https://vimeo.com/245778144/4d1d597c5e</a:t>
            </a:r>
            <a:r>
              <a:rPr lang="en-US" sz="2000"/>
              <a:t>) - 52 min video that covers how Kubernetes works. Great to watch after you have started learning.</a:t>
            </a:r>
            <a:endParaRPr lang="en-US" sz="2000" b="1"/>
          </a:p>
          <a:p>
            <a:endParaRPr lang="en-US" sz="2000" b="1"/>
          </a:p>
          <a:p>
            <a:r>
              <a:rPr lang="en-US" sz="2000" b="1"/>
              <a:t>Kubernetes Learning Path</a:t>
            </a:r>
            <a:r>
              <a:rPr lang="en-US" sz="2000"/>
              <a:t> (</a:t>
            </a:r>
            <a:r>
              <a:rPr lang="en-US" sz="2000">
                <a:hlinkClick r:id="rId5"/>
              </a:rPr>
              <a:t>https://azure.microsoft.com/en-us/resources/kubernetes-learning-path/</a:t>
            </a:r>
            <a:r>
              <a:rPr lang="en-US" sz="2000"/>
              <a:t>) ~20 page pdf that gives you multiple steps to get hands on with Kubernetes including videos, eBooks and documentation</a:t>
            </a:r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7698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2824B-25B2-4A7F-ABEA-770F224B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Azure Kubernetes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F4FF6-6A44-4F7F-A661-352951D9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000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695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5FB9-9D08-4F1B-B0B5-D86F5B5F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Azure Kubernetes Service (AKS)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A0BBC-0298-4AF5-ABD8-9C97B7444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Fully managed Kubernetes Service</a:t>
            </a:r>
          </a:p>
          <a:p>
            <a:r>
              <a:rPr lang="en-US" sz="2400"/>
              <a:t>Microsoft sets up and manages control plan (Kubernetes master)</a:t>
            </a:r>
          </a:p>
          <a:p>
            <a:r>
              <a:rPr lang="en-US" sz="2400"/>
              <a:t>Only pay for the worker nodes and other Azure resources used</a:t>
            </a:r>
          </a:p>
          <a:p>
            <a:r>
              <a:rPr lang="en-US" sz="2400"/>
              <a:t>Easily scalable – even has virtual nodes</a:t>
            </a:r>
          </a:p>
          <a:p>
            <a:r>
              <a:rPr lang="en-US" sz="2400"/>
              <a:t>CNCF certified as Kubernetes conformant</a:t>
            </a:r>
          </a:p>
          <a:p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944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5B329-7AA9-4DC1-9A51-98F37CADA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442" y="2884372"/>
            <a:ext cx="1462088" cy="108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20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E582-14D7-4973-8B02-CE93D8B3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4385066"/>
            <a:ext cx="10694902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Demo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D66DE-1888-4043-8B75-0ACD92361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5702709"/>
            <a:ext cx="10694903" cy="5211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Create an AKS cluster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40038-7A4B-461A-A2BE-15631F01A0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9" b="30662"/>
          <a:stretch/>
        </p:blipFill>
        <p:spPr>
          <a:xfrm>
            <a:off x="20" y="10"/>
            <a:ext cx="12191980" cy="424212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869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DCE8-AB7D-496D-9CE3-67A5EB8C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4385066"/>
            <a:ext cx="10694902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Demo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A489B-9A54-4AB9-8401-179FBF27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5702709"/>
            <a:ext cx="10694903" cy="5211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 look at the Kubernetes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6F3B5-FD31-4EC1-A74B-A555AA108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758"/>
          <a:stretch/>
        </p:blipFill>
        <p:spPr>
          <a:xfrm>
            <a:off x="20" y="10"/>
            <a:ext cx="12191980" cy="424212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32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7146-1048-4663-93BF-EE25875F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4385066"/>
            <a:ext cx="10694902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Demo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DD995-1B1C-4CCF-81FD-D604F31B0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5702709"/>
            <a:ext cx="10694903" cy="5211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Setup environment for using kubectl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0F1E8-83A2-460C-84C0-849EB1A1DE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964"/>
          <a:stretch/>
        </p:blipFill>
        <p:spPr>
          <a:xfrm>
            <a:off x="20" y="10"/>
            <a:ext cx="12191980" cy="424212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102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025E-5B71-4D8C-B15A-86CD044F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4385066"/>
            <a:ext cx="10694902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14A2E-0A34-4952-BA47-CE16F670B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5702709"/>
            <a:ext cx="10694903" cy="5211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Deploying an application using kubectl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5D910-D27D-470A-8179-E33C11A11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14" b="1"/>
          <a:stretch/>
        </p:blipFill>
        <p:spPr>
          <a:xfrm>
            <a:off x="20" y="10"/>
            <a:ext cx="12191980" cy="42421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746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EC7C0-7F95-47DF-B0A5-D141ABE2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Resources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0BA6-91BD-47FD-A95D-6DFB82BF2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Fundamentals of Kubernetes on Microsoft Azure and the road ahead</a:t>
            </a:r>
            <a:r>
              <a:rPr lang="en-US" sz="2400" dirty="0"/>
              <a:t>, Build2019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https://mybuild.techcommunity.microsoft.com/sessions/77059?source=sessions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b="1" dirty="0" err="1"/>
              <a:t>Quickstart</a:t>
            </a:r>
            <a:r>
              <a:rPr lang="en-US" sz="2400" b="1" dirty="0"/>
              <a:t>: Deploy an Azure Kubernetes Service using Azure CLI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https://docs.microsoft.com/en-us/azure/aks/kubernetes-walkthrough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The Azure Kubernetes Workshop</a:t>
            </a:r>
            <a:r>
              <a:rPr lang="en-US" sz="2400" dirty="0"/>
              <a:t> (</a:t>
            </a:r>
            <a:r>
              <a:rPr lang="en-US" sz="2400" dirty="0">
                <a:hlinkClick r:id="rId5"/>
              </a:rPr>
              <a:t>https://aksworkshop.io/</a:t>
            </a:r>
            <a:r>
              <a:rPr lang="en-US" sz="2400" dirty="0"/>
              <a:t>) – really good to get hands on walk through experience with AKS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0339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2824B-25B2-4A7F-ABEA-770F224B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Helm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F4FF6-6A44-4F7F-A661-352951D9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000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1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F691-FA81-49CC-B406-BDBC1AA7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Helm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FE8-5B60-4B83-B46A-033B450C2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The Kubernetes Package Manager</a:t>
            </a:r>
          </a:p>
          <a:p>
            <a:r>
              <a:rPr lang="en-US" sz="2400"/>
              <a:t>Charts are the “package” used to install Kubernetes applications</a:t>
            </a:r>
          </a:p>
          <a:p>
            <a:r>
              <a:rPr lang="en-US" sz="2400"/>
              <a:t>Many existing charts: </a:t>
            </a:r>
          </a:p>
          <a:p>
            <a:pPr lvl="1"/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://github.com/helm/charts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https://hub.helm.sh/</a:t>
            </a:r>
            <a:endParaRPr lang="en-US" dirty="0"/>
          </a:p>
          <a:p>
            <a:r>
              <a:rPr lang="en-US" sz="2400"/>
              <a:t>Great for using it as a templating engine for your applications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998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14E88-CA4C-499E-B29A-D4A7BCC012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/>
          </a:blip>
          <a:srcRect l="3980" r="4250" b="-2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1486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CAB4D-44C8-4B8B-A59C-E95C7E21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531BE-DE7A-458B-9F4F-82A441DF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/>
              <a:t>Containers and Docker - </a:t>
            </a:r>
            <a:r>
              <a:rPr lang="en-US" sz="2400" i="1"/>
              <a:t>(optional if we are all familiar)</a:t>
            </a:r>
          </a:p>
          <a:p>
            <a:r>
              <a:rPr lang="en-US" sz="2400"/>
              <a:t>Kubernetes - </a:t>
            </a:r>
            <a:r>
              <a:rPr lang="en-US" sz="2400" i="1"/>
              <a:t>(optional if we are all familiar)</a:t>
            </a:r>
          </a:p>
          <a:p>
            <a:r>
              <a:rPr lang="en-US" sz="2400"/>
              <a:t>Azure Kubernetes Service (AKS)</a:t>
            </a:r>
          </a:p>
          <a:p>
            <a:r>
              <a:rPr lang="en-US" sz="2400"/>
              <a:t>Helm</a:t>
            </a:r>
          </a:p>
          <a:p>
            <a:r>
              <a:rPr lang="en-US" sz="2400"/>
              <a:t>Azure DevOps</a:t>
            </a:r>
          </a:p>
          <a:p>
            <a:r>
              <a:rPr lang="en-US" sz="2400"/>
              <a:t>Visual Studio 2019 Tooling and DevSpaces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00813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B531-4E24-43E2-8E8B-78BA979A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4385066"/>
            <a:ext cx="10694902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F3175-FA6B-45AB-AFD1-841C93756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5702709"/>
            <a:ext cx="10694903" cy="5211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Use helm chart to deploy an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40EFE-C643-4A15-925E-65D78F596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21" b="1"/>
          <a:stretch/>
        </p:blipFill>
        <p:spPr>
          <a:xfrm>
            <a:off x="20" y="10"/>
            <a:ext cx="12191980" cy="42421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9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EC7C0-7F95-47DF-B0A5-D141ABE2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0BA6-91BD-47FD-A95D-6DFB82BF2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b="1"/>
              <a:t>Helm Chart Patterns</a:t>
            </a:r>
            <a:r>
              <a:rPr lang="en-US" sz="2400"/>
              <a:t>, Vic Iglesias</a:t>
            </a:r>
            <a:br>
              <a:rPr lang="en-US" sz="2400"/>
            </a:br>
            <a:r>
              <a:rPr lang="en-US" sz="2400"/>
              <a:t>28 min video that walks through intro and useful Helm patterns and usage</a:t>
            </a:r>
          </a:p>
          <a:p>
            <a:endParaRPr lang="en-US" sz="2400"/>
          </a:p>
          <a:p>
            <a:r>
              <a:rPr lang="en-US" sz="2400" b="1"/>
              <a:t>Quickstart Guide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https://helm.sh/docs/using_helm/#quickstart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The Chart Template Developer’s Guide</a:t>
            </a:r>
            <a:r>
              <a:rPr lang="en-US" sz="2400"/>
              <a:t>: </a:t>
            </a:r>
            <a:r>
              <a:rPr lang="en-US" sz="2400">
                <a:hlinkClick r:id="rId3"/>
              </a:rPr>
              <a:t>https://helm.sh/docs/chart_template_guide/#the-chart-template-developer-s-guide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88435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2824B-25B2-4A7F-ABEA-770F224B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Azure DevOps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F4FF6-6A44-4F7F-A661-352951D9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000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780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7FCA-568B-4830-BA2B-8C34B029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Azure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516B-A1F4-4556-B1A0-E79ABEBE2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DevOps services</a:t>
            </a:r>
          </a:p>
          <a:p>
            <a:r>
              <a:rPr lang="en-US" sz="2400"/>
              <a:t>CI – Continuous Integration (ie. build)</a:t>
            </a:r>
          </a:p>
          <a:p>
            <a:r>
              <a:rPr lang="en-US" sz="2400"/>
              <a:t>CD – Continuous Deployment (ie. release)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7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149D5-73F2-4A1B-846C-72182EB7B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99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590E3-46E3-4782-80C1-4F62BF99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DevOps for Containerize Applications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BC071-8135-43C3-A2B2-202F86095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991" y="1675227"/>
            <a:ext cx="825201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0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C435A-E589-4122-8694-7E77C7CB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Options for AKS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38B2-BC5E-4622-A0E6-0DAED6683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Task using Kubectl</a:t>
            </a:r>
          </a:p>
          <a:p>
            <a:r>
              <a:rPr lang="en-US" sz="2400"/>
              <a:t>Task using Helm</a:t>
            </a:r>
          </a:p>
          <a:p>
            <a:r>
              <a:rPr lang="en-US" sz="2400"/>
              <a:t>New YAML CI/CD deployments (for Kubernetes)</a:t>
            </a:r>
          </a:p>
        </p:txBody>
      </p:sp>
    </p:spTree>
    <p:extLst>
      <p:ext uri="{BB962C8B-B14F-4D97-AF65-F5344CB8AC3E}">
        <p14:creationId xmlns:p14="http://schemas.microsoft.com/office/powerpoint/2010/main" val="1035970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7389-1E08-4F93-8F0B-0192C697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4385066"/>
            <a:ext cx="10694902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EC6D7-8BFE-49B7-8030-6BAC0C8E2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5702709"/>
            <a:ext cx="10694903" cy="5211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Walk though a DevOps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B5704-A8AD-4989-8417-2A0534A36C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21" b="1289"/>
          <a:stretch/>
        </p:blipFill>
        <p:spPr>
          <a:xfrm>
            <a:off x="20" y="10"/>
            <a:ext cx="12191980" cy="42421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85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EC7C0-7F95-47DF-B0A5-D141ABE2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0BA6-91BD-47FD-A95D-6DFB82BF2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b="1"/>
              <a:t>YAML CI/CD and Kubernetes Deployments</a:t>
            </a:r>
            <a:r>
              <a:rPr lang="en-US" sz="2400"/>
              <a:t>, Build 2019</a:t>
            </a:r>
            <a:br>
              <a:rPr lang="en-US" sz="2400"/>
            </a:br>
            <a:r>
              <a:rPr lang="en-US" sz="2400">
                <a:hlinkClick r:id="rId2"/>
              </a:rPr>
              <a:t>https://mybuild.techcommunity.microsoft.com/sessions/77569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Deploy to Kubernetes task (kubectl)</a:t>
            </a:r>
            <a:r>
              <a:rPr lang="en-US" sz="2400"/>
              <a:t>: </a:t>
            </a:r>
            <a:r>
              <a:rPr lang="en-US" sz="2400">
                <a:hlinkClick r:id="rId3"/>
              </a:rPr>
              <a:t>https://docs.microsoft.com/en-us/azure/devops/pipelines/tasks/deploy/kubernetes?view=azure-devops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Package and Deploy Helm Charts task</a:t>
            </a:r>
            <a:r>
              <a:rPr lang="en-US" sz="2400"/>
              <a:t>:</a:t>
            </a:r>
            <a:br>
              <a:rPr lang="en-US" sz="2400"/>
            </a:br>
            <a:r>
              <a:rPr lang="en-US" sz="2400">
                <a:hlinkClick r:id="rId4"/>
              </a:rPr>
              <a:t>https://docs.microsoft.com/en-us/azure/devops/pipelines/tasks/deploy/helm-deploy?view=azure-devops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58197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2824B-25B2-4A7F-ABEA-770F224B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Visual Studio 2019 Tooling </a:t>
            </a:r>
            <a:b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and DevSpaces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F4FF6-6A44-4F7F-A661-352951D9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000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63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7FCA-568B-4830-BA2B-8C34B029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Visual Studio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516B-A1F4-4556-B1A0-E79ABEBE2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Docker Support</a:t>
            </a:r>
          </a:p>
          <a:p>
            <a:r>
              <a:rPr lang="en-US" sz="2400"/>
              <a:t>Kubernetes (as orchestrator)</a:t>
            </a:r>
          </a:p>
          <a:p>
            <a:r>
              <a:rPr lang="en-US" sz="2400"/>
              <a:t>New Kubernetes Application project type</a:t>
            </a:r>
          </a:p>
          <a:p>
            <a:r>
              <a:rPr lang="en-US" sz="2400"/>
              <a:t>Visual Studio Container Tools Extension (preview):</a:t>
            </a:r>
          </a:p>
          <a:p>
            <a:pPr lvl="1"/>
            <a:r>
              <a:rPr lang="en-US" dirty="0">
                <a:hlinkClick r:id="rId2"/>
              </a:rPr>
              <a:t>https://marketplace.visualstudio.com/items?itemName=ms-azuretools.vs-containers-tools-extensions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9E5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56DD4-F79A-4D76-85B4-95F68316E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620" y="2857501"/>
            <a:ext cx="1171732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1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2824B-25B2-4A7F-ABEA-770F224B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Containers and 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F4FF6-6A44-4F7F-A661-352951D9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000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771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A12E-4179-4FAE-B4A7-8071B0FF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DevSpaces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51EA6-68F7-4FDD-94BF-8D3390506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200"/>
              <a:t>Returns stdout and stderr from your application running in AKS</a:t>
            </a:r>
          </a:p>
          <a:p>
            <a:r>
              <a:rPr lang="en-US" sz="2200"/>
              <a:t>Uses port-forward to allow web access using </a:t>
            </a:r>
            <a:r>
              <a:rPr lang="en-US" sz="2200">
                <a:hlinkClick r:id="rId3"/>
              </a:rPr>
              <a:t>http://localhost</a:t>
            </a:r>
            <a:endParaRPr lang="en-US" sz="2200"/>
          </a:p>
          <a:p>
            <a:r>
              <a:rPr lang="en-US" sz="2200"/>
              <a:t>Attaches debugger to your application running in AKS</a:t>
            </a:r>
          </a:p>
          <a:p>
            <a:r>
              <a:rPr lang="en-US" sz="2200"/>
              <a:t>Syncs source code to your dev space in AKS</a:t>
            </a:r>
          </a:p>
          <a:p>
            <a:r>
              <a:rPr lang="en-US" sz="2200"/>
              <a:t>Has to be installed on your cluster</a:t>
            </a:r>
          </a:p>
          <a:p>
            <a:r>
              <a:rPr lang="en-US" sz="2200"/>
              <a:t>Does modify environment</a:t>
            </a:r>
          </a:p>
          <a:p>
            <a:endParaRPr lang="en-US" sz="2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6B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49ADF-6CEF-4C82-9A35-97E3F9333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52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20FD-89F6-4E1A-8AE2-B97D7248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4385066"/>
            <a:ext cx="10694902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Demo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9667F-56B1-4821-9C17-DA0453367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5702709"/>
            <a:ext cx="10694903" cy="5211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 look at VS 2019 tooling and DevSpaces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82CF7-7417-466E-BF60-1BF775446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647"/>
          <a:stretch/>
        </p:blipFill>
        <p:spPr>
          <a:xfrm>
            <a:off x="20" y="10"/>
            <a:ext cx="12191980" cy="424212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EC7C0-7F95-47DF-B0A5-D141ABE2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0BA6-91BD-47FD-A95D-6DFB82BF2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 b="1"/>
              <a:t>Uniting all containers and Kubernetes fans</a:t>
            </a:r>
            <a:r>
              <a:rPr lang="en-US" sz="2200"/>
              <a:t>, VS 2019 Launch:</a:t>
            </a:r>
            <a:br>
              <a:rPr lang="en-US" sz="2200"/>
            </a:br>
            <a:r>
              <a:rPr lang="en-US" sz="2200">
                <a:hlinkClick r:id="rId3"/>
              </a:rPr>
              <a:t>https://channel9.msdn.com/Events/Visual-Studio/Visual-Studio-2019-Launch-Event/Uniting-all-containers-and-Kubernetes-fans-in-this-Visual-Studio-2019-session</a:t>
            </a:r>
            <a:endParaRPr lang="en-US" sz="2200"/>
          </a:p>
          <a:p>
            <a:endParaRPr lang="en-US" sz="2200"/>
          </a:p>
          <a:p>
            <a:r>
              <a:rPr lang="en-US" sz="2200" b="1"/>
              <a:t>How Azure Dev Spaces works and is configured</a:t>
            </a:r>
            <a:r>
              <a:rPr lang="en-US" sz="2200"/>
              <a:t>: </a:t>
            </a:r>
            <a:r>
              <a:rPr lang="en-US" sz="2200">
                <a:hlinkClick r:id="rId4"/>
              </a:rPr>
              <a:t>https://docs.microsoft.com/en-us/azure/dev-spaces/how-dev-spaces-works</a:t>
            </a:r>
            <a:endParaRPr lang="en-US" sz="2200"/>
          </a:p>
          <a:p>
            <a:endParaRPr lang="en-US" sz="2200"/>
          </a:p>
          <a:p>
            <a:r>
              <a:rPr lang="en-US" sz="2200" b="1"/>
              <a:t>End to end application development and DevOps on Azure Kubernetes Service</a:t>
            </a:r>
            <a:r>
              <a:rPr lang="en-US" sz="2200"/>
              <a:t>, Build 2019</a:t>
            </a:r>
            <a:br>
              <a:rPr lang="en-US" sz="2200"/>
            </a:br>
            <a:r>
              <a:rPr lang="en-US" sz="2200">
                <a:hlinkClick r:id="rId5"/>
              </a:rPr>
              <a:t>https://mybuild.techcommunity.microsoft.com/sessions/77060</a:t>
            </a: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82300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5ED40-9D17-48EC-9B62-18F452F4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CAB7-6DD3-41BE-A682-926613BBE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>
                <a:solidFill>
                  <a:schemeClr val="bg1"/>
                </a:solidFill>
              </a:rPr>
              <a:t>“Containers are specially encapsulated and secured processes running on the host system” – Dr. Gabriel N Schenker</a:t>
            </a:r>
          </a:p>
          <a:p>
            <a:pPr marL="0" indent="0">
              <a:buNone/>
            </a:pPr>
            <a:endParaRPr lang="en-US" sz="2000" i="1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D9B66-5E35-4A6B-9EB8-1015737DA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051532"/>
            <a:ext cx="6250769" cy="25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E425-87A0-4EE1-86EB-7847F58B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96C66-BFB5-41F7-82A6-7D501E43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Containers have been possible long before Docker</a:t>
            </a:r>
          </a:p>
          <a:p>
            <a:r>
              <a:rPr lang="en-US" sz="2400"/>
              <a:t>Docker the technology revolutionized containers</a:t>
            </a:r>
          </a:p>
          <a:p>
            <a:pPr lvl="1"/>
            <a:r>
              <a:rPr lang="en-US"/>
              <a:t>Are </a:t>
            </a:r>
            <a:r>
              <a:rPr lang="en-US" dirty="0"/>
              <a:t>portable and can run on Linux, Windows and Mac</a:t>
            </a:r>
          </a:p>
          <a:p>
            <a:r>
              <a:rPr lang="en-US" sz="2400"/>
              <a:t>Open Container Initiative (OCI)</a:t>
            </a:r>
          </a:p>
          <a:p>
            <a:pPr lvl="1"/>
            <a:r>
              <a:rPr lang="en-US"/>
              <a:t>Runtime-spec</a:t>
            </a:r>
            <a:endParaRPr lang="en-US" dirty="0"/>
          </a:p>
          <a:p>
            <a:pPr lvl="1"/>
            <a:r>
              <a:rPr lang="en-US" dirty="0"/>
              <a:t>Image-spec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39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EB3C2C-E73A-47AC-B670-727A75301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442" y="2946560"/>
            <a:ext cx="1462088" cy="96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8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BE38C-AF83-411B-9879-E1255E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Container Registries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1D31-68EB-42D6-9688-9D3A248F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A repository to store container images</a:t>
            </a:r>
          </a:p>
          <a:p>
            <a:r>
              <a:rPr lang="en-US" sz="2400"/>
              <a:t>Public or Private</a:t>
            </a:r>
          </a:p>
          <a:p>
            <a:r>
              <a:rPr lang="en-US" sz="2400"/>
              <a:t>DockerHub </a:t>
            </a:r>
          </a:p>
          <a:p>
            <a:pPr lvl="1"/>
            <a:r>
              <a:rPr lang="en-US" dirty="0">
                <a:hlinkClick r:id="rId3"/>
              </a:rPr>
              <a:t>https://hub.docker.com</a:t>
            </a:r>
            <a:r>
              <a:rPr lang="en-US" dirty="0"/>
              <a:t> </a:t>
            </a:r>
          </a:p>
          <a:p>
            <a:r>
              <a:rPr lang="en-US" sz="2400"/>
              <a:t>Azure Container Registry</a:t>
            </a:r>
          </a:p>
          <a:p>
            <a:pPr lvl="1"/>
            <a:r>
              <a:rPr lang="en-US" dirty="0">
                <a:hlinkClick r:id="rId4"/>
              </a:rPr>
              <a:t>https://azure.microsoft.com/en-us/services/container-registry/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9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4DFF-F101-4E64-9F89-5DF535B7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4385066"/>
            <a:ext cx="10694902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52F32-15F9-4DF0-AB66-BE3F3A95F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5702709"/>
            <a:ext cx="10694903" cy="5211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Create a Docker container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4C849-E400-4727-9415-8354C1D94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58" b="34366"/>
          <a:stretch/>
        </p:blipFill>
        <p:spPr>
          <a:xfrm>
            <a:off x="20" y="10"/>
            <a:ext cx="12191980" cy="42421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40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EC7C0-7F95-47DF-B0A5-D141ABE2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0BA6-91BD-47FD-A95D-6DFB82BF2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1700" b="1"/>
              <a:t>What is a container really? Let’s write one in Go from scratch</a:t>
            </a:r>
            <a:r>
              <a:rPr lang="en-US" sz="1700"/>
              <a:t>, Liz Rice (</a:t>
            </a:r>
            <a:r>
              <a:rPr lang="en-US" sz="1700">
                <a:hlinkClick r:id="rId3"/>
              </a:rPr>
              <a:t>https://www.youtube.com/watch?v=HPuvDm8IC-4</a:t>
            </a:r>
            <a:r>
              <a:rPr lang="en-US" sz="1700"/>
              <a:t>)</a:t>
            </a:r>
            <a:br>
              <a:rPr lang="en-US" sz="1700"/>
            </a:br>
            <a:r>
              <a:rPr lang="en-US" sz="1700"/>
              <a:t>Short 23 min video that explains the concept in practical terms</a:t>
            </a:r>
          </a:p>
          <a:p>
            <a:endParaRPr lang="en-US" sz="1700"/>
          </a:p>
          <a:p>
            <a:r>
              <a:rPr lang="en-US" sz="1700" b="1"/>
              <a:t>Containerize your Apps with Docker and Kubernetes</a:t>
            </a:r>
            <a:r>
              <a:rPr lang="en-US" sz="1700"/>
              <a:t>, Dr. Gabriel N. Schenker</a:t>
            </a:r>
            <a:r>
              <a:rPr lang="en-US" sz="1700" b="1"/>
              <a:t> </a:t>
            </a:r>
            <a:r>
              <a:rPr lang="en-US" sz="1700"/>
              <a:t>(</a:t>
            </a:r>
            <a:r>
              <a:rPr lang="en-US" sz="1700">
                <a:hlinkClick r:id="rId4"/>
              </a:rPr>
              <a:t>https://azure.microsoft.com/mediahandler/files/resourcefiles/containerize-your-apps-with-docker-and-kubernetes/Containerize_your_Apps_with_Docker_and_Kubernetes.pdf</a:t>
            </a:r>
            <a:r>
              <a:rPr lang="en-US" sz="1700"/>
              <a:t>)</a:t>
            </a:r>
            <a:br>
              <a:rPr lang="en-US" sz="1700"/>
            </a:br>
            <a:r>
              <a:rPr lang="en-US" sz="1700"/>
              <a:t>Free 300 page eBook – highly recommended</a:t>
            </a:r>
          </a:p>
          <a:p>
            <a:endParaRPr lang="en-US" sz="1700"/>
          </a:p>
          <a:p>
            <a:r>
              <a:rPr lang="en-US" sz="1700" b="1"/>
              <a:t>Learn Docker &amp; Containers using Interactive Browser-Based Scenarios </a:t>
            </a:r>
            <a:r>
              <a:rPr lang="en-US" sz="1700"/>
              <a:t>(</a:t>
            </a:r>
            <a:r>
              <a:rPr lang="en-US" sz="1700">
                <a:hlinkClick r:id="rId5"/>
              </a:rPr>
              <a:t>https://www.katacoda.com/courses/docker</a:t>
            </a:r>
            <a:r>
              <a:rPr lang="en-US" sz="1700"/>
              <a:t>) – ~20 hands on scenarios to walk you through the basics</a:t>
            </a:r>
            <a:br>
              <a:rPr lang="en-US" sz="1700"/>
            </a:br>
            <a:br>
              <a:rPr lang="en-US" sz="1700"/>
            </a:b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92017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2558</Words>
  <Application>Microsoft Office PowerPoint</Application>
  <PresentationFormat>Widescreen</PresentationFormat>
  <Paragraphs>377</Paragraphs>
  <Slides>42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Getting Started with  Azure Kubernetes Service</vt:lpstr>
      <vt:lpstr>My assumptions about why you are here</vt:lpstr>
      <vt:lpstr>Agenda</vt:lpstr>
      <vt:lpstr>Containers and Docker</vt:lpstr>
      <vt:lpstr>Containers</vt:lpstr>
      <vt:lpstr>Docker</vt:lpstr>
      <vt:lpstr>Container Registries</vt:lpstr>
      <vt:lpstr>Demo</vt:lpstr>
      <vt:lpstr>Resources</vt:lpstr>
      <vt:lpstr>Kubernetes</vt:lpstr>
      <vt:lpstr>Average Size of Docker Deployment</vt:lpstr>
      <vt:lpstr>Container Orchestrators</vt:lpstr>
      <vt:lpstr>Kubernetes</vt:lpstr>
      <vt:lpstr>Architecture</vt:lpstr>
      <vt:lpstr>A Few Common Kubernetes Objects</vt:lpstr>
      <vt:lpstr>Controllers</vt:lpstr>
      <vt:lpstr>Other common terms</vt:lpstr>
      <vt:lpstr>Kubernetes Conformance</vt:lpstr>
      <vt:lpstr>Docker for Desktop has Kubernetes</vt:lpstr>
      <vt:lpstr>Resources</vt:lpstr>
      <vt:lpstr>Azure Kubernetes Service</vt:lpstr>
      <vt:lpstr>Azure Kubernetes Service (AKS)</vt:lpstr>
      <vt:lpstr>Demo</vt:lpstr>
      <vt:lpstr>Demo</vt:lpstr>
      <vt:lpstr>Demo</vt:lpstr>
      <vt:lpstr>Demo</vt:lpstr>
      <vt:lpstr>Resources</vt:lpstr>
      <vt:lpstr>Helm</vt:lpstr>
      <vt:lpstr>Helm</vt:lpstr>
      <vt:lpstr>Demo</vt:lpstr>
      <vt:lpstr>Resources</vt:lpstr>
      <vt:lpstr>Azure DevOps</vt:lpstr>
      <vt:lpstr>Azure DevOps</vt:lpstr>
      <vt:lpstr>DevOps for Containerize Applications</vt:lpstr>
      <vt:lpstr>Options for AKS</vt:lpstr>
      <vt:lpstr>Demo</vt:lpstr>
      <vt:lpstr>Resources</vt:lpstr>
      <vt:lpstr>Visual Studio 2019 Tooling  and DevSpaces</vt:lpstr>
      <vt:lpstr>Visual Studio 2019</vt:lpstr>
      <vt:lpstr>DevSpaces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 Azure Kubernetes Service</dc:title>
  <dc:creator>Jason Haley</dc:creator>
  <cp:lastModifiedBy>Jason Haley</cp:lastModifiedBy>
  <cp:revision>2</cp:revision>
  <dcterms:created xsi:type="dcterms:W3CDTF">2019-06-25T00:53:48Z</dcterms:created>
  <dcterms:modified xsi:type="dcterms:W3CDTF">2019-06-25T01:06:40Z</dcterms:modified>
</cp:coreProperties>
</file>