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9" r:id="rId3"/>
    <p:sldId id="257" r:id="rId4"/>
    <p:sldId id="270" r:id="rId5"/>
    <p:sldId id="265" r:id="rId6"/>
    <p:sldId id="266" r:id="rId7"/>
    <p:sldId id="280" r:id="rId8"/>
    <p:sldId id="258" r:id="rId9"/>
    <p:sldId id="283" r:id="rId10"/>
    <p:sldId id="271" r:id="rId11"/>
    <p:sldId id="267" r:id="rId12"/>
    <p:sldId id="288" r:id="rId13"/>
    <p:sldId id="289" r:id="rId14"/>
    <p:sldId id="290" r:id="rId15"/>
    <p:sldId id="294" r:id="rId16"/>
    <p:sldId id="292" r:id="rId17"/>
    <p:sldId id="293" r:id="rId18"/>
    <p:sldId id="295" r:id="rId19"/>
    <p:sldId id="282" r:id="rId20"/>
    <p:sldId id="281" r:id="rId21"/>
    <p:sldId id="272" r:id="rId22"/>
    <p:sldId id="268" r:id="rId23"/>
    <p:sldId id="259" r:id="rId24"/>
    <p:sldId id="260" r:id="rId25"/>
    <p:sldId id="261" r:id="rId26"/>
    <p:sldId id="262" r:id="rId27"/>
    <p:sldId id="284" r:id="rId28"/>
    <p:sldId id="274" r:id="rId29"/>
    <p:sldId id="273" r:id="rId30"/>
    <p:sldId id="296" r:id="rId31"/>
    <p:sldId id="287" r:id="rId32"/>
    <p:sldId id="275" r:id="rId33"/>
    <p:sldId id="277" r:id="rId34"/>
    <p:sldId id="297" r:id="rId35"/>
    <p:sldId id="298" r:id="rId36"/>
    <p:sldId id="263" r:id="rId37"/>
    <p:sldId id="286" r:id="rId38"/>
    <p:sldId id="276" r:id="rId39"/>
    <p:sldId id="269" r:id="rId40"/>
    <p:sldId id="278" r:id="rId41"/>
    <p:sldId id="264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0643" autoAdjust="0"/>
  </p:normalViewPr>
  <p:slideViewPr>
    <p:cSldViewPr snapToGrid="0">
      <p:cViewPr varScale="1">
        <p:scale>
          <a:sx n="58" d="100"/>
          <a:sy n="58" d="100"/>
        </p:scale>
        <p:origin x="25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B02F4-4310-431A-949E-91DF81FA9EC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7967-37F6-4752-A246-3ED4C6CF3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intro-kubernete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kubernetes-walkthrough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cli/azure/aks?view=azure-cli-latest&amp;toc=https://docs.microsoft.com/en-us/azure/aks/TOC.json&amp;bc=https://docs.microsoft.com/en-us/azure/bread/toc.json#az-aks-create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kubernetes-dashboard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kubernetes-walkthrough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kubernetes-walkthrough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ks/tutorial-kubernetes-app-update" TargetMode="External"/><Relationship Id="rId3" Type="http://schemas.openxmlformats.org/officeDocument/2006/relationships/hyperlink" Target="https://docs.microsoft.com/en-us/azure/aks/tutorial-kubernetes-prepare-app" TargetMode="External"/><Relationship Id="rId7" Type="http://schemas.openxmlformats.org/officeDocument/2006/relationships/hyperlink" Target="https://docs.microsoft.com/en-us/azure/aks/tutorial-kubernetes-scal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aks/tutorial-kubernetes-deploy-application" TargetMode="External"/><Relationship Id="rId5" Type="http://schemas.openxmlformats.org/officeDocument/2006/relationships/hyperlink" Target="https://docs.microsoft.com/en-us/azure/aks/tutorial-kubernetes-deploy-cluster" TargetMode="External"/><Relationship Id="rId4" Type="http://schemas.openxmlformats.org/officeDocument/2006/relationships/hyperlink" Target="https://docs.microsoft.com/en-us/azure/aks/tutorial-kubernetes-prepare-acr" TargetMode="External"/><Relationship Id="rId9" Type="http://schemas.openxmlformats.org/officeDocument/2006/relationships/hyperlink" Target="https://docs.microsoft.com/en-us/azure/aks/tutorial-kubernetes-upgrade-cluster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uild.techcommunity.microsoft.com/sessions/77569?source=sessions#top-ancho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containers.org/" TargetMode="External"/><Relationship Id="rId3" Type="http://schemas.openxmlformats.org/officeDocument/2006/relationships/hyperlink" Target="https://www.docker.com/community/open-source" TargetMode="External"/><Relationship Id="rId7" Type="http://schemas.openxmlformats.org/officeDocument/2006/relationships/hyperlink" Target="https://github.com/containerd/container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ntainerd.io/" TargetMode="External"/><Relationship Id="rId5" Type="http://schemas.openxmlformats.org/officeDocument/2006/relationships/hyperlink" Target="https://github.com/moby/moby" TargetMode="External"/><Relationship Id="rId4" Type="http://schemas.openxmlformats.org/officeDocument/2006/relationships/hyperlink" Target="https://mobyproject.org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-spaces/about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dev-spaces/how-dev-spaces-work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community/open-sour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log.west-wind.com/posts/2017/apr/13/running-net-core-apps-under-windows-subsystem-for-linux-bash-for-window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doghq.com/docker-adop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Containerize your Apps with Docker and Kubernetes: Deploy, scale, orchestrate and manage containers with Docker and Kubernetes </a:t>
            </a:r>
          </a:p>
          <a:p>
            <a:r>
              <a:rPr lang="en-US" dirty="0"/>
              <a:t>(Free eBook): https://azure.microsoft.com/mediahandler/files/resourcefiles/containerize-your-apps-with-docker-and-kubernetes/Containerize_your_Apps_with_Docker_and_Kubernetes.pdf</a:t>
            </a:r>
          </a:p>
          <a:p>
            <a:endParaRPr lang="en-US" dirty="0"/>
          </a:p>
          <a:p>
            <a:r>
              <a:rPr lang="en-US" dirty="0"/>
              <a:t>Container images contain an application’s dependencies and can be run by the container engine isolating it from other applications on the same host. A container engine leverages operating system features like namespaces and </a:t>
            </a:r>
            <a:r>
              <a:rPr lang="en-US" dirty="0" err="1"/>
              <a:t>cgroups</a:t>
            </a:r>
            <a:r>
              <a:rPr lang="en-US" dirty="0"/>
              <a:t> to essentially virtualize the kernel.</a:t>
            </a:r>
          </a:p>
          <a:p>
            <a:endParaRPr lang="en-US" dirty="0"/>
          </a:p>
          <a:p>
            <a:r>
              <a:rPr lang="en-US" dirty="0" err="1"/>
              <a:t>Cgroups</a:t>
            </a:r>
            <a:r>
              <a:rPr lang="en-US" dirty="0"/>
              <a:t> – provide resource limits</a:t>
            </a:r>
          </a:p>
          <a:p>
            <a:r>
              <a:rPr lang="en-US" dirty="0"/>
              <a:t>Namespaces – provide isolation for running process</a:t>
            </a:r>
          </a:p>
          <a:p>
            <a:endParaRPr lang="en-US" dirty="0"/>
          </a:p>
          <a:p>
            <a:r>
              <a:rPr lang="en-US" dirty="0"/>
              <a:t>Unlike VMs, containers don’t need their own operating system. This saves system resources and allows more applications to be run on the same host – than separate VMs would.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take care of routine tasks that ensure the desired state of the system meets the actual state of the system.</a:t>
            </a:r>
          </a:p>
          <a:p>
            <a:endParaRPr lang="en-US" dirty="0"/>
          </a:p>
          <a:p>
            <a:r>
              <a:rPr lang="en-US" b="1" dirty="0" err="1"/>
              <a:t>ReplicaSet</a:t>
            </a:r>
            <a:r>
              <a:rPr lang="en-US" b="1" dirty="0"/>
              <a:t> </a:t>
            </a:r>
            <a:r>
              <a:rPr lang="en-US" dirty="0"/>
              <a:t>– used for maintaining a number of pods running at any give time to ensure desired state</a:t>
            </a:r>
          </a:p>
          <a:p>
            <a:r>
              <a:rPr lang="en-US" b="1" dirty="0"/>
              <a:t>Deployment</a:t>
            </a:r>
            <a:r>
              <a:rPr lang="en-US" dirty="0"/>
              <a:t> – extends a </a:t>
            </a:r>
            <a:r>
              <a:rPr lang="en-US" dirty="0" err="1"/>
              <a:t>ReplicaSet</a:t>
            </a:r>
            <a:r>
              <a:rPr lang="en-US" dirty="0"/>
              <a:t> with rollback capability</a:t>
            </a:r>
          </a:p>
          <a:p>
            <a:r>
              <a:rPr lang="en-US" b="1" dirty="0" err="1"/>
              <a:t>StatefulSet</a:t>
            </a:r>
            <a:r>
              <a:rPr lang="en-US" dirty="0"/>
              <a:t> – like a </a:t>
            </a:r>
            <a:r>
              <a:rPr lang="en-US" dirty="0" err="1"/>
              <a:t>ReplicaSet</a:t>
            </a:r>
            <a:r>
              <a:rPr lang="en-US" dirty="0"/>
              <a:t> but provides ordering and uniqueness of pods</a:t>
            </a:r>
          </a:p>
          <a:p>
            <a:r>
              <a:rPr lang="en-US" b="1" dirty="0" err="1"/>
              <a:t>DaemonSet</a:t>
            </a:r>
            <a:r>
              <a:rPr lang="en-US" dirty="0"/>
              <a:t> – ensures that all nodes run a copy of a pod</a:t>
            </a:r>
          </a:p>
          <a:p>
            <a:r>
              <a:rPr lang="en-US" b="1" dirty="0"/>
              <a:t>Job</a:t>
            </a:r>
            <a:r>
              <a:rPr lang="en-US" dirty="0"/>
              <a:t> – run pods and terminate</a:t>
            </a:r>
          </a:p>
          <a:p>
            <a:r>
              <a:rPr lang="en-US" b="1" dirty="0" err="1"/>
              <a:t>CronJob</a:t>
            </a:r>
            <a:r>
              <a:rPr lang="en-US" dirty="0"/>
              <a:t> – jobs that run on a time-based schedule</a:t>
            </a:r>
          </a:p>
          <a:p>
            <a:endParaRPr lang="en-US" dirty="0"/>
          </a:p>
          <a:p>
            <a:r>
              <a:rPr lang="en-US" dirty="0"/>
              <a:t>I didn’t mention </a:t>
            </a:r>
            <a:r>
              <a:rPr lang="en-US" dirty="0" err="1"/>
              <a:t>ReplicationController</a:t>
            </a:r>
            <a:r>
              <a:rPr lang="en-US" dirty="0"/>
              <a:t> – since </a:t>
            </a:r>
            <a:r>
              <a:rPr lang="en-US" dirty="0" err="1"/>
              <a:t>ReplicaSets</a:t>
            </a:r>
            <a:r>
              <a:rPr lang="en-US" dirty="0"/>
              <a:t> were designed to replace them.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https://kubernetes.io/docs/concepts/workloads/controllers/statefulset/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Namespace</a:t>
            </a:r>
            <a:r>
              <a:rPr lang="en-US" dirty="0"/>
              <a:t> – a virtual cluster backed by the same physical cluster, allows you to isolate resources</a:t>
            </a:r>
          </a:p>
          <a:p>
            <a:r>
              <a:rPr lang="en-US" b="1" dirty="0"/>
              <a:t>Service</a:t>
            </a:r>
            <a:r>
              <a:rPr lang="en-US" dirty="0"/>
              <a:t> – a layer above a set of pods used to expose them on a network</a:t>
            </a:r>
          </a:p>
          <a:p>
            <a:r>
              <a:rPr lang="en-US" b="1" dirty="0"/>
              <a:t>Ingress</a:t>
            </a:r>
            <a:r>
              <a:rPr lang="en-US" dirty="0"/>
              <a:t> – manages external access to the services in a cluster</a:t>
            </a:r>
          </a:p>
          <a:p>
            <a:r>
              <a:rPr lang="en-US" b="1" dirty="0" err="1"/>
              <a:t>ConfigMap</a:t>
            </a:r>
            <a:r>
              <a:rPr lang="en-US" dirty="0"/>
              <a:t> – allow you to decouple configuration artifact from image content. Store configuration</a:t>
            </a:r>
          </a:p>
          <a:p>
            <a:r>
              <a:rPr lang="en-US" b="1" dirty="0"/>
              <a:t>Secret</a:t>
            </a:r>
            <a:r>
              <a:rPr lang="en-US" dirty="0"/>
              <a:t> – let you store and manage sensitive information. Pods have to reference the secret. Secrets be used by a pod or by </a:t>
            </a:r>
            <a:r>
              <a:rPr lang="en-US" dirty="0" err="1"/>
              <a:t>kubelet</a:t>
            </a:r>
            <a:r>
              <a:rPr lang="en-US" dirty="0"/>
              <a:t>. Can be mounted as volume or exposed as environment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7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https://docs.microsoft.com/en-us/azure/aks/intro-kubernetes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https://docs.microsoft.com/en-us/azure/aks/kubernetes-walkthrough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create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--location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--resource-group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myAKSCluster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--node-count 1 --enable-addons monitoring --generate-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-keys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https://docs.microsoft.com/en-us/cli/azure/aks?view=azure-cli-latest&amp;toc=https%3A%2F%2Fdocs.microsoft.com%2Fen-us%2Fazure%2Faks%2FTOC.json&amp;bc=https%3A%2F%2Fdocs.microsoft.com%2Fen-us%2Fazure%2Fbread%2Ftoc.json#az-aks-create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 --resource-group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myAKSCluster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clusterrolebinding</a:t>
            </a:r>
            <a:r>
              <a:rPr lang="en-US" dirty="0"/>
              <a:t> </a:t>
            </a:r>
            <a:r>
              <a:rPr lang="en-US" dirty="0" err="1"/>
              <a:t>kubernetes</a:t>
            </a:r>
            <a:r>
              <a:rPr lang="en-US" dirty="0"/>
              <a:t>-dashboard --</a:t>
            </a:r>
            <a:r>
              <a:rPr lang="en-US" dirty="0" err="1"/>
              <a:t>clusterrole</a:t>
            </a:r>
            <a:r>
              <a:rPr lang="en-US" dirty="0"/>
              <a:t>=cluster-admin --</a:t>
            </a:r>
            <a:r>
              <a:rPr lang="en-US" dirty="0" err="1"/>
              <a:t>serviceaccount</a:t>
            </a:r>
            <a:r>
              <a:rPr lang="en-US" dirty="0"/>
              <a:t>=</a:t>
            </a:r>
            <a:r>
              <a:rPr lang="en-US" dirty="0" err="1"/>
              <a:t>kube-system:kubernetes-dashboard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https://docs.microsoft.com/en-us/azure/aks/kubernetes-dashboard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5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https://docs.microsoft.com/en-us/azure/aks/kubernetes-walkthrough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install-cli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get-credentials --resource-group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myAKSCluster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nodes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https://docs.microsoft.com/en-us/azure/aks/kubernetes-walkthrough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 -f azure-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vote.yaml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service azure-vote-front –watch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delete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--yes --no-wait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vs. imperative (cli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https://docs.microsoft.com/en-us/azure/aks/tutorial-kubernetes-prepare-app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https://docs.microsoft.com/en-us/azure/aks/tutorial-kubernetes-prepare-acr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https://docs.microsoft.com/en-us/azure/aks/tutorial-kubernetes-deploy-cluster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https://docs.microsoft.com/en-us/azure/aks/tutorial-kubernetes-deploy-application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https://docs.microsoft.com/en-us/azure/aks/tutorial-kubernetes-scale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https://docs.microsoft.com/en-us/azure/aks/tutorial-kubernetes-app-update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https://docs.microsoft.com/en-us/azure/aks/tutorial-kubernetes-upgrade-cluster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8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YAML CI/CD and Kubernetes Deployments (video from Build 2019)</a:t>
            </a:r>
          </a:p>
          <a:p>
            <a:r>
              <a:rPr lang="en-US" dirty="0">
                <a:hlinkClick r:id="rId3"/>
              </a:rPr>
              <a:t>https://mybuild.techcommunity.microsoft.com/sessions/77569?source=sessions#top-anchor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 makes it easy to build and run containers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https://www.docker.com/community/open-source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https://mobyproject.org/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https://github.com/moby/moby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rId6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6"/>
              </a:rPr>
              <a:t>https://containerd.io/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7"/>
              </a:rPr>
              <a:t>https://github.com/containerd/containerd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8"/>
              </a:rPr>
              <a:t>https://www.opencontainers.org/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https://docs.microsoft.com/en-us/azure/dev-spaces/about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https://docs.microsoft.com/en-us/azure/dev-spaces/how-dev-spaces-works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https://weblog.west-wind.com/posts/2017/apr/13/running-net-core-apps-under-windows-subsystem-for-linux-bash-for-windows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https://www.datadoghq.com/docker-adoption/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scheduling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—It considers the resource needs of your containers, to find the right place to run them automatically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Self-healing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—If a container crashes, a new one will be created to replace it.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—By observing CPU or custom metrics, Kubernetes can add and remove instances as needed.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—It manages the persistent storage used by your applications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 &amp; load balancing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—IP address, DNS, and multiple instances are load-balanced.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rollouts &amp; rollbacks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–During updates, the health of your new instances are monitored, and if a failure occurs, it can roll back to the previous version automatically.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 &amp; configuration 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manages application configuration and secrets.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Kubernetes Master Components (aka Control Plane)</a:t>
            </a:r>
          </a:p>
          <a:p>
            <a:pPr lvl="0"/>
            <a:r>
              <a:rPr lang="en-US" b="1" dirty="0"/>
              <a:t>API server</a:t>
            </a:r>
            <a:r>
              <a:rPr lang="en-US" dirty="0"/>
              <a:t>—exposes the Kubernetes API for controlling the cluster</a:t>
            </a:r>
          </a:p>
          <a:p>
            <a:pPr lvl="0"/>
            <a:r>
              <a:rPr lang="en-US" b="1" dirty="0"/>
              <a:t>Controller manager</a:t>
            </a:r>
            <a:r>
              <a:rPr lang="en-US" dirty="0"/>
              <a:t>—responsible for watching the cluster’s objects and resources and ensuring the desired state is consistent</a:t>
            </a:r>
          </a:p>
          <a:p>
            <a:pPr lvl="0"/>
            <a:r>
              <a:rPr lang="en-US" b="1" dirty="0"/>
              <a:t>Scheduler</a:t>
            </a:r>
            <a:r>
              <a:rPr lang="en-US" dirty="0"/>
              <a:t>—responsible for scheduling compute requests on the cluster</a:t>
            </a:r>
          </a:p>
          <a:p>
            <a:r>
              <a:rPr lang="en-US" b="1" dirty="0" err="1"/>
              <a:t>etcd</a:t>
            </a:r>
            <a:r>
              <a:rPr lang="en-US" dirty="0"/>
              <a:t>—an open-source distributed key value store used to hold the cluster data</a:t>
            </a:r>
          </a:p>
          <a:p>
            <a:endParaRPr lang="en-US" dirty="0"/>
          </a:p>
          <a:p>
            <a:r>
              <a:rPr lang="en-US" b="1" dirty="0"/>
              <a:t>Node Components</a:t>
            </a:r>
          </a:p>
          <a:p>
            <a:pPr lvl="0"/>
            <a:r>
              <a:rPr lang="en-US" b="1" dirty="0" err="1"/>
              <a:t>Kubelet</a:t>
            </a:r>
            <a:r>
              <a:rPr lang="en-US" dirty="0"/>
              <a:t>—responsible for communicating to the master and ensuring the containers are running on the node</a:t>
            </a:r>
          </a:p>
          <a:p>
            <a:pPr lvl="0"/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—enables the cluster to forward traffic to executing containers</a:t>
            </a:r>
          </a:p>
          <a:p>
            <a:pPr lvl="0"/>
            <a:r>
              <a:rPr lang="en-US" b="1" dirty="0"/>
              <a:t>Docker (container runtime)</a:t>
            </a:r>
            <a:r>
              <a:rPr lang="en-US" dirty="0"/>
              <a:t>—provides the runtime environment for containers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Pod </a:t>
            </a:r>
            <a:r>
              <a:rPr lang="en-US" dirty="0"/>
              <a:t>– the basic execution unit. Contains one or more containers that run your application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9655-78CD-4AFF-BB53-F3DEA32A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BF6F4-8466-4DA0-86F3-DF5245FD6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74B5-B101-418F-89F9-4A6A0221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F890-6D7E-43DC-ACE2-1A5567E8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61AF-EDBD-4A30-A8E7-3101820D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854C-3AA2-4FC9-8406-CCF04347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9CACB-BD37-4479-A6F1-7D5716CDE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1249-055D-4F23-ABD5-A95515B9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FD38-4EC2-4F85-B721-65DC3A3D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09CF-AB54-4304-B56E-C097F838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0E7AC-8CD5-4C96-8F3E-7AE3DE664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5BAC5-C0D8-4BBD-B79F-6E667D96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ACDB-ED48-405D-BB4C-CD27CA81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4814-EB46-4128-B407-5D2EA732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65D6-E796-4EA6-AEA4-583AB624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ABC3-0E68-4C9C-9B04-369E23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A982-7864-4994-AD1A-9D25369C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B1B6-C939-4793-948B-7D006C92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69DD-AD26-4F3F-86DB-88F7D20C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C484-08C9-481E-86B6-97004F77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A667-97C9-4582-B43C-528ABABE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398E8-EC86-47AC-B750-29F5A7C1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F6CA-DC94-40A9-9785-F0BD3E0B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BBFE-6D00-4FCF-ACDE-86CE522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6178-71F4-45BB-8067-B8535527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270D-EC96-418B-AED8-4BEE9EE8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66F8-E0F8-4F70-B9B7-9F1FDFC98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CE4C7-4878-476A-BCAF-F35A9FBD8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AACB-4050-48A3-9413-D9FE2DF0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3672-1254-4703-98DC-BEDEB7D6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ADA3-7773-4AAB-B0E2-BA9A0C85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5A93-B351-444F-99A7-CBAB1F61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7BB45-191A-44F5-AEF3-7E33F081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09AE1-D995-44DE-95FB-DC9F79C44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39160-D729-4E54-9343-874372A4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57A8B-5420-4C56-B5D2-A54F1B412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ABC4F-C46C-484D-92E3-DD180A6B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703F5-C0DC-4022-AA09-079343BD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AA428-1BEB-4860-8D4A-1B6F178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B48B-AE32-4727-9B86-EC1C373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6B51C-DCBB-4845-A396-4D2DE441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EEB13-FBA2-47DB-B543-9AA250D1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F9EE9-97C8-4CD8-BE2A-598CF895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B126F-16BC-4618-92E0-36C46D9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49EFF-ABCA-4610-8F3D-16338460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0904-8A55-4A43-B933-3D5EDEB8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2C55-2E07-445F-92B9-CCCFFF66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4003-0AD5-4D8F-B113-0870837E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BF16-AF40-407D-B376-71008CB1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19D31-87E8-45BF-A087-4CAA9438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2DDF-B5BA-4E07-8B32-0D8725BA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653C-A888-4D3D-98E0-1E377556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757B-CEB5-40F4-BF00-6412C36C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3E034-0A3C-4BEB-B7DE-5D95FDC19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C9C16-067F-476B-B253-2D734FFCC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F768-8BF9-460E-9AB5-415ACCFC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820F-AB51-425C-B719-6009B58F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86EA3-606C-4B50-A3CD-D60E91ED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FD7FC-AC67-4B22-B064-8993D3AA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C5A2-55D6-456C-AE96-71B752C1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35AC-7A19-4A5C-A103-62B54557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1DC8-61EE-48E2-9BC9-4E1B975F926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70FE-B93D-4406-8443-A0C456942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4F67-1C6A-4891-A887-D585797CC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doghq.com/docker-adop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ncf/k8s-conforma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resources/kubernetes-learning-path/" TargetMode="External"/><Relationship Id="rId2" Type="http://schemas.openxmlformats.org/officeDocument/2006/relationships/hyperlink" Target="https://www.youtube.com/watch?v=1xo-0gCVhT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tacoda.com/courses/kubernetes" TargetMode="External"/><Relationship Id="rId4" Type="http://schemas.openxmlformats.org/officeDocument/2006/relationships/hyperlink" Target="https://kubernetes.io/docs/tutorial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uild.techcommunity.microsoft.com/sessions/77059?source=sessi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sworkshop.io/" TargetMode="External"/><Relationship Id="rId4" Type="http://schemas.openxmlformats.org/officeDocument/2006/relationships/hyperlink" Target="https://docs.microsoft.com/en-us/azure/aks/kubernetes-walkthroug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helm.sh/" TargetMode="External"/><Relationship Id="rId2" Type="http://schemas.openxmlformats.org/officeDocument/2006/relationships/hyperlink" Target="https://github.com/helm/char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chart_template_guide/#the-chart-template-developer-s-guide" TargetMode="External"/><Relationship Id="rId2" Type="http://schemas.openxmlformats.org/officeDocument/2006/relationships/hyperlink" Target="https://helm.sh/docs/using_helm/#quickstar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tasks/deploy/kubernetes?view=azure-devops" TargetMode="External"/><Relationship Id="rId2" Type="http://schemas.openxmlformats.org/officeDocument/2006/relationships/hyperlink" Target="https://mybuild.techcommunity.microsoft.com/sessions/7756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devops/pipelines/tasks/deploy/helm-deploy?view=azure-devop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s-azuretools.vs-containers-tools-extens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-spaces/how-dev-spaces-works" TargetMode="External"/><Relationship Id="rId2" Type="http://schemas.openxmlformats.org/officeDocument/2006/relationships/hyperlink" Target="https://channel9.msdn.com/Events/Visual-Studio/Visual-Studio-2019-Launch-Event/Uniting-all-containers-and-Kubernetes-fans-in-this-Visual-Studio-2019-s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build.techcommunity.microsoft.com/sessions/7706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services/container-registr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PuvDm8IC-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tacoda.com/courses/docker" TargetMode="External"/><Relationship Id="rId4" Type="http://schemas.openxmlformats.org/officeDocument/2006/relationships/hyperlink" Target="https://azure.microsoft.com/mediahandler/files/resourcefiles/containerize-your-apps-with-docker-and-kubernetes/Containerize_your_Apps_with_Docker_and_Kubernet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F789-FA64-4C63-A3AC-F8DE6F506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br>
              <a:rPr lang="en-US" dirty="0"/>
            </a:br>
            <a:r>
              <a:rPr lang="en-US" dirty="0"/>
              <a:t>Azure Kubernetes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23C5D-AEA6-4158-B066-89561AA51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8369"/>
          </a:xfrm>
        </p:spPr>
        <p:txBody>
          <a:bodyPr>
            <a:normAutofit/>
          </a:bodyPr>
          <a:lstStyle/>
          <a:p>
            <a:r>
              <a:rPr lang="en-US" dirty="0"/>
              <a:t>North Boston Azure </a:t>
            </a:r>
          </a:p>
          <a:p>
            <a:r>
              <a:rPr lang="en-US" dirty="0"/>
              <a:t>Jason Haley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10625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DCF5-2399-4CBB-B56A-4117FE23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Size of Docker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37362-246F-4F00-AB9F-4090D0E6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22" y="1388952"/>
            <a:ext cx="7913956" cy="46837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ACA9B-B8D7-4A54-BCB1-1E7FB5516E13}"/>
              </a:ext>
            </a:extLst>
          </p:cNvPr>
          <p:cNvSpPr txBox="1"/>
          <p:nvPr/>
        </p:nvSpPr>
        <p:spPr>
          <a:xfrm>
            <a:off x="2178756" y="6072722"/>
            <a:ext cx="759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https://www.datadoghq.com/docker-adoption/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2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A5D4-07A0-4E42-B3C2-C0CAC4C0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Platforms or Orchestrators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B578-A028-4D81-93CB-3ED9E152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technology of container hosts</a:t>
            </a:r>
          </a:p>
          <a:p>
            <a:r>
              <a:rPr lang="en-US" dirty="0"/>
              <a:t>Help manage lifecycles of containers</a:t>
            </a:r>
          </a:p>
          <a:p>
            <a:r>
              <a:rPr lang="en-US" dirty="0"/>
              <a:t>Provide high availability and load balancing</a:t>
            </a:r>
          </a:p>
          <a:p>
            <a:r>
              <a:rPr lang="en-US" dirty="0"/>
              <a:t>Health monitoring</a:t>
            </a:r>
          </a:p>
          <a:p>
            <a:r>
              <a:rPr lang="en-US" dirty="0"/>
              <a:t>Provide networking and communication in/out of cluster</a:t>
            </a:r>
          </a:p>
        </p:txBody>
      </p:sp>
    </p:spTree>
    <p:extLst>
      <p:ext uri="{BB962C8B-B14F-4D97-AF65-F5344CB8AC3E}">
        <p14:creationId xmlns:p14="http://schemas.microsoft.com/office/powerpoint/2010/main" val="218811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7A27-1A62-4284-80AC-E52F0755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CDC0-3321-489C-A0BF-A5810966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scheduling</a:t>
            </a:r>
          </a:p>
          <a:p>
            <a:r>
              <a:rPr lang="en-US" dirty="0"/>
              <a:t>Self-healing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Volume management</a:t>
            </a:r>
          </a:p>
          <a:p>
            <a:r>
              <a:rPr lang="en-US" dirty="0"/>
              <a:t>Service discovery &amp; load balancing</a:t>
            </a:r>
          </a:p>
          <a:p>
            <a:r>
              <a:rPr lang="en-US" dirty="0"/>
              <a:t>Automated rollouts &amp; rollbacks</a:t>
            </a:r>
          </a:p>
          <a:p>
            <a:r>
              <a:rPr lang="en-US" dirty="0"/>
              <a:t>Secret &amp; configuration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C7AC7-4C37-45FE-BE2C-63DCFAA9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705" y="618382"/>
            <a:ext cx="1838095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A0E6-00B7-4319-B65A-D46CE727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F6F0F-0D96-4E61-BFA0-97609CB0A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72" y="1825625"/>
            <a:ext cx="7961655" cy="4351338"/>
          </a:xfrm>
        </p:spPr>
      </p:pic>
    </p:spTree>
    <p:extLst>
      <p:ext uri="{BB962C8B-B14F-4D97-AF65-F5344CB8AC3E}">
        <p14:creationId xmlns:p14="http://schemas.microsoft.com/office/powerpoint/2010/main" val="203481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56C-1B4A-497E-AA05-19D23EE6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Common Kubernetes Objects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A934-8EA3-466D-ACB9-B7902808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Pod</a:t>
            </a:r>
          </a:p>
          <a:p>
            <a:pPr lvl="1"/>
            <a:r>
              <a:rPr lang="en-US" dirty="0"/>
              <a:t>The basic execution unit. Contains one or more containers that run your application</a:t>
            </a:r>
          </a:p>
          <a:p>
            <a:pPr lvl="1"/>
            <a:endParaRPr lang="en-US" dirty="0"/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Uses a </a:t>
            </a:r>
            <a:r>
              <a:rPr lang="en-US" dirty="0" err="1"/>
              <a:t>ReplicaSet</a:t>
            </a:r>
            <a:r>
              <a:rPr lang="en-US" dirty="0"/>
              <a:t> to keep the desired state of your number of pods running and provides ability to perform rolling updates</a:t>
            </a:r>
          </a:p>
          <a:p>
            <a:pPr lvl="1"/>
            <a:endParaRPr lang="en-US" dirty="0"/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A layer above a set of pods used to expose them on a network. The related pods are defined by a label selector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2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56C-1B4A-497E-AA05-19D23EE6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A934-8EA3-466D-ACB9-B7902808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ReplicaSet</a:t>
            </a:r>
            <a:endParaRPr lang="en-US" dirty="0"/>
          </a:p>
          <a:p>
            <a:r>
              <a:rPr lang="en-US" dirty="0"/>
              <a:t>Deployment</a:t>
            </a:r>
          </a:p>
          <a:p>
            <a:r>
              <a:rPr lang="en-US" dirty="0" err="1"/>
              <a:t>StatefulSet</a:t>
            </a:r>
            <a:endParaRPr lang="en-US" dirty="0"/>
          </a:p>
          <a:p>
            <a:r>
              <a:rPr lang="en-US" dirty="0" err="1"/>
              <a:t>DaemonSet</a:t>
            </a:r>
            <a:endParaRPr lang="en-US" dirty="0"/>
          </a:p>
          <a:p>
            <a:r>
              <a:rPr lang="en-US" dirty="0"/>
              <a:t>Job</a:t>
            </a:r>
          </a:p>
          <a:p>
            <a:r>
              <a:rPr lang="en-US" dirty="0" err="1"/>
              <a:t>CronJob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606-7066-463D-A2B3-26CDDE9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46AD-F135-4913-B689-3298216B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Ingress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3520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F747-0760-4718-81DE-52DDBF6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Conformance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9869-6D4E-4FF3-A0DA-5DF9F0D5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implementations</a:t>
            </a:r>
          </a:p>
          <a:p>
            <a:r>
              <a:rPr lang="en-US" dirty="0"/>
              <a:t>Portability of your applications</a:t>
            </a:r>
          </a:p>
          <a:p>
            <a:r>
              <a:rPr lang="en-US" dirty="0">
                <a:hlinkClick r:id="rId2"/>
              </a:rPr>
              <a:t>https://github.com/cncf/k8s-conformance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99222-4FC5-43A2-B8A4-7C780135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895" y="681037"/>
            <a:ext cx="1961905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4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70FD-74A5-40D8-A4AC-52B2ED11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Desktop has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6348-1357-44A1-B14A-6891E377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non cloud implementation of Kubernetes</a:t>
            </a:r>
          </a:p>
          <a:p>
            <a:r>
              <a:rPr lang="en-US" dirty="0"/>
              <a:t>Single node</a:t>
            </a:r>
          </a:p>
          <a:p>
            <a:r>
              <a:rPr lang="en-US" dirty="0"/>
              <a:t>Great place to start</a:t>
            </a:r>
          </a:p>
        </p:txBody>
      </p:sp>
    </p:spTree>
    <p:extLst>
      <p:ext uri="{BB962C8B-B14F-4D97-AF65-F5344CB8AC3E}">
        <p14:creationId xmlns:p14="http://schemas.microsoft.com/office/powerpoint/2010/main" val="137239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6407-57EC-4CC5-B2F1-516EF8C2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assumptions about why you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0306-26FB-4120-BB3E-1A8927C2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learning or starting to learn containers, Docker and Kubernetes</a:t>
            </a:r>
          </a:p>
          <a:p>
            <a:r>
              <a:rPr lang="en-US" dirty="0"/>
              <a:t>You currently are in the process of “containerizing your apps”</a:t>
            </a:r>
          </a:p>
          <a:p>
            <a:r>
              <a:rPr lang="en-US" dirty="0"/>
              <a:t>You already have microservices and want to move from VM’s to Kubernetes</a:t>
            </a:r>
          </a:p>
          <a:p>
            <a:r>
              <a:rPr lang="en-US" dirty="0"/>
              <a:t>You are moving to the cloud and want to put all your apps in one location for a single control plane</a:t>
            </a:r>
          </a:p>
          <a:p>
            <a:r>
              <a:rPr lang="en-US" dirty="0"/>
              <a:t>You have been learning Docker and Kubernetes for awhile and maybe even use AKS but want to hear it again to help things gel</a:t>
            </a:r>
          </a:p>
        </p:txBody>
      </p:sp>
    </p:spTree>
    <p:extLst>
      <p:ext uri="{BB962C8B-B14F-4D97-AF65-F5344CB8AC3E}">
        <p14:creationId xmlns:p14="http://schemas.microsoft.com/office/powerpoint/2010/main" val="1082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Introduction to Microservices, Docker and Kubernetes</a:t>
            </a:r>
            <a:r>
              <a:rPr lang="en-US" dirty="0"/>
              <a:t>, James Quigley (</a:t>
            </a:r>
            <a:r>
              <a:rPr lang="en-US" dirty="0">
                <a:hlinkClick r:id="rId2"/>
              </a:rPr>
              <a:t>https://www.youtube.com/watch?v=1xo-0gCVhTU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55 min video that covers more information than I can cover today to help get started with the concepts.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Kubernetes Learning Path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https://azure.microsoft.com/en-us/resources/kubernetes-learning-path/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~20 page pdf that gives you multiple steps to get hands on with Kubernetes including videos, eBooks and documentation</a:t>
            </a:r>
          </a:p>
          <a:p>
            <a:endParaRPr lang="en-US" b="1" dirty="0"/>
          </a:p>
          <a:p>
            <a:r>
              <a:rPr lang="en-US" b="1" dirty="0"/>
              <a:t>Cloud Native DevOps with Kubernetes</a:t>
            </a:r>
            <a:r>
              <a:rPr lang="en-US" dirty="0"/>
              <a:t>, John Arundel</a:t>
            </a:r>
            <a:br>
              <a:rPr lang="en-US" dirty="0"/>
            </a:br>
            <a:r>
              <a:rPr lang="en-US" dirty="0"/>
              <a:t>Good book on practical learning of Kubernetes</a:t>
            </a:r>
          </a:p>
          <a:p>
            <a:endParaRPr lang="en-US" dirty="0"/>
          </a:p>
          <a:p>
            <a:r>
              <a:rPr lang="en-US" b="1" dirty="0"/>
              <a:t>Tutorials: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https://kubernetes.io/docs/tutorials/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https://www.katacoda.com/courses/kubernetes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5FB9-9D08-4F1B-B0B5-D86F5B5F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0BBC-0298-4AF5-ABD8-9C97B744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Kubernetes Service</a:t>
            </a:r>
          </a:p>
          <a:p>
            <a:r>
              <a:rPr lang="en-US" dirty="0"/>
              <a:t>Microsoft sets up and manages control plan (Kubernetes master)</a:t>
            </a:r>
          </a:p>
          <a:p>
            <a:r>
              <a:rPr lang="en-US" dirty="0"/>
              <a:t>Only pay for the worker nodes and other Azure resources used</a:t>
            </a:r>
          </a:p>
          <a:p>
            <a:r>
              <a:rPr lang="en-US" dirty="0"/>
              <a:t>Easily scalable</a:t>
            </a:r>
          </a:p>
          <a:p>
            <a:r>
              <a:rPr lang="en-US" dirty="0"/>
              <a:t>CNCF certified as Kubernetes conformant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2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E582-14D7-4973-8B02-CE93D8B3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66DE-1888-4043-8B75-0ACD92361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AKS cluster</a:t>
            </a:r>
          </a:p>
        </p:txBody>
      </p:sp>
    </p:spTree>
    <p:extLst>
      <p:ext uri="{BB962C8B-B14F-4D97-AF65-F5344CB8AC3E}">
        <p14:creationId xmlns:p14="http://schemas.microsoft.com/office/powerpoint/2010/main" val="71286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CE8-AB7D-496D-9CE3-67A5EB8C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489B-9A54-4AB9-8401-179FBF270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at the Kubernetes dashboard</a:t>
            </a:r>
          </a:p>
        </p:txBody>
      </p:sp>
    </p:spTree>
    <p:extLst>
      <p:ext uri="{BB962C8B-B14F-4D97-AF65-F5344CB8AC3E}">
        <p14:creationId xmlns:p14="http://schemas.microsoft.com/office/powerpoint/2010/main" val="295133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146-1048-4663-93BF-EE25875F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DD995-1B1C-4CCF-81FD-D604F31B0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environment for using </a:t>
            </a:r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0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025E-5B71-4D8C-B15A-86CD044F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4A2E-0A34-4952-BA47-CE16F670B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Deploying an application using </a:t>
            </a:r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4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Fundamentals of Kubernetes on Microsoft Azure and the road ahead</a:t>
            </a:r>
            <a:r>
              <a:rPr lang="en-US" dirty="0"/>
              <a:t>, Build2019</a:t>
            </a:r>
            <a:br>
              <a:rPr lang="en-US" dirty="0"/>
            </a:br>
            <a:r>
              <a:rPr lang="en-US" dirty="0">
                <a:hlinkClick r:id="rId3"/>
              </a:rPr>
              <a:t>https://mybuild.techcommunity.microsoft.com/sessions/77059?source=sessions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/>
              <a:t>Quickstart</a:t>
            </a:r>
            <a:r>
              <a:rPr lang="en-US" b="1" dirty="0"/>
              <a:t>: Deploy an Azure Kubernetes Service using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https://docs.microsoft.com/en-us/azure/aks/kubernetes-walkthrough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The Azure Kubernetes Workshop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https://aksworkshop.io/</a:t>
            </a:r>
            <a:r>
              <a:rPr lang="en-US" dirty="0"/>
              <a:t>) – really good to get hands on walk through experience with AKS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39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691-FA81-49CC-B406-BDBC1AA7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FE8-5B60-4B83-B46A-033B450C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Kubernetes Package Manager</a:t>
            </a:r>
          </a:p>
          <a:p>
            <a:r>
              <a:rPr lang="en-US" dirty="0"/>
              <a:t>Charts are the “package” used to install Kubernetes applications</a:t>
            </a:r>
          </a:p>
          <a:p>
            <a:r>
              <a:rPr lang="en-US" dirty="0"/>
              <a:t>Many existing charts: </a:t>
            </a:r>
          </a:p>
          <a:p>
            <a:pPr lvl="1"/>
            <a:r>
              <a:rPr lang="en-US" dirty="0">
                <a:hlinkClick r:id="rId2"/>
              </a:rPr>
              <a:t>https://github.com/helm/charts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https://hub.helm.sh/</a:t>
            </a:r>
            <a:endParaRPr lang="en-US" dirty="0"/>
          </a:p>
          <a:p>
            <a:r>
              <a:rPr lang="en-US" dirty="0"/>
              <a:t>Great for using it as a templating engine for your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1486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AB4D-44C8-4B8B-A59C-E95C7E21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31BE-DE7A-458B-9F4F-82A441DF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and Docker - </a:t>
            </a:r>
            <a:r>
              <a:rPr lang="en-US" i="1" dirty="0"/>
              <a:t>(optional if we are all familiar)</a:t>
            </a:r>
          </a:p>
          <a:p>
            <a:r>
              <a:rPr lang="en-US" dirty="0"/>
              <a:t>Kubernetes - </a:t>
            </a:r>
            <a:r>
              <a:rPr lang="en-US" i="1" dirty="0"/>
              <a:t>(optional if we are all familiar)</a:t>
            </a:r>
          </a:p>
          <a:p>
            <a:r>
              <a:rPr lang="en-US" dirty="0"/>
              <a:t>Azure Kubernetes Service (AKS)</a:t>
            </a:r>
          </a:p>
          <a:p>
            <a:r>
              <a:rPr lang="en-US" dirty="0"/>
              <a:t>Helm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Visual Studio 2019 Tooling and </a:t>
            </a:r>
            <a:r>
              <a:rPr lang="en-US" dirty="0" err="1"/>
              <a:t>DevSpaces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B531-4E24-43E2-8E8B-78BA979A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F3175-FA6B-45AB-AFD1-841C93756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helm chart to deploy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22279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Helm Chart Patterns</a:t>
            </a:r>
            <a:r>
              <a:rPr lang="en-US" dirty="0"/>
              <a:t>, Vic Iglesias</a:t>
            </a:r>
            <a:br>
              <a:rPr lang="en-US" dirty="0"/>
            </a:br>
            <a:r>
              <a:rPr lang="en-US" dirty="0"/>
              <a:t>28 min video that walks through intro and useful Helm patterns and usage</a:t>
            </a:r>
          </a:p>
          <a:p>
            <a:endParaRPr lang="en-US" dirty="0"/>
          </a:p>
          <a:p>
            <a:r>
              <a:rPr lang="en-US" b="1" dirty="0" err="1"/>
              <a:t>Quickstart</a:t>
            </a:r>
            <a:r>
              <a:rPr lang="en-US" b="1" dirty="0"/>
              <a:t> Guide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https://helm.sh/docs/using_helm/#quickstart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The Chart Template Developer’s Guide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https://helm.sh/docs/chart_template_guide/#the-chart-template-developer-s-guide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35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0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7FCA-568B-4830-BA2B-8C34B029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516B-A1F4-4556-B1A0-E79ABEBE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services</a:t>
            </a:r>
          </a:p>
          <a:p>
            <a:r>
              <a:rPr lang="en-US" dirty="0"/>
              <a:t>CI – Continuous Integration (</a:t>
            </a:r>
            <a:r>
              <a:rPr lang="en-US" dirty="0" err="1"/>
              <a:t>ie</a:t>
            </a:r>
            <a:r>
              <a:rPr lang="en-US" dirty="0"/>
              <a:t>. build)</a:t>
            </a:r>
          </a:p>
          <a:p>
            <a:r>
              <a:rPr lang="en-US" dirty="0"/>
              <a:t>CD – Continuous Deployment (</a:t>
            </a:r>
            <a:r>
              <a:rPr lang="en-US" dirty="0" err="1"/>
              <a:t>ie</a:t>
            </a:r>
            <a:r>
              <a:rPr lang="en-US" dirty="0"/>
              <a:t>. release)</a:t>
            </a:r>
          </a:p>
        </p:txBody>
      </p:sp>
    </p:spTree>
    <p:extLst>
      <p:ext uri="{BB962C8B-B14F-4D97-AF65-F5344CB8AC3E}">
        <p14:creationId xmlns:p14="http://schemas.microsoft.com/office/powerpoint/2010/main" val="186589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0E3-46E3-4782-80C1-4F62BF99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for Containerize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BC071-8135-43C3-A2B2-202F860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51" y="1562759"/>
            <a:ext cx="9153698" cy="48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435A-E589-4122-8694-7E77C7CB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38B2-BC5E-4622-A0E6-0DAED668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using 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Task using Helm</a:t>
            </a:r>
          </a:p>
          <a:p>
            <a:r>
              <a:rPr lang="en-US" dirty="0"/>
              <a:t>New YAML CI/CD deployments (for Kubernetes)</a:t>
            </a:r>
          </a:p>
        </p:txBody>
      </p:sp>
    </p:spTree>
    <p:extLst>
      <p:ext uri="{BB962C8B-B14F-4D97-AF65-F5344CB8AC3E}">
        <p14:creationId xmlns:p14="http://schemas.microsoft.com/office/powerpoint/2010/main" val="1035970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7389-1E08-4F93-8F0B-0192C697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C6D7-8BFE-49B7-8030-6BAC0C8E2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though a DevOps pipeline</a:t>
            </a:r>
          </a:p>
        </p:txBody>
      </p:sp>
    </p:spTree>
    <p:extLst>
      <p:ext uri="{BB962C8B-B14F-4D97-AF65-F5344CB8AC3E}">
        <p14:creationId xmlns:p14="http://schemas.microsoft.com/office/powerpoint/2010/main" val="3949985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YAML CI/CD and Kubernetes Deployments</a:t>
            </a:r>
            <a:r>
              <a:rPr lang="en-US" dirty="0"/>
              <a:t>, Build 2019</a:t>
            </a:r>
            <a:br>
              <a:rPr lang="en-US" dirty="0"/>
            </a:br>
            <a:r>
              <a:rPr lang="en-US" dirty="0">
                <a:hlinkClick r:id="rId2"/>
              </a:rPr>
              <a:t>https://mybuild.techcommunity.microsoft.com/sessions/77569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Deploy to Kubernetes task (</a:t>
            </a:r>
            <a:r>
              <a:rPr lang="en-US" b="1" dirty="0" err="1"/>
              <a:t>kubectl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https://docs.microsoft.com/en-us/azure/devops/pipelines/tasks/deploy/kubernetes?view=azure-devops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Package and Deploy Helm Charts task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https://docs.microsoft.com/en-us/azure/devops/pipelines/tasks/deploy/helm-deploy?view=azure-devops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7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Tooling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DevSpaces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3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7FCA-568B-4830-BA2B-8C34B029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516B-A1F4-4556-B1A0-E79ABEBE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Support</a:t>
            </a:r>
          </a:p>
          <a:p>
            <a:r>
              <a:rPr lang="en-US" dirty="0"/>
              <a:t>Kubernetes (as orchestrator)</a:t>
            </a:r>
          </a:p>
          <a:p>
            <a:r>
              <a:rPr lang="en-US" dirty="0"/>
              <a:t>New Kubernetes Application project type</a:t>
            </a:r>
          </a:p>
          <a:p>
            <a:r>
              <a:rPr lang="en-US" dirty="0"/>
              <a:t>Visual Studio Container Tools Extension (preview):</a:t>
            </a:r>
          </a:p>
          <a:p>
            <a:pPr lvl="1"/>
            <a:r>
              <a:rPr lang="en-US" dirty="0">
                <a:hlinkClick r:id="rId2"/>
              </a:rPr>
              <a:t>https://marketplace.visualstudio.com/items?itemName=ms-azuretools.vs-containers-tools-extensions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71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A12E-4179-4FAE-B4A7-8071B0FF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1EA6-68F7-4FDD-94BF-8D339050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</a:t>
            </a:r>
            <a:r>
              <a:rPr lang="en-US" dirty="0" err="1"/>
              <a:t>stdout</a:t>
            </a:r>
            <a:r>
              <a:rPr lang="en-US" dirty="0"/>
              <a:t> and stderr from your application running in AKS</a:t>
            </a:r>
          </a:p>
          <a:p>
            <a:r>
              <a:rPr lang="en-US" dirty="0"/>
              <a:t>Uses port-forward to allow web access using </a:t>
            </a:r>
            <a:r>
              <a:rPr lang="en-US" dirty="0">
                <a:hlinkClick r:id="rId3"/>
              </a:rPr>
              <a:t>http://localhost</a:t>
            </a:r>
            <a:endParaRPr lang="en-US" dirty="0"/>
          </a:p>
          <a:p>
            <a:r>
              <a:rPr lang="en-US" dirty="0"/>
              <a:t>Attaches debugger to your application running in AKS</a:t>
            </a:r>
          </a:p>
          <a:p>
            <a:r>
              <a:rPr lang="en-US" dirty="0"/>
              <a:t>Syncs source code to your dev space in AKS</a:t>
            </a:r>
          </a:p>
          <a:p>
            <a:r>
              <a:rPr lang="en-US" dirty="0"/>
              <a:t>Has to be installed on your cluster</a:t>
            </a:r>
          </a:p>
          <a:p>
            <a:r>
              <a:rPr lang="en-US" dirty="0"/>
              <a:t>Does modify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52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20FD-89F6-4E1A-8AE2-B97D7248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667F-56B1-4821-9C17-DA0453367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at VS 2019 tooling and </a:t>
            </a:r>
            <a:r>
              <a:rPr lang="en-US" dirty="0" err="1"/>
              <a:t>DevSpaces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Uniting all containers and Kubernetes fans</a:t>
            </a:r>
            <a:r>
              <a:rPr lang="en-US" dirty="0"/>
              <a:t>, VS 2019 Launch:</a:t>
            </a:r>
            <a:br>
              <a:rPr lang="en-US" dirty="0"/>
            </a:br>
            <a:r>
              <a:rPr lang="en-US" dirty="0">
                <a:hlinkClick r:id="rId2"/>
              </a:rPr>
              <a:t>https://channel9.msdn.com/Events/Visual-Studio/Visual-Studio-2019-Launch-Event/Uniting-all-containers-and-Kubernetes-fans-in-this-Visual-Studio-2019-session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How Azure Dev Spaces works and is configured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https://docs.microsoft.com/en-us/azure/dev-spaces/how-dev-spaces-works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 to end application development and DevOps on Azure Kubernetes Service</a:t>
            </a:r>
            <a:r>
              <a:rPr lang="en-US"/>
              <a:t>, Build 2019</a:t>
            </a:r>
            <a:br>
              <a:rPr lang="en-US"/>
            </a:br>
            <a:r>
              <a:rPr lang="en-US">
                <a:hlinkClick r:id="rId4"/>
              </a:rPr>
              <a:t>https://mybuild.techcommunity.microsoft.com/sessions/77060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0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D40-9D17-48EC-9B62-18F452F4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CAB7-6DD3-41BE-A682-926613BB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“Containers are specially encapsulated and secured processes running on the host system” – Dr. Gabriel N Schenker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D9B66-5E35-4A6B-9EB8-1015737DA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72" y="3073805"/>
            <a:ext cx="7780952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E425-87A0-4EE1-86EB-7847F58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6C66-BFB5-41F7-82A6-7D501E43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have been possible long before Docker</a:t>
            </a:r>
          </a:p>
          <a:p>
            <a:r>
              <a:rPr lang="en-US" dirty="0"/>
              <a:t>Docker the technology revolutionized containers</a:t>
            </a:r>
          </a:p>
          <a:p>
            <a:pPr lvl="1"/>
            <a:r>
              <a:rPr lang="en-US" dirty="0"/>
              <a:t>Are portable and can run on Linux, Windows and Mac</a:t>
            </a:r>
          </a:p>
          <a:p>
            <a:r>
              <a:rPr lang="en-US" dirty="0"/>
              <a:t>Open Container Initiative (OCI)</a:t>
            </a:r>
          </a:p>
          <a:p>
            <a:pPr lvl="1"/>
            <a:r>
              <a:rPr lang="en-US" dirty="0"/>
              <a:t>Runtime-spec</a:t>
            </a:r>
          </a:p>
          <a:p>
            <a:pPr lvl="1"/>
            <a:r>
              <a:rPr lang="en-US" dirty="0"/>
              <a:t>Image-spec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5949D-D1CC-4D7E-B008-938403B7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657" y="681037"/>
            <a:ext cx="1657143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E38C-AF83-411B-9879-E1255E6A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1D31-68EB-42D6-9688-9D3A248F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repository to store container images</a:t>
            </a:r>
          </a:p>
          <a:p>
            <a:r>
              <a:rPr lang="en-US" dirty="0"/>
              <a:t>Public or Private</a:t>
            </a:r>
          </a:p>
          <a:p>
            <a:r>
              <a:rPr lang="en-US" dirty="0" err="1"/>
              <a:t>DockerHub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https://hub.docker.com</a:t>
            </a:r>
            <a:r>
              <a:rPr lang="en-US" dirty="0"/>
              <a:t> </a:t>
            </a:r>
          </a:p>
          <a:p>
            <a:r>
              <a:rPr lang="en-US" dirty="0"/>
              <a:t>Azure Container Registry</a:t>
            </a:r>
          </a:p>
          <a:p>
            <a:pPr lvl="1"/>
            <a:r>
              <a:rPr lang="en-US" dirty="0">
                <a:hlinkClick r:id="rId4"/>
              </a:rPr>
              <a:t>https://azure.microsoft.com/en-us/services/container-registry/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9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4DFF-F101-4E64-9F89-5DF535B7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52F32-15F9-4DF0-AB66-BE3F3A95F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Docker 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104924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What is a container really? Let’s write one in Go from scratch</a:t>
            </a:r>
            <a:r>
              <a:rPr lang="en-US" dirty="0"/>
              <a:t>, Liz Rice (</a:t>
            </a:r>
            <a:r>
              <a:rPr lang="en-US" dirty="0">
                <a:hlinkClick r:id="rId3"/>
              </a:rPr>
              <a:t>https://www.youtube.com/watch?v=HPuvDm8IC-4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Short 23 min video that explains the concept in practical terms</a:t>
            </a:r>
          </a:p>
          <a:p>
            <a:endParaRPr lang="en-US" dirty="0"/>
          </a:p>
          <a:p>
            <a:r>
              <a:rPr lang="en-US" b="1" dirty="0"/>
              <a:t>Containerize your Apps with Docker and Kubernetes</a:t>
            </a:r>
            <a:r>
              <a:rPr lang="en-US" dirty="0"/>
              <a:t>, Dr. Gabriel N. Schenker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https://azure.microsoft.com/mediahandler/files/resourcefiles/containerize-your-apps-with-docker-and-kubernetes/Containerize_your_Apps_with_Docker_and_Kubernetes.pdf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Free 300 page eBook – highly recommended</a:t>
            </a:r>
          </a:p>
          <a:p>
            <a:endParaRPr lang="en-US" dirty="0"/>
          </a:p>
          <a:p>
            <a:r>
              <a:rPr lang="en-US" b="1" dirty="0"/>
              <a:t>Learn Docker &amp; Containers using Interactive Browser-Based Scenarios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https://www.katacoda.com/courses/docker</a:t>
            </a:r>
            <a:r>
              <a:rPr lang="en-US" dirty="0"/>
              <a:t>) – ~20 hands on scenarios to walk you through the basics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1903</Words>
  <Application>Microsoft Office PowerPoint</Application>
  <PresentationFormat>Widescreen</PresentationFormat>
  <Paragraphs>309</Paragraphs>
  <Slides>42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Getting Started with  Azure Kubernetes Service</vt:lpstr>
      <vt:lpstr>My assumptions about why you are here</vt:lpstr>
      <vt:lpstr>Agenda</vt:lpstr>
      <vt:lpstr>Containers and Docker</vt:lpstr>
      <vt:lpstr>Containers</vt:lpstr>
      <vt:lpstr>Docker</vt:lpstr>
      <vt:lpstr>Container Registries</vt:lpstr>
      <vt:lpstr>Demo</vt:lpstr>
      <vt:lpstr>Resources</vt:lpstr>
      <vt:lpstr>Kubernetes</vt:lpstr>
      <vt:lpstr>Average Size of Docker Deployment</vt:lpstr>
      <vt:lpstr>Container Platforms or Orchestrators</vt:lpstr>
      <vt:lpstr>Kubernetes</vt:lpstr>
      <vt:lpstr>Architecture</vt:lpstr>
      <vt:lpstr>Common Kubernetes Objects Used</vt:lpstr>
      <vt:lpstr>Controllers</vt:lpstr>
      <vt:lpstr>Other common terms</vt:lpstr>
      <vt:lpstr>Kubernetes Conformance</vt:lpstr>
      <vt:lpstr>Docker for Desktop has Kubernetes</vt:lpstr>
      <vt:lpstr>Resources</vt:lpstr>
      <vt:lpstr>Azure Kubernetes Service</vt:lpstr>
      <vt:lpstr>Azure Kubernetes Service</vt:lpstr>
      <vt:lpstr>Demo</vt:lpstr>
      <vt:lpstr>Demo</vt:lpstr>
      <vt:lpstr>Demo</vt:lpstr>
      <vt:lpstr>Demo</vt:lpstr>
      <vt:lpstr>Resources</vt:lpstr>
      <vt:lpstr>Helm</vt:lpstr>
      <vt:lpstr>Helm</vt:lpstr>
      <vt:lpstr>Demo</vt:lpstr>
      <vt:lpstr>Resources</vt:lpstr>
      <vt:lpstr>Azure DevOps</vt:lpstr>
      <vt:lpstr>Azure DevOps</vt:lpstr>
      <vt:lpstr>DevOps for Containerize Applications</vt:lpstr>
      <vt:lpstr>Options for AKS</vt:lpstr>
      <vt:lpstr>Demo</vt:lpstr>
      <vt:lpstr>Resources</vt:lpstr>
      <vt:lpstr>Visual Studio 2019 Tooling  and DevSpaces</vt:lpstr>
      <vt:lpstr>Visual Studio 2019</vt:lpstr>
      <vt:lpstr>DevSpaces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Azure Kubernetes Service</dc:title>
  <dc:creator>Jason Haley</dc:creator>
  <cp:lastModifiedBy>Jason Haley</cp:lastModifiedBy>
  <cp:revision>6</cp:revision>
  <dcterms:created xsi:type="dcterms:W3CDTF">2019-06-22T16:09:34Z</dcterms:created>
  <dcterms:modified xsi:type="dcterms:W3CDTF">2019-06-23T15:13:48Z</dcterms:modified>
</cp:coreProperties>
</file>