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1"/>
  </p:notesMasterIdLst>
  <p:sldIdLst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8508" autoAdjust="0"/>
  </p:normalViewPr>
  <p:slideViewPr>
    <p:cSldViewPr>
      <p:cViewPr varScale="1">
        <p:scale>
          <a:sx n="100" d="100"/>
          <a:sy n="100" d="100"/>
        </p:scale>
        <p:origin x="77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E1360-2EA4-407D-B300-8F65B813761B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EECBE-DB46-4AC0-BA5E-C4AF7A335DD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54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2148591"/>
            <a:ext cx="6149837" cy="67315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25" name="Rectangle 3"/>
          <p:cNvSpPr txBox="1">
            <a:spLocks noGrp="1" noChangeArrowheads="1"/>
          </p:cNvSpPr>
          <p:nvPr/>
        </p:nvSpPr>
        <p:spPr bwMode="auto">
          <a:xfrm>
            <a:off x="1" y="0"/>
            <a:ext cx="2972421" cy="21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</a:rPr>
              <a:t>Course 10135B</a:t>
            </a:r>
          </a:p>
        </p:txBody>
      </p:sp>
      <p:sp>
        <p:nvSpPr>
          <p:cNvPr id="6" name="Rectangle 7"/>
          <p:cNvSpPr txBox="1">
            <a:spLocks noGrp="1" noChangeArrowheads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730" tIns="44865" rIns="89730" bIns="44865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3670B479-C312-4CCA-B1C7-41798538AF9D}" type="slidenum">
              <a:rPr lang="en-US" sz="1200">
                <a:solidFill>
                  <a:prstClr val="black"/>
                </a:solidFill>
                <a:latin typeface="Arial" charset="0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z="1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2148591"/>
            <a:ext cx="6149837" cy="67315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25" name="Rectangle 3"/>
          <p:cNvSpPr txBox="1">
            <a:spLocks noGrp="1" noChangeArrowheads="1"/>
          </p:cNvSpPr>
          <p:nvPr/>
        </p:nvSpPr>
        <p:spPr bwMode="auto">
          <a:xfrm>
            <a:off x="1" y="0"/>
            <a:ext cx="2972421" cy="21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</a:rPr>
              <a:t>Course 10135B</a:t>
            </a:r>
          </a:p>
        </p:txBody>
      </p:sp>
      <p:sp>
        <p:nvSpPr>
          <p:cNvPr id="6" name="Rectangle 7"/>
          <p:cNvSpPr txBox="1">
            <a:spLocks noGrp="1" noChangeArrowheads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730" tIns="44865" rIns="89730" bIns="44865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3670B479-C312-4CCA-B1C7-41798538AF9D}" type="slidenum">
              <a:rPr lang="en-US" sz="1200">
                <a:solidFill>
                  <a:prstClr val="black"/>
                </a:solidFill>
                <a:latin typeface="Arial" charset="0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z="1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8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2148591"/>
            <a:ext cx="6149837" cy="67315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25" name="Rectangle 3"/>
          <p:cNvSpPr txBox="1">
            <a:spLocks noGrp="1" noChangeArrowheads="1"/>
          </p:cNvSpPr>
          <p:nvPr/>
        </p:nvSpPr>
        <p:spPr bwMode="auto">
          <a:xfrm>
            <a:off x="1" y="0"/>
            <a:ext cx="2972421" cy="21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</a:rPr>
              <a:t>Course 10135B</a:t>
            </a:r>
          </a:p>
        </p:txBody>
      </p:sp>
      <p:sp>
        <p:nvSpPr>
          <p:cNvPr id="6" name="Rectangle 7"/>
          <p:cNvSpPr txBox="1">
            <a:spLocks noGrp="1" noChangeArrowheads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730" tIns="44865" rIns="89730" bIns="44865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3670B479-C312-4CCA-B1C7-41798538AF9D}" type="slidenum">
              <a:rPr lang="en-US" sz="1200">
                <a:solidFill>
                  <a:prstClr val="black"/>
                </a:solidFill>
                <a:latin typeface="Arial" charset="0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z="1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3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ckgrd_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700" y="0"/>
            <a:ext cx="9283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804863"/>
            <a:ext cx="7527925" cy="2073275"/>
          </a:xfrm>
          <a:ln algn="ctr"/>
        </p:spPr>
        <p:txBody>
          <a:bodyPr tIns="0" rIns="0" bIns="0">
            <a:spAutoFit/>
          </a:bodyPr>
          <a:lstStyle>
            <a:lvl1pPr algn="r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000">
                <a:latin typeface="Segoe Ligh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8050" y="2720975"/>
            <a:ext cx="4152900" cy="1030288"/>
          </a:xfrm>
        </p:spPr>
        <p:txBody>
          <a:bodyPr lIns="91440" tIns="45720" rIns="91440" bIns="45720"/>
          <a:lstStyle>
            <a:lvl1pPr marL="0" indent="0" algn="r">
              <a:lnSpc>
                <a:spcPct val="95000"/>
              </a:lnSpc>
              <a:spcBef>
                <a:spcPct val="60000"/>
              </a:spcBef>
              <a:buFontTx/>
              <a:buNone/>
              <a:defRPr sz="2600">
                <a:latin typeface="Segoe Semibold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325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07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63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0"/>
            <a:ext cx="7773988" cy="74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692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81" y="5033095"/>
            <a:ext cx="4075233" cy="1881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2" y="2109542"/>
            <a:ext cx="7680340" cy="997196"/>
          </a:xfrm>
        </p:spPr>
        <p:txBody>
          <a:bodyPr anchor="b" anchorCtr="0"/>
          <a:lstStyle>
            <a:lvl1pPr>
              <a:defRPr sz="7200" spc="-150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2" y="3425825"/>
            <a:ext cx="7680340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81300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64" y="6102166"/>
            <a:ext cx="1619918" cy="747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819604"/>
            <a:ext cx="8363938" cy="1218795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44257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-7145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0" y="1681905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66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65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64" y="6102166"/>
            <a:ext cx="1619918" cy="7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61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857250"/>
            <a:ext cx="9144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4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4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1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46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1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8"/>
            <a:ext cx="7686295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6600" spc="-15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2232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1775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24950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1775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422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84163" indent="-284163">
              <a:buClr>
                <a:schemeClr val="tx2"/>
              </a:buClr>
              <a:buFont typeface="Wingdings" pitchFamily="2" charset="2"/>
              <a:buChar char="§"/>
              <a:defRPr sz="4000">
                <a:latin typeface="+mn-lt"/>
              </a:defRPr>
            </a:lvl1pPr>
            <a:lvl2pPr marL="517525" indent="-233363">
              <a:buClr>
                <a:schemeClr val="tx2"/>
              </a:buClr>
              <a:buFont typeface="Wingdings" pitchFamily="2" charset="2"/>
              <a:buChar char="§"/>
              <a:defRPr>
                <a:latin typeface="+mn-lt"/>
              </a:defRPr>
            </a:lvl2pPr>
            <a:lvl3pPr marL="741363" indent="-223838">
              <a:buClr>
                <a:schemeClr val="tx2"/>
              </a:buClr>
              <a:buFont typeface="Wingdings" pitchFamily="2" charset="2"/>
              <a:buChar char="§"/>
              <a:tabLst/>
              <a:defRPr>
                <a:latin typeface="+mn-lt"/>
              </a:defRPr>
            </a:lvl3pPr>
            <a:lvl4pPr marL="914400" indent="-173038">
              <a:buClr>
                <a:schemeClr val="tx2"/>
              </a:buClr>
              <a:buFont typeface="Wingdings" pitchFamily="2" charset="2"/>
              <a:buChar char="§"/>
              <a:defRPr>
                <a:latin typeface="+mn-lt"/>
              </a:defRPr>
            </a:lvl4pPr>
            <a:lvl5pPr marL="1087438" indent="-173038">
              <a:buClr>
                <a:schemeClr val="tx2"/>
              </a:buClr>
              <a:buFont typeface="Wingdings" pitchFamily="2" charset="2"/>
              <a:buChar char="§"/>
              <a:tabLst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4480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/>
            </a:lvl2pPr>
            <a:lvl3pPr marL="233363" indent="0">
              <a:buNone/>
              <a:defRPr sz="2000"/>
            </a:lvl3pPr>
            <a:lvl4pPr marL="457200" indent="0">
              <a:buNone/>
              <a:defRPr sz="2000"/>
            </a:lvl4pPr>
            <a:lvl5pPr marL="693738" indent="0"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7164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3363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3402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1"/>
            <a:ext cx="4047274" cy="2351413"/>
          </a:xfrm>
        </p:spPr>
        <p:txBody>
          <a:bodyPr>
            <a:spAutoFit/>
          </a:bodyPr>
          <a:lstStyle>
            <a:lvl1pPr marL="292100" indent="-2921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36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20700" indent="-228600">
              <a:defRPr sz="2000"/>
            </a:lvl2pPr>
            <a:lvl3pPr marL="685800" indent="-165100">
              <a:tabLst/>
              <a:defRPr sz="2000"/>
            </a:lvl3pPr>
            <a:lvl4pPr marL="863600" indent="-177800">
              <a:defRPr/>
            </a:lvl4pPr>
            <a:lvl5pPr marL="1028700" indent="-165100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2" y="1447801"/>
            <a:ext cx="4047274" cy="2351413"/>
          </a:xfrm>
        </p:spPr>
        <p:txBody>
          <a:bodyPr>
            <a:spAutoFit/>
          </a:bodyPr>
          <a:lstStyle>
            <a:lvl1pPr marL="339725" indent="-339725"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lang="en-US" sz="36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35000" indent="-34290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63600" indent="-34290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indent="-34290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06500" indent="-342900">
              <a:defRPr lang="en-US" sz="20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92100" marR="0" lvl="0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520700" marR="0" lvl="1" indent="-2286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85800" marR="0" lvl="2" indent="-165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63600" marR="0" lvl="3" indent="-1778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8700" marR="0" lvl="4" indent="-165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188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0" y="1681905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07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97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415315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744774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57951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1"/>
            <a:ext cx="8366320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3972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73088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79851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30288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675086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680142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1"/>
            <a:ext cx="8366320" cy="664797"/>
          </a:xfrm>
        </p:spPr>
        <p:txBody>
          <a:bodyPr/>
          <a:lstStyle>
            <a:lvl1pPr>
              <a:defRPr sz="48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-28575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43000" indent="-2286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600" indent="-2286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6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267760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342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940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682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46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30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14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ckgrd_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9388"/>
            <a:ext cx="91440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6" descr="bckgrd_1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0"/>
            <a:ext cx="7773988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79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9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169863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54075" indent="-173038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chemeClr val="bg2"/>
        </a:buClr>
        <a:buSzPct val="80000"/>
        <a:buChar char="•"/>
        <a:defRPr>
          <a:solidFill>
            <a:schemeClr val="tx1"/>
          </a:solidFill>
          <a:latin typeface="+mn-lt"/>
        </a:defRPr>
      </a:lvl3pPr>
      <a:lvl4pPr marL="1254125" indent="-165100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Font typeface="Segoe" pitchFamily="34" charset="0"/>
        <a:buChar char="-"/>
        <a:defRPr sz="1600">
          <a:solidFill>
            <a:schemeClr val="tx1"/>
          </a:solidFill>
          <a:latin typeface="+mn-lt"/>
        </a:defRPr>
      </a:lvl4pPr>
      <a:lvl5pPr marL="1544638" indent="-168275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1"/>
            <a:ext cx="8366320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020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transition>
    <p:fade/>
  </p:transition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3600" kern="1200" spc="-7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3088" marR="0" indent="-233363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844803">
            <a:extLst>
              <a:ext uri="{FF2B5EF4-FFF2-40B4-BE49-F238E27FC236}">
                <a16:creationId xmlns:a16="http://schemas.microsoft.com/office/drawing/2014/main" id="{FEF7E0DB-B9AD-4134-B4D1-C678876AD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2755998"/>
            <a:ext cx="8809484" cy="3705723"/>
          </a:xfrm>
          <a:prstGeom prst="roundRect">
            <a:avLst>
              <a:gd name="adj" fmla="val 0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adatum.com / 1 forest / 3 domain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SMTP domain @adatum.com</a:t>
            </a:r>
          </a:p>
        </p:txBody>
      </p:sp>
      <p:sp>
        <p:nvSpPr>
          <p:cNvPr id="46" name="Rounded Rectangle 844803">
            <a:extLst>
              <a:ext uri="{FF2B5EF4-FFF2-40B4-BE49-F238E27FC236}">
                <a16:creationId xmlns:a16="http://schemas.microsoft.com/office/drawing/2014/main" id="{23A5091F-A79C-433E-ACA9-42166CF24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86" y="1490102"/>
            <a:ext cx="2486730" cy="532653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Exchange Online</a:t>
            </a:r>
          </a:p>
        </p:txBody>
      </p:sp>
      <p:sp>
        <p:nvSpPr>
          <p:cNvPr id="14338" name="Rounded Rectangle 844803"/>
          <p:cNvSpPr>
            <a:spLocks noChangeArrowheads="1"/>
          </p:cNvSpPr>
          <p:nvPr/>
        </p:nvSpPr>
        <p:spPr bwMode="auto">
          <a:xfrm>
            <a:off x="2771800" y="2832131"/>
            <a:ext cx="1932931" cy="3104221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atl.adatum.com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3000 Mailboxes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39" name="Rounded Rectangle 844803"/>
          <p:cNvSpPr>
            <a:spLocks noChangeArrowheads="1"/>
          </p:cNvSpPr>
          <p:nvPr/>
        </p:nvSpPr>
        <p:spPr bwMode="auto">
          <a:xfrm>
            <a:off x="422449" y="2832131"/>
            <a:ext cx="1880742" cy="3096344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ny.adatum.com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2500 Mailboxes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ounded Rectangle 844803">
            <a:extLst>
              <a:ext uri="{FF2B5EF4-FFF2-40B4-BE49-F238E27FC236}">
                <a16:creationId xmlns:a16="http://schemas.microsoft.com/office/drawing/2014/main" id="{DBF068A6-0DC7-4373-A341-F14FDA277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96" y="2832131"/>
            <a:ext cx="1735452" cy="3113837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lon.adatum.com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1500 Mailboxes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7012" y="0"/>
            <a:ext cx="8667751" cy="741363"/>
          </a:xfrm>
        </p:spPr>
        <p:txBody>
          <a:bodyPr/>
          <a:lstStyle/>
          <a:p>
            <a:pPr eaLnBrk="1" hangingPunct="1"/>
            <a:r>
              <a:rPr lang="en-US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Adatum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 Current Exchange Environment</a:t>
            </a:r>
          </a:p>
        </p:txBody>
      </p:sp>
      <p:pic>
        <p:nvPicPr>
          <p:cNvPr id="14367" name="Picture 19" descr="Server0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26081" y="477891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96" name="AutoShape 48"/>
          <p:cNvSpPr>
            <a:spLocks noChangeArrowheads="1"/>
          </p:cNvSpPr>
          <p:nvPr/>
        </p:nvSpPr>
        <p:spPr bwMode="auto">
          <a:xfrm>
            <a:off x="755576" y="5316920"/>
            <a:ext cx="494525" cy="467539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NY-EX1</a:t>
            </a:r>
          </a:p>
        </p:txBody>
      </p:sp>
      <p:pic>
        <p:nvPicPr>
          <p:cNvPr id="48" name="Picture 19" descr="Server01">
            <a:extLst>
              <a:ext uri="{FF2B5EF4-FFF2-40B4-BE49-F238E27FC236}">
                <a16:creationId xmlns:a16="http://schemas.microsoft.com/office/drawing/2014/main" id="{D73926A1-FD05-48FC-993B-9FE85EEF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74153" y="477891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AutoShape 48">
            <a:extLst>
              <a:ext uri="{FF2B5EF4-FFF2-40B4-BE49-F238E27FC236}">
                <a16:creationId xmlns:a16="http://schemas.microsoft.com/office/drawing/2014/main" id="{E6CB52C2-B63A-449D-A486-BB844BB83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809" y="5315650"/>
            <a:ext cx="494525" cy="467539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NY-EX2</a:t>
            </a:r>
          </a:p>
        </p:txBody>
      </p:sp>
      <p:sp>
        <p:nvSpPr>
          <p:cNvPr id="51" name="AutoShape 48">
            <a:extLst>
              <a:ext uri="{FF2B5EF4-FFF2-40B4-BE49-F238E27FC236}">
                <a16:creationId xmlns:a16="http://schemas.microsoft.com/office/drawing/2014/main" id="{330C6C62-682E-427D-B07B-72F24FA8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500" y="5349489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ATL-EX1</a:t>
            </a:r>
          </a:p>
        </p:txBody>
      </p:sp>
      <p:sp>
        <p:nvSpPr>
          <p:cNvPr id="52" name="AutoShape 48">
            <a:extLst>
              <a:ext uri="{FF2B5EF4-FFF2-40B4-BE49-F238E27FC236}">
                <a16:creationId xmlns:a16="http://schemas.microsoft.com/office/drawing/2014/main" id="{0CB53B75-380A-456A-83B9-50DC70A20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220" y="5348630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ATL-EX2</a:t>
            </a:r>
          </a:p>
        </p:txBody>
      </p:sp>
      <p:pic>
        <p:nvPicPr>
          <p:cNvPr id="54" name="Picture 19" descr="Server01">
            <a:extLst>
              <a:ext uri="{FF2B5EF4-FFF2-40B4-BE49-F238E27FC236}">
                <a16:creationId xmlns:a16="http://schemas.microsoft.com/office/drawing/2014/main" id="{6B3283F8-96D5-48BF-9B5B-C88C0885A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27584" y="477634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9" descr="Server01">
            <a:extLst>
              <a:ext uri="{FF2B5EF4-FFF2-40B4-BE49-F238E27FC236}">
                <a16:creationId xmlns:a16="http://schemas.microsoft.com/office/drawing/2014/main" id="{519F8EA4-1511-49A4-AAFF-FD6B6C60C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547664" y="477634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9" descr="Server01">
            <a:extLst>
              <a:ext uri="{FF2B5EF4-FFF2-40B4-BE49-F238E27FC236}">
                <a16:creationId xmlns:a16="http://schemas.microsoft.com/office/drawing/2014/main" id="{C101EEE6-0B83-4552-B5A5-F5B44C50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80112" y="4725289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9" descr="Server01">
            <a:extLst>
              <a:ext uri="{FF2B5EF4-FFF2-40B4-BE49-F238E27FC236}">
                <a16:creationId xmlns:a16="http://schemas.microsoft.com/office/drawing/2014/main" id="{F89D32A8-F274-4808-8701-8B15B6D1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228184" y="4725289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AutoShape 48">
            <a:extLst>
              <a:ext uri="{FF2B5EF4-FFF2-40B4-BE49-F238E27FC236}">
                <a16:creationId xmlns:a16="http://schemas.microsoft.com/office/drawing/2014/main" id="{456B3BAF-E471-4C8B-BDE8-2E06F03DA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559" y="5295861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LON-EX1</a:t>
            </a:r>
          </a:p>
        </p:txBody>
      </p:sp>
      <p:sp>
        <p:nvSpPr>
          <p:cNvPr id="60" name="AutoShape 48">
            <a:extLst>
              <a:ext uri="{FF2B5EF4-FFF2-40B4-BE49-F238E27FC236}">
                <a16:creationId xmlns:a16="http://schemas.microsoft.com/office/drawing/2014/main" id="{78DA1AD2-4BF0-4166-8AD5-9F467D71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279" y="5295002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LON-EX2</a:t>
            </a:r>
          </a:p>
        </p:txBody>
      </p:sp>
      <p:sp>
        <p:nvSpPr>
          <p:cNvPr id="62" name="Rounded Rectangle 844803">
            <a:extLst>
              <a:ext uri="{FF2B5EF4-FFF2-40B4-BE49-F238E27FC236}">
                <a16:creationId xmlns:a16="http://schemas.microsoft.com/office/drawing/2014/main" id="{97D6AF43-D6EC-4911-974A-1394FC0A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1" y="741363"/>
            <a:ext cx="8809485" cy="1450813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Office 365 Tenant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adatum.onmicrosoft.com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ounded Rectangle 844803">
            <a:extLst>
              <a:ext uri="{FF2B5EF4-FFF2-40B4-BE49-F238E27FC236}">
                <a16:creationId xmlns:a16="http://schemas.microsoft.com/office/drawing/2014/main" id="{524043F0-B76E-4617-9AB5-608F6B61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03" y="1474606"/>
            <a:ext cx="2486730" cy="548149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Exchange Online Protection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ounded Rectangle 844803">
            <a:extLst>
              <a:ext uri="{FF2B5EF4-FFF2-40B4-BE49-F238E27FC236}">
                <a16:creationId xmlns:a16="http://schemas.microsoft.com/office/drawing/2014/main" id="{7145788F-5EEE-4753-B9B7-0A1E18300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681" y="1474606"/>
            <a:ext cx="2486730" cy="548149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Azure AD</a:t>
            </a:r>
          </a:p>
        </p:txBody>
      </p:sp>
      <p:pic>
        <p:nvPicPr>
          <p:cNvPr id="65" name="Picture 19" descr="Server01">
            <a:extLst>
              <a:ext uri="{FF2B5EF4-FFF2-40B4-BE49-F238E27FC236}">
                <a16:creationId xmlns:a16="http://schemas.microsoft.com/office/drawing/2014/main" id="{D3507693-B7ED-4891-8857-02FC0B6E0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956376" y="4611921"/>
            <a:ext cx="331380" cy="617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AutoShape 48">
            <a:extLst>
              <a:ext uri="{FF2B5EF4-FFF2-40B4-BE49-F238E27FC236}">
                <a16:creationId xmlns:a16="http://schemas.microsoft.com/office/drawing/2014/main" id="{30488254-400F-4833-8209-9038605DD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529" y="5156899"/>
            <a:ext cx="734013" cy="529025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Azure AD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Connect</a:t>
            </a:r>
          </a:p>
        </p:txBody>
      </p:sp>
      <p:sp>
        <p:nvSpPr>
          <p:cNvPr id="67" name="AutoShape 48">
            <a:extLst>
              <a:ext uri="{FF2B5EF4-FFF2-40B4-BE49-F238E27FC236}">
                <a16:creationId xmlns:a16="http://schemas.microsoft.com/office/drawing/2014/main" id="{069EA81D-ADD9-46BB-AAB4-6405A1278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560" y="2192176"/>
            <a:ext cx="734013" cy="529025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Internet</a:t>
            </a:r>
          </a:p>
        </p:txBody>
      </p:sp>
      <p:sp>
        <p:nvSpPr>
          <p:cNvPr id="68" name="AutoShape 48">
            <a:extLst>
              <a:ext uri="{FF2B5EF4-FFF2-40B4-BE49-F238E27FC236}">
                <a16:creationId xmlns:a16="http://schemas.microsoft.com/office/drawing/2014/main" id="{14FF014F-7893-4E58-B58C-8247ED094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003" y="5593864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Exchange 2016</a:t>
            </a:r>
          </a:p>
        </p:txBody>
      </p:sp>
      <p:sp>
        <p:nvSpPr>
          <p:cNvPr id="71" name="AutoShape 48">
            <a:extLst>
              <a:ext uri="{FF2B5EF4-FFF2-40B4-BE49-F238E27FC236}">
                <a16:creationId xmlns:a16="http://schemas.microsoft.com/office/drawing/2014/main" id="{CDEEE623-B2FA-4D9C-A476-7E0AD9CD6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880" y="5604698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Exchange 2013</a:t>
            </a:r>
          </a:p>
        </p:txBody>
      </p:sp>
      <p:sp>
        <p:nvSpPr>
          <p:cNvPr id="72" name="AutoShape 48">
            <a:extLst>
              <a:ext uri="{FF2B5EF4-FFF2-40B4-BE49-F238E27FC236}">
                <a16:creationId xmlns:a16="http://schemas.microsoft.com/office/drawing/2014/main" id="{3B456C49-757C-4384-A831-96CF560C6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565" y="5604249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Exchange 2016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0B174E-537D-43D6-833F-C5D53F8BE1B7}"/>
              </a:ext>
            </a:extLst>
          </p:cNvPr>
          <p:cNvCxnSpPr>
            <a:cxnSpLocks/>
            <a:endCxn id="65" idx="0"/>
          </p:cNvCxnSpPr>
          <p:nvPr/>
        </p:nvCxnSpPr>
        <p:spPr bwMode="auto">
          <a:xfrm>
            <a:off x="8122066" y="2022755"/>
            <a:ext cx="0" cy="258916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51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67D5-55FA-4452-9782-0318F48B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EB34-8DB5-4F62-80BB-23506A8EF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992188"/>
            <a:ext cx="7751762" cy="5749180"/>
          </a:xfrm>
        </p:spPr>
        <p:txBody>
          <a:bodyPr/>
          <a:lstStyle/>
          <a:p>
            <a:r>
              <a:rPr lang="en-US" dirty="0"/>
              <a:t>Question: What components do you need to install and configure to satisfy the requirements?</a:t>
            </a:r>
          </a:p>
          <a:p>
            <a:r>
              <a:rPr lang="en-US" dirty="0"/>
              <a:t>Answer: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type answer here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079E-259B-495C-B855-5E7D98ED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43A7-8440-4909-8676-282821CE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What are the licensing requirements for Exchange Online?</a:t>
            </a:r>
          </a:p>
          <a:p>
            <a:r>
              <a:rPr lang="en-US" dirty="0"/>
              <a:t>Answer: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type answer here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7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DB24-E89F-4288-A9CB-F5D73024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8A52-D371-445D-97DF-A85074FC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What existing Exchange Server server(s) can you use for Hybrid transport and </a:t>
            </a:r>
            <a:r>
              <a:rPr lang="en-US" dirty="0" err="1"/>
              <a:t>AutoDiscover</a:t>
            </a:r>
            <a:r>
              <a:rPr lang="en-US" dirty="0"/>
              <a:t>?</a:t>
            </a:r>
          </a:p>
          <a:p>
            <a:r>
              <a:rPr lang="en-US" dirty="0"/>
              <a:t>Answer: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type answer here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3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2E27-65C6-46A3-B5E0-4F709B21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4D4EC-9336-4747-9C2B-9FE0DB6BC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What additional areas do you need to plan to run the HCW successfully?</a:t>
            </a:r>
          </a:p>
          <a:p>
            <a:r>
              <a:rPr lang="en-US" dirty="0"/>
              <a:t>Answer: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type answer here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2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5FCC-6AA9-4BD2-8F9E-5A4D6ECB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FACD-2CBE-4E96-A181-20877282A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What Hybrid Transport option should you implement?</a:t>
            </a:r>
          </a:p>
          <a:p>
            <a:r>
              <a:rPr lang="en-US" dirty="0"/>
              <a:t>Answer: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type answer here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6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844803">
            <a:extLst>
              <a:ext uri="{FF2B5EF4-FFF2-40B4-BE49-F238E27FC236}">
                <a16:creationId xmlns:a16="http://schemas.microsoft.com/office/drawing/2014/main" id="{FEF7E0DB-B9AD-4134-B4D1-C678876AD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2755998"/>
            <a:ext cx="8809484" cy="3705723"/>
          </a:xfrm>
          <a:prstGeom prst="roundRect">
            <a:avLst>
              <a:gd name="adj" fmla="val 0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adatum.com / 1 forest / 3 domain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SMTP domain @adatum.com</a:t>
            </a:r>
          </a:p>
        </p:txBody>
      </p:sp>
      <p:sp>
        <p:nvSpPr>
          <p:cNvPr id="46" name="Rounded Rectangle 844803">
            <a:extLst>
              <a:ext uri="{FF2B5EF4-FFF2-40B4-BE49-F238E27FC236}">
                <a16:creationId xmlns:a16="http://schemas.microsoft.com/office/drawing/2014/main" id="{23A5091F-A79C-433E-ACA9-42166CF24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86" y="1490102"/>
            <a:ext cx="2486730" cy="532653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Exchange Online</a:t>
            </a:r>
          </a:p>
        </p:txBody>
      </p:sp>
      <p:sp>
        <p:nvSpPr>
          <p:cNvPr id="14338" name="Rounded Rectangle 844803"/>
          <p:cNvSpPr>
            <a:spLocks noChangeArrowheads="1"/>
          </p:cNvSpPr>
          <p:nvPr/>
        </p:nvSpPr>
        <p:spPr bwMode="auto">
          <a:xfrm>
            <a:off x="2771800" y="2832131"/>
            <a:ext cx="1932931" cy="3104221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atl.adatum.com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3000 Mailboxes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39" name="Rounded Rectangle 844803"/>
          <p:cNvSpPr>
            <a:spLocks noChangeArrowheads="1"/>
          </p:cNvSpPr>
          <p:nvPr/>
        </p:nvSpPr>
        <p:spPr bwMode="auto">
          <a:xfrm>
            <a:off x="422449" y="2832131"/>
            <a:ext cx="1880742" cy="3096344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ny.adatum.com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2500 Mailboxes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ounded Rectangle 844803">
            <a:extLst>
              <a:ext uri="{FF2B5EF4-FFF2-40B4-BE49-F238E27FC236}">
                <a16:creationId xmlns:a16="http://schemas.microsoft.com/office/drawing/2014/main" id="{DBF068A6-0DC7-4373-A341-F14FDA277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96" y="2832131"/>
            <a:ext cx="1735452" cy="3113837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lon.adatum.com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1500 Mailboxes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7012" y="0"/>
            <a:ext cx="8667751" cy="741363"/>
          </a:xfrm>
        </p:spPr>
        <p:txBody>
          <a:bodyPr/>
          <a:lstStyle/>
          <a:p>
            <a:pPr eaLnBrk="1" hangingPunct="1"/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Draw a Solution (Optional)</a:t>
            </a:r>
          </a:p>
        </p:txBody>
      </p:sp>
      <p:sp>
        <p:nvSpPr>
          <p:cNvPr id="616496" name="AutoShape 48"/>
          <p:cNvSpPr>
            <a:spLocks noChangeArrowheads="1"/>
          </p:cNvSpPr>
          <p:nvPr/>
        </p:nvSpPr>
        <p:spPr bwMode="auto">
          <a:xfrm>
            <a:off x="755576" y="5316920"/>
            <a:ext cx="494525" cy="467539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NY-EX1</a:t>
            </a:r>
          </a:p>
        </p:txBody>
      </p:sp>
      <p:sp>
        <p:nvSpPr>
          <p:cNvPr id="50" name="AutoShape 48">
            <a:extLst>
              <a:ext uri="{FF2B5EF4-FFF2-40B4-BE49-F238E27FC236}">
                <a16:creationId xmlns:a16="http://schemas.microsoft.com/office/drawing/2014/main" id="{E6CB52C2-B63A-449D-A486-BB844BB83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809" y="5315650"/>
            <a:ext cx="494525" cy="467539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NY-EX2</a:t>
            </a:r>
          </a:p>
        </p:txBody>
      </p:sp>
      <p:pic>
        <p:nvPicPr>
          <p:cNvPr id="54" name="Picture 19" descr="Server01">
            <a:extLst>
              <a:ext uri="{FF2B5EF4-FFF2-40B4-BE49-F238E27FC236}">
                <a16:creationId xmlns:a16="http://schemas.microsoft.com/office/drawing/2014/main" id="{6B3283F8-96D5-48BF-9B5B-C88C0885A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27584" y="477634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9" descr="Server01">
            <a:extLst>
              <a:ext uri="{FF2B5EF4-FFF2-40B4-BE49-F238E27FC236}">
                <a16:creationId xmlns:a16="http://schemas.microsoft.com/office/drawing/2014/main" id="{519F8EA4-1511-49A4-AAFF-FD6B6C60C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547664" y="477634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9" descr="Server01">
            <a:extLst>
              <a:ext uri="{FF2B5EF4-FFF2-40B4-BE49-F238E27FC236}">
                <a16:creationId xmlns:a16="http://schemas.microsoft.com/office/drawing/2014/main" id="{C101EEE6-0B83-4552-B5A5-F5B44C50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80112" y="4725289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9" descr="Server01">
            <a:extLst>
              <a:ext uri="{FF2B5EF4-FFF2-40B4-BE49-F238E27FC236}">
                <a16:creationId xmlns:a16="http://schemas.microsoft.com/office/drawing/2014/main" id="{F89D32A8-F274-4808-8701-8B15B6D1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228184" y="4725289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AutoShape 48">
            <a:extLst>
              <a:ext uri="{FF2B5EF4-FFF2-40B4-BE49-F238E27FC236}">
                <a16:creationId xmlns:a16="http://schemas.microsoft.com/office/drawing/2014/main" id="{456B3BAF-E471-4C8B-BDE8-2E06F03DA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559" y="5295861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LON-EX1</a:t>
            </a:r>
          </a:p>
        </p:txBody>
      </p:sp>
      <p:sp>
        <p:nvSpPr>
          <p:cNvPr id="60" name="AutoShape 48">
            <a:extLst>
              <a:ext uri="{FF2B5EF4-FFF2-40B4-BE49-F238E27FC236}">
                <a16:creationId xmlns:a16="http://schemas.microsoft.com/office/drawing/2014/main" id="{78DA1AD2-4BF0-4166-8AD5-9F467D71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279" y="5295002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LON-EX2</a:t>
            </a:r>
          </a:p>
        </p:txBody>
      </p:sp>
      <p:sp>
        <p:nvSpPr>
          <p:cNvPr id="62" name="Rounded Rectangle 844803">
            <a:extLst>
              <a:ext uri="{FF2B5EF4-FFF2-40B4-BE49-F238E27FC236}">
                <a16:creationId xmlns:a16="http://schemas.microsoft.com/office/drawing/2014/main" id="{97D6AF43-D6EC-4911-974A-1394FC0A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1" y="741363"/>
            <a:ext cx="8809485" cy="1450813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Office 365 Tenant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adatum.onmicrosoft.com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ounded Rectangle 844803">
            <a:extLst>
              <a:ext uri="{FF2B5EF4-FFF2-40B4-BE49-F238E27FC236}">
                <a16:creationId xmlns:a16="http://schemas.microsoft.com/office/drawing/2014/main" id="{524043F0-B76E-4617-9AB5-608F6B61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03" y="1474606"/>
            <a:ext cx="2486730" cy="548149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Exchange Online Protection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ounded Rectangle 844803">
            <a:extLst>
              <a:ext uri="{FF2B5EF4-FFF2-40B4-BE49-F238E27FC236}">
                <a16:creationId xmlns:a16="http://schemas.microsoft.com/office/drawing/2014/main" id="{7145788F-5EEE-4753-B9B7-0A1E18300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681" y="1474606"/>
            <a:ext cx="2486730" cy="548149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Azure AD</a:t>
            </a:r>
          </a:p>
        </p:txBody>
      </p:sp>
      <p:pic>
        <p:nvPicPr>
          <p:cNvPr id="65" name="Picture 19" descr="Server01">
            <a:extLst>
              <a:ext uri="{FF2B5EF4-FFF2-40B4-BE49-F238E27FC236}">
                <a16:creationId xmlns:a16="http://schemas.microsoft.com/office/drawing/2014/main" id="{D3507693-B7ED-4891-8857-02FC0B6E0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956376" y="4611921"/>
            <a:ext cx="331380" cy="617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AutoShape 48">
            <a:extLst>
              <a:ext uri="{FF2B5EF4-FFF2-40B4-BE49-F238E27FC236}">
                <a16:creationId xmlns:a16="http://schemas.microsoft.com/office/drawing/2014/main" id="{30488254-400F-4833-8209-9038605DD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529" y="5156899"/>
            <a:ext cx="734013" cy="529025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Azure AD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Connect</a:t>
            </a:r>
          </a:p>
        </p:txBody>
      </p:sp>
      <p:sp>
        <p:nvSpPr>
          <p:cNvPr id="67" name="AutoShape 48">
            <a:extLst>
              <a:ext uri="{FF2B5EF4-FFF2-40B4-BE49-F238E27FC236}">
                <a16:creationId xmlns:a16="http://schemas.microsoft.com/office/drawing/2014/main" id="{069EA81D-ADD9-46BB-AAB4-6405A1278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560" y="2192176"/>
            <a:ext cx="734013" cy="529025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Internet</a:t>
            </a:r>
          </a:p>
        </p:txBody>
      </p:sp>
      <p:sp>
        <p:nvSpPr>
          <p:cNvPr id="68" name="AutoShape 48">
            <a:extLst>
              <a:ext uri="{FF2B5EF4-FFF2-40B4-BE49-F238E27FC236}">
                <a16:creationId xmlns:a16="http://schemas.microsoft.com/office/drawing/2014/main" id="{14FF014F-7893-4E58-B58C-8247ED094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003" y="5593864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Exchange 2016</a:t>
            </a:r>
          </a:p>
        </p:txBody>
      </p:sp>
      <p:sp>
        <p:nvSpPr>
          <p:cNvPr id="72" name="AutoShape 48">
            <a:extLst>
              <a:ext uri="{FF2B5EF4-FFF2-40B4-BE49-F238E27FC236}">
                <a16:creationId xmlns:a16="http://schemas.microsoft.com/office/drawing/2014/main" id="{3B456C49-757C-4384-A831-96CF560C6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565" y="5604249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Exchange 2016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0B174E-537D-43D6-833F-C5D53F8BE1B7}"/>
              </a:ext>
            </a:extLst>
          </p:cNvPr>
          <p:cNvCxnSpPr>
            <a:cxnSpLocks/>
            <a:endCxn id="65" idx="0"/>
          </p:cNvCxnSpPr>
          <p:nvPr/>
        </p:nvCxnSpPr>
        <p:spPr bwMode="auto">
          <a:xfrm>
            <a:off x="8122066" y="2022755"/>
            <a:ext cx="0" cy="258916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19" descr="Server01">
            <a:extLst>
              <a:ext uri="{FF2B5EF4-FFF2-40B4-BE49-F238E27FC236}">
                <a16:creationId xmlns:a16="http://schemas.microsoft.com/office/drawing/2014/main" id="{006D33C8-036D-40B0-B0AD-E6655A93A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26081" y="477891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9" descr="Server01">
            <a:extLst>
              <a:ext uri="{FF2B5EF4-FFF2-40B4-BE49-F238E27FC236}">
                <a16:creationId xmlns:a16="http://schemas.microsoft.com/office/drawing/2014/main" id="{6FFFF42D-7977-44FE-876C-4DF08BBA4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74153" y="477891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AutoShape 48">
            <a:extLst>
              <a:ext uri="{FF2B5EF4-FFF2-40B4-BE49-F238E27FC236}">
                <a16:creationId xmlns:a16="http://schemas.microsoft.com/office/drawing/2014/main" id="{C9FCB44F-FA7E-49FC-8D5A-ED08B0298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500" y="5349489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ATL-EX1</a:t>
            </a:r>
          </a:p>
        </p:txBody>
      </p:sp>
      <p:sp>
        <p:nvSpPr>
          <p:cNvPr id="35" name="AutoShape 48">
            <a:extLst>
              <a:ext uri="{FF2B5EF4-FFF2-40B4-BE49-F238E27FC236}">
                <a16:creationId xmlns:a16="http://schemas.microsoft.com/office/drawing/2014/main" id="{806AD8E1-9E23-4B7F-9028-E8468C82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220" y="5348630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ATL-EX2</a:t>
            </a:r>
          </a:p>
        </p:txBody>
      </p:sp>
      <p:sp>
        <p:nvSpPr>
          <p:cNvPr id="36" name="AutoShape 48">
            <a:extLst>
              <a:ext uri="{FF2B5EF4-FFF2-40B4-BE49-F238E27FC236}">
                <a16:creationId xmlns:a16="http://schemas.microsoft.com/office/drawing/2014/main" id="{C8E3116F-F13F-4BA6-A221-117454C9B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880" y="5604698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Exchange 2013</a:t>
            </a:r>
          </a:p>
        </p:txBody>
      </p:sp>
    </p:spTree>
    <p:extLst>
      <p:ext uri="{BB962C8B-B14F-4D97-AF65-F5344CB8AC3E}">
        <p14:creationId xmlns:p14="http://schemas.microsoft.com/office/powerpoint/2010/main" val="393970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844803">
            <a:extLst>
              <a:ext uri="{FF2B5EF4-FFF2-40B4-BE49-F238E27FC236}">
                <a16:creationId xmlns:a16="http://schemas.microsoft.com/office/drawing/2014/main" id="{FEF7E0DB-B9AD-4134-B4D1-C678876AD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2755998"/>
            <a:ext cx="8809484" cy="3705723"/>
          </a:xfrm>
          <a:prstGeom prst="roundRect">
            <a:avLst>
              <a:gd name="adj" fmla="val 0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adatum.com / 1 forest / 3 domain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SMTP domain @adatum.com</a:t>
            </a:r>
          </a:p>
        </p:txBody>
      </p:sp>
      <p:sp>
        <p:nvSpPr>
          <p:cNvPr id="46" name="Rounded Rectangle 844803">
            <a:extLst>
              <a:ext uri="{FF2B5EF4-FFF2-40B4-BE49-F238E27FC236}">
                <a16:creationId xmlns:a16="http://schemas.microsoft.com/office/drawing/2014/main" id="{23A5091F-A79C-433E-ACA9-42166CF24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86" y="1490102"/>
            <a:ext cx="2486730" cy="532653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Exchange Online</a:t>
            </a:r>
          </a:p>
        </p:txBody>
      </p:sp>
      <p:sp>
        <p:nvSpPr>
          <p:cNvPr id="14338" name="Rounded Rectangle 844803"/>
          <p:cNvSpPr>
            <a:spLocks noChangeArrowheads="1"/>
          </p:cNvSpPr>
          <p:nvPr/>
        </p:nvSpPr>
        <p:spPr bwMode="auto">
          <a:xfrm>
            <a:off x="2771800" y="3972926"/>
            <a:ext cx="1932931" cy="1963426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atl.adatum.com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3000 Mailboxes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39" name="Rounded Rectangle 844803"/>
          <p:cNvSpPr>
            <a:spLocks noChangeArrowheads="1"/>
          </p:cNvSpPr>
          <p:nvPr/>
        </p:nvSpPr>
        <p:spPr bwMode="auto">
          <a:xfrm>
            <a:off x="422449" y="2832131"/>
            <a:ext cx="1880742" cy="3096344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ny.adatum.com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2500 Mailboxes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ounded Rectangle 844803">
            <a:extLst>
              <a:ext uri="{FF2B5EF4-FFF2-40B4-BE49-F238E27FC236}">
                <a16:creationId xmlns:a16="http://schemas.microsoft.com/office/drawing/2014/main" id="{DBF068A6-0DC7-4373-A341-F14FDA277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96" y="2832131"/>
            <a:ext cx="1735452" cy="3113837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lon.adatum.com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1500 Mailboxes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7012" y="0"/>
            <a:ext cx="8667751" cy="741363"/>
          </a:xfrm>
        </p:spPr>
        <p:txBody>
          <a:bodyPr/>
          <a:lstStyle/>
          <a:p>
            <a:pPr eaLnBrk="1" hangingPunct="1"/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Possible Solution</a:t>
            </a:r>
          </a:p>
        </p:txBody>
      </p:sp>
      <p:sp>
        <p:nvSpPr>
          <p:cNvPr id="616496" name="AutoShape 48"/>
          <p:cNvSpPr>
            <a:spLocks noChangeArrowheads="1"/>
          </p:cNvSpPr>
          <p:nvPr/>
        </p:nvSpPr>
        <p:spPr bwMode="auto">
          <a:xfrm>
            <a:off x="755576" y="5316920"/>
            <a:ext cx="494525" cy="467539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NY-EX1</a:t>
            </a:r>
          </a:p>
        </p:txBody>
      </p:sp>
      <p:sp>
        <p:nvSpPr>
          <p:cNvPr id="50" name="AutoShape 48">
            <a:extLst>
              <a:ext uri="{FF2B5EF4-FFF2-40B4-BE49-F238E27FC236}">
                <a16:creationId xmlns:a16="http://schemas.microsoft.com/office/drawing/2014/main" id="{E6CB52C2-B63A-449D-A486-BB844BB83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809" y="5315650"/>
            <a:ext cx="494525" cy="467539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NY-EX2</a:t>
            </a:r>
          </a:p>
        </p:txBody>
      </p:sp>
      <p:pic>
        <p:nvPicPr>
          <p:cNvPr id="54" name="Picture 19" descr="Server01">
            <a:extLst>
              <a:ext uri="{FF2B5EF4-FFF2-40B4-BE49-F238E27FC236}">
                <a16:creationId xmlns:a16="http://schemas.microsoft.com/office/drawing/2014/main" id="{6B3283F8-96D5-48BF-9B5B-C88C0885A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27584" y="477634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9" descr="Server01">
            <a:extLst>
              <a:ext uri="{FF2B5EF4-FFF2-40B4-BE49-F238E27FC236}">
                <a16:creationId xmlns:a16="http://schemas.microsoft.com/office/drawing/2014/main" id="{519F8EA4-1511-49A4-AAFF-FD6B6C60C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547664" y="477634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9" descr="Server01">
            <a:extLst>
              <a:ext uri="{FF2B5EF4-FFF2-40B4-BE49-F238E27FC236}">
                <a16:creationId xmlns:a16="http://schemas.microsoft.com/office/drawing/2014/main" id="{C101EEE6-0B83-4552-B5A5-F5B44C50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80112" y="4799722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9" descr="Server01">
            <a:extLst>
              <a:ext uri="{FF2B5EF4-FFF2-40B4-BE49-F238E27FC236}">
                <a16:creationId xmlns:a16="http://schemas.microsoft.com/office/drawing/2014/main" id="{F89D32A8-F274-4808-8701-8B15B6D1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228184" y="4799722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AutoShape 48">
            <a:extLst>
              <a:ext uri="{FF2B5EF4-FFF2-40B4-BE49-F238E27FC236}">
                <a16:creationId xmlns:a16="http://schemas.microsoft.com/office/drawing/2014/main" id="{456B3BAF-E471-4C8B-BDE8-2E06F03DA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559" y="5374075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LON-EX1</a:t>
            </a:r>
          </a:p>
        </p:txBody>
      </p:sp>
      <p:sp>
        <p:nvSpPr>
          <p:cNvPr id="60" name="AutoShape 48">
            <a:extLst>
              <a:ext uri="{FF2B5EF4-FFF2-40B4-BE49-F238E27FC236}">
                <a16:creationId xmlns:a16="http://schemas.microsoft.com/office/drawing/2014/main" id="{78DA1AD2-4BF0-4166-8AD5-9F467D71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279" y="5373216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LON-EX2</a:t>
            </a:r>
          </a:p>
        </p:txBody>
      </p:sp>
      <p:sp>
        <p:nvSpPr>
          <p:cNvPr id="62" name="Rounded Rectangle 844803">
            <a:extLst>
              <a:ext uri="{FF2B5EF4-FFF2-40B4-BE49-F238E27FC236}">
                <a16:creationId xmlns:a16="http://schemas.microsoft.com/office/drawing/2014/main" id="{97D6AF43-D6EC-4911-974A-1394FC0A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1" y="741363"/>
            <a:ext cx="8809485" cy="1450813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Office 365 Tenant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adatum.onmicrosoft.com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ounded Rectangle 844803">
            <a:extLst>
              <a:ext uri="{FF2B5EF4-FFF2-40B4-BE49-F238E27FC236}">
                <a16:creationId xmlns:a16="http://schemas.microsoft.com/office/drawing/2014/main" id="{524043F0-B76E-4617-9AB5-608F6B61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03" y="1474606"/>
            <a:ext cx="2486730" cy="548149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Exchange Online Protection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ounded Rectangle 844803">
            <a:extLst>
              <a:ext uri="{FF2B5EF4-FFF2-40B4-BE49-F238E27FC236}">
                <a16:creationId xmlns:a16="http://schemas.microsoft.com/office/drawing/2014/main" id="{7145788F-5EEE-4753-B9B7-0A1E18300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681" y="1474606"/>
            <a:ext cx="2486730" cy="548149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Azure AD</a:t>
            </a:r>
          </a:p>
        </p:txBody>
      </p:sp>
      <p:pic>
        <p:nvPicPr>
          <p:cNvPr id="65" name="Picture 19" descr="Server01">
            <a:extLst>
              <a:ext uri="{FF2B5EF4-FFF2-40B4-BE49-F238E27FC236}">
                <a16:creationId xmlns:a16="http://schemas.microsoft.com/office/drawing/2014/main" id="{D3507693-B7ED-4891-8857-02FC0B6E0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956376" y="4611921"/>
            <a:ext cx="331380" cy="617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AutoShape 48">
            <a:extLst>
              <a:ext uri="{FF2B5EF4-FFF2-40B4-BE49-F238E27FC236}">
                <a16:creationId xmlns:a16="http://schemas.microsoft.com/office/drawing/2014/main" id="{30488254-400F-4833-8209-9038605DD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529" y="5156899"/>
            <a:ext cx="734013" cy="529025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Azure AD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Connect</a:t>
            </a:r>
          </a:p>
        </p:txBody>
      </p:sp>
      <p:sp>
        <p:nvSpPr>
          <p:cNvPr id="67" name="AutoShape 48">
            <a:extLst>
              <a:ext uri="{FF2B5EF4-FFF2-40B4-BE49-F238E27FC236}">
                <a16:creationId xmlns:a16="http://schemas.microsoft.com/office/drawing/2014/main" id="{069EA81D-ADD9-46BB-AAB4-6405A1278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560" y="2192176"/>
            <a:ext cx="734013" cy="529025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Internet</a:t>
            </a:r>
          </a:p>
        </p:txBody>
      </p:sp>
      <p:sp>
        <p:nvSpPr>
          <p:cNvPr id="68" name="AutoShape 48">
            <a:extLst>
              <a:ext uri="{FF2B5EF4-FFF2-40B4-BE49-F238E27FC236}">
                <a16:creationId xmlns:a16="http://schemas.microsoft.com/office/drawing/2014/main" id="{14FF014F-7893-4E58-B58C-8247ED094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003" y="5593864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Exchange 2013</a:t>
            </a:r>
          </a:p>
        </p:txBody>
      </p:sp>
      <p:sp>
        <p:nvSpPr>
          <p:cNvPr id="71" name="AutoShape 48">
            <a:extLst>
              <a:ext uri="{FF2B5EF4-FFF2-40B4-BE49-F238E27FC236}">
                <a16:creationId xmlns:a16="http://schemas.microsoft.com/office/drawing/2014/main" id="{CDEEE623-B2FA-4D9C-A476-7E0AD9CD6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161" y="5631626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Exchange 2019</a:t>
            </a:r>
          </a:p>
        </p:txBody>
      </p:sp>
      <p:sp>
        <p:nvSpPr>
          <p:cNvPr id="72" name="AutoShape 48">
            <a:extLst>
              <a:ext uri="{FF2B5EF4-FFF2-40B4-BE49-F238E27FC236}">
                <a16:creationId xmlns:a16="http://schemas.microsoft.com/office/drawing/2014/main" id="{3B456C49-757C-4384-A831-96CF560C6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565" y="5604249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Exchange 2013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0B174E-537D-43D6-833F-C5D53F8BE1B7}"/>
              </a:ext>
            </a:extLst>
          </p:cNvPr>
          <p:cNvCxnSpPr>
            <a:cxnSpLocks/>
            <a:endCxn id="65" idx="0"/>
          </p:cNvCxnSpPr>
          <p:nvPr/>
        </p:nvCxnSpPr>
        <p:spPr bwMode="auto">
          <a:xfrm>
            <a:off x="8122066" y="2022755"/>
            <a:ext cx="0" cy="258916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19" descr="Server01">
            <a:extLst>
              <a:ext uri="{FF2B5EF4-FFF2-40B4-BE49-F238E27FC236}">
                <a16:creationId xmlns:a16="http://schemas.microsoft.com/office/drawing/2014/main" id="{CCB5E99D-B640-41B4-973C-FA9DB78F8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843949" y="3094565"/>
            <a:ext cx="287891" cy="53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ounded Rectangle 844803">
            <a:extLst>
              <a:ext uri="{FF2B5EF4-FFF2-40B4-BE49-F238E27FC236}">
                <a16:creationId xmlns:a16="http://schemas.microsoft.com/office/drawing/2014/main" id="{2CBC9DDD-147B-46F6-B58C-2C45CD3D0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627" y="2832131"/>
            <a:ext cx="2558579" cy="1064662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DMZ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AutoShape 48">
            <a:extLst>
              <a:ext uri="{FF2B5EF4-FFF2-40B4-BE49-F238E27FC236}">
                <a16:creationId xmlns:a16="http://schemas.microsoft.com/office/drawing/2014/main" id="{F3CF056A-6B9B-4E61-90BB-01812A48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458" y="3162721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Edge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Transport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0EBF98-08D4-4654-8508-07EAC9B7AE02}"/>
              </a:ext>
            </a:extLst>
          </p:cNvPr>
          <p:cNvCxnSpPr>
            <a:cxnSpLocks/>
          </p:cNvCxnSpPr>
          <p:nvPr/>
        </p:nvCxnSpPr>
        <p:spPr bwMode="auto">
          <a:xfrm>
            <a:off x="2987824" y="2019693"/>
            <a:ext cx="0" cy="1049267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D84F77-171A-4E84-96AF-0CD55E6A280C}"/>
              </a:ext>
            </a:extLst>
          </p:cNvPr>
          <p:cNvCxnSpPr>
            <a:cxnSpLocks/>
          </p:cNvCxnSpPr>
          <p:nvPr/>
        </p:nvCxnSpPr>
        <p:spPr bwMode="auto">
          <a:xfrm>
            <a:off x="2987824" y="3630834"/>
            <a:ext cx="0" cy="114551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AutoShape 48">
            <a:extLst>
              <a:ext uri="{FF2B5EF4-FFF2-40B4-BE49-F238E27FC236}">
                <a16:creationId xmlns:a16="http://schemas.microsoft.com/office/drawing/2014/main" id="{9C129A75-6381-4A48-93F6-9B99280EB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769" y="5593864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-Password Sync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-Exchange Hybrid</a:t>
            </a:r>
          </a:p>
        </p:txBody>
      </p:sp>
      <p:sp>
        <p:nvSpPr>
          <p:cNvPr id="42" name="Rounded Rectangle 844803">
            <a:extLst>
              <a:ext uri="{FF2B5EF4-FFF2-40B4-BE49-F238E27FC236}">
                <a16:creationId xmlns:a16="http://schemas.microsoft.com/office/drawing/2014/main" id="{B60875FD-178D-44C3-878D-328A245BA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4" y="4467365"/>
            <a:ext cx="1543622" cy="272909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NLB / Proxy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EE6AE6-8DAF-4A14-BE0F-C4BEAF8CE1F2}"/>
              </a:ext>
            </a:extLst>
          </p:cNvPr>
          <p:cNvCxnSpPr>
            <a:cxnSpLocks/>
          </p:cNvCxnSpPr>
          <p:nvPr/>
        </p:nvCxnSpPr>
        <p:spPr bwMode="auto">
          <a:xfrm>
            <a:off x="4427984" y="2492896"/>
            <a:ext cx="0" cy="196963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AutoShape 48">
            <a:extLst>
              <a:ext uri="{FF2B5EF4-FFF2-40B4-BE49-F238E27FC236}">
                <a16:creationId xmlns:a16="http://schemas.microsoft.com/office/drawing/2014/main" id="{EF6A1E3D-8914-4417-AD1C-27CD27EDE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088" y="3186351"/>
            <a:ext cx="494525" cy="41659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Autodiscover</a:t>
            </a:r>
          </a:p>
        </p:txBody>
      </p:sp>
      <p:sp>
        <p:nvSpPr>
          <p:cNvPr id="47" name="Rounded Rectangle 844803">
            <a:extLst>
              <a:ext uri="{FF2B5EF4-FFF2-40B4-BE49-F238E27FC236}">
                <a16:creationId xmlns:a16="http://schemas.microsoft.com/office/drawing/2014/main" id="{D3D03979-7C2D-4412-9FAD-DF6404055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30" y="4467365"/>
            <a:ext cx="1543622" cy="272909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NLB / Proxy</a:t>
            </a:r>
          </a:p>
        </p:txBody>
      </p:sp>
      <p:sp>
        <p:nvSpPr>
          <p:cNvPr id="55" name="Rounded Rectangle 844803">
            <a:extLst>
              <a:ext uri="{FF2B5EF4-FFF2-40B4-BE49-F238E27FC236}">
                <a16:creationId xmlns:a16="http://schemas.microsoft.com/office/drawing/2014/main" id="{16F5A5E8-B627-427A-8DC3-A6741D692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829" y="4467365"/>
            <a:ext cx="1543622" cy="272909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NLB / Proxy</a:t>
            </a:r>
          </a:p>
        </p:txBody>
      </p:sp>
      <p:pic>
        <p:nvPicPr>
          <p:cNvPr id="44" name="Picture 19" descr="Server01">
            <a:extLst>
              <a:ext uri="{FF2B5EF4-FFF2-40B4-BE49-F238E27FC236}">
                <a16:creationId xmlns:a16="http://schemas.microsoft.com/office/drawing/2014/main" id="{23A088D3-3137-405F-8B55-DE347A8E0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98089" y="4869160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19" descr="Server01">
            <a:extLst>
              <a:ext uri="{FF2B5EF4-FFF2-40B4-BE49-F238E27FC236}">
                <a16:creationId xmlns:a16="http://schemas.microsoft.com/office/drawing/2014/main" id="{DC4B2131-24F7-44D5-B6DE-DAB0CD8B5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946161" y="4869160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AutoShape 48">
            <a:extLst>
              <a:ext uri="{FF2B5EF4-FFF2-40B4-BE49-F238E27FC236}">
                <a16:creationId xmlns:a16="http://schemas.microsoft.com/office/drawing/2014/main" id="{FB14E141-E5DB-4888-9C8B-8D126732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508" y="5439732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ATL-EX1</a:t>
            </a:r>
          </a:p>
        </p:txBody>
      </p:sp>
      <p:sp>
        <p:nvSpPr>
          <p:cNvPr id="73" name="AutoShape 48">
            <a:extLst>
              <a:ext uri="{FF2B5EF4-FFF2-40B4-BE49-F238E27FC236}">
                <a16:creationId xmlns:a16="http://schemas.microsoft.com/office/drawing/2014/main" id="{FC626E9F-7C5E-403A-8328-C7D11A263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5228" y="5438873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ATL-EX2</a:t>
            </a:r>
          </a:p>
        </p:txBody>
      </p:sp>
    </p:spTree>
    <p:extLst>
      <p:ext uri="{BB962C8B-B14F-4D97-AF65-F5344CB8AC3E}">
        <p14:creationId xmlns:p14="http://schemas.microsoft.com/office/powerpoint/2010/main" val="4184908931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-30055_Office365 Template 2012 - 16x9 - White Background">
  <a:themeElements>
    <a:clrScheme name="Office_Template_2012_Light">
      <a:dk1>
        <a:srgbClr val="000000"/>
      </a:dk1>
      <a:lt1>
        <a:srgbClr val="FFFFFF"/>
      </a:lt1>
      <a:dk2>
        <a:srgbClr val="EB3C00"/>
      </a:dk2>
      <a:lt2>
        <a:srgbClr val="797A7D"/>
      </a:lt2>
      <a:accent1>
        <a:srgbClr val="EB3C00"/>
      </a:accent1>
      <a:accent2>
        <a:srgbClr val="FF8C00"/>
      </a:accent2>
      <a:accent3>
        <a:srgbClr val="FFB900"/>
      </a:accent3>
      <a:accent4>
        <a:srgbClr val="007233"/>
      </a:accent4>
      <a:accent5>
        <a:srgbClr val="00188F"/>
      </a:accent5>
      <a:accent6>
        <a:srgbClr val="68217A"/>
      </a:accent6>
      <a:hlink>
        <a:srgbClr val="FF8C00"/>
      </a:hlink>
      <a:folHlink>
        <a:srgbClr val="EB3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366</Words>
  <Application>Microsoft Office PowerPoint</Application>
  <PresentationFormat>On-screen Show (4:3)</PresentationFormat>
  <Paragraphs>169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Consolas</vt:lpstr>
      <vt:lpstr>Segoe</vt:lpstr>
      <vt:lpstr>Segoe Light</vt:lpstr>
      <vt:lpstr>Segoe Semibold</vt:lpstr>
      <vt:lpstr>Segoe UI</vt:lpstr>
      <vt:lpstr>Segoe UI Light</vt:lpstr>
      <vt:lpstr>Verdana</vt:lpstr>
      <vt:lpstr>Wingdings</vt:lpstr>
      <vt:lpstr>NG_MOC_Template</vt:lpstr>
      <vt:lpstr>5-30055_Office365 Template 2012 - 16x9 - White Background</vt:lpstr>
      <vt:lpstr>Adatum Current Exchange Environment</vt:lpstr>
      <vt:lpstr>Question 1</vt:lpstr>
      <vt:lpstr>Question 2</vt:lpstr>
      <vt:lpstr>Question 3</vt:lpstr>
      <vt:lpstr>Question 4</vt:lpstr>
      <vt:lpstr>Question 5</vt:lpstr>
      <vt:lpstr>Draw a Solution (Optional)</vt:lpstr>
      <vt:lpstr>Possible Solution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Federation Delegation Works for Exchange Online</dc:title>
  <dc:creator>Siegfried Jagott</dc:creator>
  <cp:lastModifiedBy>Richard Luckett</cp:lastModifiedBy>
  <cp:revision>34</cp:revision>
  <dcterms:created xsi:type="dcterms:W3CDTF">2012-11-07T19:27:43Z</dcterms:created>
  <dcterms:modified xsi:type="dcterms:W3CDTF">2019-09-23T06:05:53Z</dcterms:modified>
</cp:coreProperties>
</file>