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68" r:id="rId3"/>
    <p:sldId id="267" r:id="rId4"/>
    <p:sldId id="266" r:id="rId5"/>
    <p:sldId id="258" r:id="rId6"/>
    <p:sldId id="260" r:id="rId7"/>
    <p:sldId id="261" r:id="rId8"/>
    <p:sldId id="262" r:id="rId9"/>
    <p:sldId id="263" r:id="rId10"/>
    <p:sldId id="265" r:id="rId11"/>
    <p:sldId id="26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508" autoAdjust="0"/>
  </p:normalViewPr>
  <p:slideViewPr>
    <p:cSldViewPr>
      <p:cViewPr varScale="1">
        <p:scale>
          <a:sx n="125" d="100"/>
          <a:sy n="125" d="100"/>
        </p:scale>
        <p:origin x="15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1360-2EA4-407D-B300-8F65B813761B}" type="datetimeFigureOut">
              <a:rPr lang="de-DE" smtClean="0"/>
              <a:pPr/>
              <a:t>22.09.2018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EECBE-DB46-4AC0-BA5E-C4AF7A335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5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8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2148591"/>
            <a:ext cx="6149837" cy="6731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5" name="Rectangle 3"/>
          <p:cNvSpPr txBox="1">
            <a:spLocks noGrp="1" noChangeArrowheads="1"/>
          </p:cNvSpPr>
          <p:nvPr/>
        </p:nvSpPr>
        <p:spPr bwMode="auto">
          <a:xfrm>
            <a:off x="1" y="0"/>
            <a:ext cx="2972421" cy="21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Course 10135B</a:t>
            </a: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670B479-C312-4CCA-B1C7-41798538AF9D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0"/>
            <a:ext cx="9283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2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0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6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69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81" y="5033095"/>
            <a:ext cx="4075233" cy="1881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0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0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8130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64" y="6102166"/>
            <a:ext cx="1619918" cy="747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4"/>
            <a:ext cx="8363938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4257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7145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6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64" y="6102166"/>
            <a:ext cx="1619918" cy="7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1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4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1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1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23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2495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22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84163" indent="-284163">
              <a:buClr>
                <a:schemeClr val="tx2"/>
              </a:buClr>
              <a:buFont typeface="Wingdings" pitchFamily="2" charset="2"/>
              <a:buChar char="§"/>
              <a:defRPr sz="4000">
                <a:latin typeface="+mn-lt"/>
              </a:defRPr>
            </a:lvl1pPr>
            <a:lvl2pPr marL="517525" indent="-233363">
              <a:buClr>
                <a:schemeClr val="tx2"/>
              </a:buClr>
              <a:buFont typeface="Wingdings" pitchFamily="2" charset="2"/>
              <a:buChar char="§"/>
              <a:defRPr>
                <a:latin typeface="+mn-lt"/>
              </a:defRPr>
            </a:lvl2pPr>
            <a:lvl3pPr marL="741363" indent="-223838">
              <a:buClr>
                <a:schemeClr val="tx2"/>
              </a:buClr>
              <a:buFont typeface="Wingdings" pitchFamily="2" charset="2"/>
              <a:buChar char="§"/>
              <a:tabLst/>
              <a:defRPr>
                <a:latin typeface="+mn-lt"/>
              </a:defRPr>
            </a:lvl3pPr>
            <a:lvl4pPr marL="914400" indent="-173038">
              <a:buClr>
                <a:schemeClr val="tx2"/>
              </a:buClr>
              <a:buFont typeface="Wingdings" pitchFamily="2" charset="2"/>
              <a:buChar char="§"/>
              <a:defRPr>
                <a:latin typeface="+mn-lt"/>
              </a:defRPr>
            </a:lvl4pPr>
            <a:lvl5pPr marL="1087438" indent="-173038">
              <a:buClr>
                <a:schemeClr val="tx2"/>
              </a:buClr>
              <a:buFont typeface="Wingdings" pitchFamily="2" charset="2"/>
              <a:buChar char="§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48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164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340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1"/>
            <a:ext cx="4047274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2" y="1447801"/>
            <a:ext cx="4047274" cy="2351413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520700" marR="0" lvl="1" indent="-2286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85800" marR="0" lvl="2" indent="-165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63600" marR="0" lvl="3" indent="-1778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8700" marR="0" lvl="4" indent="-165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88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0" y="1681905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7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15315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21" y="6100346"/>
            <a:ext cx="1623861" cy="749808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7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795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1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75086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363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8014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1"/>
            <a:ext cx="8366320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67760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4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4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82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3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1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9388"/>
            <a:ext cx="914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1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603597"/>
            <a:ext cx="6217195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1390003"/>
            <a:ext cx="1927558" cy="6492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Online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 Enterprise E3 licenses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334812" y="2832131"/>
            <a:ext cx="2642867" cy="2901125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Atlanta site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6000 Skype for Business users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09" y="2832131"/>
            <a:ext cx="1735452" cy="2901125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London site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Skype for Business users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Adatum’s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Current Skype for Business Environment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47" y="4188976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67" y="4188117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ATL-FE2</a:t>
            </a:r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1B9ECC3C-3A05-4A9C-9DB8-D912F8DF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72" y="4188117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ATL-FE3</a:t>
            </a:r>
          </a:p>
        </p:txBody>
      </p:sp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772" y="413534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LON-SE1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492" y="4134489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LON-SE2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6217197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49" y="1390003"/>
            <a:ext cx="1773673" cy="65804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Online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50% of company‘s mailboxes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390003"/>
            <a:ext cx="1695717" cy="69553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74" y="334988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7" y="2133374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8" y="4596586"/>
            <a:ext cx="1891216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2015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Enterprise Edition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atl-pool.adatum.com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07" y="4596137"/>
            <a:ext cx="1735453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2015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 Edition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Paired Pool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3600288" y="2085534"/>
            <a:ext cx="3951" cy="6552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3BC4215-37E0-4719-975A-1A30E49CA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60" y="3615747"/>
            <a:ext cx="601326" cy="6013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11F395-90A8-4BB7-AA38-8BBA2CB86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54" y="3615747"/>
            <a:ext cx="601326" cy="6013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7CB72-3C58-438E-94B8-0570FA703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2" y="3615747"/>
            <a:ext cx="601326" cy="6013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99516-E9A7-4D1E-9A15-ED1D4C17A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6" y="3615747"/>
            <a:ext cx="601326" cy="6013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19AA59-7B3E-4605-AA6D-62BCC992D5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06" y="3622292"/>
            <a:ext cx="601326" cy="60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0DFFE-CFF5-4E99-8543-D4D8A33F3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19" y="2740771"/>
            <a:ext cx="508440" cy="62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EA27D-79F1-446A-9859-1A6F82E6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8" y="5167353"/>
            <a:ext cx="501675" cy="397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D579FB-7989-4B85-AFE6-DE6278C80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5142424"/>
            <a:ext cx="613467" cy="4224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43A0C4-9FA6-4394-9A5A-D3D2C6D93509}"/>
              </a:ext>
            </a:extLst>
          </p:cNvPr>
          <p:cNvSpPr/>
          <p:nvPr/>
        </p:nvSpPr>
        <p:spPr>
          <a:xfrm>
            <a:off x="2843808" y="3993657"/>
            <a:ext cx="1580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SIP domain Adatum.com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7CD9F6-5406-4D2D-8447-222C4F76A0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25" y="5333878"/>
            <a:ext cx="909693" cy="9096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3054A-6C97-4AB0-9585-429F66BDDF44}"/>
              </a:ext>
            </a:extLst>
          </p:cNvPr>
          <p:cNvSpPr txBox="1"/>
          <p:nvPr/>
        </p:nvSpPr>
        <p:spPr>
          <a:xfrm>
            <a:off x="6891243" y="56741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PSTN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D33591-47A5-40A8-B4C9-C611A6C399F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16200000" flipH="1">
            <a:off x="5899274" y="4990525"/>
            <a:ext cx="240358" cy="1389119"/>
          </a:xfrm>
          <a:prstGeom prst="bentConnector2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B738EE-111F-4E2B-B3FA-657055AC3813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rot="16200000" flipH="1">
            <a:off x="3775152" y="3043090"/>
            <a:ext cx="417044" cy="5460676"/>
          </a:xfrm>
          <a:prstGeom prst="bentConnector2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73" name="AutoShape 48">
            <a:extLst>
              <a:ext uri="{FF2B5EF4-FFF2-40B4-BE49-F238E27FC236}">
                <a16:creationId xmlns:a16="http://schemas.microsoft.com/office/drawing/2014/main" id="{A32A09C0-E5F3-425C-BCDC-F2405368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7" y="5436812"/>
            <a:ext cx="734013" cy="25244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TDM-PBX</a:t>
            </a:r>
          </a:p>
        </p:txBody>
      </p:sp>
      <p:sp>
        <p:nvSpPr>
          <p:cNvPr id="74" name="AutoShape 48">
            <a:extLst>
              <a:ext uri="{FF2B5EF4-FFF2-40B4-BE49-F238E27FC236}">
                <a16:creationId xmlns:a16="http://schemas.microsoft.com/office/drawing/2014/main" id="{C05AAA63-E8BE-4AAA-9D5E-3C78F3B9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43" y="5388907"/>
            <a:ext cx="734013" cy="25244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IP-PBX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544798-FF11-4604-840C-A424946D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84" y="3614889"/>
            <a:ext cx="601326" cy="601326"/>
          </a:xfrm>
          <a:prstGeom prst="rect">
            <a:avLst/>
          </a:prstGeom>
        </p:spPr>
      </p:pic>
      <p:sp>
        <p:nvSpPr>
          <p:cNvPr id="41" name="AutoShape 48">
            <a:extLst>
              <a:ext uri="{FF2B5EF4-FFF2-40B4-BE49-F238E27FC236}">
                <a16:creationId xmlns:a16="http://schemas.microsoft.com/office/drawing/2014/main" id="{824B5AD0-AC7A-4D80-A6FB-E51F6001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45" y="4173195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ATL-BE1</a:t>
            </a:r>
          </a:p>
        </p:txBody>
      </p:sp>
    </p:spTree>
    <p:extLst>
      <p:ext uri="{BB962C8B-B14F-4D97-AF65-F5344CB8AC3E}">
        <p14:creationId xmlns:p14="http://schemas.microsoft.com/office/powerpoint/2010/main" val="75537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603597"/>
            <a:ext cx="6217195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1390003"/>
            <a:ext cx="1927558" cy="6492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Online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 Enterprise E3 licenses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334812" y="2832131"/>
            <a:ext cx="2642867" cy="2901125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Atlanta site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6000 Skype for Business users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09" y="2832131"/>
            <a:ext cx="1735452" cy="2901125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London site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Skype for Business users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Possible Solution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47" y="4188976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67" y="4188117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ATL-FE2</a:t>
            </a:r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1B9ECC3C-3A05-4A9C-9DB8-D912F8DF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72" y="4188117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ATL-FE3</a:t>
            </a:r>
          </a:p>
        </p:txBody>
      </p:sp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772" y="413534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LON-SE1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492" y="4134489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LON-SE2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6217197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49" y="1390003"/>
            <a:ext cx="1773673" cy="65804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Online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50% of company‘s mailboxes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390003"/>
            <a:ext cx="1695717" cy="69553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74" y="334988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7" y="2133374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8" y="4596586"/>
            <a:ext cx="1891216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2015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Enterprise Edition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atl-pool.adatum.com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07" y="4596137"/>
            <a:ext cx="1735453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2015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 Edition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Paired Pool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3600288" y="2085534"/>
            <a:ext cx="3951" cy="6552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3BC4215-37E0-4719-975A-1A30E49CA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60" y="3615747"/>
            <a:ext cx="601326" cy="6013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11F395-90A8-4BB7-AA38-8BBA2CB86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54" y="3615747"/>
            <a:ext cx="601326" cy="6013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7CB72-3C58-438E-94B8-0570FA703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2" y="3615747"/>
            <a:ext cx="601326" cy="6013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99516-E9A7-4D1E-9A15-ED1D4C17A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6" y="3615747"/>
            <a:ext cx="601326" cy="6013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19AA59-7B3E-4605-AA6D-62BCC992D5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06" y="3622292"/>
            <a:ext cx="601326" cy="60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0DFFE-CFF5-4E99-8543-D4D8A33F3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19" y="2740771"/>
            <a:ext cx="508440" cy="62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EA27D-79F1-446A-9859-1A6F82E6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8" y="5167353"/>
            <a:ext cx="501675" cy="397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D579FB-7989-4B85-AFE6-DE6278C80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5142424"/>
            <a:ext cx="613467" cy="4224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43A0C4-9FA6-4394-9A5A-D3D2C6D93509}"/>
              </a:ext>
            </a:extLst>
          </p:cNvPr>
          <p:cNvSpPr/>
          <p:nvPr/>
        </p:nvSpPr>
        <p:spPr>
          <a:xfrm>
            <a:off x="2843808" y="3993657"/>
            <a:ext cx="1580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SIP domain Adatum.com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7CD9F6-5406-4D2D-8447-222C4F76A0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25" y="5333878"/>
            <a:ext cx="909693" cy="9096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3054A-6C97-4AB0-9585-429F66BDDF44}"/>
              </a:ext>
            </a:extLst>
          </p:cNvPr>
          <p:cNvSpPr txBox="1"/>
          <p:nvPr/>
        </p:nvSpPr>
        <p:spPr>
          <a:xfrm>
            <a:off x="6891243" y="56741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PSTN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D33591-47A5-40A8-B4C9-C611A6C399F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16200000" flipH="1">
            <a:off x="5899274" y="4990525"/>
            <a:ext cx="240358" cy="1389119"/>
          </a:xfrm>
          <a:prstGeom prst="bentConnector2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B738EE-111F-4E2B-B3FA-657055AC3813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rot="16200000" flipH="1">
            <a:off x="3775152" y="3043090"/>
            <a:ext cx="417044" cy="5460676"/>
          </a:xfrm>
          <a:prstGeom prst="bentConnector2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73" name="AutoShape 48">
            <a:extLst>
              <a:ext uri="{FF2B5EF4-FFF2-40B4-BE49-F238E27FC236}">
                <a16:creationId xmlns:a16="http://schemas.microsoft.com/office/drawing/2014/main" id="{A32A09C0-E5F3-425C-BCDC-F2405368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7" y="5436812"/>
            <a:ext cx="734013" cy="25244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TDM-PBX</a:t>
            </a:r>
          </a:p>
        </p:txBody>
      </p:sp>
      <p:sp>
        <p:nvSpPr>
          <p:cNvPr id="74" name="AutoShape 48">
            <a:extLst>
              <a:ext uri="{FF2B5EF4-FFF2-40B4-BE49-F238E27FC236}">
                <a16:creationId xmlns:a16="http://schemas.microsoft.com/office/drawing/2014/main" id="{C05AAA63-E8BE-4AAA-9D5E-3C78F3B9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43" y="5388907"/>
            <a:ext cx="734013" cy="25244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IP-PBX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544798-FF11-4604-840C-A424946D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84" y="3614889"/>
            <a:ext cx="601326" cy="601326"/>
          </a:xfrm>
          <a:prstGeom prst="rect">
            <a:avLst/>
          </a:prstGeom>
        </p:spPr>
      </p:pic>
      <p:sp>
        <p:nvSpPr>
          <p:cNvPr id="41" name="AutoShape 48">
            <a:extLst>
              <a:ext uri="{FF2B5EF4-FFF2-40B4-BE49-F238E27FC236}">
                <a16:creationId xmlns:a16="http://schemas.microsoft.com/office/drawing/2014/main" id="{824B5AD0-AC7A-4D80-A6FB-E51F6001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45" y="4173195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ATL-BE1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1AE1C-B1D9-4142-B0D8-07F24B0E45B6}"/>
              </a:ext>
            </a:extLst>
          </p:cNvPr>
          <p:cNvSpPr txBox="1"/>
          <p:nvPr/>
        </p:nvSpPr>
        <p:spPr>
          <a:xfrm>
            <a:off x="6521057" y="882789"/>
            <a:ext cx="267348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Add Edge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Deploy a Front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end pool in London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and pair it with </a:t>
            </a:r>
            <a:r>
              <a:rPr lang="en-US" sz="1200" dirty="0" err="1">
                <a:solidFill>
                  <a:srgbClr val="FF0000"/>
                </a:solidFill>
              </a:rPr>
              <a:t>atl</a:t>
            </a:r>
            <a:r>
              <a:rPr lang="en-US" sz="1200" dirty="0">
                <a:solidFill>
                  <a:srgbClr val="FF0000"/>
                </a:solidFill>
              </a:rPr>
              <a:t>-pool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Deploy a SBC and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configure Direct Routing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for the Teams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Acquire E5 or Phone System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add-on licenses for users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that are moved to Skype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for Business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Move sales team to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Skype for Business Online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and acquire Calling Plan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licenses for the sales reps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so they can be agents in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the Call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Deploy Phone System with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on-premises PSTN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connectivity using the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existing Skype for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Business </a:t>
            </a:r>
            <a:r>
              <a:rPr lang="en-US" sz="1200" dirty="0" err="1">
                <a:solidFill>
                  <a:srgbClr val="FF0000"/>
                </a:solidFill>
              </a:rPr>
              <a:t>envionrment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2D2A-87A0-4D80-9D44-4EEE6CC8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4319-5161-42AF-826F-9A6E606E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461148"/>
          </a:xfrm>
        </p:spPr>
        <p:txBody>
          <a:bodyPr/>
          <a:lstStyle/>
          <a:p>
            <a:r>
              <a:rPr lang="en-US" sz="1600" dirty="0"/>
              <a:t>The London site and Atlanta site are all connected to the internet.</a:t>
            </a:r>
          </a:p>
          <a:p>
            <a:r>
              <a:rPr lang="en-US" sz="1600" dirty="0"/>
              <a:t>Network Load Balancers are used to distribute connections to the three servers in the atl-pool.adatum.com Front End pool.</a:t>
            </a:r>
          </a:p>
          <a:p>
            <a:r>
              <a:rPr lang="en-US" sz="1600" dirty="0" err="1"/>
              <a:t>Lyncdiscoverinternal</a:t>
            </a:r>
            <a:r>
              <a:rPr lang="en-US" sz="1600" dirty="0"/>
              <a:t> resolves to atl-pool.adatum.com </a:t>
            </a:r>
          </a:p>
          <a:p>
            <a:r>
              <a:rPr lang="en-US" sz="1600" dirty="0"/>
              <a:t>You have an Office 365 Enterprise E3 trial subscription for 25 pilot users.</a:t>
            </a:r>
          </a:p>
          <a:p>
            <a:r>
              <a:rPr lang="en-US" sz="1600" dirty="0"/>
              <a:t>Your manager asks you not only to evaluate Skype for Business Online but also Microsoft Teams. </a:t>
            </a:r>
          </a:p>
          <a:p>
            <a:r>
              <a:rPr lang="en-US" sz="1600" dirty="0"/>
              <a:t>Mailbox migration is 50% complete approximately half of the users from each site still have mailboxes on-premises.</a:t>
            </a:r>
          </a:p>
          <a:p>
            <a:r>
              <a:rPr lang="en-US" sz="1600" dirty="0"/>
              <a:t>Azure AD Connect was deployed to support the Exchange Hybrid configuration.</a:t>
            </a:r>
          </a:p>
          <a:p>
            <a:r>
              <a:rPr lang="en-US" sz="1600" dirty="0"/>
              <a:t>Enterprise Voice has been deployed but only the users in London are enabled for it. The London IP-PBX is already integrated with Enterprise Voice and user can make and receive phone calls using their Skype for Business clients.</a:t>
            </a:r>
          </a:p>
          <a:p>
            <a:r>
              <a:rPr lang="en-US" sz="1600" dirty="0"/>
              <a:t>Users in Atlanta use a legacy TDM-PBX and proprietary phones for PSTN connectivity. Atlanta users cannot use their Skype for Business clients to make calls to the PSTN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89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13CC-6089-4326-862F-E0E541A2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4F59-90E8-48E9-82C6-06FEBDAF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317132"/>
          </a:xfrm>
        </p:spPr>
        <p:txBody>
          <a:bodyPr/>
          <a:lstStyle/>
          <a:p>
            <a:r>
              <a:rPr lang="en-US" dirty="0"/>
              <a:t>Atlanta Users need to be able to make phone calls to any outside phone number using their Skype for Business Client.</a:t>
            </a:r>
          </a:p>
          <a:p>
            <a:r>
              <a:rPr lang="en-US" dirty="0"/>
              <a:t>Users in the Research department in Atlanta must be able to communicate with a line of business application that uses XMPP for instant messaging and presence.</a:t>
            </a:r>
          </a:p>
          <a:p>
            <a:r>
              <a:rPr lang="en-US" dirty="0"/>
              <a:t>The pilot users for Microsoft Teams must be able to place calls through their on-premises IP-PBX.</a:t>
            </a:r>
          </a:p>
          <a:p>
            <a:r>
              <a:rPr lang="en-US" dirty="0"/>
              <a:t>The world-wide sales organization for </a:t>
            </a:r>
            <a:r>
              <a:rPr lang="en-US" dirty="0" err="1"/>
              <a:t>Adatum</a:t>
            </a:r>
            <a:r>
              <a:rPr lang="en-US" dirty="0"/>
              <a:t> wants to leverage Call Queues. All sales representatives need to be agents in at least one Call Queue.</a:t>
            </a:r>
          </a:p>
          <a:p>
            <a:r>
              <a:rPr lang="en-US" dirty="0"/>
              <a:t>If the Atlanta Site goes down, Atlanta users must be able to continue to communicate using their Skype for Business Clients.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7D5-55FA-4452-9782-0318F48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EB34-8DB5-4F62-80BB-23506A8E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5749180"/>
          </a:xfrm>
        </p:spPr>
        <p:txBody>
          <a:bodyPr/>
          <a:lstStyle/>
          <a:p>
            <a:r>
              <a:rPr lang="en-US" dirty="0"/>
              <a:t>Question: What components do you need to install and configure to satisfy the requirements?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079E-259B-495C-B855-5E7D98ED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43A7-8440-4909-8676-282821CE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are the licensing requirements for Skype for Business Online?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7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DB24-E89F-4288-A9CB-F5D73024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8A52-D371-445D-97DF-A85074FC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if any server changes need to be made to support a Skype for Business hybrid configuration?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2E27-65C6-46A3-B5E0-4F709B2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D4EC-9336-4747-9C2B-9FE0DB6B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Which hybrid voice solution will work best for </a:t>
            </a:r>
            <a:r>
              <a:rPr lang="en-US" dirty="0" err="1"/>
              <a:t>Adatum</a:t>
            </a:r>
            <a:r>
              <a:rPr lang="en-US" dirty="0"/>
              <a:t>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5FCC-6AA9-4BD2-8F9E-5A4D6ECB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ACD-2CBE-4E96-A181-20877282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would be different if </a:t>
            </a:r>
            <a:r>
              <a:rPr lang="en-US" dirty="0" err="1"/>
              <a:t>Adatum</a:t>
            </a:r>
            <a:r>
              <a:rPr lang="en-US" dirty="0"/>
              <a:t> were running only Lync Server 2010?</a:t>
            </a:r>
          </a:p>
          <a:p>
            <a:r>
              <a:rPr lang="en-US" dirty="0"/>
              <a:t>Answer: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6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44803">
            <a:extLst>
              <a:ext uri="{FF2B5EF4-FFF2-40B4-BE49-F238E27FC236}">
                <a16:creationId xmlns:a16="http://schemas.microsoft.com/office/drawing/2014/main" id="{FEF7E0DB-B9AD-4134-B4D1-C678876A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603597"/>
            <a:ext cx="6217195" cy="3705723"/>
          </a:xfrm>
          <a:prstGeom prst="roundRect">
            <a:avLst>
              <a:gd name="adj" fmla="val 0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ounded Rectangle 844803">
            <a:extLst>
              <a:ext uri="{FF2B5EF4-FFF2-40B4-BE49-F238E27FC236}">
                <a16:creationId xmlns:a16="http://schemas.microsoft.com/office/drawing/2014/main" id="{23A5091F-A79C-433E-ACA9-42166CF2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1390003"/>
            <a:ext cx="1927558" cy="649237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Online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 Enterprise E3 licenses</a:t>
            </a:r>
          </a:p>
        </p:txBody>
      </p:sp>
      <p:sp>
        <p:nvSpPr>
          <p:cNvPr id="14338" name="Rounded Rectangle 844803"/>
          <p:cNvSpPr>
            <a:spLocks noChangeArrowheads="1"/>
          </p:cNvSpPr>
          <p:nvPr/>
        </p:nvSpPr>
        <p:spPr bwMode="auto">
          <a:xfrm>
            <a:off x="334812" y="2832131"/>
            <a:ext cx="2642867" cy="2901125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Atlanta site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6000 Skype for Business users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844803">
            <a:extLst>
              <a:ext uri="{FF2B5EF4-FFF2-40B4-BE49-F238E27FC236}">
                <a16:creationId xmlns:a16="http://schemas.microsoft.com/office/drawing/2014/main" id="{DBF068A6-0DC7-4373-A341-F14FDA27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09" y="2832131"/>
            <a:ext cx="1735452" cy="2901125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London site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1500 Skype for Business users</a:t>
            </a: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" y="0"/>
            <a:ext cx="8667751" cy="741363"/>
          </a:xfrm>
        </p:spPr>
        <p:txBody>
          <a:bodyPr/>
          <a:lstStyle/>
          <a:p>
            <a:pPr eaLnBrk="1" hangingPunct="1"/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Adatum’s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Current Skype for Business Environment</a:t>
            </a:r>
          </a:p>
        </p:txBody>
      </p:sp>
      <p:sp>
        <p:nvSpPr>
          <p:cNvPr id="51" name="AutoShape 48">
            <a:extLst>
              <a:ext uri="{FF2B5EF4-FFF2-40B4-BE49-F238E27FC236}">
                <a16:creationId xmlns:a16="http://schemas.microsoft.com/office/drawing/2014/main" id="{330C6C62-682E-427D-B07B-72F24FA8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47" y="4188976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ATL-FE1</a:t>
            </a:r>
          </a:p>
        </p:txBody>
      </p:sp>
      <p:sp>
        <p:nvSpPr>
          <p:cNvPr id="52" name="AutoShape 48">
            <a:extLst>
              <a:ext uri="{FF2B5EF4-FFF2-40B4-BE49-F238E27FC236}">
                <a16:creationId xmlns:a16="http://schemas.microsoft.com/office/drawing/2014/main" id="{0CB53B75-380A-456A-83B9-50DC70A2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67" y="4188117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ATL-FE2</a:t>
            </a:r>
          </a:p>
        </p:txBody>
      </p:sp>
      <p:sp>
        <p:nvSpPr>
          <p:cNvPr id="53" name="AutoShape 48">
            <a:extLst>
              <a:ext uri="{FF2B5EF4-FFF2-40B4-BE49-F238E27FC236}">
                <a16:creationId xmlns:a16="http://schemas.microsoft.com/office/drawing/2014/main" id="{1B9ECC3C-3A05-4A9C-9DB8-D912F8DF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72" y="4188117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ATL-FE3</a:t>
            </a:r>
          </a:p>
        </p:txBody>
      </p:sp>
      <p:sp>
        <p:nvSpPr>
          <p:cNvPr id="59" name="AutoShape 48">
            <a:extLst>
              <a:ext uri="{FF2B5EF4-FFF2-40B4-BE49-F238E27FC236}">
                <a16:creationId xmlns:a16="http://schemas.microsoft.com/office/drawing/2014/main" id="{456B3BAF-E471-4C8B-BDE8-2E06F03D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772" y="4135348"/>
            <a:ext cx="494525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LON-SE1</a:t>
            </a:r>
          </a:p>
        </p:txBody>
      </p:sp>
      <p:sp>
        <p:nvSpPr>
          <p:cNvPr id="60" name="AutoShape 48">
            <a:extLst>
              <a:ext uri="{FF2B5EF4-FFF2-40B4-BE49-F238E27FC236}">
                <a16:creationId xmlns:a16="http://schemas.microsoft.com/office/drawing/2014/main" id="{78DA1AD2-4BF0-4166-8AD5-9F467D71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492" y="4134489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LON-SE2</a:t>
            </a:r>
          </a:p>
        </p:txBody>
      </p:sp>
      <p:sp>
        <p:nvSpPr>
          <p:cNvPr id="62" name="Rounded Rectangle 844803">
            <a:extLst>
              <a:ext uri="{FF2B5EF4-FFF2-40B4-BE49-F238E27FC236}">
                <a16:creationId xmlns:a16="http://schemas.microsoft.com/office/drawing/2014/main" id="{97D6AF43-D6EC-4911-974A-1394FC0A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1" y="741363"/>
            <a:ext cx="6217197" cy="145081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Office 365 tenant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adatum.onmicrosoft.com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844803">
            <a:extLst>
              <a:ext uri="{FF2B5EF4-FFF2-40B4-BE49-F238E27FC236}">
                <a16:creationId xmlns:a16="http://schemas.microsoft.com/office/drawing/2014/main" id="{524043F0-B76E-4617-9AB5-608F6B61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49" y="1390003"/>
            <a:ext cx="1773673" cy="658043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Exchange Online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50% of company‘s mailboxes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844803">
            <a:extLst>
              <a:ext uri="{FF2B5EF4-FFF2-40B4-BE49-F238E27FC236}">
                <a16:creationId xmlns:a16="http://schemas.microsoft.com/office/drawing/2014/main" id="{7145788F-5EEE-4753-B9B7-0A1E1830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390003"/>
            <a:ext cx="1695717" cy="695531"/>
          </a:xfrm>
          <a:prstGeom prst="roundRect">
            <a:avLst>
              <a:gd name="adj" fmla="val 41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</p:txBody>
      </p:sp>
      <p:sp>
        <p:nvSpPr>
          <p:cNvPr id="66" name="AutoShape 48">
            <a:extLst>
              <a:ext uri="{FF2B5EF4-FFF2-40B4-BE49-F238E27FC236}">
                <a16:creationId xmlns:a16="http://schemas.microsoft.com/office/drawing/2014/main" id="{30488254-400F-4833-8209-9038605D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74" y="3349886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Azure 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Connect</a:t>
            </a:r>
          </a:p>
        </p:txBody>
      </p:sp>
      <p:sp>
        <p:nvSpPr>
          <p:cNvPr id="67" name="AutoShape 48">
            <a:extLst>
              <a:ext uri="{FF2B5EF4-FFF2-40B4-BE49-F238E27FC236}">
                <a16:creationId xmlns:a16="http://schemas.microsoft.com/office/drawing/2014/main" id="{069EA81D-ADD9-46BB-AAB4-6405A127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47" y="2133374"/>
            <a:ext cx="734013" cy="529025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Internet</a:t>
            </a:r>
          </a:p>
        </p:txBody>
      </p:sp>
      <p:sp>
        <p:nvSpPr>
          <p:cNvPr id="71" name="AutoShape 48">
            <a:extLst>
              <a:ext uri="{FF2B5EF4-FFF2-40B4-BE49-F238E27FC236}">
                <a16:creationId xmlns:a16="http://schemas.microsoft.com/office/drawing/2014/main" id="{CDEEE623-B2FA-4D9C-A476-7E0AD9CD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8" y="4596586"/>
            <a:ext cx="1891216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2015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Enterprise Edition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atl-pool.adatum.com</a:t>
            </a:r>
          </a:p>
        </p:txBody>
      </p:sp>
      <p:sp>
        <p:nvSpPr>
          <p:cNvPr id="72" name="AutoShape 48">
            <a:extLst>
              <a:ext uri="{FF2B5EF4-FFF2-40B4-BE49-F238E27FC236}">
                <a16:creationId xmlns:a16="http://schemas.microsoft.com/office/drawing/2014/main" id="{3B456C49-757C-4384-A831-96CF560C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07" y="4596137"/>
            <a:ext cx="1735453" cy="416590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Skype for Business 2015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 Edition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Paired Pool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B174E-537D-43D6-833F-C5D53F8BE1B7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3600288" y="2085534"/>
            <a:ext cx="3951" cy="6552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3BC4215-37E0-4719-975A-1A30E49CA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60" y="3615747"/>
            <a:ext cx="601326" cy="6013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11F395-90A8-4BB7-AA38-8BBA2CB86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54" y="3615747"/>
            <a:ext cx="601326" cy="6013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7CB72-3C58-438E-94B8-0570FA703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2" y="3615747"/>
            <a:ext cx="601326" cy="6013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499516-E9A7-4D1E-9A15-ED1D4C17A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6" y="3615747"/>
            <a:ext cx="601326" cy="6013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19AA59-7B3E-4605-AA6D-62BCC992D5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06" y="3622292"/>
            <a:ext cx="601326" cy="60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0DFFE-CFF5-4E99-8543-D4D8A33F3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19" y="2740771"/>
            <a:ext cx="508440" cy="62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EA27D-79F1-446A-9859-1A6F82E6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8" y="5167353"/>
            <a:ext cx="501675" cy="397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D579FB-7989-4B85-AFE6-DE6278C80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5142424"/>
            <a:ext cx="613467" cy="4224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43A0C4-9FA6-4394-9A5A-D3D2C6D93509}"/>
              </a:ext>
            </a:extLst>
          </p:cNvPr>
          <p:cNvSpPr/>
          <p:nvPr/>
        </p:nvSpPr>
        <p:spPr>
          <a:xfrm>
            <a:off x="2843808" y="3993657"/>
            <a:ext cx="1580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SIP domain Adatum.com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7CD9F6-5406-4D2D-8447-222C4F76A0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25" y="5333878"/>
            <a:ext cx="909693" cy="9096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3054A-6C97-4AB0-9585-429F66BDDF44}"/>
              </a:ext>
            </a:extLst>
          </p:cNvPr>
          <p:cNvSpPr txBox="1"/>
          <p:nvPr/>
        </p:nvSpPr>
        <p:spPr>
          <a:xfrm>
            <a:off x="6891243" y="56741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PSTN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D33591-47A5-40A8-B4C9-C611A6C399F6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16200000" flipH="1">
            <a:off x="5899274" y="4990525"/>
            <a:ext cx="240358" cy="1389119"/>
          </a:xfrm>
          <a:prstGeom prst="bentConnector2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B738EE-111F-4E2B-B3FA-657055AC3813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rot="16200000" flipH="1">
            <a:off x="3775152" y="3043090"/>
            <a:ext cx="417044" cy="5460676"/>
          </a:xfrm>
          <a:prstGeom prst="bentConnector2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73" name="AutoShape 48">
            <a:extLst>
              <a:ext uri="{FF2B5EF4-FFF2-40B4-BE49-F238E27FC236}">
                <a16:creationId xmlns:a16="http://schemas.microsoft.com/office/drawing/2014/main" id="{A32A09C0-E5F3-425C-BCDC-F2405368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7" y="5436812"/>
            <a:ext cx="734013" cy="25244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TDM-PBX</a:t>
            </a:r>
          </a:p>
        </p:txBody>
      </p:sp>
      <p:sp>
        <p:nvSpPr>
          <p:cNvPr id="74" name="AutoShape 48">
            <a:extLst>
              <a:ext uri="{FF2B5EF4-FFF2-40B4-BE49-F238E27FC236}">
                <a16:creationId xmlns:a16="http://schemas.microsoft.com/office/drawing/2014/main" id="{C05AAA63-E8BE-4AAA-9D5E-3C78F3B9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43" y="5388907"/>
            <a:ext cx="734013" cy="25244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IP-PBX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544798-FF11-4604-840C-A424946D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84" y="3614889"/>
            <a:ext cx="601326" cy="601326"/>
          </a:xfrm>
          <a:prstGeom prst="rect">
            <a:avLst/>
          </a:prstGeom>
        </p:spPr>
      </p:pic>
      <p:sp>
        <p:nvSpPr>
          <p:cNvPr id="41" name="AutoShape 48">
            <a:extLst>
              <a:ext uri="{FF2B5EF4-FFF2-40B4-BE49-F238E27FC236}">
                <a16:creationId xmlns:a16="http://schemas.microsoft.com/office/drawing/2014/main" id="{824B5AD0-AC7A-4D80-A6FB-E51F6001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45" y="4173195"/>
            <a:ext cx="410748" cy="413411"/>
          </a:xfrm>
          <a:prstGeom prst="roundRect">
            <a:avLst>
              <a:gd name="adj" fmla="val 41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ATL-BE1</a:t>
            </a:r>
          </a:p>
        </p:txBody>
      </p:sp>
    </p:spTree>
    <p:extLst>
      <p:ext uri="{BB962C8B-B14F-4D97-AF65-F5344CB8AC3E}">
        <p14:creationId xmlns:p14="http://schemas.microsoft.com/office/powerpoint/2010/main" val="2215511910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-30055_Office365 Template 2012 - 16x9 - White Background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655</Words>
  <Application>Microsoft Office PowerPoint</Application>
  <PresentationFormat>On-screen Show (4:3)</PresentationFormat>
  <Paragraphs>187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Segoe</vt:lpstr>
      <vt:lpstr>Segoe Light</vt:lpstr>
      <vt:lpstr>Segoe Semibold</vt:lpstr>
      <vt:lpstr>Segoe UI</vt:lpstr>
      <vt:lpstr>Segoe UI Light</vt:lpstr>
      <vt:lpstr>Verdana</vt:lpstr>
      <vt:lpstr>Wingdings</vt:lpstr>
      <vt:lpstr>NG_MOC_Template</vt:lpstr>
      <vt:lpstr>5-30055_Office365 Template 2012 - 16x9 - White Background</vt:lpstr>
      <vt:lpstr>Adatum’s Current Skype for Business Environment</vt:lpstr>
      <vt:lpstr>Additional Information</vt:lpstr>
      <vt:lpstr>Requirements</vt:lpstr>
      <vt:lpstr>Question 1</vt:lpstr>
      <vt:lpstr>Question 2</vt:lpstr>
      <vt:lpstr>Question 3</vt:lpstr>
      <vt:lpstr>Question 4</vt:lpstr>
      <vt:lpstr>Question 5</vt:lpstr>
      <vt:lpstr>Adatum’s Current Skype for Business Environment</vt:lpstr>
      <vt:lpstr>Possible Solution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Federation Delegation Works for Exchange Online</dc:title>
  <dc:creator>Siegfried Jagott</dc:creator>
  <cp:lastModifiedBy>Richard Luckett</cp:lastModifiedBy>
  <cp:revision>49</cp:revision>
  <dcterms:created xsi:type="dcterms:W3CDTF">2012-11-07T19:27:43Z</dcterms:created>
  <dcterms:modified xsi:type="dcterms:W3CDTF">2018-09-22T12:22:08Z</dcterms:modified>
</cp:coreProperties>
</file>