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4" r:id="rId4"/>
    <p:sldId id="268" r:id="rId5"/>
    <p:sldId id="273" r:id="rId6"/>
    <p:sldId id="259" r:id="rId7"/>
    <p:sldId id="261" r:id="rId8"/>
    <p:sldId id="263" r:id="rId9"/>
    <p:sldId id="275" r:id="rId10"/>
    <p:sldId id="272" r:id="rId11"/>
    <p:sldId id="27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66" autoAdjust="0"/>
    <p:restoredTop sz="94660"/>
  </p:normalViewPr>
  <p:slideViewPr>
    <p:cSldViewPr snapToGrid="0">
      <p:cViewPr varScale="1">
        <p:scale>
          <a:sx n="86" d="100"/>
          <a:sy n="86" d="100"/>
        </p:scale>
        <p:origin x="8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0F00-31CF-4F7F-A2E2-51A7FFB808CF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6A81-C26F-4CE1-A10F-DC806BAAD4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0F00-31CF-4F7F-A2E2-51A7FFB808CF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6A81-C26F-4CE1-A10F-DC806BAAD4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0F00-31CF-4F7F-A2E2-51A7FFB808CF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6A81-C26F-4CE1-A10F-DC806BAAD4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0F00-31CF-4F7F-A2E2-51A7FFB808CF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6A81-C26F-4CE1-A10F-DC806BAAD4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0F00-31CF-4F7F-A2E2-51A7FFB808CF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6A81-C26F-4CE1-A10F-DC806BAAD4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0F00-31CF-4F7F-A2E2-51A7FFB808CF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6A81-C26F-4CE1-A10F-DC806BAAD4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0F00-31CF-4F7F-A2E2-51A7FFB808CF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6A81-C26F-4CE1-A10F-DC806BAAD4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0F00-31CF-4F7F-A2E2-51A7FFB808CF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6A81-C26F-4CE1-A10F-DC806BAAD4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0F00-31CF-4F7F-A2E2-51A7FFB808CF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6A81-C26F-4CE1-A10F-DC806BAAD4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0F00-31CF-4F7F-A2E2-51A7FFB808CF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6A81-C26F-4CE1-A10F-DC806BAAD4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0F00-31CF-4F7F-A2E2-51A7FFB808CF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6A81-C26F-4CE1-A10F-DC806BAAD4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10F00-31CF-4F7F-A2E2-51A7FFB808CF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E6A81-C26F-4CE1-A10F-DC806BAAD4F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r="12963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/>
        </p:nvSpPr>
        <p:spPr>
          <a:xfrm>
            <a:off x="0" y="9525"/>
            <a:ext cx="121920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ensemble method——adaboost，and its apllications</a:t>
            </a:r>
          </a:p>
        </p:txBody>
      </p:sp>
      <p:sp>
        <p:nvSpPr>
          <p:cNvPr id="10" name="矩形 9"/>
          <p:cNvSpPr/>
          <p:nvPr/>
        </p:nvSpPr>
        <p:spPr>
          <a:xfrm>
            <a:off x="2174240" y="1722755"/>
            <a:ext cx="7932420" cy="2755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3644900" y="3720465"/>
            <a:ext cx="4674870" cy="918210"/>
            <a:chOff x="4858057" y="4776377"/>
            <a:chExt cx="3038297" cy="542496"/>
          </a:xfrm>
        </p:grpSpPr>
        <p:sp>
          <p:nvSpPr>
            <p:cNvPr id="17" name="箭头: 五边形 16"/>
            <p:cNvSpPr/>
            <p:nvPr/>
          </p:nvSpPr>
          <p:spPr>
            <a:xfrm>
              <a:off x="4858057" y="4785740"/>
              <a:ext cx="1285875" cy="533133"/>
            </a:xfrm>
            <a:prstGeom prst="homePlate">
              <a:avLst>
                <a:gd name="adj" fmla="val 37494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953880" y="4963923"/>
              <a:ext cx="1019174" cy="199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任意多边形: 形状 18"/>
            <p:cNvSpPr/>
            <p:nvPr/>
          </p:nvSpPr>
          <p:spPr>
            <a:xfrm>
              <a:off x="5972937" y="4776377"/>
              <a:ext cx="1923417" cy="533133"/>
            </a:xfrm>
            <a:custGeom>
              <a:avLst/>
              <a:gdLst>
                <a:gd name="connsiteX0" fmla="*/ 83560 w 1923417"/>
                <a:gd name="connsiteY0" fmla="*/ 0 h 533133"/>
                <a:gd name="connsiteX1" fmla="*/ 1923417 w 1923417"/>
                <a:gd name="connsiteY1" fmla="*/ 0 h 533133"/>
                <a:gd name="connsiteX2" fmla="*/ 1923417 w 1923417"/>
                <a:gd name="connsiteY2" fmla="*/ 266567 h 533133"/>
                <a:gd name="connsiteX3" fmla="*/ 1923417 w 1923417"/>
                <a:gd name="connsiteY3" fmla="*/ 533133 h 533133"/>
                <a:gd name="connsiteX4" fmla="*/ 0 w 1923417"/>
                <a:gd name="connsiteY4" fmla="*/ 533133 h 533133"/>
                <a:gd name="connsiteX5" fmla="*/ 0 w 1923417"/>
                <a:gd name="connsiteY5" fmla="*/ 532970 h 533133"/>
                <a:gd name="connsiteX6" fmla="*/ 83438 w 1923417"/>
                <a:gd name="connsiteY6" fmla="*/ 532970 h 533133"/>
                <a:gd name="connsiteX7" fmla="*/ 283331 w 1923417"/>
                <a:gd name="connsiteY7" fmla="*/ 266404 h 53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3417" h="533133">
                  <a:moveTo>
                    <a:pt x="83560" y="0"/>
                  </a:moveTo>
                  <a:lnTo>
                    <a:pt x="1923417" y="0"/>
                  </a:lnTo>
                  <a:lnTo>
                    <a:pt x="1923417" y="266567"/>
                  </a:lnTo>
                  <a:lnTo>
                    <a:pt x="1923417" y="533133"/>
                  </a:lnTo>
                  <a:lnTo>
                    <a:pt x="0" y="533133"/>
                  </a:lnTo>
                  <a:lnTo>
                    <a:pt x="0" y="532970"/>
                  </a:lnTo>
                  <a:lnTo>
                    <a:pt x="83438" y="532970"/>
                  </a:lnTo>
                  <a:lnTo>
                    <a:pt x="283331" y="266404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280708" y="4956221"/>
              <a:ext cx="1615601" cy="199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Ryan Jason Doris</a:t>
              </a:r>
            </a:p>
          </p:txBody>
        </p:sp>
      </p:grpSp>
      <p:sp>
        <p:nvSpPr>
          <p:cNvPr id="24" name="矩形 23"/>
          <p:cNvSpPr/>
          <p:nvPr/>
        </p:nvSpPr>
        <p:spPr>
          <a:xfrm>
            <a:off x="4633595" y="1998345"/>
            <a:ext cx="2464435" cy="36830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dist"/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81985" y="1833245"/>
            <a:ext cx="73164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  <a:sym typeface="+mn-ea"/>
              </a:rPr>
              <a:t>Ensemble method:</a:t>
            </a:r>
          </a:p>
          <a:p>
            <a:r>
              <a:rPr lang="en-US" altLang="zh-CN" sz="3600" b="1" dirty="0">
                <a:solidFill>
                  <a:schemeClr val="accent5">
                    <a:lumMod val="50000"/>
                  </a:schemeClr>
                </a:solidFill>
                <a:latin typeface="中山行书百年纪念版" panose="02010609000101010101" pitchFamily="49" charset="-122"/>
                <a:ea typeface="中山行书百年纪念版" panose="02010609000101010101" pitchFamily="49" charset="-122"/>
                <a:cs typeface="Calibri" panose="020F0502020204030204" charset="0"/>
                <a:sym typeface="+mn-ea"/>
              </a:rPr>
              <a:t>Adaboost and its aplication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2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r="12963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762000"/>
            <a:ext cx="12192000" cy="6096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548" y="938212"/>
            <a:ext cx="1866900" cy="57435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09713" y="2521059"/>
            <a:ext cx="49152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Use KNN model to take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Use Principal Component Analysis </a:t>
            </a:r>
            <a:endParaRPr lang="zh-CN" altLang="en-US" sz="28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33350" y="86320"/>
            <a:ext cx="5561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ANOTHER IMPROVEMENT</a:t>
            </a:r>
            <a:endParaRPr lang="zh-CN" altLang="en-US" sz="3600" dirty="0">
              <a:solidFill>
                <a:schemeClr val="accent5">
                  <a:lumMod val="50000"/>
                </a:schemeClr>
              </a:solidFill>
              <a:latin typeface="Impact" panose="020B0806030902050204" pitchFamily="34" charset="0"/>
              <a:ea typeface="老報宋" panose="02000000000000000000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3A03382-A1A4-4757-B14A-755B181B9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3" y="4607511"/>
            <a:ext cx="6254008" cy="5202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r="12963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33350" y="76200"/>
            <a:ext cx="4062738" cy="649605"/>
            <a:chOff x="9867900" y="95085"/>
            <a:chExt cx="2057396" cy="1423300"/>
          </a:xfrm>
        </p:grpSpPr>
        <p:sp>
          <p:nvSpPr>
            <p:cNvPr id="11" name="文本框 10"/>
            <p:cNvSpPr txBox="1"/>
            <p:nvPr/>
          </p:nvSpPr>
          <p:spPr>
            <a:xfrm>
              <a:off x="9867900" y="104824"/>
              <a:ext cx="1561534" cy="1413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3600" dirty="0">
                  <a:solidFill>
                    <a:schemeClr val="accent5">
                      <a:lumMod val="50000"/>
                    </a:schemeClr>
                  </a:solidFill>
                  <a:latin typeface="Impact" panose="020B0806030902050204" pitchFamily="34" charset="0"/>
                  <a:ea typeface="老報宋" panose="02000000000000000000" pitchFamily="2" charset="-122"/>
                </a:rPr>
                <a:t>CONCLUSIONS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244263" y="95085"/>
              <a:ext cx="68103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zh-CN" altLang="en-US" sz="36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-1270" y="762000"/>
            <a:ext cx="12192000" cy="6096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5052109" y="2594984"/>
            <a:ext cx="2085975" cy="2133600"/>
            <a:chOff x="5052109" y="2590800"/>
            <a:chExt cx="2085975" cy="2133600"/>
          </a:xfrm>
        </p:grpSpPr>
        <p:grpSp>
          <p:nvGrpSpPr>
            <p:cNvPr id="16" name="组合 15"/>
            <p:cNvGrpSpPr/>
            <p:nvPr/>
          </p:nvGrpSpPr>
          <p:grpSpPr>
            <a:xfrm>
              <a:off x="5052109" y="2590800"/>
              <a:ext cx="2085975" cy="2133600"/>
              <a:chOff x="5052109" y="2590800"/>
              <a:chExt cx="2085975" cy="2133600"/>
            </a:xfrm>
          </p:grpSpPr>
          <p:sp>
            <p:nvSpPr>
              <p:cNvPr id="21" name="矩形: 剪去对角 20"/>
              <p:cNvSpPr/>
              <p:nvPr/>
            </p:nvSpPr>
            <p:spPr>
              <a:xfrm>
                <a:off x="5052109" y="2609850"/>
                <a:ext cx="2085975" cy="2085975"/>
              </a:xfrm>
              <a:prstGeom prst="snip2Diag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" name="直接连接符 21"/>
              <p:cNvCxnSpPr/>
              <p:nvPr/>
            </p:nvCxnSpPr>
            <p:spPr>
              <a:xfrm>
                <a:off x="6095097" y="2590800"/>
                <a:ext cx="0" cy="2133600"/>
              </a:xfrm>
              <a:prstGeom prst="line">
                <a:avLst/>
              </a:prstGeom>
              <a:ln w="38100">
                <a:solidFill>
                  <a:srgbClr val="DFDCD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21" idx="2"/>
              </p:cNvCxnSpPr>
              <p:nvPr/>
            </p:nvCxnSpPr>
            <p:spPr>
              <a:xfrm>
                <a:off x="5052109" y="3652838"/>
                <a:ext cx="2085975" cy="0"/>
              </a:xfrm>
              <a:prstGeom prst="line">
                <a:avLst/>
              </a:prstGeom>
              <a:ln w="38100">
                <a:solidFill>
                  <a:srgbClr val="DFDCD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文本框 16"/>
            <p:cNvSpPr txBox="1"/>
            <p:nvPr/>
          </p:nvSpPr>
          <p:spPr>
            <a:xfrm>
              <a:off x="5238750" y="2756149"/>
              <a:ext cx="666749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251809" y="2756149"/>
              <a:ext cx="666749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5238750" y="3776664"/>
              <a:ext cx="666749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251809" y="3776664"/>
              <a:ext cx="666749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4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</p:grpSp>
      <p:sp>
        <p:nvSpPr>
          <p:cNvPr id="24" name="矩形 23"/>
          <p:cNvSpPr/>
          <p:nvPr/>
        </p:nvSpPr>
        <p:spPr>
          <a:xfrm>
            <a:off x="1952625" y="2689860"/>
            <a:ext cx="2464435" cy="36830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dist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adaboost method</a:t>
            </a:r>
          </a:p>
        </p:txBody>
      </p:sp>
      <p:sp>
        <p:nvSpPr>
          <p:cNvPr id="26" name="矩形 25"/>
          <p:cNvSpPr/>
          <p:nvPr/>
        </p:nvSpPr>
        <p:spPr>
          <a:xfrm>
            <a:off x="1952625" y="4180840"/>
            <a:ext cx="2585720" cy="36830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dist"/>
            <a:r>
              <a:rPr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improv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ing</a:t>
            </a:r>
            <a:r>
              <a:rPr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algorithm</a:t>
            </a:r>
          </a:p>
        </p:txBody>
      </p:sp>
      <p:sp>
        <p:nvSpPr>
          <p:cNvPr id="28" name="矩形 27"/>
          <p:cNvSpPr/>
          <p:nvPr/>
        </p:nvSpPr>
        <p:spPr>
          <a:xfrm>
            <a:off x="7891145" y="2689860"/>
            <a:ext cx="2140585" cy="36830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dist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coding ability</a:t>
            </a:r>
          </a:p>
        </p:txBody>
      </p:sp>
      <p:sp>
        <p:nvSpPr>
          <p:cNvPr id="2" name="矩形 1"/>
          <p:cNvSpPr/>
          <p:nvPr/>
        </p:nvSpPr>
        <p:spPr>
          <a:xfrm>
            <a:off x="7891145" y="4180840"/>
            <a:ext cx="2348865" cy="36830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dist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overfitting re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24" grpId="0" bldLvl="0" animBg="1"/>
      <p:bldP spid="26" grpId="0" bldLvl="0" animBg="1"/>
      <p:bldP spid="28" grpId="0" bldLvl="0" animBg="1"/>
      <p:bldP spid="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r="12963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/>
        </p:nvSpPr>
        <p:spPr>
          <a:xfrm>
            <a:off x="11430" y="0"/>
            <a:ext cx="121920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072765" y="1734820"/>
            <a:ext cx="77533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dist"/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iris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r="16734" b="1212"/>
          <a:stretch>
            <a:fillRect/>
          </a:stretch>
        </p:blipFill>
        <p:spPr>
          <a:xfrm>
            <a:off x="7476490" y="1612900"/>
            <a:ext cx="4568825" cy="46081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3660" y="116840"/>
            <a:ext cx="3385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Introduction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677275" y="1152525"/>
            <a:ext cx="216662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dist"/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workpieces</a:t>
            </a:r>
          </a:p>
        </p:txBody>
      </p:sp>
      <p:pic>
        <p:nvPicPr>
          <p:cNvPr id="3" name="图片 2" descr="微信图片_202003261941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10" y="2195195"/>
            <a:ext cx="7160260" cy="3589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r="12963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3350" y="86320"/>
            <a:ext cx="5561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Algorithm Implementation</a:t>
            </a:r>
            <a:endParaRPr lang="zh-CN" altLang="en-US" sz="3600" dirty="0">
              <a:solidFill>
                <a:schemeClr val="accent5">
                  <a:lumMod val="50000"/>
                </a:schemeClr>
              </a:solidFill>
              <a:latin typeface="Impact" panose="020B0806030902050204" pitchFamily="34" charset="0"/>
              <a:ea typeface="老報宋" panose="02000000000000000000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770877"/>
            <a:ext cx="12192000" cy="6096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692458" y="1557150"/>
            <a:ext cx="10804125" cy="582633"/>
            <a:chOff x="1882349" y="2120552"/>
            <a:chExt cx="9014251" cy="582633"/>
          </a:xfr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8" name="组合 17"/>
            <p:cNvGrpSpPr/>
            <p:nvPr/>
          </p:nvGrpSpPr>
          <p:grpSpPr>
            <a:xfrm>
              <a:off x="1882349" y="2120552"/>
              <a:ext cx="9014251" cy="582633"/>
              <a:chOff x="1834724" y="2217716"/>
              <a:chExt cx="9014251" cy="582633"/>
            </a:xfrm>
            <a:grpFill/>
          </p:grpSpPr>
          <p:sp>
            <p:nvSpPr>
              <p:cNvPr id="23" name="任意多边形: 形状 22"/>
              <p:cNvSpPr/>
              <p:nvPr/>
            </p:nvSpPr>
            <p:spPr>
              <a:xfrm>
                <a:off x="1834724" y="2217716"/>
                <a:ext cx="2327701" cy="582633"/>
              </a:xfrm>
              <a:custGeom>
                <a:avLst/>
                <a:gdLst>
                  <a:gd name="connsiteX0" fmla="*/ 0 w 2950427"/>
                  <a:gd name="connsiteY0" fmla="*/ 0 h 738504"/>
                  <a:gd name="connsiteX1" fmla="*/ 1114425 w 2950427"/>
                  <a:gd name="connsiteY1" fmla="*/ 0 h 738504"/>
                  <a:gd name="connsiteX2" fmla="*/ 1466750 w 2950427"/>
                  <a:gd name="connsiteY2" fmla="*/ 0 h 738504"/>
                  <a:gd name="connsiteX3" fmla="*/ 2581175 w 2950427"/>
                  <a:gd name="connsiteY3" fmla="*/ 0 h 738504"/>
                  <a:gd name="connsiteX4" fmla="*/ 2950427 w 2950427"/>
                  <a:gd name="connsiteY4" fmla="*/ 369252 h 738504"/>
                  <a:gd name="connsiteX5" fmla="*/ 2581175 w 2950427"/>
                  <a:gd name="connsiteY5" fmla="*/ 738504 h 738504"/>
                  <a:gd name="connsiteX6" fmla="*/ 1466750 w 2950427"/>
                  <a:gd name="connsiteY6" fmla="*/ 738504 h 738504"/>
                  <a:gd name="connsiteX7" fmla="*/ 1114425 w 2950427"/>
                  <a:gd name="connsiteY7" fmla="*/ 738504 h 738504"/>
                  <a:gd name="connsiteX8" fmla="*/ 0 w 2950427"/>
                  <a:gd name="connsiteY8" fmla="*/ 738504 h 738504"/>
                  <a:gd name="connsiteX9" fmla="*/ 369252 w 2950427"/>
                  <a:gd name="connsiteY9" fmla="*/ 369252 h 738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50427" h="738504">
                    <a:moveTo>
                      <a:pt x="0" y="0"/>
                    </a:moveTo>
                    <a:lnTo>
                      <a:pt x="1114425" y="0"/>
                    </a:lnTo>
                    <a:lnTo>
                      <a:pt x="1466750" y="0"/>
                    </a:lnTo>
                    <a:lnTo>
                      <a:pt x="2581175" y="0"/>
                    </a:lnTo>
                    <a:lnTo>
                      <a:pt x="2950427" y="369252"/>
                    </a:lnTo>
                    <a:lnTo>
                      <a:pt x="2581175" y="738504"/>
                    </a:lnTo>
                    <a:lnTo>
                      <a:pt x="1466750" y="738504"/>
                    </a:lnTo>
                    <a:lnTo>
                      <a:pt x="1114425" y="738504"/>
                    </a:lnTo>
                    <a:lnTo>
                      <a:pt x="0" y="738504"/>
                    </a:lnTo>
                    <a:lnTo>
                      <a:pt x="369252" y="36925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4061251" y="2217716"/>
                <a:ext cx="2327701" cy="582633"/>
              </a:xfrm>
              <a:custGeom>
                <a:avLst/>
                <a:gdLst>
                  <a:gd name="connsiteX0" fmla="*/ 0 w 2950427"/>
                  <a:gd name="connsiteY0" fmla="*/ 0 h 738504"/>
                  <a:gd name="connsiteX1" fmla="*/ 1114425 w 2950427"/>
                  <a:gd name="connsiteY1" fmla="*/ 0 h 738504"/>
                  <a:gd name="connsiteX2" fmla="*/ 1466750 w 2950427"/>
                  <a:gd name="connsiteY2" fmla="*/ 0 h 738504"/>
                  <a:gd name="connsiteX3" fmla="*/ 2581175 w 2950427"/>
                  <a:gd name="connsiteY3" fmla="*/ 0 h 738504"/>
                  <a:gd name="connsiteX4" fmla="*/ 2950427 w 2950427"/>
                  <a:gd name="connsiteY4" fmla="*/ 369252 h 738504"/>
                  <a:gd name="connsiteX5" fmla="*/ 2581175 w 2950427"/>
                  <a:gd name="connsiteY5" fmla="*/ 738504 h 738504"/>
                  <a:gd name="connsiteX6" fmla="*/ 1466750 w 2950427"/>
                  <a:gd name="connsiteY6" fmla="*/ 738504 h 738504"/>
                  <a:gd name="connsiteX7" fmla="*/ 1114425 w 2950427"/>
                  <a:gd name="connsiteY7" fmla="*/ 738504 h 738504"/>
                  <a:gd name="connsiteX8" fmla="*/ 0 w 2950427"/>
                  <a:gd name="connsiteY8" fmla="*/ 738504 h 738504"/>
                  <a:gd name="connsiteX9" fmla="*/ 369252 w 2950427"/>
                  <a:gd name="connsiteY9" fmla="*/ 369252 h 738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50427" h="738504">
                    <a:moveTo>
                      <a:pt x="0" y="0"/>
                    </a:moveTo>
                    <a:lnTo>
                      <a:pt x="1114425" y="0"/>
                    </a:lnTo>
                    <a:lnTo>
                      <a:pt x="1466750" y="0"/>
                    </a:lnTo>
                    <a:lnTo>
                      <a:pt x="2581175" y="0"/>
                    </a:lnTo>
                    <a:lnTo>
                      <a:pt x="2950427" y="369252"/>
                    </a:lnTo>
                    <a:lnTo>
                      <a:pt x="2581175" y="738504"/>
                    </a:lnTo>
                    <a:lnTo>
                      <a:pt x="1466750" y="738504"/>
                    </a:lnTo>
                    <a:lnTo>
                      <a:pt x="1114425" y="738504"/>
                    </a:lnTo>
                    <a:lnTo>
                      <a:pt x="0" y="738504"/>
                    </a:lnTo>
                    <a:lnTo>
                      <a:pt x="369252" y="36925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6294747" y="2217716"/>
                <a:ext cx="2327701" cy="582633"/>
              </a:xfrm>
              <a:custGeom>
                <a:avLst/>
                <a:gdLst>
                  <a:gd name="connsiteX0" fmla="*/ 0 w 2950427"/>
                  <a:gd name="connsiteY0" fmla="*/ 0 h 738504"/>
                  <a:gd name="connsiteX1" fmla="*/ 1114425 w 2950427"/>
                  <a:gd name="connsiteY1" fmla="*/ 0 h 738504"/>
                  <a:gd name="connsiteX2" fmla="*/ 1466750 w 2950427"/>
                  <a:gd name="connsiteY2" fmla="*/ 0 h 738504"/>
                  <a:gd name="connsiteX3" fmla="*/ 2581175 w 2950427"/>
                  <a:gd name="connsiteY3" fmla="*/ 0 h 738504"/>
                  <a:gd name="connsiteX4" fmla="*/ 2950427 w 2950427"/>
                  <a:gd name="connsiteY4" fmla="*/ 369252 h 738504"/>
                  <a:gd name="connsiteX5" fmla="*/ 2581175 w 2950427"/>
                  <a:gd name="connsiteY5" fmla="*/ 738504 h 738504"/>
                  <a:gd name="connsiteX6" fmla="*/ 1466750 w 2950427"/>
                  <a:gd name="connsiteY6" fmla="*/ 738504 h 738504"/>
                  <a:gd name="connsiteX7" fmla="*/ 1114425 w 2950427"/>
                  <a:gd name="connsiteY7" fmla="*/ 738504 h 738504"/>
                  <a:gd name="connsiteX8" fmla="*/ 0 w 2950427"/>
                  <a:gd name="connsiteY8" fmla="*/ 738504 h 738504"/>
                  <a:gd name="connsiteX9" fmla="*/ 369252 w 2950427"/>
                  <a:gd name="connsiteY9" fmla="*/ 369252 h 738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50427" h="738504">
                    <a:moveTo>
                      <a:pt x="0" y="0"/>
                    </a:moveTo>
                    <a:lnTo>
                      <a:pt x="1114425" y="0"/>
                    </a:lnTo>
                    <a:lnTo>
                      <a:pt x="1466750" y="0"/>
                    </a:lnTo>
                    <a:lnTo>
                      <a:pt x="2581175" y="0"/>
                    </a:lnTo>
                    <a:lnTo>
                      <a:pt x="2950427" y="369252"/>
                    </a:lnTo>
                    <a:lnTo>
                      <a:pt x="2581175" y="738504"/>
                    </a:lnTo>
                    <a:lnTo>
                      <a:pt x="1466750" y="738504"/>
                    </a:lnTo>
                    <a:lnTo>
                      <a:pt x="1114425" y="738504"/>
                    </a:lnTo>
                    <a:lnTo>
                      <a:pt x="0" y="738504"/>
                    </a:lnTo>
                    <a:lnTo>
                      <a:pt x="369252" y="36925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8521274" y="2217716"/>
                <a:ext cx="2327701" cy="582633"/>
              </a:xfrm>
              <a:custGeom>
                <a:avLst/>
                <a:gdLst>
                  <a:gd name="connsiteX0" fmla="*/ 0 w 2950427"/>
                  <a:gd name="connsiteY0" fmla="*/ 0 h 738504"/>
                  <a:gd name="connsiteX1" fmla="*/ 1114425 w 2950427"/>
                  <a:gd name="connsiteY1" fmla="*/ 0 h 738504"/>
                  <a:gd name="connsiteX2" fmla="*/ 1466750 w 2950427"/>
                  <a:gd name="connsiteY2" fmla="*/ 0 h 738504"/>
                  <a:gd name="connsiteX3" fmla="*/ 2581175 w 2950427"/>
                  <a:gd name="connsiteY3" fmla="*/ 0 h 738504"/>
                  <a:gd name="connsiteX4" fmla="*/ 2950427 w 2950427"/>
                  <a:gd name="connsiteY4" fmla="*/ 369252 h 738504"/>
                  <a:gd name="connsiteX5" fmla="*/ 2581175 w 2950427"/>
                  <a:gd name="connsiteY5" fmla="*/ 738504 h 738504"/>
                  <a:gd name="connsiteX6" fmla="*/ 1466750 w 2950427"/>
                  <a:gd name="connsiteY6" fmla="*/ 738504 h 738504"/>
                  <a:gd name="connsiteX7" fmla="*/ 1114425 w 2950427"/>
                  <a:gd name="connsiteY7" fmla="*/ 738504 h 738504"/>
                  <a:gd name="connsiteX8" fmla="*/ 0 w 2950427"/>
                  <a:gd name="connsiteY8" fmla="*/ 738504 h 738504"/>
                  <a:gd name="connsiteX9" fmla="*/ 369252 w 2950427"/>
                  <a:gd name="connsiteY9" fmla="*/ 369252 h 738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50427" h="738504">
                    <a:moveTo>
                      <a:pt x="0" y="0"/>
                    </a:moveTo>
                    <a:lnTo>
                      <a:pt x="1114425" y="0"/>
                    </a:lnTo>
                    <a:lnTo>
                      <a:pt x="1466750" y="0"/>
                    </a:lnTo>
                    <a:lnTo>
                      <a:pt x="2581175" y="0"/>
                    </a:lnTo>
                    <a:lnTo>
                      <a:pt x="2950427" y="369252"/>
                    </a:lnTo>
                    <a:lnTo>
                      <a:pt x="2581175" y="738504"/>
                    </a:lnTo>
                    <a:lnTo>
                      <a:pt x="1466750" y="738504"/>
                    </a:lnTo>
                    <a:lnTo>
                      <a:pt x="1114425" y="738504"/>
                    </a:lnTo>
                    <a:lnTo>
                      <a:pt x="0" y="738504"/>
                    </a:lnTo>
                    <a:lnTo>
                      <a:pt x="369252" y="36925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2204406" y="2240131"/>
              <a:ext cx="1801487" cy="33855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INITIATE</a:t>
              </a:r>
              <a:endParaRPr lang="zh-CN" altLang="en-US" sz="16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445752" y="2242174"/>
              <a:ext cx="1801487" cy="33855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FIT</a:t>
              </a:r>
              <a:endParaRPr lang="zh-CN" altLang="en-US" sz="16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684641" y="2240131"/>
              <a:ext cx="1801487" cy="33855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CALCULATE</a:t>
              </a:r>
              <a:endParaRPr lang="zh-CN" altLang="en-US" sz="16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925987" y="2242174"/>
              <a:ext cx="1801487" cy="33855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95000"/>
                    </a:schemeClr>
                  </a:solidFill>
                  <a:latin typeface="Impact" panose="020B0806030902050204" pitchFamily="34" charset="0"/>
                  <a:ea typeface="微软雅黑" panose="020B0503020204020204" pitchFamily="34" charset="-122"/>
                </a:rPr>
                <a:t>MEASUREMENT</a:t>
              </a:r>
              <a:endParaRPr lang="zh-CN" altLang="en-US" sz="16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753090" y="2486233"/>
            <a:ext cx="2607996" cy="281461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charset="0"/>
                <a:cs typeface="Calibri" panose="020F0502020204030204" charset="0"/>
              </a:rPr>
              <a:t>Set stop iteration conditions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charset="0"/>
                <a:cs typeface="Calibri" panose="020F0502020204030204" charset="0"/>
              </a:rPr>
              <a:t>Initiate sample weight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charset="0"/>
                <a:cs typeface="Calibri" panose="020F0502020204030204" charset="0"/>
              </a:rPr>
              <a:t>Declare new classifier</a:t>
            </a:r>
          </a:p>
        </p:txBody>
      </p:sp>
      <p:sp>
        <p:nvSpPr>
          <p:cNvPr id="28" name="矩形 27"/>
          <p:cNvSpPr/>
          <p:nvPr/>
        </p:nvSpPr>
        <p:spPr>
          <a:xfrm>
            <a:off x="3482348" y="2486233"/>
            <a:ext cx="2610689" cy="142962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charset="0"/>
                <a:cs typeface="Calibri" panose="020F0502020204030204" charset="0"/>
              </a:rPr>
              <a:t>Train the classifier</a:t>
            </a:r>
            <a:r>
              <a:rPr lang="zh-CN" altLang="en-US" sz="2000" dirty="0">
                <a:latin typeface="Calibri" panose="020F0502020204030204" charset="0"/>
                <a:cs typeface="Calibri" panose="020F0502020204030204" charset="0"/>
              </a:rPr>
              <a:t>， </a:t>
            </a:r>
            <a:r>
              <a:rPr lang="en-US" altLang="zh-CN" sz="2000" dirty="0">
                <a:latin typeface="Calibri" panose="020F0502020204030204" charset="0"/>
                <a:cs typeface="Calibri" panose="020F0502020204030204" charset="0"/>
              </a:rPr>
              <a:t>based on the sample weight.</a:t>
            </a:r>
            <a:endParaRPr lang="zh-CN" altLang="en-US" sz="20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96001" y="2486233"/>
            <a:ext cx="2731954" cy="189128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charset="0"/>
                <a:cs typeface="Calibri" panose="020F0502020204030204" charset="0"/>
              </a:rPr>
              <a:t>weak classifier error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charset="0"/>
                <a:cs typeface="Calibri" panose="020F0502020204030204" charset="0"/>
              </a:rPr>
              <a:t>alpha</a:t>
            </a:r>
            <a:r>
              <a:rPr lang="zh-CN" altLang="en-US" sz="2000" dirty="0">
                <a:latin typeface="Calibri" panose="020F0502020204030204" charset="0"/>
                <a:cs typeface="Calibri" panose="020F0502020204030204" charset="0"/>
              </a:rPr>
              <a:t>（</a:t>
            </a:r>
            <a:r>
              <a:rPr lang="en-US" altLang="zh-CN" sz="2000" dirty="0">
                <a:latin typeface="Calibri" panose="020F0502020204030204" charset="0"/>
                <a:cs typeface="Calibri" panose="020F0502020204030204" charset="0"/>
              </a:rPr>
              <a:t>weight of weak classifier</a:t>
            </a:r>
            <a:r>
              <a:rPr lang="zh-CN" altLang="en-US" sz="2000" dirty="0">
                <a:latin typeface="Calibri" panose="020F0502020204030204" charset="0"/>
                <a:cs typeface="Calibri" panose="020F0502020204030204" charset="0"/>
              </a:rPr>
              <a:t>）</a:t>
            </a:r>
            <a:endParaRPr lang="en-US" altLang="zh-CN" sz="2000" dirty="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charset="0"/>
                <a:cs typeface="Calibri" panose="020F0502020204030204" charset="0"/>
              </a:rPr>
              <a:t>new sample weight</a:t>
            </a:r>
            <a:endParaRPr lang="zh-CN" altLang="en-US" sz="20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827954" y="2486233"/>
            <a:ext cx="2610955" cy="1429622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charset="0"/>
                <a:cs typeface="Calibri" panose="020F0502020204030204" charset="0"/>
              </a:rPr>
              <a:t>Calculate the error of the strong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5734340" y="4686732"/>
                <a:ext cx="3397340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𝑃𝑟𝑒𝑑𝑖𝑐𝑡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340" y="4686732"/>
                <a:ext cx="3397340" cy="7789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6405535" y="4747164"/>
                <a:ext cx="2112885" cy="658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535" y="4747164"/>
                <a:ext cx="2112885" cy="6580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4527237" y="4703903"/>
                <a:ext cx="6001306" cy="737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𝑃𝑟𝑒𝑑𝑖𝑐𝑡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)!=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𝑃𝑟𝑒𝑑𝑖𝑐𝑡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)!=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237" y="4703903"/>
                <a:ext cx="6001306" cy="73789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7" grpId="0"/>
      <p:bldP spid="28" grpId="0"/>
      <p:bldP spid="29" grpId="0"/>
      <p:bldP spid="30" grpId="0"/>
      <p:bldP spid="36" grpId="0"/>
      <p:bldP spid="36" grpId="1"/>
      <p:bldP spid="37" grpId="0"/>
      <p:bldP spid="37" grpId="1"/>
      <p:bldP spid="39" grpId="0"/>
      <p:bldP spid="3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r="12963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762000"/>
            <a:ext cx="12192000" cy="6096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647" y="1143000"/>
            <a:ext cx="3457575" cy="5334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3736" y="1951337"/>
            <a:ext cx="47229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Dynamically modify the weak classifier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749" y="3397172"/>
            <a:ext cx="4224691" cy="4056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7363" y="4555249"/>
            <a:ext cx="4722921" cy="46816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33350" y="86320"/>
            <a:ext cx="5561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5">
                    <a:lumMod val="50000"/>
                  </a:schemeClr>
                </a:solidFill>
                <a:latin typeface="Impact" panose="020B0806030902050204" pitchFamily="34" charset="0"/>
                <a:ea typeface="老報宋" panose="02000000000000000000" pitchFamily="2" charset="-122"/>
              </a:rPr>
              <a:t>LITTLE IMPROVEMENT</a:t>
            </a:r>
            <a:endParaRPr lang="zh-CN" altLang="en-US" sz="3600" dirty="0">
              <a:solidFill>
                <a:schemeClr val="accent5">
                  <a:lumMod val="50000"/>
                </a:schemeClr>
              </a:solidFill>
              <a:latin typeface="Impact" panose="020B0806030902050204" pitchFamily="34" charset="0"/>
              <a:ea typeface="老報宋" panose="02000000000000000000" pitchFamily="2" charset="-122"/>
            </a:endParaRPr>
          </a:p>
        </p:txBody>
      </p:sp>
      <p:sp>
        <p:nvSpPr>
          <p:cNvPr id="2" name="箭头: 下 1"/>
          <p:cNvSpPr/>
          <p:nvPr/>
        </p:nvSpPr>
        <p:spPr>
          <a:xfrm>
            <a:off x="2914277" y="3822598"/>
            <a:ext cx="266330" cy="7326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r="12963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0" y="522341"/>
            <a:ext cx="12192000" cy="6096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18532" y="2868083"/>
            <a:ext cx="113823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菱形 15"/>
          <p:cNvSpPr/>
          <p:nvPr/>
        </p:nvSpPr>
        <p:spPr>
          <a:xfrm>
            <a:off x="1495425" y="2247900"/>
            <a:ext cx="1224000" cy="1224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/>
          <p:cNvSpPr/>
          <p:nvPr/>
        </p:nvSpPr>
        <p:spPr>
          <a:xfrm>
            <a:off x="4214850" y="2264550"/>
            <a:ext cx="1224000" cy="1224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17"/>
          <p:cNvSpPr/>
          <p:nvPr/>
        </p:nvSpPr>
        <p:spPr>
          <a:xfrm>
            <a:off x="6959674" y="2298417"/>
            <a:ext cx="1224000" cy="1224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9648862" y="2264550"/>
            <a:ext cx="1224000" cy="1224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932778" y="3553515"/>
            <a:ext cx="2189588" cy="138499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/>
              <a:t>1.cut</a:t>
            </a:r>
            <a:r>
              <a:rPr lang="en-US" altLang="zh-CN" sz="1400" b="1" dirty="0"/>
              <a:t>ting</a:t>
            </a:r>
            <a:r>
              <a:rPr lang="en-US" sz="1400" b="1" dirty="0"/>
              <a:t> down the original data to two categories, change the problem into a binary classification and remain only two predictors</a:t>
            </a:r>
            <a:endParaRPr lang="zh-CN" altLang="en-US" sz="1400" b="1" dirty="0"/>
          </a:p>
        </p:txBody>
      </p:sp>
      <p:sp>
        <p:nvSpPr>
          <p:cNvPr id="27" name="矩形 26"/>
          <p:cNvSpPr/>
          <p:nvPr/>
        </p:nvSpPr>
        <p:spPr>
          <a:xfrm>
            <a:off x="3659045" y="3561982"/>
            <a:ext cx="2189588" cy="95410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/>
              <a:t>2.The base estimator : logistic regression with parameter C equals to 0.005</a:t>
            </a:r>
            <a:endParaRPr lang="zh-CN" altLang="en-US" sz="1400" b="1" dirty="0"/>
          </a:p>
        </p:txBody>
      </p:sp>
      <p:sp>
        <p:nvSpPr>
          <p:cNvPr id="29" name="矩形 28"/>
          <p:cNvSpPr/>
          <p:nvPr/>
        </p:nvSpPr>
        <p:spPr>
          <a:xfrm>
            <a:off x="6395987" y="3595849"/>
            <a:ext cx="2189588" cy="73866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400" b="1" dirty="0"/>
              <a:t>3.Using </a:t>
            </a:r>
            <a:r>
              <a:rPr lang="en-US" sz="1400" b="1" dirty="0" err="1"/>
              <a:t>contourf</a:t>
            </a:r>
            <a:r>
              <a:rPr lang="en-US" sz="1400" b="1" dirty="0"/>
              <a:t> function from </a:t>
            </a:r>
            <a:r>
              <a:rPr lang="en-US" sz="1400" b="1" dirty="0" err="1"/>
              <a:t>matplotlib</a:t>
            </a:r>
            <a:r>
              <a:rPr lang="en-US" sz="1400" b="1" dirty="0"/>
              <a:t> to draw the boundary.</a:t>
            </a:r>
            <a:endParaRPr lang="zh-CN" altLang="en-US" sz="1400" b="1" dirty="0"/>
          </a:p>
        </p:txBody>
      </p:sp>
      <p:sp>
        <p:nvSpPr>
          <p:cNvPr id="31" name="矩形 30"/>
          <p:cNvSpPr/>
          <p:nvPr/>
        </p:nvSpPr>
        <p:spPr>
          <a:xfrm>
            <a:off x="9159117" y="3607313"/>
            <a:ext cx="2189588" cy="3077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altLang="zh-CN" sz="1400" b="1" dirty="0"/>
              <a:t>4.visualization</a:t>
            </a:r>
            <a:endParaRPr lang="zh-CN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608667" y="2455333"/>
            <a:ext cx="86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sz="4400" dirty="0"/>
          </a:p>
        </p:txBody>
      </p:sp>
      <p:sp>
        <p:nvSpPr>
          <p:cNvPr id="33" name="TextBox 32"/>
          <p:cNvSpPr txBox="1"/>
          <p:nvPr/>
        </p:nvSpPr>
        <p:spPr>
          <a:xfrm>
            <a:off x="4360332" y="2413000"/>
            <a:ext cx="86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sz="4400" dirty="0"/>
          </a:p>
        </p:txBody>
      </p:sp>
      <p:sp>
        <p:nvSpPr>
          <p:cNvPr id="34" name="TextBox 33"/>
          <p:cNvSpPr txBox="1"/>
          <p:nvPr/>
        </p:nvSpPr>
        <p:spPr>
          <a:xfrm>
            <a:off x="7069666" y="2463800"/>
            <a:ext cx="86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zh-CN" altLang="en-US" sz="4400" dirty="0"/>
          </a:p>
        </p:txBody>
      </p:sp>
      <p:sp>
        <p:nvSpPr>
          <p:cNvPr id="35" name="TextBox 34"/>
          <p:cNvSpPr txBox="1"/>
          <p:nvPr/>
        </p:nvSpPr>
        <p:spPr>
          <a:xfrm>
            <a:off x="9795934" y="2421467"/>
            <a:ext cx="863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</a:t>
            </a:r>
            <a:r>
              <a:rPr lang="en-US" altLang="zh-CN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zh-CN" altLang="en-US" sz="4400" dirty="0"/>
          </a:p>
        </p:txBody>
      </p:sp>
      <p:sp>
        <p:nvSpPr>
          <p:cNvPr id="37" name="TextBox 36"/>
          <p:cNvSpPr txBox="1"/>
          <p:nvPr/>
        </p:nvSpPr>
        <p:spPr>
          <a:xfrm>
            <a:off x="3299927" y="952241"/>
            <a:ext cx="6019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 err="1"/>
              <a:t>Adaboost</a:t>
            </a:r>
            <a:r>
              <a:rPr lang="en-US" altLang="zh-CN" sz="3200" b="1" i="1" dirty="0"/>
              <a:t> Visualization—— Draw Decision Boundary </a:t>
            </a:r>
            <a:endParaRPr lang="zh-CN" altLang="en-US" sz="3200" b="1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32189" y="4357395"/>
            <a:ext cx="2156440" cy="215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/>
      <p:bldP spid="27" grpId="0"/>
      <p:bldP spid="29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r="12963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10733"/>
            <a:ext cx="3404642" cy="2126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488266" y="2889250"/>
            <a:ext cx="287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1 to iteration 12</a:t>
            </a:r>
            <a:endParaRPr lang="zh-CN" altLang="en-US" dirty="0"/>
          </a:p>
        </p:txBody>
      </p:sp>
      <p:pic>
        <p:nvPicPr>
          <p:cNvPr id="12" name="图片 11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9063" y="1075267"/>
            <a:ext cx="3422804" cy="22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9770533" y="2912533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13</a:t>
            </a:r>
            <a:endParaRPr lang="zh-CN" altLang="en-US" dirty="0"/>
          </a:p>
        </p:txBody>
      </p:sp>
      <p:pic>
        <p:nvPicPr>
          <p:cNvPr id="15" name="图片 14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911600"/>
            <a:ext cx="3589867" cy="216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24032" y="4097866"/>
            <a:ext cx="3331633" cy="2021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505200" y="557106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14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516532" y="5562600"/>
            <a:ext cx="332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iteration 15 to iteration 30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r="12963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片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4073" y="1032847"/>
            <a:ext cx="1175657" cy="3231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0" y="1567543"/>
            <a:ext cx="2453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Weights of first 15 estimators:</a:t>
            </a:r>
            <a:endParaRPr lang="zh-CN" altLang="en-US" sz="2400" dirty="0"/>
          </a:p>
        </p:txBody>
      </p:sp>
      <p:pic>
        <p:nvPicPr>
          <p:cNvPr id="12" name="图片 11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60333" y="1203649"/>
            <a:ext cx="748377" cy="3405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474098" y="1561323"/>
            <a:ext cx="2453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Accuracy rate of first 15 estimators:</a:t>
            </a:r>
            <a:endParaRPr lang="zh-CN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18457" y="503853"/>
            <a:ext cx="11473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results in binary classification and 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adaboost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visualization</a:t>
            </a:r>
            <a:endParaRPr lang="zh-CN" alt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81935" y="1754155"/>
            <a:ext cx="2911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Final accuracy </a:t>
            </a:r>
          </a:p>
          <a:p>
            <a:r>
              <a:rPr lang="en-US" altLang="zh-CN" sz="2400" dirty="0"/>
              <a:t>rate 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06756" y="1741001"/>
            <a:ext cx="1167187" cy="63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718457" y="4780383"/>
            <a:ext cx="11473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 between 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sklearn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adaboost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our 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adaboost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CN" altLang="en-US" sz="2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图片 17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41335" y="6155439"/>
            <a:ext cx="9650665" cy="403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0" y="5526832"/>
            <a:ext cx="2453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Sklearn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adaboost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1" name="图片 20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434759" y="5486400"/>
            <a:ext cx="5673544" cy="539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图片 21"/>
          <p:cNvPicPr/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812106" y="5514391"/>
            <a:ext cx="4877527" cy="492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/>
          <p:nvPr/>
        </p:nvSpPr>
        <p:spPr>
          <a:xfrm>
            <a:off x="0" y="6080449"/>
            <a:ext cx="2453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adaboost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r="12963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33639" y="3239112"/>
            <a:ext cx="681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endParaRPr lang="zh-CN" altLang="en-US" sz="3600" dirty="0">
              <a:solidFill>
                <a:schemeClr val="accent5">
                  <a:lumMod val="50000"/>
                </a:schemeClr>
              </a:solidFill>
              <a:latin typeface="Impact" panose="020B0806030902050204" pitchFamily="34" charset="0"/>
              <a:ea typeface="老報宋" panose="020000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1480689"/>
            <a:ext cx="12192000" cy="707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dist"/>
            <a:r>
              <a:rPr lang="en-US" altLang="zh-CN" sz="4000" b="1" dirty="0">
                <a:solidFill>
                  <a:srgbClr val="1D4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 err="1">
                <a:solidFill>
                  <a:srgbClr val="1D4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Workpieces</a:t>
            </a:r>
            <a:r>
              <a:rPr lang="en-US" altLang="zh-CN" sz="3200" b="1" dirty="0">
                <a:solidFill>
                  <a:srgbClr val="1D4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Quality Classification Using </a:t>
            </a:r>
            <a:r>
              <a:rPr lang="en-US" altLang="zh-CN" sz="3200" b="1" dirty="0" err="1">
                <a:solidFill>
                  <a:srgbClr val="1D40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Adaboost</a:t>
            </a:r>
            <a:endParaRPr lang="zh-CN" altLang="en-US" sz="3200" b="1" dirty="0">
              <a:solidFill>
                <a:srgbClr val="1D40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8375" y="2761861"/>
            <a:ext cx="929329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difficulties:1.only decision tree</a:t>
            </a:r>
          </a:p>
          <a:p>
            <a:r>
              <a:rPr lang="en-US" altLang="zh-CN" sz="3200" dirty="0"/>
              <a:t>	         2.overfitting(test accuracy rate:0.67)</a:t>
            </a:r>
          </a:p>
          <a:p>
            <a:r>
              <a:rPr lang="en-US" altLang="zh-CN" dirty="0"/>
              <a:t>		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01012" y="4254759"/>
            <a:ext cx="8210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leads to</a:t>
            </a:r>
            <a:r>
              <a:rPr lang="zh-CN" altLang="en-US" sz="3200" dirty="0"/>
              <a:t>：</a:t>
            </a:r>
            <a:r>
              <a:rPr lang="en-US" altLang="zh-CN" sz="3200" dirty="0"/>
              <a:t>further modification of </a:t>
            </a:r>
            <a:r>
              <a:rPr lang="en-US" altLang="zh-CN" sz="3200" dirty="0" err="1"/>
              <a:t>adaboost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r="12963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6083559" cy="3425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图片 18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54644" y="0"/>
            <a:ext cx="5595233" cy="3508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图片 19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452327"/>
            <a:ext cx="6102220" cy="3405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20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12470" y="3452326"/>
            <a:ext cx="5465399" cy="3405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260</Words>
  <Application>Microsoft Office PowerPoint</Application>
  <PresentationFormat>宽屏</PresentationFormat>
  <Paragraphs>64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等线</vt:lpstr>
      <vt:lpstr>等线 Light</vt:lpstr>
      <vt:lpstr>微软雅黑</vt:lpstr>
      <vt:lpstr>中山行书百年纪念版</vt:lpstr>
      <vt:lpstr>Arial</vt:lpstr>
      <vt:lpstr>Arial Black</vt:lpstr>
      <vt:lpstr>Calibri</vt:lpstr>
      <vt:lpstr>Cambria Math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 dong</dc:creator>
  <cp:lastModifiedBy>dong cheng</cp:lastModifiedBy>
  <cp:revision>45</cp:revision>
  <dcterms:created xsi:type="dcterms:W3CDTF">2020-03-25T13:20:00Z</dcterms:created>
  <dcterms:modified xsi:type="dcterms:W3CDTF">2020-03-27T01:02:56Z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